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83"/>
  </p:notesMasterIdLst>
  <p:handoutMasterIdLst>
    <p:handoutMasterId r:id="rId84"/>
  </p:handoutMasterIdLst>
  <p:sldIdLst>
    <p:sldId id="256" r:id="rId2"/>
    <p:sldId id="257" r:id="rId3"/>
    <p:sldId id="258" r:id="rId4"/>
    <p:sldId id="259" r:id="rId5"/>
    <p:sldId id="261" r:id="rId6"/>
    <p:sldId id="260" r:id="rId7"/>
    <p:sldId id="262" r:id="rId8"/>
    <p:sldId id="263"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38" r:id="rId66"/>
    <p:sldId id="339" r:id="rId67"/>
    <p:sldId id="340" r:id="rId68"/>
    <p:sldId id="341" r:id="rId69"/>
    <p:sldId id="342" r:id="rId70"/>
    <p:sldId id="343" r:id="rId71"/>
    <p:sldId id="344" r:id="rId72"/>
    <p:sldId id="345" r:id="rId73"/>
    <p:sldId id="346" r:id="rId74"/>
    <p:sldId id="347" r:id="rId75"/>
    <p:sldId id="348" r:id="rId76"/>
    <p:sldId id="349" r:id="rId77"/>
    <p:sldId id="350" r:id="rId78"/>
    <p:sldId id="351" r:id="rId79"/>
    <p:sldId id="352" r:id="rId80"/>
    <p:sldId id="353" r:id="rId81"/>
    <p:sldId id="354" r:id="rId82"/>
  </p:sldIdLst>
  <p:sldSz cx="9144000" cy="6858000" type="screen4x3"/>
  <p:notesSz cx="6807200" cy="9939338"/>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FFA3"/>
    <a:srgbClr val="A2C1FE"/>
    <a:srgbClr val="FCFEB9"/>
    <a:srgbClr val="CECECE"/>
    <a:srgbClr val="B2B2B2"/>
    <a:srgbClr val="C44C4C"/>
    <a:srgbClr val="8ABCE6"/>
    <a:srgbClr val="BAE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5" autoAdjust="0"/>
    <p:restoredTop sz="94702" autoAdjust="0"/>
  </p:normalViewPr>
  <p:slideViewPr>
    <p:cSldViewPr snapToGrid="0">
      <p:cViewPr varScale="1">
        <p:scale>
          <a:sx n="74" d="100"/>
          <a:sy n="74" d="100"/>
        </p:scale>
        <p:origin x="166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860"/>
    </p:cViewPr>
  </p:sorterViewPr>
  <p:notesViewPr>
    <p:cSldViewPr snapToGrid="0">
      <p:cViewPr varScale="1">
        <p:scale>
          <a:sx n="53" d="100"/>
          <a:sy n="53" d="100"/>
        </p:scale>
        <p:origin x="2922" y="1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J:\Global%20macro\WEO.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a:pPr>
            <a:r>
              <a:rPr lang="en-US" dirty="0"/>
              <a:t>Emerging and developing countries' share of world GDP</a:t>
            </a:r>
          </a:p>
        </c:rich>
      </c:tx>
      <c:overlay val="0"/>
    </c:title>
    <c:autoTitleDeleted val="0"/>
    <c:plotArea>
      <c:layout/>
      <c:lineChart>
        <c:grouping val="standard"/>
        <c:varyColors val="0"/>
        <c:ser>
          <c:idx val="0"/>
          <c:order val="0"/>
          <c:tx>
            <c:v>% of world total, calculated at PPP exchange rates</c:v>
          </c:tx>
          <c:marker>
            <c:symbol val="none"/>
          </c:marker>
          <c:cat>
            <c:strRef>
              <c:f>'IMF base data Oct 08 #2'!$A$20:$A$35</c:f>
              <c:strCache>
                <c:ptCount val="16"/>
                <c:pt idx="0">
                  <c:v>Y1994</c:v>
                </c:pt>
                <c:pt idx="1">
                  <c:v>Y1995</c:v>
                </c:pt>
                <c:pt idx="2">
                  <c:v>Y1996</c:v>
                </c:pt>
                <c:pt idx="3">
                  <c:v>Y1997</c:v>
                </c:pt>
                <c:pt idx="4">
                  <c:v>Y1998</c:v>
                </c:pt>
                <c:pt idx="5">
                  <c:v>Y1999</c:v>
                </c:pt>
                <c:pt idx="6">
                  <c:v>Y2000</c:v>
                </c:pt>
                <c:pt idx="7">
                  <c:v>Y2001</c:v>
                </c:pt>
                <c:pt idx="8">
                  <c:v>Y2002</c:v>
                </c:pt>
                <c:pt idx="9">
                  <c:v>Y2003</c:v>
                </c:pt>
                <c:pt idx="10">
                  <c:v>Y2004</c:v>
                </c:pt>
                <c:pt idx="11">
                  <c:v>Y2005</c:v>
                </c:pt>
                <c:pt idx="12">
                  <c:v>Y2006</c:v>
                </c:pt>
                <c:pt idx="13">
                  <c:v>Y2007</c:v>
                </c:pt>
                <c:pt idx="14">
                  <c:v>Y2008</c:v>
                </c:pt>
                <c:pt idx="15">
                  <c:v>Y2009</c:v>
                </c:pt>
              </c:strCache>
            </c:strRef>
          </c:cat>
          <c:val>
            <c:numRef>
              <c:f>'IMF base data Oct 08 #2'!$AG$20:$AG$35</c:f>
              <c:numCache>
                <c:formatCode>#,##0.00</c:formatCode>
                <c:ptCount val="16"/>
                <c:pt idx="0">
                  <c:v>36.242049937063882</c:v>
                </c:pt>
                <c:pt idx="1">
                  <c:v>36.443567318294441</c:v>
                </c:pt>
                <c:pt idx="2">
                  <c:v>36.879098104659256</c:v>
                </c:pt>
                <c:pt idx="3">
                  <c:v>37.191700290558416</c:v>
                </c:pt>
                <c:pt idx="4">
                  <c:v>37.130664267130548</c:v>
                </c:pt>
                <c:pt idx="5">
                  <c:v>37.108182784348273</c:v>
                </c:pt>
                <c:pt idx="6">
                  <c:v>37.53455324060851</c:v>
                </c:pt>
                <c:pt idx="7">
                  <c:v>38.086658462997192</c:v>
                </c:pt>
                <c:pt idx="8">
                  <c:v>38.771782862275103</c:v>
                </c:pt>
                <c:pt idx="9">
                  <c:v>39.743776477781878</c:v>
                </c:pt>
                <c:pt idx="10">
                  <c:v>40.746139481637222</c:v>
                </c:pt>
                <c:pt idx="11">
                  <c:v>41.679049019562044</c:v>
                </c:pt>
                <c:pt idx="12">
                  <c:v>42.797283209970473</c:v>
                </c:pt>
                <c:pt idx="13">
                  <c:v>44.032914315447542</c:v>
                </c:pt>
                <c:pt idx="14">
                  <c:v>45.315419125711429</c:v>
                </c:pt>
                <c:pt idx="15">
                  <c:v>46.655915247819216</c:v>
                </c:pt>
              </c:numCache>
            </c:numRef>
          </c:val>
          <c:smooth val="0"/>
        </c:ser>
        <c:dLbls>
          <c:showLegendKey val="0"/>
          <c:showVal val="0"/>
          <c:showCatName val="0"/>
          <c:showSerName val="0"/>
          <c:showPercent val="0"/>
          <c:showBubbleSize val="0"/>
        </c:dLbls>
        <c:smooth val="0"/>
        <c:axId val="112662432"/>
        <c:axId val="112658512"/>
      </c:lineChart>
      <c:catAx>
        <c:axId val="112662432"/>
        <c:scaling>
          <c:orientation val="minMax"/>
        </c:scaling>
        <c:delete val="0"/>
        <c:axPos val="b"/>
        <c:numFmt formatCode="General" sourceLinked="1"/>
        <c:majorTickMark val="out"/>
        <c:minorTickMark val="none"/>
        <c:tickLblPos val="nextTo"/>
        <c:crossAx val="112658512"/>
        <c:crosses val="autoZero"/>
        <c:auto val="1"/>
        <c:lblAlgn val="ctr"/>
        <c:lblOffset val="100"/>
        <c:noMultiLvlLbl val="0"/>
      </c:catAx>
      <c:valAx>
        <c:axId val="112658512"/>
        <c:scaling>
          <c:orientation val="minMax"/>
          <c:max val="50"/>
          <c:min val="35"/>
        </c:scaling>
        <c:delete val="0"/>
        <c:axPos val="l"/>
        <c:majorGridlines/>
        <c:numFmt formatCode="#,##0.00" sourceLinked="1"/>
        <c:majorTickMark val="out"/>
        <c:minorTickMark val="none"/>
        <c:tickLblPos val="nextTo"/>
        <c:crossAx val="112662432"/>
        <c:crosses val="autoZero"/>
        <c:crossBetween val="between"/>
      </c:valAx>
    </c:plotArea>
    <c:legend>
      <c:legendPos val="b"/>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030" y="109529"/>
            <a:ext cx="6744170" cy="310267"/>
          </a:xfrm>
          <a:prstGeom prst="rect">
            <a:avLst/>
          </a:prstGeom>
          <a:noFill/>
          <a:ln w="12700">
            <a:noFill/>
            <a:miter lim="800000"/>
            <a:headEnd/>
            <a:tailEnd/>
          </a:ln>
          <a:effectLst/>
        </p:spPr>
        <p:txBody>
          <a:bodyPr lIns="90488" tIns="44450" rIns="90488" bIns="44450" anchor="ctr">
            <a:spAutoFit/>
          </a:bodyPr>
          <a:lstStyle/>
          <a:p>
            <a:pPr algn="ctr" eaLnBrk="0" hangingPunct="0"/>
            <a:r>
              <a:rPr lang="en-US" sz="1400" dirty="0">
                <a:latin typeface="Book Antiqua" pitchFamily="18" charset="0"/>
              </a:rPr>
              <a:t>Asia Pacific </a:t>
            </a:r>
            <a:r>
              <a:rPr lang="en-US" sz="1400" dirty="0" smtClean="0">
                <a:latin typeface="Book Antiqua" pitchFamily="18" charset="0"/>
              </a:rPr>
              <a:t>University </a:t>
            </a:r>
            <a:r>
              <a:rPr lang="en-US" sz="1400" dirty="0">
                <a:latin typeface="Book Antiqua" pitchFamily="18" charset="0"/>
              </a:rPr>
              <a:t>of Technology and Innovation</a:t>
            </a:r>
          </a:p>
        </p:txBody>
      </p:sp>
      <p:sp>
        <p:nvSpPr>
          <p:cNvPr id="3075" name="Rectangle 3"/>
          <p:cNvSpPr>
            <a:spLocks noChangeArrowheads="1"/>
          </p:cNvSpPr>
          <p:nvPr/>
        </p:nvSpPr>
        <p:spPr bwMode="auto">
          <a:xfrm>
            <a:off x="6333801" y="9522070"/>
            <a:ext cx="410370" cy="305212"/>
          </a:xfrm>
          <a:prstGeom prst="rect">
            <a:avLst/>
          </a:prstGeom>
          <a:noFill/>
          <a:ln w="12700">
            <a:noFill/>
            <a:miter lim="800000"/>
            <a:headEnd/>
            <a:tailEnd/>
          </a:ln>
          <a:effectLst/>
        </p:spPr>
        <p:txBody>
          <a:bodyPr wrap="none" lIns="90488" tIns="44450" rIns="90488" bIns="44450" anchor="ctr">
            <a:spAutoFit/>
          </a:bodyPr>
          <a:lstStyle/>
          <a:p>
            <a:pPr algn="r" eaLnBrk="0" hangingPunct="0"/>
            <a:fld id="{7CC0BFB6-5620-40A7-A10C-C8237A90801E}" type="slidenum">
              <a:rPr lang="en-US" sz="1400">
                <a:latin typeface="Book Antiqua" pitchFamily="18" charset="0"/>
              </a:rPr>
              <a:pPr algn="r" eaLnBrk="0" hangingPunct="0"/>
              <a:t>‹#›</a:t>
            </a:fld>
            <a:endParaRPr lang="en-US" sz="1400">
              <a:latin typeface="Book Antiqua" pitchFamily="18" charset="0"/>
            </a:endParaRPr>
          </a:p>
        </p:txBody>
      </p:sp>
    </p:spTree>
    <p:extLst>
      <p:ext uri="{BB962C8B-B14F-4D97-AF65-F5344CB8AC3E}">
        <p14:creationId xmlns:p14="http://schemas.microsoft.com/office/powerpoint/2010/main" val="187071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7627" y="4725179"/>
            <a:ext cx="4991947" cy="4182946"/>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082675" y="868363"/>
            <a:ext cx="4641850" cy="3482975"/>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3030" y="111353"/>
            <a:ext cx="6744170" cy="306620"/>
          </a:xfrm>
          <a:prstGeom prst="rect">
            <a:avLst/>
          </a:prstGeom>
          <a:noFill/>
          <a:ln w="12700">
            <a:noFill/>
            <a:miter lim="800000"/>
            <a:headEnd/>
            <a:tailEnd/>
          </a:ln>
          <a:effectLst/>
        </p:spPr>
        <p:txBody>
          <a:bodyPr lIns="90488" tIns="44450" rIns="90488" bIns="44450" anchor="ctr">
            <a:spAutoFit/>
          </a:bodyPr>
          <a:lstStyle/>
          <a:p>
            <a:pPr algn="ctr" eaLnBrk="0" hangingPunct="0"/>
            <a:r>
              <a:rPr lang="en-US" sz="1400">
                <a:latin typeface="Book Antiqua" pitchFamily="18" charset="0"/>
              </a:rPr>
              <a:t>Asia Pacific University College of Technology and Innovation</a:t>
            </a:r>
          </a:p>
        </p:txBody>
      </p:sp>
      <p:sp>
        <p:nvSpPr>
          <p:cNvPr id="2053" name="Rectangle 5"/>
          <p:cNvSpPr>
            <a:spLocks noChangeArrowheads="1"/>
          </p:cNvSpPr>
          <p:nvPr/>
        </p:nvSpPr>
        <p:spPr bwMode="auto">
          <a:xfrm>
            <a:off x="6333801" y="9522070"/>
            <a:ext cx="410370" cy="305212"/>
          </a:xfrm>
          <a:prstGeom prst="rect">
            <a:avLst/>
          </a:prstGeom>
          <a:noFill/>
          <a:ln w="12700">
            <a:noFill/>
            <a:miter lim="800000"/>
            <a:headEnd/>
            <a:tailEnd/>
          </a:ln>
          <a:effectLst/>
        </p:spPr>
        <p:txBody>
          <a:bodyPr wrap="none" lIns="90488" tIns="44450" rIns="90488" bIns="44450" anchor="ctr">
            <a:spAutoFit/>
          </a:bodyPr>
          <a:lstStyle/>
          <a:p>
            <a:pPr algn="r" eaLnBrk="0" hangingPunct="0"/>
            <a:fld id="{972E4C37-C037-46C6-996B-C799EBB41B3B}" type="slidenum">
              <a:rPr lang="en-US" sz="1400">
                <a:latin typeface="Book Antiqua" pitchFamily="18" charset="0"/>
              </a:rPr>
              <a:pPr algn="r" eaLnBrk="0" hangingPunct="0"/>
              <a:t>‹#›</a:t>
            </a:fld>
            <a:endParaRPr lang="en-US" sz="1400">
              <a:latin typeface="Book Antiqua" pitchFamily="18" charset="0"/>
            </a:endParaRPr>
          </a:p>
        </p:txBody>
      </p:sp>
    </p:spTree>
    <p:extLst>
      <p:ext uri="{BB962C8B-B14F-4D97-AF65-F5344CB8AC3E}">
        <p14:creationId xmlns:p14="http://schemas.microsoft.com/office/powerpoint/2010/main" val="3563673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5899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110B206B-33A5-4D10-A291-0DF4AFA99C68}" type="slidenum">
              <a:rPr lang="en-US" sz="1200" smtClean="0">
                <a:solidFill>
                  <a:schemeClr val="tx1"/>
                </a:solidFill>
                <a:latin typeface="Times" pitchFamily="18" charset="0"/>
              </a:rPr>
              <a:pPr/>
              <a:t>19</a:t>
            </a:fld>
            <a:endParaRPr lang="en-US" sz="1200" smtClean="0">
              <a:solidFill>
                <a:schemeClr val="tx1"/>
              </a:solidFill>
              <a:latin typeface="Times" pitchFamily="18" charset="0"/>
            </a:endParaRPr>
          </a:p>
        </p:txBody>
      </p:sp>
      <p:sp>
        <p:nvSpPr>
          <p:cNvPr id="99331" name="Rectangle 2"/>
          <p:cNvSpPr>
            <a:spLocks noGrp="1" noRot="1" noChangeAspect="1" noChangeArrowheads="1" noTextEdit="1"/>
          </p:cNvSpPr>
          <p:nvPr>
            <p:ph type="sldImg"/>
          </p:nvPr>
        </p:nvSpPr>
        <p:spPr>
          <a:xfrm>
            <a:off x="920750" y="746125"/>
            <a:ext cx="4965700" cy="3725863"/>
          </a:xfrm>
          <a:ln/>
        </p:spPr>
      </p:sp>
      <p:sp>
        <p:nvSpPr>
          <p:cNvPr id="99332" name="Rectangle 3"/>
          <p:cNvSpPr>
            <a:spLocks noGrp="1" noChangeArrowheads="1"/>
          </p:cNvSpPr>
          <p:nvPr>
            <p:ph type="body" idx="1"/>
          </p:nvPr>
        </p:nvSpPr>
        <p:spPr>
          <a:xfrm>
            <a:off x="907627" y="4720168"/>
            <a:ext cx="4991947" cy="4472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Tree>
    <p:extLst>
      <p:ext uri="{BB962C8B-B14F-4D97-AF65-F5344CB8AC3E}">
        <p14:creationId xmlns:p14="http://schemas.microsoft.com/office/powerpoint/2010/main" val="4160690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922338" y="747713"/>
            <a:ext cx="4965700" cy="3725862"/>
          </a:xfrm>
          <a:ln/>
        </p:spPr>
      </p:sp>
      <p:sp>
        <p:nvSpPr>
          <p:cNvPr id="100355" name="Notes Placeholder 2"/>
          <p:cNvSpPr>
            <a:spLocks noGrp="1"/>
          </p:cNvSpPr>
          <p:nvPr>
            <p:ph type="body" idx="1"/>
          </p:nvPr>
        </p:nvSpPr>
        <p:spPr>
          <a:xfrm>
            <a:off x="680720" y="4721865"/>
            <a:ext cx="5445760" cy="4470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2" tIns="46151" rIns="92302" bIns="46151"/>
          <a:lstStyle/>
          <a:p>
            <a:pPr eaLnBrk="1" hangingPunct="1">
              <a:spcBef>
                <a:spcPct val="0"/>
              </a:spcBef>
            </a:pPr>
            <a:r>
              <a:rPr lang="en-US" smtClean="0">
                <a:latin typeface="Times" pitchFamily="18" charset="0"/>
              </a:rPr>
              <a:t>http://www.deloitte.com/dtt/cda/doc/content/us_chs_MedicalTourismStudy%283%29.pdf</a:t>
            </a:r>
          </a:p>
        </p:txBody>
      </p:sp>
      <p:sp>
        <p:nvSpPr>
          <p:cNvPr id="100356" name="Slide Number Placeholder 3"/>
          <p:cNvSpPr txBox="1">
            <a:spLocks noGrp="1"/>
          </p:cNvSpPr>
          <p:nvPr/>
        </p:nvSpPr>
        <p:spPr bwMode="auto">
          <a:xfrm>
            <a:off x="3855838" y="9442033"/>
            <a:ext cx="2949787" cy="49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2" tIns="46151" rIns="92302" bIns="46151" anchor="b"/>
          <a:lstStyle>
            <a:lvl1pPr defTabSz="923925" eaLnBrk="0" hangingPunct="0">
              <a:defRPr sz="2800">
                <a:solidFill>
                  <a:srgbClr val="003399"/>
                </a:solidFill>
                <a:latin typeface="Verdana" pitchFamily="34" charset="0"/>
              </a:defRPr>
            </a:lvl1pPr>
            <a:lvl2pPr marL="742950" indent="-285750" defTabSz="923925" eaLnBrk="0" hangingPunct="0">
              <a:defRPr sz="2800">
                <a:solidFill>
                  <a:srgbClr val="003399"/>
                </a:solidFill>
                <a:latin typeface="Verdana" pitchFamily="34" charset="0"/>
              </a:defRPr>
            </a:lvl2pPr>
            <a:lvl3pPr marL="1143000" indent="-228600" defTabSz="923925" eaLnBrk="0" hangingPunct="0">
              <a:defRPr sz="2800">
                <a:solidFill>
                  <a:srgbClr val="003399"/>
                </a:solidFill>
                <a:latin typeface="Verdana" pitchFamily="34" charset="0"/>
              </a:defRPr>
            </a:lvl3pPr>
            <a:lvl4pPr marL="1600200" indent="-228600" defTabSz="923925" eaLnBrk="0" hangingPunct="0">
              <a:defRPr sz="2800">
                <a:solidFill>
                  <a:srgbClr val="003399"/>
                </a:solidFill>
                <a:latin typeface="Verdana" pitchFamily="34" charset="0"/>
              </a:defRPr>
            </a:lvl4pPr>
            <a:lvl5pPr marL="2057400" indent="-228600" defTabSz="923925" eaLnBrk="0" hangingPunct="0">
              <a:defRPr sz="2800">
                <a:solidFill>
                  <a:srgbClr val="003399"/>
                </a:solidFill>
                <a:latin typeface="Verdana" pitchFamily="34" charset="0"/>
              </a:defRPr>
            </a:lvl5pPr>
            <a:lvl6pPr marL="2514600" indent="-228600" defTabSz="923925" eaLnBrk="0" fontAlgn="base" hangingPunct="0">
              <a:spcBef>
                <a:spcPct val="0"/>
              </a:spcBef>
              <a:spcAft>
                <a:spcPct val="0"/>
              </a:spcAft>
              <a:defRPr sz="2800">
                <a:solidFill>
                  <a:srgbClr val="003399"/>
                </a:solidFill>
                <a:latin typeface="Verdana" pitchFamily="34" charset="0"/>
              </a:defRPr>
            </a:lvl6pPr>
            <a:lvl7pPr marL="2971800" indent="-228600" defTabSz="923925" eaLnBrk="0" fontAlgn="base" hangingPunct="0">
              <a:spcBef>
                <a:spcPct val="0"/>
              </a:spcBef>
              <a:spcAft>
                <a:spcPct val="0"/>
              </a:spcAft>
              <a:defRPr sz="2800">
                <a:solidFill>
                  <a:srgbClr val="003399"/>
                </a:solidFill>
                <a:latin typeface="Verdana" pitchFamily="34" charset="0"/>
              </a:defRPr>
            </a:lvl7pPr>
            <a:lvl8pPr marL="3429000" indent="-228600" defTabSz="923925" eaLnBrk="0" fontAlgn="base" hangingPunct="0">
              <a:spcBef>
                <a:spcPct val="0"/>
              </a:spcBef>
              <a:spcAft>
                <a:spcPct val="0"/>
              </a:spcAft>
              <a:defRPr sz="2800">
                <a:solidFill>
                  <a:srgbClr val="003399"/>
                </a:solidFill>
                <a:latin typeface="Verdana" pitchFamily="34" charset="0"/>
              </a:defRPr>
            </a:lvl8pPr>
            <a:lvl9pPr marL="3886200" indent="-228600" defTabSz="923925" eaLnBrk="0" fontAlgn="base" hangingPunct="0">
              <a:spcBef>
                <a:spcPct val="0"/>
              </a:spcBef>
              <a:spcAft>
                <a:spcPct val="0"/>
              </a:spcAft>
              <a:defRPr sz="2800">
                <a:solidFill>
                  <a:srgbClr val="003399"/>
                </a:solidFill>
                <a:latin typeface="Verdana" pitchFamily="34" charset="0"/>
              </a:defRPr>
            </a:lvl9pPr>
          </a:lstStyle>
          <a:p>
            <a:pPr algn="r" eaLnBrk="1" hangingPunct="1"/>
            <a:fld id="{18435E2C-0D9A-490A-81A8-DF81462908D1}" type="slidenum">
              <a:rPr lang="en-US" sz="1200">
                <a:solidFill>
                  <a:schemeClr val="tx1"/>
                </a:solidFill>
                <a:latin typeface="Calibri" pitchFamily="34" charset="0"/>
              </a:rPr>
              <a:pPr algn="r" eaLnBrk="1" hangingPunct="1"/>
              <a:t>28</a:t>
            </a:fld>
            <a:endParaRPr lang="en-US" sz="1200">
              <a:solidFill>
                <a:schemeClr val="tx1"/>
              </a:solidFill>
              <a:latin typeface="Calibri" pitchFamily="34" charset="0"/>
            </a:endParaRPr>
          </a:p>
        </p:txBody>
      </p:sp>
    </p:spTree>
    <p:extLst>
      <p:ext uri="{BB962C8B-B14F-4D97-AF65-F5344CB8AC3E}">
        <p14:creationId xmlns:p14="http://schemas.microsoft.com/office/powerpoint/2010/main" val="3879965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922338" y="747713"/>
            <a:ext cx="4965700" cy="3725862"/>
          </a:xfrm>
          <a:ln/>
        </p:spPr>
      </p:sp>
      <p:sp>
        <p:nvSpPr>
          <p:cNvPr id="101379" name="Notes Placeholder 2"/>
          <p:cNvSpPr>
            <a:spLocks noGrp="1"/>
          </p:cNvSpPr>
          <p:nvPr>
            <p:ph type="body" idx="1"/>
          </p:nvPr>
        </p:nvSpPr>
        <p:spPr>
          <a:xfrm>
            <a:off x="680720" y="4721865"/>
            <a:ext cx="5445760" cy="4470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2" tIns="46151" rIns="92302" bIns="46151"/>
          <a:lstStyle/>
          <a:p>
            <a:pPr eaLnBrk="1" hangingPunct="1">
              <a:spcBef>
                <a:spcPct val="0"/>
              </a:spcBef>
            </a:pPr>
            <a:r>
              <a:rPr lang="en-US" smtClean="0">
                <a:latin typeface="Times" pitchFamily="18" charset="0"/>
              </a:rPr>
              <a:t>http://www.deloitte.com/dtt/cda/doc/content/us_chs_MedicalTourismStudy%283%29.pdf</a:t>
            </a:r>
          </a:p>
        </p:txBody>
      </p:sp>
      <p:sp>
        <p:nvSpPr>
          <p:cNvPr id="101380" name="Slide Number Placeholder 3"/>
          <p:cNvSpPr txBox="1">
            <a:spLocks noGrp="1"/>
          </p:cNvSpPr>
          <p:nvPr/>
        </p:nvSpPr>
        <p:spPr bwMode="auto">
          <a:xfrm>
            <a:off x="3855838" y="9442033"/>
            <a:ext cx="2949787" cy="49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2" tIns="46151" rIns="92302" bIns="46151" anchor="b"/>
          <a:lstStyle>
            <a:lvl1pPr defTabSz="923925" eaLnBrk="0" hangingPunct="0">
              <a:defRPr sz="2800">
                <a:solidFill>
                  <a:srgbClr val="003399"/>
                </a:solidFill>
                <a:latin typeface="Verdana" pitchFamily="34" charset="0"/>
              </a:defRPr>
            </a:lvl1pPr>
            <a:lvl2pPr marL="742950" indent="-285750" defTabSz="923925" eaLnBrk="0" hangingPunct="0">
              <a:defRPr sz="2800">
                <a:solidFill>
                  <a:srgbClr val="003399"/>
                </a:solidFill>
                <a:latin typeface="Verdana" pitchFamily="34" charset="0"/>
              </a:defRPr>
            </a:lvl2pPr>
            <a:lvl3pPr marL="1143000" indent="-228600" defTabSz="923925" eaLnBrk="0" hangingPunct="0">
              <a:defRPr sz="2800">
                <a:solidFill>
                  <a:srgbClr val="003399"/>
                </a:solidFill>
                <a:latin typeface="Verdana" pitchFamily="34" charset="0"/>
              </a:defRPr>
            </a:lvl3pPr>
            <a:lvl4pPr marL="1600200" indent="-228600" defTabSz="923925" eaLnBrk="0" hangingPunct="0">
              <a:defRPr sz="2800">
                <a:solidFill>
                  <a:srgbClr val="003399"/>
                </a:solidFill>
                <a:latin typeface="Verdana" pitchFamily="34" charset="0"/>
              </a:defRPr>
            </a:lvl4pPr>
            <a:lvl5pPr marL="2057400" indent="-228600" defTabSz="923925" eaLnBrk="0" hangingPunct="0">
              <a:defRPr sz="2800">
                <a:solidFill>
                  <a:srgbClr val="003399"/>
                </a:solidFill>
                <a:latin typeface="Verdana" pitchFamily="34" charset="0"/>
              </a:defRPr>
            </a:lvl5pPr>
            <a:lvl6pPr marL="2514600" indent="-228600" defTabSz="923925" eaLnBrk="0" fontAlgn="base" hangingPunct="0">
              <a:spcBef>
                <a:spcPct val="0"/>
              </a:spcBef>
              <a:spcAft>
                <a:spcPct val="0"/>
              </a:spcAft>
              <a:defRPr sz="2800">
                <a:solidFill>
                  <a:srgbClr val="003399"/>
                </a:solidFill>
                <a:latin typeface="Verdana" pitchFamily="34" charset="0"/>
              </a:defRPr>
            </a:lvl6pPr>
            <a:lvl7pPr marL="2971800" indent="-228600" defTabSz="923925" eaLnBrk="0" fontAlgn="base" hangingPunct="0">
              <a:spcBef>
                <a:spcPct val="0"/>
              </a:spcBef>
              <a:spcAft>
                <a:spcPct val="0"/>
              </a:spcAft>
              <a:defRPr sz="2800">
                <a:solidFill>
                  <a:srgbClr val="003399"/>
                </a:solidFill>
                <a:latin typeface="Verdana" pitchFamily="34" charset="0"/>
              </a:defRPr>
            </a:lvl7pPr>
            <a:lvl8pPr marL="3429000" indent="-228600" defTabSz="923925" eaLnBrk="0" fontAlgn="base" hangingPunct="0">
              <a:spcBef>
                <a:spcPct val="0"/>
              </a:spcBef>
              <a:spcAft>
                <a:spcPct val="0"/>
              </a:spcAft>
              <a:defRPr sz="2800">
                <a:solidFill>
                  <a:srgbClr val="003399"/>
                </a:solidFill>
                <a:latin typeface="Verdana" pitchFamily="34" charset="0"/>
              </a:defRPr>
            </a:lvl8pPr>
            <a:lvl9pPr marL="3886200" indent="-228600" defTabSz="923925" eaLnBrk="0" fontAlgn="base" hangingPunct="0">
              <a:spcBef>
                <a:spcPct val="0"/>
              </a:spcBef>
              <a:spcAft>
                <a:spcPct val="0"/>
              </a:spcAft>
              <a:defRPr sz="2800">
                <a:solidFill>
                  <a:srgbClr val="003399"/>
                </a:solidFill>
                <a:latin typeface="Verdana" pitchFamily="34" charset="0"/>
              </a:defRPr>
            </a:lvl9pPr>
          </a:lstStyle>
          <a:p>
            <a:pPr algn="r" eaLnBrk="1" hangingPunct="1"/>
            <a:fld id="{13B4BB32-9410-475E-AAD6-5E9142419FD2}" type="slidenum">
              <a:rPr lang="en-US" sz="1200">
                <a:solidFill>
                  <a:schemeClr val="tx1"/>
                </a:solidFill>
                <a:latin typeface="Calibri" pitchFamily="34" charset="0"/>
              </a:rPr>
              <a:pPr algn="r" eaLnBrk="1" hangingPunct="1"/>
              <a:t>29</a:t>
            </a:fld>
            <a:endParaRPr lang="en-US" sz="1200">
              <a:solidFill>
                <a:schemeClr val="tx1"/>
              </a:solidFill>
              <a:latin typeface="Calibri" pitchFamily="34" charset="0"/>
            </a:endParaRPr>
          </a:p>
        </p:txBody>
      </p:sp>
    </p:spTree>
    <p:extLst>
      <p:ext uri="{BB962C8B-B14F-4D97-AF65-F5344CB8AC3E}">
        <p14:creationId xmlns:p14="http://schemas.microsoft.com/office/powerpoint/2010/main" val="2063920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71E16CCB-7177-4113-967E-31130D7D489F}" type="slidenum">
              <a:rPr lang="en-US" sz="1200" smtClean="0">
                <a:solidFill>
                  <a:schemeClr val="tx1"/>
                </a:solidFill>
                <a:latin typeface="Times" pitchFamily="18" charset="0"/>
              </a:rPr>
              <a:pPr/>
              <a:t>33</a:t>
            </a:fld>
            <a:endParaRPr lang="en-US" sz="1200" smtClean="0">
              <a:solidFill>
                <a:schemeClr val="tx1"/>
              </a:solidFill>
              <a:latin typeface="Times" pitchFamily="18" charset="0"/>
            </a:endParaRPr>
          </a:p>
        </p:txBody>
      </p:sp>
      <p:sp>
        <p:nvSpPr>
          <p:cNvPr id="102403" name="Rectangle 7"/>
          <p:cNvSpPr txBox="1">
            <a:spLocks noGrp="1" noChangeArrowheads="1"/>
          </p:cNvSpPr>
          <p:nvPr/>
        </p:nvSpPr>
        <p:spPr bwMode="auto">
          <a:xfrm>
            <a:off x="3857413" y="9469189"/>
            <a:ext cx="2949787" cy="49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2" tIns="45596" rIns="91192" bIns="45596" anchor="b"/>
          <a:lstStyle>
            <a:lvl1pPr defTabSz="912813" eaLnBrk="0" hangingPunct="0">
              <a:defRPr sz="2800">
                <a:solidFill>
                  <a:srgbClr val="003399"/>
                </a:solidFill>
                <a:latin typeface="Verdana" pitchFamily="34" charset="0"/>
              </a:defRPr>
            </a:lvl1pPr>
            <a:lvl2pPr marL="742950" indent="-285750" defTabSz="912813" eaLnBrk="0" hangingPunct="0">
              <a:defRPr sz="2800">
                <a:solidFill>
                  <a:srgbClr val="003399"/>
                </a:solidFill>
                <a:latin typeface="Verdana" pitchFamily="34" charset="0"/>
              </a:defRPr>
            </a:lvl2pPr>
            <a:lvl3pPr marL="1143000" indent="-228600" defTabSz="912813" eaLnBrk="0" hangingPunct="0">
              <a:defRPr sz="2800">
                <a:solidFill>
                  <a:srgbClr val="003399"/>
                </a:solidFill>
                <a:latin typeface="Verdana" pitchFamily="34" charset="0"/>
              </a:defRPr>
            </a:lvl3pPr>
            <a:lvl4pPr marL="1600200" indent="-228600" defTabSz="912813" eaLnBrk="0" hangingPunct="0">
              <a:defRPr sz="2800">
                <a:solidFill>
                  <a:srgbClr val="003399"/>
                </a:solidFill>
                <a:latin typeface="Verdana" pitchFamily="34" charset="0"/>
              </a:defRPr>
            </a:lvl4pPr>
            <a:lvl5pPr marL="2057400" indent="-228600" defTabSz="912813" eaLnBrk="0" hangingPunct="0">
              <a:defRPr sz="2800">
                <a:solidFill>
                  <a:srgbClr val="003399"/>
                </a:solidFill>
                <a:latin typeface="Verdana" pitchFamily="34" charset="0"/>
              </a:defRPr>
            </a:lvl5pPr>
            <a:lvl6pPr marL="2514600" indent="-228600" defTabSz="912813" eaLnBrk="0" fontAlgn="base" hangingPunct="0">
              <a:spcBef>
                <a:spcPct val="0"/>
              </a:spcBef>
              <a:spcAft>
                <a:spcPct val="0"/>
              </a:spcAft>
              <a:defRPr sz="2800">
                <a:solidFill>
                  <a:srgbClr val="003399"/>
                </a:solidFill>
                <a:latin typeface="Verdana" pitchFamily="34" charset="0"/>
              </a:defRPr>
            </a:lvl6pPr>
            <a:lvl7pPr marL="2971800" indent="-228600" defTabSz="912813" eaLnBrk="0" fontAlgn="base" hangingPunct="0">
              <a:spcBef>
                <a:spcPct val="0"/>
              </a:spcBef>
              <a:spcAft>
                <a:spcPct val="0"/>
              </a:spcAft>
              <a:defRPr sz="2800">
                <a:solidFill>
                  <a:srgbClr val="003399"/>
                </a:solidFill>
                <a:latin typeface="Verdana" pitchFamily="34" charset="0"/>
              </a:defRPr>
            </a:lvl7pPr>
            <a:lvl8pPr marL="3429000" indent="-228600" defTabSz="912813" eaLnBrk="0" fontAlgn="base" hangingPunct="0">
              <a:spcBef>
                <a:spcPct val="0"/>
              </a:spcBef>
              <a:spcAft>
                <a:spcPct val="0"/>
              </a:spcAft>
              <a:defRPr sz="2800">
                <a:solidFill>
                  <a:srgbClr val="003399"/>
                </a:solidFill>
                <a:latin typeface="Verdana" pitchFamily="34" charset="0"/>
              </a:defRPr>
            </a:lvl8pPr>
            <a:lvl9pPr marL="3886200" indent="-228600" defTabSz="912813" eaLnBrk="0" fontAlgn="base" hangingPunct="0">
              <a:spcBef>
                <a:spcPct val="0"/>
              </a:spcBef>
              <a:spcAft>
                <a:spcPct val="0"/>
              </a:spcAft>
              <a:defRPr sz="2800">
                <a:solidFill>
                  <a:srgbClr val="003399"/>
                </a:solidFill>
                <a:latin typeface="Verdana" pitchFamily="34" charset="0"/>
              </a:defRPr>
            </a:lvl9pPr>
          </a:lstStyle>
          <a:p>
            <a:pPr algn="r"/>
            <a:fld id="{C616E524-65E1-4911-A4C4-63822606112D}" type="slidenum">
              <a:rPr lang="en-US" sz="1100">
                <a:solidFill>
                  <a:schemeClr val="tx1"/>
                </a:solidFill>
                <a:latin typeface="Times" pitchFamily="18" charset="0"/>
              </a:rPr>
              <a:pPr algn="r"/>
              <a:t>33</a:t>
            </a:fld>
            <a:endParaRPr lang="en-US" sz="1100">
              <a:solidFill>
                <a:schemeClr val="tx1"/>
              </a:solidFill>
              <a:latin typeface="Times" pitchFamily="18" charset="0"/>
            </a:endParaRPr>
          </a:p>
        </p:txBody>
      </p:sp>
      <p:sp>
        <p:nvSpPr>
          <p:cNvPr id="102404" name="Rectangle 2"/>
          <p:cNvSpPr>
            <a:spLocks noGrp="1" noRot="1" noChangeAspect="1" noChangeArrowheads="1" noTextEdit="1"/>
          </p:cNvSpPr>
          <p:nvPr>
            <p:ph type="sldImg"/>
          </p:nvPr>
        </p:nvSpPr>
        <p:spPr>
          <a:xfrm>
            <a:off x="930275" y="776288"/>
            <a:ext cx="4953000" cy="3716337"/>
          </a:xfrm>
          <a:ln/>
        </p:spPr>
      </p:sp>
      <p:sp>
        <p:nvSpPr>
          <p:cNvPr id="102405" name="Rectangle 3"/>
          <p:cNvSpPr>
            <a:spLocks noGrp="1" noChangeArrowheads="1"/>
          </p:cNvSpPr>
          <p:nvPr>
            <p:ph type="body" idx="1"/>
          </p:nvPr>
        </p:nvSpPr>
        <p:spPr>
          <a:xfrm>
            <a:off x="909203" y="4726957"/>
            <a:ext cx="4988795" cy="44910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2" tIns="45596" rIns="91192" bIns="45596"/>
          <a:lstStyle/>
          <a:p>
            <a:pPr eaLnBrk="1" hangingPunct="1"/>
            <a:endParaRPr lang="en-US" smtClean="0">
              <a:latin typeface="Times" pitchFamily="18" charset="0"/>
            </a:endParaRPr>
          </a:p>
        </p:txBody>
      </p:sp>
    </p:spTree>
    <p:extLst>
      <p:ext uri="{BB962C8B-B14F-4D97-AF65-F5344CB8AC3E}">
        <p14:creationId xmlns:p14="http://schemas.microsoft.com/office/powerpoint/2010/main" val="2047236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F4227521-901E-475A-9DD7-8249AF7C4E1D}" type="slidenum">
              <a:rPr lang="en-US" sz="1200" smtClean="0">
                <a:solidFill>
                  <a:schemeClr val="tx1"/>
                </a:solidFill>
                <a:latin typeface="Times" pitchFamily="18" charset="0"/>
              </a:rPr>
              <a:pPr/>
              <a:t>34</a:t>
            </a:fld>
            <a:endParaRPr lang="en-US" sz="1200" smtClean="0">
              <a:solidFill>
                <a:schemeClr val="tx1"/>
              </a:solidFill>
              <a:latin typeface="Times" pitchFamily="18" charset="0"/>
            </a:endParaRPr>
          </a:p>
        </p:txBody>
      </p:sp>
      <p:sp>
        <p:nvSpPr>
          <p:cNvPr id="103427" name="Rectangle 7"/>
          <p:cNvSpPr txBox="1">
            <a:spLocks noGrp="1" noChangeArrowheads="1"/>
          </p:cNvSpPr>
          <p:nvPr/>
        </p:nvSpPr>
        <p:spPr bwMode="auto">
          <a:xfrm>
            <a:off x="3857413" y="9469189"/>
            <a:ext cx="2949787" cy="49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2" tIns="45596" rIns="91192" bIns="45596" anchor="b"/>
          <a:lstStyle>
            <a:lvl1pPr defTabSz="912813" eaLnBrk="0" hangingPunct="0">
              <a:defRPr sz="2800">
                <a:solidFill>
                  <a:srgbClr val="003399"/>
                </a:solidFill>
                <a:latin typeface="Verdana" pitchFamily="34" charset="0"/>
              </a:defRPr>
            </a:lvl1pPr>
            <a:lvl2pPr marL="742950" indent="-285750" defTabSz="912813" eaLnBrk="0" hangingPunct="0">
              <a:defRPr sz="2800">
                <a:solidFill>
                  <a:srgbClr val="003399"/>
                </a:solidFill>
                <a:latin typeface="Verdana" pitchFamily="34" charset="0"/>
              </a:defRPr>
            </a:lvl2pPr>
            <a:lvl3pPr marL="1143000" indent="-228600" defTabSz="912813" eaLnBrk="0" hangingPunct="0">
              <a:defRPr sz="2800">
                <a:solidFill>
                  <a:srgbClr val="003399"/>
                </a:solidFill>
                <a:latin typeface="Verdana" pitchFamily="34" charset="0"/>
              </a:defRPr>
            </a:lvl3pPr>
            <a:lvl4pPr marL="1600200" indent="-228600" defTabSz="912813" eaLnBrk="0" hangingPunct="0">
              <a:defRPr sz="2800">
                <a:solidFill>
                  <a:srgbClr val="003399"/>
                </a:solidFill>
                <a:latin typeface="Verdana" pitchFamily="34" charset="0"/>
              </a:defRPr>
            </a:lvl4pPr>
            <a:lvl5pPr marL="2057400" indent="-228600" defTabSz="912813" eaLnBrk="0" hangingPunct="0">
              <a:defRPr sz="2800">
                <a:solidFill>
                  <a:srgbClr val="003399"/>
                </a:solidFill>
                <a:latin typeface="Verdana" pitchFamily="34" charset="0"/>
              </a:defRPr>
            </a:lvl5pPr>
            <a:lvl6pPr marL="2514600" indent="-228600" defTabSz="912813" eaLnBrk="0" fontAlgn="base" hangingPunct="0">
              <a:spcBef>
                <a:spcPct val="0"/>
              </a:spcBef>
              <a:spcAft>
                <a:spcPct val="0"/>
              </a:spcAft>
              <a:defRPr sz="2800">
                <a:solidFill>
                  <a:srgbClr val="003399"/>
                </a:solidFill>
                <a:latin typeface="Verdana" pitchFamily="34" charset="0"/>
              </a:defRPr>
            </a:lvl6pPr>
            <a:lvl7pPr marL="2971800" indent="-228600" defTabSz="912813" eaLnBrk="0" fontAlgn="base" hangingPunct="0">
              <a:spcBef>
                <a:spcPct val="0"/>
              </a:spcBef>
              <a:spcAft>
                <a:spcPct val="0"/>
              </a:spcAft>
              <a:defRPr sz="2800">
                <a:solidFill>
                  <a:srgbClr val="003399"/>
                </a:solidFill>
                <a:latin typeface="Verdana" pitchFamily="34" charset="0"/>
              </a:defRPr>
            </a:lvl7pPr>
            <a:lvl8pPr marL="3429000" indent="-228600" defTabSz="912813" eaLnBrk="0" fontAlgn="base" hangingPunct="0">
              <a:spcBef>
                <a:spcPct val="0"/>
              </a:spcBef>
              <a:spcAft>
                <a:spcPct val="0"/>
              </a:spcAft>
              <a:defRPr sz="2800">
                <a:solidFill>
                  <a:srgbClr val="003399"/>
                </a:solidFill>
                <a:latin typeface="Verdana" pitchFamily="34" charset="0"/>
              </a:defRPr>
            </a:lvl8pPr>
            <a:lvl9pPr marL="3886200" indent="-228600" defTabSz="912813" eaLnBrk="0" fontAlgn="base" hangingPunct="0">
              <a:spcBef>
                <a:spcPct val="0"/>
              </a:spcBef>
              <a:spcAft>
                <a:spcPct val="0"/>
              </a:spcAft>
              <a:defRPr sz="2800">
                <a:solidFill>
                  <a:srgbClr val="003399"/>
                </a:solidFill>
                <a:latin typeface="Verdana" pitchFamily="34" charset="0"/>
              </a:defRPr>
            </a:lvl9pPr>
          </a:lstStyle>
          <a:p>
            <a:pPr algn="r"/>
            <a:fld id="{FC3684EC-9925-45C2-A497-44ED389498E8}" type="slidenum">
              <a:rPr lang="en-US" sz="1100">
                <a:solidFill>
                  <a:schemeClr val="tx1"/>
                </a:solidFill>
                <a:latin typeface="Times" pitchFamily="18" charset="0"/>
              </a:rPr>
              <a:pPr algn="r"/>
              <a:t>34</a:t>
            </a:fld>
            <a:endParaRPr lang="en-US" sz="1100">
              <a:solidFill>
                <a:schemeClr val="tx1"/>
              </a:solidFill>
              <a:latin typeface="Times" pitchFamily="18" charset="0"/>
            </a:endParaRPr>
          </a:p>
        </p:txBody>
      </p:sp>
      <p:sp>
        <p:nvSpPr>
          <p:cNvPr id="103428" name="Rectangle 2"/>
          <p:cNvSpPr>
            <a:spLocks noGrp="1" noRot="1" noChangeAspect="1" noChangeArrowheads="1" noTextEdit="1"/>
          </p:cNvSpPr>
          <p:nvPr>
            <p:ph type="sldImg"/>
          </p:nvPr>
        </p:nvSpPr>
        <p:spPr>
          <a:xfrm>
            <a:off x="930275" y="776288"/>
            <a:ext cx="4953000" cy="3716337"/>
          </a:xfrm>
          <a:ln/>
        </p:spPr>
      </p:sp>
      <p:sp>
        <p:nvSpPr>
          <p:cNvPr id="103429" name="Rectangle 3"/>
          <p:cNvSpPr>
            <a:spLocks noGrp="1" noChangeArrowheads="1"/>
          </p:cNvSpPr>
          <p:nvPr>
            <p:ph type="body" idx="1"/>
          </p:nvPr>
        </p:nvSpPr>
        <p:spPr>
          <a:xfrm>
            <a:off x="909203" y="4726957"/>
            <a:ext cx="4988795" cy="44910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2" tIns="45596" rIns="91192" bIns="45596"/>
          <a:lstStyle/>
          <a:p>
            <a:pPr eaLnBrk="1" hangingPunct="1"/>
            <a:endParaRPr lang="en-US" smtClean="0">
              <a:latin typeface="Times" pitchFamily="18" charset="0"/>
            </a:endParaRPr>
          </a:p>
        </p:txBody>
      </p:sp>
    </p:spTree>
    <p:extLst>
      <p:ext uri="{BB962C8B-B14F-4D97-AF65-F5344CB8AC3E}">
        <p14:creationId xmlns:p14="http://schemas.microsoft.com/office/powerpoint/2010/main" val="1685142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7BE6A11D-9B93-47ED-87FC-289FD338AAF7}" type="slidenum">
              <a:rPr lang="en-US" sz="1200" smtClean="0">
                <a:solidFill>
                  <a:schemeClr val="tx1"/>
                </a:solidFill>
                <a:latin typeface="Times" pitchFamily="18" charset="0"/>
              </a:rPr>
              <a:pPr/>
              <a:t>35</a:t>
            </a:fld>
            <a:endParaRPr lang="en-US" sz="1200" smtClean="0">
              <a:solidFill>
                <a:schemeClr val="tx1"/>
              </a:solidFill>
              <a:latin typeface="Times" pitchFamily="18" charset="0"/>
            </a:endParaRPr>
          </a:p>
        </p:txBody>
      </p:sp>
      <p:sp>
        <p:nvSpPr>
          <p:cNvPr id="104451" name="Rectangle 7"/>
          <p:cNvSpPr txBox="1">
            <a:spLocks noGrp="1" noChangeArrowheads="1"/>
          </p:cNvSpPr>
          <p:nvPr/>
        </p:nvSpPr>
        <p:spPr bwMode="auto">
          <a:xfrm>
            <a:off x="3857413" y="9469189"/>
            <a:ext cx="2949787" cy="49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2" tIns="45596" rIns="91192" bIns="45596" anchor="b"/>
          <a:lstStyle>
            <a:lvl1pPr defTabSz="912813" eaLnBrk="0" hangingPunct="0">
              <a:defRPr sz="2800">
                <a:solidFill>
                  <a:srgbClr val="003399"/>
                </a:solidFill>
                <a:latin typeface="Verdana" pitchFamily="34" charset="0"/>
              </a:defRPr>
            </a:lvl1pPr>
            <a:lvl2pPr marL="742950" indent="-285750" defTabSz="912813" eaLnBrk="0" hangingPunct="0">
              <a:defRPr sz="2800">
                <a:solidFill>
                  <a:srgbClr val="003399"/>
                </a:solidFill>
                <a:latin typeface="Verdana" pitchFamily="34" charset="0"/>
              </a:defRPr>
            </a:lvl2pPr>
            <a:lvl3pPr marL="1143000" indent="-228600" defTabSz="912813" eaLnBrk="0" hangingPunct="0">
              <a:defRPr sz="2800">
                <a:solidFill>
                  <a:srgbClr val="003399"/>
                </a:solidFill>
                <a:latin typeface="Verdana" pitchFamily="34" charset="0"/>
              </a:defRPr>
            </a:lvl3pPr>
            <a:lvl4pPr marL="1600200" indent="-228600" defTabSz="912813" eaLnBrk="0" hangingPunct="0">
              <a:defRPr sz="2800">
                <a:solidFill>
                  <a:srgbClr val="003399"/>
                </a:solidFill>
                <a:latin typeface="Verdana" pitchFamily="34" charset="0"/>
              </a:defRPr>
            </a:lvl4pPr>
            <a:lvl5pPr marL="2057400" indent="-228600" defTabSz="912813" eaLnBrk="0" hangingPunct="0">
              <a:defRPr sz="2800">
                <a:solidFill>
                  <a:srgbClr val="003399"/>
                </a:solidFill>
                <a:latin typeface="Verdana" pitchFamily="34" charset="0"/>
              </a:defRPr>
            </a:lvl5pPr>
            <a:lvl6pPr marL="2514600" indent="-228600" defTabSz="912813" eaLnBrk="0" fontAlgn="base" hangingPunct="0">
              <a:spcBef>
                <a:spcPct val="0"/>
              </a:spcBef>
              <a:spcAft>
                <a:spcPct val="0"/>
              </a:spcAft>
              <a:defRPr sz="2800">
                <a:solidFill>
                  <a:srgbClr val="003399"/>
                </a:solidFill>
                <a:latin typeface="Verdana" pitchFamily="34" charset="0"/>
              </a:defRPr>
            </a:lvl6pPr>
            <a:lvl7pPr marL="2971800" indent="-228600" defTabSz="912813" eaLnBrk="0" fontAlgn="base" hangingPunct="0">
              <a:spcBef>
                <a:spcPct val="0"/>
              </a:spcBef>
              <a:spcAft>
                <a:spcPct val="0"/>
              </a:spcAft>
              <a:defRPr sz="2800">
                <a:solidFill>
                  <a:srgbClr val="003399"/>
                </a:solidFill>
                <a:latin typeface="Verdana" pitchFamily="34" charset="0"/>
              </a:defRPr>
            </a:lvl7pPr>
            <a:lvl8pPr marL="3429000" indent="-228600" defTabSz="912813" eaLnBrk="0" fontAlgn="base" hangingPunct="0">
              <a:spcBef>
                <a:spcPct val="0"/>
              </a:spcBef>
              <a:spcAft>
                <a:spcPct val="0"/>
              </a:spcAft>
              <a:defRPr sz="2800">
                <a:solidFill>
                  <a:srgbClr val="003399"/>
                </a:solidFill>
                <a:latin typeface="Verdana" pitchFamily="34" charset="0"/>
              </a:defRPr>
            </a:lvl8pPr>
            <a:lvl9pPr marL="3886200" indent="-228600" defTabSz="912813" eaLnBrk="0" fontAlgn="base" hangingPunct="0">
              <a:spcBef>
                <a:spcPct val="0"/>
              </a:spcBef>
              <a:spcAft>
                <a:spcPct val="0"/>
              </a:spcAft>
              <a:defRPr sz="2800">
                <a:solidFill>
                  <a:srgbClr val="003399"/>
                </a:solidFill>
                <a:latin typeface="Verdana" pitchFamily="34" charset="0"/>
              </a:defRPr>
            </a:lvl9pPr>
          </a:lstStyle>
          <a:p>
            <a:pPr algn="r"/>
            <a:fld id="{DD561473-9E76-4D8C-AB4A-216ABDA7DEB5}" type="slidenum">
              <a:rPr lang="en-US" sz="1100">
                <a:solidFill>
                  <a:schemeClr val="tx1"/>
                </a:solidFill>
                <a:latin typeface="Times" pitchFamily="18" charset="0"/>
              </a:rPr>
              <a:pPr algn="r"/>
              <a:t>35</a:t>
            </a:fld>
            <a:endParaRPr lang="en-US" sz="1100">
              <a:solidFill>
                <a:schemeClr val="tx1"/>
              </a:solidFill>
              <a:latin typeface="Times" pitchFamily="18" charset="0"/>
            </a:endParaRPr>
          </a:p>
        </p:txBody>
      </p:sp>
      <p:sp>
        <p:nvSpPr>
          <p:cNvPr id="104452" name="Rectangle 2"/>
          <p:cNvSpPr>
            <a:spLocks noGrp="1" noRot="1" noChangeAspect="1" noChangeArrowheads="1" noTextEdit="1"/>
          </p:cNvSpPr>
          <p:nvPr>
            <p:ph type="sldImg"/>
          </p:nvPr>
        </p:nvSpPr>
        <p:spPr>
          <a:xfrm>
            <a:off x="930275" y="776288"/>
            <a:ext cx="4953000" cy="3716337"/>
          </a:xfrm>
          <a:ln/>
        </p:spPr>
      </p:sp>
      <p:sp>
        <p:nvSpPr>
          <p:cNvPr id="104453" name="Rectangle 3"/>
          <p:cNvSpPr>
            <a:spLocks noGrp="1" noChangeArrowheads="1"/>
          </p:cNvSpPr>
          <p:nvPr>
            <p:ph type="body" idx="1"/>
          </p:nvPr>
        </p:nvSpPr>
        <p:spPr>
          <a:xfrm>
            <a:off x="909203" y="4726957"/>
            <a:ext cx="4988795" cy="44910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2" tIns="45596" rIns="91192" bIns="45596"/>
          <a:lstStyle/>
          <a:p>
            <a:pPr eaLnBrk="1" hangingPunct="1"/>
            <a:endParaRPr lang="en-US" smtClean="0">
              <a:latin typeface="Times" pitchFamily="18" charset="0"/>
            </a:endParaRPr>
          </a:p>
        </p:txBody>
      </p:sp>
    </p:spTree>
    <p:extLst>
      <p:ext uri="{BB962C8B-B14F-4D97-AF65-F5344CB8AC3E}">
        <p14:creationId xmlns:p14="http://schemas.microsoft.com/office/powerpoint/2010/main" val="2297057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460E5036-A77A-4FE5-AC93-1A9AB0EAD97C}" type="slidenum">
              <a:rPr lang="en-US" sz="1200" smtClean="0">
                <a:solidFill>
                  <a:schemeClr val="tx1"/>
                </a:solidFill>
                <a:latin typeface="Times" pitchFamily="18" charset="0"/>
              </a:rPr>
              <a:pPr/>
              <a:t>36</a:t>
            </a:fld>
            <a:endParaRPr lang="en-US" sz="1200" smtClean="0">
              <a:solidFill>
                <a:schemeClr val="tx1"/>
              </a:solidFill>
              <a:latin typeface="Times" pitchFamily="18" charset="0"/>
            </a:endParaRPr>
          </a:p>
        </p:txBody>
      </p:sp>
      <p:sp>
        <p:nvSpPr>
          <p:cNvPr id="105475" name="Rectangle 7"/>
          <p:cNvSpPr txBox="1">
            <a:spLocks noGrp="1" noChangeArrowheads="1"/>
          </p:cNvSpPr>
          <p:nvPr/>
        </p:nvSpPr>
        <p:spPr bwMode="auto">
          <a:xfrm>
            <a:off x="3857413" y="9469189"/>
            <a:ext cx="2949787" cy="49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2" tIns="45596" rIns="91192" bIns="45596" anchor="b"/>
          <a:lstStyle>
            <a:lvl1pPr defTabSz="912813" eaLnBrk="0" hangingPunct="0">
              <a:defRPr sz="2800">
                <a:solidFill>
                  <a:srgbClr val="003399"/>
                </a:solidFill>
                <a:latin typeface="Verdana" pitchFamily="34" charset="0"/>
              </a:defRPr>
            </a:lvl1pPr>
            <a:lvl2pPr marL="742950" indent="-285750" defTabSz="912813" eaLnBrk="0" hangingPunct="0">
              <a:defRPr sz="2800">
                <a:solidFill>
                  <a:srgbClr val="003399"/>
                </a:solidFill>
                <a:latin typeface="Verdana" pitchFamily="34" charset="0"/>
              </a:defRPr>
            </a:lvl2pPr>
            <a:lvl3pPr marL="1143000" indent="-228600" defTabSz="912813" eaLnBrk="0" hangingPunct="0">
              <a:defRPr sz="2800">
                <a:solidFill>
                  <a:srgbClr val="003399"/>
                </a:solidFill>
                <a:latin typeface="Verdana" pitchFamily="34" charset="0"/>
              </a:defRPr>
            </a:lvl3pPr>
            <a:lvl4pPr marL="1600200" indent="-228600" defTabSz="912813" eaLnBrk="0" hangingPunct="0">
              <a:defRPr sz="2800">
                <a:solidFill>
                  <a:srgbClr val="003399"/>
                </a:solidFill>
                <a:latin typeface="Verdana" pitchFamily="34" charset="0"/>
              </a:defRPr>
            </a:lvl4pPr>
            <a:lvl5pPr marL="2057400" indent="-228600" defTabSz="912813" eaLnBrk="0" hangingPunct="0">
              <a:defRPr sz="2800">
                <a:solidFill>
                  <a:srgbClr val="003399"/>
                </a:solidFill>
                <a:latin typeface="Verdana" pitchFamily="34" charset="0"/>
              </a:defRPr>
            </a:lvl5pPr>
            <a:lvl6pPr marL="2514600" indent="-228600" defTabSz="912813" eaLnBrk="0" fontAlgn="base" hangingPunct="0">
              <a:spcBef>
                <a:spcPct val="0"/>
              </a:spcBef>
              <a:spcAft>
                <a:spcPct val="0"/>
              </a:spcAft>
              <a:defRPr sz="2800">
                <a:solidFill>
                  <a:srgbClr val="003399"/>
                </a:solidFill>
                <a:latin typeface="Verdana" pitchFamily="34" charset="0"/>
              </a:defRPr>
            </a:lvl6pPr>
            <a:lvl7pPr marL="2971800" indent="-228600" defTabSz="912813" eaLnBrk="0" fontAlgn="base" hangingPunct="0">
              <a:spcBef>
                <a:spcPct val="0"/>
              </a:spcBef>
              <a:spcAft>
                <a:spcPct val="0"/>
              </a:spcAft>
              <a:defRPr sz="2800">
                <a:solidFill>
                  <a:srgbClr val="003399"/>
                </a:solidFill>
                <a:latin typeface="Verdana" pitchFamily="34" charset="0"/>
              </a:defRPr>
            </a:lvl7pPr>
            <a:lvl8pPr marL="3429000" indent="-228600" defTabSz="912813" eaLnBrk="0" fontAlgn="base" hangingPunct="0">
              <a:spcBef>
                <a:spcPct val="0"/>
              </a:spcBef>
              <a:spcAft>
                <a:spcPct val="0"/>
              </a:spcAft>
              <a:defRPr sz="2800">
                <a:solidFill>
                  <a:srgbClr val="003399"/>
                </a:solidFill>
                <a:latin typeface="Verdana" pitchFamily="34" charset="0"/>
              </a:defRPr>
            </a:lvl8pPr>
            <a:lvl9pPr marL="3886200" indent="-228600" defTabSz="912813" eaLnBrk="0" fontAlgn="base" hangingPunct="0">
              <a:spcBef>
                <a:spcPct val="0"/>
              </a:spcBef>
              <a:spcAft>
                <a:spcPct val="0"/>
              </a:spcAft>
              <a:defRPr sz="2800">
                <a:solidFill>
                  <a:srgbClr val="003399"/>
                </a:solidFill>
                <a:latin typeface="Verdana" pitchFamily="34" charset="0"/>
              </a:defRPr>
            </a:lvl9pPr>
          </a:lstStyle>
          <a:p>
            <a:pPr algn="r"/>
            <a:fld id="{204597C5-2088-40FC-8BE7-1A7FC243D084}" type="slidenum">
              <a:rPr lang="en-US" sz="1100">
                <a:solidFill>
                  <a:schemeClr val="tx1"/>
                </a:solidFill>
                <a:latin typeface="Times" pitchFamily="18" charset="0"/>
              </a:rPr>
              <a:pPr algn="r"/>
              <a:t>36</a:t>
            </a:fld>
            <a:endParaRPr lang="en-US" sz="1100">
              <a:solidFill>
                <a:schemeClr val="tx1"/>
              </a:solidFill>
              <a:latin typeface="Times" pitchFamily="18" charset="0"/>
            </a:endParaRPr>
          </a:p>
        </p:txBody>
      </p:sp>
      <p:sp>
        <p:nvSpPr>
          <p:cNvPr id="105476" name="Rectangle 2"/>
          <p:cNvSpPr>
            <a:spLocks noGrp="1" noRot="1" noChangeAspect="1" noChangeArrowheads="1" noTextEdit="1"/>
          </p:cNvSpPr>
          <p:nvPr>
            <p:ph type="sldImg"/>
          </p:nvPr>
        </p:nvSpPr>
        <p:spPr>
          <a:xfrm>
            <a:off x="930275" y="776288"/>
            <a:ext cx="4953000" cy="3716337"/>
          </a:xfrm>
          <a:ln/>
        </p:spPr>
      </p:sp>
      <p:sp>
        <p:nvSpPr>
          <p:cNvPr id="105477" name="Rectangle 3"/>
          <p:cNvSpPr>
            <a:spLocks noGrp="1" noChangeArrowheads="1"/>
          </p:cNvSpPr>
          <p:nvPr>
            <p:ph type="body" idx="1"/>
          </p:nvPr>
        </p:nvSpPr>
        <p:spPr>
          <a:xfrm>
            <a:off x="909203" y="4726957"/>
            <a:ext cx="4988795" cy="44910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2" tIns="45596" rIns="91192" bIns="45596"/>
          <a:lstStyle/>
          <a:p>
            <a:pPr eaLnBrk="1" hangingPunct="1"/>
            <a:endParaRPr lang="en-US" smtClean="0">
              <a:latin typeface="Times" pitchFamily="18" charset="0"/>
            </a:endParaRPr>
          </a:p>
        </p:txBody>
      </p:sp>
    </p:spTree>
    <p:extLst>
      <p:ext uri="{BB962C8B-B14F-4D97-AF65-F5344CB8AC3E}">
        <p14:creationId xmlns:p14="http://schemas.microsoft.com/office/powerpoint/2010/main" val="3541215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920750" y="746125"/>
            <a:ext cx="4965700" cy="3725863"/>
          </a:xfrm>
          <a:ln/>
        </p:spPr>
      </p:sp>
      <p:sp>
        <p:nvSpPr>
          <p:cNvPr id="106499" name="Rectangle 3"/>
          <p:cNvSpPr>
            <a:spLocks noGrp="1" noChangeArrowheads="1"/>
          </p:cNvSpPr>
          <p:nvPr>
            <p:ph type="body" idx="1"/>
          </p:nvPr>
        </p:nvSpPr>
        <p:spPr>
          <a:xfrm>
            <a:off x="907627" y="4720168"/>
            <a:ext cx="4991947" cy="4472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ndParaRPr>
          </a:p>
        </p:txBody>
      </p:sp>
    </p:spTree>
    <p:extLst>
      <p:ext uri="{BB962C8B-B14F-4D97-AF65-F5344CB8AC3E}">
        <p14:creationId xmlns:p14="http://schemas.microsoft.com/office/powerpoint/2010/main" val="1923810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64334911-58A4-46FA-9495-CFF41F276FFB}" type="slidenum">
              <a:rPr lang="en-US" sz="1200" smtClean="0">
                <a:solidFill>
                  <a:schemeClr val="tx1"/>
                </a:solidFill>
                <a:latin typeface="Times" pitchFamily="18" charset="0"/>
              </a:rPr>
              <a:pPr/>
              <a:t>38</a:t>
            </a:fld>
            <a:endParaRPr lang="en-US" sz="1200" smtClean="0">
              <a:solidFill>
                <a:schemeClr val="tx1"/>
              </a:solidFill>
              <a:latin typeface="Times" pitchFamily="18" charset="0"/>
            </a:endParaRPr>
          </a:p>
        </p:txBody>
      </p:sp>
      <p:sp>
        <p:nvSpPr>
          <p:cNvPr id="107523" name="Rectangle 2"/>
          <p:cNvSpPr>
            <a:spLocks noGrp="1" noRot="1" noChangeAspect="1" noChangeArrowheads="1" noTextEdit="1"/>
          </p:cNvSpPr>
          <p:nvPr>
            <p:ph type="sldImg"/>
          </p:nvPr>
        </p:nvSpPr>
        <p:spPr>
          <a:xfrm>
            <a:off x="920750" y="746125"/>
            <a:ext cx="4965700" cy="3725863"/>
          </a:xfrm>
          <a:ln/>
        </p:spPr>
      </p:sp>
      <p:sp>
        <p:nvSpPr>
          <p:cNvPr id="107524" name="Rectangle 3"/>
          <p:cNvSpPr>
            <a:spLocks noGrp="1" noChangeArrowheads="1"/>
          </p:cNvSpPr>
          <p:nvPr>
            <p:ph type="body" idx="1"/>
          </p:nvPr>
        </p:nvSpPr>
        <p:spPr>
          <a:xfrm>
            <a:off x="907627" y="4720168"/>
            <a:ext cx="4991947" cy="4472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Tree>
    <p:extLst>
      <p:ext uri="{BB962C8B-B14F-4D97-AF65-F5344CB8AC3E}">
        <p14:creationId xmlns:p14="http://schemas.microsoft.com/office/powerpoint/2010/main" val="1805130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BE627677-8B1B-4B43-9D0F-8470AE03EC2D}" type="slidenum">
              <a:rPr lang="en-US" sz="1200" smtClean="0">
                <a:solidFill>
                  <a:schemeClr val="tx1"/>
                </a:solidFill>
                <a:latin typeface="Times" pitchFamily="18" charset="0"/>
              </a:rPr>
              <a:pPr/>
              <a:t>39</a:t>
            </a:fld>
            <a:endParaRPr lang="en-US" sz="1200" smtClean="0">
              <a:solidFill>
                <a:schemeClr val="tx1"/>
              </a:solidFill>
              <a:latin typeface="Times" pitchFamily="18" charset="0"/>
            </a:endParaRPr>
          </a:p>
        </p:txBody>
      </p:sp>
      <p:sp>
        <p:nvSpPr>
          <p:cNvPr id="108547" name="Rectangle 2"/>
          <p:cNvSpPr>
            <a:spLocks noGrp="1" noRot="1" noChangeAspect="1" noChangeArrowheads="1" noTextEdit="1"/>
          </p:cNvSpPr>
          <p:nvPr>
            <p:ph type="sldImg"/>
          </p:nvPr>
        </p:nvSpPr>
        <p:spPr>
          <a:xfrm>
            <a:off x="928688" y="777875"/>
            <a:ext cx="4953000" cy="3716338"/>
          </a:xfrm>
          <a:ln/>
        </p:spPr>
      </p:sp>
    </p:spTree>
    <p:extLst>
      <p:ext uri="{BB962C8B-B14F-4D97-AF65-F5344CB8AC3E}">
        <p14:creationId xmlns:p14="http://schemas.microsoft.com/office/powerpoint/2010/main" val="2967347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C00AB1DF-3C1D-447E-A6D9-70C43527DC67}" type="slidenum">
              <a:rPr lang="en-US" sz="1200" smtClean="0">
                <a:solidFill>
                  <a:schemeClr val="tx1"/>
                </a:solidFill>
                <a:latin typeface="Times" pitchFamily="18" charset="0"/>
              </a:rPr>
              <a:pPr/>
              <a:t>9</a:t>
            </a:fld>
            <a:endParaRPr lang="en-US" sz="1200" smtClean="0">
              <a:solidFill>
                <a:schemeClr val="tx1"/>
              </a:solidFill>
              <a:latin typeface="Times" pitchFamily="18" charset="0"/>
            </a:endParaRPr>
          </a:p>
        </p:txBody>
      </p:sp>
      <p:sp>
        <p:nvSpPr>
          <p:cNvPr id="91139" name="Rectangle 2"/>
          <p:cNvSpPr>
            <a:spLocks noGrp="1" noRot="1" noChangeAspect="1" noChangeArrowheads="1" noTextEdit="1"/>
          </p:cNvSpPr>
          <p:nvPr>
            <p:ph type="sldImg"/>
          </p:nvPr>
        </p:nvSpPr>
        <p:spPr>
          <a:xfrm>
            <a:off x="920750" y="746125"/>
            <a:ext cx="4965700" cy="3725863"/>
          </a:xfrm>
          <a:ln/>
        </p:spPr>
      </p:sp>
      <p:sp>
        <p:nvSpPr>
          <p:cNvPr id="91140" name="Rectangle 3"/>
          <p:cNvSpPr>
            <a:spLocks noGrp="1" noChangeArrowheads="1"/>
          </p:cNvSpPr>
          <p:nvPr>
            <p:ph type="body" idx="1"/>
          </p:nvPr>
        </p:nvSpPr>
        <p:spPr>
          <a:xfrm>
            <a:off x="907627" y="4720168"/>
            <a:ext cx="4991947" cy="4472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Tree>
    <p:extLst>
      <p:ext uri="{BB962C8B-B14F-4D97-AF65-F5344CB8AC3E}">
        <p14:creationId xmlns:p14="http://schemas.microsoft.com/office/powerpoint/2010/main" val="2494366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2295F5E3-2F31-4E0B-8F67-C6179722973A}" type="slidenum">
              <a:rPr lang="en-US" sz="1200" smtClean="0">
                <a:solidFill>
                  <a:schemeClr val="tx1"/>
                </a:solidFill>
                <a:latin typeface="Times" pitchFamily="18" charset="0"/>
              </a:rPr>
              <a:pPr/>
              <a:t>40</a:t>
            </a:fld>
            <a:endParaRPr lang="en-US" sz="1200" smtClean="0">
              <a:solidFill>
                <a:schemeClr val="tx1"/>
              </a:solidFill>
              <a:latin typeface="Times" pitchFamily="18" charset="0"/>
            </a:endParaRPr>
          </a:p>
        </p:txBody>
      </p:sp>
      <p:sp>
        <p:nvSpPr>
          <p:cNvPr id="109571" name="Rectangle 2"/>
          <p:cNvSpPr>
            <a:spLocks noGrp="1" noRot="1" noChangeAspect="1" noChangeArrowheads="1" noTextEdit="1"/>
          </p:cNvSpPr>
          <p:nvPr>
            <p:ph type="sldImg"/>
          </p:nvPr>
        </p:nvSpPr>
        <p:spPr>
          <a:xfrm>
            <a:off x="928688" y="777875"/>
            <a:ext cx="4953000" cy="3716338"/>
          </a:xfrm>
          <a:ln/>
        </p:spPr>
      </p:sp>
    </p:spTree>
    <p:extLst>
      <p:ext uri="{BB962C8B-B14F-4D97-AF65-F5344CB8AC3E}">
        <p14:creationId xmlns:p14="http://schemas.microsoft.com/office/powerpoint/2010/main" val="3030650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41514137-36CE-4F1D-A53C-1A97E6316BDA}" type="slidenum">
              <a:rPr lang="en-US" sz="1200" smtClean="0">
                <a:solidFill>
                  <a:schemeClr val="tx1"/>
                </a:solidFill>
                <a:latin typeface="Times" pitchFamily="18" charset="0"/>
              </a:rPr>
              <a:pPr/>
              <a:t>41</a:t>
            </a:fld>
            <a:endParaRPr lang="en-US" sz="1200" smtClean="0">
              <a:solidFill>
                <a:schemeClr val="tx1"/>
              </a:solidFill>
              <a:latin typeface="Times" pitchFamily="18" charset="0"/>
            </a:endParaRPr>
          </a:p>
        </p:txBody>
      </p:sp>
      <p:sp>
        <p:nvSpPr>
          <p:cNvPr id="110595" name="Rectangle 2"/>
          <p:cNvSpPr>
            <a:spLocks noGrp="1" noRot="1" noChangeAspect="1" noChangeArrowheads="1" noTextEdit="1"/>
          </p:cNvSpPr>
          <p:nvPr>
            <p:ph type="sldImg"/>
          </p:nvPr>
        </p:nvSpPr>
        <p:spPr>
          <a:xfrm>
            <a:off x="928688" y="777875"/>
            <a:ext cx="4953000" cy="3716338"/>
          </a:xfrm>
          <a:ln/>
        </p:spPr>
      </p:sp>
    </p:spTree>
    <p:extLst>
      <p:ext uri="{BB962C8B-B14F-4D97-AF65-F5344CB8AC3E}">
        <p14:creationId xmlns:p14="http://schemas.microsoft.com/office/powerpoint/2010/main" val="546292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32A41470-4E54-437A-ABD5-D81829D43390}" type="slidenum">
              <a:rPr lang="en-US" sz="1200" smtClean="0">
                <a:solidFill>
                  <a:schemeClr val="tx1"/>
                </a:solidFill>
                <a:latin typeface="Times" pitchFamily="18" charset="0"/>
              </a:rPr>
              <a:pPr/>
              <a:t>42</a:t>
            </a:fld>
            <a:endParaRPr lang="en-US" sz="1200" smtClean="0">
              <a:solidFill>
                <a:schemeClr val="tx1"/>
              </a:solidFill>
              <a:latin typeface="Times" pitchFamily="18" charset="0"/>
            </a:endParaRPr>
          </a:p>
        </p:txBody>
      </p:sp>
      <p:sp>
        <p:nvSpPr>
          <p:cNvPr id="111619" name="Rectangle 2"/>
          <p:cNvSpPr>
            <a:spLocks noGrp="1" noRot="1" noChangeAspect="1" noChangeArrowheads="1" noTextEdit="1"/>
          </p:cNvSpPr>
          <p:nvPr>
            <p:ph type="sldImg"/>
          </p:nvPr>
        </p:nvSpPr>
        <p:spPr>
          <a:xfrm>
            <a:off x="928688" y="777875"/>
            <a:ext cx="4953000" cy="3716338"/>
          </a:xfrm>
          <a:ln/>
        </p:spPr>
      </p:sp>
    </p:spTree>
    <p:extLst>
      <p:ext uri="{BB962C8B-B14F-4D97-AF65-F5344CB8AC3E}">
        <p14:creationId xmlns:p14="http://schemas.microsoft.com/office/powerpoint/2010/main" val="1508496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315AA4A4-C4AA-4097-AA5C-0FED38B3C12E}" type="slidenum">
              <a:rPr lang="en-US" sz="1200" smtClean="0">
                <a:solidFill>
                  <a:schemeClr val="tx1"/>
                </a:solidFill>
                <a:latin typeface="Times" pitchFamily="18" charset="0"/>
              </a:rPr>
              <a:pPr/>
              <a:t>43</a:t>
            </a:fld>
            <a:endParaRPr lang="en-US" sz="1200" smtClean="0">
              <a:solidFill>
                <a:schemeClr val="tx1"/>
              </a:solidFill>
              <a:latin typeface="Times" pitchFamily="18" charset="0"/>
            </a:endParaRPr>
          </a:p>
        </p:txBody>
      </p:sp>
      <p:sp>
        <p:nvSpPr>
          <p:cNvPr id="112643" name="Rectangle 2"/>
          <p:cNvSpPr>
            <a:spLocks noGrp="1" noRot="1" noChangeAspect="1" noChangeArrowheads="1" noTextEdit="1"/>
          </p:cNvSpPr>
          <p:nvPr>
            <p:ph type="sldImg"/>
          </p:nvPr>
        </p:nvSpPr>
        <p:spPr>
          <a:xfrm>
            <a:off x="928688" y="777875"/>
            <a:ext cx="4953000" cy="3716338"/>
          </a:xfrm>
          <a:ln/>
        </p:spPr>
      </p:sp>
    </p:spTree>
    <p:extLst>
      <p:ext uri="{BB962C8B-B14F-4D97-AF65-F5344CB8AC3E}">
        <p14:creationId xmlns:p14="http://schemas.microsoft.com/office/powerpoint/2010/main" val="3163929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57413" y="9469189"/>
            <a:ext cx="2949787" cy="49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2" tIns="45596" rIns="91192" bIns="45596" anchor="b"/>
          <a:lstStyle>
            <a:lvl1pPr defTabSz="911225" eaLnBrk="0" hangingPunct="0">
              <a:defRPr sz="2800">
                <a:solidFill>
                  <a:srgbClr val="003399"/>
                </a:solidFill>
                <a:latin typeface="Verdana" pitchFamily="34" charset="0"/>
              </a:defRPr>
            </a:lvl1pPr>
            <a:lvl2pPr marL="742950" indent="-285750" defTabSz="911225" eaLnBrk="0" hangingPunct="0">
              <a:defRPr sz="2800">
                <a:solidFill>
                  <a:srgbClr val="003399"/>
                </a:solidFill>
                <a:latin typeface="Verdana" pitchFamily="34" charset="0"/>
              </a:defRPr>
            </a:lvl2pPr>
            <a:lvl3pPr marL="1143000" indent="-228600" defTabSz="911225" eaLnBrk="0" hangingPunct="0">
              <a:defRPr sz="2800">
                <a:solidFill>
                  <a:srgbClr val="003399"/>
                </a:solidFill>
                <a:latin typeface="Verdana" pitchFamily="34" charset="0"/>
              </a:defRPr>
            </a:lvl3pPr>
            <a:lvl4pPr marL="1600200" indent="-228600" defTabSz="911225" eaLnBrk="0" hangingPunct="0">
              <a:defRPr sz="2800">
                <a:solidFill>
                  <a:srgbClr val="003399"/>
                </a:solidFill>
                <a:latin typeface="Verdana" pitchFamily="34" charset="0"/>
              </a:defRPr>
            </a:lvl4pPr>
            <a:lvl5pPr marL="2057400" indent="-228600" defTabSz="911225" eaLnBrk="0" hangingPunct="0">
              <a:defRPr sz="2800">
                <a:solidFill>
                  <a:srgbClr val="003399"/>
                </a:solidFill>
                <a:latin typeface="Verdana" pitchFamily="34" charset="0"/>
              </a:defRPr>
            </a:lvl5pPr>
            <a:lvl6pPr marL="2514600" indent="-228600" defTabSz="911225" eaLnBrk="0" fontAlgn="base" hangingPunct="0">
              <a:spcBef>
                <a:spcPct val="0"/>
              </a:spcBef>
              <a:spcAft>
                <a:spcPct val="0"/>
              </a:spcAft>
              <a:defRPr sz="2800">
                <a:solidFill>
                  <a:srgbClr val="003399"/>
                </a:solidFill>
                <a:latin typeface="Verdana" pitchFamily="34" charset="0"/>
              </a:defRPr>
            </a:lvl6pPr>
            <a:lvl7pPr marL="2971800" indent="-228600" defTabSz="911225" eaLnBrk="0" fontAlgn="base" hangingPunct="0">
              <a:spcBef>
                <a:spcPct val="0"/>
              </a:spcBef>
              <a:spcAft>
                <a:spcPct val="0"/>
              </a:spcAft>
              <a:defRPr sz="2800">
                <a:solidFill>
                  <a:srgbClr val="003399"/>
                </a:solidFill>
                <a:latin typeface="Verdana" pitchFamily="34" charset="0"/>
              </a:defRPr>
            </a:lvl7pPr>
            <a:lvl8pPr marL="3429000" indent="-228600" defTabSz="911225" eaLnBrk="0" fontAlgn="base" hangingPunct="0">
              <a:spcBef>
                <a:spcPct val="0"/>
              </a:spcBef>
              <a:spcAft>
                <a:spcPct val="0"/>
              </a:spcAft>
              <a:defRPr sz="2800">
                <a:solidFill>
                  <a:srgbClr val="003399"/>
                </a:solidFill>
                <a:latin typeface="Verdana" pitchFamily="34" charset="0"/>
              </a:defRPr>
            </a:lvl8pPr>
            <a:lvl9pPr marL="3886200" indent="-228600" defTabSz="911225" eaLnBrk="0" fontAlgn="base" hangingPunct="0">
              <a:spcBef>
                <a:spcPct val="0"/>
              </a:spcBef>
              <a:spcAft>
                <a:spcPct val="0"/>
              </a:spcAft>
              <a:defRPr sz="2800">
                <a:solidFill>
                  <a:srgbClr val="003399"/>
                </a:solidFill>
                <a:latin typeface="Verdana" pitchFamily="34" charset="0"/>
              </a:defRPr>
            </a:lvl9pPr>
          </a:lstStyle>
          <a:p>
            <a:pPr algn="r"/>
            <a:fld id="{4061E3E6-2BC9-4E52-9F5B-27D13899BFE0}" type="slidenum">
              <a:rPr lang="en-US" sz="1100">
                <a:solidFill>
                  <a:schemeClr val="tx1"/>
                </a:solidFill>
                <a:latin typeface="Times" pitchFamily="18" charset="0"/>
              </a:rPr>
              <a:pPr algn="r"/>
              <a:t>44</a:t>
            </a:fld>
            <a:endParaRPr lang="en-US" sz="1100">
              <a:solidFill>
                <a:schemeClr val="tx1"/>
              </a:solidFill>
              <a:latin typeface="Times" pitchFamily="18" charset="0"/>
            </a:endParaRPr>
          </a:p>
        </p:txBody>
      </p:sp>
      <p:sp>
        <p:nvSpPr>
          <p:cNvPr id="113667" name="Rectangle 2"/>
          <p:cNvSpPr>
            <a:spLocks noGrp="1" noRot="1" noChangeAspect="1" noChangeArrowheads="1" noTextEdit="1"/>
          </p:cNvSpPr>
          <p:nvPr>
            <p:ph type="sldImg"/>
          </p:nvPr>
        </p:nvSpPr>
        <p:spPr>
          <a:xfrm>
            <a:off x="928688" y="777875"/>
            <a:ext cx="4953000" cy="3716338"/>
          </a:xfrm>
          <a:ln/>
        </p:spPr>
      </p:sp>
    </p:spTree>
    <p:extLst>
      <p:ext uri="{BB962C8B-B14F-4D97-AF65-F5344CB8AC3E}">
        <p14:creationId xmlns:p14="http://schemas.microsoft.com/office/powerpoint/2010/main" val="3504267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D456EBB6-2325-48F7-BA8C-7123842F703E}" type="slidenum">
              <a:rPr lang="en-US" sz="1200" smtClean="0">
                <a:solidFill>
                  <a:schemeClr val="tx1"/>
                </a:solidFill>
                <a:latin typeface="Times" pitchFamily="18" charset="0"/>
              </a:rPr>
              <a:pPr/>
              <a:t>46</a:t>
            </a:fld>
            <a:endParaRPr lang="en-US" sz="1200" smtClean="0">
              <a:solidFill>
                <a:schemeClr val="tx1"/>
              </a:solidFill>
              <a:latin typeface="Times" pitchFamily="18" charset="0"/>
            </a:endParaRPr>
          </a:p>
        </p:txBody>
      </p:sp>
      <p:sp>
        <p:nvSpPr>
          <p:cNvPr id="114691" name="Rectangle 2"/>
          <p:cNvSpPr>
            <a:spLocks noGrp="1" noRot="1" noChangeAspect="1" noChangeArrowheads="1" noTextEdit="1"/>
          </p:cNvSpPr>
          <p:nvPr>
            <p:ph type="sldImg"/>
          </p:nvPr>
        </p:nvSpPr>
        <p:spPr>
          <a:xfrm>
            <a:off x="928688" y="777875"/>
            <a:ext cx="4953000" cy="3716338"/>
          </a:xfrm>
          <a:ln/>
        </p:spPr>
      </p:sp>
    </p:spTree>
    <p:extLst>
      <p:ext uri="{BB962C8B-B14F-4D97-AF65-F5344CB8AC3E}">
        <p14:creationId xmlns:p14="http://schemas.microsoft.com/office/powerpoint/2010/main" val="479502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6DC94182-6ED0-486D-B28F-B130A027ECA9}" type="slidenum">
              <a:rPr lang="en-US" sz="1200" smtClean="0">
                <a:solidFill>
                  <a:schemeClr val="tx1"/>
                </a:solidFill>
                <a:latin typeface="Times" pitchFamily="18" charset="0"/>
              </a:rPr>
              <a:pPr/>
              <a:t>47</a:t>
            </a:fld>
            <a:endParaRPr lang="en-US" sz="1200" smtClean="0">
              <a:solidFill>
                <a:schemeClr val="tx1"/>
              </a:solidFill>
              <a:latin typeface="Times" pitchFamily="18" charset="0"/>
            </a:endParaRPr>
          </a:p>
        </p:txBody>
      </p:sp>
      <p:sp>
        <p:nvSpPr>
          <p:cNvPr id="115715" name="Rectangle 2"/>
          <p:cNvSpPr>
            <a:spLocks noGrp="1" noRot="1" noChangeAspect="1" noChangeArrowheads="1" noTextEdit="1"/>
          </p:cNvSpPr>
          <p:nvPr>
            <p:ph type="sldImg"/>
          </p:nvPr>
        </p:nvSpPr>
        <p:spPr>
          <a:xfrm>
            <a:off x="930275" y="776288"/>
            <a:ext cx="4953000" cy="3716337"/>
          </a:xfrm>
          <a:ln/>
        </p:spPr>
      </p:sp>
    </p:spTree>
    <p:extLst>
      <p:ext uri="{BB962C8B-B14F-4D97-AF65-F5344CB8AC3E}">
        <p14:creationId xmlns:p14="http://schemas.microsoft.com/office/powerpoint/2010/main" val="2215667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CAE96AC4-BC5C-418B-8D9E-87E257BA9043}" type="slidenum">
              <a:rPr lang="en-US" sz="1200" smtClean="0">
                <a:solidFill>
                  <a:schemeClr val="tx1"/>
                </a:solidFill>
                <a:latin typeface="Times" pitchFamily="18" charset="0"/>
              </a:rPr>
              <a:pPr/>
              <a:t>48</a:t>
            </a:fld>
            <a:endParaRPr lang="en-US" sz="1200" smtClean="0">
              <a:solidFill>
                <a:schemeClr val="tx1"/>
              </a:solidFill>
              <a:latin typeface="Times" pitchFamily="18" charset="0"/>
            </a:endParaRPr>
          </a:p>
        </p:txBody>
      </p:sp>
      <p:sp>
        <p:nvSpPr>
          <p:cNvPr id="116739" name="Rectangle 2"/>
          <p:cNvSpPr>
            <a:spLocks noGrp="1" noRot="1" noChangeAspect="1" noChangeArrowheads="1" noTextEdit="1"/>
          </p:cNvSpPr>
          <p:nvPr>
            <p:ph type="sldImg"/>
          </p:nvPr>
        </p:nvSpPr>
        <p:spPr>
          <a:xfrm>
            <a:off x="930275" y="777875"/>
            <a:ext cx="4953000" cy="3716338"/>
          </a:xfrm>
          <a:ln/>
        </p:spPr>
      </p:sp>
    </p:spTree>
    <p:extLst>
      <p:ext uri="{BB962C8B-B14F-4D97-AF65-F5344CB8AC3E}">
        <p14:creationId xmlns:p14="http://schemas.microsoft.com/office/powerpoint/2010/main" val="2795579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03E02787-1C6F-4427-BC68-FEEB0564DAFB}" type="slidenum">
              <a:rPr lang="en-US" sz="1200" smtClean="0">
                <a:solidFill>
                  <a:schemeClr val="tx1"/>
                </a:solidFill>
                <a:latin typeface="Times" pitchFamily="18" charset="0"/>
              </a:rPr>
              <a:pPr/>
              <a:t>49</a:t>
            </a:fld>
            <a:endParaRPr lang="en-US" sz="1200" smtClean="0">
              <a:solidFill>
                <a:schemeClr val="tx1"/>
              </a:solidFill>
              <a:latin typeface="Times" pitchFamily="18" charset="0"/>
            </a:endParaRPr>
          </a:p>
        </p:txBody>
      </p:sp>
      <p:sp>
        <p:nvSpPr>
          <p:cNvPr id="117763" name="Rectangle 2"/>
          <p:cNvSpPr>
            <a:spLocks noGrp="1" noRot="1" noChangeAspect="1" noChangeArrowheads="1" noTextEdit="1"/>
          </p:cNvSpPr>
          <p:nvPr>
            <p:ph type="sldImg"/>
          </p:nvPr>
        </p:nvSpPr>
        <p:spPr>
          <a:xfrm>
            <a:off x="930275" y="777875"/>
            <a:ext cx="4953000" cy="3716338"/>
          </a:xfrm>
          <a:ln/>
        </p:spPr>
      </p:sp>
    </p:spTree>
    <p:extLst>
      <p:ext uri="{BB962C8B-B14F-4D97-AF65-F5344CB8AC3E}">
        <p14:creationId xmlns:p14="http://schemas.microsoft.com/office/powerpoint/2010/main" val="3801801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AF4C3723-9591-4D42-9565-B6C6D9700CF3}" type="slidenum">
              <a:rPr lang="en-US" sz="1200" smtClean="0">
                <a:solidFill>
                  <a:schemeClr val="tx1"/>
                </a:solidFill>
                <a:latin typeface="Times" pitchFamily="18" charset="0"/>
              </a:rPr>
              <a:pPr/>
              <a:t>50</a:t>
            </a:fld>
            <a:endParaRPr lang="en-US" sz="1200" smtClean="0">
              <a:solidFill>
                <a:schemeClr val="tx1"/>
              </a:solidFill>
              <a:latin typeface="Times" pitchFamily="18" charset="0"/>
            </a:endParaRPr>
          </a:p>
        </p:txBody>
      </p:sp>
      <p:sp>
        <p:nvSpPr>
          <p:cNvPr id="118787" name="Rectangle 2"/>
          <p:cNvSpPr>
            <a:spLocks noGrp="1" noRot="1" noChangeAspect="1" noChangeArrowheads="1" noTextEdit="1"/>
          </p:cNvSpPr>
          <p:nvPr>
            <p:ph type="sldImg"/>
          </p:nvPr>
        </p:nvSpPr>
        <p:spPr>
          <a:xfrm>
            <a:off x="930275" y="777875"/>
            <a:ext cx="4953000" cy="3716338"/>
          </a:xfrm>
          <a:ln/>
        </p:spPr>
      </p:sp>
    </p:spTree>
    <p:extLst>
      <p:ext uri="{BB962C8B-B14F-4D97-AF65-F5344CB8AC3E}">
        <p14:creationId xmlns:p14="http://schemas.microsoft.com/office/powerpoint/2010/main" val="371875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A0ADC08A-8C83-4BA4-BC9C-CF9F1E8A3C7D}" type="slidenum">
              <a:rPr lang="en-US" sz="1200" smtClean="0">
                <a:solidFill>
                  <a:schemeClr val="tx1"/>
                </a:solidFill>
                <a:latin typeface="Times" pitchFamily="18" charset="0"/>
              </a:rPr>
              <a:pPr/>
              <a:t>10</a:t>
            </a:fld>
            <a:endParaRPr lang="en-US" sz="1200" smtClean="0">
              <a:solidFill>
                <a:schemeClr val="tx1"/>
              </a:solidFill>
              <a:latin typeface="Times" pitchFamily="18" charset="0"/>
            </a:endParaRPr>
          </a:p>
        </p:txBody>
      </p:sp>
      <p:sp>
        <p:nvSpPr>
          <p:cNvPr id="92163" name="Rectangle 2"/>
          <p:cNvSpPr>
            <a:spLocks noGrp="1" noRot="1" noChangeAspect="1" noChangeArrowheads="1" noTextEdit="1"/>
          </p:cNvSpPr>
          <p:nvPr>
            <p:ph type="sldImg"/>
          </p:nvPr>
        </p:nvSpPr>
        <p:spPr>
          <a:xfrm>
            <a:off x="920750" y="746125"/>
            <a:ext cx="4965700" cy="3725863"/>
          </a:xfrm>
          <a:ln/>
        </p:spPr>
      </p:sp>
      <p:sp>
        <p:nvSpPr>
          <p:cNvPr id="92164" name="Rectangle 3"/>
          <p:cNvSpPr>
            <a:spLocks noGrp="1" noChangeArrowheads="1"/>
          </p:cNvSpPr>
          <p:nvPr>
            <p:ph type="body" idx="1"/>
          </p:nvPr>
        </p:nvSpPr>
        <p:spPr>
          <a:xfrm>
            <a:off x="907627" y="4720168"/>
            <a:ext cx="4991947" cy="4472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Tree>
    <p:extLst>
      <p:ext uri="{BB962C8B-B14F-4D97-AF65-F5344CB8AC3E}">
        <p14:creationId xmlns:p14="http://schemas.microsoft.com/office/powerpoint/2010/main" val="4261873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49D14E93-CC44-4673-A918-89F7BADBB590}" type="slidenum">
              <a:rPr lang="en-US" sz="1200" smtClean="0">
                <a:solidFill>
                  <a:schemeClr val="tx1"/>
                </a:solidFill>
                <a:latin typeface="Times" pitchFamily="18" charset="0"/>
              </a:rPr>
              <a:pPr/>
              <a:t>51</a:t>
            </a:fld>
            <a:endParaRPr lang="en-US" sz="1200" smtClean="0">
              <a:solidFill>
                <a:schemeClr val="tx1"/>
              </a:solidFill>
              <a:latin typeface="Times" pitchFamily="18" charset="0"/>
            </a:endParaRPr>
          </a:p>
        </p:txBody>
      </p:sp>
      <p:sp>
        <p:nvSpPr>
          <p:cNvPr id="119811" name="Rectangle 2"/>
          <p:cNvSpPr>
            <a:spLocks noGrp="1" noRot="1" noChangeAspect="1" noChangeArrowheads="1" noTextEdit="1"/>
          </p:cNvSpPr>
          <p:nvPr>
            <p:ph type="sldImg"/>
          </p:nvPr>
        </p:nvSpPr>
        <p:spPr>
          <a:xfrm>
            <a:off x="930275" y="777875"/>
            <a:ext cx="4953000" cy="3716338"/>
          </a:xfrm>
          <a:ln/>
        </p:spPr>
      </p:sp>
    </p:spTree>
    <p:extLst>
      <p:ext uri="{BB962C8B-B14F-4D97-AF65-F5344CB8AC3E}">
        <p14:creationId xmlns:p14="http://schemas.microsoft.com/office/powerpoint/2010/main" val="1111862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09D87E4A-81A7-4F9F-BA6E-D52C37701029}" type="slidenum">
              <a:rPr lang="en-US" sz="1200" smtClean="0">
                <a:solidFill>
                  <a:schemeClr val="tx1"/>
                </a:solidFill>
                <a:latin typeface="Times" pitchFamily="18" charset="0"/>
              </a:rPr>
              <a:pPr/>
              <a:t>52</a:t>
            </a:fld>
            <a:endParaRPr lang="en-US" sz="1200" smtClean="0">
              <a:solidFill>
                <a:schemeClr val="tx1"/>
              </a:solidFill>
              <a:latin typeface="Times" pitchFamily="18" charset="0"/>
            </a:endParaRPr>
          </a:p>
        </p:txBody>
      </p:sp>
      <p:sp>
        <p:nvSpPr>
          <p:cNvPr id="120835" name="Rectangle 2"/>
          <p:cNvSpPr>
            <a:spLocks noGrp="1" noRot="1" noChangeAspect="1" noChangeArrowheads="1" noTextEdit="1"/>
          </p:cNvSpPr>
          <p:nvPr>
            <p:ph type="sldImg"/>
          </p:nvPr>
        </p:nvSpPr>
        <p:spPr>
          <a:xfrm>
            <a:off x="931863" y="776288"/>
            <a:ext cx="4953000" cy="3716337"/>
          </a:xfrm>
          <a:ln/>
        </p:spPr>
      </p:sp>
    </p:spTree>
    <p:extLst>
      <p:ext uri="{BB962C8B-B14F-4D97-AF65-F5344CB8AC3E}">
        <p14:creationId xmlns:p14="http://schemas.microsoft.com/office/powerpoint/2010/main" val="3418480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920750" y="746125"/>
            <a:ext cx="4965700" cy="3725863"/>
          </a:xfrm>
          <a:ln/>
        </p:spPr>
      </p:sp>
      <p:sp>
        <p:nvSpPr>
          <p:cNvPr id="121859" name="Rectangle 3"/>
          <p:cNvSpPr>
            <a:spLocks noGrp="1" noChangeArrowheads="1"/>
          </p:cNvSpPr>
          <p:nvPr>
            <p:ph type="body" idx="1"/>
          </p:nvPr>
        </p:nvSpPr>
        <p:spPr>
          <a:xfrm>
            <a:off x="907627" y="4720168"/>
            <a:ext cx="4991947" cy="4472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ndParaRPr>
          </a:p>
        </p:txBody>
      </p:sp>
    </p:spTree>
    <p:extLst>
      <p:ext uri="{BB962C8B-B14F-4D97-AF65-F5344CB8AC3E}">
        <p14:creationId xmlns:p14="http://schemas.microsoft.com/office/powerpoint/2010/main" val="3728316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9"/>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9206572B-350F-4544-8084-5B59364F275A}" type="slidenum">
              <a:rPr lang="en-GB" sz="1200" smtClean="0">
                <a:solidFill>
                  <a:schemeClr val="tx1"/>
                </a:solidFill>
                <a:latin typeface="Times" pitchFamily="18" charset="0"/>
              </a:rPr>
              <a:pPr/>
              <a:t>54</a:t>
            </a:fld>
            <a:endParaRPr lang="en-GB" sz="1200" smtClean="0">
              <a:solidFill>
                <a:schemeClr val="tx1"/>
              </a:solidFill>
              <a:latin typeface="Times" pitchFamily="18" charset="0"/>
            </a:endParaRPr>
          </a:p>
        </p:txBody>
      </p:sp>
      <p:sp>
        <p:nvSpPr>
          <p:cNvPr id="12288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733792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9"/>
          <p:cNvSpPr txBox="1">
            <a:spLocks noGrp="1" noChangeArrowheads="1"/>
          </p:cNvSpPr>
          <p:nvPr/>
        </p:nvSpPr>
        <p:spPr bwMode="auto">
          <a:xfrm>
            <a:off x="3857413" y="9469189"/>
            <a:ext cx="2949787" cy="49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5" tIns="46032" rIns="92065" bIns="46032" anchor="b"/>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pPr algn="r"/>
            <a:fld id="{594960CD-AA8D-4521-B0DF-483C49735F27}" type="slidenum">
              <a:rPr lang="en-GB" sz="1200">
                <a:solidFill>
                  <a:schemeClr val="tx1"/>
                </a:solidFill>
                <a:latin typeface="Times" pitchFamily="18" charset="0"/>
              </a:rPr>
              <a:pPr algn="r"/>
              <a:t>55</a:t>
            </a:fld>
            <a:endParaRPr lang="en-GB" sz="1200">
              <a:solidFill>
                <a:schemeClr val="tx1"/>
              </a:solidFill>
              <a:latin typeface="Times" pitchFamily="18" charset="0"/>
            </a:endParaRPr>
          </a:p>
        </p:txBody>
      </p:sp>
      <p:sp>
        <p:nvSpPr>
          <p:cNvPr id="12390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69581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24932" name="Slide Number Placeholder 3"/>
          <p:cNvSpPr>
            <a:spLocks noGrp="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06425" eaLnBrk="0" hangingPunct="0">
              <a:defRPr sz="2800">
                <a:solidFill>
                  <a:srgbClr val="003399"/>
                </a:solidFill>
                <a:latin typeface="Verdana" pitchFamily="34" charset="0"/>
              </a:defRPr>
            </a:lvl1pPr>
            <a:lvl2pPr marL="742950" indent="-285750" defTabSz="606425" eaLnBrk="0" hangingPunct="0">
              <a:defRPr sz="2800">
                <a:solidFill>
                  <a:srgbClr val="003399"/>
                </a:solidFill>
                <a:latin typeface="Verdana" pitchFamily="34" charset="0"/>
              </a:defRPr>
            </a:lvl2pPr>
            <a:lvl3pPr marL="1143000" indent="-228600" defTabSz="606425" eaLnBrk="0" hangingPunct="0">
              <a:defRPr sz="2800">
                <a:solidFill>
                  <a:srgbClr val="003399"/>
                </a:solidFill>
                <a:latin typeface="Verdana" pitchFamily="34" charset="0"/>
              </a:defRPr>
            </a:lvl3pPr>
            <a:lvl4pPr marL="1600200" indent="-228600" defTabSz="606425" eaLnBrk="0" hangingPunct="0">
              <a:defRPr sz="2800">
                <a:solidFill>
                  <a:srgbClr val="003399"/>
                </a:solidFill>
                <a:latin typeface="Verdana" pitchFamily="34" charset="0"/>
              </a:defRPr>
            </a:lvl4pPr>
            <a:lvl5pPr marL="2057400" indent="-228600" defTabSz="606425" eaLnBrk="0" hangingPunct="0">
              <a:defRPr sz="2800">
                <a:solidFill>
                  <a:srgbClr val="003399"/>
                </a:solidFill>
                <a:latin typeface="Verdana" pitchFamily="34" charset="0"/>
              </a:defRPr>
            </a:lvl5pPr>
            <a:lvl6pPr marL="2514600" indent="-228600" defTabSz="606425" eaLnBrk="0" fontAlgn="base" hangingPunct="0">
              <a:spcBef>
                <a:spcPct val="0"/>
              </a:spcBef>
              <a:spcAft>
                <a:spcPct val="0"/>
              </a:spcAft>
              <a:defRPr sz="2800">
                <a:solidFill>
                  <a:srgbClr val="003399"/>
                </a:solidFill>
                <a:latin typeface="Verdana" pitchFamily="34" charset="0"/>
              </a:defRPr>
            </a:lvl6pPr>
            <a:lvl7pPr marL="2971800" indent="-228600" defTabSz="606425" eaLnBrk="0" fontAlgn="base" hangingPunct="0">
              <a:spcBef>
                <a:spcPct val="0"/>
              </a:spcBef>
              <a:spcAft>
                <a:spcPct val="0"/>
              </a:spcAft>
              <a:defRPr sz="2800">
                <a:solidFill>
                  <a:srgbClr val="003399"/>
                </a:solidFill>
                <a:latin typeface="Verdana" pitchFamily="34" charset="0"/>
              </a:defRPr>
            </a:lvl7pPr>
            <a:lvl8pPr marL="3429000" indent="-228600" defTabSz="606425" eaLnBrk="0" fontAlgn="base" hangingPunct="0">
              <a:spcBef>
                <a:spcPct val="0"/>
              </a:spcBef>
              <a:spcAft>
                <a:spcPct val="0"/>
              </a:spcAft>
              <a:defRPr sz="2800">
                <a:solidFill>
                  <a:srgbClr val="003399"/>
                </a:solidFill>
                <a:latin typeface="Verdana" pitchFamily="34" charset="0"/>
              </a:defRPr>
            </a:lvl8pPr>
            <a:lvl9pPr marL="3886200" indent="-228600" defTabSz="606425" eaLnBrk="0" fontAlgn="base" hangingPunct="0">
              <a:spcBef>
                <a:spcPct val="0"/>
              </a:spcBef>
              <a:spcAft>
                <a:spcPct val="0"/>
              </a:spcAft>
              <a:defRPr sz="2800">
                <a:solidFill>
                  <a:srgbClr val="003399"/>
                </a:solidFill>
                <a:latin typeface="Verdana" pitchFamily="34" charset="0"/>
              </a:defRPr>
            </a:lvl9pPr>
          </a:lstStyle>
          <a:p>
            <a:fld id="{260CA80A-9304-44C6-B4ED-A7D2AA16F3C1}" type="slidenum">
              <a:rPr lang="en-US" sz="1200" smtClean="0">
                <a:solidFill>
                  <a:schemeClr val="tx1"/>
                </a:solidFill>
                <a:latin typeface="Arial" pitchFamily="34" charset="0"/>
              </a:rPr>
              <a:pPr/>
              <a:t>56</a:t>
            </a:fld>
            <a:endParaRPr lang="en-US" sz="1200" smtClean="0">
              <a:solidFill>
                <a:schemeClr val="tx1"/>
              </a:solidFill>
              <a:latin typeface="Arial" pitchFamily="34" charset="0"/>
            </a:endParaRPr>
          </a:p>
        </p:txBody>
      </p:sp>
    </p:spTree>
    <p:extLst>
      <p:ext uri="{BB962C8B-B14F-4D97-AF65-F5344CB8AC3E}">
        <p14:creationId xmlns:p14="http://schemas.microsoft.com/office/powerpoint/2010/main" val="608740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9"/>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0A4482DD-418E-4BBC-93B0-478367AAAE1B}" type="slidenum">
              <a:rPr lang="en-GB" sz="1200" smtClean="0">
                <a:solidFill>
                  <a:schemeClr val="tx1"/>
                </a:solidFill>
                <a:latin typeface="Times" pitchFamily="18" charset="0"/>
              </a:rPr>
              <a:pPr/>
              <a:t>57</a:t>
            </a:fld>
            <a:endParaRPr lang="en-GB" sz="1200" smtClean="0">
              <a:solidFill>
                <a:schemeClr val="tx1"/>
              </a:solidFill>
              <a:latin typeface="Times" pitchFamily="18" charset="0"/>
            </a:endParaRPr>
          </a:p>
        </p:txBody>
      </p:sp>
      <p:sp>
        <p:nvSpPr>
          <p:cNvPr id="125955"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7054311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26980" name="Slide Number Placeholder 3"/>
          <p:cNvSpPr>
            <a:spLocks noGrp="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06425" eaLnBrk="0" hangingPunct="0">
              <a:defRPr sz="2800">
                <a:solidFill>
                  <a:srgbClr val="003399"/>
                </a:solidFill>
                <a:latin typeface="Verdana" pitchFamily="34" charset="0"/>
              </a:defRPr>
            </a:lvl1pPr>
            <a:lvl2pPr marL="742950" indent="-285750" defTabSz="606425" eaLnBrk="0" hangingPunct="0">
              <a:defRPr sz="2800">
                <a:solidFill>
                  <a:srgbClr val="003399"/>
                </a:solidFill>
                <a:latin typeface="Verdana" pitchFamily="34" charset="0"/>
              </a:defRPr>
            </a:lvl2pPr>
            <a:lvl3pPr marL="1143000" indent="-228600" defTabSz="606425" eaLnBrk="0" hangingPunct="0">
              <a:defRPr sz="2800">
                <a:solidFill>
                  <a:srgbClr val="003399"/>
                </a:solidFill>
                <a:latin typeface="Verdana" pitchFamily="34" charset="0"/>
              </a:defRPr>
            </a:lvl3pPr>
            <a:lvl4pPr marL="1600200" indent="-228600" defTabSz="606425" eaLnBrk="0" hangingPunct="0">
              <a:defRPr sz="2800">
                <a:solidFill>
                  <a:srgbClr val="003399"/>
                </a:solidFill>
                <a:latin typeface="Verdana" pitchFamily="34" charset="0"/>
              </a:defRPr>
            </a:lvl4pPr>
            <a:lvl5pPr marL="2057400" indent="-228600" defTabSz="606425" eaLnBrk="0" hangingPunct="0">
              <a:defRPr sz="2800">
                <a:solidFill>
                  <a:srgbClr val="003399"/>
                </a:solidFill>
                <a:latin typeface="Verdana" pitchFamily="34" charset="0"/>
              </a:defRPr>
            </a:lvl5pPr>
            <a:lvl6pPr marL="2514600" indent="-228600" defTabSz="606425" eaLnBrk="0" fontAlgn="base" hangingPunct="0">
              <a:spcBef>
                <a:spcPct val="0"/>
              </a:spcBef>
              <a:spcAft>
                <a:spcPct val="0"/>
              </a:spcAft>
              <a:defRPr sz="2800">
                <a:solidFill>
                  <a:srgbClr val="003399"/>
                </a:solidFill>
                <a:latin typeface="Verdana" pitchFamily="34" charset="0"/>
              </a:defRPr>
            </a:lvl6pPr>
            <a:lvl7pPr marL="2971800" indent="-228600" defTabSz="606425" eaLnBrk="0" fontAlgn="base" hangingPunct="0">
              <a:spcBef>
                <a:spcPct val="0"/>
              </a:spcBef>
              <a:spcAft>
                <a:spcPct val="0"/>
              </a:spcAft>
              <a:defRPr sz="2800">
                <a:solidFill>
                  <a:srgbClr val="003399"/>
                </a:solidFill>
                <a:latin typeface="Verdana" pitchFamily="34" charset="0"/>
              </a:defRPr>
            </a:lvl7pPr>
            <a:lvl8pPr marL="3429000" indent="-228600" defTabSz="606425" eaLnBrk="0" fontAlgn="base" hangingPunct="0">
              <a:spcBef>
                <a:spcPct val="0"/>
              </a:spcBef>
              <a:spcAft>
                <a:spcPct val="0"/>
              </a:spcAft>
              <a:defRPr sz="2800">
                <a:solidFill>
                  <a:srgbClr val="003399"/>
                </a:solidFill>
                <a:latin typeface="Verdana" pitchFamily="34" charset="0"/>
              </a:defRPr>
            </a:lvl8pPr>
            <a:lvl9pPr marL="3886200" indent="-228600" defTabSz="606425" eaLnBrk="0" fontAlgn="base" hangingPunct="0">
              <a:spcBef>
                <a:spcPct val="0"/>
              </a:spcBef>
              <a:spcAft>
                <a:spcPct val="0"/>
              </a:spcAft>
              <a:defRPr sz="2800">
                <a:solidFill>
                  <a:srgbClr val="003399"/>
                </a:solidFill>
                <a:latin typeface="Verdana" pitchFamily="34" charset="0"/>
              </a:defRPr>
            </a:lvl9pPr>
          </a:lstStyle>
          <a:p>
            <a:fld id="{028A1125-DA9E-49B0-8EB5-E4A9F155DE2F}" type="slidenum">
              <a:rPr lang="en-US" sz="1200" smtClean="0">
                <a:solidFill>
                  <a:srgbClr val="000000"/>
                </a:solidFill>
                <a:latin typeface="Arial" pitchFamily="34" charset="0"/>
              </a:rPr>
              <a:pPr/>
              <a:t>58</a:t>
            </a:fld>
            <a:endParaRPr lang="en-US" sz="1200" smtClean="0">
              <a:solidFill>
                <a:srgbClr val="000000"/>
              </a:solidFill>
              <a:latin typeface="Arial" pitchFamily="34" charset="0"/>
            </a:endParaRPr>
          </a:p>
        </p:txBody>
      </p:sp>
    </p:spTree>
    <p:extLst>
      <p:ext uri="{BB962C8B-B14F-4D97-AF65-F5344CB8AC3E}">
        <p14:creationId xmlns:p14="http://schemas.microsoft.com/office/powerpoint/2010/main" val="2619627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920750" y="746125"/>
            <a:ext cx="4965700" cy="3725863"/>
          </a:xfrm>
          <a:ln/>
        </p:spPr>
      </p:sp>
      <p:sp>
        <p:nvSpPr>
          <p:cNvPr id="128003" name="Rectangle 3"/>
          <p:cNvSpPr>
            <a:spLocks noGrp="1" noChangeArrowheads="1"/>
          </p:cNvSpPr>
          <p:nvPr>
            <p:ph type="body" idx="1"/>
          </p:nvPr>
        </p:nvSpPr>
        <p:spPr>
          <a:xfrm>
            <a:off x="907627" y="4720168"/>
            <a:ext cx="4991947" cy="4472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ndParaRPr>
          </a:p>
        </p:txBody>
      </p:sp>
    </p:spTree>
    <p:extLst>
      <p:ext uri="{BB962C8B-B14F-4D97-AF65-F5344CB8AC3E}">
        <p14:creationId xmlns:p14="http://schemas.microsoft.com/office/powerpoint/2010/main" val="486894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CBDFACA4-3061-473B-A93F-7EB6207BC0E2}" type="slidenum">
              <a:rPr lang="en-US" sz="1200" smtClean="0">
                <a:solidFill>
                  <a:schemeClr val="tx1"/>
                </a:solidFill>
                <a:latin typeface="Times" pitchFamily="18" charset="0"/>
              </a:rPr>
              <a:pPr/>
              <a:t>69</a:t>
            </a:fld>
            <a:endParaRPr lang="en-US" sz="1200" smtClean="0">
              <a:solidFill>
                <a:schemeClr val="tx1"/>
              </a:solidFill>
              <a:latin typeface="Times" pitchFamily="18" charset="0"/>
            </a:endParaRPr>
          </a:p>
        </p:txBody>
      </p:sp>
      <p:sp>
        <p:nvSpPr>
          <p:cNvPr id="129027" name="Rectangle 2"/>
          <p:cNvSpPr>
            <a:spLocks noGrp="1" noRot="1" noChangeAspect="1" noChangeArrowheads="1" noTextEdit="1"/>
          </p:cNvSpPr>
          <p:nvPr>
            <p:ph type="sldImg"/>
          </p:nvPr>
        </p:nvSpPr>
        <p:spPr>
          <a:xfrm>
            <a:off x="930275" y="776288"/>
            <a:ext cx="4953000" cy="3716337"/>
          </a:xfrm>
          <a:ln/>
        </p:spPr>
      </p:sp>
      <p:sp>
        <p:nvSpPr>
          <p:cNvPr id="129028" name="Rectangle 3"/>
          <p:cNvSpPr>
            <a:spLocks noGrp="1" noChangeArrowheads="1"/>
          </p:cNvSpPr>
          <p:nvPr>
            <p:ph type="body" idx="1"/>
          </p:nvPr>
        </p:nvSpPr>
        <p:spPr>
          <a:xfrm>
            <a:off x="680720" y="4721865"/>
            <a:ext cx="5445760" cy="4470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Tree>
    <p:extLst>
      <p:ext uri="{BB962C8B-B14F-4D97-AF65-F5344CB8AC3E}">
        <p14:creationId xmlns:p14="http://schemas.microsoft.com/office/powerpoint/2010/main" val="1657935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5446C8DA-5259-4E66-8D35-599E08824156}" type="slidenum">
              <a:rPr lang="en-US" sz="1200" smtClean="0">
                <a:solidFill>
                  <a:schemeClr val="tx1"/>
                </a:solidFill>
                <a:latin typeface="Times" pitchFamily="18" charset="0"/>
              </a:rPr>
              <a:pPr/>
              <a:t>11</a:t>
            </a:fld>
            <a:endParaRPr lang="en-US" sz="1200" smtClean="0">
              <a:solidFill>
                <a:schemeClr val="tx1"/>
              </a:solidFill>
              <a:latin typeface="Times" pitchFamily="18" charset="0"/>
            </a:endParaRPr>
          </a:p>
        </p:txBody>
      </p:sp>
      <p:sp>
        <p:nvSpPr>
          <p:cNvPr id="93187" name="Rectangle 2"/>
          <p:cNvSpPr>
            <a:spLocks noGrp="1" noRot="1" noChangeAspect="1" noChangeArrowheads="1" noTextEdit="1"/>
          </p:cNvSpPr>
          <p:nvPr>
            <p:ph type="sldImg"/>
          </p:nvPr>
        </p:nvSpPr>
        <p:spPr>
          <a:xfrm>
            <a:off x="920750" y="746125"/>
            <a:ext cx="4965700" cy="3725863"/>
          </a:xfrm>
          <a:ln/>
        </p:spPr>
      </p:sp>
      <p:sp>
        <p:nvSpPr>
          <p:cNvPr id="93188" name="Rectangle 3"/>
          <p:cNvSpPr>
            <a:spLocks noGrp="1" noChangeArrowheads="1"/>
          </p:cNvSpPr>
          <p:nvPr>
            <p:ph type="body" idx="1"/>
          </p:nvPr>
        </p:nvSpPr>
        <p:spPr>
          <a:xfrm>
            <a:off x="907627" y="4720168"/>
            <a:ext cx="4991947" cy="4472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Tree>
    <p:extLst>
      <p:ext uri="{BB962C8B-B14F-4D97-AF65-F5344CB8AC3E}">
        <p14:creationId xmlns:p14="http://schemas.microsoft.com/office/powerpoint/2010/main" val="4134975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8F9577EB-577D-43AE-B0EE-F0FFD0E4D70F}" type="slidenum">
              <a:rPr lang="en-US" sz="1200" smtClean="0">
                <a:solidFill>
                  <a:schemeClr val="tx1"/>
                </a:solidFill>
                <a:latin typeface="Times" pitchFamily="18" charset="0"/>
              </a:rPr>
              <a:pPr/>
              <a:t>70</a:t>
            </a:fld>
            <a:endParaRPr lang="en-US" sz="1200" smtClean="0">
              <a:solidFill>
                <a:schemeClr val="tx1"/>
              </a:solidFill>
              <a:latin typeface="Times" pitchFamily="18" charset="0"/>
            </a:endParaRPr>
          </a:p>
        </p:txBody>
      </p:sp>
      <p:sp>
        <p:nvSpPr>
          <p:cNvPr id="130051" name="Rectangle 2"/>
          <p:cNvSpPr>
            <a:spLocks noGrp="1" noRot="1" noChangeAspect="1" noChangeArrowheads="1" noTextEdit="1"/>
          </p:cNvSpPr>
          <p:nvPr>
            <p:ph type="sldImg"/>
          </p:nvPr>
        </p:nvSpPr>
        <p:spPr>
          <a:xfrm>
            <a:off x="930275" y="776288"/>
            <a:ext cx="4953000" cy="3716337"/>
          </a:xfrm>
          <a:ln/>
        </p:spPr>
      </p:sp>
      <p:sp>
        <p:nvSpPr>
          <p:cNvPr id="130052" name="Rectangle 3"/>
          <p:cNvSpPr>
            <a:spLocks noGrp="1" noChangeArrowheads="1"/>
          </p:cNvSpPr>
          <p:nvPr>
            <p:ph type="body" idx="1"/>
          </p:nvPr>
        </p:nvSpPr>
        <p:spPr>
          <a:xfrm>
            <a:off x="680720" y="4721865"/>
            <a:ext cx="5445760" cy="4470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Tree>
    <p:extLst>
      <p:ext uri="{BB962C8B-B14F-4D97-AF65-F5344CB8AC3E}">
        <p14:creationId xmlns:p14="http://schemas.microsoft.com/office/powerpoint/2010/main" val="7788134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FA4D85EA-3505-4E5E-9ECE-1C3B4AEFE1B5}" type="slidenum">
              <a:rPr lang="en-US" sz="1200" smtClean="0">
                <a:solidFill>
                  <a:schemeClr val="tx1"/>
                </a:solidFill>
                <a:latin typeface="Times" pitchFamily="18" charset="0"/>
              </a:rPr>
              <a:pPr/>
              <a:t>71</a:t>
            </a:fld>
            <a:endParaRPr lang="en-US" sz="1200" smtClean="0">
              <a:solidFill>
                <a:schemeClr val="tx1"/>
              </a:solidFill>
              <a:latin typeface="Times" pitchFamily="18" charset="0"/>
            </a:endParaRPr>
          </a:p>
        </p:txBody>
      </p:sp>
      <p:sp>
        <p:nvSpPr>
          <p:cNvPr id="131075" name="Rectangle 2"/>
          <p:cNvSpPr>
            <a:spLocks noChangeArrowheads="1"/>
          </p:cNvSpPr>
          <p:nvPr/>
        </p:nvSpPr>
        <p:spPr bwMode="auto">
          <a:xfrm>
            <a:off x="3857413" y="1"/>
            <a:ext cx="2949787" cy="49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31076" name="Rectangle 3"/>
          <p:cNvSpPr>
            <a:spLocks noChangeArrowheads="1"/>
          </p:cNvSpPr>
          <p:nvPr/>
        </p:nvSpPr>
        <p:spPr bwMode="auto">
          <a:xfrm>
            <a:off x="3857413" y="9443729"/>
            <a:ext cx="2949787" cy="49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solidFill>
                  <a:schemeClr val="tx1"/>
                </a:solidFill>
                <a:latin typeface="Times New Roman" pitchFamily="18" charset="0"/>
              </a:rPr>
              <a:t>1</a:t>
            </a:r>
          </a:p>
        </p:txBody>
      </p:sp>
      <p:sp>
        <p:nvSpPr>
          <p:cNvPr id="131077" name="Rectangle 4"/>
          <p:cNvSpPr>
            <a:spLocks noChangeArrowheads="1"/>
          </p:cNvSpPr>
          <p:nvPr/>
        </p:nvSpPr>
        <p:spPr bwMode="auto">
          <a:xfrm>
            <a:off x="0" y="9443729"/>
            <a:ext cx="2949787" cy="49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31078" name="Rectangle 5"/>
          <p:cNvSpPr>
            <a:spLocks noChangeArrowheads="1"/>
          </p:cNvSpPr>
          <p:nvPr/>
        </p:nvSpPr>
        <p:spPr bwMode="auto">
          <a:xfrm>
            <a:off x="0" y="1"/>
            <a:ext cx="2949787" cy="49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31079" name="Rectangle 6"/>
          <p:cNvSpPr>
            <a:spLocks noGrp="1" noRot="1" noChangeAspect="1" noChangeArrowheads="1" noTextEdit="1"/>
          </p:cNvSpPr>
          <p:nvPr>
            <p:ph type="sldImg"/>
          </p:nvPr>
        </p:nvSpPr>
        <p:spPr>
          <a:xfrm>
            <a:off x="930275" y="752475"/>
            <a:ext cx="4948238" cy="3713163"/>
          </a:xfrm>
          <a:ln w="12700" cap="flat"/>
        </p:spPr>
      </p:sp>
      <p:sp>
        <p:nvSpPr>
          <p:cNvPr id="131080" name="Rectangle 7"/>
          <p:cNvSpPr>
            <a:spLocks noGrp="1" noChangeArrowheads="1"/>
          </p:cNvSpPr>
          <p:nvPr>
            <p:ph type="body" idx="1"/>
          </p:nvPr>
        </p:nvSpPr>
        <p:spPr>
          <a:xfrm>
            <a:off x="907627" y="4721865"/>
            <a:ext cx="4991947" cy="4470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latin typeface="Times" pitchFamily="18" charset="0"/>
            </a:endParaRPr>
          </a:p>
        </p:txBody>
      </p:sp>
    </p:spTree>
    <p:extLst>
      <p:ext uri="{BB962C8B-B14F-4D97-AF65-F5344CB8AC3E}">
        <p14:creationId xmlns:p14="http://schemas.microsoft.com/office/powerpoint/2010/main" val="15610769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CD3858C7-C36C-45CB-A350-451555B843D5}" type="slidenum">
              <a:rPr lang="en-US" sz="1200" smtClean="0">
                <a:solidFill>
                  <a:schemeClr val="tx1"/>
                </a:solidFill>
                <a:latin typeface="Times" pitchFamily="18" charset="0"/>
              </a:rPr>
              <a:pPr/>
              <a:t>72</a:t>
            </a:fld>
            <a:endParaRPr lang="en-US" sz="1200" smtClean="0">
              <a:solidFill>
                <a:schemeClr val="tx1"/>
              </a:solidFill>
              <a:latin typeface="Times" pitchFamily="18" charset="0"/>
            </a:endParaRPr>
          </a:p>
        </p:txBody>
      </p:sp>
      <p:sp>
        <p:nvSpPr>
          <p:cNvPr id="132099" name="Rectangle 2"/>
          <p:cNvSpPr>
            <a:spLocks noGrp="1" noRot="1" noChangeAspect="1" noChangeArrowheads="1" noTextEdit="1"/>
          </p:cNvSpPr>
          <p:nvPr>
            <p:ph type="sldImg"/>
          </p:nvPr>
        </p:nvSpPr>
        <p:spPr>
          <a:xfrm>
            <a:off x="920750" y="747713"/>
            <a:ext cx="4965700" cy="3725862"/>
          </a:xfrm>
          <a:ln/>
        </p:spPr>
      </p:sp>
      <p:sp>
        <p:nvSpPr>
          <p:cNvPr id="132100" name="Rectangle 3"/>
          <p:cNvSpPr>
            <a:spLocks noGrp="1" noChangeArrowheads="1"/>
          </p:cNvSpPr>
          <p:nvPr>
            <p:ph type="body" idx="1"/>
          </p:nvPr>
        </p:nvSpPr>
        <p:spPr>
          <a:xfrm>
            <a:off x="680720" y="4721865"/>
            <a:ext cx="5445760" cy="4470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Tree>
    <p:extLst>
      <p:ext uri="{BB962C8B-B14F-4D97-AF65-F5344CB8AC3E}">
        <p14:creationId xmlns:p14="http://schemas.microsoft.com/office/powerpoint/2010/main" val="25746574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78AFFA0E-8512-4E0E-B160-B098A97DC061}" type="slidenum">
              <a:rPr lang="en-US" sz="1200" smtClean="0">
                <a:solidFill>
                  <a:schemeClr val="tx1"/>
                </a:solidFill>
                <a:latin typeface="Times" pitchFamily="18" charset="0"/>
              </a:rPr>
              <a:pPr/>
              <a:t>73</a:t>
            </a:fld>
            <a:endParaRPr lang="en-US" sz="1200" smtClean="0">
              <a:solidFill>
                <a:schemeClr val="tx1"/>
              </a:solidFill>
              <a:latin typeface="Times" pitchFamily="18" charset="0"/>
            </a:endParaRPr>
          </a:p>
        </p:txBody>
      </p:sp>
      <p:sp>
        <p:nvSpPr>
          <p:cNvPr id="133123" name="Rectangle 2"/>
          <p:cNvSpPr>
            <a:spLocks noGrp="1" noRot="1" noChangeAspect="1" noChangeArrowheads="1" noTextEdit="1"/>
          </p:cNvSpPr>
          <p:nvPr>
            <p:ph type="sldImg"/>
          </p:nvPr>
        </p:nvSpPr>
        <p:spPr>
          <a:xfrm>
            <a:off x="930275" y="776288"/>
            <a:ext cx="4953000" cy="3716337"/>
          </a:xfrm>
          <a:ln/>
        </p:spPr>
      </p:sp>
      <p:sp>
        <p:nvSpPr>
          <p:cNvPr id="133124" name="Rectangle 3"/>
          <p:cNvSpPr>
            <a:spLocks noGrp="1" noChangeArrowheads="1"/>
          </p:cNvSpPr>
          <p:nvPr>
            <p:ph type="body" idx="1"/>
          </p:nvPr>
        </p:nvSpPr>
        <p:spPr>
          <a:xfrm>
            <a:off x="680720" y="4721865"/>
            <a:ext cx="5445760" cy="4470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Tree>
    <p:extLst>
      <p:ext uri="{BB962C8B-B14F-4D97-AF65-F5344CB8AC3E}">
        <p14:creationId xmlns:p14="http://schemas.microsoft.com/office/powerpoint/2010/main" val="19354012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406D114A-FE20-466F-8B35-A26B345F71A2}" type="slidenum">
              <a:rPr lang="en-US" sz="1200" smtClean="0">
                <a:solidFill>
                  <a:schemeClr val="tx1"/>
                </a:solidFill>
                <a:latin typeface="Times" pitchFamily="18" charset="0"/>
              </a:rPr>
              <a:pPr/>
              <a:t>74</a:t>
            </a:fld>
            <a:endParaRPr lang="en-US" sz="1200" smtClean="0">
              <a:solidFill>
                <a:schemeClr val="tx1"/>
              </a:solidFill>
              <a:latin typeface="Times" pitchFamily="18" charset="0"/>
            </a:endParaRPr>
          </a:p>
        </p:txBody>
      </p:sp>
      <p:sp>
        <p:nvSpPr>
          <p:cNvPr id="134147" name="Rectangle 2"/>
          <p:cNvSpPr>
            <a:spLocks noGrp="1" noRot="1" noChangeAspect="1" noChangeArrowheads="1" noTextEdit="1"/>
          </p:cNvSpPr>
          <p:nvPr>
            <p:ph type="sldImg"/>
          </p:nvPr>
        </p:nvSpPr>
        <p:spPr>
          <a:xfrm>
            <a:off x="930275" y="776288"/>
            <a:ext cx="4953000" cy="3716337"/>
          </a:xfrm>
          <a:ln/>
        </p:spPr>
      </p:sp>
      <p:sp>
        <p:nvSpPr>
          <p:cNvPr id="134148" name="Rectangle 3"/>
          <p:cNvSpPr>
            <a:spLocks noGrp="1" noChangeArrowheads="1"/>
          </p:cNvSpPr>
          <p:nvPr>
            <p:ph type="body" idx="1"/>
          </p:nvPr>
        </p:nvSpPr>
        <p:spPr>
          <a:xfrm>
            <a:off x="680720" y="4721865"/>
            <a:ext cx="5445760" cy="4470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Tree>
    <p:extLst>
      <p:ext uri="{BB962C8B-B14F-4D97-AF65-F5344CB8AC3E}">
        <p14:creationId xmlns:p14="http://schemas.microsoft.com/office/powerpoint/2010/main" val="2163764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8FDEF564-D743-46F5-9CA6-C672E45164AC}" type="slidenum">
              <a:rPr lang="en-US" sz="1200" smtClean="0">
                <a:solidFill>
                  <a:schemeClr val="tx1"/>
                </a:solidFill>
                <a:latin typeface="Times" pitchFamily="18" charset="0"/>
              </a:rPr>
              <a:pPr/>
              <a:t>75</a:t>
            </a:fld>
            <a:endParaRPr lang="en-US" sz="1200" smtClean="0">
              <a:solidFill>
                <a:schemeClr val="tx1"/>
              </a:solidFill>
              <a:latin typeface="Times" pitchFamily="18" charset="0"/>
            </a:endParaRPr>
          </a:p>
        </p:txBody>
      </p:sp>
      <p:sp>
        <p:nvSpPr>
          <p:cNvPr id="135171" name="Rectangle 2"/>
          <p:cNvSpPr>
            <a:spLocks noGrp="1" noRot="1" noChangeAspect="1" noChangeArrowheads="1" noTextEdit="1"/>
          </p:cNvSpPr>
          <p:nvPr>
            <p:ph type="sldImg"/>
          </p:nvPr>
        </p:nvSpPr>
        <p:spPr>
          <a:xfrm>
            <a:off x="930275" y="776288"/>
            <a:ext cx="4953000" cy="3716337"/>
          </a:xfrm>
          <a:ln/>
        </p:spPr>
      </p:sp>
      <p:sp>
        <p:nvSpPr>
          <p:cNvPr id="135172" name="Rectangle 3"/>
          <p:cNvSpPr>
            <a:spLocks noGrp="1" noChangeArrowheads="1"/>
          </p:cNvSpPr>
          <p:nvPr>
            <p:ph type="body" idx="1"/>
          </p:nvPr>
        </p:nvSpPr>
        <p:spPr>
          <a:xfrm>
            <a:off x="680720" y="4721865"/>
            <a:ext cx="5445760" cy="4470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Tree>
    <p:extLst>
      <p:ext uri="{BB962C8B-B14F-4D97-AF65-F5344CB8AC3E}">
        <p14:creationId xmlns:p14="http://schemas.microsoft.com/office/powerpoint/2010/main" val="2213828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2B5A3C14-183E-4740-AF66-B4C9C3D0411F}" type="slidenum">
              <a:rPr lang="en-US" sz="1200" smtClean="0">
                <a:solidFill>
                  <a:schemeClr val="tx1"/>
                </a:solidFill>
                <a:latin typeface="Times" pitchFamily="18" charset="0"/>
              </a:rPr>
              <a:pPr/>
              <a:t>76</a:t>
            </a:fld>
            <a:endParaRPr lang="en-US" sz="1200" smtClean="0">
              <a:solidFill>
                <a:schemeClr val="tx1"/>
              </a:solidFill>
              <a:latin typeface="Times" pitchFamily="18" charset="0"/>
            </a:endParaRPr>
          </a:p>
        </p:txBody>
      </p:sp>
      <p:sp>
        <p:nvSpPr>
          <p:cNvPr id="136195" name="Rectangle 2"/>
          <p:cNvSpPr>
            <a:spLocks noGrp="1" noRot="1" noChangeAspect="1" noChangeArrowheads="1" noTextEdit="1"/>
          </p:cNvSpPr>
          <p:nvPr>
            <p:ph type="sldImg"/>
          </p:nvPr>
        </p:nvSpPr>
        <p:spPr>
          <a:xfrm>
            <a:off x="930275" y="776288"/>
            <a:ext cx="4953000" cy="3716337"/>
          </a:xfrm>
          <a:ln/>
        </p:spPr>
      </p:sp>
      <p:sp>
        <p:nvSpPr>
          <p:cNvPr id="136196" name="Rectangle 3"/>
          <p:cNvSpPr>
            <a:spLocks noGrp="1" noChangeArrowheads="1"/>
          </p:cNvSpPr>
          <p:nvPr>
            <p:ph type="body" idx="1"/>
          </p:nvPr>
        </p:nvSpPr>
        <p:spPr>
          <a:xfrm>
            <a:off x="680720" y="4721865"/>
            <a:ext cx="5445760" cy="4470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Tree>
    <p:extLst>
      <p:ext uri="{BB962C8B-B14F-4D97-AF65-F5344CB8AC3E}">
        <p14:creationId xmlns:p14="http://schemas.microsoft.com/office/powerpoint/2010/main" val="11115499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F4D382D8-141B-47FE-8645-90030CF29949}" type="slidenum">
              <a:rPr lang="en-US" sz="1200" smtClean="0">
                <a:solidFill>
                  <a:schemeClr val="tx1"/>
                </a:solidFill>
                <a:latin typeface="Times" pitchFamily="18" charset="0"/>
              </a:rPr>
              <a:pPr/>
              <a:t>77</a:t>
            </a:fld>
            <a:endParaRPr lang="en-US" sz="1200" smtClean="0">
              <a:solidFill>
                <a:schemeClr val="tx1"/>
              </a:solidFill>
              <a:latin typeface="Times" pitchFamily="18" charset="0"/>
            </a:endParaRPr>
          </a:p>
        </p:txBody>
      </p:sp>
      <p:sp>
        <p:nvSpPr>
          <p:cNvPr id="137219" name="Rectangle 2"/>
          <p:cNvSpPr>
            <a:spLocks noGrp="1" noRot="1" noChangeAspect="1" noChangeArrowheads="1" noTextEdit="1"/>
          </p:cNvSpPr>
          <p:nvPr>
            <p:ph type="sldImg"/>
          </p:nvPr>
        </p:nvSpPr>
        <p:spPr>
          <a:xfrm>
            <a:off x="930275" y="776288"/>
            <a:ext cx="4953000" cy="3716337"/>
          </a:xfrm>
          <a:ln/>
        </p:spPr>
      </p:sp>
      <p:sp>
        <p:nvSpPr>
          <p:cNvPr id="137220" name="Rectangle 3"/>
          <p:cNvSpPr>
            <a:spLocks noGrp="1" noChangeArrowheads="1"/>
          </p:cNvSpPr>
          <p:nvPr>
            <p:ph type="body" idx="1"/>
          </p:nvPr>
        </p:nvSpPr>
        <p:spPr>
          <a:xfrm>
            <a:off x="680720" y="4721865"/>
            <a:ext cx="5445760" cy="4470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Tree>
    <p:extLst>
      <p:ext uri="{BB962C8B-B14F-4D97-AF65-F5344CB8AC3E}">
        <p14:creationId xmlns:p14="http://schemas.microsoft.com/office/powerpoint/2010/main" val="18056553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000A9B7F-592C-40DC-BC4C-E91D03BFC64A}" type="slidenum">
              <a:rPr lang="en-US" sz="1200" smtClean="0">
                <a:solidFill>
                  <a:schemeClr val="tx1"/>
                </a:solidFill>
                <a:latin typeface="Times" pitchFamily="18" charset="0"/>
              </a:rPr>
              <a:pPr/>
              <a:t>78</a:t>
            </a:fld>
            <a:endParaRPr lang="en-US" sz="1200" smtClean="0">
              <a:solidFill>
                <a:schemeClr val="tx1"/>
              </a:solidFill>
              <a:latin typeface="Times" pitchFamily="18" charset="0"/>
            </a:endParaRPr>
          </a:p>
        </p:txBody>
      </p:sp>
      <p:sp>
        <p:nvSpPr>
          <p:cNvPr id="138243" name="Rectangle 2"/>
          <p:cNvSpPr>
            <a:spLocks noGrp="1" noRot="1" noChangeAspect="1" noChangeArrowheads="1" noTextEdit="1"/>
          </p:cNvSpPr>
          <p:nvPr>
            <p:ph type="sldImg"/>
          </p:nvPr>
        </p:nvSpPr>
        <p:spPr>
          <a:xfrm>
            <a:off x="930275" y="776288"/>
            <a:ext cx="4953000" cy="3716337"/>
          </a:xfrm>
          <a:ln/>
        </p:spPr>
      </p:sp>
      <p:sp>
        <p:nvSpPr>
          <p:cNvPr id="138244" name="Rectangle 3"/>
          <p:cNvSpPr>
            <a:spLocks noGrp="1" noChangeArrowheads="1"/>
          </p:cNvSpPr>
          <p:nvPr>
            <p:ph type="body" idx="1"/>
          </p:nvPr>
        </p:nvSpPr>
        <p:spPr>
          <a:xfrm>
            <a:off x="680720" y="4721865"/>
            <a:ext cx="5445760" cy="4470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Tree>
    <p:extLst>
      <p:ext uri="{BB962C8B-B14F-4D97-AF65-F5344CB8AC3E}">
        <p14:creationId xmlns:p14="http://schemas.microsoft.com/office/powerpoint/2010/main" val="2167404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63F5A9BD-07A8-4D45-9647-1FCABE8C872F}" type="slidenum">
              <a:rPr lang="en-US" sz="1200" smtClean="0">
                <a:solidFill>
                  <a:schemeClr val="tx1"/>
                </a:solidFill>
                <a:latin typeface="Times" pitchFamily="18" charset="0"/>
              </a:rPr>
              <a:pPr/>
              <a:t>12</a:t>
            </a:fld>
            <a:endParaRPr lang="en-US" sz="1200" smtClean="0">
              <a:solidFill>
                <a:schemeClr val="tx1"/>
              </a:solidFill>
              <a:latin typeface="Times" pitchFamily="18" charset="0"/>
            </a:endParaRPr>
          </a:p>
        </p:txBody>
      </p:sp>
      <p:sp>
        <p:nvSpPr>
          <p:cNvPr id="94211" name="Rectangle 2"/>
          <p:cNvSpPr>
            <a:spLocks noGrp="1" noRot="1" noChangeAspect="1" noChangeArrowheads="1" noTextEdit="1"/>
          </p:cNvSpPr>
          <p:nvPr>
            <p:ph type="sldImg"/>
          </p:nvPr>
        </p:nvSpPr>
        <p:spPr>
          <a:xfrm>
            <a:off x="920750" y="746125"/>
            <a:ext cx="4965700" cy="3725863"/>
          </a:xfrm>
          <a:ln/>
        </p:spPr>
      </p:sp>
      <p:sp>
        <p:nvSpPr>
          <p:cNvPr id="94212" name="Rectangle 3"/>
          <p:cNvSpPr>
            <a:spLocks noGrp="1" noChangeArrowheads="1"/>
          </p:cNvSpPr>
          <p:nvPr>
            <p:ph type="body" idx="1"/>
          </p:nvPr>
        </p:nvSpPr>
        <p:spPr>
          <a:xfrm>
            <a:off x="907627" y="4720168"/>
            <a:ext cx="4991947" cy="4472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Tree>
    <p:extLst>
      <p:ext uri="{BB962C8B-B14F-4D97-AF65-F5344CB8AC3E}">
        <p14:creationId xmlns:p14="http://schemas.microsoft.com/office/powerpoint/2010/main" val="48563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E1DB6C16-A7FE-4C84-A9FE-AC644BAD2B50}" type="slidenum">
              <a:rPr lang="en-US" sz="1200" smtClean="0">
                <a:solidFill>
                  <a:schemeClr val="tx1"/>
                </a:solidFill>
                <a:latin typeface="Times" pitchFamily="18" charset="0"/>
              </a:rPr>
              <a:pPr/>
              <a:t>15</a:t>
            </a:fld>
            <a:endParaRPr lang="en-US" sz="1200" smtClean="0">
              <a:solidFill>
                <a:schemeClr val="tx1"/>
              </a:solidFill>
              <a:latin typeface="Times" pitchFamily="18" charset="0"/>
            </a:endParaRPr>
          </a:p>
        </p:txBody>
      </p:sp>
      <p:sp>
        <p:nvSpPr>
          <p:cNvPr id="95235" name="Rectangle 2"/>
          <p:cNvSpPr>
            <a:spLocks noGrp="1" noRot="1" noChangeAspect="1" noChangeArrowheads="1" noTextEdit="1"/>
          </p:cNvSpPr>
          <p:nvPr>
            <p:ph type="sldImg"/>
          </p:nvPr>
        </p:nvSpPr>
        <p:spPr>
          <a:xfrm>
            <a:off x="920750" y="746125"/>
            <a:ext cx="4965700" cy="3725863"/>
          </a:xfrm>
          <a:ln/>
        </p:spPr>
      </p:sp>
      <p:sp>
        <p:nvSpPr>
          <p:cNvPr id="95236" name="Rectangle 3"/>
          <p:cNvSpPr>
            <a:spLocks noGrp="1" noChangeArrowheads="1"/>
          </p:cNvSpPr>
          <p:nvPr>
            <p:ph type="body" idx="1"/>
          </p:nvPr>
        </p:nvSpPr>
        <p:spPr>
          <a:xfrm>
            <a:off x="907627" y="4720168"/>
            <a:ext cx="4991947" cy="4472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Tree>
    <p:extLst>
      <p:ext uri="{BB962C8B-B14F-4D97-AF65-F5344CB8AC3E}">
        <p14:creationId xmlns:p14="http://schemas.microsoft.com/office/powerpoint/2010/main" val="1233225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6DFD7421-75E9-43B7-B78E-4B360C0DE816}" type="slidenum">
              <a:rPr lang="en-US" sz="1200" smtClean="0">
                <a:solidFill>
                  <a:schemeClr val="tx1"/>
                </a:solidFill>
                <a:latin typeface="Times" pitchFamily="18" charset="0"/>
              </a:rPr>
              <a:pPr/>
              <a:t>16</a:t>
            </a:fld>
            <a:endParaRPr lang="en-US" sz="1200" smtClean="0">
              <a:solidFill>
                <a:schemeClr val="tx1"/>
              </a:solidFill>
              <a:latin typeface="Times" pitchFamily="18" charset="0"/>
            </a:endParaRPr>
          </a:p>
        </p:txBody>
      </p:sp>
      <p:sp>
        <p:nvSpPr>
          <p:cNvPr id="96259" name="Rectangle 2"/>
          <p:cNvSpPr>
            <a:spLocks noGrp="1" noRot="1" noChangeAspect="1" noChangeArrowheads="1" noTextEdit="1"/>
          </p:cNvSpPr>
          <p:nvPr>
            <p:ph type="sldImg"/>
          </p:nvPr>
        </p:nvSpPr>
        <p:spPr>
          <a:xfrm>
            <a:off x="920750" y="746125"/>
            <a:ext cx="4965700" cy="3725863"/>
          </a:xfrm>
          <a:ln/>
        </p:spPr>
      </p:sp>
      <p:sp>
        <p:nvSpPr>
          <p:cNvPr id="96260" name="Rectangle 3"/>
          <p:cNvSpPr>
            <a:spLocks noGrp="1" noChangeArrowheads="1"/>
          </p:cNvSpPr>
          <p:nvPr>
            <p:ph type="body" idx="1"/>
          </p:nvPr>
        </p:nvSpPr>
        <p:spPr>
          <a:xfrm>
            <a:off x="907627" y="4720168"/>
            <a:ext cx="4991947" cy="4472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Tree>
    <p:extLst>
      <p:ext uri="{BB962C8B-B14F-4D97-AF65-F5344CB8AC3E}">
        <p14:creationId xmlns:p14="http://schemas.microsoft.com/office/powerpoint/2010/main" val="3471196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287919AE-1840-4994-A8F3-9AA1B1CE150C}" type="slidenum">
              <a:rPr lang="en-US" sz="1200" smtClean="0">
                <a:solidFill>
                  <a:schemeClr val="tx1"/>
                </a:solidFill>
                <a:latin typeface="Times" pitchFamily="18" charset="0"/>
              </a:rPr>
              <a:pPr/>
              <a:t>17</a:t>
            </a:fld>
            <a:endParaRPr lang="en-US" sz="1200" smtClean="0">
              <a:solidFill>
                <a:schemeClr val="tx1"/>
              </a:solidFill>
              <a:latin typeface="Times" pitchFamily="18" charset="0"/>
            </a:endParaRPr>
          </a:p>
        </p:txBody>
      </p:sp>
      <p:sp>
        <p:nvSpPr>
          <p:cNvPr id="97283" name="Rectangle 2"/>
          <p:cNvSpPr>
            <a:spLocks noGrp="1" noRot="1" noChangeAspect="1" noChangeArrowheads="1" noTextEdit="1"/>
          </p:cNvSpPr>
          <p:nvPr>
            <p:ph type="sldImg"/>
          </p:nvPr>
        </p:nvSpPr>
        <p:spPr>
          <a:xfrm>
            <a:off x="920750" y="746125"/>
            <a:ext cx="4965700" cy="3725863"/>
          </a:xfrm>
          <a:ln/>
        </p:spPr>
      </p:sp>
      <p:sp>
        <p:nvSpPr>
          <p:cNvPr id="97284" name="Rectangle 3"/>
          <p:cNvSpPr>
            <a:spLocks noGrp="1" noChangeArrowheads="1"/>
          </p:cNvSpPr>
          <p:nvPr>
            <p:ph type="body" idx="1"/>
          </p:nvPr>
        </p:nvSpPr>
        <p:spPr>
          <a:xfrm>
            <a:off x="907627" y="4720168"/>
            <a:ext cx="4991947" cy="4472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Tree>
    <p:extLst>
      <p:ext uri="{BB962C8B-B14F-4D97-AF65-F5344CB8AC3E}">
        <p14:creationId xmlns:p14="http://schemas.microsoft.com/office/powerpoint/2010/main" val="368224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xfrm>
            <a:off x="3855838" y="9440335"/>
            <a:ext cx="2949787" cy="497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rgbClr val="003399"/>
                </a:solidFill>
                <a:latin typeface="Verdana" pitchFamily="34" charset="0"/>
              </a:defRPr>
            </a:lvl1pPr>
            <a:lvl2pPr marL="742950" indent="-285750" defTabSz="920750" eaLnBrk="0" hangingPunct="0">
              <a:defRPr sz="2800">
                <a:solidFill>
                  <a:srgbClr val="003399"/>
                </a:solidFill>
                <a:latin typeface="Verdana" pitchFamily="34" charset="0"/>
              </a:defRPr>
            </a:lvl2pPr>
            <a:lvl3pPr marL="1143000" indent="-228600" defTabSz="920750" eaLnBrk="0" hangingPunct="0">
              <a:defRPr sz="2800">
                <a:solidFill>
                  <a:srgbClr val="003399"/>
                </a:solidFill>
                <a:latin typeface="Verdana" pitchFamily="34" charset="0"/>
              </a:defRPr>
            </a:lvl3pPr>
            <a:lvl4pPr marL="1600200" indent="-228600" defTabSz="920750" eaLnBrk="0" hangingPunct="0">
              <a:defRPr sz="2800">
                <a:solidFill>
                  <a:srgbClr val="003399"/>
                </a:solidFill>
                <a:latin typeface="Verdana" pitchFamily="34" charset="0"/>
              </a:defRPr>
            </a:lvl4pPr>
            <a:lvl5pPr marL="2057400" indent="-228600" defTabSz="920750" eaLnBrk="0" hangingPunct="0">
              <a:defRPr sz="2800">
                <a:solidFill>
                  <a:srgbClr val="003399"/>
                </a:solidFill>
                <a:latin typeface="Verdana" pitchFamily="34" charset="0"/>
              </a:defRPr>
            </a:lvl5pPr>
            <a:lvl6pPr marL="2514600" indent="-228600" defTabSz="920750" eaLnBrk="0" fontAlgn="base" hangingPunct="0">
              <a:spcBef>
                <a:spcPct val="0"/>
              </a:spcBef>
              <a:spcAft>
                <a:spcPct val="0"/>
              </a:spcAft>
              <a:defRPr sz="2800">
                <a:solidFill>
                  <a:srgbClr val="003399"/>
                </a:solidFill>
                <a:latin typeface="Verdana" pitchFamily="34" charset="0"/>
              </a:defRPr>
            </a:lvl6pPr>
            <a:lvl7pPr marL="2971800" indent="-228600" defTabSz="920750" eaLnBrk="0" fontAlgn="base" hangingPunct="0">
              <a:spcBef>
                <a:spcPct val="0"/>
              </a:spcBef>
              <a:spcAft>
                <a:spcPct val="0"/>
              </a:spcAft>
              <a:defRPr sz="2800">
                <a:solidFill>
                  <a:srgbClr val="003399"/>
                </a:solidFill>
                <a:latin typeface="Verdana" pitchFamily="34" charset="0"/>
              </a:defRPr>
            </a:lvl7pPr>
            <a:lvl8pPr marL="3429000" indent="-228600" defTabSz="920750" eaLnBrk="0" fontAlgn="base" hangingPunct="0">
              <a:spcBef>
                <a:spcPct val="0"/>
              </a:spcBef>
              <a:spcAft>
                <a:spcPct val="0"/>
              </a:spcAft>
              <a:defRPr sz="2800">
                <a:solidFill>
                  <a:srgbClr val="003399"/>
                </a:solidFill>
                <a:latin typeface="Verdana" pitchFamily="34" charset="0"/>
              </a:defRPr>
            </a:lvl8pPr>
            <a:lvl9pPr marL="3886200" indent="-228600" defTabSz="920750" eaLnBrk="0" fontAlgn="base" hangingPunct="0">
              <a:spcBef>
                <a:spcPct val="0"/>
              </a:spcBef>
              <a:spcAft>
                <a:spcPct val="0"/>
              </a:spcAft>
              <a:defRPr sz="2800">
                <a:solidFill>
                  <a:srgbClr val="003399"/>
                </a:solidFill>
                <a:latin typeface="Verdana" pitchFamily="34" charset="0"/>
              </a:defRPr>
            </a:lvl9pPr>
          </a:lstStyle>
          <a:p>
            <a:fld id="{0944AA86-D6BE-4817-95C8-BE2543C47CEB}" type="slidenum">
              <a:rPr lang="en-US" sz="1200" smtClean="0">
                <a:solidFill>
                  <a:schemeClr val="tx1"/>
                </a:solidFill>
                <a:latin typeface="Times" pitchFamily="18" charset="0"/>
              </a:rPr>
              <a:pPr/>
              <a:t>18</a:t>
            </a:fld>
            <a:endParaRPr lang="en-US" sz="1200" smtClean="0">
              <a:solidFill>
                <a:schemeClr val="tx1"/>
              </a:solidFill>
              <a:latin typeface="Times" pitchFamily="18" charset="0"/>
            </a:endParaRPr>
          </a:p>
        </p:txBody>
      </p:sp>
      <p:sp>
        <p:nvSpPr>
          <p:cNvPr id="98307" name="Rectangle 2"/>
          <p:cNvSpPr>
            <a:spLocks noGrp="1" noRot="1" noChangeAspect="1" noChangeArrowheads="1" noTextEdit="1"/>
          </p:cNvSpPr>
          <p:nvPr>
            <p:ph type="sldImg"/>
          </p:nvPr>
        </p:nvSpPr>
        <p:spPr>
          <a:xfrm>
            <a:off x="920750" y="746125"/>
            <a:ext cx="4965700" cy="3725863"/>
          </a:xfrm>
          <a:ln/>
        </p:spPr>
      </p:sp>
      <p:sp>
        <p:nvSpPr>
          <p:cNvPr id="98308" name="Rectangle 3"/>
          <p:cNvSpPr>
            <a:spLocks noGrp="1" noChangeArrowheads="1"/>
          </p:cNvSpPr>
          <p:nvPr>
            <p:ph type="body" idx="1"/>
          </p:nvPr>
        </p:nvSpPr>
        <p:spPr>
          <a:xfrm>
            <a:off x="907627" y="4720168"/>
            <a:ext cx="4991947" cy="4472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Tree>
    <p:extLst>
      <p:ext uri="{BB962C8B-B14F-4D97-AF65-F5344CB8AC3E}">
        <p14:creationId xmlns:p14="http://schemas.microsoft.com/office/powerpoint/2010/main" val="3939770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7045" name="Rectangle 5"/>
          <p:cNvSpPr>
            <a:spLocks noChangeArrowheads="1"/>
          </p:cNvSpPr>
          <p:nvPr/>
        </p:nvSpPr>
        <p:spPr bwMode="auto">
          <a:xfrm>
            <a:off x="0" y="0"/>
            <a:ext cx="9144000" cy="3429000"/>
          </a:xfrm>
          <a:prstGeom prst="rect">
            <a:avLst/>
          </a:prstGeom>
          <a:solidFill>
            <a:srgbClr val="B2B2B2"/>
          </a:solidFill>
          <a:ln w="9525">
            <a:noFill/>
            <a:miter lim="800000"/>
            <a:headEnd/>
            <a:tailEnd/>
          </a:ln>
          <a:effectLst/>
        </p:spPr>
        <p:txBody>
          <a:bodyPr wrap="none" anchor="ctr"/>
          <a:lstStyle/>
          <a:p>
            <a:pPr algn="ctr"/>
            <a:endParaRPr lang="en-US"/>
          </a:p>
        </p:txBody>
      </p:sp>
      <p:sp>
        <p:nvSpPr>
          <p:cNvPr id="87042" name="Rectangle 2"/>
          <p:cNvSpPr>
            <a:spLocks noGrp="1" noChangeArrowheads="1"/>
          </p:cNvSpPr>
          <p:nvPr>
            <p:ph type="ctrTitle"/>
          </p:nvPr>
        </p:nvSpPr>
        <p:spPr>
          <a:xfrm>
            <a:off x="2389188" y="1952625"/>
            <a:ext cx="6754812" cy="1470025"/>
          </a:xfrm>
        </p:spPr>
        <p:txBody>
          <a:bodyPr/>
          <a:lstStyle>
            <a:lvl1pPr>
              <a:defRPr/>
            </a:lvl1pPr>
          </a:lstStyle>
          <a:p>
            <a:r>
              <a:rPr lang="en-US" smtClean="0"/>
              <a:t>Click to edit Master title style</a:t>
            </a:r>
            <a:endParaRPr lang="en-US"/>
          </a:p>
        </p:txBody>
      </p:sp>
      <p:sp>
        <p:nvSpPr>
          <p:cNvPr id="87043" name="Rectangle 3"/>
          <p:cNvSpPr>
            <a:spLocks noGrp="1" noChangeArrowheads="1"/>
          </p:cNvSpPr>
          <p:nvPr>
            <p:ph type="subTitle" idx="1"/>
          </p:nvPr>
        </p:nvSpPr>
        <p:spPr>
          <a:xfrm>
            <a:off x="2374900" y="3886200"/>
            <a:ext cx="6769100" cy="1752600"/>
          </a:xfrm>
        </p:spPr>
        <p:txBody>
          <a:bodyPr/>
          <a:lstStyle>
            <a:lvl1pPr marL="0" indent="0" algn="ctr">
              <a:buFontTx/>
              <a:buNone/>
              <a:defRPr/>
            </a:lvl1pPr>
          </a:lstStyle>
          <a:p>
            <a:r>
              <a:rPr lang="en-US" smtClean="0"/>
              <a:t>Click to edit Master subtitle style</a:t>
            </a:r>
            <a:endParaRPr lang="en-US"/>
          </a:p>
        </p:txBody>
      </p:sp>
      <p:pic>
        <p:nvPicPr>
          <p:cNvPr id="7" name="Picture 10" descr="ucti_logo_transparent_small"/>
          <p:cNvPicPr>
            <a:picLocks noChangeAspect="1" noChangeArrowheads="1"/>
          </p:cNvPicPr>
          <p:nvPr userDrawn="1"/>
        </p:nvPicPr>
        <p:blipFill>
          <a:blip r:embed="rId2" cstate="print">
            <a:clrChange>
              <a:clrFrom>
                <a:srgbClr val="FFFFFE"/>
              </a:clrFrom>
              <a:clrTo>
                <a:srgbClr val="FFFFFE">
                  <a:alpha val="0"/>
                </a:srgbClr>
              </a:clrTo>
            </a:clrChange>
          </a:blip>
          <a:stretch>
            <a:fillRect/>
          </a:stretch>
        </p:blipFill>
        <p:spPr bwMode="auto">
          <a:xfrm>
            <a:off x="151606" y="2417763"/>
            <a:ext cx="2074862" cy="207486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274638"/>
            <a:ext cx="2057400" cy="5948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5775" y="274638"/>
            <a:ext cx="6021388" cy="594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9"/>
          <p:cNvSpPr>
            <a:spLocks noGrp="1" noChangeArrowheads="1"/>
          </p:cNvSpPr>
          <p:nvPr>
            <p:ph type="sldNum" sz="quarter" idx="10"/>
          </p:nvPr>
        </p:nvSpPr>
        <p:spPr>
          <a:xfrm>
            <a:off x="914400" y="6400800"/>
            <a:ext cx="457200" cy="457200"/>
          </a:xfrm>
          <a:prstGeom prst="rect">
            <a:avLst/>
          </a:prstGeom>
          <a:ln/>
        </p:spPr>
        <p:txBody>
          <a:bodyPr/>
          <a:lstStyle>
            <a:lvl1pPr>
              <a:defRPr/>
            </a:lvl1pPr>
          </a:lstStyle>
          <a:p>
            <a:pPr>
              <a:defRPr/>
            </a:pPr>
            <a:r>
              <a:rPr lang="en-US"/>
              <a:t>&gt;</a:t>
            </a:r>
            <a:fld id="{923461AF-6393-42D0-821A-2390C08A3E9F}" type="slidenum">
              <a:rPr lang="en-US"/>
              <a:pPr>
                <a:defRPr/>
              </a:pPr>
              <a:t>‹#›</a:t>
            </a:fld>
            <a:endParaRPr lang="en-US"/>
          </a:p>
        </p:txBody>
      </p:sp>
    </p:spTree>
    <p:extLst>
      <p:ext uri="{BB962C8B-B14F-4D97-AF65-F5344CB8AC3E}">
        <p14:creationId xmlns:p14="http://schemas.microsoft.com/office/powerpoint/2010/main" val="414417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71600"/>
            <a:ext cx="8229600" cy="4953000"/>
          </a:xfrm>
        </p:spPr>
        <p:txBody>
          <a:bodyPr/>
          <a:lstStyle/>
          <a:p>
            <a:pPr lvl="0"/>
            <a:endParaRPr lang="en-US" noProof="0" dirty="0"/>
          </a:p>
        </p:txBody>
      </p:sp>
      <p:sp>
        <p:nvSpPr>
          <p:cNvPr id="4" name="Rectangle 59"/>
          <p:cNvSpPr>
            <a:spLocks noGrp="1" noChangeArrowheads="1"/>
          </p:cNvSpPr>
          <p:nvPr>
            <p:ph type="sldNum" sz="quarter" idx="10"/>
          </p:nvPr>
        </p:nvSpPr>
        <p:spPr>
          <a:xfrm>
            <a:off x="914400" y="6400800"/>
            <a:ext cx="457200" cy="457200"/>
          </a:xfrm>
          <a:prstGeom prst="rect">
            <a:avLst/>
          </a:prstGeom>
          <a:ln/>
        </p:spPr>
        <p:txBody>
          <a:bodyPr/>
          <a:lstStyle>
            <a:lvl1pPr>
              <a:defRPr/>
            </a:lvl1pPr>
          </a:lstStyle>
          <a:p>
            <a:pPr>
              <a:defRPr/>
            </a:pPr>
            <a:r>
              <a:rPr lang="en-US"/>
              <a:t>&gt;</a:t>
            </a:r>
            <a:fld id="{7D829C75-962A-4AF2-9873-D7E5F58FE638}" type="slidenum">
              <a:rPr lang="en-US"/>
              <a:pPr>
                <a:defRPr/>
              </a:pPr>
              <a:t>‹#›</a:t>
            </a:fld>
            <a:endParaRPr lang="en-US"/>
          </a:p>
        </p:txBody>
      </p:sp>
    </p:spTree>
    <p:extLst>
      <p:ext uri="{BB962C8B-B14F-4D97-AF65-F5344CB8AC3E}">
        <p14:creationId xmlns:p14="http://schemas.microsoft.com/office/powerpoint/2010/main" val="3520417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9"/>
          <p:cNvSpPr>
            <a:spLocks noGrp="1" noChangeArrowheads="1"/>
          </p:cNvSpPr>
          <p:nvPr>
            <p:ph type="sldNum" sz="quarter" idx="10"/>
          </p:nvPr>
        </p:nvSpPr>
        <p:spPr>
          <a:xfrm>
            <a:off x="914400" y="6400800"/>
            <a:ext cx="457200" cy="457200"/>
          </a:xfrm>
          <a:prstGeom prst="rect">
            <a:avLst/>
          </a:prstGeom>
          <a:ln/>
        </p:spPr>
        <p:txBody>
          <a:bodyPr/>
          <a:lstStyle>
            <a:lvl1pPr>
              <a:defRPr/>
            </a:lvl1pPr>
          </a:lstStyle>
          <a:p>
            <a:pPr>
              <a:defRPr/>
            </a:pPr>
            <a:r>
              <a:rPr lang="en-US"/>
              <a:t>&gt;</a:t>
            </a:r>
            <a:fld id="{522E6E77-A108-487C-BEA9-9CD6122C65BF}" type="slidenum">
              <a:rPr lang="en-US"/>
              <a:pPr>
                <a:defRPr/>
              </a:pPr>
              <a:t>‹#›</a:t>
            </a:fld>
            <a:endParaRPr lang="en-US"/>
          </a:p>
        </p:txBody>
      </p:sp>
    </p:spTree>
    <p:extLst>
      <p:ext uri="{BB962C8B-B14F-4D97-AF65-F5344CB8AC3E}">
        <p14:creationId xmlns:p14="http://schemas.microsoft.com/office/powerpoint/2010/main" val="285551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229600" cy="4953000"/>
          </a:xfrm>
        </p:spPr>
        <p:txBody>
          <a:bodyPr/>
          <a:lstStyle/>
          <a:p>
            <a:pPr lvl="0"/>
            <a:endParaRPr lang="en-US" noProof="0" dirty="0"/>
          </a:p>
        </p:txBody>
      </p:sp>
      <p:sp>
        <p:nvSpPr>
          <p:cNvPr id="4" name="Rectangle 59"/>
          <p:cNvSpPr>
            <a:spLocks noGrp="1" noChangeArrowheads="1"/>
          </p:cNvSpPr>
          <p:nvPr>
            <p:ph type="sldNum" sz="quarter" idx="10"/>
          </p:nvPr>
        </p:nvSpPr>
        <p:spPr>
          <a:xfrm>
            <a:off x="914400" y="6400800"/>
            <a:ext cx="457200" cy="457200"/>
          </a:xfrm>
          <a:prstGeom prst="rect">
            <a:avLst/>
          </a:prstGeom>
          <a:ln/>
        </p:spPr>
        <p:txBody>
          <a:bodyPr/>
          <a:lstStyle>
            <a:lvl1pPr>
              <a:defRPr/>
            </a:lvl1pPr>
          </a:lstStyle>
          <a:p>
            <a:pPr>
              <a:defRPr/>
            </a:pPr>
            <a:r>
              <a:rPr lang="en-US"/>
              <a:t>&gt;</a:t>
            </a:r>
            <a:fld id="{E11D104D-9A9B-4B19-BF6C-8B1966DA34EB}" type="slidenum">
              <a:rPr lang="en-US"/>
              <a:pPr>
                <a:defRPr/>
              </a:pPr>
              <a:t>‹#›</a:t>
            </a:fld>
            <a:endParaRPr lang="en-US"/>
          </a:p>
        </p:txBody>
      </p:sp>
    </p:spTree>
    <p:extLst>
      <p:ext uri="{BB962C8B-B14F-4D97-AF65-F5344CB8AC3E}">
        <p14:creationId xmlns:p14="http://schemas.microsoft.com/office/powerpoint/2010/main" val="1058436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hart Slide">
    <p:spTree>
      <p:nvGrpSpPr>
        <p:cNvPr id="1" name=""/>
        <p:cNvGrpSpPr/>
        <p:nvPr/>
      </p:nvGrpSpPr>
      <p:grpSpPr>
        <a:xfrm>
          <a:off x="0" y="0"/>
          <a:ext cx="0" cy="0"/>
          <a:chOff x="0" y="0"/>
          <a:chExt cx="0" cy="0"/>
        </a:xfrm>
      </p:grpSpPr>
      <p:pic>
        <p:nvPicPr>
          <p:cNvPr id="6" name="Picture 63" descr="PPTFootCol"/>
          <p:cNvPicPr>
            <a:picLocks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7" name="Text Box 61"/>
          <p:cNvSpPr txBox="1">
            <a:spLocks noChangeArrowheads="1"/>
          </p:cNvSpPr>
          <p:nvPr>
            <p:custDataLst>
              <p:tags r:id="rId2"/>
            </p:custDataLst>
          </p:nvPr>
        </p:nvSpPr>
        <p:spPr bwMode="auto">
          <a:xfrm>
            <a:off x="0" y="0"/>
            <a:ext cx="9144000" cy="381000"/>
          </a:xfrm>
          <a:prstGeom prst="rect">
            <a:avLst/>
          </a:prstGeom>
          <a:solidFill>
            <a:srgbClr val="153B63"/>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lIns="0" tIns="0" rIns="0" bIns="0"/>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endParaRPr lang="en-US" sz="1800" noProof="1">
              <a:solidFill>
                <a:srgbClr val="153B63"/>
              </a:solidFill>
              <a:latin typeface="Bosch Office Sans"/>
            </a:endParaRPr>
          </a:p>
        </p:txBody>
      </p:sp>
      <p:pic>
        <p:nvPicPr>
          <p:cNvPr id="8" name="Picture 69" descr="MCj04316200000[1]"/>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7505700" y="52197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0664" y="76200"/>
            <a:ext cx="8713786" cy="990600"/>
          </a:xfrm>
        </p:spPr>
        <p:txBody>
          <a:bodyPr/>
          <a:lstStyle>
            <a:lvl1pPr>
              <a:defRPr sz="2400" baseline="0">
                <a:solidFill>
                  <a:srgbClr val="1B75B5"/>
                </a:solidFill>
                <a:latin typeface="Arial Narrow" pitchFamily="34" charset="0"/>
              </a:defRPr>
            </a:lvl1pPr>
          </a:lstStyle>
          <a:p>
            <a:r>
              <a:rPr lang="en-US" smtClean="0"/>
              <a:t>Click to edit Master title style</a:t>
            </a:r>
            <a:endParaRPr lang="en-US" dirty="0"/>
          </a:p>
        </p:txBody>
      </p:sp>
      <p:sp>
        <p:nvSpPr>
          <p:cNvPr id="22" name="Text Placeholder 21"/>
          <p:cNvSpPr>
            <a:spLocks noGrp="1"/>
          </p:cNvSpPr>
          <p:nvPr>
            <p:ph type="body" sz="quarter" idx="16"/>
          </p:nvPr>
        </p:nvSpPr>
        <p:spPr>
          <a:xfrm>
            <a:off x="220662" y="1066800"/>
            <a:ext cx="8713787" cy="516591"/>
          </a:xfrm>
        </p:spPr>
        <p:txBody>
          <a:bodyPr anchor="ctr" anchorCtr="1"/>
          <a:lstStyle>
            <a:lvl1pPr marL="0" marR="0" indent="0" algn="ctr" defTabSz="914797" rtl="0" eaLnBrk="0" fontAlgn="base" latinLnBrk="0" hangingPunct="0">
              <a:lnSpc>
                <a:spcPct val="100000"/>
              </a:lnSpc>
              <a:spcBef>
                <a:spcPts val="1800"/>
              </a:spcBef>
              <a:spcAft>
                <a:spcPct val="0"/>
              </a:spcAft>
              <a:buClr>
                <a:srgbClr val="0079C1"/>
              </a:buClr>
              <a:buSzTx/>
              <a:buFont typeface="Arial" pitchFamily="34" charset="0"/>
              <a:buNone/>
              <a:tabLst/>
              <a:defRPr sz="1800" b="0" i="0" baseline="0">
                <a:latin typeface="Arial Narrow" pitchFamily="34" charset="0"/>
              </a:defRPr>
            </a:lvl1pPr>
          </a:lstStyle>
          <a:p>
            <a:pPr lvl="0"/>
            <a:r>
              <a:rPr lang="en-US" smtClean="0"/>
              <a:t>Click to edit Master text styles</a:t>
            </a:r>
          </a:p>
        </p:txBody>
      </p:sp>
      <p:sp>
        <p:nvSpPr>
          <p:cNvPr id="24" name="Chart Placeholder 23"/>
          <p:cNvSpPr>
            <a:spLocks noGrp="1"/>
          </p:cNvSpPr>
          <p:nvPr>
            <p:ph type="chart" sz="quarter" idx="17"/>
          </p:nvPr>
        </p:nvSpPr>
        <p:spPr>
          <a:xfrm>
            <a:off x="220663" y="1600200"/>
            <a:ext cx="8713787" cy="4267200"/>
          </a:xfrm>
        </p:spPr>
        <p:txBody>
          <a:bodyPr/>
          <a:lstStyle/>
          <a:p>
            <a:pPr lvl="0"/>
            <a:endParaRPr lang="en-US" noProof="0" dirty="0"/>
          </a:p>
        </p:txBody>
      </p:sp>
      <p:sp>
        <p:nvSpPr>
          <p:cNvPr id="25" name="Text Placeholder 21"/>
          <p:cNvSpPr>
            <a:spLocks noGrp="1"/>
          </p:cNvSpPr>
          <p:nvPr>
            <p:ph type="body" sz="quarter" idx="18"/>
          </p:nvPr>
        </p:nvSpPr>
        <p:spPr>
          <a:xfrm>
            <a:off x="122048" y="5867400"/>
            <a:ext cx="7269352" cy="658906"/>
          </a:xfrm>
        </p:spPr>
        <p:txBody>
          <a:bodyPr anchor="b"/>
          <a:lstStyle>
            <a:lvl1pPr marL="0" indent="0">
              <a:buNone/>
              <a:defRPr sz="1100">
                <a:latin typeface="Arial Narrow" pitchFamily="34" charset="0"/>
              </a:defRPr>
            </a:lvl1pPr>
          </a:lstStyle>
          <a:p>
            <a:pPr lvl="0"/>
            <a:r>
              <a:rPr lang="en-US" smtClean="0"/>
              <a:t>Click to edit Master text styles</a:t>
            </a:r>
          </a:p>
        </p:txBody>
      </p:sp>
      <p:sp>
        <p:nvSpPr>
          <p:cNvPr id="10" name="Rectangle 6"/>
          <p:cNvSpPr>
            <a:spLocks noGrp="1" noChangeArrowheads="1"/>
          </p:cNvSpPr>
          <p:nvPr>
            <p:ph type="sldNum" sz="quarter" idx="19"/>
          </p:nvPr>
        </p:nvSpPr>
        <p:spPr>
          <a:xfrm>
            <a:off x="914400" y="6400800"/>
            <a:ext cx="457200" cy="457200"/>
          </a:xfrm>
          <a:prstGeom prst="rect">
            <a:avLst/>
          </a:prstGeom>
        </p:spPr>
        <p:txBody>
          <a:bodyPr/>
          <a:lstStyle>
            <a:lvl1pPr>
              <a:defRPr/>
            </a:lvl1pPr>
          </a:lstStyle>
          <a:p>
            <a:pPr>
              <a:defRPr/>
            </a:pPr>
            <a:fld id="{4326EA4E-A35B-4D9B-89DB-F586352E1AEB}" type="slidenum">
              <a:rPr lang="en-US"/>
              <a:pPr>
                <a:defRPr/>
              </a:pPr>
              <a:t>‹#›</a:t>
            </a:fld>
            <a:endParaRPr lang="en-US" dirty="0"/>
          </a:p>
        </p:txBody>
      </p:sp>
    </p:spTree>
    <p:extLst>
      <p:ext uri="{BB962C8B-B14F-4D97-AF65-F5344CB8AC3E}">
        <p14:creationId xmlns:p14="http://schemas.microsoft.com/office/powerpoint/2010/main" val="409631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7363" y="16970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6970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6033" name="Picture 17" descr="ucti_globe1_transparent_small"/>
          <p:cNvPicPr>
            <a:picLocks noChangeAspect="1" noChangeArrowheads="1"/>
          </p:cNvPicPr>
          <p:nvPr/>
        </p:nvPicPr>
        <p:blipFill>
          <a:blip r:embed="rId18" cstate="print">
            <a:duotone>
              <a:schemeClr val="accent5">
                <a:shade val="45000"/>
                <a:satMod val="135000"/>
              </a:schemeClr>
              <a:prstClr val="white"/>
            </a:duotone>
          </a:blip>
          <a:stretch>
            <a:fillRect/>
          </a:stretch>
        </p:blipFill>
        <p:spPr bwMode="auto">
          <a:xfrm>
            <a:off x="250825" y="2016125"/>
            <a:ext cx="5325727" cy="5325727"/>
          </a:xfrm>
          <a:prstGeom prst="rect">
            <a:avLst/>
          </a:prstGeom>
          <a:noFill/>
          <a:ln w="9525">
            <a:noFill/>
            <a:miter lim="800000"/>
            <a:headEnd/>
            <a:tailEnd/>
          </a:ln>
        </p:spPr>
      </p:pic>
      <p:pic>
        <p:nvPicPr>
          <p:cNvPr id="86030" name="Picture 14" descr="AP-UCTI-final(26-01-05)"/>
          <p:cNvPicPr>
            <a:picLocks noChangeAspect="1" noChangeArrowheads="1"/>
          </p:cNvPicPr>
          <p:nvPr/>
        </p:nvPicPr>
        <p:blipFill>
          <a:blip r:embed="rId18" cstate="print"/>
          <a:stretch>
            <a:fillRect/>
          </a:stretch>
        </p:blipFill>
        <p:spPr bwMode="auto">
          <a:xfrm>
            <a:off x="7672387" y="0"/>
            <a:ext cx="1468438" cy="1468438"/>
          </a:xfrm>
          <a:prstGeom prst="rect">
            <a:avLst/>
          </a:prstGeom>
          <a:noFill/>
          <a:ln w="9525">
            <a:noFill/>
            <a:miter lim="800000"/>
            <a:headEnd/>
            <a:tailEnd/>
          </a:ln>
        </p:spPr>
      </p:pic>
      <p:sp>
        <p:nvSpPr>
          <p:cNvPr id="86019" name="Rectangle 3"/>
          <p:cNvSpPr>
            <a:spLocks noChangeArrowheads="1"/>
          </p:cNvSpPr>
          <p:nvPr/>
        </p:nvSpPr>
        <p:spPr bwMode="auto">
          <a:xfrm>
            <a:off x="0" y="6621463"/>
            <a:ext cx="9144000" cy="236537"/>
          </a:xfrm>
          <a:prstGeom prst="rect">
            <a:avLst/>
          </a:prstGeom>
          <a:solidFill>
            <a:srgbClr val="B2B2B2"/>
          </a:solidFill>
          <a:ln w="9525">
            <a:noFill/>
            <a:miter lim="800000"/>
            <a:headEnd/>
            <a:tailEnd/>
          </a:ln>
          <a:effectLst/>
        </p:spPr>
        <p:txBody>
          <a:bodyPr wrap="none" anchor="ctr"/>
          <a:lstStyle/>
          <a:p>
            <a:endParaRPr lang="en-US"/>
          </a:p>
        </p:txBody>
      </p:sp>
      <p:sp>
        <p:nvSpPr>
          <p:cNvPr id="86020" name="Rectangle 4"/>
          <p:cNvSpPr>
            <a:spLocks noGrp="1" noChangeArrowheads="1"/>
          </p:cNvSpPr>
          <p:nvPr>
            <p:ph type="body" idx="1"/>
          </p:nvPr>
        </p:nvSpPr>
        <p:spPr bwMode="auto">
          <a:xfrm>
            <a:off x="487363" y="16970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2" name="Rectangle 6"/>
          <p:cNvSpPr>
            <a:spLocks noGrp="1" noChangeArrowheads="1"/>
          </p:cNvSpPr>
          <p:nvPr>
            <p:ph type="title"/>
          </p:nvPr>
        </p:nvSpPr>
        <p:spPr bwMode="auto">
          <a:xfrm>
            <a:off x="485775" y="274638"/>
            <a:ext cx="70421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6023" name="Rectangle 7"/>
          <p:cNvSpPr>
            <a:spLocks noChangeArrowheads="1"/>
          </p:cNvSpPr>
          <p:nvPr/>
        </p:nvSpPr>
        <p:spPr bwMode="auto">
          <a:xfrm>
            <a:off x="0" y="6597650"/>
            <a:ext cx="2711450" cy="260350"/>
          </a:xfrm>
          <a:prstGeom prst="rect">
            <a:avLst/>
          </a:prstGeom>
          <a:noFill/>
          <a:ln w="9525">
            <a:noFill/>
            <a:miter lim="800000"/>
            <a:headEnd/>
            <a:tailEnd/>
          </a:ln>
          <a:effectLst/>
        </p:spPr>
        <p:txBody>
          <a:bodyPr/>
          <a:lstStyle/>
          <a:p>
            <a:r>
              <a:rPr lang="en-US" sz="800" dirty="0"/>
              <a:t>Module Code and Module Title</a:t>
            </a:r>
          </a:p>
        </p:txBody>
      </p:sp>
      <p:sp>
        <p:nvSpPr>
          <p:cNvPr id="86024" name="Rectangle 8"/>
          <p:cNvSpPr>
            <a:spLocks noGrp="1" noChangeArrowheads="1"/>
          </p:cNvSpPr>
          <p:nvPr>
            <p:ph type="ftr" sz="quarter" idx="3"/>
          </p:nvPr>
        </p:nvSpPr>
        <p:spPr bwMode="auto">
          <a:xfrm>
            <a:off x="6248400" y="6623050"/>
            <a:ext cx="2895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endParaRPr lang="en-US"/>
          </a:p>
        </p:txBody>
      </p:sp>
      <p:sp>
        <p:nvSpPr>
          <p:cNvPr id="86025" name="Rectangle 9"/>
          <p:cNvSpPr>
            <a:spLocks noChangeArrowheads="1"/>
          </p:cNvSpPr>
          <p:nvPr/>
        </p:nvSpPr>
        <p:spPr bwMode="auto">
          <a:xfrm>
            <a:off x="3175000" y="6597650"/>
            <a:ext cx="2711450" cy="260350"/>
          </a:xfrm>
          <a:prstGeom prst="rect">
            <a:avLst/>
          </a:prstGeom>
          <a:noFill/>
          <a:ln w="9525">
            <a:noFill/>
            <a:miter lim="800000"/>
            <a:headEnd/>
            <a:tailEnd/>
          </a:ln>
          <a:effectLst/>
        </p:spPr>
        <p:txBody>
          <a:bodyPr/>
          <a:lstStyle/>
          <a:p>
            <a:pPr algn="ctr"/>
            <a:r>
              <a:rPr lang="en-US" sz="800"/>
              <a:t>Title of Slides</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defRPr>
      </a:lvl2pPr>
      <a:lvl3pPr algn="ctr" rtl="0" eaLnBrk="1" fontAlgn="base" hangingPunct="1">
        <a:spcBef>
          <a:spcPct val="0"/>
        </a:spcBef>
        <a:spcAft>
          <a:spcPct val="0"/>
        </a:spcAft>
        <a:defRPr sz="3600">
          <a:solidFill>
            <a:schemeClr val="tx2"/>
          </a:solidFill>
          <a:latin typeface="Arial" charset="0"/>
        </a:defRPr>
      </a:lvl3pPr>
      <a:lvl4pPr algn="ctr" rtl="0" eaLnBrk="1" fontAlgn="base" hangingPunct="1">
        <a:spcBef>
          <a:spcPct val="0"/>
        </a:spcBef>
        <a:spcAft>
          <a:spcPct val="0"/>
        </a:spcAft>
        <a:defRPr sz="3600">
          <a:solidFill>
            <a:schemeClr val="tx2"/>
          </a:solidFill>
          <a:latin typeface="Arial" charset="0"/>
        </a:defRPr>
      </a:lvl4pPr>
      <a:lvl5pPr algn="ctr" rtl="0" eaLnBrk="1" fontAlgn="base" hangingPunct="1">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5.e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6.e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7.e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9.e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4.xml"/><Relationship Id="rId1" Type="http://schemas.openxmlformats.org/officeDocument/2006/relationships/vmlDrawing" Target="../drawings/vmlDrawing17.vml"/><Relationship Id="rId5" Type="http://schemas.openxmlformats.org/officeDocument/2006/relationships/image" Target="../media/image25.png"/><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4.xml"/><Relationship Id="rId1" Type="http://schemas.openxmlformats.org/officeDocument/2006/relationships/vmlDrawing" Target="../drawings/vmlDrawing18.vml"/><Relationship Id="rId5" Type="http://schemas.openxmlformats.org/officeDocument/2006/relationships/image" Target="../media/image26.emf"/><Relationship Id="rId4"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cnn.com/2009/HEALTH/03/27/india.medical.travel/index.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thomaslfriedman.com/files/jackets/the_world_is_flat.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6.xml"/><Relationship Id="rId1" Type="http://schemas.openxmlformats.org/officeDocument/2006/relationships/vmlDrawing" Target="../drawings/vmlDrawing19.vml"/><Relationship Id="rId6" Type="http://schemas.openxmlformats.org/officeDocument/2006/relationships/image" Target="../media/image30.png"/><Relationship Id="rId5" Type="http://schemas.openxmlformats.org/officeDocument/2006/relationships/oleObject" Target="../embeddings/Microsoft_Excel_97-2003_Worksheet1.xls"/><Relationship Id="rId4" Type="http://schemas.openxmlformats.org/officeDocument/2006/relationships/oleObject" Target="../embeddings/oleObject19.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6.xml"/><Relationship Id="rId1" Type="http://schemas.openxmlformats.org/officeDocument/2006/relationships/vmlDrawing" Target="../drawings/vmlDrawing20.vml"/><Relationship Id="rId5" Type="http://schemas.openxmlformats.org/officeDocument/2006/relationships/image" Target="../media/image31.png"/><Relationship Id="rId4" Type="http://schemas.openxmlformats.org/officeDocument/2006/relationships/oleObject" Target="../embeddings/oleObject20.bin"/></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80.xml.rels><?xml version="1.0" encoding="UTF-8" standalone="yes"?>
<Relationships xmlns="http://schemas.openxmlformats.org/package/2006/relationships"><Relationship Id="rId2" Type="http://schemas.openxmlformats.org/officeDocument/2006/relationships/hyperlink" Target="http://mx.truveo.com/trickleup-innovationbig-gains-coming-from-emerging/id/2749321274"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2196005" y="3858698"/>
            <a:ext cx="6754812" cy="1470025"/>
          </a:xfrm>
        </p:spPr>
        <p:txBody>
          <a:bodyPr/>
          <a:lstStyle/>
          <a:p>
            <a:pPr eaLnBrk="1" hangingPunct="1"/>
            <a:r>
              <a:rPr lang="en-US" b="1" dirty="0" smtClean="0"/>
              <a:t/>
            </a:r>
            <a:br>
              <a:rPr lang="en-US" b="1" dirty="0" smtClean="0"/>
            </a:br>
            <a:r>
              <a:rPr lang="en-US" b="1" dirty="0" smtClean="0"/>
              <a:t/>
            </a:r>
            <a:br>
              <a:rPr lang="en-US" b="1" dirty="0" smtClean="0"/>
            </a:br>
            <a:r>
              <a:rPr lang="en-US" b="1" dirty="0" smtClean="0"/>
              <a:t>Global Economic Crisis and the</a:t>
            </a:r>
            <a:br>
              <a:rPr lang="en-US" b="1" dirty="0" smtClean="0"/>
            </a:br>
            <a:r>
              <a:rPr lang="en-US" b="1" dirty="0" smtClean="0"/>
              <a:t>Emerging Markets</a:t>
            </a:r>
            <a:r>
              <a:rPr lang="en-US" sz="2400" b="1" dirty="0" smtClean="0"/>
              <a:t/>
            </a:r>
            <a:br>
              <a:rPr lang="en-US" sz="2400" b="1" dirty="0" smtClean="0"/>
            </a:br>
            <a:r>
              <a:rPr lang="en-US" sz="2400" b="1" dirty="0" smtClean="0"/>
              <a:t/>
            </a:r>
            <a:br>
              <a:rPr lang="en-US" sz="2400" b="1" dirty="0" smtClean="0"/>
            </a:br>
            <a:r>
              <a:rPr lang="en-GB" sz="2400" b="1" dirty="0" smtClean="0"/>
              <a:t/>
            </a:r>
            <a:br>
              <a:rPr lang="en-GB" sz="2400" b="1" dirty="0" smtClean="0"/>
            </a:br>
            <a:endParaRPr lang="en-GB" sz="2400" b="1" dirty="0" smtClean="0"/>
          </a:p>
        </p:txBody>
      </p:sp>
      <p:sp>
        <p:nvSpPr>
          <p:cNvPr id="3" name="Title 1"/>
          <p:cNvSpPr txBox="1">
            <a:spLocks/>
          </p:cNvSpPr>
          <p:nvPr/>
        </p:nvSpPr>
        <p:spPr bwMode="auto">
          <a:xfrm>
            <a:off x="1962039" y="1641386"/>
            <a:ext cx="6754812"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defRPr>
            </a:lvl2pPr>
            <a:lvl3pPr algn="ctr" rtl="0" eaLnBrk="1" fontAlgn="base" hangingPunct="1">
              <a:spcBef>
                <a:spcPct val="0"/>
              </a:spcBef>
              <a:spcAft>
                <a:spcPct val="0"/>
              </a:spcAft>
              <a:defRPr sz="3600">
                <a:solidFill>
                  <a:schemeClr val="tx2"/>
                </a:solidFill>
                <a:latin typeface="Arial" charset="0"/>
              </a:defRPr>
            </a:lvl3pPr>
            <a:lvl4pPr algn="ctr" rtl="0" eaLnBrk="1" fontAlgn="base" hangingPunct="1">
              <a:spcBef>
                <a:spcPct val="0"/>
              </a:spcBef>
              <a:spcAft>
                <a:spcPct val="0"/>
              </a:spcAft>
              <a:defRPr sz="3600">
                <a:solidFill>
                  <a:schemeClr val="tx2"/>
                </a:solidFill>
                <a:latin typeface="Arial" charset="0"/>
              </a:defRPr>
            </a:lvl4pPr>
            <a:lvl5pPr algn="ctr" rtl="0" eaLnBrk="1" fontAlgn="base" hangingPunct="1">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a:lstStyle>
          <a:p>
            <a:endParaRPr lang="en-US" b="1" dirty="0" smtClean="0"/>
          </a:p>
          <a:p>
            <a:endParaRPr lang="en-US" b="1" dirty="0"/>
          </a:p>
          <a:p>
            <a:r>
              <a:rPr lang="en-US" b="1" dirty="0" smtClean="0"/>
              <a:t>Strategies in Emerging Markets</a:t>
            </a:r>
            <a:br>
              <a:rPr lang="en-US" b="1" dirty="0" smtClean="0"/>
            </a:br>
            <a:r>
              <a:rPr lang="en-US" b="1" dirty="0" smtClean="0"/>
              <a:t/>
            </a:r>
            <a:br>
              <a:rPr lang="en-US" b="1" dirty="0" smtClean="0"/>
            </a:br>
            <a:r>
              <a:rPr lang="en-US" b="1" dirty="0" smtClean="0"/>
              <a:t> </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26CE2F51-C8F1-42D6-9333-8526317FA708}" type="slidenum">
              <a:rPr lang="en-US" sz="800" smtClean="0"/>
              <a:pPr/>
              <a:t>10</a:t>
            </a:fld>
            <a:endParaRPr lang="en-US" sz="800" smtClean="0"/>
          </a:p>
        </p:txBody>
      </p:sp>
      <p:graphicFrame>
        <p:nvGraphicFramePr>
          <p:cNvPr id="13315" name="Object 2"/>
          <p:cNvGraphicFramePr>
            <a:graphicFrameLocks noGrp="1" noChangeAspect="1"/>
          </p:cNvGraphicFramePr>
          <p:nvPr>
            <p:ph sz="quarter" idx="3"/>
            <p:extLst>
              <p:ext uri="{D42A27DB-BD31-4B8C-83A1-F6EECF244321}">
                <p14:modId xmlns:p14="http://schemas.microsoft.com/office/powerpoint/2010/main" val="4227390184"/>
              </p:ext>
            </p:extLst>
          </p:nvPr>
        </p:nvGraphicFramePr>
        <p:xfrm>
          <a:off x="579549" y="1622738"/>
          <a:ext cx="7825736" cy="4274265"/>
        </p:xfrm>
        <a:graphic>
          <a:graphicData uri="http://schemas.openxmlformats.org/presentationml/2006/ole">
            <mc:AlternateContent xmlns:mc="http://schemas.openxmlformats.org/markup-compatibility/2006">
              <mc:Choice xmlns:v="urn:schemas-microsoft-com:vml" Requires="v">
                <p:oleObj spid="_x0000_s3115" name="Chart" r:id="rId4" imgW="8677084" imgH="5924455" progId="Excel.Sheet.8">
                  <p:embed/>
                </p:oleObj>
              </mc:Choice>
              <mc:Fallback>
                <p:oleObj name="Chart" r:id="rId4" imgW="8677084" imgH="592445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49" y="1622738"/>
                        <a:ext cx="7825736" cy="4274265"/>
                      </a:xfrm>
                      <a:prstGeom prst="rect">
                        <a:avLst/>
                      </a:prstGeom>
                      <a:noFill/>
                      <a:ln>
                        <a:noFill/>
                      </a:ln>
                      <a:effectLst/>
                      <a:extLst/>
                    </p:spPr>
                  </p:pic>
                </p:oleObj>
              </mc:Fallback>
            </mc:AlternateContent>
          </a:graphicData>
        </a:graphic>
      </p:graphicFrame>
      <p:sp>
        <p:nvSpPr>
          <p:cNvPr id="13316" name="Rectangle 3"/>
          <p:cNvSpPr>
            <a:spLocks noGrp="1" noChangeArrowheads="1"/>
          </p:cNvSpPr>
          <p:nvPr>
            <p:ph type="title"/>
          </p:nvPr>
        </p:nvSpPr>
        <p:spPr>
          <a:xfrm>
            <a:off x="0" y="39711"/>
            <a:ext cx="9144000" cy="1143000"/>
          </a:xfrm>
        </p:spPr>
        <p:txBody>
          <a:bodyPr/>
          <a:lstStyle/>
          <a:p>
            <a:pPr eaLnBrk="1" hangingPunct="1"/>
            <a:r>
              <a:rPr lang="en-US" b="1" dirty="0" smtClean="0"/>
              <a:t/>
            </a:r>
            <a:br>
              <a:rPr lang="en-US" b="1" dirty="0" smtClean="0"/>
            </a:br>
            <a:r>
              <a:rPr lang="en-US" b="1" dirty="0" smtClean="0"/>
              <a:t>Changing balance of economic </a:t>
            </a:r>
            <a:br>
              <a:rPr lang="en-US" b="1" dirty="0" smtClean="0"/>
            </a:br>
            <a:r>
              <a:rPr lang="en-US" b="1" dirty="0" smtClean="0"/>
              <a:t>power</a:t>
            </a:r>
            <a:r>
              <a:rPr lang="en-US" sz="2400" b="1" dirty="0" smtClean="0"/>
              <a:t> </a:t>
            </a:r>
            <a:br>
              <a:rPr lang="en-US" sz="2400" b="1" dirty="0" smtClean="0"/>
            </a:br>
            <a:r>
              <a:rPr lang="en-US" sz="2000" b="1" dirty="0" smtClean="0"/>
              <a:t>Shift in World GDP</a:t>
            </a:r>
          </a:p>
        </p:txBody>
      </p:sp>
      <p:sp>
        <p:nvSpPr>
          <p:cNvPr id="13317" name="Text Box 4"/>
          <p:cNvSpPr txBox="1">
            <a:spLocks noChangeArrowheads="1"/>
          </p:cNvSpPr>
          <p:nvPr/>
        </p:nvSpPr>
        <p:spPr bwMode="auto">
          <a:xfrm>
            <a:off x="6934200" y="61722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a:spcBef>
                <a:spcPct val="50000"/>
              </a:spcBef>
            </a:pPr>
            <a:endParaRPr lang="en-US" sz="2400">
              <a:solidFill>
                <a:schemeClr val="tx1"/>
              </a:solidFill>
              <a:latin typeface="Arial" pitchFamily="34" charset="0"/>
            </a:endParaRPr>
          </a:p>
        </p:txBody>
      </p:sp>
      <p:sp>
        <p:nvSpPr>
          <p:cNvPr id="13318" name="Text Box 5"/>
          <p:cNvSpPr txBox="1">
            <a:spLocks noChangeArrowheads="1"/>
          </p:cNvSpPr>
          <p:nvPr/>
        </p:nvSpPr>
        <p:spPr bwMode="auto">
          <a:xfrm>
            <a:off x="6248400" y="6019800"/>
            <a:ext cx="274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a:spcBef>
                <a:spcPct val="50000"/>
              </a:spcBef>
            </a:pPr>
            <a:r>
              <a:rPr lang="en-US" sz="1200">
                <a:solidFill>
                  <a:schemeClr val="tx1"/>
                </a:solidFill>
                <a:latin typeface="Arial" pitchFamily="34" charset="0"/>
              </a:rPr>
              <a:t>Source: Economist Intelligence Unit.</a:t>
            </a:r>
          </a:p>
        </p:txBody>
      </p:sp>
    </p:spTree>
    <p:extLst>
      <p:ext uri="{BB962C8B-B14F-4D97-AF65-F5344CB8AC3E}">
        <p14:creationId xmlns:p14="http://schemas.microsoft.com/office/powerpoint/2010/main" val="10971058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69665986-C054-46C8-9FFB-8C5C75C18307}" type="slidenum">
              <a:rPr lang="en-US" sz="800" smtClean="0"/>
              <a:pPr/>
              <a:t>11</a:t>
            </a:fld>
            <a:endParaRPr lang="en-US" sz="800" smtClean="0"/>
          </a:p>
        </p:txBody>
      </p:sp>
      <p:graphicFrame>
        <p:nvGraphicFramePr>
          <p:cNvPr id="14339" name="Object 3"/>
          <p:cNvGraphicFramePr>
            <a:graphicFrameLocks noGrp="1" noChangeAspect="1"/>
          </p:cNvGraphicFramePr>
          <p:nvPr>
            <p:ph sz="half" idx="2"/>
          </p:nvPr>
        </p:nvGraphicFramePr>
        <p:xfrm>
          <a:off x="0" y="1379538"/>
          <a:ext cx="9286875" cy="4294187"/>
        </p:xfrm>
        <a:graphic>
          <a:graphicData uri="http://schemas.openxmlformats.org/presentationml/2006/ole">
            <mc:AlternateContent xmlns:mc="http://schemas.openxmlformats.org/markup-compatibility/2006">
              <mc:Choice xmlns:v="urn:schemas-microsoft-com:vml" Requires="v">
                <p:oleObj spid="_x0000_s4139" name="Chart" r:id="rId4" imgW="6715268" imgH="3104959" progId="Excel.Sheet.8">
                  <p:embed/>
                </p:oleObj>
              </mc:Choice>
              <mc:Fallback>
                <p:oleObj name="Chart" r:id="rId4" imgW="6715268" imgH="3104959"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79538"/>
                        <a:ext cx="9286875" cy="42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Rectangle 4"/>
          <p:cNvSpPr>
            <a:spLocks noGrp="1" noChangeArrowheads="1"/>
          </p:cNvSpPr>
          <p:nvPr>
            <p:ph type="title"/>
          </p:nvPr>
        </p:nvSpPr>
        <p:spPr>
          <a:xfrm>
            <a:off x="0" y="381000"/>
            <a:ext cx="8229600" cy="762000"/>
          </a:xfrm>
        </p:spPr>
        <p:txBody>
          <a:bodyPr/>
          <a:lstStyle/>
          <a:p>
            <a:pPr eaLnBrk="1" hangingPunct="1"/>
            <a:r>
              <a:rPr lang="en-US" b="1" dirty="0" smtClean="0"/>
              <a:t>Changing balance of economic power</a:t>
            </a:r>
            <a:r>
              <a:rPr lang="en-US" sz="2400" b="1" dirty="0" smtClean="0"/>
              <a:t> </a:t>
            </a:r>
            <a:br>
              <a:rPr lang="en-US" sz="2400" b="1" dirty="0" smtClean="0"/>
            </a:br>
            <a:r>
              <a:rPr lang="en-US" sz="2000" b="1" dirty="0" smtClean="0"/>
              <a:t>At present, </a:t>
            </a:r>
            <a:r>
              <a:rPr lang="en-US" sz="2000" b="1" dirty="0" smtClean="0">
                <a:solidFill>
                  <a:schemeClr val="tx1"/>
                </a:solidFill>
              </a:rPr>
              <a:t>U.S. by far largest GDP</a:t>
            </a:r>
          </a:p>
        </p:txBody>
      </p:sp>
      <p:sp>
        <p:nvSpPr>
          <p:cNvPr id="14341"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49CA5704-B2D7-425E-A052-D327F2C7DBFA}" type="slidenum">
              <a:rPr lang="en-US" sz="800"/>
              <a:pPr/>
              <a:t>11</a:t>
            </a:fld>
            <a:endParaRPr lang="en-US" sz="800"/>
          </a:p>
        </p:txBody>
      </p:sp>
      <p:sp>
        <p:nvSpPr>
          <p:cNvPr id="14342" name="Text Box 5"/>
          <p:cNvSpPr txBox="1">
            <a:spLocks noChangeArrowheads="1"/>
          </p:cNvSpPr>
          <p:nvPr/>
        </p:nvSpPr>
        <p:spPr bwMode="auto">
          <a:xfrm>
            <a:off x="6248400" y="6019800"/>
            <a:ext cx="274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a:spcBef>
                <a:spcPct val="50000"/>
              </a:spcBef>
            </a:pPr>
            <a:r>
              <a:rPr lang="en-US" sz="1200">
                <a:solidFill>
                  <a:schemeClr val="tx1"/>
                </a:solidFill>
                <a:latin typeface="Arial" pitchFamily="34" charset="0"/>
              </a:rPr>
              <a:t>Source: Economist Intelligence Unit.</a:t>
            </a:r>
          </a:p>
        </p:txBody>
      </p:sp>
    </p:spTree>
    <p:extLst>
      <p:ext uri="{BB962C8B-B14F-4D97-AF65-F5344CB8AC3E}">
        <p14:creationId xmlns:p14="http://schemas.microsoft.com/office/powerpoint/2010/main" val="3701565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F84E8171-8320-40D5-B838-7D1F75E62F57}" type="slidenum">
              <a:rPr lang="en-US" sz="800" smtClean="0"/>
              <a:pPr/>
              <a:t>12</a:t>
            </a:fld>
            <a:endParaRPr lang="en-US" sz="800" smtClean="0"/>
          </a:p>
        </p:txBody>
      </p:sp>
      <p:graphicFrame>
        <p:nvGraphicFramePr>
          <p:cNvPr id="15363" name="Object 3"/>
          <p:cNvGraphicFramePr>
            <a:graphicFrameLocks noGrp="1" noChangeAspect="1"/>
          </p:cNvGraphicFramePr>
          <p:nvPr>
            <p:ph sz="half" idx="1"/>
          </p:nvPr>
        </p:nvGraphicFramePr>
        <p:xfrm>
          <a:off x="274638" y="1377950"/>
          <a:ext cx="8747125" cy="4298950"/>
        </p:xfrm>
        <a:graphic>
          <a:graphicData uri="http://schemas.openxmlformats.org/presentationml/2006/ole">
            <mc:AlternateContent xmlns:mc="http://schemas.openxmlformats.org/markup-compatibility/2006">
              <mc:Choice xmlns:v="urn:schemas-microsoft-com:vml" Requires="v">
                <p:oleObj spid="_x0000_s5163" name="Chart" r:id="rId4" imgW="6705600" imgH="3295802" progId="Excel.Sheet.8">
                  <p:embed/>
                </p:oleObj>
              </mc:Choice>
              <mc:Fallback>
                <p:oleObj name="Chart" r:id="rId4" imgW="6705600" imgH="329580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638" y="1377950"/>
                        <a:ext cx="8747125" cy="429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364" name="Rectangle 4"/>
          <p:cNvSpPr>
            <a:spLocks noGrp="1" noChangeArrowheads="1"/>
          </p:cNvSpPr>
          <p:nvPr>
            <p:ph type="title"/>
          </p:nvPr>
        </p:nvSpPr>
        <p:spPr>
          <a:xfrm>
            <a:off x="0" y="228600"/>
            <a:ext cx="9144000" cy="990600"/>
          </a:xfrm>
        </p:spPr>
        <p:txBody>
          <a:bodyPr/>
          <a:lstStyle/>
          <a:p>
            <a:pPr eaLnBrk="1" hangingPunct="1"/>
            <a:r>
              <a:rPr lang="en-US" b="1" dirty="0" smtClean="0"/>
              <a:t>Changing balance of economic power </a:t>
            </a:r>
            <a:br>
              <a:rPr lang="en-US" b="1" dirty="0" smtClean="0"/>
            </a:br>
            <a:r>
              <a:rPr lang="en-US" sz="2000" b="1" dirty="0" smtClean="0">
                <a:solidFill>
                  <a:schemeClr val="tx1"/>
                </a:solidFill>
              </a:rPr>
              <a:t>China surpasses U.S. in 2020 (</a:t>
            </a:r>
            <a:r>
              <a:rPr lang="en-US" sz="2000" b="1" dirty="0" err="1" smtClean="0">
                <a:solidFill>
                  <a:schemeClr val="tx1"/>
                </a:solidFill>
              </a:rPr>
              <a:t>ppp</a:t>
            </a:r>
            <a:r>
              <a:rPr lang="en-US" sz="2000" b="1" dirty="0" smtClean="0">
                <a:solidFill>
                  <a:schemeClr val="tx1"/>
                </a:solidFill>
              </a:rPr>
              <a:t> basis)</a:t>
            </a:r>
          </a:p>
        </p:txBody>
      </p:sp>
      <p:sp>
        <p:nvSpPr>
          <p:cNvPr id="15365"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CF159038-ACEE-4424-A94D-D123737DA662}" type="slidenum">
              <a:rPr lang="en-US" sz="800"/>
              <a:pPr/>
              <a:t>12</a:t>
            </a:fld>
            <a:endParaRPr lang="en-US" sz="800"/>
          </a:p>
        </p:txBody>
      </p:sp>
      <p:sp>
        <p:nvSpPr>
          <p:cNvPr id="15366" name="Text Box 5"/>
          <p:cNvSpPr txBox="1">
            <a:spLocks noChangeArrowheads="1"/>
          </p:cNvSpPr>
          <p:nvPr/>
        </p:nvSpPr>
        <p:spPr bwMode="auto">
          <a:xfrm>
            <a:off x="6248400" y="6019800"/>
            <a:ext cx="274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a:spcBef>
                <a:spcPct val="50000"/>
              </a:spcBef>
            </a:pPr>
            <a:r>
              <a:rPr lang="en-US" sz="1200">
                <a:solidFill>
                  <a:schemeClr val="tx1"/>
                </a:solidFill>
                <a:latin typeface="Arial" pitchFamily="34" charset="0"/>
              </a:rPr>
              <a:t>Source: Economist Intelligence Unit.</a:t>
            </a:r>
          </a:p>
        </p:txBody>
      </p:sp>
    </p:spTree>
    <p:extLst>
      <p:ext uri="{BB962C8B-B14F-4D97-AF65-F5344CB8AC3E}">
        <p14:creationId xmlns:p14="http://schemas.microsoft.com/office/powerpoint/2010/main" val="3869347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2D0CDB9B-7D07-432B-83BF-8E9C2354BA91}" type="slidenum">
              <a:rPr lang="en-US" sz="800" smtClean="0"/>
              <a:pPr/>
              <a:t>13</a:t>
            </a:fld>
            <a:endParaRPr lang="en-US" sz="800" smtClean="0"/>
          </a:p>
        </p:txBody>
      </p:sp>
      <p:sp>
        <p:nvSpPr>
          <p:cNvPr id="16387" name="Rectangle 2"/>
          <p:cNvSpPr>
            <a:spLocks noGrp="1" noChangeArrowheads="1"/>
          </p:cNvSpPr>
          <p:nvPr>
            <p:ph type="title"/>
          </p:nvPr>
        </p:nvSpPr>
        <p:spPr/>
        <p:txBody>
          <a:bodyPr/>
          <a:lstStyle/>
          <a:p>
            <a:pPr eaLnBrk="1" hangingPunct="1"/>
            <a:r>
              <a:rPr lang="en-GB" altLang="zh-CN" b="1" dirty="0" smtClean="0">
                <a:ea typeface="SimSun" pitchFamily="2" charset="-122"/>
              </a:rPr>
              <a:t>Relative size of Big 4 economies</a:t>
            </a:r>
            <a:br>
              <a:rPr lang="en-GB" altLang="zh-CN" b="1" dirty="0" smtClean="0">
                <a:ea typeface="SimSun" pitchFamily="2" charset="-122"/>
              </a:rPr>
            </a:br>
            <a:r>
              <a:rPr lang="en-GB" altLang="zh-CN" sz="2000" b="1" dirty="0" smtClean="0">
                <a:ea typeface="SimSun" pitchFamily="2" charset="-122"/>
              </a:rPr>
              <a:t>market exchange rates</a:t>
            </a:r>
          </a:p>
        </p:txBody>
      </p:sp>
      <p:graphicFrame>
        <p:nvGraphicFramePr>
          <p:cNvPr id="16388" name="Object 3"/>
          <p:cNvGraphicFramePr>
            <a:graphicFrameLocks noGrp="1" noChangeAspect="1"/>
          </p:cNvGraphicFramePr>
          <p:nvPr>
            <p:ph type="chart" idx="1"/>
          </p:nvPr>
        </p:nvGraphicFramePr>
        <p:xfrm>
          <a:off x="457200" y="1371600"/>
          <a:ext cx="8229600" cy="4951413"/>
        </p:xfrm>
        <a:graphic>
          <a:graphicData uri="http://schemas.openxmlformats.org/presentationml/2006/ole">
            <mc:AlternateContent xmlns:mc="http://schemas.openxmlformats.org/markup-compatibility/2006">
              <mc:Choice xmlns:v="urn:schemas-microsoft-com:vml" Requires="v">
                <p:oleObj spid="_x0000_s6187" name="Chart" r:id="rId3" imgW="8867828" imgH="4333784" progId="MSGraph.Chart.8">
                  <p:embed followColorScheme="full"/>
                </p:oleObj>
              </mc:Choice>
              <mc:Fallback>
                <p:oleObj name="Chart" r:id="rId3" imgW="8867828" imgH="4333784" progId="MSGraph.Chart.8">
                  <p:embed followColorScheme="full"/>
                  <p:pic>
                    <p:nvPicPr>
                      <p:cNvPr id="0" name=""/>
                      <p:cNvPicPr>
                        <a:picLocks noChangeAspect="1" noChangeArrowheads="1"/>
                      </p:cNvPicPr>
                      <p:nvPr/>
                    </p:nvPicPr>
                    <p:blipFill>
                      <a:blip r:embed="rId4"/>
                      <a:srcRect/>
                      <a:stretch>
                        <a:fillRect/>
                      </a:stretch>
                    </p:blipFill>
                    <p:spPr bwMode="auto">
                      <a:xfrm>
                        <a:off x="457200" y="1371600"/>
                        <a:ext cx="8229600"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9" name="Text Box 4"/>
          <p:cNvSpPr txBox="1">
            <a:spLocks noChangeArrowheads="1"/>
          </p:cNvSpPr>
          <p:nvPr/>
        </p:nvSpPr>
        <p:spPr bwMode="auto">
          <a:xfrm>
            <a:off x="384175" y="1427163"/>
            <a:ext cx="2374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63500" tIns="0" rIns="0" bIns="0">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eaLnBrk="1" hangingPunct="1">
              <a:buSzPct val="90000"/>
            </a:pPr>
            <a:r>
              <a:rPr lang="en-GB" sz="1800">
                <a:solidFill>
                  <a:schemeClr val="folHlink"/>
                </a:solidFill>
                <a:latin typeface="Arial" pitchFamily="34" charset="0"/>
                <a:cs typeface="Arial" pitchFamily="34" charset="0"/>
              </a:rPr>
              <a:t>Constant 2004 US $bn</a:t>
            </a:r>
          </a:p>
        </p:txBody>
      </p:sp>
    </p:spTree>
    <p:extLst>
      <p:ext uri="{BB962C8B-B14F-4D97-AF65-F5344CB8AC3E}">
        <p14:creationId xmlns:p14="http://schemas.microsoft.com/office/powerpoint/2010/main" val="602377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62DFA45B-7970-437F-ADD2-29DB64B374B2}" type="slidenum">
              <a:rPr lang="en-US" sz="800" smtClean="0"/>
              <a:pPr/>
              <a:t>14</a:t>
            </a:fld>
            <a:endParaRPr lang="en-US" sz="800" smtClean="0"/>
          </a:p>
        </p:txBody>
      </p:sp>
      <p:sp>
        <p:nvSpPr>
          <p:cNvPr id="17411" name="Rectangle 2"/>
          <p:cNvSpPr>
            <a:spLocks noGrp="1" noChangeArrowheads="1"/>
          </p:cNvSpPr>
          <p:nvPr>
            <p:ph type="title"/>
          </p:nvPr>
        </p:nvSpPr>
        <p:spPr/>
        <p:txBody>
          <a:bodyPr/>
          <a:lstStyle/>
          <a:p>
            <a:pPr eaLnBrk="1" hangingPunct="1"/>
            <a:r>
              <a:rPr lang="en-GB" altLang="zh-CN" b="1" dirty="0" smtClean="0">
                <a:ea typeface="SimSun" pitchFamily="2" charset="-122"/>
              </a:rPr>
              <a:t>Relative size of Big 4 economies</a:t>
            </a:r>
            <a:br>
              <a:rPr lang="en-GB" altLang="zh-CN" b="1" dirty="0" smtClean="0">
                <a:ea typeface="SimSun" pitchFamily="2" charset="-122"/>
              </a:rPr>
            </a:br>
            <a:r>
              <a:rPr lang="en-GB" altLang="zh-CN" sz="2000" b="1" dirty="0" smtClean="0">
                <a:ea typeface="SimSun" pitchFamily="2" charset="-122"/>
              </a:rPr>
              <a:t>PPP exchange rates</a:t>
            </a:r>
          </a:p>
        </p:txBody>
      </p:sp>
      <p:graphicFrame>
        <p:nvGraphicFramePr>
          <p:cNvPr id="17412" name="Object 3"/>
          <p:cNvGraphicFramePr>
            <a:graphicFrameLocks noGrp="1" noChangeAspect="1"/>
          </p:cNvGraphicFramePr>
          <p:nvPr>
            <p:ph type="chart" idx="1"/>
          </p:nvPr>
        </p:nvGraphicFramePr>
        <p:xfrm>
          <a:off x="457200" y="1371600"/>
          <a:ext cx="8229600" cy="4951413"/>
        </p:xfrm>
        <a:graphic>
          <a:graphicData uri="http://schemas.openxmlformats.org/presentationml/2006/ole">
            <mc:AlternateContent xmlns:mc="http://schemas.openxmlformats.org/markup-compatibility/2006">
              <mc:Choice xmlns:v="urn:schemas-microsoft-com:vml" Requires="v">
                <p:oleObj spid="_x0000_s7211" name="Chart" r:id="rId3" imgW="8867828" imgH="4333784" progId="MSGraph.Chart.8">
                  <p:embed followColorScheme="full"/>
                </p:oleObj>
              </mc:Choice>
              <mc:Fallback>
                <p:oleObj name="Chart" r:id="rId3" imgW="8867828" imgH="4333784" progId="MSGraph.Chart.8">
                  <p:embed followColorScheme="full"/>
                  <p:pic>
                    <p:nvPicPr>
                      <p:cNvPr id="0" name=""/>
                      <p:cNvPicPr>
                        <a:picLocks noChangeAspect="1" noChangeArrowheads="1"/>
                      </p:cNvPicPr>
                      <p:nvPr/>
                    </p:nvPicPr>
                    <p:blipFill>
                      <a:blip r:embed="rId4"/>
                      <a:srcRect/>
                      <a:stretch>
                        <a:fillRect/>
                      </a:stretch>
                    </p:blipFill>
                    <p:spPr bwMode="auto">
                      <a:xfrm>
                        <a:off x="457200" y="1371600"/>
                        <a:ext cx="8229600"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3" name="Text Box 4"/>
          <p:cNvSpPr txBox="1">
            <a:spLocks noChangeArrowheads="1"/>
          </p:cNvSpPr>
          <p:nvPr/>
        </p:nvSpPr>
        <p:spPr bwMode="auto">
          <a:xfrm>
            <a:off x="384175" y="1427163"/>
            <a:ext cx="3263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63500" tIns="0" rIns="0" bIns="0">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eaLnBrk="1" hangingPunct="1">
              <a:buSzPct val="90000"/>
            </a:pPr>
            <a:r>
              <a:rPr lang="en-GB" sz="1800">
                <a:solidFill>
                  <a:schemeClr val="folHlink"/>
                </a:solidFill>
                <a:latin typeface="Arial" pitchFamily="34" charset="0"/>
                <a:cs typeface="Arial" pitchFamily="34" charset="0"/>
              </a:rPr>
              <a:t>Constant 2004 US $bn at PPPs</a:t>
            </a:r>
          </a:p>
        </p:txBody>
      </p:sp>
    </p:spTree>
    <p:extLst>
      <p:ext uri="{BB962C8B-B14F-4D97-AF65-F5344CB8AC3E}">
        <p14:creationId xmlns:p14="http://schemas.microsoft.com/office/powerpoint/2010/main" val="2125583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C996FBD6-09D1-445B-A27D-5313B4D4B6ED}" type="slidenum">
              <a:rPr lang="en-US" sz="800" smtClean="0"/>
              <a:pPr/>
              <a:t>15</a:t>
            </a:fld>
            <a:endParaRPr lang="en-US" sz="800" smtClean="0"/>
          </a:p>
        </p:txBody>
      </p:sp>
      <p:sp>
        <p:nvSpPr>
          <p:cNvPr id="18435" name="Rectangle 2"/>
          <p:cNvSpPr>
            <a:spLocks noGrp="1" noChangeArrowheads="1"/>
          </p:cNvSpPr>
          <p:nvPr>
            <p:ph type="title"/>
          </p:nvPr>
        </p:nvSpPr>
        <p:spPr>
          <a:xfrm>
            <a:off x="0" y="408906"/>
            <a:ext cx="9144000" cy="990600"/>
          </a:xfrm>
        </p:spPr>
        <p:txBody>
          <a:bodyPr/>
          <a:lstStyle/>
          <a:p>
            <a:pPr eaLnBrk="1" hangingPunct="1"/>
            <a:r>
              <a:rPr lang="en-US" b="1" dirty="0" smtClean="0"/>
              <a:t>Changing balance of economic </a:t>
            </a:r>
            <a:br>
              <a:rPr lang="en-US" b="1" dirty="0" smtClean="0"/>
            </a:br>
            <a:r>
              <a:rPr lang="en-US" b="1" dirty="0" smtClean="0"/>
              <a:t>power</a:t>
            </a:r>
            <a:r>
              <a:rPr lang="en-US" sz="2400" b="1" dirty="0" smtClean="0"/>
              <a:t> </a:t>
            </a:r>
            <a:br>
              <a:rPr lang="en-US" sz="2400" b="1" dirty="0" smtClean="0"/>
            </a:br>
            <a:r>
              <a:rPr lang="en-US" sz="2000" b="1" dirty="0" smtClean="0"/>
              <a:t>China and India propel growth in Asia</a:t>
            </a:r>
          </a:p>
        </p:txBody>
      </p:sp>
      <p:graphicFrame>
        <p:nvGraphicFramePr>
          <p:cNvPr id="522243" name="Object 3"/>
          <p:cNvGraphicFramePr>
            <a:graphicFrameLocks noGrp="1" noChangeAspect="1"/>
          </p:cNvGraphicFramePr>
          <p:nvPr>
            <p:ph idx="1"/>
            <p:extLst>
              <p:ext uri="{D42A27DB-BD31-4B8C-83A1-F6EECF244321}">
                <p14:modId xmlns:p14="http://schemas.microsoft.com/office/powerpoint/2010/main" val="401085750"/>
              </p:ext>
            </p:extLst>
          </p:nvPr>
        </p:nvGraphicFramePr>
        <p:xfrm>
          <a:off x="362755" y="1632934"/>
          <a:ext cx="8435662" cy="4147534"/>
        </p:xfrm>
        <a:graphic>
          <a:graphicData uri="http://schemas.openxmlformats.org/presentationml/2006/ole">
            <mc:AlternateContent xmlns:mc="http://schemas.openxmlformats.org/markup-compatibility/2006">
              <mc:Choice xmlns:v="urn:schemas-microsoft-com:vml" Requires="v">
                <p:oleObj spid="_x0000_s8235" name="Chart" r:id="rId4" imgW="6962584" imgH="2590610" progId="Excel.Sheet.8">
                  <p:embed/>
                </p:oleObj>
              </mc:Choice>
              <mc:Fallback>
                <p:oleObj name="Chart" r:id="rId4" imgW="6962584" imgH="259061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755" y="1632934"/>
                        <a:ext cx="8435662" cy="4147534"/>
                      </a:xfrm>
                      <a:prstGeom prst="rect">
                        <a:avLst/>
                      </a:prstGeom>
                      <a:noFill/>
                      <a:ln>
                        <a:noFill/>
                      </a:ln>
                      <a:extLst/>
                    </p:spPr>
                  </p:pic>
                </p:oleObj>
              </mc:Fallback>
            </mc:AlternateContent>
          </a:graphicData>
        </a:graphic>
      </p:graphicFrame>
      <p:sp>
        <p:nvSpPr>
          <p:cNvPr id="18437"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074E71AE-6493-454A-89D0-2D70E3513FCB}" type="slidenum">
              <a:rPr lang="en-US" sz="800"/>
              <a:pPr/>
              <a:t>15</a:t>
            </a:fld>
            <a:endParaRPr lang="en-US" sz="800"/>
          </a:p>
        </p:txBody>
      </p:sp>
      <p:sp>
        <p:nvSpPr>
          <p:cNvPr id="18438" name="Text Box 5"/>
          <p:cNvSpPr txBox="1">
            <a:spLocks noChangeArrowheads="1"/>
          </p:cNvSpPr>
          <p:nvPr/>
        </p:nvSpPr>
        <p:spPr bwMode="auto">
          <a:xfrm>
            <a:off x="6248400" y="6019800"/>
            <a:ext cx="274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a:spcBef>
                <a:spcPct val="50000"/>
              </a:spcBef>
            </a:pPr>
            <a:r>
              <a:rPr lang="en-US" sz="1200">
                <a:solidFill>
                  <a:schemeClr val="tx1"/>
                </a:solidFill>
                <a:latin typeface="Arial" pitchFamily="34" charset="0"/>
              </a:rPr>
              <a:t>Source: Economist Intelligence Unit.</a:t>
            </a:r>
          </a:p>
        </p:txBody>
      </p:sp>
    </p:spTree>
    <p:extLst>
      <p:ext uri="{BB962C8B-B14F-4D97-AF65-F5344CB8AC3E}">
        <p14:creationId xmlns:p14="http://schemas.microsoft.com/office/powerpoint/2010/main" val="2481477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22243" grpId="0" bld="series"/>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8A760C4C-5890-4AB9-9B4C-47039F024087}" type="slidenum">
              <a:rPr lang="en-US" sz="800" smtClean="0"/>
              <a:pPr/>
              <a:t>16</a:t>
            </a:fld>
            <a:endParaRPr lang="en-US" sz="800" smtClean="0"/>
          </a:p>
        </p:txBody>
      </p:sp>
      <p:sp>
        <p:nvSpPr>
          <p:cNvPr id="19459" name="Rectangle 2"/>
          <p:cNvSpPr>
            <a:spLocks noGrp="1" noChangeArrowheads="1"/>
          </p:cNvSpPr>
          <p:nvPr>
            <p:ph type="title"/>
          </p:nvPr>
        </p:nvSpPr>
        <p:spPr>
          <a:xfrm>
            <a:off x="0" y="228600"/>
            <a:ext cx="7772400" cy="1143000"/>
          </a:xfrm>
        </p:spPr>
        <p:txBody>
          <a:bodyPr/>
          <a:lstStyle/>
          <a:p>
            <a:pPr eaLnBrk="1" hangingPunct="1"/>
            <a:r>
              <a:rPr lang="en-US" b="1" dirty="0" smtClean="0"/>
              <a:t>Changing balance of economic power</a:t>
            </a:r>
            <a:br>
              <a:rPr lang="en-US" b="1" dirty="0" smtClean="0"/>
            </a:br>
            <a:r>
              <a:rPr lang="en-US" sz="2000" b="1" dirty="0" smtClean="0"/>
              <a:t>Greater Asia will generate 67% of global jobs 2005-20</a:t>
            </a:r>
          </a:p>
        </p:txBody>
      </p:sp>
      <p:graphicFrame>
        <p:nvGraphicFramePr>
          <p:cNvPr id="525315" name="Object 3"/>
          <p:cNvGraphicFramePr>
            <a:graphicFrameLocks noGrp="1" noChangeAspect="1"/>
          </p:cNvGraphicFramePr>
          <p:nvPr>
            <p:ph idx="1"/>
          </p:nvPr>
        </p:nvGraphicFramePr>
        <p:xfrm>
          <a:off x="457200" y="1600200"/>
          <a:ext cx="8391525" cy="4229100"/>
        </p:xfrm>
        <a:graphic>
          <a:graphicData uri="http://schemas.openxmlformats.org/presentationml/2006/ole">
            <mc:AlternateContent xmlns:mc="http://schemas.openxmlformats.org/markup-compatibility/2006">
              <mc:Choice xmlns:v="urn:schemas-microsoft-com:vml" Requires="v">
                <p:oleObj spid="_x0000_s9259" name="Chart" r:id="rId4" imgW="6067616" imgH="3057382" progId="Excel.Sheet.8">
                  <p:embed/>
                </p:oleObj>
              </mc:Choice>
              <mc:Fallback>
                <p:oleObj name="Chart" r:id="rId4" imgW="6067616" imgH="305738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200"/>
                        <a:ext cx="839152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1" name="Text Box 5"/>
          <p:cNvSpPr txBox="1">
            <a:spLocks noChangeArrowheads="1"/>
          </p:cNvSpPr>
          <p:nvPr/>
        </p:nvSpPr>
        <p:spPr bwMode="auto">
          <a:xfrm>
            <a:off x="6096000" y="5867400"/>
            <a:ext cx="274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a:spcBef>
                <a:spcPct val="50000"/>
              </a:spcBef>
            </a:pPr>
            <a:r>
              <a:rPr lang="en-US" sz="1200">
                <a:solidFill>
                  <a:schemeClr val="tx1"/>
                </a:solidFill>
                <a:latin typeface="Arial" pitchFamily="34" charset="0"/>
              </a:rPr>
              <a:t>Source: Economist Intelligence Unit.</a:t>
            </a:r>
          </a:p>
        </p:txBody>
      </p:sp>
      <p:sp>
        <p:nvSpPr>
          <p:cNvPr id="19462"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E857C057-3F5A-4A2F-A9CF-D9AF14769895}" type="slidenum">
              <a:rPr lang="en-US" sz="800"/>
              <a:pPr/>
              <a:t>16</a:t>
            </a:fld>
            <a:endParaRPr lang="en-US" sz="800"/>
          </a:p>
        </p:txBody>
      </p:sp>
    </p:spTree>
    <p:extLst>
      <p:ext uri="{BB962C8B-B14F-4D97-AF65-F5344CB8AC3E}">
        <p14:creationId xmlns:p14="http://schemas.microsoft.com/office/powerpoint/2010/main" val="2034311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53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53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53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53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53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53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5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25315" grpId="0" bld="category"/>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D4B910C3-26B9-4923-AEE6-7A2F56E98A5A}" type="slidenum">
              <a:rPr lang="en-US" sz="800" smtClean="0"/>
              <a:pPr/>
              <a:t>17</a:t>
            </a:fld>
            <a:endParaRPr lang="en-US" sz="800" smtClean="0"/>
          </a:p>
        </p:txBody>
      </p:sp>
      <p:sp>
        <p:nvSpPr>
          <p:cNvPr id="20483" name="Rectangle 2"/>
          <p:cNvSpPr>
            <a:spLocks noGrp="1" noChangeArrowheads="1"/>
          </p:cNvSpPr>
          <p:nvPr>
            <p:ph type="title"/>
          </p:nvPr>
        </p:nvSpPr>
        <p:spPr>
          <a:xfrm>
            <a:off x="0" y="228600"/>
            <a:ext cx="7772400" cy="1143000"/>
          </a:xfrm>
        </p:spPr>
        <p:txBody>
          <a:bodyPr/>
          <a:lstStyle/>
          <a:p>
            <a:pPr eaLnBrk="1" hangingPunct="1"/>
            <a:r>
              <a:rPr lang="en-US" b="1" dirty="0" smtClean="0"/>
              <a:t>Changing balance of economic power</a:t>
            </a:r>
            <a:r>
              <a:rPr lang="en-US" sz="2400" b="1" dirty="0" smtClean="0"/>
              <a:t/>
            </a:r>
            <a:br>
              <a:rPr lang="en-US" sz="2400" b="1" dirty="0" smtClean="0"/>
            </a:br>
            <a:r>
              <a:rPr lang="en-US" sz="2000" b="1" dirty="0" smtClean="0"/>
              <a:t>High (but slowing) GDP growth in China…</a:t>
            </a:r>
          </a:p>
        </p:txBody>
      </p:sp>
      <p:graphicFrame>
        <p:nvGraphicFramePr>
          <p:cNvPr id="527363" name="Object 3"/>
          <p:cNvGraphicFramePr>
            <a:graphicFrameLocks noGrp="1" noChangeAspect="1"/>
          </p:cNvGraphicFramePr>
          <p:nvPr>
            <p:ph idx="1"/>
          </p:nvPr>
        </p:nvGraphicFramePr>
        <p:xfrm>
          <a:off x="295275" y="1600200"/>
          <a:ext cx="8848725" cy="3857625"/>
        </p:xfrm>
        <a:graphic>
          <a:graphicData uri="http://schemas.openxmlformats.org/presentationml/2006/ole">
            <mc:AlternateContent xmlns:mc="http://schemas.openxmlformats.org/markup-compatibility/2006">
              <mc:Choice xmlns:v="urn:schemas-microsoft-com:vml" Requires="v">
                <p:oleObj spid="_x0000_s10283" name="Chart" r:id="rId4" imgW="7562660" imgH="3295698" progId="Excel.Sheet.8">
                  <p:embed/>
                </p:oleObj>
              </mc:Choice>
              <mc:Fallback>
                <p:oleObj name="Chart" r:id="rId4" imgW="7562660" imgH="3295698"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5" y="1600200"/>
                        <a:ext cx="88487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5"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719CB035-B076-45DB-8045-6F24B651CF84}" type="slidenum">
              <a:rPr lang="en-US" sz="800"/>
              <a:pPr/>
              <a:t>17</a:t>
            </a:fld>
            <a:endParaRPr lang="en-US" sz="800"/>
          </a:p>
        </p:txBody>
      </p:sp>
    </p:spTree>
    <p:extLst>
      <p:ext uri="{BB962C8B-B14F-4D97-AF65-F5344CB8AC3E}">
        <p14:creationId xmlns:p14="http://schemas.microsoft.com/office/powerpoint/2010/main" val="2825141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73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7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27363" grpId="0" bld="series"/>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7DFB5944-86E4-4DF4-A236-3B06476DF6B2}" type="slidenum">
              <a:rPr lang="en-US" sz="800" smtClean="0"/>
              <a:pPr/>
              <a:t>18</a:t>
            </a:fld>
            <a:endParaRPr lang="en-US" sz="800" smtClean="0"/>
          </a:p>
        </p:txBody>
      </p:sp>
      <p:sp>
        <p:nvSpPr>
          <p:cNvPr id="21507" name="Rectangle 2"/>
          <p:cNvSpPr>
            <a:spLocks noGrp="1" noChangeArrowheads="1"/>
          </p:cNvSpPr>
          <p:nvPr>
            <p:ph type="title"/>
          </p:nvPr>
        </p:nvSpPr>
        <p:spPr>
          <a:xfrm>
            <a:off x="0" y="304800"/>
            <a:ext cx="7772400" cy="1066800"/>
          </a:xfrm>
        </p:spPr>
        <p:txBody>
          <a:bodyPr/>
          <a:lstStyle/>
          <a:p>
            <a:pPr eaLnBrk="1" hangingPunct="1"/>
            <a:r>
              <a:rPr lang="en-US" b="1" dirty="0" smtClean="0"/>
              <a:t>Changing balance of economic power </a:t>
            </a:r>
            <a:r>
              <a:rPr lang="en-US" sz="3200" b="1" dirty="0" smtClean="0"/>
              <a:t/>
            </a:r>
            <a:br>
              <a:rPr lang="en-US" sz="3200" b="1" dirty="0" smtClean="0"/>
            </a:br>
            <a:r>
              <a:rPr lang="en-US" sz="2000" b="1" dirty="0" smtClean="0"/>
              <a:t>…Makes China largest (absolute) economic power by 2040</a:t>
            </a:r>
          </a:p>
        </p:txBody>
      </p:sp>
      <p:graphicFrame>
        <p:nvGraphicFramePr>
          <p:cNvPr id="529411" name="Object 3"/>
          <p:cNvGraphicFramePr>
            <a:graphicFrameLocks noGrp="1" noChangeAspect="1"/>
          </p:cNvGraphicFramePr>
          <p:nvPr>
            <p:ph idx="1"/>
            <p:extLst>
              <p:ext uri="{D42A27DB-BD31-4B8C-83A1-F6EECF244321}">
                <p14:modId xmlns:p14="http://schemas.microsoft.com/office/powerpoint/2010/main" val="1200972376"/>
              </p:ext>
            </p:extLst>
          </p:nvPr>
        </p:nvGraphicFramePr>
        <p:xfrm>
          <a:off x="1143000" y="1465387"/>
          <a:ext cx="7047963" cy="4436938"/>
        </p:xfrm>
        <a:graphic>
          <a:graphicData uri="http://schemas.openxmlformats.org/presentationml/2006/ole">
            <mc:AlternateContent xmlns:mc="http://schemas.openxmlformats.org/markup-compatibility/2006">
              <mc:Choice xmlns:v="urn:schemas-microsoft-com:vml" Requires="v">
                <p:oleObj spid="_x0000_s11307" name="Chart" r:id="rId4" imgW="5734145" imgH="3609880" progId="Excel.Sheet.8">
                  <p:embed/>
                </p:oleObj>
              </mc:Choice>
              <mc:Fallback>
                <p:oleObj name="Chart" r:id="rId4" imgW="5734145" imgH="360988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65387"/>
                        <a:ext cx="7047963" cy="4436938"/>
                      </a:xfrm>
                      <a:prstGeom prst="rect">
                        <a:avLst/>
                      </a:prstGeom>
                      <a:noFill/>
                      <a:ln>
                        <a:noFill/>
                      </a:ln>
                      <a:effectLst/>
                      <a:extLst/>
                    </p:spPr>
                  </p:pic>
                </p:oleObj>
              </mc:Fallback>
            </mc:AlternateContent>
          </a:graphicData>
        </a:graphic>
      </p:graphicFrame>
      <p:sp>
        <p:nvSpPr>
          <p:cNvPr id="529412" name="AutoShape 4"/>
          <p:cNvSpPr>
            <a:spLocks noChangeArrowheads="1"/>
          </p:cNvSpPr>
          <p:nvPr/>
        </p:nvSpPr>
        <p:spPr bwMode="auto">
          <a:xfrm>
            <a:off x="5867400" y="3048000"/>
            <a:ext cx="228600" cy="655638"/>
          </a:xfrm>
          <a:prstGeom prst="downArrow">
            <a:avLst>
              <a:gd name="adj1" fmla="val 50000"/>
              <a:gd name="adj2" fmla="val 71701"/>
            </a:avLst>
          </a:prstGeom>
          <a:solidFill>
            <a:srgbClr val="99CC00"/>
          </a:solidFill>
          <a:ln w="38100" algn="ctr">
            <a:solidFill>
              <a:schemeClr val="tx1"/>
            </a:solidFill>
            <a:miter lim="800000"/>
            <a:headEnd/>
            <a:tailEnd/>
          </a:ln>
        </p:spPr>
        <p:txBody>
          <a:bodyPr wrap="none" lIns="274320" rIns="274320" anchor="ctr"/>
          <a:lstStyle/>
          <a:p>
            <a:pPr eaLnBrk="0" hangingPunct="0"/>
            <a:endParaRPr lang="en-US"/>
          </a:p>
        </p:txBody>
      </p:sp>
      <p:sp>
        <p:nvSpPr>
          <p:cNvPr id="529413" name="Text Box 5"/>
          <p:cNvSpPr txBox="1">
            <a:spLocks noChangeArrowheads="1"/>
          </p:cNvSpPr>
          <p:nvPr/>
        </p:nvSpPr>
        <p:spPr bwMode="auto">
          <a:xfrm>
            <a:off x="5257800" y="26670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a:spcBef>
                <a:spcPct val="50000"/>
              </a:spcBef>
            </a:pPr>
            <a:r>
              <a:rPr lang="en-US" sz="2000">
                <a:solidFill>
                  <a:schemeClr val="tx1"/>
                </a:solidFill>
                <a:latin typeface="Arial" pitchFamily="34" charset="0"/>
              </a:rPr>
              <a:t>2040-2045</a:t>
            </a:r>
          </a:p>
        </p:txBody>
      </p:sp>
      <p:sp>
        <p:nvSpPr>
          <p:cNvPr id="21511"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ECA0E2A8-7609-46D3-8DC0-9DADF5E84C7F}" type="slidenum">
              <a:rPr lang="en-US" sz="800"/>
              <a:pPr/>
              <a:t>18</a:t>
            </a:fld>
            <a:endParaRPr lang="en-US" sz="800"/>
          </a:p>
        </p:txBody>
      </p:sp>
    </p:spTree>
    <p:extLst>
      <p:ext uri="{BB962C8B-B14F-4D97-AF65-F5344CB8AC3E}">
        <p14:creationId xmlns:p14="http://schemas.microsoft.com/office/powerpoint/2010/main" val="2339264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94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94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94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94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94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94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94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94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94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94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941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941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33" presetClass="emph" presetSubtype="0" fill="remove" grpId="1" nodeType="clickEffect">
                                  <p:stCondLst>
                                    <p:cond delay="0"/>
                                  </p:stCondLst>
                                  <p:childTnLst>
                                    <p:animClr clrSpc="rgb" dir="cw">
                                      <p:cBhvr override="childStyle">
                                        <p:cTn id="54" dur="1500" accel="50000" autoRev="1" fill="hold" tmFilter="0, 0; .33333, 1; 1, 1">
                                          <p:stCondLst>
                                            <p:cond delay="0"/>
                                          </p:stCondLst>
                                        </p:cTn>
                                        <p:tgtEl>
                                          <p:spTgt spid="529412"/>
                                        </p:tgtEl>
                                        <p:attrNameLst>
                                          <p:attrName>style.color</p:attrName>
                                        </p:attrNameLst>
                                      </p:cBhvr>
                                      <p:to>
                                        <a:schemeClr val="accent2"/>
                                      </p:to>
                                    </p:animClr>
                                    <p:animClr clrSpc="rgb" dir="cw">
                                      <p:cBhvr>
                                        <p:cTn id="55" dur="1500" accel="50000" autoRev="1" fill="hold" tmFilter="0, 0; .33333, 1; 1, 1">
                                          <p:stCondLst>
                                            <p:cond delay="0"/>
                                          </p:stCondLst>
                                        </p:cTn>
                                        <p:tgtEl>
                                          <p:spTgt spid="529412"/>
                                        </p:tgtEl>
                                        <p:attrNameLst>
                                          <p:attrName>fillcolor</p:attrName>
                                        </p:attrNameLst>
                                      </p:cBhvr>
                                      <p:to>
                                        <a:schemeClr val="accent2"/>
                                      </p:to>
                                    </p:animClr>
                                    <p:set>
                                      <p:cBhvr>
                                        <p:cTn id="56" dur="3000" fill="hold"/>
                                        <p:tgtEl>
                                          <p:spTgt spid="529412"/>
                                        </p:tgtEl>
                                        <p:attrNameLst>
                                          <p:attrName>fill.type</p:attrName>
                                        </p:attrNameLst>
                                      </p:cBhvr>
                                      <p:to>
                                        <p:strVal val="solid"/>
                                      </p:to>
                                    </p:set>
                                    <p:set>
                                      <p:cBhvr>
                                        <p:cTn id="57" dur="3000" fill="hold"/>
                                        <p:tgtEl>
                                          <p:spTgt spid="529412"/>
                                        </p:tgtEl>
                                        <p:attrNameLst>
                                          <p:attrName>fill.on</p:attrName>
                                        </p:attrNameLst>
                                      </p:cBhvr>
                                      <p:to>
                                        <p:strVal val="true"/>
                                      </p:to>
                                    </p:set>
                                    <p:animScale>
                                      <p:cBhvr>
                                        <p:cTn id="58" dur="1500" accel="50000" autoRev="1" fill="hold" tmFilter="0, 0; .33333, 1; 1, 1">
                                          <p:stCondLst>
                                            <p:cond delay="0"/>
                                          </p:stCondLst>
                                        </p:cTn>
                                        <p:tgtEl>
                                          <p:spTgt spid="529412"/>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29411" grpId="0" bld="category"/>
      <p:bldP spid="529412" grpId="0" animBg="1"/>
      <p:bldP spid="529412" grpId="1" animBg="1"/>
      <p:bldP spid="5294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27BDDB03-A6C7-43ED-8E4C-766828C8DECD}" type="slidenum">
              <a:rPr lang="en-US" sz="800" smtClean="0"/>
              <a:pPr/>
              <a:t>19</a:t>
            </a:fld>
            <a:endParaRPr lang="en-US" sz="800" smtClean="0"/>
          </a:p>
        </p:txBody>
      </p:sp>
      <p:sp>
        <p:nvSpPr>
          <p:cNvPr id="22531" name="Rectangle 2"/>
          <p:cNvSpPr>
            <a:spLocks noGrp="1" noChangeArrowheads="1"/>
          </p:cNvSpPr>
          <p:nvPr>
            <p:ph type="title"/>
          </p:nvPr>
        </p:nvSpPr>
        <p:spPr>
          <a:xfrm>
            <a:off x="0" y="381000"/>
            <a:ext cx="7772400" cy="838200"/>
          </a:xfrm>
        </p:spPr>
        <p:txBody>
          <a:bodyPr/>
          <a:lstStyle/>
          <a:p>
            <a:pPr eaLnBrk="1" hangingPunct="1"/>
            <a:r>
              <a:rPr lang="en-US" b="1" dirty="0" smtClean="0"/>
              <a:t>Changing balance of economic power </a:t>
            </a:r>
            <a:br>
              <a:rPr lang="en-US" b="1" dirty="0" smtClean="0"/>
            </a:br>
            <a:r>
              <a:rPr lang="en-US" sz="2000" b="1" dirty="0" smtClean="0"/>
              <a:t>But growth is uneven</a:t>
            </a:r>
          </a:p>
        </p:txBody>
      </p:sp>
      <p:graphicFrame>
        <p:nvGraphicFramePr>
          <p:cNvPr id="531459" name="Object 3"/>
          <p:cNvGraphicFramePr>
            <a:graphicFrameLocks noGrp="1" noChangeAspect="1"/>
          </p:cNvGraphicFramePr>
          <p:nvPr>
            <p:ph idx="1"/>
            <p:extLst>
              <p:ext uri="{D42A27DB-BD31-4B8C-83A1-F6EECF244321}">
                <p14:modId xmlns:p14="http://schemas.microsoft.com/office/powerpoint/2010/main" val="2205761352"/>
              </p:ext>
            </p:extLst>
          </p:nvPr>
        </p:nvGraphicFramePr>
        <p:xfrm>
          <a:off x="1608138" y="1633938"/>
          <a:ext cx="5784335" cy="4414437"/>
        </p:xfrm>
        <a:graphic>
          <a:graphicData uri="http://schemas.openxmlformats.org/presentationml/2006/ole">
            <mc:AlternateContent xmlns:mc="http://schemas.openxmlformats.org/markup-compatibility/2006">
              <mc:Choice xmlns:v="urn:schemas-microsoft-com:vml" Requires="v">
                <p:oleObj spid="_x0000_s12331" name="Chart" r:id="rId4" imgW="4867351" imgH="3714902" progId="Excel.Sheet.8">
                  <p:embed/>
                </p:oleObj>
              </mc:Choice>
              <mc:Fallback>
                <p:oleObj name="Chart" r:id="rId4" imgW="4867351" imgH="371490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8138" y="1633938"/>
                        <a:ext cx="5784335" cy="4414437"/>
                      </a:xfrm>
                      <a:prstGeom prst="rect">
                        <a:avLst/>
                      </a:prstGeom>
                      <a:noFill/>
                      <a:ln>
                        <a:noFill/>
                      </a:ln>
                      <a:extLst/>
                    </p:spPr>
                  </p:pic>
                </p:oleObj>
              </mc:Fallback>
            </mc:AlternateContent>
          </a:graphicData>
        </a:graphic>
      </p:graphicFrame>
      <p:sp>
        <p:nvSpPr>
          <p:cNvPr id="22533"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E372BF8F-9573-4829-8ED9-51B45ADADF77}" type="slidenum">
              <a:rPr lang="en-US" sz="800"/>
              <a:pPr/>
              <a:t>19</a:t>
            </a:fld>
            <a:endParaRPr lang="en-US" sz="800"/>
          </a:p>
        </p:txBody>
      </p:sp>
    </p:spTree>
    <p:extLst>
      <p:ext uri="{BB962C8B-B14F-4D97-AF65-F5344CB8AC3E}">
        <p14:creationId xmlns:p14="http://schemas.microsoft.com/office/powerpoint/2010/main" val="2621261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14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1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31459" grpId="0" bld="series"/>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762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defRPr>
            </a:lvl2pPr>
            <a:lvl3pPr algn="ctr" rtl="0" eaLnBrk="1" fontAlgn="base" hangingPunct="1">
              <a:spcBef>
                <a:spcPct val="0"/>
              </a:spcBef>
              <a:spcAft>
                <a:spcPct val="0"/>
              </a:spcAft>
              <a:defRPr sz="3600">
                <a:solidFill>
                  <a:schemeClr val="tx2"/>
                </a:solidFill>
                <a:latin typeface="Arial" charset="0"/>
              </a:defRPr>
            </a:lvl3pPr>
            <a:lvl4pPr algn="ctr" rtl="0" eaLnBrk="1" fontAlgn="base" hangingPunct="1">
              <a:spcBef>
                <a:spcPct val="0"/>
              </a:spcBef>
              <a:spcAft>
                <a:spcPct val="0"/>
              </a:spcAft>
              <a:defRPr sz="3600">
                <a:solidFill>
                  <a:schemeClr val="tx2"/>
                </a:solidFill>
                <a:latin typeface="Arial" charset="0"/>
              </a:defRPr>
            </a:lvl4pPr>
            <a:lvl5pPr algn="ctr" rtl="0" eaLnBrk="1" fontAlgn="base" hangingPunct="1">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a:lstStyle>
          <a:p>
            <a:r>
              <a:rPr lang="en-US" b="1" dirty="0" smtClean="0"/>
              <a:t>Outline of our Session</a:t>
            </a:r>
          </a:p>
        </p:txBody>
      </p:sp>
      <p:sp>
        <p:nvSpPr>
          <p:cNvPr id="5" name="Rectangle 3"/>
          <p:cNvSpPr>
            <a:spLocks noChangeArrowheads="1"/>
          </p:cNvSpPr>
          <p:nvPr/>
        </p:nvSpPr>
        <p:spPr bwMode="auto">
          <a:xfrm>
            <a:off x="228600" y="1143000"/>
            <a:ext cx="2819400" cy="1371600"/>
          </a:xfrm>
          <a:prstGeom prst="rect">
            <a:avLst/>
          </a:prstGeom>
          <a:solidFill>
            <a:srgbClr val="CCFFFF"/>
          </a:solidFill>
          <a:ln w="9525">
            <a:solidFill>
              <a:schemeClr val="tx1"/>
            </a:solidFill>
            <a:miter lim="800000"/>
            <a:headEnd/>
            <a:tailEnd/>
          </a:ln>
        </p:spPr>
        <p:txBody>
          <a:bodyPr wrap="none" anchor="ctr"/>
          <a:lstStyle/>
          <a:p>
            <a:pPr algn="ctr" eaLnBrk="0" hangingPunct="0"/>
            <a:r>
              <a:rPr lang="en-US" sz="2400" b="1" dirty="0" smtClean="0">
                <a:solidFill>
                  <a:schemeClr val="tx1"/>
                </a:solidFill>
                <a:latin typeface="Arial" pitchFamily="34" charset="0"/>
              </a:rPr>
              <a:t>1.Key </a:t>
            </a:r>
            <a:r>
              <a:rPr lang="en-US" sz="2400" b="1" dirty="0">
                <a:solidFill>
                  <a:schemeClr val="tx1"/>
                </a:solidFill>
                <a:latin typeface="Arial" pitchFamily="34" charset="0"/>
              </a:rPr>
              <a:t>global trends</a:t>
            </a:r>
          </a:p>
          <a:p>
            <a:pPr algn="ctr" eaLnBrk="0" hangingPunct="0"/>
            <a:r>
              <a:rPr lang="en-US" sz="2400" b="1" dirty="0">
                <a:solidFill>
                  <a:schemeClr val="tx1"/>
                </a:solidFill>
                <a:latin typeface="Arial" pitchFamily="34" charset="0"/>
              </a:rPr>
              <a:t>and the rise</a:t>
            </a:r>
          </a:p>
          <a:p>
            <a:pPr algn="ctr" eaLnBrk="0" hangingPunct="0"/>
            <a:r>
              <a:rPr lang="en-US" sz="2400" b="1" dirty="0">
                <a:solidFill>
                  <a:schemeClr val="tx1"/>
                </a:solidFill>
                <a:latin typeface="Arial" pitchFamily="34" charset="0"/>
              </a:rPr>
              <a:t>of emerging </a:t>
            </a:r>
          </a:p>
          <a:p>
            <a:pPr algn="ctr" eaLnBrk="0" hangingPunct="0"/>
            <a:r>
              <a:rPr lang="en-US" sz="2400" b="1" dirty="0">
                <a:solidFill>
                  <a:schemeClr val="tx1"/>
                </a:solidFill>
                <a:latin typeface="Arial" pitchFamily="34" charset="0"/>
              </a:rPr>
              <a:t>markets</a:t>
            </a:r>
            <a:endParaRPr lang="en-US" sz="2400" dirty="0">
              <a:solidFill>
                <a:schemeClr val="tx1"/>
              </a:solidFill>
              <a:latin typeface="Arial" pitchFamily="34" charset="0"/>
            </a:endParaRPr>
          </a:p>
        </p:txBody>
      </p:sp>
      <p:sp>
        <p:nvSpPr>
          <p:cNvPr id="6" name="AutoShape 4"/>
          <p:cNvSpPr>
            <a:spLocks noChangeArrowheads="1"/>
          </p:cNvSpPr>
          <p:nvPr/>
        </p:nvSpPr>
        <p:spPr bwMode="auto">
          <a:xfrm rot="5400000">
            <a:off x="1219200" y="2667000"/>
            <a:ext cx="1143000" cy="838200"/>
          </a:xfrm>
          <a:custGeom>
            <a:avLst/>
            <a:gdLst>
              <a:gd name="T0" fmla="*/ 43203865 w 21600"/>
              <a:gd name="T1" fmla="*/ 0 h 21600"/>
              <a:gd name="T2" fmla="*/ 25921229 w 21600"/>
              <a:gd name="T3" fmla="*/ 10842272 h 21600"/>
              <a:gd name="T4" fmla="*/ 0 w 21600"/>
              <a:gd name="T5" fmla="*/ 27107194 h 21600"/>
              <a:gd name="T6" fmla="*/ 25921229 w 21600"/>
              <a:gd name="T7" fmla="*/ 32526817 h 21600"/>
              <a:gd name="T8" fmla="*/ 51842405 w 21600"/>
              <a:gd name="T9" fmla="*/ 22588054 h 21600"/>
              <a:gd name="T10" fmla="*/ 60483750 w 21600"/>
              <a:gd name="T11" fmla="*/ 10842272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CCFFFF"/>
          </a:solidFill>
          <a:ln w="9525">
            <a:solidFill>
              <a:schemeClr val="tx1"/>
            </a:solidFill>
            <a:miter lim="800000"/>
            <a:headEnd/>
            <a:tailEnd/>
          </a:ln>
        </p:spPr>
        <p:txBody>
          <a:bodyPr wrap="none" anchor="ctr"/>
          <a:lstStyle/>
          <a:p>
            <a:endParaRPr lang="en-US"/>
          </a:p>
        </p:txBody>
      </p:sp>
      <p:sp>
        <p:nvSpPr>
          <p:cNvPr id="7" name="Rectangle 5"/>
          <p:cNvSpPr>
            <a:spLocks noChangeArrowheads="1"/>
          </p:cNvSpPr>
          <p:nvPr/>
        </p:nvSpPr>
        <p:spPr bwMode="auto">
          <a:xfrm>
            <a:off x="2209800" y="2667000"/>
            <a:ext cx="2819400" cy="1371600"/>
          </a:xfrm>
          <a:prstGeom prst="rect">
            <a:avLst/>
          </a:prstGeom>
          <a:solidFill>
            <a:srgbClr val="CCFFFF"/>
          </a:solidFill>
          <a:ln w="9525">
            <a:solidFill>
              <a:schemeClr val="tx1"/>
            </a:solidFill>
            <a:miter lim="800000"/>
            <a:headEnd/>
            <a:tailEnd/>
          </a:ln>
        </p:spPr>
        <p:txBody>
          <a:bodyPr wrap="none" anchor="ctr"/>
          <a:lstStyle/>
          <a:p>
            <a:pPr algn="ctr" eaLnBrk="0" hangingPunct="0"/>
            <a:r>
              <a:rPr lang="en-US" sz="2400" dirty="0" smtClean="0">
                <a:solidFill>
                  <a:schemeClr val="tx1"/>
                </a:solidFill>
                <a:latin typeface="Arial" pitchFamily="34" charset="0"/>
              </a:rPr>
              <a:t>2.Emerging </a:t>
            </a:r>
            <a:r>
              <a:rPr lang="en-US" sz="2400" dirty="0">
                <a:solidFill>
                  <a:schemeClr val="tx1"/>
                </a:solidFill>
                <a:latin typeface="Arial" pitchFamily="34" charset="0"/>
              </a:rPr>
              <a:t>markets </a:t>
            </a:r>
          </a:p>
          <a:p>
            <a:pPr algn="ctr" eaLnBrk="0" hangingPunct="0"/>
            <a:r>
              <a:rPr lang="en-US" sz="2400" dirty="0">
                <a:solidFill>
                  <a:schemeClr val="tx1"/>
                </a:solidFill>
                <a:latin typeface="Arial" pitchFamily="34" charset="0"/>
              </a:rPr>
              <a:t>business systems</a:t>
            </a:r>
          </a:p>
          <a:p>
            <a:pPr algn="ctr" eaLnBrk="0" hangingPunct="0"/>
            <a:r>
              <a:rPr lang="en-US" sz="2400" dirty="0">
                <a:solidFill>
                  <a:schemeClr val="tx1"/>
                </a:solidFill>
                <a:latin typeface="Arial" pitchFamily="34" charset="0"/>
              </a:rPr>
              <a:t>and relationships</a:t>
            </a:r>
          </a:p>
        </p:txBody>
      </p:sp>
      <p:sp>
        <p:nvSpPr>
          <p:cNvPr id="8" name="Rectangle 6"/>
          <p:cNvSpPr>
            <a:spLocks noChangeArrowheads="1"/>
          </p:cNvSpPr>
          <p:nvPr/>
        </p:nvSpPr>
        <p:spPr bwMode="auto">
          <a:xfrm>
            <a:off x="4267200" y="4343400"/>
            <a:ext cx="2819400" cy="1371600"/>
          </a:xfrm>
          <a:prstGeom prst="rect">
            <a:avLst/>
          </a:prstGeom>
          <a:solidFill>
            <a:srgbClr val="CCFFFF"/>
          </a:solidFill>
          <a:ln w="9525">
            <a:solidFill>
              <a:schemeClr val="tx1"/>
            </a:solidFill>
            <a:miter lim="800000"/>
            <a:headEnd/>
            <a:tailEnd/>
          </a:ln>
        </p:spPr>
        <p:txBody>
          <a:bodyPr wrap="none" anchor="ctr"/>
          <a:lstStyle/>
          <a:p>
            <a:pPr algn="ctr" eaLnBrk="0" hangingPunct="0"/>
            <a:r>
              <a:rPr lang="en-US" sz="2400" b="1" dirty="0">
                <a:solidFill>
                  <a:schemeClr val="tx1"/>
                </a:solidFill>
              </a:rPr>
              <a:t> </a:t>
            </a:r>
            <a:r>
              <a:rPr lang="en-US" sz="2400" b="1" dirty="0" smtClean="0">
                <a:solidFill>
                  <a:schemeClr val="tx1"/>
                </a:solidFill>
              </a:rPr>
              <a:t>3.</a:t>
            </a:r>
            <a:r>
              <a:rPr lang="en-US" sz="2400" dirty="0" smtClean="0">
                <a:solidFill>
                  <a:schemeClr val="tx1"/>
                </a:solidFill>
                <a:latin typeface="Arial" pitchFamily="34" charset="0"/>
              </a:rPr>
              <a:t>Emerging </a:t>
            </a:r>
            <a:r>
              <a:rPr lang="en-US" sz="2400" dirty="0">
                <a:solidFill>
                  <a:schemeClr val="tx1"/>
                </a:solidFill>
                <a:latin typeface="Arial" pitchFamily="34" charset="0"/>
              </a:rPr>
              <a:t>markets </a:t>
            </a:r>
          </a:p>
          <a:p>
            <a:pPr algn="ctr" eaLnBrk="0" hangingPunct="0"/>
            <a:r>
              <a:rPr lang="en-US" sz="2400" dirty="0">
                <a:solidFill>
                  <a:schemeClr val="tx1"/>
                </a:solidFill>
                <a:latin typeface="Arial" pitchFamily="34" charset="0"/>
              </a:rPr>
              <a:t>and the</a:t>
            </a:r>
          </a:p>
          <a:p>
            <a:pPr algn="ctr" eaLnBrk="0" hangingPunct="0"/>
            <a:r>
              <a:rPr lang="en-US" sz="2400" dirty="0">
                <a:solidFill>
                  <a:schemeClr val="tx1"/>
                </a:solidFill>
                <a:latin typeface="Arial" pitchFamily="34" charset="0"/>
              </a:rPr>
              <a:t>economic crisis </a:t>
            </a:r>
          </a:p>
        </p:txBody>
      </p:sp>
      <p:sp>
        <p:nvSpPr>
          <p:cNvPr id="9" name="AutoShape 7"/>
          <p:cNvSpPr>
            <a:spLocks noChangeArrowheads="1"/>
          </p:cNvSpPr>
          <p:nvPr/>
        </p:nvSpPr>
        <p:spPr bwMode="auto">
          <a:xfrm rot="5400000">
            <a:off x="3276600" y="4191000"/>
            <a:ext cx="1143000" cy="838200"/>
          </a:xfrm>
          <a:custGeom>
            <a:avLst/>
            <a:gdLst>
              <a:gd name="T0" fmla="*/ 43203865 w 21600"/>
              <a:gd name="T1" fmla="*/ 0 h 21600"/>
              <a:gd name="T2" fmla="*/ 25921229 w 21600"/>
              <a:gd name="T3" fmla="*/ 10842272 h 21600"/>
              <a:gd name="T4" fmla="*/ 0 w 21600"/>
              <a:gd name="T5" fmla="*/ 27107194 h 21600"/>
              <a:gd name="T6" fmla="*/ 25921229 w 21600"/>
              <a:gd name="T7" fmla="*/ 32526817 h 21600"/>
              <a:gd name="T8" fmla="*/ 51842405 w 21600"/>
              <a:gd name="T9" fmla="*/ 22588054 h 21600"/>
              <a:gd name="T10" fmla="*/ 60483750 w 21600"/>
              <a:gd name="T11" fmla="*/ 10842272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CCFFFF"/>
          </a:solidFill>
          <a:ln w="9525">
            <a:solidFill>
              <a:schemeClr val="tx1"/>
            </a:solidFill>
            <a:miter lim="800000"/>
            <a:headEnd/>
            <a:tailEnd/>
          </a:ln>
        </p:spPr>
        <p:txBody>
          <a:bodyPr wrap="none" anchor="ctr"/>
          <a:lstStyle/>
          <a:p>
            <a:endParaRPr lang="en-US"/>
          </a:p>
        </p:txBody>
      </p:sp>
      <p:sp>
        <p:nvSpPr>
          <p:cNvPr id="10" name="AutoShape 8"/>
          <p:cNvSpPr>
            <a:spLocks noChangeArrowheads="1"/>
          </p:cNvSpPr>
          <p:nvPr/>
        </p:nvSpPr>
        <p:spPr bwMode="auto">
          <a:xfrm>
            <a:off x="3048000" y="1600200"/>
            <a:ext cx="3505200" cy="533400"/>
          </a:xfrm>
          <a:prstGeom prst="rightArrow">
            <a:avLst>
              <a:gd name="adj1" fmla="val 50000"/>
              <a:gd name="adj2" fmla="val 164286"/>
            </a:avLst>
          </a:prstGeom>
          <a:solidFill>
            <a:srgbClr val="CCFFFF"/>
          </a:solidFill>
          <a:ln w="9525">
            <a:solidFill>
              <a:schemeClr val="tx1"/>
            </a:solidFill>
            <a:miter lim="800000"/>
            <a:headEnd/>
            <a:tailEnd/>
          </a:ln>
        </p:spPr>
        <p:txBody>
          <a:bodyPr wrap="none" anchor="ctr"/>
          <a:lstStyle/>
          <a:p>
            <a:endParaRPr lang="en-US"/>
          </a:p>
        </p:txBody>
      </p:sp>
      <p:sp>
        <p:nvSpPr>
          <p:cNvPr id="11" name="AutoShape 9"/>
          <p:cNvSpPr>
            <a:spLocks noChangeArrowheads="1"/>
          </p:cNvSpPr>
          <p:nvPr/>
        </p:nvSpPr>
        <p:spPr bwMode="auto">
          <a:xfrm>
            <a:off x="5029200" y="3048000"/>
            <a:ext cx="1524000" cy="533400"/>
          </a:xfrm>
          <a:prstGeom prst="rightArrow">
            <a:avLst>
              <a:gd name="adj1" fmla="val 50000"/>
              <a:gd name="adj2" fmla="val 71429"/>
            </a:avLst>
          </a:prstGeom>
          <a:solidFill>
            <a:srgbClr val="CCFFFF"/>
          </a:solidFill>
          <a:ln w="9525">
            <a:solidFill>
              <a:schemeClr val="tx1"/>
            </a:solidFill>
            <a:miter lim="800000"/>
            <a:headEnd/>
            <a:tailEnd/>
          </a:ln>
        </p:spPr>
        <p:txBody>
          <a:bodyPr wrap="none" anchor="ctr"/>
          <a:lstStyle/>
          <a:p>
            <a:endParaRPr lang="en-US"/>
          </a:p>
        </p:txBody>
      </p:sp>
      <p:sp>
        <p:nvSpPr>
          <p:cNvPr id="12" name="AutoShape 10"/>
          <p:cNvSpPr>
            <a:spLocks noChangeArrowheads="1"/>
          </p:cNvSpPr>
          <p:nvPr/>
        </p:nvSpPr>
        <p:spPr bwMode="auto">
          <a:xfrm>
            <a:off x="6553200" y="1295400"/>
            <a:ext cx="1981200" cy="2590800"/>
          </a:xfrm>
          <a:prstGeom prst="octagon">
            <a:avLst>
              <a:gd name="adj" fmla="val 29287"/>
            </a:avLst>
          </a:prstGeom>
          <a:solidFill>
            <a:srgbClr val="CCFFFF"/>
          </a:solidFill>
          <a:ln w="9525">
            <a:solidFill>
              <a:schemeClr val="tx1"/>
            </a:solidFill>
            <a:miter lim="800000"/>
            <a:headEnd/>
            <a:tailEnd/>
          </a:ln>
        </p:spPr>
        <p:txBody>
          <a:bodyPr wrap="none" anchor="ctr"/>
          <a:lstStyle/>
          <a:p>
            <a:pPr algn="ctr" eaLnBrk="0" hangingPunct="0"/>
            <a:endParaRPr lang="en-US" sz="2400" dirty="0">
              <a:solidFill>
                <a:schemeClr val="tx1"/>
              </a:solidFill>
              <a:latin typeface="Arial" pitchFamily="34" charset="0"/>
            </a:endParaRPr>
          </a:p>
          <a:p>
            <a:pPr algn="ctr" eaLnBrk="0" hangingPunct="0"/>
            <a:r>
              <a:rPr lang="en-US" sz="2400" dirty="0" smtClean="0">
                <a:solidFill>
                  <a:schemeClr val="tx1"/>
                </a:solidFill>
                <a:latin typeface="Arial" pitchFamily="34" charset="0"/>
              </a:rPr>
              <a:t>4.Emerging </a:t>
            </a:r>
            <a:endParaRPr lang="en-US" sz="2400" dirty="0">
              <a:solidFill>
                <a:schemeClr val="tx1"/>
              </a:solidFill>
              <a:latin typeface="Arial" pitchFamily="34" charset="0"/>
            </a:endParaRPr>
          </a:p>
          <a:p>
            <a:pPr algn="ctr" eaLnBrk="0" hangingPunct="0"/>
            <a:r>
              <a:rPr lang="en-US" sz="2400" dirty="0">
                <a:solidFill>
                  <a:schemeClr val="tx1"/>
                </a:solidFill>
                <a:latin typeface="Arial" pitchFamily="34" charset="0"/>
              </a:rPr>
              <a:t>markets as</a:t>
            </a:r>
          </a:p>
          <a:p>
            <a:pPr algn="ctr" eaLnBrk="0" hangingPunct="0"/>
            <a:r>
              <a:rPr lang="en-US" sz="2400" dirty="0">
                <a:solidFill>
                  <a:schemeClr val="tx1"/>
                </a:solidFill>
                <a:latin typeface="Arial" pitchFamily="34" charset="0"/>
              </a:rPr>
              <a:t>laboratories</a:t>
            </a:r>
          </a:p>
          <a:p>
            <a:pPr algn="ctr" eaLnBrk="0" hangingPunct="0"/>
            <a:r>
              <a:rPr lang="en-US" sz="2400" dirty="0">
                <a:solidFill>
                  <a:schemeClr val="tx1"/>
                </a:solidFill>
                <a:latin typeface="Arial" pitchFamily="34" charset="0"/>
              </a:rPr>
              <a:t>of innovation</a:t>
            </a:r>
          </a:p>
          <a:p>
            <a:pPr algn="ctr" eaLnBrk="0" hangingPunct="0"/>
            <a:endParaRPr lang="en-US" sz="2400" dirty="0">
              <a:solidFill>
                <a:schemeClr val="tx1"/>
              </a:solidFill>
              <a:latin typeface="Arial" pitchFamily="34" charset="0"/>
            </a:endParaRPr>
          </a:p>
        </p:txBody>
      </p:sp>
      <p:sp>
        <p:nvSpPr>
          <p:cNvPr id="13" name="AutoShape 11"/>
          <p:cNvSpPr>
            <a:spLocks noChangeArrowheads="1"/>
          </p:cNvSpPr>
          <p:nvPr/>
        </p:nvSpPr>
        <p:spPr bwMode="auto">
          <a:xfrm>
            <a:off x="7086600" y="3886200"/>
            <a:ext cx="990600" cy="990600"/>
          </a:xfrm>
          <a:custGeom>
            <a:avLst/>
            <a:gdLst>
              <a:gd name="T0" fmla="*/ 32450909 w 21600"/>
              <a:gd name="T1" fmla="*/ 0 h 21600"/>
              <a:gd name="T2" fmla="*/ 19469693 w 21600"/>
              <a:gd name="T3" fmla="*/ 15143339 h 21600"/>
              <a:gd name="T4" fmla="*/ 0 w 21600"/>
              <a:gd name="T5" fmla="*/ 37860457 h 21600"/>
              <a:gd name="T6" fmla="*/ 19469693 w 21600"/>
              <a:gd name="T7" fmla="*/ 45430017 h 21600"/>
              <a:gd name="T8" fmla="*/ 38939431 w 21600"/>
              <a:gd name="T9" fmla="*/ 31548638 h 21600"/>
              <a:gd name="T10" fmla="*/ 45430017 w 21600"/>
              <a:gd name="T11" fmla="*/ 15143339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CCFFFF"/>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edg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edge">
                                      <p:cBhvr>
                                        <p:cTn id="32" dur="2000"/>
                                        <p:tgtEl>
                                          <p:spTgt spid="10"/>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edge">
                                      <p:cBhvr>
                                        <p:cTn id="35" dur="2000"/>
                                        <p:tgtEl>
                                          <p:spTgt spid="11"/>
                                        </p:tgtEl>
                                      </p:cBhvr>
                                    </p:animEffect>
                                  </p:childTnLst>
                                </p:cTn>
                              </p:par>
                              <p:par>
                                <p:cTn id="36" presetID="2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edge">
                                      <p:cBhvr>
                                        <p:cTn id="38" dur="2000"/>
                                        <p:tgtEl>
                                          <p:spTgt spid="1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11AEC18C-C68E-43BC-BE47-B0DAC742094D}" type="slidenum">
              <a:rPr lang="en-US" sz="800" smtClean="0"/>
              <a:pPr/>
              <a:t>20</a:t>
            </a:fld>
            <a:endParaRPr lang="en-US" sz="800" smtClean="0"/>
          </a:p>
        </p:txBody>
      </p:sp>
      <p:sp>
        <p:nvSpPr>
          <p:cNvPr id="23555" name="Title 1"/>
          <p:cNvSpPr>
            <a:spLocks noGrp="1"/>
          </p:cNvSpPr>
          <p:nvPr>
            <p:ph type="title" idx="4294967295"/>
          </p:nvPr>
        </p:nvSpPr>
        <p:spPr>
          <a:xfrm>
            <a:off x="0" y="304800"/>
            <a:ext cx="8229600" cy="762000"/>
          </a:xfrm>
        </p:spPr>
        <p:txBody>
          <a:bodyPr/>
          <a:lstStyle/>
          <a:p>
            <a:pPr eaLnBrk="1" hangingPunct="1"/>
            <a:r>
              <a:rPr lang="en-GB" b="1" dirty="0" smtClean="0"/>
              <a:t>Emerging countries’ share of GDP</a:t>
            </a:r>
            <a:endParaRPr lang="en-US" b="1" dirty="0" smtClean="0"/>
          </a:p>
        </p:txBody>
      </p:sp>
      <p:graphicFrame>
        <p:nvGraphicFramePr>
          <p:cNvPr id="6" name="Chart 5"/>
          <p:cNvGraphicFramePr>
            <a:graphicFrameLocks/>
          </p:cNvGraphicFramePr>
          <p:nvPr/>
        </p:nvGraphicFramePr>
        <p:xfrm>
          <a:off x="909637" y="1376362"/>
          <a:ext cx="7324725" cy="4105275"/>
        </p:xfrm>
        <a:graphic>
          <a:graphicData uri="http://schemas.openxmlformats.org/drawingml/2006/chart">
            <c:chart xmlns:c="http://schemas.openxmlformats.org/drawingml/2006/chart" xmlns:r="http://schemas.openxmlformats.org/officeDocument/2006/relationships" r:id="rId2"/>
          </a:graphicData>
        </a:graphic>
      </p:graphicFrame>
      <p:sp>
        <p:nvSpPr>
          <p:cNvPr id="23557"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CEB3522A-BC5A-4A3E-A757-13D54CD7574F}" type="slidenum">
              <a:rPr lang="en-US" sz="800"/>
              <a:pPr/>
              <a:t>20</a:t>
            </a:fld>
            <a:endParaRPr lang="en-US" sz="800"/>
          </a:p>
        </p:txBody>
      </p:sp>
    </p:spTree>
    <p:extLst>
      <p:ext uri="{BB962C8B-B14F-4D97-AF65-F5344CB8AC3E}">
        <p14:creationId xmlns:p14="http://schemas.microsoft.com/office/powerpoint/2010/main" val="1200877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B9BE4CCB-3FC2-4D88-B7B4-4512AD5D62A5}" type="slidenum">
              <a:rPr lang="en-US" sz="800" smtClean="0"/>
              <a:pPr/>
              <a:t>21</a:t>
            </a:fld>
            <a:endParaRPr lang="en-US" sz="800" smtClean="0"/>
          </a:p>
        </p:txBody>
      </p:sp>
      <p:sp>
        <p:nvSpPr>
          <p:cNvPr id="24579" name="Rectangle 2"/>
          <p:cNvSpPr>
            <a:spLocks noGrp="1" noChangeArrowheads="1"/>
          </p:cNvSpPr>
          <p:nvPr>
            <p:ph type="title"/>
          </p:nvPr>
        </p:nvSpPr>
        <p:spPr>
          <a:xfrm>
            <a:off x="0" y="152400"/>
            <a:ext cx="7772400" cy="1143000"/>
          </a:xfrm>
        </p:spPr>
        <p:txBody>
          <a:bodyPr/>
          <a:lstStyle/>
          <a:p>
            <a:pPr eaLnBrk="1" hangingPunct="1"/>
            <a:r>
              <a:rPr lang="en-US" b="1" smtClean="0"/>
              <a:t>Changing global demographics</a:t>
            </a:r>
            <a:r>
              <a:rPr lang="en-US" sz="2400" b="1" smtClean="0"/>
              <a:t/>
            </a:r>
            <a:br>
              <a:rPr lang="en-US" sz="2400" b="1" smtClean="0"/>
            </a:br>
            <a:r>
              <a:rPr lang="en-US" sz="2000" b="1" smtClean="0"/>
              <a:t>The global population is aging</a:t>
            </a:r>
          </a:p>
        </p:txBody>
      </p:sp>
      <p:graphicFrame>
        <p:nvGraphicFramePr>
          <p:cNvPr id="676867" name="Object 3"/>
          <p:cNvGraphicFramePr>
            <a:graphicFrameLocks noGrp="1" noChangeAspect="1"/>
          </p:cNvGraphicFramePr>
          <p:nvPr>
            <p:ph idx="1"/>
          </p:nvPr>
        </p:nvGraphicFramePr>
        <p:xfrm>
          <a:off x="838200" y="1657350"/>
          <a:ext cx="6973888" cy="4316413"/>
        </p:xfrm>
        <a:graphic>
          <a:graphicData uri="http://schemas.openxmlformats.org/presentationml/2006/ole">
            <mc:AlternateContent xmlns:mc="http://schemas.openxmlformats.org/markup-compatibility/2006">
              <mc:Choice xmlns:v="urn:schemas-microsoft-com:vml" Requires="v">
                <p:oleObj spid="_x0000_s13355" name="Worksheet" r:id="rId3" imgW="7124548" imgH="4410024" progId="Excel.Sheet.8">
                  <p:embed/>
                </p:oleObj>
              </mc:Choice>
              <mc:Fallback>
                <p:oleObj name="Worksheet" r:id="rId3" imgW="7124548" imgH="4410024"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57350"/>
                        <a:ext cx="6973888" cy="4316413"/>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38100">
                            <a:solidFill>
                              <a:srgbClr val="FFCC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24581"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6932A298-C2CD-4ABE-98D5-C68AFF25A3E2}" type="slidenum">
              <a:rPr lang="en-US" sz="800"/>
              <a:pPr/>
              <a:t>21</a:t>
            </a:fld>
            <a:endParaRPr lang="en-US" sz="800"/>
          </a:p>
        </p:txBody>
      </p:sp>
    </p:spTree>
    <p:extLst>
      <p:ext uri="{BB962C8B-B14F-4D97-AF65-F5344CB8AC3E}">
        <p14:creationId xmlns:p14="http://schemas.microsoft.com/office/powerpoint/2010/main" val="427456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7686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676867"/>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676867"/>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676867"/>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676867"/>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676867"/>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676867"/>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676867"/>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676867"/>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676867"/>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676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76867" grpId="0" bld="category"/>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6F83CF7E-9391-4967-AF39-61ADA4604B37}" type="slidenum">
              <a:rPr lang="en-US" sz="800" smtClean="0"/>
              <a:pPr/>
              <a:t>22</a:t>
            </a:fld>
            <a:endParaRPr lang="en-US" sz="800" smtClean="0"/>
          </a:p>
        </p:txBody>
      </p:sp>
      <p:sp>
        <p:nvSpPr>
          <p:cNvPr id="25603" name="Rectangle 2"/>
          <p:cNvSpPr>
            <a:spLocks noGrp="1" noChangeArrowheads="1"/>
          </p:cNvSpPr>
          <p:nvPr>
            <p:ph type="title"/>
          </p:nvPr>
        </p:nvSpPr>
        <p:spPr>
          <a:xfrm>
            <a:off x="0" y="228600"/>
            <a:ext cx="7772400" cy="1143000"/>
          </a:xfrm>
        </p:spPr>
        <p:txBody>
          <a:bodyPr/>
          <a:lstStyle/>
          <a:p>
            <a:pPr eaLnBrk="1" hangingPunct="1"/>
            <a:r>
              <a:rPr lang="en-US" b="1" dirty="0" smtClean="0"/>
              <a:t>Changing global demographics</a:t>
            </a:r>
            <a:r>
              <a:rPr lang="en-US" sz="2400" b="1" dirty="0" smtClean="0"/>
              <a:t> </a:t>
            </a:r>
            <a:br>
              <a:rPr lang="en-US" sz="2400" b="1" dirty="0" smtClean="0"/>
            </a:br>
            <a:r>
              <a:rPr lang="en-US" sz="2000" b="1" dirty="0" smtClean="0"/>
              <a:t>Fertility rates falling below replacement in G-7</a:t>
            </a:r>
          </a:p>
        </p:txBody>
      </p:sp>
      <p:graphicFrame>
        <p:nvGraphicFramePr>
          <p:cNvPr id="677891" name="Object 3"/>
          <p:cNvGraphicFramePr>
            <a:graphicFrameLocks noGrp="1" noChangeAspect="1"/>
          </p:cNvGraphicFramePr>
          <p:nvPr>
            <p:ph idx="1"/>
          </p:nvPr>
        </p:nvGraphicFramePr>
        <p:xfrm>
          <a:off x="479425" y="1600200"/>
          <a:ext cx="8261350" cy="4621213"/>
        </p:xfrm>
        <a:graphic>
          <a:graphicData uri="http://schemas.openxmlformats.org/presentationml/2006/ole">
            <mc:AlternateContent xmlns:mc="http://schemas.openxmlformats.org/markup-compatibility/2006">
              <mc:Choice xmlns:v="urn:schemas-microsoft-com:vml" Requires="v">
                <p:oleObj spid="_x0000_s14379" name="Worksheet" r:id="rId3" imgW="6895948" imgH="3857625" progId="Excel.Sheet.8">
                  <p:embed/>
                </p:oleObj>
              </mc:Choice>
              <mc:Fallback>
                <p:oleObj name="Worksheet" r:id="rId3" imgW="6895948" imgH="385762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5" y="1600200"/>
                        <a:ext cx="8261350" cy="4621213"/>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38100">
                            <a:solidFill>
                              <a:srgbClr val="FFCC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25605" name="Line 4"/>
          <p:cNvSpPr>
            <a:spLocks noChangeShapeType="1"/>
          </p:cNvSpPr>
          <p:nvPr/>
        </p:nvSpPr>
        <p:spPr bwMode="auto">
          <a:xfrm flipV="1">
            <a:off x="1524000" y="2971800"/>
            <a:ext cx="5367338" cy="26988"/>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lIns="274320" rIns="274320" anchor="ctr"/>
          <a:lstStyle/>
          <a:p>
            <a:endParaRPr lang="en-US"/>
          </a:p>
        </p:txBody>
      </p:sp>
      <p:sp>
        <p:nvSpPr>
          <p:cNvPr id="25606" name="AutoShape 5"/>
          <p:cNvSpPr>
            <a:spLocks noChangeArrowheads="1"/>
          </p:cNvSpPr>
          <p:nvPr/>
        </p:nvSpPr>
        <p:spPr bwMode="auto">
          <a:xfrm>
            <a:off x="4953000" y="2438400"/>
            <a:ext cx="217488" cy="503238"/>
          </a:xfrm>
          <a:prstGeom prst="downArrow">
            <a:avLst>
              <a:gd name="adj1" fmla="val 50000"/>
              <a:gd name="adj2" fmla="val 57847"/>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274320" rIns="274320" anchor="ctr"/>
          <a:lstStyle/>
          <a:p>
            <a:pPr eaLnBrk="0" hangingPunct="0"/>
            <a:endParaRPr lang="en-US"/>
          </a:p>
        </p:txBody>
      </p:sp>
      <p:sp>
        <p:nvSpPr>
          <p:cNvPr id="25607" name="Text Box 6"/>
          <p:cNvSpPr txBox="1">
            <a:spLocks noChangeArrowheads="1"/>
          </p:cNvSpPr>
          <p:nvPr/>
        </p:nvSpPr>
        <p:spPr bwMode="auto">
          <a:xfrm>
            <a:off x="4724400" y="16002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rIns="0">
            <a:spAutoFit/>
          </a:bodyPr>
          <a:lstStyle>
            <a:lvl1pPr eaLnBrk="0" hangingPunct="0">
              <a:tabLst>
                <a:tab pos="803275" algn="l"/>
                <a:tab pos="3319463" algn="l"/>
                <a:tab pos="4572000" algn="l"/>
                <a:tab pos="6572250" algn="l"/>
              </a:tabLst>
              <a:defRPr sz="2800">
                <a:solidFill>
                  <a:srgbClr val="003399"/>
                </a:solidFill>
                <a:latin typeface="Verdana" pitchFamily="34" charset="0"/>
              </a:defRPr>
            </a:lvl1pPr>
            <a:lvl2pPr marL="742950" indent="-285750" eaLnBrk="0" hangingPunct="0">
              <a:tabLst>
                <a:tab pos="803275" algn="l"/>
                <a:tab pos="3319463" algn="l"/>
                <a:tab pos="4572000" algn="l"/>
                <a:tab pos="6572250" algn="l"/>
              </a:tabLst>
              <a:defRPr sz="2800">
                <a:solidFill>
                  <a:srgbClr val="003399"/>
                </a:solidFill>
                <a:latin typeface="Verdana" pitchFamily="34" charset="0"/>
              </a:defRPr>
            </a:lvl2pPr>
            <a:lvl3pPr marL="1143000" indent="-228600" eaLnBrk="0" hangingPunct="0">
              <a:tabLst>
                <a:tab pos="803275" algn="l"/>
                <a:tab pos="3319463" algn="l"/>
                <a:tab pos="4572000" algn="l"/>
                <a:tab pos="6572250" algn="l"/>
              </a:tabLst>
              <a:defRPr sz="2800">
                <a:solidFill>
                  <a:srgbClr val="003399"/>
                </a:solidFill>
                <a:latin typeface="Verdana" pitchFamily="34" charset="0"/>
              </a:defRPr>
            </a:lvl3pPr>
            <a:lvl4pPr marL="1600200" indent="-228600" eaLnBrk="0" hangingPunct="0">
              <a:tabLst>
                <a:tab pos="803275" algn="l"/>
                <a:tab pos="3319463" algn="l"/>
                <a:tab pos="4572000" algn="l"/>
                <a:tab pos="6572250" algn="l"/>
              </a:tabLst>
              <a:defRPr sz="2800">
                <a:solidFill>
                  <a:srgbClr val="003399"/>
                </a:solidFill>
                <a:latin typeface="Verdana" pitchFamily="34" charset="0"/>
              </a:defRPr>
            </a:lvl4pPr>
            <a:lvl5pPr marL="2057400" indent="-228600" eaLnBrk="0" hangingPunct="0">
              <a:tabLst>
                <a:tab pos="803275" algn="l"/>
                <a:tab pos="3319463" algn="l"/>
                <a:tab pos="4572000" algn="l"/>
                <a:tab pos="6572250" algn="l"/>
              </a:tabLst>
              <a:defRPr sz="2800">
                <a:solidFill>
                  <a:srgbClr val="003399"/>
                </a:solidFill>
                <a:latin typeface="Verdana" pitchFamily="34" charset="0"/>
              </a:defRPr>
            </a:lvl5pPr>
            <a:lvl6pPr marL="2514600" indent="-228600" eaLnBrk="0" fontAlgn="base" hangingPunct="0">
              <a:spcBef>
                <a:spcPct val="0"/>
              </a:spcBef>
              <a:spcAft>
                <a:spcPct val="0"/>
              </a:spcAft>
              <a:tabLst>
                <a:tab pos="803275" algn="l"/>
                <a:tab pos="3319463" algn="l"/>
                <a:tab pos="4572000" algn="l"/>
                <a:tab pos="6572250" algn="l"/>
              </a:tabLst>
              <a:defRPr sz="2800">
                <a:solidFill>
                  <a:srgbClr val="003399"/>
                </a:solidFill>
                <a:latin typeface="Verdana" pitchFamily="34" charset="0"/>
              </a:defRPr>
            </a:lvl6pPr>
            <a:lvl7pPr marL="2971800" indent="-228600" eaLnBrk="0" fontAlgn="base" hangingPunct="0">
              <a:spcBef>
                <a:spcPct val="0"/>
              </a:spcBef>
              <a:spcAft>
                <a:spcPct val="0"/>
              </a:spcAft>
              <a:tabLst>
                <a:tab pos="803275" algn="l"/>
                <a:tab pos="3319463" algn="l"/>
                <a:tab pos="4572000" algn="l"/>
                <a:tab pos="6572250" algn="l"/>
              </a:tabLst>
              <a:defRPr sz="2800">
                <a:solidFill>
                  <a:srgbClr val="003399"/>
                </a:solidFill>
                <a:latin typeface="Verdana" pitchFamily="34" charset="0"/>
              </a:defRPr>
            </a:lvl7pPr>
            <a:lvl8pPr marL="3429000" indent="-228600" eaLnBrk="0" fontAlgn="base" hangingPunct="0">
              <a:spcBef>
                <a:spcPct val="0"/>
              </a:spcBef>
              <a:spcAft>
                <a:spcPct val="0"/>
              </a:spcAft>
              <a:tabLst>
                <a:tab pos="803275" algn="l"/>
                <a:tab pos="3319463" algn="l"/>
                <a:tab pos="4572000" algn="l"/>
                <a:tab pos="6572250" algn="l"/>
              </a:tabLst>
              <a:defRPr sz="2800">
                <a:solidFill>
                  <a:srgbClr val="003399"/>
                </a:solidFill>
                <a:latin typeface="Verdana" pitchFamily="34" charset="0"/>
              </a:defRPr>
            </a:lvl8pPr>
            <a:lvl9pPr marL="3886200" indent="-228600" eaLnBrk="0" fontAlgn="base" hangingPunct="0">
              <a:spcBef>
                <a:spcPct val="0"/>
              </a:spcBef>
              <a:spcAft>
                <a:spcPct val="0"/>
              </a:spcAft>
              <a:tabLst>
                <a:tab pos="803275" algn="l"/>
                <a:tab pos="3319463" algn="l"/>
                <a:tab pos="4572000" algn="l"/>
                <a:tab pos="6572250" algn="l"/>
              </a:tabLst>
              <a:defRPr sz="2800">
                <a:solidFill>
                  <a:srgbClr val="003399"/>
                </a:solidFill>
                <a:latin typeface="Verdana" pitchFamily="34" charset="0"/>
              </a:defRPr>
            </a:lvl9pPr>
          </a:lstStyle>
          <a:p>
            <a:pPr algn="ctr">
              <a:spcBef>
                <a:spcPct val="50000"/>
              </a:spcBef>
            </a:pPr>
            <a:r>
              <a:rPr lang="en-US" altLang="ja-JP" sz="2000" b="1">
                <a:solidFill>
                  <a:schemeClr val="tx1"/>
                </a:solidFill>
                <a:latin typeface="Arial" pitchFamily="34" charset="0"/>
                <a:ea typeface="MS PGothic" pitchFamily="34" charset="-128"/>
              </a:rPr>
              <a:t>2.1</a:t>
            </a:r>
          </a:p>
        </p:txBody>
      </p:sp>
      <p:sp>
        <p:nvSpPr>
          <p:cNvPr id="25608"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5C19C5DB-A54B-460E-BAC5-0342290C5376}" type="slidenum">
              <a:rPr lang="en-US" sz="800"/>
              <a:pPr/>
              <a:t>22</a:t>
            </a:fld>
            <a:endParaRPr lang="en-US" sz="800"/>
          </a:p>
        </p:txBody>
      </p:sp>
    </p:spTree>
    <p:extLst>
      <p:ext uri="{BB962C8B-B14F-4D97-AF65-F5344CB8AC3E}">
        <p14:creationId xmlns:p14="http://schemas.microsoft.com/office/powerpoint/2010/main" val="4228985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78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7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77891" grpId="0" bld="series"/>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02F81E75-57DF-4B18-A16D-6EDA8C0665ED}" type="slidenum">
              <a:rPr lang="en-US" sz="800" smtClean="0"/>
              <a:pPr/>
              <a:t>23</a:t>
            </a:fld>
            <a:endParaRPr lang="en-US" sz="800" smtClean="0"/>
          </a:p>
        </p:txBody>
      </p:sp>
      <p:sp>
        <p:nvSpPr>
          <p:cNvPr id="26627" name="Rectangle 3"/>
          <p:cNvSpPr>
            <a:spLocks noGrp="1" noChangeArrowheads="1"/>
          </p:cNvSpPr>
          <p:nvPr>
            <p:ph type="title"/>
          </p:nvPr>
        </p:nvSpPr>
        <p:spPr>
          <a:xfrm>
            <a:off x="0" y="152400"/>
            <a:ext cx="7772400" cy="1143000"/>
          </a:xfrm>
        </p:spPr>
        <p:txBody>
          <a:bodyPr/>
          <a:lstStyle/>
          <a:p>
            <a:pPr eaLnBrk="1" hangingPunct="1"/>
            <a:r>
              <a:rPr lang="en-US" b="1" dirty="0" smtClean="0"/>
              <a:t>Changing global demographics</a:t>
            </a:r>
            <a:r>
              <a:rPr lang="en-US" sz="2400" b="1" dirty="0" smtClean="0"/>
              <a:t> </a:t>
            </a:r>
            <a:br>
              <a:rPr lang="en-US" sz="2400" b="1" dirty="0" smtClean="0"/>
            </a:br>
            <a:r>
              <a:rPr lang="en-US" sz="2000" b="1" dirty="0" smtClean="0"/>
              <a:t>Life expectancy growing in G-7</a:t>
            </a:r>
          </a:p>
        </p:txBody>
      </p:sp>
      <p:graphicFrame>
        <p:nvGraphicFramePr>
          <p:cNvPr id="678917" name="Object 5"/>
          <p:cNvGraphicFramePr>
            <a:graphicFrameLocks noGrp="1" noChangeAspect="1"/>
          </p:cNvGraphicFramePr>
          <p:nvPr>
            <p:ph idx="1"/>
          </p:nvPr>
        </p:nvGraphicFramePr>
        <p:xfrm>
          <a:off x="1066800" y="1158875"/>
          <a:ext cx="6350000" cy="4564063"/>
        </p:xfrm>
        <a:graphic>
          <a:graphicData uri="http://schemas.openxmlformats.org/presentationml/2006/ole">
            <mc:AlternateContent xmlns:mc="http://schemas.openxmlformats.org/markup-compatibility/2006">
              <mc:Choice xmlns:v="urn:schemas-microsoft-com:vml" Requires="v">
                <p:oleObj spid="_x0000_s15403" name="Worksheet" r:id="rId3" imgW="7686751" imgH="5524500" progId="Excel.Sheet.8">
                  <p:embed/>
                </p:oleObj>
              </mc:Choice>
              <mc:Fallback>
                <p:oleObj name="Worksheet" r:id="rId3" imgW="7686751" imgH="5524500" progId="Excel.Shee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158875"/>
                        <a:ext cx="6350000" cy="4564063"/>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38100">
                            <a:solidFill>
                              <a:srgbClr val="FFCC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26629"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249FC908-C594-455D-B8C2-C34A4DE69E74}" type="slidenum">
              <a:rPr lang="en-US" sz="800"/>
              <a:pPr/>
              <a:t>23</a:t>
            </a:fld>
            <a:endParaRPr lang="en-US" sz="800"/>
          </a:p>
        </p:txBody>
      </p:sp>
    </p:spTree>
    <p:extLst>
      <p:ext uri="{BB962C8B-B14F-4D97-AF65-F5344CB8AC3E}">
        <p14:creationId xmlns:p14="http://schemas.microsoft.com/office/powerpoint/2010/main" val="627574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89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8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78917" grpId="0" bld="series"/>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E10DACD0-13DE-4B1F-B361-F43B16C4C8C6}" type="slidenum">
              <a:rPr lang="en-US" sz="800" smtClean="0"/>
              <a:pPr/>
              <a:t>24</a:t>
            </a:fld>
            <a:endParaRPr lang="en-US" sz="800" smtClean="0"/>
          </a:p>
        </p:txBody>
      </p:sp>
      <p:sp>
        <p:nvSpPr>
          <p:cNvPr id="27651" name="Rectangle 3"/>
          <p:cNvSpPr>
            <a:spLocks noGrp="1" noChangeArrowheads="1"/>
          </p:cNvSpPr>
          <p:nvPr>
            <p:ph type="title"/>
          </p:nvPr>
        </p:nvSpPr>
        <p:spPr>
          <a:xfrm>
            <a:off x="0" y="228600"/>
            <a:ext cx="7772400" cy="1143000"/>
          </a:xfrm>
        </p:spPr>
        <p:txBody>
          <a:bodyPr/>
          <a:lstStyle/>
          <a:p>
            <a:pPr eaLnBrk="1" hangingPunct="1"/>
            <a:r>
              <a:rPr lang="en-US" b="1" dirty="0" smtClean="0"/>
              <a:t>Changing global demographics</a:t>
            </a:r>
            <a:r>
              <a:rPr lang="en-US" sz="2400" b="1" dirty="0" smtClean="0"/>
              <a:t> </a:t>
            </a:r>
            <a:br>
              <a:rPr lang="en-US" sz="2400" b="1" dirty="0" smtClean="0"/>
            </a:br>
            <a:r>
              <a:rPr lang="en-US" sz="2000" b="1" dirty="0" smtClean="0"/>
              <a:t>Some G-7 aging faster than others</a:t>
            </a:r>
          </a:p>
        </p:txBody>
      </p:sp>
      <p:graphicFrame>
        <p:nvGraphicFramePr>
          <p:cNvPr id="679941" name="Object 5"/>
          <p:cNvGraphicFramePr>
            <a:graphicFrameLocks noGrp="1" noChangeAspect="1"/>
          </p:cNvGraphicFramePr>
          <p:nvPr>
            <p:ph idx="1"/>
          </p:nvPr>
        </p:nvGraphicFramePr>
        <p:xfrm>
          <a:off x="762000" y="1143000"/>
          <a:ext cx="6846888" cy="4803775"/>
        </p:xfrm>
        <a:graphic>
          <a:graphicData uri="http://schemas.openxmlformats.org/presentationml/2006/ole">
            <mc:AlternateContent xmlns:mc="http://schemas.openxmlformats.org/markup-compatibility/2006">
              <mc:Choice xmlns:v="urn:schemas-microsoft-com:vml" Requires="v">
                <p:oleObj spid="_x0000_s16427" name="Worksheet" r:id="rId3" imgW="8648700" imgH="6067349" progId="Excel.Sheet.8">
                  <p:embed/>
                </p:oleObj>
              </mc:Choice>
              <mc:Fallback>
                <p:oleObj name="Worksheet" r:id="rId3" imgW="8648700" imgH="6067349"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143000"/>
                        <a:ext cx="6846888" cy="4803775"/>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38100">
                            <a:solidFill>
                              <a:srgbClr val="FFCC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27653"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3F7E6EE6-8982-4B92-A182-961606A384E8}" type="slidenum">
              <a:rPr lang="en-US" sz="800"/>
              <a:pPr/>
              <a:t>24</a:t>
            </a:fld>
            <a:endParaRPr lang="en-US" sz="800"/>
          </a:p>
        </p:txBody>
      </p:sp>
    </p:spTree>
    <p:extLst>
      <p:ext uri="{BB962C8B-B14F-4D97-AF65-F5344CB8AC3E}">
        <p14:creationId xmlns:p14="http://schemas.microsoft.com/office/powerpoint/2010/main" val="1745505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99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79941" grpId="0" bld="series"/>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B43AFD5E-11CC-4C32-A9FB-ECC890F127E4}" type="slidenum">
              <a:rPr lang="en-US" sz="800" smtClean="0"/>
              <a:pPr/>
              <a:t>25</a:t>
            </a:fld>
            <a:endParaRPr lang="en-US" sz="800" smtClean="0"/>
          </a:p>
        </p:txBody>
      </p:sp>
      <p:sp>
        <p:nvSpPr>
          <p:cNvPr id="28675" name="Text Box 2"/>
          <p:cNvSpPr txBox="1">
            <a:spLocks noChangeArrowheads="1"/>
          </p:cNvSpPr>
          <p:nvPr/>
        </p:nvSpPr>
        <p:spPr bwMode="auto">
          <a:xfrm>
            <a:off x="990600" y="14478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algn="ctr"/>
            <a:r>
              <a:rPr lang="en-US" sz="1600">
                <a:solidFill>
                  <a:schemeClr val="folHlink"/>
                </a:solidFill>
                <a:latin typeface="Arial" pitchFamily="34" charset="0"/>
              </a:rPr>
              <a:t>Men</a:t>
            </a:r>
          </a:p>
        </p:txBody>
      </p:sp>
      <p:sp>
        <p:nvSpPr>
          <p:cNvPr id="28676" name="Text Box 3"/>
          <p:cNvSpPr txBox="1">
            <a:spLocks noChangeArrowheads="1"/>
          </p:cNvSpPr>
          <p:nvPr/>
        </p:nvSpPr>
        <p:spPr bwMode="auto">
          <a:xfrm>
            <a:off x="5562600" y="14478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algn="ctr"/>
            <a:r>
              <a:rPr lang="en-US" sz="1600">
                <a:solidFill>
                  <a:schemeClr val="folHlink"/>
                </a:solidFill>
                <a:latin typeface="Arial" pitchFamily="34" charset="0"/>
              </a:rPr>
              <a:t>Women</a:t>
            </a:r>
          </a:p>
        </p:txBody>
      </p:sp>
      <p:graphicFrame>
        <p:nvGraphicFramePr>
          <p:cNvPr id="28677" name="Object 4"/>
          <p:cNvGraphicFramePr>
            <a:graphicFrameLocks noGrp="1"/>
          </p:cNvGraphicFramePr>
          <p:nvPr>
            <p:ph/>
          </p:nvPr>
        </p:nvGraphicFramePr>
        <p:xfrm>
          <a:off x="685800" y="1074738"/>
          <a:ext cx="6297613" cy="5173662"/>
        </p:xfrm>
        <a:graphic>
          <a:graphicData uri="http://schemas.openxmlformats.org/presentationml/2006/ole">
            <mc:AlternateContent xmlns:mc="http://schemas.openxmlformats.org/markup-compatibility/2006">
              <mc:Choice xmlns:v="urn:schemas-microsoft-com:vml" Requires="v">
                <p:oleObj spid="_x0000_s17451" name="Chart" r:id="rId3" imgW="7086600" imgH="3314700" progId="Excel.Sheet.8">
                  <p:embed/>
                </p:oleObj>
              </mc:Choice>
              <mc:Fallback>
                <p:oleObj name="Chart" r:id="rId3" imgW="7086600" imgH="3314700"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74738"/>
                        <a:ext cx="6297613" cy="517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pic>
        <p:nvPicPr>
          <p:cNvPr id="28678" name="Picture 5" descr="SmBxCSISLogo t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1013" y="6288088"/>
            <a:ext cx="104298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6"/>
          <p:cNvSpPr txBox="1">
            <a:spLocks noChangeArrowheads="1"/>
          </p:cNvSpPr>
          <p:nvPr/>
        </p:nvSpPr>
        <p:spPr bwMode="auto">
          <a:xfrm>
            <a:off x="7086600" y="1676400"/>
            <a:ext cx="18970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2400">
                <a:solidFill>
                  <a:schemeClr val="tx1"/>
                </a:solidFill>
                <a:latin typeface="Arial" pitchFamily="34" charset="0"/>
              </a:rPr>
              <a:t>Year: </a:t>
            </a:r>
          </a:p>
          <a:p>
            <a:r>
              <a:rPr lang="en-US" sz="2400">
                <a:solidFill>
                  <a:schemeClr val="tx1"/>
                </a:solidFill>
                <a:latin typeface="Arial" pitchFamily="34" charset="0"/>
              </a:rPr>
              <a:t>1960</a:t>
            </a:r>
          </a:p>
          <a:p>
            <a:endParaRPr lang="en-US" sz="2400">
              <a:solidFill>
                <a:schemeClr val="tx1"/>
              </a:solidFill>
              <a:latin typeface="Arial" pitchFamily="34" charset="0"/>
            </a:endParaRPr>
          </a:p>
          <a:p>
            <a:r>
              <a:rPr lang="en-US" sz="2400">
                <a:solidFill>
                  <a:schemeClr val="tx1"/>
                </a:solidFill>
                <a:latin typeface="Arial" pitchFamily="34" charset="0"/>
              </a:rPr>
              <a:t>Median Age:</a:t>
            </a:r>
          </a:p>
          <a:p>
            <a:r>
              <a:rPr lang="en-US" sz="2400">
                <a:solidFill>
                  <a:schemeClr val="tx1"/>
                </a:solidFill>
                <a:latin typeface="Arial" pitchFamily="34" charset="0"/>
              </a:rPr>
              <a:t>29.6</a:t>
            </a:r>
          </a:p>
        </p:txBody>
      </p:sp>
      <p:sp>
        <p:nvSpPr>
          <p:cNvPr id="28680" name="Rectangle 7"/>
          <p:cNvSpPr>
            <a:spLocks noChangeArrowheads="1"/>
          </p:cNvSpPr>
          <p:nvPr/>
        </p:nvSpPr>
        <p:spPr bwMode="auto">
          <a:xfrm>
            <a:off x="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b="1" dirty="0"/>
              <a:t>Inversion of age pyramid</a:t>
            </a:r>
            <a:r>
              <a:rPr lang="en-US" sz="2400" b="1" dirty="0"/>
              <a:t/>
            </a:r>
            <a:br>
              <a:rPr lang="en-US" sz="2400" b="1" dirty="0"/>
            </a:br>
            <a:r>
              <a:rPr lang="en-US" sz="2000" b="1" dirty="0"/>
              <a:t>1960 Distribution in Developed World</a:t>
            </a:r>
          </a:p>
        </p:txBody>
      </p:sp>
    </p:spTree>
    <p:extLst>
      <p:ext uri="{BB962C8B-B14F-4D97-AF65-F5344CB8AC3E}">
        <p14:creationId xmlns:p14="http://schemas.microsoft.com/office/powerpoint/2010/main" val="3761769181"/>
      </p:ext>
    </p:extLst>
  </p:cSld>
  <p:clrMapOvr>
    <a:masterClrMapping/>
  </p:clrMapOvr>
  <p:transition advClick="0" advTm="1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EE23A593-F76C-4E42-8FBC-256BC207263A}" type="slidenum">
              <a:rPr lang="en-US" sz="800" smtClean="0"/>
              <a:pPr/>
              <a:t>26</a:t>
            </a:fld>
            <a:endParaRPr lang="en-US" sz="800" smtClean="0"/>
          </a:p>
        </p:txBody>
      </p:sp>
      <p:sp>
        <p:nvSpPr>
          <p:cNvPr id="29699" name="Text Box 2"/>
          <p:cNvSpPr txBox="1">
            <a:spLocks noChangeArrowheads="1"/>
          </p:cNvSpPr>
          <p:nvPr/>
        </p:nvSpPr>
        <p:spPr bwMode="auto">
          <a:xfrm>
            <a:off x="990600" y="14478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algn="ctr"/>
            <a:r>
              <a:rPr lang="en-US" sz="1600">
                <a:solidFill>
                  <a:schemeClr val="folHlink"/>
                </a:solidFill>
                <a:latin typeface="Arial" pitchFamily="34" charset="0"/>
              </a:rPr>
              <a:t>Men</a:t>
            </a:r>
          </a:p>
        </p:txBody>
      </p:sp>
      <p:sp>
        <p:nvSpPr>
          <p:cNvPr id="29700" name="Text Box 3"/>
          <p:cNvSpPr txBox="1">
            <a:spLocks noChangeArrowheads="1"/>
          </p:cNvSpPr>
          <p:nvPr/>
        </p:nvSpPr>
        <p:spPr bwMode="auto">
          <a:xfrm>
            <a:off x="5562600" y="14478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algn="ctr"/>
            <a:r>
              <a:rPr lang="en-US" sz="1600">
                <a:solidFill>
                  <a:schemeClr val="folHlink"/>
                </a:solidFill>
                <a:latin typeface="Arial" pitchFamily="34" charset="0"/>
              </a:rPr>
              <a:t>Women</a:t>
            </a:r>
          </a:p>
        </p:txBody>
      </p:sp>
      <p:pic>
        <p:nvPicPr>
          <p:cNvPr id="29701" name="Picture 4" descr="SmBxCSISLogo t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6288088"/>
            <a:ext cx="104298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5"/>
          <p:cNvSpPr txBox="1">
            <a:spLocks noChangeArrowheads="1"/>
          </p:cNvSpPr>
          <p:nvPr/>
        </p:nvSpPr>
        <p:spPr bwMode="auto">
          <a:xfrm>
            <a:off x="7086600" y="1676400"/>
            <a:ext cx="18970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2400">
                <a:solidFill>
                  <a:schemeClr val="tx1"/>
                </a:solidFill>
                <a:latin typeface="Arial" pitchFamily="34" charset="0"/>
              </a:rPr>
              <a:t>Year: </a:t>
            </a:r>
          </a:p>
          <a:p>
            <a:r>
              <a:rPr lang="en-US" sz="2400">
                <a:solidFill>
                  <a:schemeClr val="tx1"/>
                </a:solidFill>
                <a:latin typeface="Arial" pitchFamily="34" charset="0"/>
              </a:rPr>
              <a:t>2050</a:t>
            </a:r>
          </a:p>
          <a:p>
            <a:endParaRPr lang="en-US" sz="2400">
              <a:solidFill>
                <a:schemeClr val="tx1"/>
              </a:solidFill>
              <a:latin typeface="Arial" pitchFamily="34" charset="0"/>
            </a:endParaRPr>
          </a:p>
          <a:p>
            <a:r>
              <a:rPr lang="en-US" sz="2400">
                <a:solidFill>
                  <a:schemeClr val="tx1"/>
                </a:solidFill>
                <a:latin typeface="Arial" pitchFamily="34" charset="0"/>
              </a:rPr>
              <a:t>Median Age:</a:t>
            </a:r>
          </a:p>
          <a:p>
            <a:r>
              <a:rPr lang="en-US" sz="2400">
                <a:solidFill>
                  <a:schemeClr val="tx1"/>
                </a:solidFill>
                <a:latin typeface="Arial" pitchFamily="34" charset="0"/>
              </a:rPr>
              <a:t>46.4</a:t>
            </a:r>
          </a:p>
        </p:txBody>
      </p:sp>
      <p:sp>
        <p:nvSpPr>
          <p:cNvPr id="29703" name="Rectangle 6"/>
          <p:cNvSpPr>
            <a:spLocks noChangeArrowheads="1"/>
          </p:cNvSpPr>
          <p:nvPr/>
        </p:nvSpPr>
        <p:spPr bwMode="auto">
          <a:xfrm>
            <a:off x="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b="1" dirty="0"/>
              <a:t>Inversion of age pyramid</a:t>
            </a:r>
            <a:br>
              <a:rPr lang="en-US" b="1" dirty="0"/>
            </a:br>
            <a:r>
              <a:rPr lang="en-US" sz="2000" b="1" dirty="0"/>
              <a:t>2050 Distribution in Developed World</a:t>
            </a:r>
          </a:p>
        </p:txBody>
      </p:sp>
      <p:graphicFrame>
        <p:nvGraphicFramePr>
          <p:cNvPr id="29704" name="Object 7"/>
          <p:cNvGraphicFramePr>
            <a:graphicFrameLocks noGrp="1"/>
          </p:cNvGraphicFramePr>
          <p:nvPr>
            <p:ph/>
          </p:nvPr>
        </p:nvGraphicFramePr>
        <p:xfrm>
          <a:off x="685800" y="1074738"/>
          <a:ext cx="6297613" cy="5173662"/>
        </p:xfrm>
        <a:graphic>
          <a:graphicData uri="http://schemas.openxmlformats.org/presentationml/2006/ole">
            <mc:AlternateContent xmlns:mc="http://schemas.openxmlformats.org/markup-compatibility/2006">
              <mc:Choice xmlns:v="urn:schemas-microsoft-com:vml" Requires="v">
                <p:oleObj spid="_x0000_s18475" name="Chart" r:id="rId4" imgW="7086600" imgH="3314700" progId="Excel.Sheet.8">
                  <p:embed/>
                </p:oleObj>
              </mc:Choice>
              <mc:Fallback>
                <p:oleObj name="Chart" r:id="rId4" imgW="7086600" imgH="3314700"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074738"/>
                        <a:ext cx="6297613" cy="517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08285649"/>
      </p:ext>
    </p:extLst>
  </p:cSld>
  <p:clrMapOvr>
    <a:masterClrMapping/>
  </p:clrMapOvr>
  <p:transition advClick="0" advTm="1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4978C09B-F1E6-4A8C-A894-579321CA1732}" type="slidenum">
              <a:rPr lang="en-US" sz="800" smtClean="0"/>
              <a:pPr/>
              <a:t>27</a:t>
            </a:fld>
            <a:endParaRPr lang="en-US" sz="800" smtClean="0"/>
          </a:p>
        </p:txBody>
      </p:sp>
      <p:sp>
        <p:nvSpPr>
          <p:cNvPr id="30723" name="Rectangle 2"/>
          <p:cNvSpPr>
            <a:spLocks noChangeArrowheads="1"/>
          </p:cNvSpPr>
          <p:nvPr/>
        </p:nvSpPr>
        <p:spPr bwMode="auto">
          <a:xfrm>
            <a:off x="625475" y="1308100"/>
            <a:ext cx="7010400" cy="4800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274320" tIns="658800" rIns="274320" anchor="ctr"/>
          <a:lstStyle/>
          <a:p>
            <a:pPr eaLnBrk="0" hangingPunct="0">
              <a:lnSpc>
                <a:spcPct val="170000"/>
              </a:lnSpc>
              <a:tabLst>
                <a:tab pos="803275" algn="l"/>
                <a:tab pos="3319463" algn="l"/>
                <a:tab pos="4572000" algn="l"/>
                <a:tab pos="6572250" algn="l"/>
              </a:tabLst>
            </a:pPr>
            <a:r>
              <a:rPr lang="ja-JP" altLang="en-US" sz="1800" b="1">
                <a:solidFill>
                  <a:schemeClr val="hlink"/>
                </a:solidFill>
                <a:latin typeface="Arial" pitchFamily="34" charset="0"/>
                <a:ea typeface="MS PGothic" pitchFamily="34" charset="-128"/>
              </a:rPr>
              <a:t>   </a:t>
            </a:r>
            <a:r>
              <a:rPr lang="ja-JP" altLang="en-US" sz="1800" b="1">
                <a:solidFill>
                  <a:schemeClr val="tx1"/>
                </a:solidFill>
                <a:latin typeface="Arial" pitchFamily="34" charset="0"/>
                <a:ea typeface="MS PGothic" pitchFamily="34" charset="-128"/>
              </a:rPr>
              <a:t>		</a:t>
            </a:r>
          </a:p>
          <a:p>
            <a:pPr eaLnBrk="0" hangingPunct="0">
              <a:lnSpc>
                <a:spcPct val="170000"/>
              </a:lnSpc>
              <a:tabLst>
                <a:tab pos="803275" algn="l"/>
                <a:tab pos="3319463" algn="l"/>
                <a:tab pos="4572000" algn="l"/>
                <a:tab pos="6572250" algn="l"/>
              </a:tabLst>
            </a:pPr>
            <a:r>
              <a:rPr lang="ja-JP" altLang="en-US" sz="1800" b="1">
                <a:solidFill>
                  <a:schemeClr val="tx1"/>
                </a:solidFill>
                <a:latin typeface="Arial" pitchFamily="34" charset="0"/>
                <a:ea typeface="MS PGothic" pitchFamily="34" charset="-128"/>
              </a:rPr>
              <a:t>  </a:t>
            </a:r>
            <a:r>
              <a:rPr lang="en-US" altLang="ja-JP" sz="1800" b="1">
                <a:solidFill>
                  <a:schemeClr val="tx1"/>
                </a:solidFill>
                <a:latin typeface="Arial" pitchFamily="34" charset="0"/>
                <a:ea typeface="MS PGothic" pitchFamily="34" charset="-128"/>
              </a:rPr>
              <a:t>1	</a:t>
            </a:r>
          </a:p>
          <a:p>
            <a:pPr eaLnBrk="0" hangingPunct="0">
              <a:lnSpc>
                <a:spcPct val="110000"/>
              </a:lnSpc>
              <a:tabLst>
                <a:tab pos="803275" algn="l"/>
                <a:tab pos="3319463" algn="l"/>
                <a:tab pos="4572000" algn="l"/>
                <a:tab pos="6572250" algn="l"/>
              </a:tabLst>
            </a:pPr>
            <a:r>
              <a:rPr lang="en-US" altLang="ja-JP" sz="1800" b="1">
                <a:solidFill>
                  <a:schemeClr val="tx1"/>
                </a:solidFill>
                <a:latin typeface="Arial" pitchFamily="34" charset="0"/>
                <a:ea typeface="MS PGothic" pitchFamily="34" charset="-128"/>
              </a:rPr>
              <a:t>  2</a:t>
            </a:r>
          </a:p>
          <a:p>
            <a:pPr eaLnBrk="0" hangingPunct="0">
              <a:lnSpc>
                <a:spcPct val="110000"/>
              </a:lnSpc>
              <a:tabLst>
                <a:tab pos="803275" algn="l"/>
                <a:tab pos="3319463" algn="l"/>
                <a:tab pos="4572000" algn="l"/>
                <a:tab pos="6572250" algn="l"/>
              </a:tabLst>
            </a:pPr>
            <a:r>
              <a:rPr lang="en-US" altLang="ja-JP" sz="1800" b="1">
                <a:solidFill>
                  <a:schemeClr val="tx1"/>
                </a:solidFill>
                <a:latin typeface="Arial" pitchFamily="34" charset="0"/>
                <a:ea typeface="MS PGothic" pitchFamily="34" charset="-128"/>
              </a:rPr>
              <a:t>  3</a:t>
            </a:r>
          </a:p>
          <a:p>
            <a:pPr eaLnBrk="0" hangingPunct="0">
              <a:lnSpc>
                <a:spcPct val="110000"/>
              </a:lnSpc>
              <a:tabLst>
                <a:tab pos="803275" algn="l"/>
                <a:tab pos="3319463" algn="l"/>
                <a:tab pos="4572000" algn="l"/>
                <a:tab pos="6572250" algn="l"/>
              </a:tabLst>
            </a:pPr>
            <a:r>
              <a:rPr lang="en-US" altLang="ja-JP" sz="1800" b="1">
                <a:solidFill>
                  <a:schemeClr val="tx1"/>
                </a:solidFill>
                <a:latin typeface="Arial" pitchFamily="34" charset="0"/>
                <a:ea typeface="MS PGothic" pitchFamily="34" charset="-128"/>
              </a:rPr>
              <a:t>  4</a:t>
            </a:r>
          </a:p>
          <a:p>
            <a:pPr eaLnBrk="0" hangingPunct="0">
              <a:lnSpc>
                <a:spcPct val="110000"/>
              </a:lnSpc>
              <a:tabLst>
                <a:tab pos="803275" algn="l"/>
                <a:tab pos="3319463" algn="l"/>
                <a:tab pos="4572000" algn="l"/>
                <a:tab pos="6572250" algn="l"/>
              </a:tabLst>
            </a:pPr>
            <a:r>
              <a:rPr lang="en-US" altLang="ja-JP" sz="1800" b="1">
                <a:solidFill>
                  <a:schemeClr val="tx1"/>
                </a:solidFill>
                <a:latin typeface="Arial" pitchFamily="34" charset="0"/>
                <a:ea typeface="MS PGothic" pitchFamily="34" charset="-128"/>
              </a:rPr>
              <a:t>  5</a:t>
            </a:r>
          </a:p>
          <a:p>
            <a:pPr eaLnBrk="0" hangingPunct="0">
              <a:lnSpc>
                <a:spcPct val="110000"/>
              </a:lnSpc>
              <a:tabLst>
                <a:tab pos="803275" algn="l"/>
                <a:tab pos="3319463" algn="l"/>
                <a:tab pos="4572000" algn="l"/>
                <a:tab pos="6572250" algn="l"/>
              </a:tabLst>
            </a:pPr>
            <a:r>
              <a:rPr lang="en-US" altLang="ja-JP" sz="1800" b="1">
                <a:solidFill>
                  <a:schemeClr val="tx1"/>
                </a:solidFill>
                <a:latin typeface="Arial" pitchFamily="34" charset="0"/>
                <a:ea typeface="MS PGothic" pitchFamily="34" charset="-128"/>
              </a:rPr>
              <a:t>  6</a:t>
            </a:r>
          </a:p>
          <a:p>
            <a:pPr eaLnBrk="0" hangingPunct="0">
              <a:lnSpc>
                <a:spcPct val="110000"/>
              </a:lnSpc>
              <a:tabLst>
                <a:tab pos="803275" algn="l"/>
                <a:tab pos="3319463" algn="l"/>
                <a:tab pos="4572000" algn="l"/>
                <a:tab pos="6572250" algn="l"/>
              </a:tabLst>
            </a:pPr>
            <a:r>
              <a:rPr lang="en-US" altLang="ja-JP" sz="1800" b="1">
                <a:solidFill>
                  <a:schemeClr val="tx1"/>
                </a:solidFill>
                <a:latin typeface="Arial" pitchFamily="34" charset="0"/>
                <a:ea typeface="MS PGothic" pitchFamily="34" charset="-128"/>
              </a:rPr>
              <a:t>  7</a:t>
            </a:r>
          </a:p>
          <a:p>
            <a:pPr eaLnBrk="0" hangingPunct="0">
              <a:lnSpc>
                <a:spcPct val="110000"/>
              </a:lnSpc>
              <a:tabLst>
                <a:tab pos="803275" algn="l"/>
                <a:tab pos="3319463" algn="l"/>
                <a:tab pos="4572000" algn="l"/>
                <a:tab pos="6572250" algn="l"/>
              </a:tabLst>
            </a:pPr>
            <a:r>
              <a:rPr lang="en-US" altLang="ja-JP" sz="1800" b="1">
                <a:solidFill>
                  <a:schemeClr val="tx1"/>
                </a:solidFill>
                <a:latin typeface="Arial" pitchFamily="34" charset="0"/>
                <a:ea typeface="MS PGothic" pitchFamily="34" charset="-128"/>
              </a:rPr>
              <a:t>  8</a:t>
            </a:r>
            <a:br>
              <a:rPr lang="en-US" altLang="ja-JP" sz="1800" b="1">
                <a:solidFill>
                  <a:schemeClr val="tx1"/>
                </a:solidFill>
                <a:latin typeface="Arial" pitchFamily="34" charset="0"/>
                <a:ea typeface="MS PGothic" pitchFamily="34" charset="-128"/>
              </a:rPr>
            </a:br>
            <a:r>
              <a:rPr lang="en-US" altLang="ja-JP" sz="1800" b="1">
                <a:solidFill>
                  <a:schemeClr val="tx1"/>
                </a:solidFill>
                <a:latin typeface="Arial" pitchFamily="34" charset="0"/>
                <a:ea typeface="MS PGothic" pitchFamily="34" charset="-128"/>
              </a:rPr>
              <a:t>  9</a:t>
            </a:r>
          </a:p>
          <a:p>
            <a:pPr eaLnBrk="0" hangingPunct="0">
              <a:lnSpc>
                <a:spcPct val="110000"/>
              </a:lnSpc>
              <a:tabLst>
                <a:tab pos="803275" algn="l"/>
                <a:tab pos="3319463" algn="l"/>
                <a:tab pos="4572000" algn="l"/>
                <a:tab pos="6572250" algn="l"/>
              </a:tabLst>
            </a:pPr>
            <a:r>
              <a:rPr lang="en-US" altLang="ja-JP" sz="1800" b="1">
                <a:solidFill>
                  <a:schemeClr val="tx1"/>
                </a:solidFill>
                <a:latin typeface="Arial" pitchFamily="34" charset="0"/>
                <a:ea typeface="MS PGothic" pitchFamily="34" charset="-128"/>
              </a:rPr>
              <a:t>10</a:t>
            </a:r>
          </a:p>
          <a:p>
            <a:pPr eaLnBrk="0" hangingPunct="0">
              <a:lnSpc>
                <a:spcPct val="110000"/>
              </a:lnSpc>
              <a:tabLst>
                <a:tab pos="803275" algn="l"/>
                <a:tab pos="3319463" algn="l"/>
                <a:tab pos="4572000" algn="l"/>
                <a:tab pos="6572250" algn="l"/>
              </a:tabLst>
            </a:pPr>
            <a:r>
              <a:rPr lang="en-US" altLang="ja-JP" sz="1800" b="1">
                <a:solidFill>
                  <a:schemeClr val="tx1"/>
                </a:solidFill>
                <a:latin typeface="Arial" pitchFamily="34" charset="0"/>
                <a:ea typeface="MS PGothic" pitchFamily="34" charset="-128"/>
              </a:rPr>
              <a:t>11</a:t>
            </a:r>
          </a:p>
          <a:p>
            <a:pPr eaLnBrk="0" hangingPunct="0">
              <a:lnSpc>
                <a:spcPct val="110000"/>
              </a:lnSpc>
              <a:tabLst>
                <a:tab pos="803275" algn="l"/>
                <a:tab pos="3319463" algn="l"/>
                <a:tab pos="4572000" algn="l"/>
                <a:tab pos="6572250" algn="l"/>
              </a:tabLst>
            </a:pPr>
            <a:r>
              <a:rPr lang="en-US" altLang="ja-JP" sz="1800" b="1">
                <a:solidFill>
                  <a:schemeClr val="tx1"/>
                </a:solidFill>
                <a:latin typeface="Arial" pitchFamily="34" charset="0"/>
                <a:ea typeface="MS PGothic" pitchFamily="34" charset="-128"/>
              </a:rPr>
              <a:t>12</a:t>
            </a:r>
            <a:endParaRPr lang="en-US" altLang="ja-JP" sz="2400" b="1">
              <a:solidFill>
                <a:schemeClr val="tx1"/>
              </a:solidFill>
              <a:latin typeface="Arial" pitchFamily="34" charset="0"/>
              <a:ea typeface="MS PGothic" pitchFamily="34" charset="-128"/>
            </a:endParaRPr>
          </a:p>
        </p:txBody>
      </p:sp>
      <p:sp>
        <p:nvSpPr>
          <p:cNvPr id="30724" name="Text Box 3"/>
          <p:cNvSpPr txBox="1">
            <a:spLocks noChangeArrowheads="1"/>
          </p:cNvSpPr>
          <p:nvPr/>
        </p:nvSpPr>
        <p:spPr bwMode="auto">
          <a:xfrm>
            <a:off x="7848600" y="6338888"/>
            <a:ext cx="9144000" cy="519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lIns="72000" rIns="72000">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algn="ctr">
              <a:spcBef>
                <a:spcPct val="50000"/>
              </a:spcBef>
            </a:pPr>
            <a:endParaRPr lang="en-US" altLang="ja-JP" b="1">
              <a:solidFill>
                <a:schemeClr val="tx1"/>
              </a:solidFill>
              <a:ea typeface="MS PGothic" pitchFamily="34" charset="-128"/>
            </a:endParaRPr>
          </a:p>
        </p:txBody>
      </p:sp>
      <p:sp>
        <p:nvSpPr>
          <p:cNvPr id="754692" name="Rectangle 4"/>
          <p:cNvSpPr>
            <a:spLocks noChangeArrowheads="1"/>
          </p:cNvSpPr>
          <p:nvPr/>
        </p:nvSpPr>
        <p:spPr bwMode="auto">
          <a:xfrm>
            <a:off x="1387475" y="1536700"/>
            <a:ext cx="1768475"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rIns="0" bIns="0" anchor="ctr"/>
          <a:lstStyle/>
          <a:p>
            <a:pPr eaLnBrk="0" hangingPunct="0">
              <a:lnSpc>
                <a:spcPct val="170000"/>
              </a:lnSpc>
              <a:tabLst>
                <a:tab pos="803275" algn="l"/>
                <a:tab pos="3319463" algn="l"/>
                <a:tab pos="4572000" algn="l"/>
                <a:tab pos="6572250" algn="l"/>
              </a:tabLst>
            </a:pPr>
            <a:r>
              <a:rPr lang="en-US" altLang="ja-JP" sz="2400" b="1">
                <a:latin typeface="Arial" pitchFamily="34" charset="0"/>
                <a:ea typeface="MS PGothic" pitchFamily="34" charset="-128"/>
              </a:rPr>
              <a:t>1950</a:t>
            </a:r>
            <a:r>
              <a:rPr lang="en-US" altLang="ja-JP" sz="1800" b="1">
                <a:latin typeface="Arial" pitchFamily="34" charset="0"/>
                <a:ea typeface="MS PGothic" pitchFamily="34" charset="-128"/>
              </a:rPr>
              <a:t>		</a:t>
            </a:r>
          </a:p>
          <a:p>
            <a:pPr eaLnBrk="0" hangingPunct="0">
              <a:lnSpc>
                <a:spcPct val="170000"/>
              </a:lnSpc>
              <a:tabLst>
                <a:tab pos="803275" algn="l"/>
                <a:tab pos="3319463" algn="l"/>
                <a:tab pos="4572000" algn="l"/>
                <a:tab pos="6572250" algn="l"/>
              </a:tabLst>
            </a:pPr>
            <a:r>
              <a:rPr lang="en-US" altLang="ja-JP" sz="1800">
                <a:latin typeface="Arial" pitchFamily="34" charset="0"/>
                <a:ea typeface="MS PGothic" pitchFamily="34" charset="-128"/>
              </a:rPr>
              <a:t>China</a:t>
            </a:r>
          </a:p>
          <a:p>
            <a:pPr eaLnBrk="0" hangingPunct="0">
              <a:lnSpc>
                <a:spcPct val="110000"/>
              </a:lnSpc>
              <a:tabLst>
                <a:tab pos="803275" algn="l"/>
                <a:tab pos="3319463" algn="l"/>
                <a:tab pos="4572000" algn="l"/>
                <a:tab pos="6572250" algn="l"/>
              </a:tabLst>
            </a:pPr>
            <a:r>
              <a:rPr lang="en-US" altLang="ja-JP" sz="1800">
                <a:latin typeface="Arial" pitchFamily="34" charset="0"/>
                <a:ea typeface="MS PGothic" pitchFamily="34" charset="-128"/>
              </a:rPr>
              <a:t>Soviet Union</a:t>
            </a:r>
          </a:p>
          <a:p>
            <a:pPr eaLnBrk="0" hangingPunct="0">
              <a:lnSpc>
                <a:spcPct val="110000"/>
              </a:lnSpc>
              <a:tabLst>
                <a:tab pos="803275" algn="l"/>
                <a:tab pos="3319463" algn="l"/>
                <a:tab pos="4572000" algn="l"/>
                <a:tab pos="6572250" algn="l"/>
              </a:tabLst>
            </a:pPr>
            <a:r>
              <a:rPr lang="en-US" altLang="ja-JP" sz="1800">
                <a:latin typeface="Arial" pitchFamily="34" charset="0"/>
                <a:ea typeface="MS PGothic" pitchFamily="34" charset="-128"/>
              </a:rPr>
              <a:t>India</a:t>
            </a:r>
            <a:endParaRPr lang="en-US" altLang="ja-JP" sz="1800" b="1" i="1">
              <a:latin typeface="Arial" pitchFamily="34" charset="0"/>
              <a:ea typeface="MS PGothic" pitchFamily="34" charset="-128"/>
            </a:endParaRPr>
          </a:p>
          <a:p>
            <a:pPr eaLnBrk="0" hangingPunct="0">
              <a:lnSpc>
                <a:spcPct val="110000"/>
              </a:lnSpc>
              <a:tabLst>
                <a:tab pos="803275" algn="l"/>
                <a:tab pos="3319463" algn="l"/>
                <a:tab pos="4572000" algn="l"/>
                <a:tab pos="6572250" algn="l"/>
              </a:tabLst>
            </a:pPr>
            <a:r>
              <a:rPr lang="en-US" altLang="ja-JP" sz="1800" b="1" i="1">
                <a:latin typeface="Arial" pitchFamily="34" charset="0"/>
                <a:ea typeface="MS PGothic" pitchFamily="34" charset="-128"/>
              </a:rPr>
              <a:t>United States</a:t>
            </a:r>
            <a:endParaRPr lang="en-US" altLang="ja-JP" sz="1800">
              <a:latin typeface="Arial" pitchFamily="34" charset="0"/>
              <a:ea typeface="MS PGothic" pitchFamily="34" charset="-128"/>
            </a:endParaRPr>
          </a:p>
          <a:p>
            <a:pPr eaLnBrk="0" hangingPunct="0">
              <a:lnSpc>
                <a:spcPct val="110000"/>
              </a:lnSpc>
              <a:tabLst>
                <a:tab pos="803275" algn="l"/>
                <a:tab pos="3319463" algn="l"/>
                <a:tab pos="4572000" algn="l"/>
                <a:tab pos="6572250" algn="l"/>
              </a:tabLst>
            </a:pPr>
            <a:r>
              <a:rPr lang="en-US" altLang="ja-JP" sz="1800" b="1" i="1">
                <a:latin typeface="Arial" pitchFamily="34" charset="0"/>
                <a:ea typeface="MS PGothic" pitchFamily="34" charset="-128"/>
              </a:rPr>
              <a:t>Japan</a:t>
            </a:r>
          </a:p>
          <a:p>
            <a:pPr eaLnBrk="0" hangingPunct="0">
              <a:lnSpc>
                <a:spcPct val="110000"/>
              </a:lnSpc>
              <a:tabLst>
                <a:tab pos="803275" algn="l"/>
                <a:tab pos="3319463" algn="l"/>
                <a:tab pos="4572000" algn="l"/>
                <a:tab pos="6572250" algn="l"/>
              </a:tabLst>
            </a:pPr>
            <a:r>
              <a:rPr lang="en-US" altLang="ja-JP" sz="1800">
                <a:latin typeface="Arial" pitchFamily="34" charset="0"/>
                <a:ea typeface="MS PGothic" pitchFamily="34" charset="-128"/>
              </a:rPr>
              <a:t>Indonesia</a:t>
            </a:r>
          </a:p>
          <a:p>
            <a:pPr eaLnBrk="0" hangingPunct="0">
              <a:lnSpc>
                <a:spcPct val="110000"/>
              </a:lnSpc>
              <a:tabLst>
                <a:tab pos="803275" algn="l"/>
                <a:tab pos="3319463" algn="l"/>
                <a:tab pos="4572000" algn="l"/>
                <a:tab pos="6572250" algn="l"/>
              </a:tabLst>
            </a:pPr>
            <a:r>
              <a:rPr lang="en-US" altLang="ja-JP" sz="1800" b="1" i="1">
                <a:latin typeface="Arial" pitchFamily="34" charset="0"/>
                <a:ea typeface="MS PGothic" pitchFamily="34" charset="-128"/>
              </a:rPr>
              <a:t>Germany</a:t>
            </a:r>
          </a:p>
          <a:p>
            <a:pPr eaLnBrk="0" hangingPunct="0">
              <a:lnSpc>
                <a:spcPct val="110000"/>
              </a:lnSpc>
              <a:tabLst>
                <a:tab pos="803275" algn="l"/>
                <a:tab pos="3319463" algn="l"/>
                <a:tab pos="4572000" algn="l"/>
                <a:tab pos="6572250" algn="l"/>
              </a:tabLst>
            </a:pPr>
            <a:r>
              <a:rPr lang="en-US" altLang="ja-JP" sz="1800">
                <a:latin typeface="Arial" pitchFamily="34" charset="0"/>
                <a:ea typeface="MS PGothic" pitchFamily="34" charset="-128"/>
              </a:rPr>
              <a:t>Brazil</a:t>
            </a:r>
          </a:p>
          <a:p>
            <a:pPr eaLnBrk="0" hangingPunct="0">
              <a:lnSpc>
                <a:spcPct val="110000"/>
              </a:lnSpc>
              <a:tabLst>
                <a:tab pos="803275" algn="l"/>
                <a:tab pos="3319463" algn="l"/>
                <a:tab pos="4572000" algn="l"/>
                <a:tab pos="6572250" algn="l"/>
              </a:tabLst>
            </a:pPr>
            <a:r>
              <a:rPr lang="en-US" altLang="ja-JP" sz="1800" b="1" i="1">
                <a:latin typeface="Arial" pitchFamily="34" charset="0"/>
                <a:ea typeface="MS PGothic" pitchFamily="34" charset="-128"/>
              </a:rPr>
              <a:t>United Kingdom</a:t>
            </a:r>
          </a:p>
          <a:p>
            <a:pPr eaLnBrk="0" hangingPunct="0">
              <a:lnSpc>
                <a:spcPct val="110000"/>
              </a:lnSpc>
              <a:tabLst>
                <a:tab pos="803275" algn="l"/>
                <a:tab pos="3319463" algn="l"/>
                <a:tab pos="4572000" algn="l"/>
                <a:tab pos="6572250" algn="l"/>
              </a:tabLst>
            </a:pPr>
            <a:r>
              <a:rPr lang="en-US" altLang="ja-JP" sz="1800" b="1" i="1">
                <a:latin typeface="Arial" pitchFamily="34" charset="0"/>
                <a:ea typeface="MS PGothic" pitchFamily="34" charset="-128"/>
              </a:rPr>
              <a:t>Italy</a:t>
            </a:r>
          </a:p>
          <a:p>
            <a:pPr eaLnBrk="0" hangingPunct="0">
              <a:lnSpc>
                <a:spcPct val="110000"/>
              </a:lnSpc>
              <a:tabLst>
                <a:tab pos="803275" algn="l"/>
                <a:tab pos="3319463" algn="l"/>
                <a:tab pos="4572000" algn="l"/>
                <a:tab pos="6572250" algn="l"/>
              </a:tabLst>
            </a:pPr>
            <a:r>
              <a:rPr lang="en-US" altLang="ja-JP" sz="1800" b="1" i="1">
                <a:latin typeface="Arial" pitchFamily="34" charset="0"/>
                <a:ea typeface="MS PGothic" pitchFamily="34" charset="-128"/>
              </a:rPr>
              <a:t>France</a:t>
            </a:r>
          </a:p>
          <a:p>
            <a:pPr eaLnBrk="0" hangingPunct="0">
              <a:lnSpc>
                <a:spcPct val="110000"/>
              </a:lnSpc>
              <a:tabLst>
                <a:tab pos="803275" algn="l"/>
                <a:tab pos="3319463" algn="l"/>
                <a:tab pos="4572000" algn="l"/>
                <a:tab pos="6572250" algn="l"/>
              </a:tabLst>
            </a:pPr>
            <a:r>
              <a:rPr lang="en-US" altLang="ja-JP" sz="1800">
                <a:latin typeface="Arial" pitchFamily="34" charset="0"/>
                <a:ea typeface="MS PGothic" pitchFamily="34" charset="-128"/>
              </a:rPr>
              <a:t>Bangladesh</a:t>
            </a:r>
          </a:p>
        </p:txBody>
      </p:sp>
      <p:sp>
        <p:nvSpPr>
          <p:cNvPr id="754693" name="Rectangle 5"/>
          <p:cNvSpPr>
            <a:spLocks noChangeArrowheads="1"/>
          </p:cNvSpPr>
          <p:nvPr/>
        </p:nvSpPr>
        <p:spPr bwMode="auto">
          <a:xfrm>
            <a:off x="3714750" y="1524000"/>
            <a:ext cx="1768475"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rIns="0" bIns="0" anchor="ctr"/>
          <a:lstStyle/>
          <a:p>
            <a:pPr eaLnBrk="0" hangingPunct="0">
              <a:lnSpc>
                <a:spcPct val="170000"/>
              </a:lnSpc>
              <a:tabLst>
                <a:tab pos="803275" algn="l"/>
                <a:tab pos="3319463" algn="l"/>
                <a:tab pos="4572000" algn="l"/>
                <a:tab pos="6572250" algn="l"/>
              </a:tabLst>
            </a:pPr>
            <a:r>
              <a:rPr lang="en-US" altLang="ja-JP" sz="2400" b="1">
                <a:solidFill>
                  <a:srgbClr val="FF0000"/>
                </a:solidFill>
                <a:latin typeface="Arial" pitchFamily="34" charset="0"/>
                <a:ea typeface="MS PGothic" pitchFamily="34" charset="-128"/>
              </a:rPr>
              <a:t>2000</a:t>
            </a:r>
            <a:r>
              <a:rPr lang="en-US" altLang="ja-JP" sz="1800" b="1">
                <a:solidFill>
                  <a:srgbClr val="FF0000"/>
                </a:solidFill>
                <a:latin typeface="Arial" pitchFamily="34" charset="0"/>
                <a:ea typeface="MS PGothic" pitchFamily="34" charset="-128"/>
              </a:rPr>
              <a:t>		</a:t>
            </a:r>
          </a:p>
          <a:p>
            <a:pPr eaLnBrk="0" hangingPunct="0">
              <a:lnSpc>
                <a:spcPct val="170000"/>
              </a:lnSpc>
              <a:tabLst>
                <a:tab pos="803275" algn="l"/>
                <a:tab pos="3319463" algn="l"/>
                <a:tab pos="4572000" algn="l"/>
                <a:tab pos="6572250" algn="l"/>
              </a:tabLst>
            </a:pPr>
            <a:r>
              <a:rPr lang="en-US" altLang="ja-JP" sz="1800">
                <a:solidFill>
                  <a:srgbClr val="FF0000"/>
                </a:solidFill>
                <a:latin typeface="Arial" pitchFamily="34" charset="0"/>
                <a:ea typeface="MS PGothic" pitchFamily="34" charset="-128"/>
              </a:rPr>
              <a:t>China</a:t>
            </a:r>
          </a:p>
          <a:p>
            <a:pPr eaLnBrk="0" hangingPunct="0">
              <a:lnSpc>
                <a:spcPct val="110000"/>
              </a:lnSpc>
              <a:tabLst>
                <a:tab pos="803275" algn="l"/>
                <a:tab pos="3319463" algn="l"/>
                <a:tab pos="4572000" algn="l"/>
                <a:tab pos="6572250" algn="l"/>
              </a:tabLst>
            </a:pPr>
            <a:r>
              <a:rPr lang="en-US" altLang="ja-JP" sz="1800">
                <a:solidFill>
                  <a:srgbClr val="FF0000"/>
                </a:solidFill>
                <a:latin typeface="Arial" pitchFamily="34" charset="0"/>
                <a:ea typeface="MS PGothic" pitchFamily="34" charset="-128"/>
              </a:rPr>
              <a:t>India</a:t>
            </a:r>
          </a:p>
          <a:p>
            <a:pPr eaLnBrk="0" hangingPunct="0">
              <a:lnSpc>
                <a:spcPct val="110000"/>
              </a:lnSpc>
              <a:tabLst>
                <a:tab pos="803275" algn="l"/>
                <a:tab pos="3319463" algn="l"/>
                <a:tab pos="4572000" algn="l"/>
                <a:tab pos="6572250" algn="l"/>
              </a:tabLst>
            </a:pPr>
            <a:r>
              <a:rPr lang="en-US" altLang="ja-JP" sz="1800" b="1" i="1">
                <a:solidFill>
                  <a:srgbClr val="FF0000"/>
                </a:solidFill>
                <a:latin typeface="Arial" pitchFamily="34" charset="0"/>
                <a:ea typeface="MS PGothic" pitchFamily="34" charset="-128"/>
              </a:rPr>
              <a:t>United States</a:t>
            </a:r>
          </a:p>
          <a:p>
            <a:pPr eaLnBrk="0" hangingPunct="0">
              <a:lnSpc>
                <a:spcPct val="110000"/>
              </a:lnSpc>
              <a:tabLst>
                <a:tab pos="803275" algn="l"/>
                <a:tab pos="3319463" algn="l"/>
                <a:tab pos="4572000" algn="l"/>
                <a:tab pos="6572250" algn="l"/>
              </a:tabLst>
            </a:pPr>
            <a:r>
              <a:rPr lang="en-US" altLang="ja-JP" sz="1800">
                <a:solidFill>
                  <a:srgbClr val="FF0000"/>
                </a:solidFill>
                <a:latin typeface="Arial" pitchFamily="34" charset="0"/>
                <a:ea typeface="MS PGothic" pitchFamily="34" charset="-128"/>
              </a:rPr>
              <a:t>Indonesia</a:t>
            </a:r>
            <a:br>
              <a:rPr lang="en-US" altLang="ja-JP" sz="1800">
                <a:solidFill>
                  <a:srgbClr val="FF0000"/>
                </a:solidFill>
                <a:latin typeface="Arial" pitchFamily="34" charset="0"/>
                <a:ea typeface="MS PGothic" pitchFamily="34" charset="-128"/>
              </a:rPr>
            </a:br>
            <a:r>
              <a:rPr lang="en-US" altLang="ja-JP" sz="1800">
                <a:solidFill>
                  <a:srgbClr val="FF0000"/>
                </a:solidFill>
                <a:latin typeface="Arial" pitchFamily="34" charset="0"/>
                <a:ea typeface="MS PGothic" pitchFamily="34" charset="-128"/>
              </a:rPr>
              <a:t>Brazil</a:t>
            </a:r>
          </a:p>
          <a:p>
            <a:pPr eaLnBrk="0" hangingPunct="0">
              <a:lnSpc>
                <a:spcPct val="110000"/>
              </a:lnSpc>
              <a:tabLst>
                <a:tab pos="803275" algn="l"/>
                <a:tab pos="3319463" algn="l"/>
                <a:tab pos="4572000" algn="l"/>
                <a:tab pos="6572250" algn="l"/>
              </a:tabLst>
            </a:pPr>
            <a:r>
              <a:rPr lang="en-US" altLang="ja-JP" sz="1800">
                <a:solidFill>
                  <a:srgbClr val="FF0000"/>
                </a:solidFill>
                <a:latin typeface="Arial" pitchFamily="34" charset="0"/>
                <a:ea typeface="MS PGothic" pitchFamily="34" charset="-128"/>
              </a:rPr>
              <a:t>Russian Fed.</a:t>
            </a:r>
            <a:br>
              <a:rPr lang="en-US" altLang="ja-JP" sz="1800">
                <a:solidFill>
                  <a:srgbClr val="FF0000"/>
                </a:solidFill>
                <a:latin typeface="Arial" pitchFamily="34" charset="0"/>
                <a:ea typeface="MS PGothic" pitchFamily="34" charset="-128"/>
              </a:rPr>
            </a:br>
            <a:r>
              <a:rPr lang="en-US" altLang="ja-JP" sz="1800">
                <a:solidFill>
                  <a:srgbClr val="FF0000"/>
                </a:solidFill>
                <a:latin typeface="Arial" pitchFamily="34" charset="0"/>
                <a:ea typeface="MS PGothic" pitchFamily="34" charset="-128"/>
              </a:rPr>
              <a:t>Pakistan</a:t>
            </a:r>
            <a:br>
              <a:rPr lang="en-US" altLang="ja-JP" sz="1800">
                <a:solidFill>
                  <a:srgbClr val="FF0000"/>
                </a:solidFill>
                <a:latin typeface="Arial" pitchFamily="34" charset="0"/>
                <a:ea typeface="MS PGothic" pitchFamily="34" charset="-128"/>
              </a:rPr>
            </a:br>
            <a:r>
              <a:rPr lang="en-US" altLang="ja-JP" sz="1800">
                <a:solidFill>
                  <a:srgbClr val="FF0000"/>
                </a:solidFill>
                <a:latin typeface="Arial" pitchFamily="34" charset="0"/>
                <a:ea typeface="MS PGothic" pitchFamily="34" charset="-128"/>
              </a:rPr>
              <a:t>Bangladesh</a:t>
            </a:r>
            <a:br>
              <a:rPr lang="en-US" altLang="ja-JP" sz="1800">
                <a:solidFill>
                  <a:srgbClr val="FF0000"/>
                </a:solidFill>
                <a:latin typeface="Arial" pitchFamily="34" charset="0"/>
                <a:ea typeface="MS PGothic" pitchFamily="34" charset="-128"/>
              </a:rPr>
            </a:br>
            <a:r>
              <a:rPr lang="en-US" altLang="ja-JP" sz="1800" b="1" i="1">
                <a:solidFill>
                  <a:srgbClr val="FF0000"/>
                </a:solidFill>
                <a:latin typeface="Arial" pitchFamily="34" charset="0"/>
                <a:ea typeface="MS PGothic" pitchFamily="34" charset="-128"/>
              </a:rPr>
              <a:t>Japan</a:t>
            </a:r>
            <a:r>
              <a:rPr lang="en-US" altLang="ja-JP" sz="1800">
                <a:solidFill>
                  <a:srgbClr val="FF0000"/>
                </a:solidFill>
                <a:latin typeface="Arial" pitchFamily="34" charset="0"/>
                <a:ea typeface="MS PGothic" pitchFamily="34" charset="-128"/>
              </a:rPr>
              <a:t/>
            </a:r>
            <a:br>
              <a:rPr lang="en-US" altLang="ja-JP" sz="1800">
                <a:solidFill>
                  <a:srgbClr val="FF0000"/>
                </a:solidFill>
                <a:latin typeface="Arial" pitchFamily="34" charset="0"/>
                <a:ea typeface="MS PGothic" pitchFamily="34" charset="-128"/>
              </a:rPr>
            </a:br>
            <a:r>
              <a:rPr lang="en-US" altLang="ja-JP" sz="1800">
                <a:solidFill>
                  <a:srgbClr val="FF0000"/>
                </a:solidFill>
                <a:latin typeface="Arial" pitchFamily="34" charset="0"/>
                <a:ea typeface="MS PGothic" pitchFamily="34" charset="-128"/>
              </a:rPr>
              <a:t>Nigeria</a:t>
            </a:r>
            <a:br>
              <a:rPr lang="en-US" altLang="ja-JP" sz="1800">
                <a:solidFill>
                  <a:srgbClr val="FF0000"/>
                </a:solidFill>
                <a:latin typeface="Arial" pitchFamily="34" charset="0"/>
                <a:ea typeface="MS PGothic" pitchFamily="34" charset="-128"/>
              </a:rPr>
            </a:br>
            <a:r>
              <a:rPr lang="en-US" altLang="ja-JP" sz="1800">
                <a:solidFill>
                  <a:srgbClr val="FF0000"/>
                </a:solidFill>
                <a:latin typeface="Arial" pitchFamily="34" charset="0"/>
                <a:ea typeface="MS PGothic" pitchFamily="34" charset="-128"/>
              </a:rPr>
              <a:t>Mexico</a:t>
            </a:r>
            <a:br>
              <a:rPr lang="en-US" altLang="ja-JP" sz="1800">
                <a:solidFill>
                  <a:srgbClr val="FF0000"/>
                </a:solidFill>
                <a:latin typeface="Arial" pitchFamily="34" charset="0"/>
                <a:ea typeface="MS PGothic" pitchFamily="34" charset="-128"/>
              </a:rPr>
            </a:br>
            <a:r>
              <a:rPr lang="en-US" altLang="ja-JP" sz="1800" b="1" i="1">
                <a:solidFill>
                  <a:srgbClr val="FF0000"/>
                </a:solidFill>
                <a:latin typeface="Arial" pitchFamily="34" charset="0"/>
                <a:ea typeface="MS PGothic" pitchFamily="34" charset="-128"/>
              </a:rPr>
              <a:t>Germany</a:t>
            </a:r>
            <a:endParaRPr lang="en-US" altLang="ja-JP" sz="2400" b="1" i="1">
              <a:solidFill>
                <a:srgbClr val="FF0000"/>
              </a:solidFill>
              <a:latin typeface="Arial" pitchFamily="34" charset="0"/>
              <a:ea typeface="MS PGothic" pitchFamily="34" charset="-128"/>
            </a:endParaRPr>
          </a:p>
        </p:txBody>
      </p:sp>
      <p:sp>
        <p:nvSpPr>
          <p:cNvPr id="754694" name="Rectangle 6"/>
          <p:cNvSpPr>
            <a:spLocks noChangeArrowheads="1"/>
          </p:cNvSpPr>
          <p:nvPr/>
        </p:nvSpPr>
        <p:spPr bwMode="auto">
          <a:xfrm>
            <a:off x="6019800" y="1524000"/>
            <a:ext cx="1768475"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rIns="0" bIns="0" anchor="ctr"/>
          <a:lstStyle/>
          <a:p>
            <a:pPr eaLnBrk="0" hangingPunct="0">
              <a:lnSpc>
                <a:spcPct val="170000"/>
              </a:lnSpc>
              <a:tabLst>
                <a:tab pos="803275" algn="l"/>
                <a:tab pos="3319463" algn="l"/>
                <a:tab pos="4572000" algn="l"/>
                <a:tab pos="6572250" algn="l"/>
              </a:tabLst>
            </a:pPr>
            <a:r>
              <a:rPr lang="en-US" altLang="ja-JP" sz="2400" b="1">
                <a:solidFill>
                  <a:srgbClr val="009900"/>
                </a:solidFill>
                <a:latin typeface="Arial" pitchFamily="34" charset="0"/>
                <a:ea typeface="MS PGothic" pitchFamily="34" charset="-128"/>
              </a:rPr>
              <a:t>2050</a:t>
            </a:r>
            <a:r>
              <a:rPr lang="en-US" altLang="ja-JP" sz="1800" b="1">
                <a:solidFill>
                  <a:srgbClr val="009900"/>
                </a:solidFill>
                <a:latin typeface="Arial" pitchFamily="34" charset="0"/>
                <a:ea typeface="MS PGothic" pitchFamily="34" charset="-128"/>
              </a:rPr>
              <a:t>		</a:t>
            </a:r>
          </a:p>
          <a:p>
            <a:pPr eaLnBrk="0" hangingPunct="0">
              <a:lnSpc>
                <a:spcPct val="170000"/>
              </a:lnSpc>
              <a:tabLst>
                <a:tab pos="803275" algn="l"/>
                <a:tab pos="3319463" algn="l"/>
                <a:tab pos="4572000" algn="l"/>
                <a:tab pos="6572250" algn="l"/>
              </a:tabLst>
            </a:pPr>
            <a:r>
              <a:rPr lang="en-US" altLang="ja-JP" sz="1800">
                <a:solidFill>
                  <a:srgbClr val="009900"/>
                </a:solidFill>
                <a:latin typeface="Arial" pitchFamily="34" charset="0"/>
                <a:ea typeface="MS PGothic" pitchFamily="34" charset="-128"/>
              </a:rPr>
              <a:t>India</a:t>
            </a:r>
          </a:p>
          <a:p>
            <a:pPr eaLnBrk="0" hangingPunct="0">
              <a:lnSpc>
                <a:spcPct val="110000"/>
              </a:lnSpc>
              <a:tabLst>
                <a:tab pos="803275" algn="l"/>
                <a:tab pos="3319463" algn="l"/>
                <a:tab pos="4572000" algn="l"/>
                <a:tab pos="6572250" algn="l"/>
              </a:tabLst>
            </a:pPr>
            <a:r>
              <a:rPr lang="en-US" altLang="ja-JP" sz="1800">
                <a:solidFill>
                  <a:srgbClr val="009900"/>
                </a:solidFill>
                <a:latin typeface="Arial" pitchFamily="34" charset="0"/>
                <a:ea typeface="MS PGothic" pitchFamily="34" charset="-128"/>
              </a:rPr>
              <a:t>China</a:t>
            </a:r>
          </a:p>
          <a:p>
            <a:pPr eaLnBrk="0" hangingPunct="0">
              <a:lnSpc>
                <a:spcPct val="110000"/>
              </a:lnSpc>
              <a:tabLst>
                <a:tab pos="803275" algn="l"/>
                <a:tab pos="3319463" algn="l"/>
                <a:tab pos="4572000" algn="l"/>
                <a:tab pos="6572250" algn="l"/>
              </a:tabLst>
            </a:pPr>
            <a:r>
              <a:rPr lang="en-US" altLang="ja-JP" sz="1800" b="1" i="1">
                <a:solidFill>
                  <a:srgbClr val="009900"/>
                </a:solidFill>
                <a:latin typeface="Arial" pitchFamily="34" charset="0"/>
                <a:ea typeface="MS PGothic" pitchFamily="34" charset="-128"/>
              </a:rPr>
              <a:t>United States</a:t>
            </a:r>
          </a:p>
          <a:p>
            <a:pPr eaLnBrk="0" hangingPunct="0">
              <a:lnSpc>
                <a:spcPct val="110000"/>
              </a:lnSpc>
              <a:tabLst>
                <a:tab pos="803275" algn="l"/>
                <a:tab pos="3319463" algn="l"/>
                <a:tab pos="4572000" algn="l"/>
                <a:tab pos="6572250" algn="l"/>
              </a:tabLst>
            </a:pPr>
            <a:r>
              <a:rPr lang="en-US" altLang="ja-JP" sz="1800">
                <a:solidFill>
                  <a:srgbClr val="009900"/>
                </a:solidFill>
                <a:latin typeface="Arial" pitchFamily="34" charset="0"/>
                <a:ea typeface="MS PGothic" pitchFamily="34" charset="-128"/>
              </a:rPr>
              <a:t>Pakistan</a:t>
            </a:r>
            <a:br>
              <a:rPr lang="en-US" altLang="ja-JP" sz="1800">
                <a:solidFill>
                  <a:srgbClr val="009900"/>
                </a:solidFill>
                <a:latin typeface="Arial" pitchFamily="34" charset="0"/>
                <a:ea typeface="MS PGothic" pitchFamily="34" charset="-128"/>
              </a:rPr>
            </a:br>
            <a:r>
              <a:rPr lang="en-US" altLang="ja-JP" sz="1800">
                <a:solidFill>
                  <a:srgbClr val="009900"/>
                </a:solidFill>
                <a:latin typeface="Arial" pitchFamily="34" charset="0"/>
                <a:ea typeface="MS PGothic" pitchFamily="34" charset="-128"/>
              </a:rPr>
              <a:t>Indonesia</a:t>
            </a:r>
            <a:br>
              <a:rPr lang="en-US" altLang="ja-JP" sz="1800">
                <a:solidFill>
                  <a:srgbClr val="009900"/>
                </a:solidFill>
                <a:latin typeface="Arial" pitchFamily="34" charset="0"/>
                <a:ea typeface="MS PGothic" pitchFamily="34" charset="-128"/>
              </a:rPr>
            </a:br>
            <a:r>
              <a:rPr lang="en-US" altLang="ja-JP" sz="1800">
                <a:solidFill>
                  <a:srgbClr val="009900"/>
                </a:solidFill>
                <a:latin typeface="Arial" pitchFamily="34" charset="0"/>
                <a:ea typeface="MS PGothic" pitchFamily="34" charset="-128"/>
              </a:rPr>
              <a:t>Nigeria</a:t>
            </a:r>
            <a:br>
              <a:rPr lang="en-US" altLang="ja-JP" sz="1800">
                <a:solidFill>
                  <a:srgbClr val="009900"/>
                </a:solidFill>
                <a:latin typeface="Arial" pitchFamily="34" charset="0"/>
                <a:ea typeface="MS PGothic" pitchFamily="34" charset="-128"/>
              </a:rPr>
            </a:br>
            <a:r>
              <a:rPr lang="en-US" altLang="ja-JP" sz="1800">
                <a:solidFill>
                  <a:srgbClr val="009900"/>
                </a:solidFill>
                <a:latin typeface="Arial" pitchFamily="34" charset="0"/>
                <a:ea typeface="MS PGothic" pitchFamily="34" charset="-128"/>
              </a:rPr>
              <a:t>Bangladesh</a:t>
            </a:r>
            <a:br>
              <a:rPr lang="en-US" altLang="ja-JP" sz="1800">
                <a:solidFill>
                  <a:srgbClr val="009900"/>
                </a:solidFill>
                <a:latin typeface="Arial" pitchFamily="34" charset="0"/>
                <a:ea typeface="MS PGothic" pitchFamily="34" charset="-128"/>
              </a:rPr>
            </a:br>
            <a:r>
              <a:rPr lang="en-US" altLang="ja-JP" sz="1800">
                <a:solidFill>
                  <a:srgbClr val="009900"/>
                </a:solidFill>
                <a:latin typeface="Arial" pitchFamily="34" charset="0"/>
                <a:ea typeface="MS PGothic" pitchFamily="34" charset="-128"/>
              </a:rPr>
              <a:t>Brazil</a:t>
            </a:r>
            <a:br>
              <a:rPr lang="en-US" altLang="ja-JP" sz="1800">
                <a:solidFill>
                  <a:srgbClr val="009900"/>
                </a:solidFill>
                <a:latin typeface="Arial" pitchFamily="34" charset="0"/>
                <a:ea typeface="MS PGothic" pitchFamily="34" charset="-128"/>
              </a:rPr>
            </a:br>
            <a:r>
              <a:rPr lang="en-US" altLang="ja-JP" sz="1800">
                <a:solidFill>
                  <a:srgbClr val="009900"/>
                </a:solidFill>
                <a:latin typeface="Arial" pitchFamily="34" charset="0"/>
                <a:ea typeface="MS PGothic" pitchFamily="34" charset="-128"/>
              </a:rPr>
              <a:t>Congo</a:t>
            </a:r>
            <a:br>
              <a:rPr lang="en-US" altLang="ja-JP" sz="1800">
                <a:solidFill>
                  <a:srgbClr val="009900"/>
                </a:solidFill>
                <a:latin typeface="Arial" pitchFamily="34" charset="0"/>
                <a:ea typeface="MS PGothic" pitchFamily="34" charset="-128"/>
              </a:rPr>
            </a:br>
            <a:r>
              <a:rPr lang="en-US" altLang="ja-JP" sz="1800">
                <a:solidFill>
                  <a:srgbClr val="009900"/>
                </a:solidFill>
                <a:latin typeface="Arial" pitchFamily="34" charset="0"/>
                <a:ea typeface="MS PGothic" pitchFamily="34" charset="-128"/>
              </a:rPr>
              <a:t>Ethiopia</a:t>
            </a:r>
            <a:br>
              <a:rPr lang="en-US" altLang="ja-JP" sz="1800">
                <a:solidFill>
                  <a:srgbClr val="009900"/>
                </a:solidFill>
                <a:latin typeface="Arial" pitchFamily="34" charset="0"/>
                <a:ea typeface="MS PGothic" pitchFamily="34" charset="-128"/>
              </a:rPr>
            </a:br>
            <a:r>
              <a:rPr lang="en-US" altLang="ja-JP" sz="1800">
                <a:solidFill>
                  <a:srgbClr val="009900"/>
                </a:solidFill>
                <a:latin typeface="Arial" pitchFamily="34" charset="0"/>
                <a:ea typeface="MS PGothic" pitchFamily="34" charset="-128"/>
              </a:rPr>
              <a:t>Mexico</a:t>
            </a:r>
            <a:br>
              <a:rPr lang="en-US" altLang="ja-JP" sz="1800">
                <a:solidFill>
                  <a:srgbClr val="009900"/>
                </a:solidFill>
                <a:latin typeface="Arial" pitchFamily="34" charset="0"/>
                <a:ea typeface="MS PGothic" pitchFamily="34" charset="-128"/>
              </a:rPr>
            </a:br>
            <a:r>
              <a:rPr lang="en-US" altLang="ja-JP" sz="1800">
                <a:solidFill>
                  <a:srgbClr val="009900"/>
                </a:solidFill>
                <a:latin typeface="Arial" pitchFamily="34" charset="0"/>
                <a:ea typeface="MS PGothic" pitchFamily="34" charset="-128"/>
              </a:rPr>
              <a:t>Philippines</a:t>
            </a:r>
            <a:endParaRPr lang="en-US" altLang="ja-JP" sz="2400">
              <a:solidFill>
                <a:srgbClr val="009900"/>
              </a:solidFill>
              <a:latin typeface="Arial" pitchFamily="34" charset="0"/>
              <a:ea typeface="MS PGothic" pitchFamily="34" charset="-128"/>
            </a:endParaRPr>
          </a:p>
        </p:txBody>
      </p:sp>
      <p:sp>
        <p:nvSpPr>
          <p:cNvPr id="30728" name="Rectangle 7"/>
          <p:cNvSpPr>
            <a:spLocks noChangeArrowheads="1"/>
          </p:cNvSpPr>
          <p:nvPr/>
        </p:nvSpPr>
        <p:spPr bwMode="auto">
          <a:xfrm>
            <a:off x="835025" y="1244600"/>
            <a:ext cx="59594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nchor="ctr"/>
          <a:lstStyle/>
          <a:p>
            <a:pPr algn="ctr" eaLnBrk="0" hangingPunct="0">
              <a:tabLst>
                <a:tab pos="803275" algn="l"/>
                <a:tab pos="3319463" algn="l"/>
                <a:tab pos="4572000" algn="l"/>
                <a:tab pos="6572250" algn="l"/>
              </a:tabLst>
            </a:pPr>
            <a:r>
              <a:rPr lang="en-US" altLang="ja-JP" sz="1800" b="1">
                <a:solidFill>
                  <a:schemeClr val="tx1"/>
                </a:solidFill>
                <a:latin typeface="Arial" pitchFamily="34" charset="0"/>
                <a:ea typeface="MS PGothic" pitchFamily="34" charset="-128"/>
              </a:rPr>
              <a:t>12 Largest Countries Ranked by Population</a:t>
            </a:r>
          </a:p>
        </p:txBody>
      </p:sp>
      <p:sp>
        <p:nvSpPr>
          <p:cNvPr id="30729" name="Rectangle 8"/>
          <p:cNvSpPr>
            <a:spLocks noChangeArrowheads="1"/>
          </p:cNvSpPr>
          <p:nvPr/>
        </p:nvSpPr>
        <p:spPr bwMode="auto">
          <a:xfrm>
            <a:off x="7543800" y="5562600"/>
            <a:ext cx="13668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nchor="ctr"/>
          <a:lstStyle/>
          <a:p>
            <a:pPr algn="r" eaLnBrk="0" hangingPunct="0">
              <a:tabLst>
                <a:tab pos="803275" algn="l"/>
                <a:tab pos="3319463" algn="l"/>
                <a:tab pos="4572000" algn="l"/>
                <a:tab pos="6572250" algn="l"/>
              </a:tabLst>
            </a:pPr>
            <a:r>
              <a:rPr lang="en-US" altLang="ja-JP" sz="1000">
                <a:solidFill>
                  <a:srgbClr val="000000"/>
                </a:solidFill>
                <a:latin typeface="Arial" pitchFamily="34" charset="0"/>
                <a:ea typeface="MS PGothic" pitchFamily="34" charset="-128"/>
              </a:rPr>
              <a:t>Source: UNDP (2005)</a:t>
            </a:r>
          </a:p>
        </p:txBody>
      </p:sp>
      <p:sp>
        <p:nvSpPr>
          <p:cNvPr id="30730" name="Rectangle 9"/>
          <p:cNvSpPr>
            <a:spLocks noGrp="1" noChangeArrowheads="1"/>
          </p:cNvSpPr>
          <p:nvPr>
            <p:ph type="title"/>
          </p:nvPr>
        </p:nvSpPr>
        <p:spPr>
          <a:xfrm>
            <a:off x="0" y="228600"/>
            <a:ext cx="7772400" cy="1143000"/>
          </a:xfrm>
        </p:spPr>
        <p:txBody>
          <a:bodyPr/>
          <a:lstStyle/>
          <a:p>
            <a:pPr eaLnBrk="1" hangingPunct="1"/>
            <a:r>
              <a:rPr lang="en-US" b="1" dirty="0" smtClean="0"/>
              <a:t>Changing global demographics</a:t>
            </a:r>
            <a:br>
              <a:rPr lang="en-US" b="1" dirty="0" smtClean="0"/>
            </a:br>
            <a:r>
              <a:rPr lang="en-US" sz="2000" b="1" dirty="0" smtClean="0"/>
              <a:t>Developing countries on the rise </a:t>
            </a:r>
          </a:p>
        </p:txBody>
      </p:sp>
    </p:spTree>
    <p:extLst>
      <p:ext uri="{BB962C8B-B14F-4D97-AF65-F5344CB8AC3E}">
        <p14:creationId xmlns:p14="http://schemas.microsoft.com/office/powerpoint/2010/main" val="107187549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4692"/>
                                        </p:tgtEl>
                                        <p:attrNameLst>
                                          <p:attrName>style.visibility</p:attrName>
                                        </p:attrNameLst>
                                      </p:cBhvr>
                                      <p:to>
                                        <p:strVal val="visible"/>
                                      </p:to>
                                    </p:set>
                                    <p:anim calcmode="lin" valueType="num">
                                      <p:cBhvr additive="base">
                                        <p:cTn id="7" dur="500" fill="hold"/>
                                        <p:tgtEl>
                                          <p:spTgt spid="754692"/>
                                        </p:tgtEl>
                                        <p:attrNameLst>
                                          <p:attrName>ppt_x</p:attrName>
                                        </p:attrNameLst>
                                      </p:cBhvr>
                                      <p:tavLst>
                                        <p:tav tm="0">
                                          <p:val>
                                            <p:strVal val="#ppt_x"/>
                                          </p:val>
                                        </p:tav>
                                        <p:tav tm="100000">
                                          <p:val>
                                            <p:strVal val="#ppt_x"/>
                                          </p:val>
                                        </p:tav>
                                      </p:tavLst>
                                    </p:anim>
                                    <p:anim calcmode="lin" valueType="num">
                                      <p:cBhvr additive="base">
                                        <p:cTn id="8" dur="500" fill="hold"/>
                                        <p:tgtEl>
                                          <p:spTgt spid="7546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4693"/>
                                        </p:tgtEl>
                                        <p:attrNameLst>
                                          <p:attrName>style.visibility</p:attrName>
                                        </p:attrNameLst>
                                      </p:cBhvr>
                                      <p:to>
                                        <p:strVal val="visible"/>
                                      </p:to>
                                    </p:set>
                                    <p:anim calcmode="lin" valueType="num">
                                      <p:cBhvr additive="base">
                                        <p:cTn id="13" dur="500" fill="hold"/>
                                        <p:tgtEl>
                                          <p:spTgt spid="754693"/>
                                        </p:tgtEl>
                                        <p:attrNameLst>
                                          <p:attrName>ppt_x</p:attrName>
                                        </p:attrNameLst>
                                      </p:cBhvr>
                                      <p:tavLst>
                                        <p:tav tm="0">
                                          <p:val>
                                            <p:strVal val="#ppt_x"/>
                                          </p:val>
                                        </p:tav>
                                        <p:tav tm="100000">
                                          <p:val>
                                            <p:strVal val="#ppt_x"/>
                                          </p:val>
                                        </p:tav>
                                      </p:tavLst>
                                    </p:anim>
                                    <p:anim calcmode="lin" valueType="num">
                                      <p:cBhvr additive="base">
                                        <p:cTn id="14" dur="500" fill="hold"/>
                                        <p:tgtEl>
                                          <p:spTgt spid="75469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4694"/>
                                        </p:tgtEl>
                                        <p:attrNameLst>
                                          <p:attrName>style.visibility</p:attrName>
                                        </p:attrNameLst>
                                      </p:cBhvr>
                                      <p:to>
                                        <p:strVal val="visible"/>
                                      </p:to>
                                    </p:set>
                                    <p:anim calcmode="lin" valueType="num">
                                      <p:cBhvr additive="base">
                                        <p:cTn id="19" dur="500" fill="hold"/>
                                        <p:tgtEl>
                                          <p:spTgt spid="754694"/>
                                        </p:tgtEl>
                                        <p:attrNameLst>
                                          <p:attrName>ppt_x</p:attrName>
                                        </p:attrNameLst>
                                      </p:cBhvr>
                                      <p:tavLst>
                                        <p:tav tm="0">
                                          <p:val>
                                            <p:strVal val="#ppt_x"/>
                                          </p:val>
                                        </p:tav>
                                        <p:tav tm="100000">
                                          <p:val>
                                            <p:strVal val="#ppt_x"/>
                                          </p:val>
                                        </p:tav>
                                      </p:tavLst>
                                    </p:anim>
                                    <p:anim calcmode="lin" valueType="num">
                                      <p:cBhvr additive="base">
                                        <p:cTn id="20" dur="500" fill="hold"/>
                                        <p:tgtEl>
                                          <p:spTgt spid="7546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2" grpId="0"/>
      <p:bldP spid="754693" grpId="0"/>
      <p:bldP spid="75469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5"/>
          <p:cNvSpPr>
            <a:spLocks noGrp="1"/>
          </p:cNvSpPr>
          <p:nvPr>
            <p:ph type="body" sz="half" idx="4294967295"/>
          </p:nvPr>
        </p:nvSpPr>
        <p:spPr>
          <a:xfrm>
            <a:off x="304800" y="1219200"/>
            <a:ext cx="3352800" cy="5638800"/>
          </a:xfrm>
        </p:spPr>
        <p:txBody>
          <a:bodyPr/>
          <a:lstStyle/>
          <a:p>
            <a:pPr marL="0" indent="0" eaLnBrk="1" hangingPunct="1">
              <a:lnSpc>
                <a:spcPct val="80000"/>
              </a:lnSpc>
              <a:buFont typeface="Wingdings" pitchFamily="2" charset="2"/>
              <a:buChar char="Ø"/>
            </a:pPr>
            <a:r>
              <a:rPr lang="en-US" sz="1600" smtClean="0"/>
              <a:t> In 2008 Deloitte found that "medical tourism" is a hot trend among U.S. health care consumers</a:t>
            </a:r>
          </a:p>
          <a:p>
            <a:pPr marL="0" indent="0" eaLnBrk="1" hangingPunct="1">
              <a:lnSpc>
                <a:spcPct val="80000"/>
              </a:lnSpc>
              <a:buFont typeface="Wingdings" pitchFamily="2" charset="2"/>
              <a:buChar char="Ø"/>
            </a:pPr>
            <a:r>
              <a:rPr lang="en-US" sz="1600" smtClean="0"/>
              <a:t> Nearly 40 % said they would travel outside the country for medical treatment, if the quality was comparable and the cost was cut in half</a:t>
            </a:r>
            <a:endParaRPr lang="en-US" sz="1600" u="sng" smtClean="0"/>
          </a:p>
          <a:p>
            <a:pPr marL="0" indent="0" eaLnBrk="1" hangingPunct="1">
              <a:lnSpc>
                <a:spcPct val="80000"/>
              </a:lnSpc>
              <a:buFont typeface="Wingdings" pitchFamily="2" charset="2"/>
              <a:buChar char="Ø"/>
            </a:pPr>
            <a:r>
              <a:rPr lang="en-US" sz="1600" smtClean="0"/>
              <a:t> Market drivers for medical tourism: </a:t>
            </a:r>
          </a:p>
          <a:p>
            <a:pPr marL="0" indent="0" eaLnBrk="1" hangingPunct="1">
              <a:lnSpc>
                <a:spcPct val="80000"/>
              </a:lnSpc>
            </a:pPr>
            <a:r>
              <a:rPr lang="en-US" sz="1600" smtClean="0"/>
              <a:t>Cost savings; </a:t>
            </a:r>
          </a:p>
          <a:p>
            <a:pPr marL="0" indent="0" eaLnBrk="1" hangingPunct="1">
              <a:lnSpc>
                <a:spcPct val="80000"/>
              </a:lnSpc>
            </a:pPr>
            <a:r>
              <a:rPr lang="en-US" sz="1600" smtClean="0"/>
              <a:t>Comparable or better quality health care; </a:t>
            </a:r>
          </a:p>
          <a:p>
            <a:pPr marL="0" indent="0" eaLnBrk="1" hangingPunct="1">
              <a:lnSpc>
                <a:spcPct val="80000"/>
              </a:lnSpc>
            </a:pPr>
            <a:r>
              <a:rPr lang="en-US" sz="1600" smtClean="0"/>
              <a:t>Shorter waiting periods thus quicker access to care</a:t>
            </a:r>
          </a:p>
          <a:p>
            <a:pPr marL="0" indent="0" eaLnBrk="1" hangingPunct="1">
              <a:lnSpc>
                <a:spcPct val="80000"/>
              </a:lnSpc>
              <a:buFont typeface="Wingdings" pitchFamily="2" charset="2"/>
              <a:buChar char="Ø"/>
            </a:pPr>
            <a:r>
              <a:rPr lang="en-US" sz="1600" smtClean="0"/>
              <a:t> World medical tourism market is estimated to have reached  $60 billion in 2008, and grow to $100 billion by 2010. Over 35 countries are serving around 1 million medical tourists annually</a:t>
            </a:r>
          </a:p>
          <a:p>
            <a:pPr marL="0" indent="0" eaLnBrk="1" hangingPunct="1">
              <a:lnSpc>
                <a:spcPct val="80000"/>
              </a:lnSpc>
              <a:buFont typeface="Wingdings" pitchFamily="2" charset="2"/>
              <a:buChar char="Ø"/>
            </a:pPr>
            <a:r>
              <a:rPr lang="en-US" sz="1600" b="1" smtClean="0">
                <a:hlinkClick r:id="rId3"/>
              </a:rPr>
              <a:t>Medical Tourism Video</a:t>
            </a:r>
            <a:endParaRPr lang="en-US" sz="1600" b="1" smtClean="0"/>
          </a:p>
          <a:p>
            <a:pPr marL="0" indent="0" eaLnBrk="1" hangingPunct="1">
              <a:lnSpc>
                <a:spcPct val="80000"/>
              </a:lnSpc>
              <a:buFontTx/>
              <a:buNone/>
            </a:pPr>
            <a:endParaRPr lang="en-US" sz="1600" smtClean="0"/>
          </a:p>
          <a:p>
            <a:pPr marL="0" indent="0" eaLnBrk="1" hangingPunct="1">
              <a:lnSpc>
                <a:spcPct val="80000"/>
              </a:lnSpc>
              <a:buFontTx/>
              <a:buNone/>
            </a:pPr>
            <a:endParaRPr lang="en-US" sz="1600" smtClean="0"/>
          </a:p>
          <a:p>
            <a:pPr marL="0" indent="0" eaLnBrk="1" hangingPunct="1">
              <a:lnSpc>
                <a:spcPct val="80000"/>
              </a:lnSpc>
              <a:buFontTx/>
              <a:buNone/>
            </a:pPr>
            <a:endParaRPr lang="en-US" sz="600" smtClean="0"/>
          </a:p>
        </p:txBody>
      </p:sp>
      <p:pic>
        <p:nvPicPr>
          <p:cNvPr id="31747" name="Content Placeholder 6"/>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l="51875" t="32373" r="18828" b="28282"/>
          <a:stretch>
            <a:fillRect/>
          </a:stretch>
        </p:blipFill>
        <p:spPr>
          <a:xfrm>
            <a:off x="3733800" y="1066800"/>
            <a:ext cx="4740275" cy="3581400"/>
          </a:xfrm>
        </p:spPr>
      </p:pic>
      <p:sp>
        <p:nvSpPr>
          <p:cNvPr id="31748" name="Rectangle 7"/>
          <p:cNvSpPr>
            <a:spLocks noChangeArrowheads="1"/>
          </p:cNvSpPr>
          <p:nvPr/>
        </p:nvSpPr>
        <p:spPr bwMode="auto">
          <a:xfrm>
            <a:off x="3810000" y="4724400"/>
            <a:ext cx="4572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1" u="sng">
                <a:solidFill>
                  <a:schemeClr val="tx1"/>
                </a:solidFill>
                <a:latin typeface="Calibri" pitchFamily="34" charset="0"/>
              </a:rPr>
              <a:t>Assumptions:</a:t>
            </a:r>
          </a:p>
          <a:p>
            <a:pPr>
              <a:buFont typeface="Arial" pitchFamily="34" charset="0"/>
              <a:buChar char="•"/>
            </a:pPr>
            <a:r>
              <a:rPr lang="en-US" sz="1000" b="1">
                <a:solidFill>
                  <a:schemeClr val="tx1"/>
                </a:solidFill>
                <a:latin typeface="Calibri" pitchFamily="34" charset="0"/>
              </a:rPr>
              <a:t>  In 2007, approximately 750,000 Americans traveled outbound for medical care. That number will increase to 6 million by 2010. Therefore the growth rate from 2007 to 2010 is 100% for the base estimate.</a:t>
            </a:r>
          </a:p>
          <a:p>
            <a:pPr>
              <a:buFont typeface="Arial" pitchFamily="34" charset="0"/>
              <a:buChar char="•"/>
            </a:pPr>
            <a:r>
              <a:rPr lang="en-US" sz="1000" b="1">
                <a:solidFill>
                  <a:schemeClr val="tx1"/>
                </a:solidFill>
                <a:latin typeface="Calibri" pitchFamily="34" charset="0"/>
              </a:rPr>
              <a:t>  After 2010, the growth rate will begin to fall due to supply capacity constraints in foreign countries.</a:t>
            </a:r>
          </a:p>
          <a:p>
            <a:pPr>
              <a:buFont typeface="Arial" pitchFamily="34" charset="0"/>
              <a:buChar char="•"/>
            </a:pPr>
            <a:r>
              <a:rPr lang="en-US" sz="1000" b="1">
                <a:solidFill>
                  <a:schemeClr val="tx1"/>
                </a:solidFill>
                <a:latin typeface="Calibri" pitchFamily="34" charset="0"/>
              </a:rPr>
              <a:t>  Upper/Lower bound estimates assume the growth rate is higher/lower than the base case estimate.</a:t>
            </a:r>
          </a:p>
          <a:p>
            <a:pPr>
              <a:buFont typeface="Arial" pitchFamily="34" charset="0"/>
              <a:buChar char="•"/>
            </a:pPr>
            <a:r>
              <a:rPr lang="en-US" sz="1000" b="1">
                <a:solidFill>
                  <a:schemeClr val="tx1"/>
                </a:solidFill>
                <a:latin typeface="Calibri" pitchFamily="34" charset="0"/>
              </a:rPr>
              <a:t>Source: 2008 Deloitte Development LLC</a:t>
            </a:r>
          </a:p>
          <a:p>
            <a:endParaRPr lang="en-US" sz="1000" b="1">
              <a:solidFill>
                <a:schemeClr val="tx1"/>
              </a:solidFill>
              <a:latin typeface="Calibri" pitchFamily="34" charset="0"/>
            </a:endParaRPr>
          </a:p>
        </p:txBody>
      </p:sp>
      <p:sp>
        <p:nvSpPr>
          <p:cNvPr id="7" name="Rectangle 9"/>
          <p:cNvSpPr txBox="1">
            <a:spLocks noChangeArrowheads="1"/>
          </p:cNvSpPr>
          <p:nvPr/>
        </p:nvSpPr>
        <p:spPr>
          <a:xfrm>
            <a:off x="0" y="304800"/>
            <a:ext cx="7772400" cy="1143000"/>
          </a:xfrm>
          <a:prstGeom prst="rect">
            <a:avLst/>
          </a:prstGeom>
          <a:noFill/>
          <a:ln/>
        </p:spPr>
        <p:txBody>
          <a:bodyPr/>
          <a:lstStyle/>
          <a:p>
            <a:pPr>
              <a:defRPr/>
            </a:pPr>
            <a:r>
              <a:rPr lang="en-US" b="1" kern="0" dirty="0">
                <a:latin typeface="+mj-lt"/>
                <a:ea typeface="+mj-ea"/>
                <a:cs typeface="+mj-cs"/>
              </a:rPr>
              <a:t>Global trends in health care</a:t>
            </a:r>
          </a:p>
          <a:p>
            <a:pPr>
              <a:defRPr/>
            </a:pPr>
            <a:r>
              <a:rPr lang="en-US" sz="2000" b="1" kern="0" dirty="0">
                <a:latin typeface="+mj-lt"/>
                <a:ea typeface="+mj-ea"/>
                <a:cs typeface="+mj-cs"/>
              </a:rPr>
              <a:t>Medical tourism on the rise </a:t>
            </a:r>
          </a:p>
        </p:txBody>
      </p:sp>
      <p:sp>
        <p:nvSpPr>
          <p:cNvPr id="31750" name="Slide Number Placeholder 7"/>
          <p:cNvSpPr txBox="1">
            <a:spLocks noGrp="1"/>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8349600C-AF64-4713-998C-67538F507375}" type="slidenum">
              <a:rPr lang="en-US" sz="800"/>
              <a:pPr/>
              <a:t>28</a:t>
            </a:fld>
            <a:endParaRPr lang="en-US" sz="800"/>
          </a:p>
        </p:txBody>
      </p:sp>
    </p:spTree>
    <p:extLst>
      <p:ext uri="{BB962C8B-B14F-4D97-AF65-F5344CB8AC3E}">
        <p14:creationId xmlns:p14="http://schemas.microsoft.com/office/powerpoint/2010/main" val="322631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11"/>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33904" t="22917" r="18594" b="7222"/>
          <a:stretch>
            <a:fillRect/>
          </a:stretch>
        </p:blipFill>
        <p:spPr>
          <a:xfrm>
            <a:off x="1143000" y="1223963"/>
            <a:ext cx="6172200" cy="5024437"/>
          </a:xfrm>
        </p:spPr>
      </p:pic>
      <p:sp>
        <p:nvSpPr>
          <p:cNvPr id="4" name="Rectangle 9"/>
          <p:cNvSpPr txBox="1">
            <a:spLocks noChangeArrowheads="1"/>
          </p:cNvSpPr>
          <p:nvPr/>
        </p:nvSpPr>
        <p:spPr>
          <a:xfrm>
            <a:off x="0" y="381000"/>
            <a:ext cx="7772400" cy="1143000"/>
          </a:xfrm>
          <a:prstGeom prst="rect">
            <a:avLst/>
          </a:prstGeom>
          <a:noFill/>
          <a:ln/>
        </p:spPr>
        <p:txBody>
          <a:bodyPr/>
          <a:lstStyle/>
          <a:p>
            <a:pPr>
              <a:defRPr/>
            </a:pPr>
            <a:r>
              <a:rPr lang="en-US" b="1" kern="0" dirty="0">
                <a:latin typeface="+mj-lt"/>
                <a:ea typeface="+mj-ea"/>
                <a:cs typeface="+mj-cs"/>
              </a:rPr>
              <a:t>Global trends in health care</a:t>
            </a:r>
          </a:p>
          <a:p>
            <a:pPr>
              <a:defRPr/>
            </a:pPr>
            <a:r>
              <a:rPr lang="en-US" sz="2000" b="1" kern="0" dirty="0">
                <a:latin typeface="+mj-lt"/>
                <a:ea typeface="+mj-ea"/>
                <a:cs typeface="+mj-cs"/>
              </a:rPr>
              <a:t>Medical tourism on the rise </a:t>
            </a:r>
          </a:p>
        </p:txBody>
      </p:sp>
      <p:sp>
        <p:nvSpPr>
          <p:cNvPr id="32772" name="Slide Number Placeholder 4"/>
          <p:cNvSpPr txBox="1">
            <a:spLocks noGrp="1"/>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D80EA456-599C-4EBA-9951-6F5D8330DAB9}" type="slidenum">
              <a:rPr lang="en-US" sz="800"/>
              <a:pPr/>
              <a:t>29</a:t>
            </a:fld>
            <a:endParaRPr lang="en-US" sz="800"/>
          </a:p>
        </p:txBody>
      </p:sp>
    </p:spTree>
    <p:extLst>
      <p:ext uri="{BB962C8B-B14F-4D97-AF65-F5344CB8AC3E}">
        <p14:creationId xmlns:p14="http://schemas.microsoft.com/office/powerpoint/2010/main" val="2449911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81000" y="1639888"/>
            <a:ext cx="4953000" cy="4137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609600" indent="-609600">
              <a:lnSpc>
                <a:spcPct val="80000"/>
              </a:lnSpc>
              <a:buFontTx/>
              <a:buAutoNum type="arabicPeriod"/>
            </a:pPr>
            <a:r>
              <a:rPr lang="en-US" sz="1800" dirty="0" smtClean="0"/>
              <a:t>11/9/89: when the walls came down and the windows went up</a:t>
            </a:r>
          </a:p>
          <a:p>
            <a:pPr marL="609600" indent="-609600">
              <a:lnSpc>
                <a:spcPct val="80000"/>
              </a:lnSpc>
              <a:buFontTx/>
              <a:buAutoNum type="arabicPeriod"/>
            </a:pPr>
            <a:r>
              <a:rPr lang="en-US" sz="1800" dirty="0" smtClean="0"/>
              <a:t>8/9/95: when Netscape went public</a:t>
            </a:r>
          </a:p>
          <a:p>
            <a:pPr marL="609600" indent="-609600">
              <a:lnSpc>
                <a:spcPct val="80000"/>
              </a:lnSpc>
              <a:buFontTx/>
              <a:buAutoNum type="arabicPeriod"/>
            </a:pPr>
            <a:r>
              <a:rPr lang="en-US" sz="1800" dirty="0" smtClean="0"/>
              <a:t>Workflow Software: let’s do lunch – have your application talk to my application</a:t>
            </a:r>
          </a:p>
          <a:p>
            <a:pPr marL="609600" indent="-609600">
              <a:lnSpc>
                <a:spcPct val="80000"/>
              </a:lnSpc>
              <a:buFontTx/>
              <a:buAutoNum type="arabicPeriod"/>
            </a:pPr>
            <a:r>
              <a:rPr lang="en-US" sz="1800" dirty="0" smtClean="0"/>
              <a:t>Open sourcing: self-organizing collaborative communities</a:t>
            </a:r>
          </a:p>
          <a:p>
            <a:pPr marL="609600" indent="-609600">
              <a:lnSpc>
                <a:spcPct val="80000"/>
              </a:lnSpc>
              <a:buFontTx/>
              <a:buAutoNum type="arabicPeriod"/>
            </a:pPr>
            <a:r>
              <a:rPr lang="en-US" sz="1800" dirty="0" smtClean="0"/>
              <a:t>Outsourcing: Y2K</a:t>
            </a:r>
          </a:p>
          <a:p>
            <a:pPr marL="609600" indent="-609600">
              <a:lnSpc>
                <a:spcPct val="80000"/>
              </a:lnSpc>
              <a:buFontTx/>
              <a:buAutoNum type="arabicPeriod"/>
            </a:pPr>
            <a:r>
              <a:rPr lang="en-US" sz="1800" dirty="0" smtClean="0"/>
              <a:t>Offshoring: running with gazelles, eating with lions </a:t>
            </a:r>
          </a:p>
          <a:p>
            <a:pPr marL="609600" indent="-609600">
              <a:lnSpc>
                <a:spcPct val="80000"/>
              </a:lnSpc>
              <a:buFontTx/>
              <a:buAutoNum type="arabicPeriod"/>
            </a:pPr>
            <a:r>
              <a:rPr lang="en-US" sz="1800" dirty="0" smtClean="0"/>
              <a:t>Supply-chaining: eating sushi in Arkansas </a:t>
            </a:r>
          </a:p>
          <a:p>
            <a:pPr marL="609600" indent="-609600">
              <a:lnSpc>
                <a:spcPct val="80000"/>
              </a:lnSpc>
              <a:buFontTx/>
              <a:buAutoNum type="arabicPeriod"/>
            </a:pPr>
            <a:r>
              <a:rPr lang="en-US" sz="1800" dirty="0" smtClean="0"/>
              <a:t>In-sourcing: what the guys in funny brown shirts are really doing </a:t>
            </a:r>
          </a:p>
          <a:p>
            <a:pPr marL="609600" indent="-609600">
              <a:lnSpc>
                <a:spcPct val="80000"/>
              </a:lnSpc>
              <a:buFontTx/>
              <a:buAutoNum type="arabicPeriod"/>
            </a:pPr>
            <a:r>
              <a:rPr lang="en-US" sz="1800" dirty="0" smtClean="0"/>
              <a:t>Informing: Google, Yahoo!, MSN Web Search</a:t>
            </a:r>
          </a:p>
          <a:p>
            <a:pPr marL="609600" indent="-609600">
              <a:lnSpc>
                <a:spcPct val="80000"/>
              </a:lnSpc>
              <a:buFontTx/>
              <a:buAutoNum type="arabicPeriod"/>
            </a:pPr>
            <a:r>
              <a:rPr lang="en-US" sz="1800" dirty="0" smtClean="0"/>
              <a:t>The Steroids: digital, mobile, personal, and virtual (…wireless the icing on the cake)</a:t>
            </a:r>
          </a:p>
        </p:txBody>
      </p:sp>
      <p:sp>
        <p:nvSpPr>
          <p:cNvPr id="5" name="Rectangle 3"/>
          <p:cNvSpPr>
            <a:spLocks noChangeArrowheads="1"/>
          </p:cNvSpPr>
          <p:nvPr/>
        </p:nvSpPr>
        <p:spPr bwMode="auto">
          <a:xfrm>
            <a:off x="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nl-BE" sz="3200" b="1" dirty="0"/>
              <a:t>Is the world flat?</a:t>
            </a:r>
            <a:endParaRPr lang="nl-NL" sz="3200" b="1" dirty="0"/>
          </a:p>
        </p:txBody>
      </p:sp>
      <p:pic>
        <p:nvPicPr>
          <p:cNvPr id="6" name="Picture 11" descr="the_world_is_fla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428482"/>
            <a:ext cx="3190875"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b="1" dirty="0" smtClean="0"/>
              <a:t>Reflection question</a:t>
            </a:r>
          </a:p>
        </p:txBody>
      </p:sp>
      <p:sp>
        <p:nvSpPr>
          <p:cNvPr id="33795" name="Rectangle 3"/>
          <p:cNvSpPr>
            <a:spLocks noGrp="1" noChangeArrowheads="1"/>
          </p:cNvSpPr>
          <p:nvPr>
            <p:ph type="body" idx="1"/>
          </p:nvPr>
        </p:nvSpPr>
        <p:spPr/>
        <p:txBody>
          <a:bodyPr/>
          <a:lstStyle/>
          <a:p>
            <a:r>
              <a:rPr lang="en-US" b="1" dirty="0" smtClean="0"/>
              <a:t>Which aspects of the key global trends </a:t>
            </a:r>
            <a:r>
              <a:rPr lang="en-US" dirty="0" smtClean="0"/>
              <a:t>outlined here do you believe are </a:t>
            </a:r>
            <a:r>
              <a:rPr lang="en-US" b="1" dirty="0" smtClean="0"/>
              <a:t>the most meaningful and long-lasting</a:t>
            </a:r>
            <a:r>
              <a:rPr lang="en-US" dirty="0" smtClean="0"/>
              <a:t>? </a:t>
            </a:r>
          </a:p>
          <a:p>
            <a:r>
              <a:rPr lang="en-US" b="1" dirty="0" smtClean="0"/>
              <a:t>Which aspects of the demographic </a:t>
            </a:r>
            <a:r>
              <a:rPr lang="en-US" dirty="0" smtClean="0"/>
              <a:t>trends are </a:t>
            </a:r>
            <a:r>
              <a:rPr lang="en-US" b="1" dirty="0" smtClean="0"/>
              <a:t>most profound</a:t>
            </a:r>
            <a:r>
              <a:rPr lang="en-US" dirty="0" smtClean="0"/>
              <a:t>?</a:t>
            </a:r>
          </a:p>
          <a:p>
            <a:r>
              <a:rPr lang="en-US" dirty="0" smtClean="0"/>
              <a:t>Do you believe </a:t>
            </a:r>
            <a:r>
              <a:rPr lang="en-US" b="1" dirty="0" smtClean="0"/>
              <a:t>the projections re: growth of global health</a:t>
            </a:r>
            <a:r>
              <a:rPr lang="en-US" dirty="0" smtClean="0"/>
              <a:t> care tourism </a:t>
            </a:r>
            <a:r>
              <a:rPr lang="en-US" b="1" dirty="0" smtClean="0"/>
              <a:t>are realistic?</a:t>
            </a:r>
          </a:p>
          <a:p>
            <a:pPr>
              <a:buFontTx/>
              <a:buNone/>
            </a:pPr>
            <a:endParaRPr lang="en-US" dirty="0" smtClean="0"/>
          </a:p>
        </p:txBody>
      </p:sp>
    </p:spTree>
    <p:extLst>
      <p:ext uri="{BB962C8B-B14F-4D97-AF65-F5344CB8AC3E}">
        <p14:creationId xmlns:p14="http://schemas.microsoft.com/office/powerpoint/2010/main" val="24434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3956C509-F264-4E93-A59E-BC389DC2ADE0}" type="slidenum">
              <a:rPr lang="en-US" sz="800" smtClean="0"/>
              <a:pPr/>
              <a:t>31</a:t>
            </a:fld>
            <a:endParaRPr lang="en-US" sz="800" smtClean="0"/>
          </a:p>
        </p:txBody>
      </p:sp>
      <p:sp>
        <p:nvSpPr>
          <p:cNvPr id="34819" name="Slide Number Placeholder 3"/>
          <p:cNvSpPr txBox="1">
            <a:spLocks noGrp="1"/>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A2CECC9C-280F-4A4F-80A4-037EBB0D0290}" type="slidenum">
              <a:rPr lang="en-US" sz="800"/>
              <a:pPr/>
              <a:t>31</a:t>
            </a:fld>
            <a:endParaRPr lang="en-US" sz="800"/>
          </a:p>
        </p:txBody>
      </p:sp>
      <p:sp>
        <p:nvSpPr>
          <p:cNvPr id="534530" name="Rectangle 2"/>
          <p:cNvSpPr>
            <a:spLocks noGrp="1" noChangeArrowheads="1"/>
          </p:cNvSpPr>
          <p:nvPr>
            <p:ph type="title" idx="4294967295"/>
          </p:nvPr>
        </p:nvSpPr>
        <p:spPr>
          <a:xfrm>
            <a:off x="0" y="381000"/>
            <a:ext cx="8229600" cy="685800"/>
          </a:xfrm>
        </p:spPr>
        <p:txBody>
          <a:bodyPr/>
          <a:lstStyle/>
          <a:p>
            <a:pPr eaLnBrk="1" hangingPunct="1"/>
            <a:r>
              <a:rPr lang="en-US" b="1" dirty="0" smtClean="0"/>
              <a:t>Emerging markets essentials</a:t>
            </a:r>
          </a:p>
        </p:txBody>
      </p:sp>
      <p:sp>
        <p:nvSpPr>
          <p:cNvPr id="534531" name="Rectangle 3"/>
          <p:cNvSpPr>
            <a:spLocks noGrp="1" noChangeArrowheads="1"/>
          </p:cNvSpPr>
          <p:nvPr>
            <p:ph type="body" idx="4294967295"/>
          </p:nvPr>
        </p:nvSpPr>
        <p:spPr/>
        <p:txBody>
          <a:bodyPr/>
          <a:lstStyle/>
          <a:p>
            <a:pPr marL="457200" indent="-457200" eaLnBrk="1" hangingPunct="1">
              <a:lnSpc>
                <a:spcPct val="110000"/>
              </a:lnSpc>
              <a:buFontTx/>
              <a:buAutoNum type="arabicPeriod"/>
            </a:pPr>
            <a:r>
              <a:rPr lang="en-US" dirty="0" smtClean="0"/>
              <a:t>What is an emerging market?</a:t>
            </a:r>
          </a:p>
          <a:p>
            <a:pPr marL="457200" indent="-457200" eaLnBrk="1" hangingPunct="1">
              <a:lnSpc>
                <a:spcPct val="110000"/>
              </a:lnSpc>
              <a:buFontTx/>
              <a:buAutoNum type="arabicPeriod"/>
            </a:pPr>
            <a:r>
              <a:rPr lang="en-US" dirty="0" smtClean="0"/>
              <a:t>What are these markets emerging from?</a:t>
            </a:r>
          </a:p>
          <a:p>
            <a:pPr marL="457200" indent="-457200" eaLnBrk="1" hangingPunct="1">
              <a:lnSpc>
                <a:spcPct val="110000"/>
              </a:lnSpc>
              <a:buFontTx/>
              <a:buAutoNum type="arabicPeriod"/>
            </a:pPr>
            <a:r>
              <a:rPr lang="en-US" dirty="0" smtClean="0"/>
              <a:t>What are these markets emerging to?</a:t>
            </a:r>
          </a:p>
          <a:p>
            <a:pPr marL="457200" indent="-457200" eaLnBrk="1" hangingPunct="1">
              <a:lnSpc>
                <a:spcPct val="110000"/>
              </a:lnSpc>
              <a:buFontTx/>
              <a:buAutoNum type="arabicPeriod"/>
            </a:pPr>
            <a:r>
              <a:rPr lang="en-US" dirty="0" smtClean="0"/>
              <a:t>What signals help identify a country as emerging?</a:t>
            </a:r>
          </a:p>
          <a:p>
            <a:pPr marL="457200" indent="-457200" eaLnBrk="1" hangingPunct="1">
              <a:lnSpc>
                <a:spcPct val="110000"/>
              </a:lnSpc>
              <a:buFontTx/>
              <a:buAutoNum type="arabicPeriod"/>
            </a:pPr>
            <a:r>
              <a:rPr lang="en-US" dirty="0" smtClean="0"/>
              <a:t>What signals suggest a country is </a:t>
            </a:r>
            <a:r>
              <a:rPr lang="en-US" u="sng" dirty="0" smtClean="0"/>
              <a:t>sub</a:t>
            </a:r>
            <a:r>
              <a:rPr lang="en-US" dirty="0" smtClean="0"/>
              <a:t>merging?</a:t>
            </a:r>
          </a:p>
        </p:txBody>
      </p:sp>
    </p:spTree>
    <p:extLst>
      <p:ext uri="{BB962C8B-B14F-4D97-AF65-F5344CB8AC3E}">
        <p14:creationId xmlns:p14="http://schemas.microsoft.com/office/powerpoint/2010/main" val="94729590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34530"/>
                                        </p:tgtEl>
                                        <p:attrNameLst>
                                          <p:attrName>style.visibility</p:attrName>
                                        </p:attrNameLst>
                                      </p:cBhvr>
                                      <p:to>
                                        <p:strVal val="visible"/>
                                      </p:to>
                                    </p:set>
                                    <p:anim calcmode="lin" valueType="num">
                                      <p:cBhvr>
                                        <p:cTn id="7" dur="1000" fill="hold"/>
                                        <p:tgtEl>
                                          <p:spTgt spid="534530"/>
                                        </p:tgtEl>
                                        <p:attrNameLst>
                                          <p:attrName>ppt_w</p:attrName>
                                        </p:attrNameLst>
                                      </p:cBhvr>
                                      <p:tavLst>
                                        <p:tav tm="0">
                                          <p:val>
                                            <p:strVal val="#ppt_w+.3"/>
                                          </p:val>
                                        </p:tav>
                                        <p:tav tm="100000">
                                          <p:val>
                                            <p:strVal val="#ppt_w"/>
                                          </p:val>
                                        </p:tav>
                                      </p:tavLst>
                                    </p:anim>
                                    <p:anim calcmode="lin" valueType="num">
                                      <p:cBhvr>
                                        <p:cTn id="8" dur="1000" fill="hold"/>
                                        <p:tgtEl>
                                          <p:spTgt spid="534530"/>
                                        </p:tgtEl>
                                        <p:attrNameLst>
                                          <p:attrName>ppt_h</p:attrName>
                                        </p:attrNameLst>
                                      </p:cBhvr>
                                      <p:tavLst>
                                        <p:tav tm="0">
                                          <p:val>
                                            <p:strVal val="#ppt_h"/>
                                          </p:val>
                                        </p:tav>
                                        <p:tav tm="100000">
                                          <p:val>
                                            <p:strVal val="#ppt_h"/>
                                          </p:val>
                                        </p:tav>
                                      </p:tavLst>
                                    </p:anim>
                                    <p:animEffect transition="in" filter="fade">
                                      <p:cBhvr>
                                        <p:cTn id="9" dur="1000"/>
                                        <p:tgtEl>
                                          <p:spTgt spid="5345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34531">
                                            <p:txEl>
                                              <p:pRg st="0" end="0"/>
                                            </p:txEl>
                                          </p:spTgt>
                                        </p:tgtEl>
                                        <p:attrNameLst>
                                          <p:attrName>style.visibility</p:attrName>
                                        </p:attrNameLst>
                                      </p:cBhvr>
                                      <p:to>
                                        <p:strVal val="visible"/>
                                      </p:to>
                                    </p:set>
                                    <p:anim calcmode="lin" valueType="num">
                                      <p:cBhvr>
                                        <p:cTn id="14" dur="1000" fill="hold"/>
                                        <p:tgtEl>
                                          <p:spTgt spid="534531">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3453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3453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34531">
                                            <p:txEl>
                                              <p:pRg st="1" end="1"/>
                                            </p:txEl>
                                          </p:spTgt>
                                        </p:tgtEl>
                                        <p:attrNameLst>
                                          <p:attrName>style.visibility</p:attrName>
                                        </p:attrNameLst>
                                      </p:cBhvr>
                                      <p:to>
                                        <p:strVal val="visible"/>
                                      </p:to>
                                    </p:set>
                                    <p:anim calcmode="lin" valueType="num">
                                      <p:cBhvr>
                                        <p:cTn id="21" dur="1000" fill="hold"/>
                                        <p:tgtEl>
                                          <p:spTgt spid="534531">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534531">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53453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534531">
                                            <p:txEl>
                                              <p:pRg st="2" end="2"/>
                                            </p:txEl>
                                          </p:spTgt>
                                        </p:tgtEl>
                                        <p:attrNameLst>
                                          <p:attrName>style.visibility</p:attrName>
                                        </p:attrNameLst>
                                      </p:cBhvr>
                                      <p:to>
                                        <p:strVal val="visible"/>
                                      </p:to>
                                    </p:set>
                                    <p:anim calcmode="lin" valueType="num">
                                      <p:cBhvr>
                                        <p:cTn id="28" dur="1000" fill="hold"/>
                                        <p:tgtEl>
                                          <p:spTgt spid="534531">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534531">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534531">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534531">
                                            <p:txEl>
                                              <p:pRg st="3" end="3"/>
                                            </p:txEl>
                                          </p:spTgt>
                                        </p:tgtEl>
                                        <p:attrNameLst>
                                          <p:attrName>style.visibility</p:attrName>
                                        </p:attrNameLst>
                                      </p:cBhvr>
                                      <p:to>
                                        <p:strVal val="visible"/>
                                      </p:to>
                                    </p:set>
                                    <p:anim calcmode="lin" valueType="num">
                                      <p:cBhvr>
                                        <p:cTn id="35" dur="1000" fill="hold"/>
                                        <p:tgtEl>
                                          <p:spTgt spid="534531">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534531">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534531">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534531">
                                            <p:txEl>
                                              <p:pRg st="4" end="4"/>
                                            </p:txEl>
                                          </p:spTgt>
                                        </p:tgtEl>
                                        <p:attrNameLst>
                                          <p:attrName>style.visibility</p:attrName>
                                        </p:attrNameLst>
                                      </p:cBhvr>
                                      <p:to>
                                        <p:strVal val="visible"/>
                                      </p:to>
                                    </p:set>
                                    <p:anim calcmode="lin" valueType="num">
                                      <p:cBhvr>
                                        <p:cTn id="42" dur="1000" fill="hold"/>
                                        <p:tgtEl>
                                          <p:spTgt spid="534531">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534531">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534531">
                                            <p:txEl>
                                              <p:pRg st="4" end="4"/>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534531">
                                            <p:txEl>
                                              <p:pRg st="4" end="4"/>
                                            </p:txEl>
                                          </p:spTgt>
                                        </p:tgtEl>
                                        <p:attrNameLst>
                                          <p:attrName>style.visibility</p:attrName>
                                        </p:attrNameLst>
                                      </p:cBhvr>
                                      <p:to>
                                        <p:strVal val="visible"/>
                                      </p:to>
                                    </p:set>
                                    <p:animEffect transition="in" filter="dissolve">
                                      <p:cBhvr>
                                        <p:cTn id="47" dur="500"/>
                                        <p:tgtEl>
                                          <p:spTgt spid="534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0" grpId="0"/>
      <p:bldP spid="53453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AD7DFCE0-708B-4C77-A8F8-4C29A48906A9}" type="slidenum">
              <a:rPr lang="en-US" sz="800" smtClean="0"/>
              <a:pPr/>
              <a:t>32</a:t>
            </a:fld>
            <a:endParaRPr lang="en-US" sz="800" smtClean="0"/>
          </a:p>
        </p:txBody>
      </p:sp>
      <p:sp>
        <p:nvSpPr>
          <p:cNvPr id="35843" name="Slide Number Placeholder 3"/>
          <p:cNvSpPr txBox="1">
            <a:spLocks noGrp="1"/>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D109AE3E-61E5-43E4-8562-1CE95E6BAB98}" type="slidenum">
              <a:rPr lang="en-US" sz="800"/>
              <a:pPr/>
              <a:t>32</a:t>
            </a:fld>
            <a:endParaRPr lang="en-US" sz="800"/>
          </a:p>
        </p:txBody>
      </p:sp>
      <p:sp>
        <p:nvSpPr>
          <p:cNvPr id="35844" name="Rectangle 2"/>
          <p:cNvSpPr>
            <a:spLocks noGrp="1" noChangeArrowheads="1"/>
          </p:cNvSpPr>
          <p:nvPr>
            <p:ph type="title" idx="4294967295"/>
          </p:nvPr>
        </p:nvSpPr>
        <p:spPr>
          <a:xfrm>
            <a:off x="0" y="381000"/>
            <a:ext cx="8229600" cy="762000"/>
          </a:xfrm>
        </p:spPr>
        <p:txBody>
          <a:bodyPr/>
          <a:lstStyle/>
          <a:p>
            <a:pPr eaLnBrk="1" hangingPunct="1"/>
            <a:r>
              <a:rPr lang="en-US" b="1" dirty="0" smtClean="0"/>
              <a:t>Emerging market: one definition</a:t>
            </a:r>
          </a:p>
        </p:txBody>
      </p:sp>
      <p:sp>
        <p:nvSpPr>
          <p:cNvPr id="35845" name="Rectangle 3"/>
          <p:cNvSpPr>
            <a:spLocks noChangeArrowheads="1"/>
          </p:cNvSpPr>
          <p:nvPr/>
        </p:nvSpPr>
        <p:spPr bwMode="auto">
          <a:xfrm>
            <a:off x="1981200" y="1295400"/>
            <a:ext cx="6400800" cy="24384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457200" indent="-457200" eaLnBrk="0" hangingPunct="0">
              <a:spcBef>
                <a:spcPct val="20000"/>
              </a:spcBef>
              <a:spcAft>
                <a:spcPct val="20000"/>
              </a:spcAft>
              <a:buFontTx/>
              <a:buChar char="•"/>
            </a:pPr>
            <a:r>
              <a:rPr lang="en-US" sz="1600">
                <a:solidFill>
                  <a:srgbClr val="000000"/>
                </a:solidFill>
                <a:latin typeface="Arial" pitchFamily="34" charset="0"/>
                <a:cs typeface="Times New Roman" pitchFamily="18" charset="0"/>
              </a:rPr>
              <a:t>Gross National Income (GNI)/capita (US$):  </a:t>
            </a:r>
          </a:p>
          <a:p>
            <a:pPr marL="457200" indent="-457200" eaLnBrk="0" hangingPunct="0">
              <a:spcBef>
                <a:spcPct val="20000"/>
              </a:spcBef>
              <a:spcAft>
                <a:spcPct val="20000"/>
              </a:spcAft>
            </a:pPr>
            <a:r>
              <a:rPr lang="en-US" sz="1600">
                <a:solidFill>
                  <a:srgbClr val="000000"/>
                </a:solidFill>
                <a:latin typeface="Arial" pitchFamily="34" charset="0"/>
                <a:cs typeface="Times New Roman" pitchFamily="18" charset="0"/>
              </a:rPr>
              <a:t>	$1,001 (Lower) to $9,999 (Upper)</a:t>
            </a:r>
          </a:p>
          <a:p>
            <a:pPr marL="457200" indent="-457200" eaLnBrk="0" hangingPunct="0">
              <a:spcBef>
                <a:spcPct val="20000"/>
              </a:spcBef>
              <a:spcAft>
                <a:spcPct val="20000"/>
              </a:spcAft>
            </a:pPr>
            <a:r>
              <a:rPr lang="en-US" sz="1600">
                <a:solidFill>
                  <a:srgbClr val="000000"/>
                </a:solidFill>
                <a:latin typeface="Arial" pitchFamily="34" charset="0"/>
                <a:cs typeface="Times New Roman" pitchFamily="18" charset="0"/>
              </a:rPr>
              <a:t>	</a:t>
            </a:r>
            <a:r>
              <a:rPr lang="en-US" sz="1400" b="1">
                <a:solidFill>
                  <a:srgbClr val="000000"/>
                </a:solidFill>
                <a:latin typeface="Arial" pitchFamily="34" charset="0"/>
                <a:cs typeface="Times New Roman" pitchFamily="18" charset="0"/>
              </a:rPr>
              <a:t>Excludes countries:</a:t>
            </a:r>
          </a:p>
          <a:p>
            <a:pPr marL="977900" lvl="1" indent="-457200" eaLnBrk="0" hangingPunct="0">
              <a:spcBef>
                <a:spcPct val="20000"/>
              </a:spcBef>
              <a:spcAft>
                <a:spcPct val="20000"/>
              </a:spcAft>
            </a:pPr>
            <a:r>
              <a:rPr lang="en-US" sz="1400" b="1">
                <a:solidFill>
                  <a:srgbClr val="000000"/>
                </a:solidFill>
                <a:latin typeface="Arial" pitchFamily="34" charset="0"/>
                <a:cs typeface="Times New Roman" pitchFamily="18" charset="0"/>
              </a:rPr>
              <a:t>&gt;$10,000 GNI/capita – deemed developed market</a:t>
            </a:r>
          </a:p>
          <a:p>
            <a:pPr marL="977900" lvl="1" indent="-457200" eaLnBrk="0" hangingPunct="0">
              <a:spcBef>
                <a:spcPct val="20000"/>
              </a:spcBef>
              <a:spcAft>
                <a:spcPct val="20000"/>
              </a:spcAft>
            </a:pPr>
            <a:r>
              <a:rPr lang="en-US" sz="1400" b="1">
                <a:solidFill>
                  <a:srgbClr val="000000"/>
                </a:solidFill>
                <a:latin typeface="Arial" pitchFamily="34" charset="0"/>
                <a:cs typeface="Times New Roman" pitchFamily="18" charset="0"/>
              </a:rPr>
              <a:t>&lt;$1,000 GNI/capita – deemed GAVI/developing market</a:t>
            </a:r>
          </a:p>
          <a:p>
            <a:pPr marL="977900" lvl="1" indent="-457200" eaLnBrk="0" hangingPunct="0">
              <a:spcBef>
                <a:spcPct val="20000"/>
              </a:spcBef>
              <a:spcAft>
                <a:spcPct val="20000"/>
              </a:spcAft>
              <a:buFontTx/>
              <a:buChar char="•"/>
            </a:pPr>
            <a:r>
              <a:rPr lang="en-US" sz="1400" u="sng">
                <a:solidFill>
                  <a:srgbClr val="000000"/>
                </a:solidFill>
                <a:latin typeface="Arial" pitchFamily="34" charset="0"/>
                <a:cs typeface="Times New Roman" pitchFamily="18" charset="0"/>
              </a:rPr>
              <a:t>Source</a:t>
            </a:r>
            <a:r>
              <a:rPr lang="en-US" sz="1400">
                <a:solidFill>
                  <a:srgbClr val="000000"/>
                </a:solidFill>
                <a:latin typeface="Arial" pitchFamily="34" charset="0"/>
                <a:cs typeface="Times New Roman" pitchFamily="18" charset="0"/>
              </a:rPr>
              <a:t>:  World Bank</a:t>
            </a:r>
          </a:p>
        </p:txBody>
      </p:sp>
      <p:sp>
        <p:nvSpPr>
          <p:cNvPr id="35846" name="Text Box 4"/>
          <p:cNvSpPr txBox="1">
            <a:spLocks noChangeArrowheads="1"/>
          </p:cNvSpPr>
          <p:nvPr/>
        </p:nvSpPr>
        <p:spPr bwMode="auto">
          <a:xfrm>
            <a:off x="304800" y="1371600"/>
            <a:ext cx="1524000" cy="914400"/>
          </a:xfrm>
          <a:prstGeom prst="rect">
            <a:avLst/>
          </a:prstGeom>
          <a:solidFill>
            <a:srgbClr val="DFE2E5"/>
          </a:solidFill>
          <a:ln w="12700">
            <a:solidFill>
              <a:schemeClr val="tx1"/>
            </a:solidFill>
            <a:miter lim="800000"/>
            <a:headEnd/>
            <a:tailEnd/>
          </a:ln>
        </p:spPr>
        <p:txBody>
          <a:bodyPr anchor="ctr" anchorCtr="1"/>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algn="ctr">
              <a:spcBef>
                <a:spcPct val="50000"/>
              </a:spcBef>
            </a:pPr>
            <a:r>
              <a:rPr lang="en-US" sz="1800" b="1">
                <a:solidFill>
                  <a:schemeClr val="tx1"/>
                </a:solidFill>
                <a:latin typeface="Arial" pitchFamily="34" charset="0"/>
                <a:cs typeface="Times New Roman" pitchFamily="18" charset="0"/>
              </a:rPr>
              <a:t>Definition</a:t>
            </a:r>
          </a:p>
        </p:txBody>
      </p:sp>
      <p:sp>
        <p:nvSpPr>
          <p:cNvPr id="35847" name="Text Box 5"/>
          <p:cNvSpPr txBox="1">
            <a:spLocks noChangeArrowheads="1"/>
          </p:cNvSpPr>
          <p:nvPr/>
        </p:nvSpPr>
        <p:spPr bwMode="auto">
          <a:xfrm>
            <a:off x="304800" y="3810000"/>
            <a:ext cx="1524000" cy="914400"/>
          </a:xfrm>
          <a:prstGeom prst="rect">
            <a:avLst/>
          </a:prstGeom>
          <a:solidFill>
            <a:srgbClr val="DFE2E5"/>
          </a:solidFill>
          <a:ln w="12700">
            <a:solidFill>
              <a:schemeClr val="tx1"/>
            </a:solidFill>
            <a:miter lim="800000"/>
            <a:headEnd/>
            <a:tailEnd/>
          </a:ln>
        </p:spPr>
        <p:txBody>
          <a:bodyPr anchor="ctr" anchorCtr="1"/>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algn="ctr">
              <a:spcBef>
                <a:spcPct val="50000"/>
              </a:spcBef>
            </a:pPr>
            <a:r>
              <a:rPr lang="en-US" sz="1800" b="1">
                <a:solidFill>
                  <a:schemeClr val="tx1"/>
                </a:solidFill>
                <a:latin typeface="Arial" pitchFamily="34" charset="0"/>
                <a:cs typeface="Times New Roman" pitchFamily="18" charset="0"/>
              </a:rPr>
              <a:t>Rationale</a:t>
            </a:r>
          </a:p>
        </p:txBody>
      </p:sp>
      <p:sp>
        <p:nvSpPr>
          <p:cNvPr id="35848" name="Rectangle 6"/>
          <p:cNvSpPr>
            <a:spLocks noChangeArrowheads="1"/>
          </p:cNvSpPr>
          <p:nvPr/>
        </p:nvSpPr>
        <p:spPr bwMode="auto">
          <a:xfrm>
            <a:off x="2133600" y="3733800"/>
            <a:ext cx="6400800" cy="1524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457200" indent="-457200" eaLnBrk="0" hangingPunct="0">
              <a:spcBef>
                <a:spcPct val="20000"/>
              </a:spcBef>
              <a:spcAft>
                <a:spcPct val="20000"/>
              </a:spcAft>
              <a:buFontTx/>
              <a:buChar char="•"/>
            </a:pPr>
            <a:r>
              <a:rPr lang="en-US" sz="1600">
                <a:solidFill>
                  <a:srgbClr val="000000"/>
                </a:solidFill>
                <a:latin typeface="Arial" pitchFamily="34" charset="0"/>
                <a:cs typeface="Times New Roman" pitchFamily="18" charset="0"/>
              </a:rPr>
              <a:t>World Bank definition of GNI:  </a:t>
            </a:r>
          </a:p>
          <a:p>
            <a:pPr marL="457200" indent="-457200" eaLnBrk="0" hangingPunct="0">
              <a:spcBef>
                <a:spcPct val="20000"/>
              </a:spcBef>
              <a:spcAft>
                <a:spcPct val="20000"/>
              </a:spcAft>
            </a:pPr>
            <a:r>
              <a:rPr lang="en-US" sz="1600">
                <a:solidFill>
                  <a:srgbClr val="000000"/>
                </a:solidFill>
                <a:latin typeface="Arial" pitchFamily="34" charset="0"/>
                <a:cs typeface="Times New Roman" pitchFamily="18" charset="0"/>
              </a:rPr>
              <a:t>	</a:t>
            </a:r>
            <a:r>
              <a:rPr lang="en-US" sz="1400" b="1">
                <a:solidFill>
                  <a:srgbClr val="000000"/>
                </a:solidFill>
                <a:latin typeface="Arial" pitchFamily="34" charset="0"/>
                <a:cs typeface="Times New Roman" pitchFamily="18" charset="0"/>
              </a:rPr>
              <a:t>Used 3-year average of exchange rates to ‘smooth’ out annual fluctuations due to policies and interventions</a:t>
            </a:r>
          </a:p>
          <a:p>
            <a:pPr marL="457200" indent="-457200" eaLnBrk="0" hangingPunct="0">
              <a:spcBef>
                <a:spcPct val="20000"/>
              </a:spcBef>
              <a:spcAft>
                <a:spcPct val="20000"/>
              </a:spcAft>
            </a:pPr>
            <a:r>
              <a:rPr lang="en-US" sz="1400" b="1">
                <a:solidFill>
                  <a:srgbClr val="000000"/>
                </a:solidFill>
                <a:latin typeface="Arial" pitchFamily="34" charset="0"/>
                <a:cs typeface="Times New Roman" pitchFamily="18" charset="0"/>
              </a:rPr>
              <a:t>	Classified countries in low-, middle- and high-income categories</a:t>
            </a:r>
          </a:p>
          <a:p>
            <a:pPr marL="977900" lvl="1" indent="-457200" eaLnBrk="0" hangingPunct="0">
              <a:spcBef>
                <a:spcPct val="20000"/>
              </a:spcBef>
              <a:spcAft>
                <a:spcPct val="20000"/>
              </a:spcAft>
              <a:buFontTx/>
              <a:buChar char="•"/>
            </a:pPr>
            <a:r>
              <a:rPr lang="en-US" sz="1400" u="sng">
                <a:solidFill>
                  <a:srgbClr val="000000"/>
                </a:solidFill>
                <a:latin typeface="Arial" pitchFamily="34" charset="0"/>
                <a:cs typeface="Times New Roman" pitchFamily="18" charset="0"/>
              </a:rPr>
              <a:t>Source</a:t>
            </a:r>
            <a:r>
              <a:rPr lang="en-US" sz="1400">
                <a:solidFill>
                  <a:srgbClr val="000000"/>
                </a:solidFill>
                <a:latin typeface="Arial" pitchFamily="34" charset="0"/>
                <a:cs typeface="Times New Roman" pitchFamily="18" charset="0"/>
              </a:rPr>
              <a:t>:  World Bank</a:t>
            </a:r>
          </a:p>
          <a:p>
            <a:pPr marL="457200" indent="-457200" eaLnBrk="0" hangingPunct="0">
              <a:spcBef>
                <a:spcPct val="20000"/>
              </a:spcBef>
              <a:spcAft>
                <a:spcPct val="20000"/>
              </a:spcAft>
            </a:pPr>
            <a:endParaRPr lang="en-US" sz="1400">
              <a:solidFill>
                <a:srgbClr val="000000"/>
              </a:solidFill>
              <a:latin typeface="Arial" pitchFamily="34" charset="0"/>
              <a:cs typeface="Times New Roman" pitchFamily="18" charset="0"/>
            </a:endParaRPr>
          </a:p>
        </p:txBody>
      </p:sp>
    </p:spTree>
    <p:extLst>
      <p:ext uri="{BB962C8B-B14F-4D97-AF65-F5344CB8AC3E}">
        <p14:creationId xmlns:p14="http://schemas.microsoft.com/office/powerpoint/2010/main" val="26902241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C1A1DAFB-02C3-4964-9DBB-4E4F2CD485EC}" type="slidenum">
              <a:rPr lang="en-US" sz="800" smtClean="0"/>
              <a:pPr/>
              <a:t>33</a:t>
            </a:fld>
            <a:endParaRPr lang="en-US" sz="800" smtClean="0"/>
          </a:p>
        </p:txBody>
      </p:sp>
      <p:sp>
        <p:nvSpPr>
          <p:cNvPr id="36867" name="Slide Number Placeholder 3"/>
          <p:cNvSpPr txBox="1">
            <a:spLocks noGrp="1"/>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8B9410D3-8B90-4EC1-9F6B-D2BB451AE59B}" type="slidenum">
              <a:rPr lang="en-US" sz="800"/>
              <a:pPr/>
              <a:t>33</a:t>
            </a:fld>
            <a:endParaRPr lang="en-US" sz="800"/>
          </a:p>
        </p:txBody>
      </p:sp>
      <p:sp>
        <p:nvSpPr>
          <p:cNvPr id="36868" name="Rectangle 2"/>
          <p:cNvSpPr>
            <a:spLocks noGrp="1" noChangeArrowheads="1"/>
          </p:cNvSpPr>
          <p:nvPr>
            <p:ph type="title" idx="4294967295"/>
          </p:nvPr>
        </p:nvSpPr>
        <p:spPr>
          <a:xfrm>
            <a:off x="-321973" y="448614"/>
            <a:ext cx="9144000" cy="609600"/>
          </a:xfrm>
        </p:spPr>
        <p:txBody>
          <a:bodyPr/>
          <a:lstStyle/>
          <a:p>
            <a:pPr eaLnBrk="1" hangingPunct="1"/>
            <a:r>
              <a:rPr lang="en-US" sz="2400" b="1" dirty="0" smtClean="0"/>
              <a:t/>
            </a:r>
            <a:br>
              <a:rPr lang="en-US" sz="2400" b="1" dirty="0" smtClean="0"/>
            </a:br>
            <a:r>
              <a:rPr lang="en-US" b="1" dirty="0" smtClean="0"/>
              <a:t>Developing countries v. emerging markets</a:t>
            </a:r>
            <a:r>
              <a:rPr lang="en-US" sz="2400" b="1" dirty="0" smtClean="0"/>
              <a:t> </a:t>
            </a:r>
          </a:p>
        </p:txBody>
      </p:sp>
      <p:sp>
        <p:nvSpPr>
          <p:cNvPr id="691203" name="Rectangle 3"/>
          <p:cNvSpPr>
            <a:spLocks noGrp="1" noChangeArrowheads="1"/>
          </p:cNvSpPr>
          <p:nvPr>
            <p:ph type="body" idx="4294967295"/>
          </p:nvPr>
        </p:nvSpPr>
        <p:spPr>
          <a:xfrm>
            <a:off x="381000" y="2743200"/>
            <a:ext cx="3733800" cy="2743200"/>
          </a:xfrm>
          <a:ln>
            <a:solidFill>
              <a:schemeClr val="tx2"/>
            </a:solidFill>
            <a:miter lim="800000"/>
            <a:headEnd/>
            <a:tailEnd/>
          </a:ln>
        </p:spPr>
        <p:txBody>
          <a:bodyPr/>
          <a:lstStyle/>
          <a:p>
            <a:pPr eaLnBrk="1" hangingPunct="1"/>
            <a:r>
              <a:rPr lang="en-US" sz="1600" smtClean="0"/>
              <a:t>High risk for foreign investors </a:t>
            </a:r>
          </a:p>
          <a:p>
            <a:pPr eaLnBrk="1" hangingPunct="1"/>
            <a:r>
              <a:rPr lang="en-US" sz="1600" smtClean="0"/>
              <a:t>Economically underdeveloped</a:t>
            </a:r>
          </a:p>
          <a:p>
            <a:pPr eaLnBrk="1" hangingPunct="1"/>
            <a:r>
              <a:rPr lang="en-US" sz="1600" smtClean="0"/>
              <a:t>Technologically inferior</a:t>
            </a:r>
          </a:p>
          <a:p>
            <a:pPr eaLnBrk="1" hangingPunct="1"/>
            <a:r>
              <a:rPr lang="en-US" sz="1600" smtClean="0"/>
              <a:t>Low purchasing power</a:t>
            </a:r>
          </a:p>
          <a:p>
            <a:pPr eaLnBrk="1" hangingPunct="1"/>
            <a:r>
              <a:rPr lang="en-US" sz="1600" smtClean="0"/>
              <a:t>Host government restrictions</a:t>
            </a:r>
          </a:p>
          <a:p>
            <a:pPr eaLnBrk="1" hangingPunct="1"/>
            <a:r>
              <a:rPr lang="en-US" sz="1600" smtClean="0"/>
              <a:t>Few significant opportunities for foreign business</a:t>
            </a:r>
          </a:p>
        </p:txBody>
      </p:sp>
      <p:sp>
        <p:nvSpPr>
          <p:cNvPr id="691204" name="Text Box 4"/>
          <p:cNvSpPr txBox="1">
            <a:spLocks noChangeArrowheads="1"/>
          </p:cNvSpPr>
          <p:nvPr/>
        </p:nvSpPr>
        <p:spPr bwMode="auto">
          <a:xfrm>
            <a:off x="609600" y="1604963"/>
            <a:ext cx="2941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2400">
                <a:solidFill>
                  <a:schemeClr val="tx1"/>
                </a:solidFill>
                <a:latin typeface="Arial" pitchFamily="34" charset="0"/>
              </a:rPr>
              <a:t>Developing Countries </a:t>
            </a:r>
          </a:p>
          <a:p>
            <a:r>
              <a:rPr lang="en-US" sz="2400">
                <a:solidFill>
                  <a:schemeClr val="tx1"/>
                </a:solidFill>
                <a:latin typeface="Arial" pitchFamily="34" charset="0"/>
              </a:rPr>
              <a:t>(prior to 2000)</a:t>
            </a:r>
          </a:p>
        </p:txBody>
      </p:sp>
      <p:sp>
        <p:nvSpPr>
          <p:cNvPr id="691205" name="Text Box 5"/>
          <p:cNvSpPr txBox="1">
            <a:spLocks noChangeArrowheads="1"/>
          </p:cNvSpPr>
          <p:nvPr/>
        </p:nvSpPr>
        <p:spPr bwMode="auto">
          <a:xfrm>
            <a:off x="5257800" y="1598613"/>
            <a:ext cx="25320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2400">
                <a:solidFill>
                  <a:schemeClr val="tx1"/>
                </a:solidFill>
                <a:latin typeface="Arial" pitchFamily="34" charset="0"/>
              </a:rPr>
              <a:t>Emerging Markets </a:t>
            </a:r>
          </a:p>
          <a:p>
            <a:r>
              <a:rPr lang="en-US" sz="2400">
                <a:solidFill>
                  <a:schemeClr val="tx1"/>
                </a:solidFill>
                <a:latin typeface="Arial" pitchFamily="34" charset="0"/>
              </a:rPr>
              <a:t>(Since 2000)</a:t>
            </a:r>
          </a:p>
        </p:txBody>
      </p:sp>
      <p:sp>
        <p:nvSpPr>
          <p:cNvPr id="691206" name="Rectangle 6"/>
          <p:cNvSpPr>
            <a:spLocks noChangeArrowheads="1"/>
          </p:cNvSpPr>
          <p:nvPr/>
        </p:nvSpPr>
        <p:spPr bwMode="auto">
          <a:xfrm>
            <a:off x="4724400" y="2743200"/>
            <a:ext cx="3733800" cy="2743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42900" indent="-342900">
              <a:lnSpc>
                <a:spcPct val="120000"/>
              </a:lnSpc>
              <a:spcBef>
                <a:spcPct val="20000"/>
              </a:spcBef>
              <a:buFontTx/>
              <a:buChar char="•"/>
            </a:pPr>
            <a:r>
              <a:rPr lang="en-US" sz="1600">
                <a:solidFill>
                  <a:srgbClr val="000000"/>
                </a:solidFill>
              </a:rPr>
              <a:t>Risks increasingly manageable </a:t>
            </a:r>
          </a:p>
          <a:p>
            <a:pPr marL="342900" indent="-342900">
              <a:lnSpc>
                <a:spcPct val="120000"/>
              </a:lnSpc>
              <a:spcBef>
                <a:spcPct val="20000"/>
              </a:spcBef>
              <a:buFontTx/>
              <a:buChar char="•"/>
            </a:pPr>
            <a:r>
              <a:rPr lang="en-US" sz="1600">
                <a:solidFill>
                  <a:srgbClr val="000000"/>
                </a:solidFill>
              </a:rPr>
              <a:t>Faster income growth than developed countries</a:t>
            </a:r>
          </a:p>
          <a:p>
            <a:pPr marL="342900" indent="-342900">
              <a:lnSpc>
                <a:spcPct val="120000"/>
              </a:lnSpc>
              <a:spcBef>
                <a:spcPct val="20000"/>
              </a:spcBef>
              <a:buFontTx/>
              <a:buChar char="•"/>
            </a:pPr>
            <a:r>
              <a:rPr lang="en-US" sz="1600">
                <a:solidFill>
                  <a:srgbClr val="000000"/>
                </a:solidFill>
              </a:rPr>
              <a:t>Technologically competitive</a:t>
            </a:r>
          </a:p>
          <a:p>
            <a:pPr marL="342900" indent="-342900">
              <a:lnSpc>
                <a:spcPct val="120000"/>
              </a:lnSpc>
              <a:spcBef>
                <a:spcPct val="20000"/>
              </a:spcBef>
              <a:buFontTx/>
              <a:buChar char="•"/>
            </a:pPr>
            <a:r>
              <a:rPr lang="en-US" sz="1600">
                <a:solidFill>
                  <a:srgbClr val="000000"/>
                </a:solidFill>
              </a:rPr>
              <a:t>Increasing purchasing power</a:t>
            </a:r>
          </a:p>
          <a:p>
            <a:pPr marL="342900" indent="-342900">
              <a:lnSpc>
                <a:spcPct val="120000"/>
              </a:lnSpc>
              <a:spcBef>
                <a:spcPct val="20000"/>
              </a:spcBef>
              <a:buFontTx/>
              <a:buChar char="•"/>
            </a:pPr>
            <a:r>
              <a:rPr lang="en-US" sz="1600">
                <a:solidFill>
                  <a:srgbClr val="000000"/>
                </a:solidFill>
              </a:rPr>
              <a:t>Host government liberalization</a:t>
            </a:r>
          </a:p>
          <a:p>
            <a:pPr marL="342900" indent="-342900">
              <a:lnSpc>
                <a:spcPct val="120000"/>
              </a:lnSpc>
              <a:spcBef>
                <a:spcPct val="20000"/>
              </a:spcBef>
              <a:buFontTx/>
              <a:buChar char="•"/>
            </a:pPr>
            <a:r>
              <a:rPr lang="en-US" sz="1600">
                <a:solidFill>
                  <a:srgbClr val="000000"/>
                </a:solidFill>
              </a:rPr>
              <a:t>Greater opportunities for foreign business: BOP, OS</a:t>
            </a:r>
          </a:p>
        </p:txBody>
      </p:sp>
      <p:sp>
        <p:nvSpPr>
          <p:cNvPr id="691207" name="AutoShape 7"/>
          <p:cNvSpPr>
            <a:spLocks noChangeArrowheads="1"/>
          </p:cNvSpPr>
          <p:nvPr/>
        </p:nvSpPr>
        <p:spPr bwMode="auto">
          <a:xfrm>
            <a:off x="4114800" y="3886200"/>
            <a:ext cx="609600" cy="381000"/>
          </a:xfrm>
          <a:prstGeom prst="rightArrow">
            <a:avLst>
              <a:gd name="adj1" fmla="val 50000"/>
              <a:gd name="adj2" fmla="val 4000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800" b="1">
              <a:solidFill>
                <a:schemeClr val="tx1"/>
              </a:solidFill>
              <a:latin typeface="Arial" pitchFamily="34" charset="0"/>
            </a:endParaRPr>
          </a:p>
        </p:txBody>
      </p:sp>
    </p:spTree>
    <p:extLst>
      <p:ext uri="{BB962C8B-B14F-4D97-AF65-F5344CB8AC3E}">
        <p14:creationId xmlns:p14="http://schemas.microsoft.com/office/powerpoint/2010/main" val="6594598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1204">
                                            <p:txEl>
                                              <p:pRg st="0" end="0"/>
                                            </p:txEl>
                                          </p:spTgt>
                                        </p:tgtEl>
                                        <p:attrNameLst>
                                          <p:attrName>style.visibility</p:attrName>
                                        </p:attrNameLst>
                                      </p:cBhvr>
                                      <p:to>
                                        <p:strVal val="visible"/>
                                      </p:to>
                                    </p:set>
                                    <p:anim calcmode="lin" valueType="num">
                                      <p:cBhvr additive="base">
                                        <p:cTn id="7" dur="500" fill="hold"/>
                                        <p:tgtEl>
                                          <p:spTgt spid="6912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120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91204">
                                            <p:txEl>
                                              <p:pRg st="1" end="1"/>
                                            </p:txEl>
                                          </p:spTgt>
                                        </p:tgtEl>
                                        <p:attrNameLst>
                                          <p:attrName>style.visibility</p:attrName>
                                        </p:attrNameLst>
                                      </p:cBhvr>
                                      <p:to>
                                        <p:strVal val="visible"/>
                                      </p:to>
                                    </p:set>
                                    <p:anim calcmode="lin" valueType="num">
                                      <p:cBhvr additive="base">
                                        <p:cTn id="11" dur="500" fill="hold"/>
                                        <p:tgtEl>
                                          <p:spTgt spid="69120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912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91203">
                                            <p:txEl>
                                              <p:pRg st="0" end="0"/>
                                            </p:txEl>
                                          </p:spTgt>
                                        </p:tgtEl>
                                        <p:attrNameLst>
                                          <p:attrName>style.visibility</p:attrName>
                                        </p:attrNameLst>
                                      </p:cBhvr>
                                      <p:to>
                                        <p:strVal val="visible"/>
                                      </p:to>
                                    </p:set>
                                    <p:anim calcmode="lin" valueType="num">
                                      <p:cBhvr additive="base">
                                        <p:cTn id="17" dur="500" fill="hold"/>
                                        <p:tgtEl>
                                          <p:spTgt spid="69120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9120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91203">
                                            <p:txEl>
                                              <p:pRg st="1" end="1"/>
                                            </p:txEl>
                                          </p:spTgt>
                                        </p:tgtEl>
                                        <p:attrNameLst>
                                          <p:attrName>style.visibility</p:attrName>
                                        </p:attrNameLst>
                                      </p:cBhvr>
                                      <p:to>
                                        <p:strVal val="visible"/>
                                      </p:to>
                                    </p:set>
                                    <p:anim calcmode="lin" valueType="num">
                                      <p:cBhvr additive="base">
                                        <p:cTn id="21" dur="500" fill="hold"/>
                                        <p:tgtEl>
                                          <p:spTgt spid="69120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9120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91203">
                                            <p:txEl>
                                              <p:pRg st="2" end="2"/>
                                            </p:txEl>
                                          </p:spTgt>
                                        </p:tgtEl>
                                        <p:attrNameLst>
                                          <p:attrName>style.visibility</p:attrName>
                                        </p:attrNameLst>
                                      </p:cBhvr>
                                      <p:to>
                                        <p:strVal val="visible"/>
                                      </p:to>
                                    </p:set>
                                    <p:anim calcmode="lin" valueType="num">
                                      <p:cBhvr additive="base">
                                        <p:cTn id="25" dur="500" fill="hold"/>
                                        <p:tgtEl>
                                          <p:spTgt spid="69120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9120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91203">
                                            <p:txEl>
                                              <p:pRg st="3" end="3"/>
                                            </p:txEl>
                                          </p:spTgt>
                                        </p:tgtEl>
                                        <p:attrNameLst>
                                          <p:attrName>style.visibility</p:attrName>
                                        </p:attrNameLst>
                                      </p:cBhvr>
                                      <p:to>
                                        <p:strVal val="visible"/>
                                      </p:to>
                                    </p:set>
                                    <p:anim calcmode="lin" valueType="num">
                                      <p:cBhvr additive="base">
                                        <p:cTn id="29" dur="500" fill="hold"/>
                                        <p:tgtEl>
                                          <p:spTgt spid="69120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9120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91203">
                                            <p:txEl>
                                              <p:pRg st="4" end="4"/>
                                            </p:txEl>
                                          </p:spTgt>
                                        </p:tgtEl>
                                        <p:attrNameLst>
                                          <p:attrName>style.visibility</p:attrName>
                                        </p:attrNameLst>
                                      </p:cBhvr>
                                      <p:to>
                                        <p:strVal val="visible"/>
                                      </p:to>
                                    </p:set>
                                    <p:anim calcmode="lin" valueType="num">
                                      <p:cBhvr additive="base">
                                        <p:cTn id="33" dur="500" fill="hold"/>
                                        <p:tgtEl>
                                          <p:spTgt spid="69120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9120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91203">
                                            <p:txEl>
                                              <p:pRg st="5" end="5"/>
                                            </p:txEl>
                                          </p:spTgt>
                                        </p:tgtEl>
                                        <p:attrNameLst>
                                          <p:attrName>style.visibility</p:attrName>
                                        </p:attrNameLst>
                                      </p:cBhvr>
                                      <p:to>
                                        <p:strVal val="visible"/>
                                      </p:to>
                                    </p:set>
                                    <p:anim calcmode="lin" valueType="num">
                                      <p:cBhvr additive="base">
                                        <p:cTn id="37" dur="500" fill="hold"/>
                                        <p:tgtEl>
                                          <p:spTgt spid="6912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912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91207"/>
                                        </p:tgtEl>
                                        <p:attrNameLst>
                                          <p:attrName>style.visibility</p:attrName>
                                        </p:attrNameLst>
                                      </p:cBhvr>
                                      <p:to>
                                        <p:strVal val="visible"/>
                                      </p:to>
                                    </p:set>
                                    <p:anim calcmode="lin" valueType="num">
                                      <p:cBhvr additive="base">
                                        <p:cTn id="43" dur="500" fill="hold"/>
                                        <p:tgtEl>
                                          <p:spTgt spid="691207"/>
                                        </p:tgtEl>
                                        <p:attrNameLst>
                                          <p:attrName>ppt_x</p:attrName>
                                        </p:attrNameLst>
                                      </p:cBhvr>
                                      <p:tavLst>
                                        <p:tav tm="0">
                                          <p:val>
                                            <p:strVal val="#ppt_x"/>
                                          </p:val>
                                        </p:tav>
                                        <p:tav tm="100000">
                                          <p:val>
                                            <p:strVal val="#ppt_x"/>
                                          </p:val>
                                        </p:tav>
                                      </p:tavLst>
                                    </p:anim>
                                    <p:anim calcmode="lin" valueType="num">
                                      <p:cBhvr additive="base">
                                        <p:cTn id="44" dur="500" fill="hold"/>
                                        <p:tgtEl>
                                          <p:spTgt spid="69120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91205"/>
                                        </p:tgtEl>
                                        <p:attrNameLst>
                                          <p:attrName>style.visibility</p:attrName>
                                        </p:attrNameLst>
                                      </p:cBhvr>
                                      <p:to>
                                        <p:strVal val="visible"/>
                                      </p:to>
                                    </p:set>
                                    <p:anim calcmode="lin" valueType="num">
                                      <p:cBhvr additive="base">
                                        <p:cTn id="49" dur="500" fill="hold"/>
                                        <p:tgtEl>
                                          <p:spTgt spid="691205"/>
                                        </p:tgtEl>
                                        <p:attrNameLst>
                                          <p:attrName>ppt_x</p:attrName>
                                        </p:attrNameLst>
                                      </p:cBhvr>
                                      <p:tavLst>
                                        <p:tav tm="0">
                                          <p:val>
                                            <p:strVal val="#ppt_x"/>
                                          </p:val>
                                        </p:tav>
                                        <p:tav tm="100000">
                                          <p:val>
                                            <p:strVal val="#ppt_x"/>
                                          </p:val>
                                        </p:tav>
                                      </p:tavLst>
                                    </p:anim>
                                    <p:anim calcmode="lin" valueType="num">
                                      <p:cBhvr additive="base">
                                        <p:cTn id="50" dur="500" fill="hold"/>
                                        <p:tgtEl>
                                          <p:spTgt spid="69120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91206">
                                            <p:txEl>
                                              <p:pRg st="0" end="0"/>
                                            </p:txEl>
                                          </p:spTgt>
                                        </p:tgtEl>
                                        <p:attrNameLst>
                                          <p:attrName>style.visibility</p:attrName>
                                        </p:attrNameLst>
                                      </p:cBhvr>
                                      <p:to>
                                        <p:strVal val="visible"/>
                                      </p:to>
                                    </p:set>
                                    <p:anim calcmode="lin" valueType="num">
                                      <p:cBhvr additive="base">
                                        <p:cTn id="55" dur="500" fill="hold"/>
                                        <p:tgtEl>
                                          <p:spTgt spid="69120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91206">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91206">
                                            <p:txEl>
                                              <p:pRg st="1" end="1"/>
                                            </p:txEl>
                                          </p:spTgt>
                                        </p:tgtEl>
                                        <p:attrNameLst>
                                          <p:attrName>style.visibility</p:attrName>
                                        </p:attrNameLst>
                                      </p:cBhvr>
                                      <p:to>
                                        <p:strVal val="visible"/>
                                      </p:to>
                                    </p:set>
                                    <p:anim calcmode="lin" valueType="num">
                                      <p:cBhvr additive="base">
                                        <p:cTn id="59" dur="500" fill="hold"/>
                                        <p:tgtEl>
                                          <p:spTgt spid="691206">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91206">
                                            <p:txEl>
                                              <p:pRg st="1" end="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91206">
                                            <p:txEl>
                                              <p:pRg st="2" end="2"/>
                                            </p:txEl>
                                          </p:spTgt>
                                        </p:tgtEl>
                                        <p:attrNameLst>
                                          <p:attrName>style.visibility</p:attrName>
                                        </p:attrNameLst>
                                      </p:cBhvr>
                                      <p:to>
                                        <p:strVal val="visible"/>
                                      </p:to>
                                    </p:set>
                                    <p:anim calcmode="lin" valueType="num">
                                      <p:cBhvr additive="base">
                                        <p:cTn id="63" dur="500" fill="hold"/>
                                        <p:tgtEl>
                                          <p:spTgt spid="691206">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91206">
                                            <p:txEl>
                                              <p:pRg st="2" end="2"/>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91206">
                                            <p:txEl>
                                              <p:pRg st="3" end="3"/>
                                            </p:txEl>
                                          </p:spTgt>
                                        </p:tgtEl>
                                        <p:attrNameLst>
                                          <p:attrName>style.visibility</p:attrName>
                                        </p:attrNameLst>
                                      </p:cBhvr>
                                      <p:to>
                                        <p:strVal val="visible"/>
                                      </p:to>
                                    </p:set>
                                    <p:anim calcmode="lin" valueType="num">
                                      <p:cBhvr additive="base">
                                        <p:cTn id="67" dur="500" fill="hold"/>
                                        <p:tgtEl>
                                          <p:spTgt spid="691206">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91206">
                                            <p:txEl>
                                              <p:pRg st="3" end="3"/>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91206">
                                            <p:txEl>
                                              <p:pRg st="4" end="4"/>
                                            </p:txEl>
                                          </p:spTgt>
                                        </p:tgtEl>
                                        <p:attrNameLst>
                                          <p:attrName>style.visibility</p:attrName>
                                        </p:attrNameLst>
                                      </p:cBhvr>
                                      <p:to>
                                        <p:strVal val="visible"/>
                                      </p:to>
                                    </p:set>
                                    <p:anim calcmode="lin" valueType="num">
                                      <p:cBhvr additive="base">
                                        <p:cTn id="71" dur="500" fill="hold"/>
                                        <p:tgtEl>
                                          <p:spTgt spid="691206">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91206">
                                            <p:txEl>
                                              <p:pRg st="4" end="4"/>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91206">
                                            <p:txEl>
                                              <p:pRg st="5" end="5"/>
                                            </p:txEl>
                                          </p:spTgt>
                                        </p:tgtEl>
                                        <p:attrNameLst>
                                          <p:attrName>style.visibility</p:attrName>
                                        </p:attrNameLst>
                                      </p:cBhvr>
                                      <p:to>
                                        <p:strVal val="visible"/>
                                      </p:to>
                                    </p:set>
                                    <p:anim calcmode="lin" valueType="num">
                                      <p:cBhvr additive="base">
                                        <p:cTn id="75" dur="500" fill="hold"/>
                                        <p:tgtEl>
                                          <p:spTgt spid="691206">
                                            <p:txEl>
                                              <p:pRg st="5" end="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9120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5" grpId="0"/>
      <p:bldP spid="6912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9EE9DB46-960A-4AB0-9B13-B3B6F61BEC0D}" type="slidenum">
              <a:rPr lang="en-US" sz="800" smtClean="0"/>
              <a:pPr/>
              <a:t>34</a:t>
            </a:fld>
            <a:endParaRPr lang="en-US" sz="800" smtClean="0"/>
          </a:p>
        </p:txBody>
      </p:sp>
      <p:sp>
        <p:nvSpPr>
          <p:cNvPr id="37891" name="Slide Number Placeholder 3"/>
          <p:cNvSpPr txBox="1">
            <a:spLocks noGrp="1"/>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5B6AAD91-DC19-45FB-B130-311D53ADF781}" type="slidenum">
              <a:rPr lang="en-US" sz="800"/>
              <a:pPr/>
              <a:t>34</a:t>
            </a:fld>
            <a:endParaRPr lang="en-US" sz="800"/>
          </a:p>
        </p:txBody>
      </p:sp>
      <p:sp>
        <p:nvSpPr>
          <p:cNvPr id="250882" name="Rectangle 2"/>
          <p:cNvSpPr>
            <a:spLocks noGrp="1" noChangeArrowheads="1"/>
          </p:cNvSpPr>
          <p:nvPr>
            <p:ph type="title" idx="4294967295"/>
          </p:nvPr>
        </p:nvSpPr>
        <p:spPr>
          <a:xfrm>
            <a:off x="0" y="228600"/>
            <a:ext cx="7772400" cy="762000"/>
          </a:xfrm>
        </p:spPr>
        <p:txBody>
          <a:bodyPr/>
          <a:lstStyle/>
          <a:p>
            <a:pPr eaLnBrk="1" hangingPunct="1">
              <a:defRPr/>
            </a:pPr>
            <a:r>
              <a:rPr lang="en-US" b="1" dirty="0"/>
              <a:t>My perspective on emerging markets </a:t>
            </a:r>
            <a:endParaRPr lang="en-US" b="1" dirty="0">
              <a:effectLst>
                <a:outerShdw blurRad="38100" dist="38100" dir="2700000" algn="tl">
                  <a:srgbClr val="C0C0C0"/>
                </a:outerShdw>
              </a:effectLst>
            </a:endParaRPr>
          </a:p>
        </p:txBody>
      </p:sp>
      <p:sp>
        <p:nvSpPr>
          <p:cNvPr id="37893" name="Rectangle 3"/>
          <p:cNvSpPr>
            <a:spLocks noGrp="1" noChangeArrowheads="1"/>
          </p:cNvSpPr>
          <p:nvPr>
            <p:ph type="body" idx="4294967295"/>
          </p:nvPr>
        </p:nvSpPr>
        <p:spPr>
          <a:xfrm>
            <a:off x="384175" y="1295400"/>
            <a:ext cx="8229600" cy="4787900"/>
          </a:xfrm>
        </p:spPr>
        <p:txBody>
          <a:bodyPr/>
          <a:lstStyle/>
          <a:p>
            <a:pPr eaLnBrk="1" hangingPunct="1">
              <a:lnSpc>
                <a:spcPct val="110000"/>
              </a:lnSpc>
            </a:pPr>
            <a:r>
              <a:rPr lang="en-GB" smtClean="0"/>
              <a:t>Developing countries “on the move”</a:t>
            </a:r>
          </a:p>
          <a:p>
            <a:pPr eaLnBrk="1" hangingPunct="1">
              <a:lnSpc>
                <a:spcPct val="110000"/>
              </a:lnSpc>
            </a:pPr>
            <a:r>
              <a:rPr lang="en-GB" smtClean="0"/>
              <a:t>Consistent pattern of policy reform</a:t>
            </a:r>
          </a:p>
          <a:p>
            <a:pPr lvl="1" eaLnBrk="1" hangingPunct="1">
              <a:lnSpc>
                <a:spcPct val="110000"/>
              </a:lnSpc>
            </a:pPr>
            <a:r>
              <a:rPr lang="en-GB" sz="1800" smtClean="0"/>
              <a:t>Privatisation (e.g. sale of SOEs)</a:t>
            </a:r>
          </a:p>
          <a:p>
            <a:pPr lvl="1" eaLnBrk="1" hangingPunct="1">
              <a:lnSpc>
                <a:spcPct val="110000"/>
              </a:lnSpc>
            </a:pPr>
            <a:r>
              <a:rPr lang="en-GB" sz="1800" smtClean="0"/>
              <a:t>Market liberalisation (e.g. trade, regulatory)</a:t>
            </a:r>
          </a:p>
          <a:p>
            <a:pPr lvl="1" eaLnBrk="1" hangingPunct="1">
              <a:lnSpc>
                <a:spcPct val="110000"/>
              </a:lnSpc>
            </a:pPr>
            <a:r>
              <a:rPr lang="en-GB" sz="1800" smtClean="0"/>
              <a:t>Monetary and Fiscal policy (independent Central Bank; efficient tax system)</a:t>
            </a:r>
            <a:endParaRPr lang="en-GB" sz="2400" smtClean="0"/>
          </a:p>
          <a:p>
            <a:pPr eaLnBrk="1" hangingPunct="1">
              <a:lnSpc>
                <a:spcPct val="110000"/>
              </a:lnSpc>
            </a:pPr>
            <a:r>
              <a:rPr lang="en-GB" smtClean="0"/>
              <a:t>Resultant record of sustainable growth</a:t>
            </a:r>
          </a:p>
          <a:p>
            <a:pPr lvl="1" eaLnBrk="1" hangingPunct="1">
              <a:lnSpc>
                <a:spcPct val="110000"/>
              </a:lnSpc>
            </a:pPr>
            <a:r>
              <a:rPr lang="en-GB" sz="1800" smtClean="0"/>
              <a:t>Faster than average annual growth</a:t>
            </a:r>
          </a:p>
          <a:p>
            <a:pPr lvl="1" eaLnBrk="1" hangingPunct="1">
              <a:lnSpc>
                <a:spcPct val="110000"/>
              </a:lnSpc>
            </a:pPr>
            <a:r>
              <a:rPr lang="en-GB" sz="1800" smtClean="0"/>
              <a:t>Growth in private (often foreign) capital)</a:t>
            </a:r>
          </a:p>
          <a:p>
            <a:pPr lvl="1" eaLnBrk="1" hangingPunct="1">
              <a:lnSpc>
                <a:spcPct val="110000"/>
              </a:lnSpc>
            </a:pPr>
            <a:r>
              <a:rPr lang="en-GB" sz="1800" smtClean="0"/>
              <a:t>Increased trade and FDI </a:t>
            </a:r>
          </a:p>
          <a:p>
            <a:pPr eaLnBrk="1" hangingPunct="1">
              <a:lnSpc>
                <a:spcPct val="110000"/>
              </a:lnSpc>
            </a:pPr>
            <a:r>
              <a:rPr lang="en-GB" smtClean="0"/>
              <a:t>Sustained social progress</a:t>
            </a:r>
          </a:p>
          <a:p>
            <a:pPr lvl="1" eaLnBrk="1" hangingPunct="1">
              <a:lnSpc>
                <a:spcPct val="110000"/>
              </a:lnSpc>
            </a:pPr>
            <a:r>
              <a:rPr lang="en-GB" sz="1800" smtClean="0"/>
              <a:t>Improved education, health care, etc </a:t>
            </a:r>
          </a:p>
          <a:p>
            <a:pPr lvl="1" eaLnBrk="1" hangingPunct="1">
              <a:lnSpc>
                <a:spcPct val="110000"/>
              </a:lnSpc>
            </a:pPr>
            <a:endParaRPr lang="en-GB" sz="1800" smtClean="0"/>
          </a:p>
          <a:p>
            <a:pPr lvl="1" eaLnBrk="1" hangingPunct="1">
              <a:lnSpc>
                <a:spcPct val="110000"/>
              </a:lnSpc>
              <a:buFontTx/>
              <a:buNone/>
            </a:pPr>
            <a:endParaRPr lang="en-GB" sz="1800" smtClean="0"/>
          </a:p>
          <a:p>
            <a:pPr lvl="1" eaLnBrk="1" hangingPunct="1">
              <a:lnSpc>
                <a:spcPct val="110000"/>
              </a:lnSpc>
            </a:pPr>
            <a:endParaRPr lang="en-GB" sz="1800" smtClean="0"/>
          </a:p>
          <a:p>
            <a:pPr lvl="1" eaLnBrk="1" hangingPunct="1">
              <a:lnSpc>
                <a:spcPct val="110000"/>
              </a:lnSpc>
              <a:buFontTx/>
              <a:buNone/>
            </a:pPr>
            <a:endParaRPr lang="en-GB" sz="1800" smtClean="0"/>
          </a:p>
          <a:p>
            <a:pPr eaLnBrk="1" hangingPunct="1">
              <a:lnSpc>
                <a:spcPct val="90000"/>
              </a:lnSpc>
            </a:pPr>
            <a:endParaRPr lang="en-GB" smtClean="0"/>
          </a:p>
        </p:txBody>
      </p:sp>
    </p:spTree>
    <p:extLst>
      <p:ext uri="{BB962C8B-B14F-4D97-AF65-F5344CB8AC3E}">
        <p14:creationId xmlns:p14="http://schemas.microsoft.com/office/powerpoint/2010/main" val="163037853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EA75F4B9-FFFE-46F1-9A1F-17ECF0B44767}" type="slidenum">
              <a:rPr lang="en-US" sz="800" smtClean="0"/>
              <a:pPr/>
              <a:t>35</a:t>
            </a:fld>
            <a:endParaRPr lang="en-US" sz="800" smtClean="0"/>
          </a:p>
        </p:txBody>
      </p:sp>
      <p:sp>
        <p:nvSpPr>
          <p:cNvPr id="38915" name="Slide Number Placeholder 3"/>
          <p:cNvSpPr txBox="1">
            <a:spLocks noGrp="1"/>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44E36BFD-B7E9-492E-9C73-3575184C2044}" type="slidenum">
              <a:rPr lang="en-US" sz="800"/>
              <a:pPr/>
              <a:t>35</a:t>
            </a:fld>
            <a:endParaRPr lang="en-US" sz="800"/>
          </a:p>
        </p:txBody>
      </p:sp>
      <p:sp>
        <p:nvSpPr>
          <p:cNvPr id="257026" name="Rectangle 2"/>
          <p:cNvSpPr>
            <a:spLocks noGrp="1" noChangeArrowheads="1"/>
          </p:cNvSpPr>
          <p:nvPr>
            <p:ph type="title" idx="4294967295"/>
          </p:nvPr>
        </p:nvSpPr>
        <p:spPr>
          <a:xfrm>
            <a:off x="0" y="228600"/>
            <a:ext cx="7772400" cy="762000"/>
          </a:xfrm>
        </p:spPr>
        <p:txBody>
          <a:bodyPr/>
          <a:lstStyle/>
          <a:p>
            <a:pPr eaLnBrk="1" hangingPunct="1">
              <a:defRPr/>
            </a:pPr>
            <a:r>
              <a:rPr lang="en-US" b="1" dirty="0"/>
              <a:t>Types of emerging markets </a:t>
            </a:r>
            <a:endParaRPr lang="en-US" b="1" dirty="0">
              <a:effectLst>
                <a:outerShdw blurRad="38100" dist="38100" dir="2700000" algn="tl">
                  <a:srgbClr val="C0C0C0"/>
                </a:outerShdw>
              </a:effectLst>
            </a:endParaRPr>
          </a:p>
        </p:txBody>
      </p:sp>
      <p:sp>
        <p:nvSpPr>
          <p:cNvPr id="38917" name="Rectangle 3"/>
          <p:cNvSpPr>
            <a:spLocks noGrp="1" noChangeArrowheads="1"/>
          </p:cNvSpPr>
          <p:nvPr>
            <p:ph type="body" idx="4294967295"/>
          </p:nvPr>
        </p:nvSpPr>
        <p:spPr>
          <a:xfrm>
            <a:off x="533400" y="1066800"/>
            <a:ext cx="8229600" cy="4525963"/>
          </a:xfrm>
        </p:spPr>
        <p:txBody>
          <a:bodyPr/>
          <a:lstStyle/>
          <a:p>
            <a:pPr eaLnBrk="1" hangingPunct="1">
              <a:lnSpc>
                <a:spcPct val="110000"/>
              </a:lnSpc>
            </a:pPr>
            <a:r>
              <a:rPr lang="en-GB" sz="2400" dirty="0" smtClean="0"/>
              <a:t>BRIC: Big emerging markets</a:t>
            </a:r>
          </a:p>
          <a:p>
            <a:pPr lvl="1" eaLnBrk="1" hangingPunct="1">
              <a:lnSpc>
                <a:spcPct val="110000"/>
              </a:lnSpc>
            </a:pPr>
            <a:r>
              <a:rPr lang="en-GB" sz="2400" dirty="0" smtClean="0"/>
              <a:t>China and India: “Giants”</a:t>
            </a:r>
          </a:p>
          <a:p>
            <a:pPr lvl="1" eaLnBrk="1" hangingPunct="1">
              <a:lnSpc>
                <a:spcPct val="110000"/>
              </a:lnSpc>
            </a:pPr>
            <a:r>
              <a:rPr lang="en-GB" sz="2400" dirty="0" smtClean="0"/>
              <a:t>Others: Brazil, Russia, Mexico</a:t>
            </a:r>
          </a:p>
          <a:p>
            <a:pPr eaLnBrk="1" hangingPunct="1">
              <a:lnSpc>
                <a:spcPct val="110000"/>
              </a:lnSpc>
            </a:pPr>
            <a:r>
              <a:rPr lang="en-GB" sz="2400" dirty="0" smtClean="0"/>
              <a:t>“Second tier” but coming on fast</a:t>
            </a:r>
          </a:p>
          <a:p>
            <a:pPr lvl="1" eaLnBrk="1" hangingPunct="1">
              <a:lnSpc>
                <a:spcPct val="110000"/>
              </a:lnSpc>
            </a:pPr>
            <a:r>
              <a:rPr lang="en-GB" sz="2400" dirty="0" smtClean="0"/>
              <a:t>Vietnam, Indonesia, Malaysia, Thailand</a:t>
            </a:r>
          </a:p>
          <a:p>
            <a:pPr eaLnBrk="1" hangingPunct="1">
              <a:lnSpc>
                <a:spcPct val="110000"/>
              </a:lnSpc>
            </a:pPr>
            <a:r>
              <a:rPr lang="en-GB" sz="2400" dirty="0" smtClean="0"/>
              <a:t>“Graduates”</a:t>
            </a:r>
          </a:p>
          <a:p>
            <a:pPr lvl="1" eaLnBrk="1" hangingPunct="1">
              <a:lnSpc>
                <a:spcPct val="110000"/>
              </a:lnSpc>
            </a:pPr>
            <a:r>
              <a:rPr lang="en-GB" sz="2400" dirty="0" smtClean="0"/>
              <a:t>South Korea, Taiwan, </a:t>
            </a:r>
            <a:r>
              <a:rPr lang="en-GB" sz="2400" b="1" dirty="0" smtClean="0"/>
              <a:t>Singapore?</a:t>
            </a:r>
          </a:p>
          <a:p>
            <a:pPr eaLnBrk="1" hangingPunct="1">
              <a:lnSpc>
                <a:spcPct val="110000"/>
              </a:lnSpc>
            </a:pPr>
            <a:r>
              <a:rPr lang="en-GB" sz="2400" dirty="0" smtClean="0"/>
              <a:t>“Transition” economies</a:t>
            </a:r>
          </a:p>
          <a:p>
            <a:pPr lvl="1" eaLnBrk="1" hangingPunct="1">
              <a:lnSpc>
                <a:spcPct val="110000"/>
              </a:lnSpc>
            </a:pPr>
            <a:r>
              <a:rPr lang="en-GB" sz="2400" dirty="0" smtClean="0"/>
              <a:t>Poland, Russia, Hungary</a:t>
            </a:r>
          </a:p>
          <a:p>
            <a:pPr eaLnBrk="1" hangingPunct="1">
              <a:lnSpc>
                <a:spcPct val="110000"/>
              </a:lnSpc>
            </a:pPr>
            <a:r>
              <a:rPr lang="en-GB" sz="2400" dirty="0" smtClean="0"/>
              <a:t> “Other”</a:t>
            </a:r>
          </a:p>
          <a:p>
            <a:pPr lvl="1" eaLnBrk="1" hangingPunct="1">
              <a:lnSpc>
                <a:spcPct val="110000"/>
              </a:lnSpc>
            </a:pPr>
            <a:r>
              <a:rPr lang="en-GB" sz="2400" dirty="0" smtClean="0"/>
              <a:t>Turkey, Middle East economies</a:t>
            </a:r>
          </a:p>
          <a:p>
            <a:pPr lvl="1" eaLnBrk="1" hangingPunct="1">
              <a:lnSpc>
                <a:spcPct val="110000"/>
              </a:lnSpc>
              <a:buFontTx/>
              <a:buNone/>
            </a:pPr>
            <a:endParaRPr lang="en-GB" sz="2400" dirty="0" smtClean="0"/>
          </a:p>
          <a:p>
            <a:pPr eaLnBrk="1" hangingPunct="1">
              <a:lnSpc>
                <a:spcPct val="90000"/>
              </a:lnSpc>
            </a:pPr>
            <a:endParaRPr lang="en-GB" sz="2400" dirty="0" smtClean="0"/>
          </a:p>
        </p:txBody>
      </p:sp>
    </p:spTree>
    <p:extLst>
      <p:ext uri="{BB962C8B-B14F-4D97-AF65-F5344CB8AC3E}">
        <p14:creationId xmlns:p14="http://schemas.microsoft.com/office/powerpoint/2010/main" val="334473487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A9E81A22-3311-4185-960B-69D34F9F18D9}" type="slidenum">
              <a:rPr lang="en-US" sz="800" smtClean="0"/>
              <a:pPr/>
              <a:t>36</a:t>
            </a:fld>
            <a:endParaRPr lang="en-US" sz="800" smtClean="0"/>
          </a:p>
        </p:txBody>
      </p:sp>
      <p:sp>
        <p:nvSpPr>
          <p:cNvPr id="39939" name="Slide Number Placeholder 3"/>
          <p:cNvSpPr txBox="1">
            <a:spLocks noGrp="1"/>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66FAEAC3-B199-4550-BA36-E0D4BA376950}" type="slidenum">
              <a:rPr lang="en-US" sz="800"/>
              <a:pPr/>
              <a:t>36</a:t>
            </a:fld>
            <a:endParaRPr lang="en-US" sz="800"/>
          </a:p>
        </p:txBody>
      </p:sp>
      <p:sp>
        <p:nvSpPr>
          <p:cNvPr id="39940" name="Rectangle 2"/>
          <p:cNvSpPr>
            <a:spLocks noGrp="1" noChangeArrowheads="1"/>
          </p:cNvSpPr>
          <p:nvPr>
            <p:ph type="title" idx="4294967295"/>
          </p:nvPr>
        </p:nvSpPr>
        <p:spPr>
          <a:xfrm>
            <a:off x="0" y="381000"/>
            <a:ext cx="8229600" cy="762000"/>
          </a:xfrm>
        </p:spPr>
        <p:txBody>
          <a:bodyPr/>
          <a:lstStyle/>
          <a:p>
            <a:pPr eaLnBrk="1" hangingPunct="1"/>
            <a:r>
              <a:rPr lang="en-US" b="1" dirty="0" smtClean="0"/>
              <a:t>BRIC Economies </a:t>
            </a:r>
            <a:br>
              <a:rPr lang="en-US" b="1" dirty="0" smtClean="0"/>
            </a:br>
            <a:r>
              <a:rPr lang="en-US" sz="2000" b="1" dirty="0" smtClean="0"/>
              <a:t>(Brazil, Russia, India, China + Mexico?)</a:t>
            </a:r>
          </a:p>
        </p:txBody>
      </p:sp>
      <p:sp>
        <p:nvSpPr>
          <p:cNvPr id="39941" name="Rectangle 3"/>
          <p:cNvSpPr>
            <a:spLocks noGrp="1" noChangeArrowheads="1"/>
          </p:cNvSpPr>
          <p:nvPr>
            <p:ph type="body" idx="4294967295"/>
          </p:nvPr>
        </p:nvSpPr>
        <p:spPr>
          <a:xfrm>
            <a:off x="457200" y="1295400"/>
            <a:ext cx="8229600" cy="5257800"/>
          </a:xfrm>
        </p:spPr>
        <p:txBody>
          <a:bodyPr/>
          <a:lstStyle/>
          <a:p>
            <a:pPr eaLnBrk="1" hangingPunct="1">
              <a:lnSpc>
                <a:spcPct val="90000"/>
              </a:lnSpc>
            </a:pPr>
            <a:r>
              <a:rPr lang="en-US" sz="2000" dirty="0" smtClean="0"/>
              <a:t>Fastest growing, dynamic, highest potential EMs</a:t>
            </a:r>
          </a:p>
          <a:p>
            <a:pPr lvl="1" eaLnBrk="1" hangingPunct="1">
              <a:lnSpc>
                <a:spcPct val="90000"/>
              </a:lnSpc>
            </a:pPr>
            <a:r>
              <a:rPr lang="en-US" sz="2000" dirty="0" smtClean="0"/>
              <a:t>Leaders in respective regions</a:t>
            </a:r>
          </a:p>
          <a:p>
            <a:pPr lvl="1" eaLnBrk="1" hangingPunct="1">
              <a:lnSpc>
                <a:spcPct val="90000"/>
              </a:lnSpc>
            </a:pPr>
            <a:r>
              <a:rPr lang="en-US" sz="2000" dirty="0" smtClean="0"/>
              <a:t>Between 2000-2007, contributed 28% of global growth</a:t>
            </a:r>
          </a:p>
          <a:p>
            <a:pPr lvl="1" eaLnBrk="1" hangingPunct="1">
              <a:lnSpc>
                <a:spcPct val="90000"/>
              </a:lnSpc>
            </a:pPr>
            <a:r>
              <a:rPr lang="en-US" sz="2000" dirty="0" smtClean="0"/>
              <a:t>More than 15% of global FDI and trade; 30% FX reserves</a:t>
            </a:r>
          </a:p>
          <a:p>
            <a:pPr lvl="1" eaLnBrk="1" hangingPunct="1">
              <a:lnSpc>
                <a:spcPct val="90000"/>
              </a:lnSpc>
            </a:pPr>
            <a:r>
              <a:rPr lang="en-US" sz="2000" dirty="0" smtClean="0"/>
              <a:t>China overtakes US by 2040; India beats Japan by 2033</a:t>
            </a:r>
          </a:p>
          <a:p>
            <a:pPr lvl="1" eaLnBrk="1" hangingPunct="1">
              <a:lnSpc>
                <a:spcPct val="90000"/>
              </a:lnSpc>
            </a:pPr>
            <a:endParaRPr lang="en-US" sz="2000" dirty="0" smtClean="0"/>
          </a:p>
          <a:p>
            <a:pPr eaLnBrk="1" hangingPunct="1">
              <a:lnSpc>
                <a:spcPct val="90000"/>
              </a:lnSpc>
            </a:pPr>
            <a:r>
              <a:rPr lang="en-US" sz="2000" dirty="0" smtClean="0"/>
              <a:t>Significant similarities among each</a:t>
            </a:r>
          </a:p>
          <a:p>
            <a:pPr lvl="1" eaLnBrk="1" hangingPunct="1">
              <a:lnSpc>
                <a:spcPct val="90000"/>
              </a:lnSpc>
            </a:pPr>
            <a:r>
              <a:rPr lang="en-US" sz="2000" dirty="0" smtClean="0"/>
              <a:t>All faced substantial acceleration in growth, democratic political reform, market-oriented reforms manifest in FDI and some macroeconomic and reform setbacks</a:t>
            </a:r>
          </a:p>
          <a:p>
            <a:pPr lvl="1" eaLnBrk="1" hangingPunct="1">
              <a:lnSpc>
                <a:spcPct val="90000"/>
              </a:lnSpc>
            </a:pPr>
            <a:endParaRPr lang="en-US" sz="2000" dirty="0" smtClean="0"/>
          </a:p>
          <a:p>
            <a:pPr eaLnBrk="1" hangingPunct="1">
              <a:lnSpc>
                <a:spcPct val="90000"/>
              </a:lnSpc>
            </a:pPr>
            <a:r>
              <a:rPr lang="en-US" sz="2000" dirty="0" smtClean="0"/>
              <a:t>Substantial differences as well</a:t>
            </a:r>
          </a:p>
          <a:p>
            <a:pPr lvl="1" eaLnBrk="1" hangingPunct="1">
              <a:lnSpc>
                <a:spcPct val="90000"/>
              </a:lnSpc>
            </a:pPr>
            <a:r>
              <a:rPr lang="en-US" sz="2000" dirty="0" smtClean="0"/>
              <a:t>Each has had difference experience in pace, breadth, depth of reform, with some now experiencing some backtracking in their commitment to pol/econ reform</a:t>
            </a:r>
          </a:p>
          <a:p>
            <a:pPr lvl="1" eaLnBrk="1" hangingPunct="1">
              <a:lnSpc>
                <a:spcPct val="90000"/>
              </a:lnSpc>
            </a:pPr>
            <a:endParaRPr lang="en-US" sz="2000" dirty="0" smtClean="0"/>
          </a:p>
        </p:txBody>
      </p:sp>
    </p:spTree>
    <p:extLst>
      <p:ext uri="{BB962C8B-B14F-4D97-AF65-F5344CB8AC3E}">
        <p14:creationId xmlns:p14="http://schemas.microsoft.com/office/powerpoint/2010/main" val="383936874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76200"/>
            <a:ext cx="7772400" cy="1143000"/>
          </a:xfrm>
        </p:spPr>
        <p:txBody>
          <a:bodyPr/>
          <a:lstStyle/>
          <a:p>
            <a:r>
              <a:rPr lang="en-US" b="1" dirty="0" smtClean="0"/>
              <a:t>Outline of our Session</a:t>
            </a:r>
          </a:p>
        </p:txBody>
      </p:sp>
      <p:sp>
        <p:nvSpPr>
          <p:cNvPr id="308227" name="Rectangle 3"/>
          <p:cNvSpPr>
            <a:spLocks noChangeArrowheads="1"/>
          </p:cNvSpPr>
          <p:nvPr/>
        </p:nvSpPr>
        <p:spPr bwMode="auto">
          <a:xfrm>
            <a:off x="228600" y="1143000"/>
            <a:ext cx="2819400" cy="1371600"/>
          </a:xfrm>
          <a:prstGeom prst="rect">
            <a:avLst/>
          </a:prstGeom>
          <a:solidFill>
            <a:srgbClr val="CCFFFF"/>
          </a:solidFill>
          <a:ln w="9525">
            <a:solidFill>
              <a:schemeClr val="tx1"/>
            </a:solidFill>
            <a:miter lim="800000"/>
            <a:headEnd/>
            <a:tailEnd/>
          </a:ln>
        </p:spPr>
        <p:txBody>
          <a:bodyPr wrap="none" anchor="ctr"/>
          <a:lstStyle/>
          <a:p>
            <a:pPr algn="ctr" eaLnBrk="0" hangingPunct="0"/>
            <a:r>
              <a:rPr lang="en-US" sz="2400" dirty="0" smtClean="0">
                <a:solidFill>
                  <a:schemeClr val="tx1"/>
                </a:solidFill>
                <a:latin typeface="Arial" pitchFamily="34" charset="0"/>
              </a:rPr>
              <a:t>1.Key </a:t>
            </a:r>
            <a:r>
              <a:rPr lang="en-US" sz="2400" dirty="0">
                <a:solidFill>
                  <a:schemeClr val="tx1"/>
                </a:solidFill>
                <a:latin typeface="Arial" pitchFamily="34" charset="0"/>
              </a:rPr>
              <a:t>global trends</a:t>
            </a:r>
          </a:p>
          <a:p>
            <a:pPr algn="ctr" eaLnBrk="0" hangingPunct="0"/>
            <a:r>
              <a:rPr lang="en-US" sz="2400" dirty="0">
                <a:solidFill>
                  <a:schemeClr val="tx1"/>
                </a:solidFill>
                <a:latin typeface="Arial" pitchFamily="34" charset="0"/>
              </a:rPr>
              <a:t>and the rise</a:t>
            </a:r>
          </a:p>
          <a:p>
            <a:pPr algn="ctr" eaLnBrk="0" hangingPunct="0"/>
            <a:r>
              <a:rPr lang="en-US" sz="2400" dirty="0">
                <a:solidFill>
                  <a:schemeClr val="tx1"/>
                </a:solidFill>
                <a:latin typeface="Arial" pitchFamily="34" charset="0"/>
              </a:rPr>
              <a:t>of emerging </a:t>
            </a:r>
          </a:p>
          <a:p>
            <a:pPr algn="ctr" eaLnBrk="0" hangingPunct="0"/>
            <a:r>
              <a:rPr lang="en-US" sz="2400" dirty="0">
                <a:solidFill>
                  <a:schemeClr val="tx1"/>
                </a:solidFill>
                <a:latin typeface="Arial" pitchFamily="34" charset="0"/>
              </a:rPr>
              <a:t>markets</a:t>
            </a:r>
          </a:p>
        </p:txBody>
      </p:sp>
      <p:sp>
        <p:nvSpPr>
          <p:cNvPr id="308228" name="AutoShape 4"/>
          <p:cNvSpPr>
            <a:spLocks noChangeArrowheads="1"/>
          </p:cNvSpPr>
          <p:nvPr/>
        </p:nvSpPr>
        <p:spPr bwMode="auto">
          <a:xfrm rot="5400000">
            <a:off x="1219200" y="2667000"/>
            <a:ext cx="1143000" cy="838200"/>
          </a:xfrm>
          <a:custGeom>
            <a:avLst/>
            <a:gdLst>
              <a:gd name="T0" fmla="*/ 43203865 w 21600"/>
              <a:gd name="T1" fmla="*/ 0 h 21600"/>
              <a:gd name="T2" fmla="*/ 25921229 w 21600"/>
              <a:gd name="T3" fmla="*/ 10842272 h 21600"/>
              <a:gd name="T4" fmla="*/ 0 w 21600"/>
              <a:gd name="T5" fmla="*/ 27107194 h 21600"/>
              <a:gd name="T6" fmla="*/ 25921229 w 21600"/>
              <a:gd name="T7" fmla="*/ 32526817 h 21600"/>
              <a:gd name="T8" fmla="*/ 51842405 w 21600"/>
              <a:gd name="T9" fmla="*/ 22588054 h 21600"/>
              <a:gd name="T10" fmla="*/ 60483750 w 21600"/>
              <a:gd name="T11" fmla="*/ 10842272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CCFFFF"/>
          </a:solidFill>
          <a:ln w="9525">
            <a:solidFill>
              <a:schemeClr val="tx1"/>
            </a:solidFill>
            <a:miter lim="800000"/>
            <a:headEnd/>
            <a:tailEnd/>
          </a:ln>
        </p:spPr>
        <p:txBody>
          <a:bodyPr wrap="none" anchor="ctr"/>
          <a:lstStyle/>
          <a:p>
            <a:endParaRPr lang="en-US"/>
          </a:p>
        </p:txBody>
      </p:sp>
      <p:sp>
        <p:nvSpPr>
          <p:cNvPr id="308229" name="Rectangle 5"/>
          <p:cNvSpPr>
            <a:spLocks noChangeArrowheads="1"/>
          </p:cNvSpPr>
          <p:nvPr/>
        </p:nvSpPr>
        <p:spPr bwMode="auto">
          <a:xfrm>
            <a:off x="2209800" y="2667000"/>
            <a:ext cx="2819400" cy="1371600"/>
          </a:xfrm>
          <a:prstGeom prst="rect">
            <a:avLst/>
          </a:prstGeom>
          <a:solidFill>
            <a:srgbClr val="CCFFFF"/>
          </a:solidFill>
          <a:ln w="9525">
            <a:solidFill>
              <a:schemeClr val="tx1"/>
            </a:solidFill>
            <a:miter lim="800000"/>
            <a:headEnd/>
            <a:tailEnd/>
          </a:ln>
        </p:spPr>
        <p:txBody>
          <a:bodyPr wrap="none" anchor="ctr"/>
          <a:lstStyle/>
          <a:p>
            <a:pPr algn="ctr" eaLnBrk="0" hangingPunct="0"/>
            <a:r>
              <a:rPr lang="en-US" sz="2400" b="1" dirty="0" smtClean="0">
                <a:solidFill>
                  <a:schemeClr val="tx1"/>
                </a:solidFill>
                <a:latin typeface="Arial" pitchFamily="34" charset="0"/>
              </a:rPr>
              <a:t>2.Emerging </a:t>
            </a:r>
            <a:r>
              <a:rPr lang="en-US" sz="2400" b="1" dirty="0">
                <a:solidFill>
                  <a:schemeClr val="tx1"/>
                </a:solidFill>
                <a:latin typeface="Arial" pitchFamily="34" charset="0"/>
              </a:rPr>
              <a:t>markets </a:t>
            </a:r>
          </a:p>
          <a:p>
            <a:pPr algn="ctr" eaLnBrk="0" hangingPunct="0"/>
            <a:r>
              <a:rPr lang="en-US" sz="2400" b="1" dirty="0">
                <a:solidFill>
                  <a:schemeClr val="tx1"/>
                </a:solidFill>
                <a:latin typeface="Arial" pitchFamily="34" charset="0"/>
              </a:rPr>
              <a:t>business systems</a:t>
            </a:r>
          </a:p>
          <a:p>
            <a:pPr algn="ctr" eaLnBrk="0" hangingPunct="0"/>
            <a:r>
              <a:rPr lang="en-US" sz="2400" b="1" dirty="0">
                <a:solidFill>
                  <a:schemeClr val="tx1"/>
                </a:solidFill>
                <a:latin typeface="Arial" pitchFamily="34" charset="0"/>
              </a:rPr>
              <a:t>and relationships</a:t>
            </a:r>
          </a:p>
        </p:txBody>
      </p:sp>
      <p:sp>
        <p:nvSpPr>
          <p:cNvPr id="308230" name="Rectangle 6"/>
          <p:cNvSpPr>
            <a:spLocks noChangeArrowheads="1"/>
          </p:cNvSpPr>
          <p:nvPr/>
        </p:nvSpPr>
        <p:spPr bwMode="auto">
          <a:xfrm>
            <a:off x="4267200" y="4343400"/>
            <a:ext cx="2819400" cy="1371600"/>
          </a:xfrm>
          <a:prstGeom prst="rect">
            <a:avLst/>
          </a:prstGeom>
          <a:solidFill>
            <a:srgbClr val="CCFFFF"/>
          </a:solidFill>
          <a:ln w="9525">
            <a:solidFill>
              <a:schemeClr val="tx1"/>
            </a:solidFill>
            <a:miter lim="800000"/>
            <a:headEnd/>
            <a:tailEnd/>
          </a:ln>
        </p:spPr>
        <p:txBody>
          <a:bodyPr wrap="none" anchor="ctr"/>
          <a:lstStyle/>
          <a:p>
            <a:pPr algn="ctr" eaLnBrk="0" hangingPunct="0"/>
            <a:r>
              <a:rPr lang="en-US" sz="2400" b="1" dirty="0">
                <a:solidFill>
                  <a:schemeClr val="tx1"/>
                </a:solidFill>
              </a:rPr>
              <a:t> </a:t>
            </a:r>
            <a:r>
              <a:rPr lang="en-US" sz="2400" b="1" dirty="0" smtClean="0">
                <a:solidFill>
                  <a:schemeClr val="tx1"/>
                </a:solidFill>
              </a:rPr>
              <a:t>3.</a:t>
            </a:r>
            <a:r>
              <a:rPr lang="en-US" sz="2400" dirty="0" smtClean="0">
                <a:solidFill>
                  <a:schemeClr val="tx1"/>
                </a:solidFill>
                <a:latin typeface="Arial" pitchFamily="34" charset="0"/>
              </a:rPr>
              <a:t>Emerging </a:t>
            </a:r>
            <a:r>
              <a:rPr lang="en-US" sz="2400" dirty="0">
                <a:solidFill>
                  <a:schemeClr val="tx1"/>
                </a:solidFill>
                <a:latin typeface="Arial" pitchFamily="34" charset="0"/>
              </a:rPr>
              <a:t>markets </a:t>
            </a:r>
          </a:p>
          <a:p>
            <a:pPr algn="ctr" eaLnBrk="0" hangingPunct="0"/>
            <a:r>
              <a:rPr lang="en-US" sz="2400" dirty="0">
                <a:solidFill>
                  <a:schemeClr val="tx1"/>
                </a:solidFill>
                <a:latin typeface="Arial" pitchFamily="34" charset="0"/>
              </a:rPr>
              <a:t>and the</a:t>
            </a:r>
          </a:p>
          <a:p>
            <a:pPr algn="ctr" eaLnBrk="0" hangingPunct="0"/>
            <a:r>
              <a:rPr lang="en-US" sz="2400" dirty="0">
                <a:solidFill>
                  <a:schemeClr val="tx1"/>
                </a:solidFill>
                <a:latin typeface="Arial" pitchFamily="34" charset="0"/>
              </a:rPr>
              <a:t>economic crisis </a:t>
            </a:r>
          </a:p>
        </p:txBody>
      </p:sp>
      <p:sp>
        <p:nvSpPr>
          <p:cNvPr id="308231" name="AutoShape 7"/>
          <p:cNvSpPr>
            <a:spLocks noChangeArrowheads="1"/>
          </p:cNvSpPr>
          <p:nvPr/>
        </p:nvSpPr>
        <p:spPr bwMode="auto">
          <a:xfrm rot="5400000">
            <a:off x="3276600" y="4191000"/>
            <a:ext cx="1143000" cy="838200"/>
          </a:xfrm>
          <a:custGeom>
            <a:avLst/>
            <a:gdLst>
              <a:gd name="T0" fmla="*/ 43203865 w 21600"/>
              <a:gd name="T1" fmla="*/ 0 h 21600"/>
              <a:gd name="T2" fmla="*/ 25921229 w 21600"/>
              <a:gd name="T3" fmla="*/ 10842272 h 21600"/>
              <a:gd name="T4" fmla="*/ 0 w 21600"/>
              <a:gd name="T5" fmla="*/ 27107194 h 21600"/>
              <a:gd name="T6" fmla="*/ 25921229 w 21600"/>
              <a:gd name="T7" fmla="*/ 32526817 h 21600"/>
              <a:gd name="T8" fmla="*/ 51842405 w 21600"/>
              <a:gd name="T9" fmla="*/ 22588054 h 21600"/>
              <a:gd name="T10" fmla="*/ 60483750 w 21600"/>
              <a:gd name="T11" fmla="*/ 10842272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CCFFFF"/>
          </a:solidFill>
          <a:ln w="9525">
            <a:solidFill>
              <a:schemeClr val="tx1"/>
            </a:solidFill>
            <a:miter lim="800000"/>
            <a:headEnd/>
            <a:tailEnd/>
          </a:ln>
        </p:spPr>
        <p:txBody>
          <a:bodyPr wrap="none" anchor="ctr"/>
          <a:lstStyle/>
          <a:p>
            <a:endParaRPr lang="en-US"/>
          </a:p>
        </p:txBody>
      </p:sp>
      <p:sp>
        <p:nvSpPr>
          <p:cNvPr id="308232" name="AutoShape 8"/>
          <p:cNvSpPr>
            <a:spLocks noChangeArrowheads="1"/>
          </p:cNvSpPr>
          <p:nvPr/>
        </p:nvSpPr>
        <p:spPr bwMode="auto">
          <a:xfrm>
            <a:off x="3048000" y="1600200"/>
            <a:ext cx="3505200" cy="533400"/>
          </a:xfrm>
          <a:prstGeom prst="rightArrow">
            <a:avLst>
              <a:gd name="adj1" fmla="val 50000"/>
              <a:gd name="adj2" fmla="val 164286"/>
            </a:avLst>
          </a:prstGeom>
          <a:solidFill>
            <a:srgbClr val="CCFFFF"/>
          </a:solidFill>
          <a:ln w="9525">
            <a:solidFill>
              <a:schemeClr val="tx1"/>
            </a:solidFill>
            <a:miter lim="800000"/>
            <a:headEnd/>
            <a:tailEnd/>
          </a:ln>
        </p:spPr>
        <p:txBody>
          <a:bodyPr wrap="none" anchor="ctr"/>
          <a:lstStyle/>
          <a:p>
            <a:endParaRPr lang="en-US"/>
          </a:p>
        </p:txBody>
      </p:sp>
      <p:sp>
        <p:nvSpPr>
          <p:cNvPr id="308233" name="AutoShape 9"/>
          <p:cNvSpPr>
            <a:spLocks noChangeArrowheads="1"/>
          </p:cNvSpPr>
          <p:nvPr/>
        </p:nvSpPr>
        <p:spPr bwMode="auto">
          <a:xfrm>
            <a:off x="5029200" y="3048000"/>
            <a:ext cx="1524000" cy="533400"/>
          </a:xfrm>
          <a:prstGeom prst="rightArrow">
            <a:avLst>
              <a:gd name="adj1" fmla="val 50000"/>
              <a:gd name="adj2" fmla="val 71429"/>
            </a:avLst>
          </a:prstGeom>
          <a:solidFill>
            <a:srgbClr val="CCFFFF"/>
          </a:solidFill>
          <a:ln w="9525">
            <a:solidFill>
              <a:schemeClr val="tx1"/>
            </a:solidFill>
            <a:miter lim="800000"/>
            <a:headEnd/>
            <a:tailEnd/>
          </a:ln>
        </p:spPr>
        <p:txBody>
          <a:bodyPr wrap="none" anchor="ctr"/>
          <a:lstStyle/>
          <a:p>
            <a:endParaRPr lang="en-US"/>
          </a:p>
        </p:txBody>
      </p:sp>
      <p:sp>
        <p:nvSpPr>
          <p:cNvPr id="308234" name="AutoShape 10"/>
          <p:cNvSpPr>
            <a:spLocks noChangeArrowheads="1"/>
          </p:cNvSpPr>
          <p:nvPr/>
        </p:nvSpPr>
        <p:spPr bwMode="auto">
          <a:xfrm>
            <a:off x="6553200" y="1295400"/>
            <a:ext cx="1981200" cy="2590800"/>
          </a:xfrm>
          <a:prstGeom prst="octagon">
            <a:avLst>
              <a:gd name="adj" fmla="val 29287"/>
            </a:avLst>
          </a:prstGeom>
          <a:solidFill>
            <a:srgbClr val="CCFFFF"/>
          </a:solidFill>
          <a:ln w="9525">
            <a:solidFill>
              <a:schemeClr val="tx1"/>
            </a:solidFill>
            <a:miter lim="800000"/>
            <a:headEnd/>
            <a:tailEnd/>
          </a:ln>
        </p:spPr>
        <p:txBody>
          <a:bodyPr wrap="none" anchor="ctr"/>
          <a:lstStyle/>
          <a:p>
            <a:pPr algn="ctr" eaLnBrk="0" hangingPunct="0"/>
            <a:endParaRPr lang="en-US" sz="2400" dirty="0">
              <a:solidFill>
                <a:schemeClr val="tx1"/>
              </a:solidFill>
              <a:latin typeface="Arial" pitchFamily="34" charset="0"/>
            </a:endParaRPr>
          </a:p>
          <a:p>
            <a:pPr algn="ctr" eaLnBrk="0" hangingPunct="0"/>
            <a:r>
              <a:rPr lang="en-US" sz="2400" dirty="0" smtClean="0">
                <a:solidFill>
                  <a:schemeClr val="tx1"/>
                </a:solidFill>
                <a:latin typeface="Arial" pitchFamily="34" charset="0"/>
              </a:rPr>
              <a:t>4.Emerging </a:t>
            </a:r>
            <a:endParaRPr lang="en-US" sz="2400" dirty="0">
              <a:solidFill>
                <a:schemeClr val="tx1"/>
              </a:solidFill>
              <a:latin typeface="Arial" pitchFamily="34" charset="0"/>
            </a:endParaRPr>
          </a:p>
          <a:p>
            <a:pPr algn="ctr" eaLnBrk="0" hangingPunct="0"/>
            <a:r>
              <a:rPr lang="en-US" sz="2400" dirty="0">
                <a:solidFill>
                  <a:schemeClr val="tx1"/>
                </a:solidFill>
                <a:latin typeface="Arial" pitchFamily="34" charset="0"/>
              </a:rPr>
              <a:t>markets as</a:t>
            </a:r>
          </a:p>
          <a:p>
            <a:pPr algn="ctr" eaLnBrk="0" hangingPunct="0"/>
            <a:r>
              <a:rPr lang="en-US" sz="2400" dirty="0">
                <a:solidFill>
                  <a:schemeClr val="tx1"/>
                </a:solidFill>
                <a:latin typeface="Arial" pitchFamily="34" charset="0"/>
              </a:rPr>
              <a:t>laboratories</a:t>
            </a:r>
          </a:p>
          <a:p>
            <a:pPr algn="ctr" eaLnBrk="0" hangingPunct="0"/>
            <a:r>
              <a:rPr lang="en-US" sz="2400" dirty="0">
                <a:solidFill>
                  <a:schemeClr val="tx1"/>
                </a:solidFill>
                <a:latin typeface="Arial" pitchFamily="34" charset="0"/>
              </a:rPr>
              <a:t>of innovation</a:t>
            </a:r>
          </a:p>
          <a:p>
            <a:pPr algn="ctr" eaLnBrk="0" hangingPunct="0"/>
            <a:endParaRPr lang="en-US" sz="2400" dirty="0">
              <a:solidFill>
                <a:schemeClr val="tx1"/>
              </a:solidFill>
              <a:latin typeface="Arial" pitchFamily="34" charset="0"/>
            </a:endParaRPr>
          </a:p>
        </p:txBody>
      </p:sp>
      <p:sp>
        <p:nvSpPr>
          <p:cNvPr id="308235" name="AutoShape 11"/>
          <p:cNvSpPr>
            <a:spLocks noChangeArrowheads="1"/>
          </p:cNvSpPr>
          <p:nvPr/>
        </p:nvSpPr>
        <p:spPr bwMode="auto">
          <a:xfrm>
            <a:off x="7086600" y="3886200"/>
            <a:ext cx="990600" cy="990600"/>
          </a:xfrm>
          <a:custGeom>
            <a:avLst/>
            <a:gdLst>
              <a:gd name="T0" fmla="*/ 32450909 w 21600"/>
              <a:gd name="T1" fmla="*/ 0 h 21600"/>
              <a:gd name="T2" fmla="*/ 19469693 w 21600"/>
              <a:gd name="T3" fmla="*/ 15143339 h 21600"/>
              <a:gd name="T4" fmla="*/ 0 w 21600"/>
              <a:gd name="T5" fmla="*/ 37860457 h 21600"/>
              <a:gd name="T6" fmla="*/ 19469693 w 21600"/>
              <a:gd name="T7" fmla="*/ 45430017 h 21600"/>
              <a:gd name="T8" fmla="*/ 38939431 w 21600"/>
              <a:gd name="T9" fmla="*/ 31548638 h 21600"/>
              <a:gd name="T10" fmla="*/ 45430017 w 21600"/>
              <a:gd name="T11" fmla="*/ 15143339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CCFFFF"/>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931657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8227"/>
                                        </p:tgtEl>
                                        <p:attrNameLst>
                                          <p:attrName>style.visibility</p:attrName>
                                        </p:attrNameLst>
                                      </p:cBhvr>
                                      <p:to>
                                        <p:strVal val="visible"/>
                                      </p:to>
                                    </p:set>
                                    <p:animEffect transition="in" filter="wipe(down)">
                                      <p:cBhvr>
                                        <p:cTn id="7" dur="500"/>
                                        <p:tgtEl>
                                          <p:spTgt spid="308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08228"/>
                                        </p:tgtEl>
                                        <p:attrNameLst>
                                          <p:attrName>style.visibility</p:attrName>
                                        </p:attrNameLst>
                                      </p:cBhvr>
                                      <p:to>
                                        <p:strVal val="visible"/>
                                      </p:to>
                                    </p:set>
                                    <p:animEffect transition="in" filter="wedge">
                                      <p:cBhvr>
                                        <p:cTn id="12" dur="2000"/>
                                        <p:tgtEl>
                                          <p:spTgt spid="3082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8229"/>
                                        </p:tgtEl>
                                        <p:attrNameLst>
                                          <p:attrName>style.visibility</p:attrName>
                                        </p:attrNameLst>
                                      </p:cBhvr>
                                      <p:to>
                                        <p:strVal val="visible"/>
                                      </p:to>
                                    </p:set>
                                    <p:animEffect transition="in" filter="wipe(down)">
                                      <p:cBhvr>
                                        <p:cTn id="17" dur="500"/>
                                        <p:tgtEl>
                                          <p:spTgt spid="3082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08231"/>
                                        </p:tgtEl>
                                        <p:attrNameLst>
                                          <p:attrName>style.visibility</p:attrName>
                                        </p:attrNameLst>
                                      </p:cBhvr>
                                      <p:to>
                                        <p:strVal val="visible"/>
                                      </p:to>
                                    </p:set>
                                    <p:animEffect transition="in" filter="wedge">
                                      <p:cBhvr>
                                        <p:cTn id="22" dur="2000"/>
                                        <p:tgtEl>
                                          <p:spTgt spid="3082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08230"/>
                                        </p:tgtEl>
                                        <p:attrNameLst>
                                          <p:attrName>style.visibility</p:attrName>
                                        </p:attrNameLst>
                                      </p:cBhvr>
                                      <p:to>
                                        <p:strVal val="visible"/>
                                      </p:to>
                                    </p:set>
                                    <p:animEffect transition="in" filter="wipe(down)">
                                      <p:cBhvr>
                                        <p:cTn id="27" dur="500"/>
                                        <p:tgtEl>
                                          <p:spTgt spid="3082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08232"/>
                                        </p:tgtEl>
                                        <p:attrNameLst>
                                          <p:attrName>style.visibility</p:attrName>
                                        </p:attrNameLst>
                                      </p:cBhvr>
                                      <p:to>
                                        <p:strVal val="visible"/>
                                      </p:to>
                                    </p:set>
                                    <p:animEffect transition="in" filter="wedge">
                                      <p:cBhvr>
                                        <p:cTn id="32" dur="2000"/>
                                        <p:tgtEl>
                                          <p:spTgt spid="308232"/>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308233"/>
                                        </p:tgtEl>
                                        <p:attrNameLst>
                                          <p:attrName>style.visibility</p:attrName>
                                        </p:attrNameLst>
                                      </p:cBhvr>
                                      <p:to>
                                        <p:strVal val="visible"/>
                                      </p:to>
                                    </p:set>
                                    <p:animEffect transition="in" filter="wedge">
                                      <p:cBhvr>
                                        <p:cTn id="35" dur="2000"/>
                                        <p:tgtEl>
                                          <p:spTgt spid="308233"/>
                                        </p:tgtEl>
                                      </p:cBhvr>
                                    </p:animEffect>
                                  </p:childTnLst>
                                </p:cTn>
                              </p:par>
                              <p:par>
                                <p:cTn id="36" presetID="20" presetClass="entr" presetSubtype="0" fill="hold" grpId="0" nodeType="withEffect">
                                  <p:stCondLst>
                                    <p:cond delay="0"/>
                                  </p:stCondLst>
                                  <p:childTnLst>
                                    <p:set>
                                      <p:cBhvr>
                                        <p:cTn id="37" dur="1" fill="hold">
                                          <p:stCondLst>
                                            <p:cond delay="0"/>
                                          </p:stCondLst>
                                        </p:cTn>
                                        <p:tgtEl>
                                          <p:spTgt spid="308235"/>
                                        </p:tgtEl>
                                        <p:attrNameLst>
                                          <p:attrName>style.visibility</p:attrName>
                                        </p:attrNameLst>
                                      </p:cBhvr>
                                      <p:to>
                                        <p:strVal val="visible"/>
                                      </p:to>
                                    </p:set>
                                    <p:animEffect transition="in" filter="wedge">
                                      <p:cBhvr>
                                        <p:cTn id="38" dur="2000"/>
                                        <p:tgtEl>
                                          <p:spTgt spid="30823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08234"/>
                                        </p:tgtEl>
                                        <p:attrNameLst>
                                          <p:attrName>style.visibility</p:attrName>
                                        </p:attrNameLst>
                                      </p:cBhvr>
                                      <p:to>
                                        <p:strVal val="visible"/>
                                      </p:to>
                                    </p:set>
                                    <p:animEffect transition="in" filter="wipe(down)">
                                      <p:cBhvr>
                                        <p:cTn id="41" dur="500"/>
                                        <p:tgtEl>
                                          <p:spTgt spid="308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animBg="1"/>
      <p:bldP spid="308228" grpId="0" animBg="1"/>
      <p:bldP spid="308229" grpId="0" animBg="1"/>
      <p:bldP spid="308231" grpId="0" animBg="1"/>
      <p:bldP spid="308232" grpId="0" animBg="1"/>
      <p:bldP spid="308233" grpId="0" animBg="1"/>
      <p:bldP spid="308234" grpId="0" animBg="1"/>
      <p:bldP spid="30823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147F31B7-38A8-4F51-9A77-F83D44D3C7BC}" type="slidenum">
              <a:rPr lang="en-US" sz="800" smtClean="0"/>
              <a:pPr/>
              <a:t>38</a:t>
            </a:fld>
            <a:endParaRPr lang="en-US" sz="800" smtClean="0"/>
          </a:p>
        </p:txBody>
      </p:sp>
      <p:sp>
        <p:nvSpPr>
          <p:cNvPr id="41987" name="Rectangle 2"/>
          <p:cNvSpPr>
            <a:spLocks noGrp="1" noChangeArrowheads="1"/>
          </p:cNvSpPr>
          <p:nvPr>
            <p:ph type="body" idx="1"/>
          </p:nvPr>
        </p:nvSpPr>
        <p:spPr>
          <a:xfrm>
            <a:off x="685800" y="1143000"/>
            <a:ext cx="7772400" cy="4648200"/>
          </a:xfrm>
        </p:spPr>
        <p:txBody>
          <a:bodyPr/>
          <a:lstStyle/>
          <a:p>
            <a:pPr marL="609600" indent="-609600" eaLnBrk="1" hangingPunct="1">
              <a:buFontTx/>
              <a:buAutoNum type="arabicPeriod"/>
            </a:pPr>
            <a:r>
              <a:rPr lang="en-US" sz="2800" smtClean="0"/>
              <a:t>Institutional systems are a critical and overlooked variable in global markets</a:t>
            </a:r>
          </a:p>
          <a:p>
            <a:pPr marL="609600" indent="-609600" eaLnBrk="1" hangingPunct="1">
              <a:buFontTx/>
              <a:buAutoNum type="arabicPeriod"/>
            </a:pPr>
            <a:endParaRPr lang="en-US" sz="2800" smtClean="0"/>
          </a:p>
          <a:p>
            <a:pPr marL="609600" indent="-609600" eaLnBrk="1" hangingPunct="1">
              <a:buFontTx/>
              <a:buAutoNum type="arabicPeriod"/>
            </a:pPr>
            <a:r>
              <a:rPr lang="en-US" sz="2800" smtClean="0"/>
              <a:t>Different countries look differently across these measures</a:t>
            </a:r>
          </a:p>
          <a:p>
            <a:pPr marL="609600" indent="-609600" eaLnBrk="1" hangingPunct="1">
              <a:buFontTx/>
              <a:buAutoNum type="arabicPeriod"/>
            </a:pPr>
            <a:endParaRPr lang="en-US" sz="2800" smtClean="0"/>
          </a:p>
          <a:p>
            <a:pPr marL="609600" indent="-609600" eaLnBrk="1" hangingPunct="1">
              <a:buFontTx/>
              <a:buAutoNum type="arabicPeriod"/>
            </a:pPr>
            <a:r>
              <a:rPr lang="en-US" sz="2800" smtClean="0"/>
              <a:t>Important implications for strategy</a:t>
            </a:r>
          </a:p>
        </p:txBody>
      </p:sp>
      <p:sp>
        <p:nvSpPr>
          <p:cNvPr id="41988" name="Rectangle 3"/>
          <p:cNvSpPr>
            <a:spLocks noGrp="1" noChangeArrowheads="1"/>
          </p:cNvSpPr>
          <p:nvPr>
            <p:ph type="title"/>
          </p:nvPr>
        </p:nvSpPr>
        <p:spPr>
          <a:xfrm>
            <a:off x="0" y="304800"/>
            <a:ext cx="8229600" cy="762000"/>
          </a:xfrm>
        </p:spPr>
        <p:txBody>
          <a:bodyPr/>
          <a:lstStyle/>
          <a:p>
            <a:pPr eaLnBrk="1" hangingPunct="1"/>
            <a:r>
              <a:rPr lang="en-US" b="1" dirty="0" smtClean="0"/>
              <a:t>Emerging markets: Institutional systems</a:t>
            </a:r>
          </a:p>
        </p:txBody>
      </p:sp>
      <p:sp>
        <p:nvSpPr>
          <p:cNvPr id="41989"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E12E4106-6AF3-4953-BBEC-A92A17357DBA}" type="slidenum">
              <a:rPr lang="en-US" sz="800"/>
              <a:pPr/>
              <a:t>38</a:t>
            </a:fld>
            <a:endParaRPr lang="en-US" sz="800"/>
          </a:p>
        </p:txBody>
      </p:sp>
    </p:spTree>
    <p:extLst>
      <p:ext uri="{BB962C8B-B14F-4D97-AF65-F5344CB8AC3E}">
        <p14:creationId xmlns:p14="http://schemas.microsoft.com/office/powerpoint/2010/main" val="40004683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806EA1C4-5B01-48B9-BC7D-539E1EE0F457}" type="slidenum">
              <a:rPr lang="en-US" sz="800" smtClean="0"/>
              <a:pPr/>
              <a:t>39</a:t>
            </a:fld>
            <a:endParaRPr lang="en-US" sz="800" smtClean="0"/>
          </a:p>
        </p:txBody>
      </p:sp>
      <p:sp>
        <p:nvSpPr>
          <p:cNvPr id="318466" name="Rectangle 2"/>
          <p:cNvSpPr>
            <a:spLocks noGrp="1" noChangeArrowheads="1"/>
          </p:cNvSpPr>
          <p:nvPr>
            <p:ph type="title"/>
          </p:nvPr>
        </p:nvSpPr>
        <p:spPr>
          <a:xfrm>
            <a:off x="0" y="228600"/>
            <a:ext cx="7772400" cy="1143000"/>
          </a:xfrm>
        </p:spPr>
        <p:txBody>
          <a:bodyPr/>
          <a:lstStyle/>
          <a:p>
            <a:pPr eaLnBrk="1" hangingPunct="1"/>
            <a:r>
              <a:rPr lang="en-US" b="1" dirty="0" smtClean="0"/>
              <a:t>Institutional systems: </a:t>
            </a:r>
            <a:br>
              <a:rPr lang="en-US" b="1" dirty="0" smtClean="0"/>
            </a:br>
            <a:r>
              <a:rPr lang="en-US" sz="2000" b="1" dirty="0" smtClean="0"/>
              <a:t>Political/social systems</a:t>
            </a:r>
          </a:p>
        </p:txBody>
      </p:sp>
      <p:sp>
        <p:nvSpPr>
          <p:cNvPr id="318467" name="Rectangle 3"/>
          <p:cNvSpPr>
            <a:spLocks noGrp="1" noChangeArrowheads="1"/>
          </p:cNvSpPr>
          <p:nvPr>
            <p:ph type="body" idx="1"/>
          </p:nvPr>
        </p:nvSpPr>
        <p:spPr>
          <a:xfrm>
            <a:off x="685800" y="1206321"/>
            <a:ext cx="7772400" cy="3886200"/>
          </a:xfrm>
        </p:spPr>
        <p:txBody>
          <a:bodyPr/>
          <a:lstStyle/>
          <a:p>
            <a:pPr eaLnBrk="1" hangingPunct="1"/>
            <a:r>
              <a:rPr lang="en-US" sz="2800" dirty="0" smtClean="0"/>
              <a:t>Political Accountability: free/fair elections</a:t>
            </a:r>
          </a:p>
          <a:p>
            <a:pPr eaLnBrk="1" hangingPunct="1"/>
            <a:r>
              <a:rPr lang="en-US" sz="2800" dirty="0" smtClean="0"/>
              <a:t>Political Accountability: independent judiciary</a:t>
            </a:r>
          </a:p>
          <a:p>
            <a:pPr eaLnBrk="1" hangingPunct="1"/>
            <a:r>
              <a:rPr lang="en-US" sz="2800" dirty="0" smtClean="0"/>
              <a:t>Government regulatory interference</a:t>
            </a:r>
          </a:p>
          <a:p>
            <a:pPr eaLnBrk="1" hangingPunct="1"/>
            <a:r>
              <a:rPr lang="en-US" sz="2800" dirty="0" smtClean="0"/>
              <a:t>Protection of private property rights</a:t>
            </a:r>
          </a:p>
          <a:p>
            <a:pPr eaLnBrk="1" hangingPunct="1"/>
            <a:r>
              <a:rPr lang="en-US" sz="2800" dirty="0" smtClean="0"/>
              <a:t>Independence of quasi-judiciary agencies</a:t>
            </a:r>
          </a:p>
          <a:p>
            <a:pPr eaLnBrk="1" hangingPunct="1"/>
            <a:r>
              <a:rPr lang="en-US" sz="2800" dirty="0" smtClean="0"/>
              <a:t>Religious, linguistic, ethnic, geographic tensions</a:t>
            </a:r>
          </a:p>
          <a:p>
            <a:pPr eaLnBrk="1" hangingPunct="1"/>
            <a:r>
              <a:rPr lang="en-US" sz="2800" dirty="0" smtClean="0"/>
              <a:t>Civil society and NGOs and Corruption</a:t>
            </a:r>
          </a:p>
          <a:p>
            <a:pPr eaLnBrk="1" hangingPunct="1"/>
            <a:r>
              <a:rPr lang="en-US" sz="2800" dirty="0" smtClean="0"/>
              <a:t>Development/independent finance regulator</a:t>
            </a:r>
          </a:p>
          <a:p>
            <a:pPr eaLnBrk="1" hangingPunct="1"/>
            <a:endParaRPr lang="en-US" sz="2800" dirty="0" smtClean="0"/>
          </a:p>
          <a:p>
            <a:pPr eaLnBrk="1" hangingPunct="1"/>
            <a:endParaRPr lang="en-US" sz="2800" dirty="0" smtClean="0"/>
          </a:p>
        </p:txBody>
      </p:sp>
      <p:sp>
        <p:nvSpPr>
          <p:cNvPr id="43013" name="Text Box 4"/>
          <p:cNvSpPr txBox="1">
            <a:spLocks noChangeArrowheads="1"/>
          </p:cNvSpPr>
          <p:nvPr/>
        </p:nvSpPr>
        <p:spPr bwMode="auto">
          <a:xfrm>
            <a:off x="0" y="6096000"/>
            <a:ext cx="807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eaLnBrk="1" hangingPunct="1">
              <a:spcBef>
                <a:spcPct val="50000"/>
              </a:spcBef>
            </a:pPr>
            <a:r>
              <a:rPr lang="fi-FI" sz="1000"/>
              <a:t>Source: Khanna, T., Palepu, K., &amp; Sinha, J.  </a:t>
            </a:r>
            <a:r>
              <a:rPr lang="en-US" sz="1000"/>
              <a:t>2005. Strategies to fit Emerging Markets.  </a:t>
            </a:r>
            <a:r>
              <a:rPr lang="en-US" sz="1000" i="1"/>
              <a:t>Harvard Business Review</a:t>
            </a:r>
            <a:r>
              <a:rPr lang="en-US" sz="1000"/>
              <a:t>, June</a:t>
            </a:r>
          </a:p>
        </p:txBody>
      </p:sp>
      <p:sp>
        <p:nvSpPr>
          <p:cNvPr id="43014"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BBBC2FB7-AAAE-4A8B-90E0-4A9064E80E34}" type="slidenum">
              <a:rPr lang="en-US" sz="800"/>
              <a:pPr/>
              <a:t>39</a:t>
            </a:fld>
            <a:endParaRPr lang="en-US" sz="800"/>
          </a:p>
        </p:txBody>
      </p:sp>
    </p:spTree>
    <p:extLst>
      <p:ext uri="{BB962C8B-B14F-4D97-AF65-F5344CB8AC3E}">
        <p14:creationId xmlns:p14="http://schemas.microsoft.com/office/powerpoint/2010/main" val="986108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8466"/>
                                        </p:tgtEl>
                                        <p:attrNameLst>
                                          <p:attrName>style.visibility</p:attrName>
                                        </p:attrNameLst>
                                      </p:cBhvr>
                                      <p:to>
                                        <p:strVal val="visible"/>
                                      </p:to>
                                    </p:set>
                                    <p:animEffect transition="in" filter="fade">
                                      <p:cBhvr>
                                        <p:cTn id="7" dur="2000"/>
                                        <p:tgtEl>
                                          <p:spTgt spid="318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18467">
                                            <p:txEl>
                                              <p:pRg st="0" end="0"/>
                                            </p:txEl>
                                          </p:spTgt>
                                        </p:tgtEl>
                                        <p:attrNameLst>
                                          <p:attrName>style.visibility</p:attrName>
                                        </p:attrNameLst>
                                      </p:cBhvr>
                                      <p:to>
                                        <p:strVal val="visible"/>
                                      </p:to>
                                    </p:set>
                                    <p:animEffect transition="in" filter="slide(fromBottom)">
                                      <p:cBhvr>
                                        <p:cTn id="12" dur="500"/>
                                        <p:tgtEl>
                                          <p:spTgt spid="318467">
                                            <p:txEl>
                                              <p:pRg st="0" end="0"/>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18467">
                                            <p:txEl>
                                              <p:pRg st="1" end="1"/>
                                            </p:txEl>
                                          </p:spTgt>
                                        </p:tgtEl>
                                        <p:attrNameLst>
                                          <p:attrName>style.visibility</p:attrName>
                                        </p:attrNameLst>
                                      </p:cBhvr>
                                      <p:to>
                                        <p:strVal val="visible"/>
                                      </p:to>
                                    </p:set>
                                    <p:animEffect transition="in" filter="slide(fromBottom)">
                                      <p:cBhvr>
                                        <p:cTn id="15" dur="500"/>
                                        <p:tgtEl>
                                          <p:spTgt spid="318467">
                                            <p:txEl>
                                              <p:pRg st="1" end="1"/>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18467">
                                            <p:txEl>
                                              <p:pRg st="2" end="2"/>
                                            </p:txEl>
                                          </p:spTgt>
                                        </p:tgtEl>
                                        <p:attrNameLst>
                                          <p:attrName>style.visibility</p:attrName>
                                        </p:attrNameLst>
                                      </p:cBhvr>
                                      <p:to>
                                        <p:strVal val="visible"/>
                                      </p:to>
                                    </p:set>
                                    <p:animEffect transition="in" filter="slide(fromBottom)">
                                      <p:cBhvr>
                                        <p:cTn id="18" dur="500"/>
                                        <p:tgtEl>
                                          <p:spTgt spid="318467">
                                            <p:txEl>
                                              <p:pRg st="2" end="2"/>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18467">
                                            <p:txEl>
                                              <p:pRg st="3" end="3"/>
                                            </p:txEl>
                                          </p:spTgt>
                                        </p:tgtEl>
                                        <p:attrNameLst>
                                          <p:attrName>style.visibility</p:attrName>
                                        </p:attrNameLst>
                                      </p:cBhvr>
                                      <p:to>
                                        <p:strVal val="visible"/>
                                      </p:to>
                                    </p:set>
                                    <p:animEffect transition="in" filter="slide(fromBottom)">
                                      <p:cBhvr>
                                        <p:cTn id="21" dur="500"/>
                                        <p:tgtEl>
                                          <p:spTgt spid="318467">
                                            <p:txEl>
                                              <p:pRg st="3" end="3"/>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18467">
                                            <p:txEl>
                                              <p:pRg st="4" end="4"/>
                                            </p:txEl>
                                          </p:spTgt>
                                        </p:tgtEl>
                                        <p:attrNameLst>
                                          <p:attrName>style.visibility</p:attrName>
                                        </p:attrNameLst>
                                      </p:cBhvr>
                                      <p:to>
                                        <p:strVal val="visible"/>
                                      </p:to>
                                    </p:set>
                                    <p:animEffect transition="in" filter="slide(fromBottom)">
                                      <p:cBhvr>
                                        <p:cTn id="24" dur="500"/>
                                        <p:tgtEl>
                                          <p:spTgt spid="318467">
                                            <p:txEl>
                                              <p:pRg st="4" end="4"/>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318467">
                                            <p:txEl>
                                              <p:pRg st="5" end="5"/>
                                            </p:txEl>
                                          </p:spTgt>
                                        </p:tgtEl>
                                        <p:attrNameLst>
                                          <p:attrName>style.visibility</p:attrName>
                                        </p:attrNameLst>
                                      </p:cBhvr>
                                      <p:to>
                                        <p:strVal val="visible"/>
                                      </p:to>
                                    </p:set>
                                    <p:animEffect transition="in" filter="slide(fromBottom)">
                                      <p:cBhvr>
                                        <p:cTn id="27" dur="500"/>
                                        <p:tgtEl>
                                          <p:spTgt spid="318467">
                                            <p:txEl>
                                              <p:pRg st="5" end="5"/>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318467">
                                            <p:txEl>
                                              <p:pRg st="6" end="6"/>
                                            </p:txEl>
                                          </p:spTgt>
                                        </p:tgtEl>
                                        <p:attrNameLst>
                                          <p:attrName>style.visibility</p:attrName>
                                        </p:attrNameLst>
                                      </p:cBhvr>
                                      <p:to>
                                        <p:strVal val="visible"/>
                                      </p:to>
                                    </p:set>
                                    <p:animEffect transition="in" filter="slide(fromBottom)">
                                      <p:cBhvr>
                                        <p:cTn id="30" dur="500"/>
                                        <p:tgtEl>
                                          <p:spTgt spid="318467">
                                            <p:txEl>
                                              <p:pRg st="6" end="6"/>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318467">
                                            <p:txEl>
                                              <p:pRg st="7" end="7"/>
                                            </p:txEl>
                                          </p:spTgt>
                                        </p:tgtEl>
                                        <p:attrNameLst>
                                          <p:attrName>style.visibility</p:attrName>
                                        </p:attrNameLst>
                                      </p:cBhvr>
                                      <p:to>
                                        <p:strVal val="visible"/>
                                      </p:to>
                                    </p:set>
                                    <p:animEffect transition="in" filter="slide(fromBottom)">
                                      <p:cBhvr>
                                        <p:cTn id="33" dur="500"/>
                                        <p:tgtEl>
                                          <p:spTgt spid="3184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Rectangle 2"/>
          <p:cNvSpPr txBox="1">
            <a:spLocks noChangeArrowheads="1"/>
          </p:cNvSpPr>
          <p:nvPr/>
        </p:nvSpPr>
        <p:spPr bwMode="auto">
          <a:xfrm>
            <a:off x="0" y="228600"/>
            <a:ext cx="8839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defRPr>
            </a:lvl2pPr>
            <a:lvl3pPr algn="ctr" rtl="0" eaLnBrk="1" fontAlgn="base" hangingPunct="1">
              <a:spcBef>
                <a:spcPct val="0"/>
              </a:spcBef>
              <a:spcAft>
                <a:spcPct val="0"/>
              </a:spcAft>
              <a:defRPr sz="3600">
                <a:solidFill>
                  <a:schemeClr val="tx2"/>
                </a:solidFill>
                <a:latin typeface="Arial" charset="0"/>
              </a:defRPr>
            </a:lvl3pPr>
            <a:lvl4pPr algn="ctr" rtl="0" eaLnBrk="1" fontAlgn="base" hangingPunct="1">
              <a:spcBef>
                <a:spcPct val="0"/>
              </a:spcBef>
              <a:spcAft>
                <a:spcPct val="0"/>
              </a:spcAft>
              <a:defRPr sz="3600">
                <a:solidFill>
                  <a:schemeClr val="tx2"/>
                </a:solidFill>
                <a:latin typeface="Arial" charset="0"/>
              </a:defRPr>
            </a:lvl4pPr>
            <a:lvl5pPr algn="ctr" rtl="0" eaLnBrk="1" fontAlgn="base" hangingPunct="1">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a:lstStyle>
          <a:p>
            <a:r>
              <a:rPr lang="nl-BE" b="1" smtClean="0"/>
              <a:t>A “spiky”world: population</a:t>
            </a:r>
            <a:endParaRPr lang="nl-NL" b="1" dirty="0" smtClean="0"/>
          </a:p>
        </p:txBody>
      </p:sp>
      <p:pic>
        <p:nvPicPr>
          <p:cNvPr id="5" name="Picture 3" descr="Fig: 2.1: Population in a Spiky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483600"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4659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5B6AC1A1-1A8F-43B3-AF3F-B4B58FC250A2}" type="slidenum">
              <a:rPr lang="en-US" sz="800" smtClean="0"/>
              <a:pPr/>
              <a:t>40</a:t>
            </a:fld>
            <a:endParaRPr lang="en-US" sz="800" smtClean="0"/>
          </a:p>
        </p:txBody>
      </p:sp>
      <p:sp>
        <p:nvSpPr>
          <p:cNvPr id="320514" name="Rectangle 2"/>
          <p:cNvSpPr>
            <a:spLocks noGrp="1" noChangeArrowheads="1"/>
          </p:cNvSpPr>
          <p:nvPr>
            <p:ph type="body" idx="1"/>
          </p:nvPr>
        </p:nvSpPr>
        <p:spPr>
          <a:xfrm>
            <a:off x="685800" y="1143000"/>
            <a:ext cx="7772400" cy="5029200"/>
          </a:xfrm>
        </p:spPr>
        <p:txBody>
          <a:bodyPr/>
          <a:lstStyle/>
          <a:p>
            <a:pPr eaLnBrk="1" hangingPunct="1"/>
            <a:r>
              <a:rPr lang="en-US" sz="2400" dirty="0" smtClean="0"/>
              <a:t>Receptivity to/restrictions on FDI</a:t>
            </a:r>
          </a:p>
          <a:p>
            <a:pPr eaLnBrk="1" hangingPunct="1"/>
            <a:r>
              <a:rPr lang="en-US" sz="2400" dirty="0" smtClean="0"/>
              <a:t>Local content/ownership requirements?</a:t>
            </a:r>
          </a:p>
          <a:p>
            <a:pPr eaLnBrk="1" hangingPunct="1"/>
            <a:r>
              <a:rPr lang="en-US" sz="2400" dirty="0" smtClean="0"/>
              <a:t>Presence/quality of foreign intermediaries</a:t>
            </a:r>
          </a:p>
          <a:p>
            <a:pPr eaLnBrk="1" hangingPunct="1"/>
            <a:r>
              <a:rPr lang="en-US" sz="2400" dirty="0" smtClean="0"/>
              <a:t>Support/constraints to new venture development</a:t>
            </a:r>
          </a:p>
          <a:p>
            <a:pPr eaLnBrk="1" hangingPunct="1"/>
            <a:r>
              <a:rPr lang="en-US" sz="2400" dirty="0" smtClean="0"/>
              <a:t>Restrictions on portfolio investment/FX</a:t>
            </a:r>
          </a:p>
          <a:p>
            <a:pPr eaLnBrk="1" hangingPunct="1"/>
            <a:r>
              <a:rPr lang="en-US" sz="2400" dirty="0" smtClean="0"/>
              <a:t>Import tariffs on intermediate/capital goods</a:t>
            </a:r>
          </a:p>
          <a:p>
            <a:pPr eaLnBrk="1" hangingPunct="1"/>
            <a:r>
              <a:rPr lang="en-US" sz="2400" dirty="0" smtClean="0"/>
              <a:t>Participation in FTAs/EIAs</a:t>
            </a:r>
          </a:p>
          <a:p>
            <a:pPr eaLnBrk="1" hangingPunct="1"/>
            <a:r>
              <a:rPr lang="en-US" sz="2400" dirty="0" smtClean="0"/>
              <a:t>Free flow of executives in/out of country</a:t>
            </a:r>
          </a:p>
          <a:p>
            <a:pPr eaLnBrk="1" hangingPunct="1"/>
            <a:r>
              <a:rPr lang="en-US" sz="2400" dirty="0" smtClean="0"/>
              <a:t>Financial liberalization (WTO/unilateral)</a:t>
            </a:r>
          </a:p>
        </p:txBody>
      </p:sp>
      <p:sp>
        <p:nvSpPr>
          <p:cNvPr id="320515" name="Rectangle 3"/>
          <p:cNvSpPr>
            <a:spLocks noGrp="1" noChangeArrowheads="1"/>
          </p:cNvSpPr>
          <p:nvPr>
            <p:ph type="title"/>
          </p:nvPr>
        </p:nvSpPr>
        <p:spPr>
          <a:xfrm>
            <a:off x="0" y="228600"/>
            <a:ext cx="7772400" cy="1143000"/>
          </a:xfrm>
        </p:spPr>
        <p:txBody>
          <a:bodyPr/>
          <a:lstStyle/>
          <a:p>
            <a:pPr eaLnBrk="1" hangingPunct="1"/>
            <a:r>
              <a:rPr lang="en-US" b="1" dirty="0" smtClean="0"/>
              <a:t>Institutional systems:</a:t>
            </a:r>
            <a:r>
              <a:rPr lang="en-US" sz="3200" b="1" dirty="0" smtClean="0"/>
              <a:t> </a:t>
            </a:r>
            <a:r>
              <a:rPr lang="en-US" sz="1600" b="1" dirty="0" smtClean="0"/>
              <a:t/>
            </a:r>
            <a:br>
              <a:rPr lang="en-US" sz="1600" b="1" dirty="0" smtClean="0"/>
            </a:br>
            <a:r>
              <a:rPr lang="en-US" sz="2000" b="1" dirty="0" smtClean="0"/>
              <a:t>Openness</a:t>
            </a:r>
          </a:p>
        </p:txBody>
      </p:sp>
      <p:sp>
        <p:nvSpPr>
          <p:cNvPr id="44037" name="Text Box 4"/>
          <p:cNvSpPr txBox="1">
            <a:spLocks noChangeArrowheads="1"/>
          </p:cNvSpPr>
          <p:nvPr/>
        </p:nvSpPr>
        <p:spPr bwMode="auto">
          <a:xfrm>
            <a:off x="0" y="6096000"/>
            <a:ext cx="807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eaLnBrk="1" hangingPunct="1">
              <a:spcBef>
                <a:spcPct val="50000"/>
              </a:spcBef>
            </a:pPr>
            <a:r>
              <a:rPr lang="fi-FI" sz="1000"/>
              <a:t>Source: Khanna, T., Palepu, K., &amp; Sinha, J.  </a:t>
            </a:r>
            <a:r>
              <a:rPr lang="en-US" sz="1000"/>
              <a:t>2005. Strategies to fit Emerging Markets.  </a:t>
            </a:r>
            <a:r>
              <a:rPr lang="en-US" sz="1000" i="1"/>
              <a:t>Harvard Business Review</a:t>
            </a:r>
            <a:r>
              <a:rPr lang="en-US" sz="1000"/>
              <a:t>, June</a:t>
            </a:r>
          </a:p>
        </p:txBody>
      </p:sp>
      <p:sp>
        <p:nvSpPr>
          <p:cNvPr id="44038"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03DBDFB7-7BA8-4142-9ECC-36C30C2A3689}" type="slidenum">
              <a:rPr lang="en-US" sz="800"/>
              <a:pPr/>
              <a:t>40</a:t>
            </a:fld>
            <a:endParaRPr lang="en-US" sz="800"/>
          </a:p>
        </p:txBody>
      </p:sp>
    </p:spTree>
    <p:extLst>
      <p:ext uri="{BB962C8B-B14F-4D97-AF65-F5344CB8AC3E}">
        <p14:creationId xmlns:p14="http://schemas.microsoft.com/office/powerpoint/2010/main" val="3693185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0514">
                                            <p:txEl>
                                              <p:pRg st="0" end="0"/>
                                            </p:txEl>
                                          </p:spTgt>
                                        </p:tgtEl>
                                        <p:attrNameLst>
                                          <p:attrName>style.visibility</p:attrName>
                                        </p:attrNameLst>
                                      </p:cBhvr>
                                      <p:to>
                                        <p:strVal val="visible"/>
                                      </p:to>
                                    </p:set>
                                    <p:animEffect transition="in" filter="blinds(horizontal)">
                                      <p:cBhvr>
                                        <p:cTn id="7" dur="500"/>
                                        <p:tgtEl>
                                          <p:spTgt spid="32051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20514">
                                            <p:txEl>
                                              <p:pRg st="1" end="1"/>
                                            </p:txEl>
                                          </p:spTgt>
                                        </p:tgtEl>
                                        <p:attrNameLst>
                                          <p:attrName>style.visibility</p:attrName>
                                        </p:attrNameLst>
                                      </p:cBhvr>
                                      <p:to>
                                        <p:strVal val="visible"/>
                                      </p:to>
                                    </p:set>
                                    <p:animEffect transition="in" filter="blinds(horizontal)">
                                      <p:cBhvr>
                                        <p:cTn id="10" dur="500"/>
                                        <p:tgtEl>
                                          <p:spTgt spid="32051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20514">
                                            <p:txEl>
                                              <p:pRg st="2" end="2"/>
                                            </p:txEl>
                                          </p:spTgt>
                                        </p:tgtEl>
                                        <p:attrNameLst>
                                          <p:attrName>style.visibility</p:attrName>
                                        </p:attrNameLst>
                                      </p:cBhvr>
                                      <p:to>
                                        <p:strVal val="visible"/>
                                      </p:to>
                                    </p:set>
                                    <p:animEffect transition="in" filter="blinds(horizontal)">
                                      <p:cBhvr>
                                        <p:cTn id="13" dur="500"/>
                                        <p:tgtEl>
                                          <p:spTgt spid="32051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20514">
                                            <p:txEl>
                                              <p:pRg st="3" end="3"/>
                                            </p:txEl>
                                          </p:spTgt>
                                        </p:tgtEl>
                                        <p:attrNameLst>
                                          <p:attrName>style.visibility</p:attrName>
                                        </p:attrNameLst>
                                      </p:cBhvr>
                                      <p:to>
                                        <p:strVal val="visible"/>
                                      </p:to>
                                    </p:set>
                                    <p:animEffect transition="in" filter="blinds(horizontal)">
                                      <p:cBhvr>
                                        <p:cTn id="16" dur="500"/>
                                        <p:tgtEl>
                                          <p:spTgt spid="32051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20514">
                                            <p:txEl>
                                              <p:pRg st="4" end="4"/>
                                            </p:txEl>
                                          </p:spTgt>
                                        </p:tgtEl>
                                        <p:attrNameLst>
                                          <p:attrName>style.visibility</p:attrName>
                                        </p:attrNameLst>
                                      </p:cBhvr>
                                      <p:to>
                                        <p:strVal val="visible"/>
                                      </p:to>
                                    </p:set>
                                    <p:animEffect transition="in" filter="blinds(horizontal)">
                                      <p:cBhvr>
                                        <p:cTn id="19" dur="500"/>
                                        <p:tgtEl>
                                          <p:spTgt spid="320514">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20514">
                                            <p:txEl>
                                              <p:pRg st="5" end="5"/>
                                            </p:txEl>
                                          </p:spTgt>
                                        </p:tgtEl>
                                        <p:attrNameLst>
                                          <p:attrName>style.visibility</p:attrName>
                                        </p:attrNameLst>
                                      </p:cBhvr>
                                      <p:to>
                                        <p:strVal val="visible"/>
                                      </p:to>
                                    </p:set>
                                    <p:animEffect transition="in" filter="blinds(horizontal)">
                                      <p:cBhvr>
                                        <p:cTn id="22" dur="500"/>
                                        <p:tgtEl>
                                          <p:spTgt spid="320514">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20514">
                                            <p:txEl>
                                              <p:pRg st="6" end="6"/>
                                            </p:txEl>
                                          </p:spTgt>
                                        </p:tgtEl>
                                        <p:attrNameLst>
                                          <p:attrName>style.visibility</p:attrName>
                                        </p:attrNameLst>
                                      </p:cBhvr>
                                      <p:to>
                                        <p:strVal val="visible"/>
                                      </p:to>
                                    </p:set>
                                    <p:animEffect transition="in" filter="blinds(horizontal)">
                                      <p:cBhvr>
                                        <p:cTn id="25" dur="500"/>
                                        <p:tgtEl>
                                          <p:spTgt spid="320514">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20514">
                                            <p:txEl>
                                              <p:pRg st="7" end="7"/>
                                            </p:txEl>
                                          </p:spTgt>
                                        </p:tgtEl>
                                        <p:attrNameLst>
                                          <p:attrName>style.visibility</p:attrName>
                                        </p:attrNameLst>
                                      </p:cBhvr>
                                      <p:to>
                                        <p:strVal val="visible"/>
                                      </p:to>
                                    </p:set>
                                    <p:animEffect transition="in" filter="blinds(horizontal)">
                                      <p:cBhvr>
                                        <p:cTn id="28" dur="500"/>
                                        <p:tgtEl>
                                          <p:spTgt spid="320514">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20514">
                                            <p:txEl>
                                              <p:pRg st="8" end="8"/>
                                            </p:txEl>
                                          </p:spTgt>
                                        </p:tgtEl>
                                        <p:attrNameLst>
                                          <p:attrName>style.visibility</p:attrName>
                                        </p:attrNameLst>
                                      </p:cBhvr>
                                      <p:to>
                                        <p:strVal val="visible"/>
                                      </p:to>
                                    </p:set>
                                    <p:animEffect transition="in" filter="blinds(horizontal)">
                                      <p:cBhvr>
                                        <p:cTn id="31" dur="500"/>
                                        <p:tgtEl>
                                          <p:spTgt spid="320514">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0515"/>
                                        </p:tgtEl>
                                        <p:attrNameLst>
                                          <p:attrName>style.visibility</p:attrName>
                                        </p:attrNameLst>
                                      </p:cBhvr>
                                      <p:to>
                                        <p:strVal val="visible"/>
                                      </p:to>
                                    </p:set>
                                    <p:animEffect transition="in" filter="fade">
                                      <p:cBhvr>
                                        <p:cTn id="34" dur="2000"/>
                                        <p:tgtEl>
                                          <p:spTgt spid="320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07BA606C-3BE4-4AEB-9951-BE396FA17E9A}" type="slidenum">
              <a:rPr lang="en-US" sz="800" smtClean="0"/>
              <a:pPr/>
              <a:t>41</a:t>
            </a:fld>
            <a:endParaRPr lang="en-US" sz="800" smtClean="0"/>
          </a:p>
        </p:txBody>
      </p:sp>
      <p:sp>
        <p:nvSpPr>
          <p:cNvPr id="322562" name="Rectangle 2"/>
          <p:cNvSpPr>
            <a:spLocks noGrp="1" noChangeArrowheads="1"/>
          </p:cNvSpPr>
          <p:nvPr>
            <p:ph type="body" idx="1"/>
          </p:nvPr>
        </p:nvSpPr>
        <p:spPr>
          <a:xfrm>
            <a:off x="395288" y="1331602"/>
            <a:ext cx="8229600" cy="4525962"/>
          </a:xfrm>
        </p:spPr>
        <p:txBody>
          <a:bodyPr/>
          <a:lstStyle/>
          <a:p>
            <a:pPr eaLnBrk="1" hangingPunct="1"/>
            <a:r>
              <a:rPr lang="en-US" sz="2400" dirty="0" smtClean="0"/>
              <a:t>Development of transportation infrastructure </a:t>
            </a:r>
          </a:p>
          <a:p>
            <a:pPr eaLnBrk="1" hangingPunct="1"/>
            <a:r>
              <a:rPr lang="en-US" sz="2400" dirty="0" smtClean="0"/>
              <a:t>Development of distribution systems/networks</a:t>
            </a:r>
          </a:p>
          <a:p>
            <a:pPr eaLnBrk="1" hangingPunct="1"/>
            <a:r>
              <a:rPr lang="en-US" sz="2400" dirty="0" smtClean="0"/>
              <a:t>Existence and sophistication of market research</a:t>
            </a:r>
          </a:p>
          <a:p>
            <a:pPr eaLnBrk="1" hangingPunct="1"/>
            <a:r>
              <a:rPr lang="en-US" sz="2400" dirty="0" smtClean="0"/>
              <a:t>Availability of raw materials/dependability of suppliers </a:t>
            </a:r>
          </a:p>
          <a:p>
            <a:pPr eaLnBrk="1" hangingPunct="1"/>
            <a:r>
              <a:rPr lang="en-US" sz="2400" dirty="0" smtClean="0"/>
              <a:t>Government restrictions on FDI</a:t>
            </a:r>
          </a:p>
          <a:p>
            <a:pPr eaLnBrk="1" hangingPunct="1"/>
            <a:r>
              <a:rPr lang="en-US" sz="2400" dirty="0" smtClean="0"/>
              <a:t>Nature/quality of retail/credit system</a:t>
            </a:r>
          </a:p>
          <a:p>
            <a:pPr eaLnBrk="1" hangingPunct="1"/>
            <a:r>
              <a:rPr lang="en-US" sz="2400" dirty="0" smtClean="0"/>
              <a:t>Consumer receptivity to new products/services</a:t>
            </a:r>
          </a:p>
          <a:p>
            <a:pPr eaLnBrk="1" hangingPunct="1"/>
            <a:r>
              <a:rPr lang="en-US" sz="2400" dirty="0" smtClean="0"/>
              <a:t>Ability to develop network of branches or other financial distribution systems</a:t>
            </a:r>
          </a:p>
        </p:txBody>
      </p:sp>
      <p:sp>
        <p:nvSpPr>
          <p:cNvPr id="322563" name="Rectangle 3"/>
          <p:cNvSpPr>
            <a:spLocks noGrp="1" noChangeArrowheads="1"/>
          </p:cNvSpPr>
          <p:nvPr>
            <p:ph type="title"/>
          </p:nvPr>
        </p:nvSpPr>
        <p:spPr>
          <a:xfrm>
            <a:off x="0" y="228600"/>
            <a:ext cx="7772400" cy="1143000"/>
          </a:xfrm>
        </p:spPr>
        <p:txBody>
          <a:bodyPr/>
          <a:lstStyle/>
          <a:p>
            <a:pPr eaLnBrk="1" hangingPunct="1"/>
            <a:r>
              <a:rPr lang="en-US" b="1" dirty="0" smtClean="0"/>
              <a:t>Institutional systems: </a:t>
            </a:r>
            <a:br>
              <a:rPr lang="en-US" b="1" dirty="0" smtClean="0"/>
            </a:br>
            <a:r>
              <a:rPr lang="en-US" sz="2000" b="1" dirty="0" smtClean="0"/>
              <a:t>Product markets/distribution</a:t>
            </a:r>
          </a:p>
        </p:txBody>
      </p:sp>
      <p:sp>
        <p:nvSpPr>
          <p:cNvPr id="45061" name="Text Box 4"/>
          <p:cNvSpPr txBox="1">
            <a:spLocks noChangeArrowheads="1"/>
          </p:cNvSpPr>
          <p:nvPr/>
        </p:nvSpPr>
        <p:spPr bwMode="auto">
          <a:xfrm>
            <a:off x="0" y="6096000"/>
            <a:ext cx="807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eaLnBrk="1" hangingPunct="1">
              <a:spcBef>
                <a:spcPct val="50000"/>
              </a:spcBef>
            </a:pPr>
            <a:r>
              <a:rPr lang="fi-FI" sz="1000"/>
              <a:t>Source: Khanna, T., Palepu, K., &amp; Sinha, J.  </a:t>
            </a:r>
            <a:r>
              <a:rPr lang="en-US" sz="1000"/>
              <a:t>2005. Strategies to fit Emerging Markets.  </a:t>
            </a:r>
            <a:r>
              <a:rPr lang="en-US" sz="1000" i="1"/>
              <a:t>Harvard Business Review</a:t>
            </a:r>
            <a:r>
              <a:rPr lang="en-US" sz="1000"/>
              <a:t>, June</a:t>
            </a:r>
          </a:p>
        </p:txBody>
      </p:sp>
      <p:sp>
        <p:nvSpPr>
          <p:cNvPr id="45062"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CA2D9C16-E4C2-4F94-9C28-422CAF4BCB5D}" type="slidenum">
              <a:rPr lang="en-US" sz="800"/>
              <a:pPr/>
              <a:t>41</a:t>
            </a:fld>
            <a:endParaRPr lang="en-US" sz="800"/>
          </a:p>
        </p:txBody>
      </p:sp>
    </p:spTree>
    <p:extLst>
      <p:ext uri="{BB962C8B-B14F-4D97-AF65-F5344CB8AC3E}">
        <p14:creationId xmlns:p14="http://schemas.microsoft.com/office/powerpoint/2010/main" val="37637376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2562">
                                            <p:txEl>
                                              <p:pRg st="0" end="0"/>
                                            </p:txEl>
                                          </p:spTgt>
                                        </p:tgtEl>
                                        <p:attrNameLst>
                                          <p:attrName>style.visibility</p:attrName>
                                        </p:attrNameLst>
                                      </p:cBhvr>
                                      <p:to>
                                        <p:strVal val="visible"/>
                                      </p:to>
                                    </p:set>
                                    <p:animEffect transition="in" filter="box(in)">
                                      <p:cBhvr>
                                        <p:cTn id="7" dur="500"/>
                                        <p:tgtEl>
                                          <p:spTgt spid="32256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22562">
                                            <p:txEl>
                                              <p:pRg st="1" end="1"/>
                                            </p:txEl>
                                          </p:spTgt>
                                        </p:tgtEl>
                                        <p:attrNameLst>
                                          <p:attrName>style.visibility</p:attrName>
                                        </p:attrNameLst>
                                      </p:cBhvr>
                                      <p:to>
                                        <p:strVal val="visible"/>
                                      </p:to>
                                    </p:set>
                                    <p:animEffect transition="in" filter="box(in)">
                                      <p:cBhvr>
                                        <p:cTn id="10" dur="500"/>
                                        <p:tgtEl>
                                          <p:spTgt spid="322562">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22562">
                                            <p:txEl>
                                              <p:pRg st="2" end="2"/>
                                            </p:txEl>
                                          </p:spTgt>
                                        </p:tgtEl>
                                        <p:attrNameLst>
                                          <p:attrName>style.visibility</p:attrName>
                                        </p:attrNameLst>
                                      </p:cBhvr>
                                      <p:to>
                                        <p:strVal val="visible"/>
                                      </p:to>
                                    </p:set>
                                    <p:animEffect transition="in" filter="box(in)">
                                      <p:cBhvr>
                                        <p:cTn id="13" dur="500"/>
                                        <p:tgtEl>
                                          <p:spTgt spid="322562">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22562">
                                            <p:txEl>
                                              <p:pRg st="3" end="3"/>
                                            </p:txEl>
                                          </p:spTgt>
                                        </p:tgtEl>
                                        <p:attrNameLst>
                                          <p:attrName>style.visibility</p:attrName>
                                        </p:attrNameLst>
                                      </p:cBhvr>
                                      <p:to>
                                        <p:strVal val="visible"/>
                                      </p:to>
                                    </p:set>
                                    <p:animEffect transition="in" filter="box(in)">
                                      <p:cBhvr>
                                        <p:cTn id="16" dur="500"/>
                                        <p:tgtEl>
                                          <p:spTgt spid="322562">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22562">
                                            <p:txEl>
                                              <p:pRg st="4" end="4"/>
                                            </p:txEl>
                                          </p:spTgt>
                                        </p:tgtEl>
                                        <p:attrNameLst>
                                          <p:attrName>style.visibility</p:attrName>
                                        </p:attrNameLst>
                                      </p:cBhvr>
                                      <p:to>
                                        <p:strVal val="visible"/>
                                      </p:to>
                                    </p:set>
                                    <p:animEffect transition="in" filter="box(in)">
                                      <p:cBhvr>
                                        <p:cTn id="19" dur="500"/>
                                        <p:tgtEl>
                                          <p:spTgt spid="322562">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22562">
                                            <p:txEl>
                                              <p:pRg st="5" end="5"/>
                                            </p:txEl>
                                          </p:spTgt>
                                        </p:tgtEl>
                                        <p:attrNameLst>
                                          <p:attrName>style.visibility</p:attrName>
                                        </p:attrNameLst>
                                      </p:cBhvr>
                                      <p:to>
                                        <p:strVal val="visible"/>
                                      </p:to>
                                    </p:set>
                                    <p:animEffect transition="in" filter="box(in)">
                                      <p:cBhvr>
                                        <p:cTn id="22" dur="500"/>
                                        <p:tgtEl>
                                          <p:spTgt spid="322562">
                                            <p:txEl>
                                              <p:pRg st="5" end="5"/>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22562">
                                            <p:txEl>
                                              <p:pRg st="6" end="6"/>
                                            </p:txEl>
                                          </p:spTgt>
                                        </p:tgtEl>
                                        <p:attrNameLst>
                                          <p:attrName>style.visibility</p:attrName>
                                        </p:attrNameLst>
                                      </p:cBhvr>
                                      <p:to>
                                        <p:strVal val="visible"/>
                                      </p:to>
                                    </p:set>
                                    <p:animEffect transition="in" filter="box(in)">
                                      <p:cBhvr>
                                        <p:cTn id="25" dur="500"/>
                                        <p:tgtEl>
                                          <p:spTgt spid="322562">
                                            <p:txEl>
                                              <p:pRg st="6" end="6"/>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22562">
                                            <p:txEl>
                                              <p:pRg st="7" end="7"/>
                                            </p:txEl>
                                          </p:spTgt>
                                        </p:tgtEl>
                                        <p:attrNameLst>
                                          <p:attrName>style.visibility</p:attrName>
                                        </p:attrNameLst>
                                      </p:cBhvr>
                                      <p:to>
                                        <p:strVal val="visible"/>
                                      </p:to>
                                    </p:set>
                                    <p:animEffect transition="in" filter="box(in)">
                                      <p:cBhvr>
                                        <p:cTn id="28" dur="500"/>
                                        <p:tgtEl>
                                          <p:spTgt spid="322562">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2563"/>
                                        </p:tgtEl>
                                        <p:attrNameLst>
                                          <p:attrName>style.visibility</p:attrName>
                                        </p:attrNameLst>
                                      </p:cBhvr>
                                      <p:to>
                                        <p:strVal val="visible"/>
                                      </p:to>
                                    </p:set>
                                    <p:animEffect transition="in" filter="fade">
                                      <p:cBhvr>
                                        <p:cTn id="31" dur="2000"/>
                                        <p:tgtEl>
                                          <p:spTgt spid="322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758C0A24-0B20-44C8-9FDD-586E19731BA6}" type="slidenum">
              <a:rPr lang="en-US" sz="800" smtClean="0"/>
              <a:pPr/>
              <a:t>42</a:t>
            </a:fld>
            <a:endParaRPr lang="en-US" sz="800" smtClean="0"/>
          </a:p>
        </p:txBody>
      </p:sp>
      <p:sp>
        <p:nvSpPr>
          <p:cNvPr id="46083" name="Rectangle 2"/>
          <p:cNvSpPr>
            <a:spLocks noGrp="1" noChangeArrowheads="1"/>
          </p:cNvSpPr>
          <p:nvPr>
            <p:ph type="title"/>
          </p:nvPr>
        </p:nvSpPr>
        <p:spPr>
          <a:xfrm>
            <a:off x="0" y="228600"/>
            <a:ext cx="7772400" cy="1143000"/>
          </a:xfrm>
        </p:spPr>
        <p:txBody>
          <a:bodyPr/>
          <a:lstStyle/>
          <a:p>
            <a:pPr eaLnBrk="1" hangingPunct="1"/>
            <a:r>
              <a:rPr lang="en-US" b="1" dirty="0" smtClean="0"/>
              <a:t>Institutional systems:</a:t>
            </a:r>
            <a:r>
              <a:rPr lang="en-US" sz="3200" b="1" dirty="0" smtClean="0"/>
              <a:t> </a:t>
            </a:r>
            <a:r>
              <a:rPr lang="en-US" sz="2400" b="1" dirty="0" smtClean="0"/>
              <a:t/>
            </a:r>
            <a:br>
              <a:rPr lang="en-US" sz="2400" b="1" dirty="0" smtClean="0"/>
            </a:br>
            <a:r>
              <a:rPr lang="en-US" sz="2000" b="1" dirty="0" smtClean="0"/>
              <a:t>Labor markets</a:t>
            </a:r>
          </a:p>
        </p:txBody>
      </p:sp>
      <p:sp>
        <p:nvSpPr>
          <p:cNvPr id="324611" name="Rectangle 3"/>
          <p:cNvSpPr>
            <a:spLocks noGrp="1" noChangeArrowheads="1"/>
          </p:cNvSpPr>
          <p:nvPr>
            <p:ph type="body" idx="1"/>
          </p:nvPr>
        </p:nvSpPr>
        <p:spPr>
          <a:xfrm>
            <a:off x="395288" y="1125538"/>
            <a:ext cx="8229600" cy="4525962"/>
          </a:xfrm>
        </p:spPr>
        <p:txBody>
          <a:bodyPr/>
          <a:lstStyle/>
          <a:p>
            <a:pPr eaLnBrk="1" hangingPunct="1"/>
            <a:r>
              <a:rPr lang="en-US" sz="2400" dirty="0" smtClean="0"/>
              <a:t>Educational Development</a:t>
            </a:r>
          </a:p>
          <a:p>
            <a:pPr eaLnBrk="1" hangingPunct="1"/>
            <a:r>
              <a:rPr lang="en-US" sz="2400" dirty="0" smtClean="0"/>
              <a:t>Employee mobility</a:t>
            </a:r>
          </a:p>
          <a:p>
            <a:pPr eaLnBrk="1" hangingPunct="1"/>
            <a:r>
              <a:rPr lang="en-US" sz="2400" dirty="0" smtClean="0"/>
              <a:t>Quality of training/management development </a:t>
            </a:r>
          </a:p>
          <a:p>
            <a:pPr eaLnBrk="1" hangingPunct="1"/>
            <a:r>
              <a:rPr lang="en-US" sz="2400" dirty="0" smtClean="0"/>
              <a:t>Pay/performance and motivation</a:t>
            </a:r>
          </a:p>
          <a:p>
            <a:pPr eaLnBrk="1" hangingPunct="1"/>
            <a:r>
              <a:rPr lang="en-US" sz="2400" dirty="0" smtClean="0"/>
              <a:t>Receptivity to foreign managers</a:t>
            </a:r>
          </a:p>
          <a:p>
            <a:pPr eaLnBrk="1" hangingPunct="1"/>
            <a:r>
              <a:rPr lang="en-US" sz="2400" dirty="0" smtClean="0"/>
              <a:t>Laws and regulations on labor reduction</a:t>
            </a:r>
          </a:p>
          <a:p>
            <a:pPr eaLnBrk="1" hangingPunct="1"/>
            <a:r>
              <a:rPr lang="en-US" sz="2400" dirty="0" smtClean="0"/>
              <a:t>Consumer receptivity to new products/services</a:t>
            </a:r>
          </a:p>
          <a:p>
            <a:pPr eaLnBrk="1" hangingPunct="1"/>
            <a:r>
              <a:rPr lang="en-US" sz="2400" dirty="0" smtClean="0"/>
              <a:t>Ability to deploy foreign nationals and hire/fire local employees</a:t>
            </a:r>
          </a:p>
        </p:txBody>
      </p:sp>
      <p:sp>
        <p:nvSpPr>
          <p:cNvPr id="46085" name="Text Box 4"/>
          <p:cNvSpPr txBox="1">
            <a:spLocks noChangeArrowheads="1"/>
          </p:cNvSpPr>
          <p:nvPr/>
        </p:nvSpPr>
        <p:spPr bwMode="auto">
          <a:xfrm>
            <a:off x="0" y="6096000"/>
            <a:ext cx="807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eaLnBrk="1" hangingPunct="1">
              <a:spcBef>
                <a:spcPct val="50000"/>
              </a:spcBef>
            </a:pPr>
            <a:r>
              <a:rPr lang="fi-FI" sz="1000"/>
              <a:t>Source: Khanna, T., Palepu, K., &amp; Sinha, J.  </a:t>
            </a:r>
            <a:r>
              <a:rPr lang="en-US" sz="1000"/>
              <a:t>2005. Strategies to fit Emerging Markets.  </a:t>
            </a:r>
            <a:r>
              <a:rPr lang="en-US" sz="1000" i="1"/>
              <a:t>Harvard Business Review</a:t>
            </a:r>
            <a:r>
              <a:rPr lang="en-US" sz="1000"/>
              <a:t>, June</a:t>
            </a:r>
          </a:p>
        </p:txBody>
      </p:sp>
      <p:sp>
        <p:nvSpPr>
          <p:cNvPr id="46086"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9A579B35-753B-44A1-A644-2DA52BB1210A}" type="slidenum">
              <a:rPr lang="en-US" sz="800"/>
              <a:pPr/>
              <a:t>42</a:t>
            </a:fld>
            <a:endParaRPr lang="en-US" sz="800"/>
          </a:p>
        </p:txBody>
      </p:sp>
    </p:spTree>
    <p:extLst>
      <p:ext uri="{BB962C8B-B14F-4D97-AF65-F5344CB8AC3E}">
        <p14:creationId xmlns:p14="http://schemas.microsoft.com/office/powerpoint/2010/main" val="36869480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animEffect transition="in" filter="blinds(horizontal)">
                                      <p:cBhvr>
                                        <p:cTn id="7" dur="500"/>
                                        <p:tgtEl>
                                          <p:spTgt spid="3246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24611">
                                            <p:txEl>
                                              <p:pRg st="1" end="1"/>
                                            </p:txEl>
                                          </p:spTgt>
                                        </p:tgtEl>
                                        <p:attrNameLst>
                                          <p:attrName>style.visibility</p:attrName>
                                        </p:attrNameLst>
                                      </p:cBhvr>
                                      <p:to>
                                        <p:strVal val="visible"/>
                                      </p:to>
                                    </p:set>
                                    <p:animEffect transition="in" filter="blinds(horizontal)">
                                      <p:cBhvr>
                                        <p:cTn id="10" dur="500"/>
                                        <p:tgtEl>
                                          <p:spTgt spid="32461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24611">
                                            <p:txEl>
                                              <p:pRg st="2" end="2"/>
                                            </p:txEl>
                                          </p:spTgt>
                                        </p:tgtEl>
                                        <p:attrNameLst>
                                          <p:attrName>style.visibility</p:attrName>
                                        </p:attrNameLst>
                                      </p:cBhvr>
                                      <p:to>
                                        <p:strVal val="visible"/>
                                      </p:to>
                                    </p:set>
                                    <p:animEffect transition="in" filter="blinds(horizontal)">
                                      <p:cBhvr>
                                        <p:cTn id="13" dur="500"/>
                                        <p:tgtEl>
                                          <p:spTgt spid="32461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24611">
                                            <p:txEl>
                                              <p:pRg st="3" end="3"/>
                                            </p:txEl>
                                          </p:spTgt>
                                        </p:tgtEl>
                                        <p:attrNameLst>
                                          <p:attrName>style.visibility</p:attrName>
                                        </p:attrNameLst>
                                      </p:cBhvr>
                                      <p:to>
                                        <p:strVal val="visible"/>
                                      </p:to>
                                    </p:set>
                                    <p:animEffect transition="in" filter="blinds(horizontal)">
                                      <p:cBhvr>
                                        <p:cTn id="16" dur="500"/>
                                        <p:tgtEl>
                                          <p:spTgt spid="324611">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24611">
                                            <p:txEl>
                                              <p:pRg st="4" end="4"/>
                                            </p:txEl>
                                          </p:spTgt>
                                        </p:tgtEl>
                                        <p:attrNameLst>
                                          <p:attrName>style.visibility</p:attrName>
                                        </p:attrNameLst>
                                      </p:cBhvr>
                                      <p:to>
                                        <p:strVal val="visible"/>
                                      </p:to>
                                    </p:set>
                                    <p:animEffect transition="in" filter="blinds(horizontal)">
                                      <p:cBhvr>
                                        <p:cTn id="19" dur="500"/>
                                        <p:tgtEl>
                                          <p:spTgt spid="324611">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24611">
                                            <p:txEl>
                                              <p:pRg st="5" end="5"/>
                                            </p:txEl>
                                          </p:spTgt>
                                        </p:tgtEl>
                                        <p:attrNameLst>
                                          <p:attrName>style.visibility</p:attrName>
                                        </p:attrNameLst>
                                      </p:cBhvr>
                                      <p:to>
                                        <p:strVal val="visible"/>
                                      </p:to>
                                    </p:set>
                                    <p:animEffect transition="in" filter="blinds(horizontal)">
                                      <p:cBhvr>
                                        <p:cTn id="22" dur="500"/>
                                        <p:tgtEl>
                                          <p:spTgt spid="324611">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24611">
                                            <p:txEl>
                                              <p:pRg st="6" end="6"/>
                                            </p:txEl>
                                          </p:spTgt>
                                        </p:tgtEl>
                                        <p:attrNameLst>
                                          <p:attrName>style.visibility</p:attrName>
                                        </p:attrNameLst>
                                      </p:cBhvr>
                                      <p:to>
                                        <p:strVal val="visible"/>
                                      </p:to>
                                    </p:set>
                                    <p:animEffect transition="in" filter="blinds(horizontal)">
                                      <p:cBhvr>
                                        <p:cTn id="25" dur="500"/>
                                        <p:tgtEl>
                                          <p:spTgt spid="324611">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24611">
                                            <p:txEl>
                                              <p:pRg st="7" end="7"/>
                                            </p:txEl>
                                          </p:spTgt>
                                        </p:tgtEl>
                                        <p:attrNameLst>
                                          <p:attrName>style.visibility</p:attrName>
                                        </p:attrNameLst>
                                      </p:cBhvr>
                                      <p:to>
                                        <p:strVal val="visible"/>
                                      </p:to>
                                    </p:set>
                                    <p:animEffect transition="in" filter="blinds(horizontal)">
                                      <p:cBhvr>
                                        <p:cTn id="28" dur="500"/>
                                        <p:tgtEl>
                                          <p:spTgt spid="3246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610BFAB1-AD85-427D-9229-3BE3728B6F94}" type="slidenum">
              <a:rPr lang="en-US" sz="800" smtClean="0"/>
              <a:pPr/>
              <a:t>43</a:t>
            </a:fld>
            <a:endParaRPr lang="en-US" sz="800" smtClean="0"/>
          </a:p>
        </p:txBody>
      </p:sp>
      <p:sp>
        <p:nvSpPr>
          <p:cNvPr id="47107" name="Rectangle 2"/>
          <p:cNvSpPr>
            <a:spLocks noGrp="1" noChangeArrowheads="1"/>
          </p:cNvSpPr>
          <p:nvPr>
            <p:ph type="title"/>
          </p:nvPr>
        </p:nvSpPr>
        <p:spPr>
          <a:xfrm>
            <a:off x="0" y="228600"/>
            <a:ext cx="7772400" cy="1143000"/>
          </a:xfrm>
        </p:spPr>
        <p:txBody>
          <a:bodyPr/>
          <a:lstStyle/>
          <a:p>
            <a:pPr eaLnBrk="1" hangingPunct="1"/>
            <a:r>
              <a:rPr lang="en-US" b="1" dirty="0" smtClean="0"/>
              <a:t>Institutional systems:</a:t>
            </a:r>
            <a:r>
              <a:rPr lang="en-US" sz="3200" b="1" dirty="0" smtClean="0"/>
              <a:t> </a:t>
            </a:r>
            <a:br>
              <a:rPr lang="en-US" sz="3200" b="1" dirty="0" smtClean="0"/>
            </a:br>
            <a:r>
              <a:rPr lang="en-US" sz="2000" b="1" dirty="0" smtClean="0"/>
              <a:t>Capital markets</a:t>
            </a:r>
          </a:p>
        </p:txBody>
      </p:sp>
      <p:sp>
        <p:nvSpPr>
          <p:cNvPr id="326659" name="Rectangle 3"/>
          <p:cNvSpPr>
            <a:spLocks noGrp="1" noChangeArrowheads="1"/>
          </p:cNvSpPr>
          <p:nvPr>
            <p:ph type="body" idx="1"/>
          </p:nvPr>
        </p:nvSpPr>
        <p:spPr>
          <a:xfrm>
            <a:off x="609600" y="1371600"/>
            <a:ext cx="7772400" cy="3886200"/>
          </a:xfrm>
        </p:spPr>
        <p:txBody>
          <a:bodyPr/>
          <a:lstStyle/>
          <a:p>
            <a:pPr eaLnBrk="1" hangingPunct="1"/>
            <a:r>
              <a:rPr lang="en-US" sz="2800" dirty="0" smtClean="0"/>
              <a:t>Development of banking/insurance/ securities</a:t>
            </a:r>
          </a:p>
          <a:p>
            <a:pPr eaLnBrk="1" hangingPunct="1"/>
            <a:r>
              <a:rPr lang="en-US" sz="2800" dirty="0" smtClean="0"/>
              <a:t>Ownership/transparency of institutions</a:t>
            </a:r>
          </a:p>
          <a:p>
            <a:pPr eaLnBrk="1" hangingPunct="1"/>
            <a:r>
              <a:rPr lang="en-US" sz="2800" dirty="0" smtClean="0"/>
              <a:t>Sophistication/liquidity of debt/equity markets</a:t>
            </a:r>
          </a:p>
          <a:p>
            <a:pPr eaLnBrk="1" hangingPunct="1"/>
            <a:r>
              <a:rPr lang="en-US" sz="2800" dirty="0" smtClean="0"/>
              <a:t>Reliability/quality of information on markets</a:t>
            </a:r>
          </a:p>
          <a:p>
            <a:pPr eaLnBrk="1" hangingPunct="1"/>
            <a:r>
              <a:rPr lang="en-US" sz="2800" dirty="0" smtClean="0"/>
              <a:t>Corporate governance/board independence</a:t>
            </a:r>
          </a:p>
          <a:p>
            <a:pPr eaLnBrk="1" hangingPunct="1"/>
            <a:r>
              <a:rPr lang="en-US" sz="2800" dirty="0" smtClean="0"/>
              <a:t>Regulatory effectiveness</a:t>
            </a:r>
          </a:p>
          <a:p>
            <a:pPr eaLnBrk="1" hangingPunct="1"/>
            <a:r>
              <a:rPr lang="en-US" sz="2800" dirty="0" smtClean="0"/>
              <a:t>Takeover/bankruptcy laws</a:t>
            </a:r>
          </a:p>
          <a:p>
            <a:pPr eaLnBrk="1" hangingPunct="1"/>
            <a:endParaRPr lang="en-US" sz="2800" dirty="0" smtClean="0"/>
          </a:p>
        </p:txBody>
      </p:sp>
      <p:sp>
        <p:nvSpPr>
          <p:cNvPr id="47109" name="Text Box 4"/>
          <p:cNvSpPr txBox="1">
            <a:spLocks noChangeArrowheads="1"/>
          </p:cNvSpPr>
          <p:nvPr/>
        </p:nvSpPr>
        <p:spPr bwMode="auto">
          <a:xfrm>
            <a:off x="0" y="6096000"/>
            <a:ext cx="807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eaLnBrk="1" hangingPunct="1">
              <a:spcBef>
                <a:spcPct val="50000"/>
              </a:spcBef>
            </a:pPr>
            <a:r>
              <a:rPr lang="fi-FI" sz="1000"/>
              <a:t>Source: Khanna, T., Palepu, K., &amp; Sinha, J.  </a:t>
            </a:r>
            <a:r>
              <a:rPr lang="en-US" sz="1000"/>
              <a:t>2005. Strategies to fit Emerging Markets.  </a:t>
            </a:r>
            <a:r>
              <a:rPr lang="en-US" sz="1000" i="1"/>
              <a:t>Harvard Business Review</a:t>
            </a:r>
            <a:r>
              <a:rPr lang="en-US" sz="1000"/>
              <a:t>, June</a:t>
            </a:r>
          </a:p>
        </p:txBody>
      </p:sp>
      <p:sp>
        <p:nvSpPr>
          <p:cNvPr id="47110"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293AD5B6-8FB3-4D5F-8E20-DD31EFDD992E}" type="slidenum">
              <a:rPr lang="en-US" sz="800"/>
              <a:pPr/>
              <a:t>43</a:t>
            </a:fld>
            <a:endParaRPr lang="en-US" sz="800"/>
          </a:p>
        </p:txBody>
      </p:sp>
    </p:spTree>
    <p:extLst>
      <p:ext uri="{BB962C8B-B14F-4D97-AF65-F5344CB8AC3E}">
        <p14:creationId xmlns:p14="http://schemas.microsoft.com/office/powerpoint/2010/main" val="2193906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6659">
                                            <p:txEl>
                                              <p:pRg st="0" end="0"/>
                                            </p:txEl>
                                          </p:spTgt>
                                        </p:tgtEl>
                                        <p:attrNameLst>
                                          <p:attrName>style.visibility</p:attrName>
                                        </p:attrNameLst>
                                      </p:cBhvr>
                                      <p:to>
                                        <p:strVal val="visible"/>
                                      </p:to>
                                    </p:set>
                                    <p:animEffect transition="in" filter="blinds(horizontal)">
                                      <p:cBhvr>
                                        <p:cTn id="7" dur="500"/>
                                        <p:tgtEl>
                                          <p:spTgt spid="32665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26659">
                                            <p:txEl>
                                              <p:pRg st="1" end="1"/>
                                            </p:txEl>
                                          </p:spTgt>
                                        </p:tgtEl>
                                        <p:attrNameLst>
                                          <p:attrName>style.visibility</p:attrName>
                                        </p:attrNameLst>
                                      </p:cBhvr>
                                      <p:to>
                                        <p:strVal val="visible"/>
                                      </p:to>
                                    </p:set>
                                    <p:animEffect transition="in" filter="blinds(horizontal)">
                                      <p:cBhvr>
                                        <p:cTn id="10" dur="500"/>
                                        <p:tgtEl>
                                          <p:spTgt spid="32665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26659">
                                            <p:txEl>
                                              <p:pRg st="2" end="2"/>
                                            </p:txEl>
                                          </p:spTgt>
                                        </p:tgtEl>
                                        <p:attrNameLst>
                                          <p:attrName>style.visibility</p:attrName>
                                        </p:attrNameLst>
                                      </p:cBhvr>
                                      <p:to>
                                        <p:strVal val="visible"/>
                                      </p:to>
                                    </p:set>
                                    <p:animEffect transition="in" filter="blinds(horizontal)">
                                      <p:cBhvr>
                                        <p:cTn id="13" dur="500"/>
                                        <p:tgtEl>
                                          <p:spTgt spid="32665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26659">
                                            <p:txEl>
                                              <p:pRg st="3" end="3"/>
                                            </p:txEl>
                                          </p:spTgt>
                                        </p:tgtEl>
                                        <p:attrNameLst>
                                          <p:attrName>style.visibility</p:attrName>
                                        </p:attrNameLst>
                                      </p:cBhvr>
                                      <p:to>
                                        <p:strVal val="visible"/>
                                      </p:to>
                                    </p:set>
                                    <p:animEffect transition="in" filter="blinds(horizontal)">
                                      <p:cBhvr>
                                        <p:cTn id="16" dur="500"/>
                                        <p:tgtEl>
                                          <p:spTgt spid="326659">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26659">
                                            <p:txEl>
                                              <p:pRg st="4" end="4"/>
                                            </p:txEl>
                                          </p:spTgt>
                                        </p:tgtEl>
                                        <p:attrNameLst>
                                          <p:attrName>style.visibility</p:attrName>
                                        </p:attrNameLst>
                                      </p:cBhvr>
                                      <p:to>
                                        <p:strVal val="visible"/>
                                      </p:to>
                                    </p:set>
                                    <p:animEffect transition="in" filter="blinds(horizontal)">
                                      <p:cBhvr>
                                        <p:cTn id="19" dur="500"/>
                                        <p:tgtEl>
                                          <p:spTgt spid="326659">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26659">
                                            <p:txEl>
                                              <p:pRg st="5" end="5"/>
                                            </p:txEl>
                                          </p:spTgt>
                                        </p:tgtEl>
                                        <p:attrNameLst>
                                          <p:attrName>style.visibility</p:attrName>
                                        </p:attrNameLst>
                                      </p:cBhvr>
                                      <p:to>
                                        <p:strVal val="visible"/>
                                      </p:to>
                                    </p:set>
                                    <p:animEffect transition="in" filter="blinds(horizontal)">
                                      <p:cBhvr>
                                        <p:cTn id="22" dur="500"/>
                                        <p:tgtEl>
                                          <p:spTgt spid="326659">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26659">
                                            <p:txEl>
                                              <p:pRg st="6" end="6"/>
                                            </p:txEl>
                                          </p:spTgt>
                                        </p:tgtEl>
                                        <p:attrNameLst>
                                          <p:attrName>style.visibility</p:attrName>
                                        </p:attrNameLst>
                                      </p:cBhvr>
                                      <p:to>
                                        <p:strVal val="visible"/>
                                      </p:to>
                                    </p:set>
                                    <p:animEffect transition="in" filter="blinds(horizontal)">
                                      <p:cBhvr>
                                        <p:cTn id="25" dur="500"/>
                                        <p:tgtEl>
                                          <p:spTgt spid="3266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7459" name="Rectangle 3"/>
          <p:cNvSpPr>
            <a:spLocks noGrp="1" noChangeArrowheads="1"/>
          </p:cNvSpPr>
          <p:nvPr>
            <p:ph sz="quarter" idx="4294967295"/>
          </p:nvPr>
        </p:nvSpPr>
        <p:spPr>
          <a:xfrm>
            <a:off x="762000" y="1600200"/>
            <a:ext cx="8004175" cy="4572000"/>
          </a:xfrm>
        </p:spPr>
        <p:txBody>
          <a:bodyPr/>
          <a:lstStyle/>
          <a:p>
            <a:pPr marL="319088" indent="-319088" eaLnBrk="1" hangingPunct="1"/>
            <a:r>
              <a:rPr lang="en-US" sz="2800" dirty="0" smtClean="0"/>
              <a:t>Shape: Institutional system in flux may be subject to shaping (China/financial services, health care?)</a:t>
            </a:r>
          </a:p>
          <a:p>
            <a:pPr marL="319088" indent="-319088" eaLnBrk="1" hangingPunct="1"/>
            <a:r>
              <a:rPr lang="en-US" sz="2800" dirty="0" smtClean="0"/>
              <a:t>Adapt: Established and well-developed institutional system suggests adaptation (Chile, telecom)</a:t>
            </a:r>
          </a:p>
          <a:p>
            <a:pPr marL="319088" indent="-319088" eaLnBrk="1" hangingPunct="1"/>
            <a:r>
              <a:rPr lang="en-US" sz="2800" dirty="0" smtClean="0"/>
              <a:t>Withdraw: Inferior and unpredictable institutional system suggests withdrawal (Venezuela, Bolivia oil and gas)</a:t>
            </a:r>
          </a:p>
          <a:p>
            <a:pPr marL="319088" indent="-319088" eaLnBrk="1" hangingPunct="1"/>
            <a:endParaRPr lang="en-US" sz="2800" dirty="0" smtClean="0"/>
          </a:p>
        </p:txBody>
      </p:sp>
      <p:sp>
        <p:nvSpPr>
          <p:cNvPr id="787458" name="Rectangle 2"/>
          <p:cNvSpPr>
            <a:spLocks noGrp="1" noChangeArrowheads="1"/>
          </p:cNvSpPr>
          <p:nvPr>
            <p:ph type="title" idx="4294967295"/>
          </p:nvPr>
        </p:nvSpPr>
        <p:spPr>
          <a:xfrm>
            <a:off x="0" y="381000"/>
            <a:ext cx="8229600" cy="762000"/>
          </a:xfrm>
        </p:spPr>
        <p:txBody>
          <a:bodyPr anchor="b">
            <a:normAutofit fontScale="90000"/>
          </a:bodyPr>
          <a:lstStyle/>
          <a:p>
            <a:pPr eaLnBrk="1" hangingPunct="1">
              <a:defRPr/>
            </a:pPr>
            <a:r>
              <a:rPr lang="en-US" sz="3100" b="1" dirty="0" smtClean="0"/>
              <a:t>Emerging market institutions:</a:t>
            </a:r>
            <a:r>
              <a:rPr lang="en-US" b="1" dirty="0" smtClean="0"/>
              <a:t/>
            </a:r>
            <a:br>
              <a:rPr lang="en-US" b="1" dirty="0" smtClean="0"/>
            </a:br>
            <a:r>
              <a:rPr lang="en-US" sz="2000" b="1" dirty="0" smtClean="0"/>
              <a:t>Shape, adapt, or withdraw?</a:t>
            </a:r>
          </a:p>
        </p:txBody>
      </p:sp>
      <p:sp>
        <p:nvSpPr>
          <p:cNvPr id="48132" name="Slide Number Placeholder 3"/>
          <p:cNvSpPr txBox="1">
            <a:spLocks noGrp="1"/>
          </p:cNvSpPr>
          <p:nvPr/>
        </p:nvSpPr>
        <p:spPr bwMode="auto">
          <a:xfrm>
            <a:off x="8001000" y="6232525"/>
            <a:ext cx="838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1400">
                <a:solidFill>
                  <a:schemeClr val="bg2"/>
                </a:solidFill>
              </a:rPr>
              <a:t>&gt;</a:t>
            </a:r>
            <a:fld id="{8ABF86C9-11D5-42A5-9094-505CC3635919}" type="slidenum">
              <a:rPr lang="en-US" sz="1400">
                <a:solidFill>
                  <a:schemeClr val="bg2"/>
                </a:solidFill>
              </a:rPr>
              <a:pPr/>
              <a:t>44</a:t>
            </a:fld>
            <a:endParaRPr lang="en-US" sz="1400">
              <a:solidFill>
                <a:schemeClr val="bg2"/>
              </a:solidFill>
            </a:endParaRPr>
          </a:p>
        </p:txBody>
      </p:sp>
      <p:sp>
        <p:nvSpPr>
          <p:cNvPr id="48133" name="Text Box 4"/>
          <p:cNvSpPr txBox="1">
            <a:spLocks noChangeArrowheads="1"/>
          </p:cNvSpPr>
          <p:nvPr/>
        </p:nvSpPr>
        <p:spPr bwMode="auto">
          <a:xfrm>
            <a:off x="0" y="6096000"/>
            <a:ext cx="807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eaLnBrk="1" hangingPunct="1">
              <a:spcBef>
                <a:spcPct val="50000"/>
              </a:spcBef>
            </a:pPr>
            <a:r>
              <a:rPr lang="fi-FI" sz="1000"/>
              <a:t>Source: Khanna, T., Palepu, K., &amp; Sinha, J.  </a:t>
            </a:r>
            <a:r>
              <a:rPr lang="en-US" sz="1000"/>
              <a:t>2005. Strategies to fit Emerging Markets.  </a:t>
            </a:r>
            <a:r>
              <a:rPr lang="en-US" sz="1000" i="1"/>
              <a:t>Harvard Business Review</a:t>
            </a:r>
            <a:r>
              <a:rPr lang="en-US" sz="1000"/>
              <a:t>, June</a:t>
            </a:r>
          </a:p>
        </p:txBody>
      </p:sp>
    </p:spTree>
    <p:extLst>
      <p:ext uri="{BB962C8B-B14F-4D97-AF65-F5344CB8AC3E}">
        <p14:creationId xmlns:p14="http://schemas.microsoft.com/office/powerpoint/2010/main" val="3916498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7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7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7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5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b="1" dirty="0" smtClean="0"/>
              <a:t>Reflection Question</a:t>
            </a:r>
          </a:p>
        </p:txBody>
      </p:sp>
      <p:sp>
        <p:nvSpPr>
          <p:cNvPr id="49155" name="Rectangle 3"/>
          <p:cNvSpPr>
            <a:spLocks noGrp="1" noChangeArrowheads="1"/>
          </p:cNvSpPr>
          <p:nvPr>
            <p:ph type="body" idx="1"/>
          </p:nvPr>
        </p:nvSpPr>
        <p:spPr/>
        <p:txBody>
          <a:bodyPr/>
          <a:lstStyle/>
          <a:p>
            <a:r>
              <a:rPr lang="en-US" sz="2800" smtClean="0"/>
              <a:t>Which institutional category is most important for the industry or area you cover?</a:t>
            </a:r>
          </a:p>
          <a:p>
            <a:r>
              <a:rPr lang="en-US" sz="2800" smtClean="0"/>
              <a:t>Which specific aspect of that institutional category is most important?</a:t>
            </a:r>
          </a:p>
          <a:p>
            <a:r>
              <a:rPr lang="en-US" sz="2800" smtClean="0"/>
              <a:t>Can you think of a specific example of how a firm “shaped” and emerging markets institutional environment? </a:t>
            </a:r>
          </a:p>
        </p:txBody>
      </p:sp>
    </p:spTree>
    <p:extLst>
      <p:ext uri="{BB962C8B-B14F-4D97-AF65-F5344CB8AC3E}">
        <p14:creationId xmlns:p14="http://schemas.microsoft.com/office/powerpoint/2010/main" val="3080611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A4F98B70-3A2B-4CED-A2DE-9FC93DB6688E}" type="slidenum">
              <a:rPr lang="en-US" sz="800" smtClean="0"/>
              <a:pPr/>
              <a:t>46</a:t>
            </a:fld>
            <a:endParaRPr lang="en-US" sz="800" smtClean="0"/>
          </a:p>
        </p:txBody>
      </p:sp>
      <p:sp>
        <p:nvSpPr>
          <p:cNvPr id="50179" name="Rectangle 2"/>
          <p:cNvSpPr>
            <a:spLocks noGrp="1" noChangeArrowheads="1"/>
          </p:cNvSpPr>
          <p:nvPr>
            <p:ph type="title"/>
          </p:nvPr>
        </p:nvSpPr>
        <p:spPr>
          <a:xfrm>
            <a:off x="0" y="228600"/>
            <a:ext cx="7772400" cy="762000"/>
          </a:xfrm>
        </p:spPr>
        <p:txBody>
          <a:bodyPr/>
          <a:lstStyle/>
          <a:p>
            <a:pPr eaLnBrk="1" hangingPunct="1"/>
            <a:r>
              <a:rPr lang="en-US" b="1" dirty="0" smtClean="0"/>
              <a:t>Global-local relationships</a:t>
            </a:r>
          </a:p>
        </p:txBody>
      </p:sp>
      <p:sp>
        <p:nvSpPr>
          <p:cNvPr id="960515" name="Rectangle 3"/>
          <p:cNvSpPr>
            <a:spLocks noGrp="1" noChangeArrowheads="1"/>
          </p:cNvSpPr>
          <p:nvPr>
            <p:ph type="body" idx="1"/>
          </p:nvPr>
        </p:nvSpPr>
        <p:spPr>
          <a:xfrm>
            <a:off x="609600" y="1066800"/>
            <a:ext cx="8229600" cy="4876800"/>
          </a:xfrm>
        </p:spPr>
        <p:txBody>
          <a:bodyPr/>
          <a:lstStyle/>
          <a:p>
            <a:pPr eaLnBrk="1" hangingPunct="1">
              <a:lnSpc>
                <a:spcPct val="80000"/>
              </a:lnSpc>
            </a:pPr>
            <a:r>
              <a:rPr lang="en-US" sz="2800" dirty="0" smtClean="0"/>
              <a:t>Global companies seek partners with local knowledge, distribution, government connections</a:t>
            </a:r>
          </a:p>
          <a:p>
            <a:pPr eaLnBrk="1" hangingPunct="1">
              <a:lnSpc>
                <a:spcPct val="80000"/>
              </a:lnSpc>
            </a:pPr>
            <a:endParaRPr lang="en-US" sz="2800" dirty="0" smtClean="0"/>
          </a:p>
          <a:p>
            <a:pPr eaLnBrk="1" hangingPunct="1">
              <a:lnSpc>
                <a:spcPct val="80000"/>
              </a:lnSpc>
            </a:pPr>
            <a:r>
              <a:rPr lang="en-US" sz="2800" dirty="0" smtClean="0"/>
              <a:t>Local companies seek avenues into global economy and seek foreign partners with technology, managerial expertise, brand</a:t>
            </a:r>
          </a:p>
          <a:p>
            <a:pPr eaLnBrk="1" hangingPunct="1">
              <a:lnSpc>
                <a:spcPct val="80000"/>
              </a:lnSpc>
            </a:pPr>
            <a:endParaRPr lang="en-US" sz="2800" dirty="0" smtClean="0"/>
          </a:p>
          <a:p>
            <a:pPr eaLnBrk="1" hangingPunct="1">
              <a:lnSpc>
                <a:spcPct val="80000"/>
              </a:lnSpc>
            </a:pPr>
            <a:r>
              <a:rPr lang="en-US" sz="2800" dirty="0" smtClean="0"/>
              <a:t>Local governments seek relationships that capture employment, technology and other direct/indirect benefits and often serve as intermediaries </a:t>
            </a:r>
          </a:p>
          <a:p>
            <a:pPr eaLnBrk="1" hangingPunct="1">
              <a:lnSpc>
                <a:spcPct val="80000"/>
              </a:lnSpc>
            </a:pPr>
            <a:endParaRPr lang="en-US" sz="2800" dirty="0" smtClean="0"/>
          </a:p>
          <a:p>
            <a:pPr eaLnBrk="1" hangingPunct="1">
              <a:lnSpc>
                <a:spcPct val="80000"/>
              </a:lnSpc>
            </a:pPr>
            <a:endParaRPr lang="en-US" sz="2800" dirty="0" smtClean="0"/>
          </a:p>
        </p:txBody>
      </p:sp>
      <p:sp>
        <p:nvSpPr>
          <p:cNvPr id="50181" name="Text Box 4"/>
          <p:cNvSpPr txBox="1">
            <a:spLocks noChangeArrowheads="1"/>
          </p:cNvSpPr>
          <p:nvPr/>
        </p:nvSpPr>
        <p:spPr bwMode="auto">
          <a:xfrm>
            <a:off x="0" y="6019800"/>
            <a:ext cx="807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eaLnBrk="1" hangingPunct="1">
              <a:spcBef>
                <a:spcPct val="50000"/>
              </a:spcBef>
            </a:pPr>
            <a:r>
              <a:rPr lang="fi-FI" sz="1000"/>
              <a:t>Adapted from authors’ reseearch and </a:t>
            </a:r>
            <a:r>
              <a:rPr lang="sv-SE" sz="1000"/>
              <a:t>Adarkar, A., Adil, A., Ernst, D., and Vaish, P.                                                    </a:t>
            </a:r>
            <a:r>
              <a:rPr lang="en-US" sz="1000"/>
              <a:t>Emerging market alliances:  Must they be win-lose?  </a:t>
            </a:r>
            <a:r>
              <a:rPr lang="en-US" sz="1000" i="1"/>
              <a:t>McKinsey Quarterly</a:t>
            </a:r>
            <a:r>
              <a:rPr lang="en-US" sz="1000"/>
              <a:t>, 4: 120–137. </a:t>
            </a:r>
          </a:p>
        </p:txBody>
      </p:sp>
      <p:sp>
        <p:nvSpPr>
          <p:cNvPr id="50182"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54CCE027-257E-4579-AE2F-6BAF9983C95B}" type="slidenum">
              <a:rPr lang="en-US" sz="800"/>
              <a:pPr/>
              <a:t>46</a:t>
            </a:fld>
            <a:endParaRPr lang="en-US" sz="800"/>
          </a:p>
        </p:txBody>
      </p:sp>
    </p:spTree>
    <p:extLst>
      <p:ext uri="{BB962C8B-B14F-4D97-AF65-F5344CB8AC3E}">
        <p14:creationId xmlns:p14="http://schemas.microsoft.com/office/powerpoint/2010/main" val="2993011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60515">
                                            <p:txEl>
                                              <p:pRg st="0" end="0"/>
                                            </p:txEl>
                                          </p:spTgt>
                                        </p:tgtEl>
                                        <p:attrNameLst>
                                          <p:attrName>style.visibility</p:attrName>
                                        </p:attrNameLst>
                                      </p:cBhvr>
                                      <p:to>
                                        <p:strVal val="visible"/>
                                      </p:to>
                                    </p:set>
                                    <p:animEffect transition="in" filter="wedge">
                                      <p:cBhvr>
                                        <p:cTn id="7" dur="2000"/>
                                        <p:tgtEl>
                                          <p:spTgt spid="960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60515">
                                            <p:txEl>
                                              <p:pRg st="2" end="2"/>
                                            </p:txEl>
                                          </p:spTgt>
                                        </p:tgtEl>
                                        <p:attrNameLst>
                                          <p:attrName>style.visibility</p:attrName>
                                        </p:attrNameLst>
                                      </p:cBhvr>
                                      <p:to>
                                        <p:strVal val="visible"/>
                                      </p:to>
                                    </p:set>
                                    <p:animEffect transition="in" filter="wedge">
                                      <p:cBhvr>
                                        <p:cTn id="12" dur="2000"/>
                                        <p:tgtEl>
                                          <p:spTgt spid="9605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960515">
                                            <p:txEl>
                                              <p:pRg st="4" end="4"/>
                                            </p:txEl>
                                          </p:spTgt>
                                        </p:tgtEl>
                                        <p:attrNameLst>
                                          <p:attrName>style.visibility</p:attrName>
                                        </p:attrNameLst>
                                      </p:cBhvr>
                                      <p:to>
                                        <p:strVal val="visible"/>
                                      </p:to>
                                    </p:set>
                                    <p:animEffect transition="in" filter="wedge">
                                      <p:cBhvr>
                                        <p:cTn id="17" dur="2000"/>
                                        <p:tgtEl>
                                          <p:spTgt spid="960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9A9EAD28-239A-4F14-BA53-49BA5A54FC06}" type="slidenum">
              <a:rPr lang="en-US" sz="800" smtClean="0"/>
              <a:pPr/>
              <a:t>47</a:t>
            </a:fld>
            <a:endParaRPr lang="en-US" sz="800" smtClean="0"/>
          </a:p>
        </p:txBody>
      </p:sp>
      <p:sp>
        <p:nvSpPr>
          <p:cNvPr id="51203" name="Rectangle 2"/>
          <p:cNvSpPr>
            <a:spLocks noGrp="1" noChangeArrowheads="1"/>
          </p:cNvSpPr>
          <p:nvPr>
            <p:ph type="title"/>
          </p:nvPr>
        </p:nvSpPr>
        <p:spPr>
          <a:xfrm>
            <a:off x="0" y="304800"/>
            <a:ext cx="8610600" cy="762000"/>
          </a:xfrm>
        </p:spPr>
        <p:txBody>
          <a:bodyPr/>
          <a:lstStyle/>
          <a:p>
            <a:pPr eaLnBrk="1" hangingPunct="1"/>
            <a:r>
              <a:rPr lang="en-US" b="1" dirty="0" smtClean="0"/>
              <a:t>Four possible outcomes of Global-local alliance</a:t>
            </a:r>
          </a:p>
        </p:txBody>
      </p:sp>
      <p:sp>
        <p:nvSpPr>
          <p:cNvPr id="962563" name="Rectangle 3"/>
          <p:cNvSpPr>
            <a:spLocks noChangeArrowheads="1"/>
          </p:cNvSpPr>
          <p:nvPr/>
        </p:nvSpPr>
        <p:spPr bwMode="auto">
          <a:xfrm>
            <a:off x="381000" y="3048000"/>
            <a:ext cx="2438400" cy="1447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2400">
                <a:latin typeface="Arial" pitchFamily="34" charset="0"/>
              </a:rPr>
              <a:t>Power shift </a:t>
            </a:r>
          </a:p>
          <a:p>
            <a:pPr algn="ctr" eaLnBrk="0" hangingPunct="0"/>
            <a:r>
              <a:rPr lang="en-US" sz="2400">
                <a:latin typeface="Arial" pitchFamily="34" charset="0"/>
              </a:rPr>
              <a:t>toward local </a:t>
            </a:r>
          </a:p>
          <a:p>
            <a:pPr algn="ctr" eaLnBrk="0" hangingPunct="0"/>
            <a:r>
              <a:rPr lang="en-US" sz="2400">
                <a:latin typeface="Arial" pitchFamily="34" charset="0"/>
              </a:rPr>
              <a:t>partner</a:t>
            </a:r>
          </a:p>
        </p:txBody>
      </p:sp>
      <p:sp>
        <p:nvSpPr>
          <p:cNvPr id="962564" name="Rectangle 4"/>
          <p:cNvSpPr>
            <a:spLocks noChangeArrowheads="1"/>
          </p:cNvSpPr>
          <p:nvPr/>
        </p:nvSpPr>
        <p:spPr bwMode="auto">
          <a:xfrm>
            <a:off x="3124200" y="1295400"/>
            <a:ext cx="2438400" cy="1447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2400">
                <a:latin typeface="Arial" pitchFamily="34" charset="0"/>
              </a:rPr>
              <a:t>Sustainable</a:t>
            </a:r>
          </a:p>
          <a:p>
            <a:pPr algn="ctr" eaLnBrk="0" hangingPunct="0"/>
            <a:r>
              <a:rPr lang="en-US" sz="2400">
                <a:latin typeface="Arial" pitchFamily="34" charset="0"/>
              </a:rPr>
              <a:t>Power </a:t>
            </a:r>
          </a:p>
          <a:p>
            <a:pPr algn="ctr" eaLnBrk="0" hangingPunct="0"/>
            <a:r>
              <a:rPr lang="en-US" sz="2400">
                <a:latin typeface="Arial" pitchFamily="34" charset="0"/>
              </a:rPr>
              <a:t>balance</a:t>
            </a:r>
          </a:p>
        </p:txBody>
      </p:sp>
      <p:sp>
        <p:nvSpPr>
          <p:cNvPr id="962565" name="Rectangle 5"/>
          <p:cNvSpPr>
            <a:spLocks noChangeArrowheads="1"/>
          </p:cNvSpPr>
          <p:nvPr/>
        </p:nvSpPr>
        <p:spPr bwMode="auto">
          <a:xfrm>
            <a:off x="3124200" y="4800600"/>
            <a:ext cx="2438400" cy="1447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2400">
                <a:latin typeface="Arial" pitchFamily="34" charset="0"/>
              </a:rPr>
              <a:t>Power </a:t>
            </a:r>
          </a:p>
          <a:p>
            <a:pPr algn="ctr" eaLnBrk="0" hangingPunct="0"/>
            <a:r>
              <a:rPr lang="en-US" sz="2400">
                <a:latin typeface="Arial" pitchFamily="34" charset="0"/>
              </a:rPr>
              <a:t>collision</a:t>
            </a:r>
          </a:p>
        </p:txBody>
      </p:sp>
      <p:sp>
        <p:nvSpPr>
          <p:cNvPr id="962566" name="Rectangle 6"/>
          <p:cNvSpPr>
            <a:spLocks noChangeArrowheads="1"/>
          </p:cNvSpPr>
          <p:nvPr/>
        </p:nvSpPr>
        <p:spPr bwMode="auto">
          <a:xfrm>
            <a:off x="5943600" y="3048000"/>
            <a:ext cx="2438400" cy="1447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2400">
                <a:latin typeface="Arial" pitchFamily="34" charset="0"/>
              </a:rPr>
              <a:t>Power shift </a:t>
            </a:r>
          </a:p>
          <a:p>
            <a:pPr algn="ctr" eaLnBrk="0" hangingPunct="0"/>
            <a:r>
              <a:rPr lang="en-US" sz="2400">
                <a:latin typeface="Arial" pitchFamily="34" charset="0"/>
              </a:rPr>
              <a:t>toward global </a:t>
            </a:r>
          </a:p>
          <a:p>
            <a:pPr algn="ctr" eaLnBrk="0" hangingPunct="0"/>
            <a:r>
              <a:rPr lang="en-US" sz="2400">
                <a:latin typeface="Arial" pitchFamily="34" charset="0"/>
              </a:rPr>
              <a:t>partner</a:t>
            </a:r>
          </a:p>
        </p:txBody>
      </p:sp>
      <p:sp>
        <p:nvSpPr>
          <p:cNvPr id="51208" name="Rectangle 7"/>
          <p:cNvSpPr>
            <a:spLocks noChangeArrowheads="1"/>
          </p:cNvSpPr>
          <p:nvPr/>
        </p:nvSpPr>
        <p:spPr bwMode="auto">
          <a:xfrm>
            <a:off x="3429000" y="3200400"/>
            <a:ext cx="1905000" cy="11430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2400">
                <a:latin typeface="Arial" pitchFamily="34" charset="0"/>
              </a:rPr>
              <a:t>Initial </a:t>
            </a:r>
          </a:p>
          <a:p>
            <a:pPr algn="ctr" eaLnBrk="0" hangingPunct="0"/>
            <a:r>
              <a:rPr lang="en-US" sz="2400">
                <a:latin typeface="Arial" pitchFamily="34" charset="0"/>
              </a:rPr>
              <a:t>alliance </a:t>
            </a:r>
          </a:p>
        </p:txBody>
      </p:sp>
      <p:sp>
        <p:nvSpPr>
          <p:cNvPr id="962568" name="Line 8"/>
          <p:cNvSpPr>
            <a:spLocks noChangeShapeType="1"/>
          </p:cNvSpPr>
          <p:nvPr/>
        </p:nvSpPr>
        <p:spPr bwMode="auto">
          <a:xfrm flipH="1">
            <a:off x="2819400" y="3733800"/>
            <a:ext cx="60960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569" name="Line 9"/>
          <p:cNvSpPr>
            <a:spLocks noChangeShapeType="1"/>
          </p:cNvSpPr>
          <p:nvPr/>
        </p:nvSpPr>
        <p:spPr bwMode="auto">
          <a:xfrm flipH="1">
            <a:off x="5334000" y="3733800"/>
            <a:ext cx="609600" cy="0"/>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62570" name="Line 10"/>
          <p:cNvSpPr>
            <a:spLocks noChangeShapeType="1"/>
          </p:cNvSpPr>
          <p:nvPr/>
        </p:nvSpPr>
        <p:spPr bwMode="auto">
          <a:xfrm>
            <a:off x="4343400" y="4343400"/>
            <a:ext cx="0" cy="4572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571" name="Line 11"/>
          <p:cNvSpPr>
            <a:spLocks noChangeShapeType="1"/>
          </p:cNvSpPr>
          <p:nvPr/>
        </p:nvSpPr>
        <p:spPr bwMode="auto">
          <a:xfrm>
            <a:off x="4343400" y="2743200"/>
            <a:ext cx="0" cy="457200"/>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13"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DDADF6ED-CD01-4949-8A0F-59ADF91DB9B0}" type="slidenum">
              <a:rPr lang="en-US" sz="800"/>
              <a:pPr/>
              <a:t>47</a:t>
            </a:fld>
            <a:endParaRPr lang="en-US" sz="800"/>
          </a:p>
        </p:txBody>
      </p:sp>
    </p:spTree>
    <p:extLst>
      <p:ext uri="{BB962C8B-B14F-4D97-AF65-F5344CB8AC3E}">
        <p14:creationId xmlns:p14="http://schemas.microsoft.com/office/powerpoint/2010/main" val="39323639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566"/>
                                        </p:tgtEl>
                                        <p:attrNameLst>
                                          <p:attrName>style.visibility</p:attrName>
                                        </p:attrNameLst>
                                      </p:cBhvr>
                                      <p:to>
                                        <p:strVal val="visible"/>
                                      </p:to>
                                    </p:set>
                                    <p:anim calcmode="lin" valueType="num">
                                      <p:cBhvr additive="base">
                                        <p:cTn id="7" dur="500" fill="hold"/>
                                        <p:tgtEl>
                                          <p:spTgt spid="962566"/>
                                        </p:tgtEl>
                                        <p:attrNameLst>
                                          <p:attrName>ppt_x</p:attrName>
                                        </p:attrNameLst>
                                      </p:cBhvr>
                                      <p:tavLst>
                                        <p:tav tm="0">
                                          <p:val>
                                            <p:strVal val="#ppt_x"/>
                                          </p:val>
                                        </p:tav>
                                        <p:tav tm="100000">
                                          <p:val>
                                            <p:strVal val="#ppt_x"/>
                                          </p:val>
                                        </p:tav>
                                      </p:tavLst>
                                    </p:anim>
                                    <p:anim calcmode="lin" valueType="num">
                                      <p:cBhvr additive="base">
                                        <p:cTn id="8" dur="500" fill="hold"/>
                                        <p:tgtEl>
                                          <p:spTgt spid="9625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62569"/>
                                        </p:tgtEl>
                                        <p:attrNameLst>
                                          <p:attrName>style.visibility</p:attrName>
                                        </p:attrNameLst>
                                      </p:cBhvr>
                                      <p:to>
                                        <p:strVal val="visible"/>
                                      </p:to>
                                    </p:set>
                                    <p:anim calcmode="lin" valueType="num">
                                      <p:cBhvr additive="base">
                                        <p:cTn id="11" dur="500" fill="hold"/>
                                        <p:tgtEl>
                                          <p:spTgt spid="962569"/>
                                        </p:tgtEl>
                                        <p:attrNameLst>
                                          <p:attrName>ppt_x</p:attrName>
                                        </p:attrNameLst>
                                      </p:cBhvr>
                                      <p:tavLst>
                                        <p:tav tm="0">
                                          <p:val>
                                            <p:strVal val="#ppt_x"/>
                                          </p:val>
                                        </p:tav>
                                        <p:tav tm="100000">
                                          <p:val>
                                            <p:strVal val="#ppt_x"/>
                                          </p:val>
                                        </p:tav>
                                      </p:tavLst>
                                    </p:anim>
                                    <p:anim calcmode="lin" valueType="num">
                                      <p:cBhvr additive="base">
                                        <p:cTn id="12" dur="500" fill="hold"/>
                                        <p:tgtEl>
                                          <p:spTgt spid="96256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62563"/>
                                        </p:tgtEl>
                                        <p:attrNameLst>
                                          <p:attrName>style.visibility</p:attrName>
                                        </p:attrNameLst>
                                      </p:cBhvr>
                                      <p:to>
                                        <p:strVal val="visible"/>
                                      </p:to>
                                    </p:set>
                                    <p:anim calcmode="lin" valueType="num">
                                      <p:cBhvr additive="base">
                                        <p:cTn id="17" dur="500" fill="hold"/>
                                        <p:tgtEl>
                                          <p:spTgt spid="962563"/>
                                        </p:tgtEl>
                                        <p:attrNameLst>
                                          <p:attrName>ppt_x</p:attrName>
                                        </p:attrNameLst>
                                      </p:cBhvr>
                                      <p:tavLst>
                                        <p:tav tm="0">
                                          <p:val>
                                            <p:strVal val="#ppt_x"/>
                                          </p:val>
                                        </p:tav>
                                        <p:tav tm="100000">
                                          <p:val>
                                            <p:strVal val="#ppt_x"/>
                                          </p:val>
                                        </p:tav>
                                      </p:tavLst>
                                    </p:anim>
                                    <p:anim calcmode="lin" valueType="num">
                                      <p:cBhvr additive="base">
                                        <p:cTn id="18" dur="500" fill="hold"/>
                                        <p:tgtEl>
                                          <p:spTgt spid="96256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62568"/>
                                        </p:tgtEl>
                                        <p:attrNameLst>
                                          <p:attrName>style.visibility</p:attrName>
                                        </p:attrNameLst>
                                      </p:cBhvr>
                                      <p:to>
                                        <p:strVal val="visible"/>
                                      </p:to>
                                    </p:set>
                                    <p:anim calcmode="lin" valueType="num">
                                      <p:cBhvr additive="base">
                                        <p:cTn id="21" dur="500" fill="hold"/>
                                        <p:tgtEl>
                                          <p:spTgt spid="962568"/>
                                        </p:tgtEl>
                                        <p:attrNameLst>
                                          <p:attrName>ppt_x</p:attrName>
                                        </p:attrNameLst>
                                      </p:cBhvr>
                                      <p:tavLst>
                                        <p:tav tm="0">
                                          <p:val>
                                            <p:strVal val="#ppt_x"/>
                                          </p:val>
                                        </p:tav>
                                        <p:tav tm="100000">
                                          <p:val>
                                            <p:strVal val="#ppt_x"/>
                                          </p:val>
                                        </p:tav>
                                      </p:tavLst>
                                    </p:anim>
                                    <p:anim calcmode="lin" valueType="num">
                                      <p:cBhvr additive="base">
                                        <p:cTn id="22" dur="500" fill="hold"/>
                                        <p:tgtEl>
                                          <p:spTgt spid="962568"/>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62564"/>
                                        </p:tgtEl>
                                        <p:attrNameLst>
                                          <p:attrName>style.visibility</p:attrName>
                                        </p:attrNameLst>
                                      </p:cBhvr>
                                      <p:to>
                                        <p:strVal val="visible"/>
                                      </p:to>
                                    </p:set>
                                    <p:anim calcmode="lin" valueType="num">
                                      <p:cBhvr additive="base">
                                        <p:cTn id="27" dur="500" fill="hold"/>
                                        <p:tgtEl>
                                          <p:spTgt spid="962564"/>
                                        </p:tgtEl>
                                        <p:attrNameLst>
                                          <p:attrName>ppt_x</p:attrName>
                                        </p:attrNameLst>
                                      </p:cBhvr>
                                      <p:tavLst>
                                        <p:tav tm="0">
                                          <p:val>
                                            <p:strVal val="#ppt_x"/>
                                          </p:val>
                                        </p:tav>
                                        <p:tav tm="100000">
                                          <p:val>
                                            <p:strVal val="#ppt_x"/>
                                          </p:val>
                                        </p:tav>
                                      </p:tavLst>
                                    </p:anim>
                                    <p:anim calcmode="lin" valueType="num">
                                      <p:cBhvr additive="base">
                                        <p:cTn id="28" dur="500" fill="hold"/>
                                        <p:tgtEl>
                                          <p:spTgt spid="96256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62571"/>
                                        </p:tgtEl>
                                        <p:attrNameLst>
                                          <p:attrName>style.visibility</p:attrName>
                                        </p:attrNameLst>
                                      </p:cBhvr>
                                      <p:to>
                                        <p:strVal val="visible"/>
                                      </p:to>
                                    </p:set>
                                    <p:anim calcmode="lin" valueType="num">
                                      <p:cBhvr additive="base">
                                        <p:cTn id="31" dur="500" fill="hold"/>
                                        <p:tgtEl>
                                          <p:spTgt spid="962571"/>
                                        </p:tgtEl>
                                        <p:attrNameLst>
                                          <p:attrName>ppt_x</p:attrName>
                                        </p:attrNameLst>
                                      </p:cBhvr>
                                      <p:tavLst>
                                        <p:tav tm="0">
                                          <p:val>
                                            <p:strVal val="#ppt_x"/>
                                          </p:val>
                                        </p:tav>
                                        <p:tav tm="100000">
                                          <p:val>
                                            <p:strVal val="#ppt_x"/>
                                          </p:val>
                                        </p:tav>
                                      </p:tavLst>
                                    </p:anim>
                                    <p:anim calcmode="lin" valueType="num">
                                      <p:cBhvr additive="base">
                                        <p:cTn id="32" dur="500" fill="hold"/>
                                        <p:tgtEl>
                                          <p:spTgt spid="96257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62565"/>
                                        </p:tgtEl>
                                        <p:attrNameLst>
                                          <p:attrName>style.visibility</p:attrName>
                                        </p:attrNameLst>
                                      </p:cBhvr>
                                      <p:to>
                                        <p:strVal val="visible"/>
                                      </p:to>
                                    </p:set>
                                    <p:anim calcmode="lin" valueType="num">
                                      <p:cBhvr additive="base">
                                        <p:cTn id="37" dur="500" fill="hold"/>
                                        <p:tgtEl>
                                          <p:spTgt spid="962565"/>
                                        </p:tgtEl>
                                        <p:attrNameLst>
                                          <p:attrName>ppt_x</p:attrName>
                                        </p:attrNameLst>
                                      </p:cBhvr>
                                      <p:tavLst>
                                        <p:tav tm="0">
                                          <p:val>
                                            <p:strVal val="#ppt_x"/>
                                          </p:val>
                                        </p:tav>
                                        <p:tav tm="100000">
                                          <p:val>
                                            <p:strVal val="#ppt_x"/>
                                          </p:val>
                                        </p:tav>
                                      </p:tavLst>
                                    </p:anim>
                                    <p:anim calcmode="lin" valueType="num">
                                      <p:cBhvr additive="base">
                                        <p:cTn id="38" dur="500" fill="hold"/>
                                        <p:tgtEl>
                                          <p:spTgt spid="96256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62570"/>
                                        </p:tgtEl>
                                        <p:attrNameLst>
                                          <p:attrName>style.visibility</p:attrName>
                                        </p:attrNameLst>
                                      </p:cBhvr>
                                      <p:to>
                                        <p:strVal val="visible"/>
                                      </p:to>
                                    </p:set>
                                    <p:anim calcmode="lin" valueType="num">
                                      <p:cBhvr additive="base">
                                        <p:cTn id="41" dur="500" fill="hold"/>
                                        <p:tgtEl>
                                          <p:spTgt spid="962570"/>
                                        </p:tgtEl>
                                        <p:attrNameLst>
                                          <p:attrName>ppt_x</p:attrName>
                                        </p:attrNameLst>
                                      </p:cBhvr>
                                      <p:tavLst>
                                        <p:tav tm="0">
                                          <p:val>
                                            <p:strVal val="#ppt_x"/>
                                          </p:val>
                                        </p:tav>
                                        <p:tav tm="100000">
                                          <p:val>
                                            <p:strVal val="#ppt_x"/>
                                          </p:val>
                                        </p:tav>
                                      </p:tavLst>
                                    </p:anim>
                                    <p:anim calcmode="lin" valueType="num">
                                      <p:cBhvr additive="base">
                                        <p:cTn id="42" dur="500" fill="hold"/>
                                        <p:tgtEl>
                                          <p:spTgt spid="9625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63" grpId="0" animBg="1"/>
      <p:bldP spid="962564" grpId="0" animBg="1"/>
      <p:bldP spid="962565" grpId="0" animBg="1"/>
      <p:bldP spid="962566" grpId="0" animBg="1"/>
      <p:bldP spid="962568" grpId="0" animBg="1"/>
      <p:bldP spid="962569" grpId="0" animBg="1"/>
      <p:bldP spid="962570" grpId="0" animBg="1"/>
      <p:bldP spid="962571"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D610C8E6-F879-4593-894E-6AA8482F3712}" type="slidenum">
              <a:rPr lang="en-US" sz="800" smtClean="0"/>
              <a:pPr/>
              <a:t>48</a:t>
            </a:fld>
            <a:endParaRPr lang="en-US" sz="800" smtClean="0"/>
          </a:p>
        </p:txBody>
      </p:sp>
      <p:sp>
        <p:nvSpPr>
          <p:cNvPr id="52227" name="Rectangle 2"/>
          <p:cNvSpPr>
            <a:spLocks noGrp="1" noChangeArrowheads="1"/>
          </p:cNvSpPr>
          <p:nvPr>
            <p:ph type="title"/>
          </p:nvPr>
        </p:nvSpPr>
        <p:spPr>
          <a:xfrm>
            <a:off x="0" y="152400"/>
            <a:ext cx="8229600" cy="1143000"/>
          </a:xfrm>
        </p:spPr>
        <p:txBody>
          <a:bodyPr/>
          <a:lstStyle/>
          <a:p>
            <a:pPr eaLnBrk="1" hangingPunct="1"/>
            <a:r>
              <a:rPr lang="en-US" b="1" dirty="0" smtClean="0"/>
              <a:t>Global-local relationships:</a:t>
            </a:r>
            <a:r>
              <a:rPr lang="en-US" sz="2400" b="1" dirty="0" smtClean="0"/>
              <a:t> </a:t>
            </a:r>
            <a:br>
              <a:rPr lang="en-US" sz="2400" b="1" dirty="0" smtClean="0"/>
            </a:br>
            <a:r>
              <a:rPr lang="en-US" sz="2000" b="1" dirty="0" err="1" smtClean="0"/>
              <a:t>Hofstede’s</a:t>
            </a:r>
            <a:r>
              <a:rPr lang="en-US" sz="2000" b="1" dirty="0" smtClean="0"/>
              <a:t> Cultural Dimensions</a:t>
            </a:r>
          </a:p>
        </p:txBody>
      </p:sp>
      <p:sp>
        <p:nvSpPr>
          <p:cNvPr id="942083" name="Rectangle 3"/>
          <p:cNvSpPr>
            <a:spLocks noGrp="1" noChangeArrowheads="1"/>
          </p:cNvSpPr>
          <p:nvPr>
            <p:ph type="body" idx="1"/>
          </p:nvPr>
        </p:nvSpPr>
        <p:spPr>
          <a:xfrm>
            <a:off x="2482850" y="1196975"/>
            <a:ext cx="6477000" cy="3752850"/>
          </a:xfrm>
        </p:spPr>
        <p:txBody>
          <a:bodyPr/>
          <a:lstStyle/>
          <a:p>
            <a:pPr marL="231775" indent="-231775" defTabSz="809625" eaLnBrk="1" hangingPunct="1">
              <a:lnSpc>
                <a:spcPct val="80000"/>
              </a:lnSpc>
            </a:pPr>
            <a:r>
              <a:rPr lang="en-GB" sz="2000" smtClean="0"/>
              <a:t>Extent to which less powerful members of institutions and organisations accept that power is distributed unequally</a:t>
            </a:r>
          </a:p>
          <a:p>
            <a:pPr marL="568325" lvl="1" indent="-222250" defTabSz="809625" eaLnBrk="1" hangingPunct="1">
              <a:lnSpc>
                <a:spcPct val="80000"/>
              </a:lnSpc>
            </a:pPr>
            <a:r>
              <a:rPr lang="en-GB" sz="1800" smtClean="0"/>
              <a:t>High power distance countries: people blindly obey orders of  superiors, centralised organisation structures</a:t>
            </a:r>
          </a:p>
          <a:p>
            <a:pPr marL="568325" lvl="1" indent="-222250" defTabSz="809625" eaLnBrk="1" hangingPunct="1">
              <a:lnSpc>
                <a:spcPct val="80000"/>
              </a:lnSpc>
            </a:pPr>
            <a:r>
              <a:rPr lang="en-GB" sz="1800" smtClean="0"/>
              <a:t>Low power distance countries: flatter and decentralised organisation structures, smaller ratio of supervisors</a:t>
            </a:r>
          </a:p>
        </p:txBody>
      </p:sp>
      <p:sp>
        <p:nvSpPr>
          <p:cNvPr id="52229" name="Rectangle 4"/>
          <p:cNvSpPr>
            <a:spLocks noChangeArrowheads="1"/>
          </p:cNvSpPr>
          <p:nvPr/>
        </p:nvSpPr>
        <p:spPr bwMode="auto">
          <a:xfrm>
            <a:off x="477838" y="1125538"/>
            <a:ext cx="1900237" cy="863600"/>
          </a:xfrm>
          <a:prstGeom prst="rect">
            <a:avLst/>
          </a:prstGeom>
          <a:solidFill>
            <a:schemeClr val="accent1"/>
          </a:solidFill>
          <a:ln w="9525">
            <a:solidFill>
              <a:schemeClr val="tx1"/>
            </a:solidFill>
            <a:miter lim="800000"/>
            <a:headEnd/>
            <a:tailEnd/>
          </a:ln>
          <a:effectLst>
            <a:outerShdw dist="71842" dir="2700000" algn="ctr" rotWithShape="0">
              <a:schemeClr val="bg2"/>
            </a:outerShdw>
          </a:effectLst>
        </p:spPr>
        <p:txBody>
          <a:bodyPr lIns="103236" tIns="51618" rIns="103236" bIns="51618" anchor="ctr"/>
          <a:lstStyle/>
          <a:p>
            <a:pPr algn="ctr" defTabSz="1031875"/>
            <a:r>
              <a:rPr lang="en-US" sz="2000" b="1" dirty="0">
                <a:latin typeface="Arial" pitchFamily="34" charset="0"/>
              </a:rPr>
              <a:t>Power Distance</a:t>
            </a:r>
          </a:p>
        </p:txBody>
      </p:sp>
      <p:sp>
        <p:nvSpPr>
          <p:cNvPr id="52230" name="Text Box 5"/>
          <p:cNvSpPr txBox="1">
            <a:spLocks noChangeArrowheads="1"/>
          </p:cNvSpPr>
          <p:nvPr/>
        </p:nvSpPr>
        <p:spPr bwMode="auto">
          <a:xfrm>
            <a:off x="0" y="6019800"/>
            <a:ext cx="807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eaLnBrk="1" hangingPunct="1">
              <a:spcBef>
                <a:spcPct val="50000"/>
              </a:spcBef>
            </a:pPr>
            <a:r>
              <a:rPr lang="fi-FI" sz="1000"/>
              <a:t>Adapted from </a:t>
            </a:r>
            <a:r>
              <a:rPr lang="en-US" sz="1000"/>
              <a:t>Hofstede, G. H. 2001. </a:t>
            </a:r>
            <a:r>
              <a:rPr lang="en-US" sz="1000" i="1"/>
              <a:t>Culture’s consequences: Comparing values, behaviors,                              institutions, and organizations across nations</a:t>
            </a:r>
            <a:r>
              <a:rPr lang="en-US" sz="1000"/>
              <a:t>, 2nd ed. Thousand Oaks, CA: Sage.</a:t>
            </a:r>
          </a:p>
        </p:txBody>
      </p:sp>
      <p:sp>
        <p:nvSpPr>
          <p:cNvPr id="52231"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975CDAF8-2722-41DF-9AE2-8D804CD0560F}" type="slidenum">
              <a:rPr lang="en-US" sz="800"/>
              <a:pPr/>
              <a:t>48</a:t>
            </a:fld>
            <a:endParaRPr lang="en-US" sz="800"/>
          </a:p>
        </p:txBody>
      </p:sp>
    </p:spTree>
    <p:extLst>
      <p:ext uri="{BB962C8B-B14F-4D97-AF65-F5344CB8AC3E}">
        <p14:creationId xmlns:p14="http://schemas.microsoft.com/office/powerpoint/2010/main" val="3054884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42083">
                                            <p:txEl>
                                              <p:pRg st="0" end="0"/>
                                            </p:txEl>
                                          </p:spTgt>
                                        </p:tgtEl>
                                        <p:attrNameLst>
                                          <p:attrName>style.visibility</p:attrName>
                                        </p:attrNameLst>
                                      </p:cBhvr>
                                      <p:to>
                                        <p:strVal val="visible"/>
                                      </p:to>
                                    </p:set>
                                    <p:animEffect transition="in" filter="slide(fromBottom)">
                                      <p:cBhvr>
                                        <p:cTn id="7" dur="500"/>
                                        <p:tgtEl>
                                          <p:spTgt spid="942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42083">
                                            <p:txEl>
                                              <p:pRg st="1" end="1"/>
                                            </p:txEl>
                                          </p:spTgt>
                                        </p:tgtEl>
                                        <p:attrNameLst>
                                          <p:attrName>style.visibility</p:attrName>
                                        </p:attrNameLst>
                                      </p:cBhvr>
                                      <p:to>
                                        <p:strVal val="visible"/>
                                      </p:to>
                                    </p:set>
                                    <p:animEffect transition="in" filter="slide(fromBottom)">
                                      <p:cBhvr>
                                        <p:cTn id="12" dur="500"/>
                                        <p:tgtEl>
                                          <p:spTgt spid="942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42083">
                                            <p:txEl>
                                              <p:pRg st="2" end="2"/>
                                            </p:txEl>
                                          </p:spTgt>
                                        </p:tgtEl>
                                        <p:attrNameLst>
                                          <p:attrName>style.visibility</p:attrName>
                                        </p:attrNameLst>
                                      </p:cBhvr>
                                      <p:to>
                                        <p:strVal val="visible"/>
                                      </p:to>
                                    </p:set>
                                    <p:animEffect transition="in" filter="slide(fromBottom)">
                                      <p:cBhvr>
                                        <p:cTn id="17" dur="500"/>
                                        <p:tgtEl>
                                          <p:spTgt spid="942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3"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2A0084C3-C19B-44FE-AA9F-3545050A59AD}" type="slidenum">
              <a:rPr lang="en-US" sz="800" smtClean="0"/>
              <a:pPr/>
              <a:t>49</a:t>
            </a:fld>
            <a:endParaRPr lang="en-US" sz="800" smtClean="0"/>
          </a:p>
        </p:txBody>
      </p:sp>
      <p:sp>
        <p:nvSpPr>
          <p:cNvPr id="944130" name="Rectangle 2"/>
          <p:cNvSpPr>
            <a:spLocks noGrp="1" noChangeArrowheads="1"/>
          </p:cNvSpPr>
          <p:nvPr>
            <p:ph type="body" idx="1"/>
          </p:nvPr>
        </p:nvSpPr>
        <p:spPr>
          <a:xfrm>
            <a:off x="2511425" y="1196975"/>
            <a:ext cx="6248400" cy="4481513"/>
          </a:xfrm>
        </p:spPr>
        <p:txBody>
          <a:bodyPr/>
          <a:lstStyle/>
          <a:p>
            <a:pPr marL="231775" indent="-231775" defTabSz="809625" eaLnBrk="1" hangingPunct="1">
              <a:lnSpc>
                <a:spcPct val="90000"/>
              </a:lnSpc>
            </a:pPr>
            <a:r>
              <a:rPr lang="en-GB" sz="2000" smtClean="0"/>
              <a:t>Extent to which people feel threatened by ambiguous situations and have created institutions to avoid such situations</a:t>
            </a:r>
          </a:p>
          <a:p>
            <a:pPr marL="568325" lvl="1" indent="-222250" defTabSz="809625" eaLnBrk="1" hangingPunct="1">
              <a:lnSpc>
                <a:spcPct val="90000"/>
              </a:lnSpc>
            </a:pPr>
            <a:r>
              <a:rPr lang="en-GB" sz="1800" smtClean="0"/>
              <a:t>High uncertainty avoidance countries: people have high need for security, structured organisational activities, more written rules, less risk taking</a:t>
            </a:r>
          </a:p>
          <a:p>
            <a:pPr marL="568325" lvl="1" indent="-222250" defTabSz="809625" eaLnBrk="1" hangingPunct="1">
              <a:lnSpc>
                <a:spcPct val="90000"/>
              </a:lnSpc>
            </a:pPr>
            <a:r>
              <a:rPr lang="en-GB" sz="1800" smtClean="0"/>
              <a:t>Low uncertainty avoidance countries: more willing to accept risks associated with unknown, less structured organisational activities, fewer written rules, more risk taking by managers</a:t>
            </a:r>
          </a:p>
          <a:p>
            <a:pPr marL="568325" lvl="1" indent="-222250" defTabSz="809625" eaLnBrk="1" hangingPunct="1">
              <a:lnSpc>
                <a:spcPct val="90000"/>
              </a:lnSpc>
            </a:pPr>
            <a:endParaRPr lang="en-GB" sz="1800" smtClean="0"/>
          </a:p>
        </p:txBody>
      </p:sp>
      <p:sp>
        <p:nvSpPr>
          <p:cNvPr id="53252" name="Rectangle 3"/>
          <p:cNvSpPr>
            <a:spLocks noChangeArrowheads="1"/>
          </p:cNvSpPr>
          <p:nvPr/>
        </p:nvSpPr>
        <p:spPr bwMode="auto">
          <a:xfrm>
            <a:off x="477838" y="1125538"/>
            <a:ext cx="1900237" cy="863600"/>
          </a:xfrm>
          <a:prstGeom prst="rect">
            <a:avLst/>
          </a:prstGeom>
          <a:solidFill>
            <a:schemeClr val="accent1"/>
          </a:solidFill>
          <a:ln w="9525">
            <a:solidFill>
              <a:schemeClr val="tx1"/>
            </a:solidFill>
            <a:miter lim="800000"/>
            <a:headEnd/>
            <a:tailEnd/>
          </a:ln>
          <a:effectLst>
            <a:outerShdw dist="71842" dir="2700000" algn="ctr" rotWithShape="0">
              <a:schemeClr val="bg2"/>
            </a:outerShdw>
          </a:effectLst>
        </p:spPr>
        <p:txBody>
          <a:bodyPr lIns="103236" tIns="51618" rIns="103236" bIns="51618" anchor="ctr"/>
          <a:lstStyle/>
          <a:p>
            <a:pPr algn="ctr" defTabSz="1031875"/>
            <a:r>
              <a:rPr lang="en-US" sz="2000">
                <a:solidFill>
                  <a:schemeClr val="tx1"/>
                </a:solidFill>
                <a:latin typeface="Arial" pitchFamily="34" charset="0"/>
              </a:rPr>
              <a:t>Power Distance</a:t>
            </a:r>
          </a:p>
        </p:txBody>
      </p:sp>
      <p:sp>
        <p:nvSpPr>
          <p:cNvPr id="53253" name="Rectangle 4"/>
          <p:cNvSpPr>
            <a:spLocks noChangeArrowheads="1"/>
          </p:cNvSpPr>
          <p:nvPr/>
        </p:nvSpPr>
        <p:spPr bwMode="auto">
          <a:xfrm>
            <a:off x="477838" y="2262188"/>
            <a:ext cx="1900237" cy="862012"/>
          </a:xfrm>
          <a:prstGeom prst="rect">
            <a:avLst/>
          </a:prstGeom>
          <a:solidFill>
            <a:schemeClr val="accent1"/>
          </a:solidFill>
          <a:ln w="9525">
            <a:solidFill>
              <a:schemeClr val="tx1"/>
            </a:solidFill>
            <a:miter lim="800000"/>
            <a:headEnd/>
            <a:tailEnd/>
          </a:ln>
          <a:effectLst>
            <a:outerShdw dist="71842" dir="2700000" algn="ctr" rotWithShape="0">
              <a:schemeClr val="bg2"/>
            </a:outerShdw>
          </a:effectLst>
        </p:spPr>
        <p:txBody>
          <a:bodyPr lIns="103236" tIns="51618" rIns="103236" bIns="51618" anchor="ctr"/>
          <a:lstStyle/>
          <a:p>
            <a:pPr algn="ctr" defTabSz="1031875"/>
            <a:r>
              <a:rPr lang="en-US" sz="2000" b="1">
                <a:latin typeface="Arial" pitchFamily="34" charset="0"/>
              </a:rPr>
              <a:t>Uncertainty Avoidance</a:t>
            </a:r>
          </a:p>
        </p:txBody>
      </p:sp>
      <p:sp>
        <p:nvSpPr>
          <p:cNvPr id="53254" name="Rectangle 5"/>
          <p:cNvSpPr>
            <a:spLocks noChangeArrowheads="1"/>
          </p:cNvSpPr>
          <p:nvPr/>
        </p:nvSpPr>
        <p:spPr bwMode="auto">
          <a:xfrm>
            <a:off x="401638" y="1052513"/>
            <a:ext cx="1976437" cy="94615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53255" name="Rectangle 6"/>
          <p:cNvSpPr>
            <a:spLocks noGrp="1" noChangeArrowheads="1"/>
          </p:cNvSpPr>
          <p:nvPr>
            <p:ph type="title"/>
          </p:nvPr>
        </p:nvSpPr>
        <p:spPr>
          <a:xfrm>
            <a:off x="0" y="152400"/>
            <a:ext cx="8229600" cy="1143000"/>
          </a:xfrm>
        </p:spPr>
        <p:txBody>
          <a:bodyPr/>
          <a:lstStyle/>
          <a:p>
            <a:pPr eaLnBrk="1" hangingPunct="1"/>
            <a:r>
              <a:rPr lang="en-US" b="1" dirty="0" smtClean="0"/>
              <a:t>Global-local relationships:</a:t>
            </a:r>
            <a:r>
              <a:rPr lang="en-US" sz="2400" b="1" dirty="0" smtClean="0"/>
              <a:t> </a:t>
            </a:r>
            <a:br>
              <a:rPr lang="en-US" sz="2400" b="1" dirty="0" smtClean="0"/>
            </a:br>
            <a:r>
              <a:rPr lang="en-US" sz="2000" b="1" dirty="0" err="1" smtClean="0"/>
              <a:t>Hofstede’s</a:t>
            </a:r>
            <a:r>
              <a:rPr lang="en-US" sz="2000" b="1" dirty="0" smtClean="0"/>
              <a:t> Cultural Dimensions</a:t>
            </a:r>
          </a:p>
        </p:txBody>
      </p:sp>
      <p:sp>
        <p:nvSpPr>
          <p:cNvPr id="53256" name="Text Box 7"/>
          <p:cNvSpPr txBox="1">
            <a:spLocks noChangeArrowheads="1"/>
          </p:cNvSpPr>
          <p:nvPr/>
        </p:nvSpPr>
        <p:spPr bwMode="auto">
          <a:xfrm>
            <a:off x="0" y="6019800"/>
            <a:ext cx="807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eaLnBrk="1" hangingPunct="1">
              <a:spcBef>
                <a:spcPct val="50000"/>
              </a:spcBef>
            </a:pPr>
            <a:r>
              <a:rPr lang="fi-FI" sz="1000"/>
              <a:t>Adapted from </a:t>
            </a:r>
            <a:r>
              <a:rPr lang="en-US" sz="1000"/>
              <a:t>Hofstede, G. H. 2001. </a:t>
            </a:r>
            <a:r>
              <a:rPr lang="en-US" sz="1000" i="1"/>
              <a:t>Culture’s consequences: Comparing values, behaviors,                              institutions, and organizations across nations</a:t>
            </a:r>
            <a:r>
              <a:rPr lang="en-US" sz="1000"/>
              <a:t>, 2nd ed. Thousand Oaks, CA: Sage.</a:t>
            </a:r>
          </a:p>
        </p:txBody>
      </p:sp>
      <p:sp>
        <p:nvSpPr>
          <p:cNvPr id="53257"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68A3C7E0-0FA4-4E26-8484-29B864DCD879}" type="slidenum">
              <a:rPr lang="en-US" sz="800"/>
              <a:pPr/>
              <a:t>49</a:t>
            </a:fld>
            <a:endParaRPr lang="en-US" sz="800"/>
          </a:p>
        </p:txBody>
      </p:sp>
    </p:spTree>
    <p:extLst>
      <p:ext uri="{BB962C8B-B14F-4D97-AF65-F5344CB8AC3E}">
        <p14:creationId xmlns:p14="http://schemas.microsoft.com/office/powerpoint/2010/main" val="308298553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4130">
                                            <p:txEl>
                                              <p:pRg st="0" end="0"/>
                                            </p:txEl>
                                          </p:spTgt>
                                        </p:tgtEl>
                                        <p:attrNameLst>
                                          <p:attrName>style.visibility</p:attrName>
                                        </p:attrNameLst>
                                      </p:cBhvr>
                                      <p:to>
                                        <p:strVal val="visible"/>
                                      </p:to>
                                    </p:set>
                                    <p:anim calcmode="lin" valueType="num">
                                      <p:cBhvr additive="base">
                                        <p:cTn id="7" dur="500" fill="hold"/>
                                        <p:tgtEl>
                                          <p:spTgt spid="9441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413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44130">
                                            <p:txEl>
                                              <p:pRg st="1" end="1"/>
                                            </p:txEl>
                                          </p:spTgt>
                                        </p:tgtEl>
                                        <p:attrNameLst>
                                          <p:attrName>style.visibility</p:attrName>
                                        </p:attrNameLst>
                                      </p:cBhvr>
                                      <p:to>
                                        <p:strVal val="visible"/>
                                      </p:to>
                                    </p:set>
                                    <p:anim calcmode="lin" valueType="num">
                                      <p:cBhvr additive="base">
                                        <p:cTn id="11" dur="500" fill="hold"/>
                                        <p:tgtEl>
                                          <p:spTgt spid="94413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4413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4130">
                                            <p:txEl>
                                              <p:pRg st="2" end="2"/>
                                            </p:txEl>
                                          </p:spTgt>
                                        </p:tgtEl>
                                        <p:attrNameLst>
                                          <p:attrName>style.visibility</p:attrName>
                                        </p:attrNameLst>
                                      </p:cBhvr>
                                      <p:to>
                                        <p:strVal val="visible"/>
                                      </p:to>
                                    </p:set>
                                    <p:anim calcmode="lin" valueType="num">
                                      <p:cBhvr additive="base">
                                        <p:cTn id="15" dur="500" fill="hold"/>
                                        <p:tgtEl>
                                          <p:spTgt spid="94413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4413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0" y="228600"/>
            <a:ext cx="8839200" cy="1143000"/>
          </a:xfrm>
        </p:spPr>
        <p:txBody>
          <a:bodyPr/>
          <a:lstStyle/>
          <a:p>
            <a:pPr eaLnBrk="1" hangingPunct="1"/>
            <a:r>
              <a:rPr lang="nl-BE" b="1" dirty="0" smtClean="0"/>
              <a:t>A “spiky”world: economic activity</a:t>
            </a:r>
            <a:endParaRPr lang="nl-NL" b="1" dirty="0" smtClean="0"/>
          </a:p>
        </p:txBody>
      </p:sp>
      <p:pic>
        <p:nvPicPr>
          <p:cNvPr id="5" name="Picture 3" descr="Fig: 2.2: Economic Activity in a Spiky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437563"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3018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E76D07B5-CE90-4E0A-AFAD-1ED572E3AE10}" type="slidenum">
              <a:rPr lang="en-US" sz="800" smtClean="0"/>
              <a:pPr/>
              <a:t>50</a:t>
            </a:fld>
            <a:endParaRPr lang="en-US" sz="800" smtClean="0"/>
          </a:p>
        </p:txBody>
      </p:sp>
      <p:sp>
        <p:nvSpPr>
          <p:cNvPr id="946178" name="Rectangle 2"/>
          <p:cNvSpPr>
            <a:spLocks noGrp="1" noChangeArrowheads="1"/>
          </p:cNvSpPr>
          <p:nvPr>
            <p:ph type="body" idx="1"/>
          </p:nvPr>
        </p:nvSpPr>
        <p:spPr>
          <a:xfrm>
            <a:off x="2574925" y="990600"/>
            <a:ext cx="6316663" cy="5246688"/>
          </a:xfrm>
        </p:spPr>
        <p:txBody>
          <a:bodyPr/>
          <a:lstStyle/>
          <a:p>
            <a:pPr marL="231775" indent="-231775" defTabSz="809625" eaLnBrk="1" hangingPunct="1"/>
            <a:r>
              <a:rPr lang="en-US" sz="2000" smtClean="0"/>
              <a:t>Individualism: Tendency of people to look after themselves/family</a:t>
            </a:r>
          </a:p>
          <a:p>
            <a:pPr marL="568325" lvl="1" indent="-222250" defTabSz="809625" eaLnBrk="1" hangingPunct="1"/>
            <a:r>
              <a:rPr lang="en-US" sz="1800" smtClean="0"/>
              <a:t>Countries high in individualism: support  work ethic, greater individual initiative, merit promotions</a:t>
            </a:r>
          </a:p>
          <a:p>
            <a:pPr marL="231775" indent="-231775" defTabSz="809625" eaLnBrk="1" hangingPunct="1"/>
            <a:r>
              <a:rPr lang="en-US" sz="2000" smtClean="0"/>
              <a:t>Collectivism: Tendency of people to belong to groups or collectives and to look after each other</a:t>
            </a:r>
          </a:p>
          <a:p>
            <a:pPr marL="568325" lvl="1" indent="-222250" defTabSz="809625" eaLnBrk="1" hangingPunct="1"/>
            <a:r>
              <a:rPr lang="en-US" sz="1800" smtClean="0"/>
              <a:t>Countries high in collectivism:  less support of work ethic, less individual initiative, seniority promotions</a:t>
            </a:r>
          </a:p>
        </p:txBody>
      </p:sp>
      <p:sp>
        <p:nvSpPr>
          <p:cNvPr id="54276" name="Rectangle 3"/>
          <p:cNvSpPr>
            <a:spLocks noChangeArrowheads="1"/>
          </p:cNvSpPr>
          <p:nvPr/>
        </p:nvSpPr>
        <p:spPr bwMode="auto">
          <a:xfrm>
            <a:off x="477838" y="1125538"/>
            <a:ext cx="1900237" cy="863600"/>
          </a:xfrm>
          <a:prstGeom prst="rect">
            <a:avLst/>
          </a:prstGeom>
          <a:solidFill>
            <a:schemeClr val="accent1"/>
          </a:solidFill>
          <a:ln w="9525">
            <a:solidFill>
              <a:schemeClr val="tx1"/>
            </a:solidFill>
            <a:miter lim="800000"/>
            <a:headEnd/>
            <a:tailEnd/>
          </a:ln>
          <a:effectLst>
            <a:outerShdw dist="71842" dir="2700000" algn="ctr" rotWithShape="0">
              <a:schemeClr val="bg2"/>
            </a:outerShdw>
          </a:effectLst>
        </p:spPr>
        <p:txBody>
          <a:bodyPr lIns="103236" tIns="51618" rIns="103236" bIns="51618" anchor="ctr"/>
          <a:lstStyle/>
          <a:p>
            <a:pPr algn="ctr" defTabSz="1031875"/>
            <a:r>
              <a:rPr lang="en-US" sz="2000">
                <a:solidFill>
                  <a:schemeClr val="tx1"/>
                </a:solidFill>
                <a:latin typeface="Arial" pitchFamily="34" charset="0"/>
              </a:rPr>
              <a:t>Power Distance</a:t>
            </a:r>
          </a:p>
        </p:txBody>
      </p:sp>
      <p:sp>
        <p:nvSpPr>
          <p:cNvPr id="54277" name="Rectangle 4"/>
          <p:cNvSpPr>
            <a:spLocks noChangeArrowheads="1"/>
          </p:cNvSpPr>
          <p:nvPr/>
        </p:nvSpPr>
        <p:spPr bwMode="auto">
          <a:xfrm>
            <a:off x="477838" y="2168525"/>
            <a:ext cx="1900237" cy="862013"/>
          </a:xfrm>
          <a:prstGeom prst="rect">
            <a:avLst/>
          </a:prstGeom>
          <a:solidFill>
            <a:schemeClr val="accent1"/>
          </a:solidFill>
          <a:ln w="9525">
            <a:solidFill>
              <a:schemeClr val="tx1"/>
            </a:solidFill>
            <a:miter lim="800000"/>
            <a:headEnd/>
            <a:tailEnd/>
          </a:ln>
          <a:effectLst>
            <a:outerShdw dist="71842" dir="2700000" algn="ctr" rotWithShape="0">
              <a:schemeClr val="bg2"/>
            </a:outerShdw>
          </a:effectLst>
        </p:spPr>
        <p:txBody>
          <a:bodyPr lIns="103236" tIns="51618" rIns="103236" bIns="51618" anchor="ctr"/>
          <a:lstStyle/>
          <a:p>
            <a:pPr algn="ctr" defTabSz="1031875"/>
            <a:r>
              <a:rPr lang="en-US" sz="2000">
                <a:solidFill>
                  <a:schemeClr val="tx1"/>
                </a:solidFill>
                <a:latin typeface="Arial" pitchFamily="34" charset="0"/>
              </a:rPr>
              <a:t>Uncertainty Avoidance</a:t>
            </a:r>
          </a:p>
        </p:txBody>
      </p:sp>
      <p:sp>
        <p:nvSpPr>
          <p:cNvPr id="54278" name="Rectangle 5"/>
          <p:cNvSpPr>
            <a:spLocks noChangeArrowheads="1"/>
          </p:cNvSpPr>
          <p:nvPr/>
        </p:nvSpPr>
        <p:spPr bwMode="auto">
          <a:xfrm>
            <a:off x="477838" y="3211513"/>
            <a:ext cx="1900237" cy="862012"/>
          </a:xfrm>
          <a:prstGeom prst="rect">
            <a:avLst/>
          </a:prstGeom>
          <a:solidFill>
            <a:schemeClr val="accent1"/>
          </a:solidFill>
          <a:ln w="9525">
            <a:solidFill>
              <a:schemeClr val="tx1"/>
            </a:solidFill>
            <a:miter lim="800000"/>
            <a:headEnd/>
            <a:tailEnd/>
          </a:ln>
          <a:effectLst>
            <a:outerShdw dist="71842" dir="2700000" algn="ctr" rotWithShape="0">
              <a:schemeClr val="bg2"/>
            </a:outerShdw>
          </a:effectLst>
        </p:spPr>
        <p:txBody>
          <a:bodyPr lIns="103236" tIns="51618" rIns="103236" bIns="51618" anchor="ctr"/>
          <a:lstStyle/>
          <a:p>
            <a:pPr algn="ctr" defTabSz="1031875"/>
            <a:r>
              <a:rPr lang="en-US" sz="2000" b="1" dirty="0">
                <a:latin typeface="Arial" pitchFamily="34" charset="0"/>
              </a:rPr>
              <a:t>Individualism/</a:t>
            </a:r>
          </a:p>
          <a:p>
            <a:pPr algn="ctr" defTabSz="1031875"/>
            <a:r>
              <a:rPr lang="en-US" sz="2000" b="1" dirty="0">
                <a:latin typeface="Arial" pitchFamily="34" charset="0"/>
              </a:rPr>
              <a:t>Collectivism</a:t>
            </a:r>
          </a:p>
        </p:txBody>
      </p:sp>
      <p:sp>
        <p:nvSpPr>
          <p:cNvPr id="54279" name="Rectangle 6"/>
          <p:cNvSpPr>
            <a:spLocks noChangeArrowheads="1"/>
          </p:cNvSpPr>
          <p:nvPr/>
        </p:nvSpPr>
        <p:spPr bwMode="auto">
          <a:xfrm>
            <a:off x="468313" y="1125538"/>
            <a:ext cx="1978025" cy="94615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54280" name="Rectangle 7"/>
          <p:cNvSpPr>
            <a:spLocks noChangeArrowheads="1"/>
          </p:cNvSpPr>
          <p:nvPr/>
        </p:nvSpPr>
        <p:spPr bwMode="auto">
          <a:xfrm>
            <a:off x="468313" y="2166938"/>
            <a:ext cx="1978025" cy="94456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54281" name="Rectangle 8"/>
          <p:cNvSpPr>
            <a:spLocks noGrp="1" noChangeArrowheads="1"/>
          </p:cNvSpPr>
          <p:nvPr>
            <p:ph type="title"/>
          </p:nvPr>
        </p:nvSpPr>
        <p:spPr>
          <a:xfrm>
            <a:off x="0" y="152400"/>
            <a:ext cx="8229600" cy="1143000"/>
          </a:xfrm>
        </p:spPr>
        <p:txBody>
          <a:bodyPr/>
          <a:lstStyle/>
          <a:p>
            <a:pPr eaLnBrk="1" hangingPunct="1"/>
            <a:r>
              <a:rPr lang="en-US" b="1" dirty="0" smtClean="0"/>
              <a:t>Global-local relationships:</a:t>
            </a:r>
            <a:r>
              <a:rPr lang="en-US" sz="1600" b="1" dirty="0" smtClean="0"/>
              <a:t> </a:t>
            </a:r>
            <a:br>
              <a:rPr lang="en-US" sz="1600" b="1" dirty="0" smtClean="0"/>
            </a:br>
            <a:r>
              <a:rPr lang="en-US" sz="2000" b="1" dirty="0" err="1" smtClean="0"/>
              <a:t>Hofstede’s</a:t>
            </a:r>
            <a:r>
              <a:rPr lang="en-US" sz="2000" b="1" dirty="0" smtClean="0"/>
              <a:t> Cultural Dimensions</a:t>
            </a:r>
          </a:p>
        </p:txBody>
      </p:sp>
      <p:sp>
        <p:nvSpPr>
          <p:cNvPr id="54282" name="Text Box 9"/>
          <p:cNvSpPr txBox="1">
            <a:spLocks noChangeArrowheads="1"/>
          </p:cNvSpPr>
          <p:nvPr/>
        </p:nvSpPr>
        <p:spPr bwMode="auto">
          <a:xfrm>
            <a:off x="0" y="6019800"/>
            <a:ext cx="807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eaLnBrk="1" hangingPunct="1">
              <a:spcBef>
                <a:spcPct val="50000"/>
              </a:spcBef>
            </a:pPr>
            <a:r>
              <a:rPr lang="fi-FI" sz="1000"/>
              <a:t>Adapted from </a:t>
            </a:r>
            <a:r>
              <a:rPr lang="en-US" sz="1000"/>
              <a:t>Hofstede, G. H. 2001. </a:t>
            </a:r>
            <a:r>
              <a:rPr lang="en-US" sz="1000" i="1"/>
              <a:t>Culture’s consequences: Comparing values, behaviors,                              institutions, and organizations across nations</a:t>
            </a:r>
            <a:r>
              <a:rPr lang="en-US" sz="1000"/>
              <a:t>, 2nd ed. Thousand Oaks, CA: Sage.</a:t>
            </a:r>
          </a:p>
        </p:txBody>
      </p:sp>
      <p:sp>
        <p:nvSpPr>
          <p:cNvPr id="54283"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5CB2B89F-5BD9-42FE-8306-780D0CB0B272}" type="slidenum">
              <a:rPr lang="en-US" sz="800"/>
              <a:pPr/>
              <a:t>50</a:t>
            </a:fld>
            <a:endParaRPr lang="en-US" sz="800"/>
          </a:p>
        </p:txBody>
      </p:sp>
    </p:spTree>
    <p:extLst>
      <p:ext uri="{BB962C8B-B14F-4D97-AF65-F5344CB8AC3E}">
        <p14:creationId xmlns:p14="http://schemas.microsoft.com/office/powerpoint/2010/main" val="162412020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46178">
                                            <p:txEl>
                                              <p:pRg st="0" end="0"/>
                                            </p:txEl>
                                          </p:spTgt>
                                        </p:tgtEl>
                                        <p:attrNameLst>
                                          <p:attrName>style.visibility</p:attrName>
                                        </p:attrNameLst>
                                      </p:cBhvr>
                                      <p:to>
                                        <p:strVal val="visible"/>
                                      </p:to>
                                    </p:set>
                                    <p:animEffect transition="in" filter="box(in)">
                                      <p:cBhvr>
                                        <p:cTn id="7" dur="500"/>
                                        <p:tgtEl>
                                          <p:spTgt spid="946178">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46178">
                                            <p:txEl>
                                              <p:pRg st="1" end="1"/>
                                            </p:txEl>
                                          </p:spTgt>
                                        </p:tgtEl>
                                        <p:attrNameLst>
                                          <p:attrName>style.visibility</p:attrName>
                                        </p:attrNameLst>
                                      </p:cBhvr>
                                      <p:to>
                                        <p:strVal val="visible"/>
                                      </p:to>
                                    </p:set>
                                    <p:animEffect transition="in" filter="box(in)">
                                      <p:cBhvr>
                                        <p:cTn id="10" dur="500"/>
                                        <p:tgtEl>
                                          <p:spTgt spid="94617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46178">
                                            <p:txEl>
                                              <p:pRg st="2" end="2"/>
                                            </p:txEl>
                                          </p:spTgt>
                                        </p:tgtEl>
                                        <p:attrNameLst>
                                          <p:attrName>style.visibility</p:attrName>
                                        </p:attrNameLst>
                                      </p:cBhvr>
                                      <p:to>
                                        <p:strVal val="visible"/>
                                      </p:to>
                                    </p:set>
                                    <p:animEffect transition="in" filter="box(in)">
                                      <p:cBhvr>
                                        <p:cTn id="15" dur="500"/>
                                        <p:tgtEl>
                                          <p:spTgt spid="946178">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46178">
                                            <p:txEl>
                                              <p:pRg st="3" end="3"/>
                                            </p:txEl>
                                          </p:spTgt>
                                        </p:tgtEl>
                                        <p:attrNameLst>
                                          <p:attrName>style.visibility</p:attrName>
                                        </p:attrNameLst>
                                      </p:cBhvr>
                                      <p:to>
                                        <p:strVal val="visible"/>
                                      </p:to>
                                    </p:set>
                                    <p:animEffect transition="in" filter="box(in)">
                                      <p:cBhvr>
                                        <p:cTn id="18" dur="500"/>
                                        <p:tgtEl>
                                          <p:spTgt spid="9461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78"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CE3DA7FD-D9F2-46CC-B1FF-87C2FE2269D5}" type="slidenum">
              <a:rPr lang="en-US" sz="800" smtClean="0"/>
              <a:pPr/>
              <a:t>51</a:t>
            </a:fld>
            <a:endParaRPr lang="en-US" sz="800" smtClean="0"/>
          </a:p>
        </p:txBody>
      </p:sp>
      <p:sp>
        <p:nvSpPr>
          <p:cNvPr id="948226" name="Rectangle 2"/>
          <p:cNvSpPr>
            <a:spLocks noGrp="1" noChangeArrowheads="1"/>
          </p:cNvSpPr>
          <p:nvPr>
            <p:ph type="body" idx="1"/>
          </p:nvPr>
        </p:nvSpPr>
        <p:spPr>
          <a:xfrm>
            <a:off x="2600325" y="1052513"/>
            <a:ext cx="6226175" cy="5246687"/>
          </a:xfrm>
        </p:spPr>
        <p:txBody>
          <a:bodyPr/>
          <a:lstStyle/>
          <a:p>
            <a:pPr marL="231775" indent="-231775" defTabSz="809625" eaLnBrk="1" hangingPunct="1"/>
            <a:r>
              <a:rPr lang="en-US" sz="2000" smtClean="0"/>
              <a:t>Masculinity: dominant social values are success, money, things</a:t>
            </a:r>
          </a:p>
          <a:p>
            <a:pPr marL="568325" lvl="1" indent="-222250" defTabSz="809625" eaLnBrk="1" hangingPunct="1"/>
            <a:r>
              <a:rPr lang="en-US" sz="1800" smtClean="0"/>
              <a:t>Countries high in masculinity: great importance on earnings, recognition, advancement, challenge, and wealth.</a:t>
            </a:r>
          </a:p>
          <a:p>
            <a:pPr marL="231775" indent="-231775" defTabSz="809625" eaLnBrk="1" hangingPunct="1"/>
            <a:r>
              <a:rPr lang="en-US" sz="2000" smtClean="0"/>
              <a:t>Femininity: a culture in which the dominate social values are caring for others and the quality of life</a:t>
            </a:r>
          </a:p>
          <a:p>
            <a:pPr marL="568325" lvl="1" indent="-222250" defTabSz="809625" eaLnBrk="1" hangingPunct="1"/>
            <a:r>
              <a:rPr lang="en-US" sz="1800" smtClean="0"/>
              <a:t>Countries high in femininity: importance on cooperation, group decision, employment security.</a:t>
            </a:r>
          </a:p>
        </p:txBody>
      </p:sp>
      <p:sp>
        <p:nvSpPr>
          <p:cNvPr id="55300" name="Rectangle 3"/>
          <p:cNvSpPr>
            <a:spLocks noChangeArrowheads="1"/>
          </p:cNvSpPr>
          <p:nvPr/>
        </p:nvSpPr>
        <p:spPr bwMode="auto">
          <a:xfrm>
            <a:off x="477838" y="1074738"/>
            <a:ext cx="1900237" cy="863600"/>
          </a:xfrm>
          <a:prstGeom prst="rect">
            <a:avLst/>
          </a:prstGeom>
          <a:solidFill>
            <a:schemeClr val="accent1"/>
          </a:solidFill>
          <a:ln w="9525">
            <a:solidFill>
              <a:schemeClr val="tx1"/>
            </a:solidFill>
            <a:miter lim="800000"/>
            <a:headEnd/>
            <a:tailEnd/>
          </a:ln>
          <a:effectLst>
            <a:outerShdw dist="71842" dir="2700000" algn="ctr" rotWithShape="0">
              <a:schemeClr val="bg2"/>
            </a:outerShdw>
          </a:effectLst>
        </p:spPr>
        <p:txBody>
          <a:bodyPr lIns="103236" tIns="51618" rIns="103236" bIns="51618" anchor="ctr"/>
          <a:lstStyle/>
          <a:p>
            <a:pPr algn="ctr" defTabSz="1031875"/>
            <a:r>
              <a:rPr lang="en-US" sz="2000">
                <a:solidFill>
                  <a:schemeClr val="tx1"/>
                </a:solidFill>
                <a:latin typeface="Arial" pitchFamily="34" charset="0"/>
              </a:rPr>
              <a:t>Power Distance</a:t>
            </a:r>
          </a:p>
        </p:txBody>
      </p:sp>
      <p:sp>
        <p:nvSpPr>
          <p:cNvPr id="55301" name="Rectangle 4"/>
          <p:cNvSpPr>
            <a:spLocks noChangeArrowheads="1"/>
          </p:cNvSpPr>
          <p:nvPr/>
        </p:nvSpPr>
        <p:spPr bwMode="auto">
          <a:xfrm>
            <a:off x="477838" y="2117725"/>
            <a:ext cx="1900237" cy="862013"/>
          </a:xfrm>
          <a:prstGeom prst="rect">
            <a:avLst/>
          </a:prstGeom>
          <a:solidFill>
            <a:schemeClr val="accent1"/>
          </a:solidFill>
          <a:ln w="9525">
            <a:solidFill>
              <a:schemeClr val="tx1"/>
            </a:solidFill>
            <a:miter lim="800000"/>
            <a:headEnd/>
            <a:tailEnd/>
          </a:ln>
          <a:effectLst>
            <a:outerShdw dist="71842" dir="2700000" algn="ctr" rotWithShape="0">
              <a:schemeClr val="bg2"/>
            </a:outerShdw>
          </a:effectLst>
        </p:spPr>
        <p:txBody>
          <a:bodyPr lIns="103236" tIns="51618" rIns="103236" bIns="51618" anchor="ctr"/>
          <a:lstStyle/>
          <a:p>
            <a:pPr algn="ctr" defTabSz="1031875"/>
            <a:r>
              <a:rPr lang="en-US" sz="2000">
                <a:solidFill>
                  <a:schemeClr val="tx1"/>
                </a:solidFill>
                <a:latin typeface="Arial" pitchFamily="34" charset="0"/>
              </a:rPr>
              <a:t>Uncertainty Avoidance</a:t>
            </a:r>
          </a:p>
        </p:txBody>
      </p:sp>
      <p:sp>
        <p:nvSpPr>
          <p:cNvPr id="55302" name="Rectangle 5"/>
          <p:cNvSpPr>
            <a:spLocks noChangeArrowheads="1"/>
          </p:cNvSpPr>
          <p:nvPr/>
        </p:nvSpPr>
        <p:spPr bwMode="auto">
          <a:xfrm>
            <a:off x="477838" y="3160713"/>
            <a:ext cx="1900237" cy="862012"/>
          </a:xfrm>
          <a:prstGeom prst="rect">
            <a:avLst/>
          </a:prstGeom>
          <a:solidFill>
            <a:schemeClr val="accent1"/>
          </a:solidFill>
          <a:ln w="9525">
            <a:solidFill>
              <a:schemeClr val="tx1"/>
            </a:solidFill>
            <a:miter lim="800000"/>
            <a:headEnd/>
            <a:tailEnd/>
          </a:ln>
          <a:effectLst>
            <a:outerShdw dist="71842" dir="2700000" algn="ctr" rotWithShape="0">
              <a:schemeClr val="bg2"/>
            </a:outerShdw>
          </a:effectLst>
        </p:spPr>
        <p:txBody>
          <a:bodyPr lIns="103236" tIns="51618" rIns="103236" bIns="51618" anchor="ctr"/>
          <a:lstStyle/>
          <a:p>
            <a:pPr algn="ctr" defTabSz="1031875"/>
            <a:r>
              <a:rPr lang="en-US" sz="2000">
                <a:solidFill>
                  <a:schemeClr val="tx1"/>
                </a:solidFill>
                <a:latin typeface="Arial" pitchFamily="34" charset="0"/>
              </a:rPr>
              <a:t>Individualism/Collectivism</a:t>
            </a:r>
          </a:p>
        </p:txBody>
      </p:sp>
      <p:sp>
        <p:nvSpPr>
          <p:cNvPr id="948230" name="Rectangle 6"/>
          <p:cNvSpPr>
            <a:spLocks noChangeArrowheads="1"/>
          </p:cNvSpPr>
          <p:nvPr/>
        </p:nvSpPr>
        <p:spPr bwMode="auto">
          <a:xfrm>
            <a:off x="477838" y="4203700"/>
            <a:ext cx="1900237" cy="863600"/>
          </a:xfrm>
          <a:prstGeom prst="rect">
            <a:avLst/>
          </a:prstGeom>
          <a:solidFill>
            <a:schemeClr val="accent1"/>
          </a:solidFill>
          <a:ln w="9525">
            <a:solidFill>
              <a:schemeClr val="tx1"/>
            </a:solidFill>
            <a:miter lim="800000"/>
            <a:headEnd/>
            <a:tailEnd/>
          </a:ln>
          <a:effectLst>
            <a:outerShdw dist="71842" dir="2700000" algn="ctr" rotWithShape="0">
              <a:schemeClr val="bg2"/>
            </a:outerShdw>
          </a:effectLst>
        </p:spPr>
        <p:txBody>
          <a:bodyPr lIns="103236" tIns="51618" rIns="103236" bIns="51618" anchor="ctr"/>
          <a:lstStyle/>
          <a:p>
            <a:pPr algn="ctr" defTabSz="1031875"/>
            <a:r>
              <a:rPr lang="en-US" sz="2000" b="1">
                <a:latin typeface="Arial" pitchFamily="34" charset="0"/>
              </a:rPr>
              <a:t>Masculinity/</a:t>
            </a:r>
          </a:p>
          <a:p>
            <a:pPr algn="ctr" defTabSz="1031875"/>
            <a:r>
              <a:rPr lang="en-US" sz="2000" b="1">
                <a:latin typeface="Arial" pitchFamily="34" charset="0"/>
              </a:rPr>
              <a:t>Femininity</a:t>
            </a:r>
          </a:p>
        </p:txBody>
      </p:sp>
      <p:sp>
        <p:nvSpPr>
          <p:cNvPr id="55304" name="Rectangle 7"/>
          <p:cNvSpPr>
            <a:spLocks noChangeArrowheads="1"/>
          </p:cNvSpPr>
          <p:nvPr/>
        </p:nvSpPr>
        <p:spPr bwMode="auto">
          <a:xfrm>
            <a:off x="468313" y="1074738"/>
            <a:ext cx="1978025" cy="94615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55305" name="Rectangle 8"/>
          <p:cNvSpPr>
            <a:spLocks noChangeArrowheads="1"/>
          </p:cNvSpPr>
          <p:nvPr/>
        </p:nvSpPr>
        <p:spPr bwMode="auto">
          <a:xfrm>
            <a:off x="468313" y="2116138"/>
            <a:ext cx="1978025" cy="94456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948233" name="Rectangle 9"/>
          <p:cNvSpPr>
            <a:spLocks noChangeArrowheads="1"/>
          </p:cNvSpPr>
          <p:nvPr/>
        </p:nvSpPr>
        <p:spPr bwMode="auto">
          <a:xfrm>
            <a:off x="450850" y="3155950"/>
            <a:ext cx="1978025" cy="94615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55307" name="Rectangle 10"/>
          <p:cNvSpPr>
            <a:spLocks noGrp="1" noChangeArrowheads="1"/>
          </p:cNvSpPr>
          <p:nvPr>
            <p:ph type="title"/>
          </p:nvPr>
        </p:nvSpPr>
        <p:spPr>
          <a:xfrm>
            <a:off x="0" y="152400"/>
            <a:ext cx="8229600" cy="1143000"/>
          </a:xfrm>
        </p:spPr>
        <p:txBody>
          <a:bodyPr/>
          <a:lstStyle/>
          <a:p>
            <a:pPr eaLnBrk="1" hangingPunct="1"/>
            <a:r>
              <a:rPr lang="en-US" b="1" dirty="0" smtClean="0"/>
              <a:t>Global-local relationships:</a:t>
            </a:r>
            <a:r>
              <a:rPr lang="en-US" sz="2400" b="1" dirty="0" smtClean="0"/>
              <a:t> </a:t>
            </a:r>
            <a:br>
              <a:rPr lang="en-US" sz="2400" b="1" dirty="0" smtClean="0"/>
            </a:br>
            <a:r>
              <a:rPr lang="en-US" sz="2000" b="1" dirty="0" err="1" smtClean="0"/>
              <a:t>Hofstede’s</a:t>
            </a:r>
            <a:r>
              <a:rPr lang="en-US" sz="2000" b="1" dirty="0" smtClean="0"/>
              <a:t> Cultural Dimensions</a:t>
            </a:r>
          </a:p>
        </p:txBody>
      </p:sp>
      <p:sp>
        <p:nvSpPr>
          <p:cNvPr id="55308" name="Text Box 11"/>
          <p:cNvSpPr txBox="1">
            <a:spLocks noChangeArrowheads="1"/>
          </p:cNvSpPr>
          <p:nvPr/>
        </p:nvSpPr>
        <p:spPr bwMode="auto">
          <a:xfrm>
            <a:off x="0" y="6019800"/>
            <a:ext cx="807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eaLnBrk="1" hangingPunct="1">
              <a:spcBef>
                <a:spcPct val="50000"/>
              </a:spcBef>
            </a:pPr>
            <a:r>
              <a:rPr lang="fi-FI" sz="1000"/>
              <a:t>Adapted from </a:t>
            </a:r>
            <a:r>
              <a:rPr lang="en-US" sz="1000"/>
              <a:t>Hofstede, G. H. 2001. </a:t>
            </a:r>
            <a:r>
              <a:rPr lang="en-US" sz="1000" i="1"/>
              <a:t>Culture’s consequences: Comparing values, behaviors,                              institutions, and organizations across nations</a:t>
            </a:r>
            <a:r>
              <a:rPr lang="en-US" sz="1000"/>
              <a:t>, 2nd ed. Thousand Oaks, CA: Sage.</a:t>
            </a:r>
          </a:p>
        </p:txBody>
      </p:sp>
      <p:sp>
        <p:nvSpPr>
          <p:cNvPr id="55309" name="Slide Number Placeholder 8"/>
          <p:cNvSpPr txBox="1">
            <a:spLocks/>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5A9917B2-1206-4B42-A178-CCD04B70F4AE}" type="slidenum">
              <a:rPr lang="en-US" sz="800"/>
              <a:pPr/>
              <a:t>51</a:t>
            </a:fld>
            <a:endParaRPr lang="en-US" sz="800"/>
          </a:p>
        </p:txBody>
      </p:sp>
    </p:spTree>
    <p:extLst>
      <p:ext uri="{BB962C8B-B14F-4D97-AF65-F5344CB8AC3E}">
        <p14:creationId xmlns:p14="http://schemas.microsoft.com/office/powerpoint/2010/main" val="54855961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48233"/>
                                        </p:tgtEl>
                                        <p:attrNameLst>
                                          <p:attrName>style.visibility</p:attrName>
                                        </p:attrNameLst>
                                      </p:cBhvr>
                                      <p:to>
                                        <p:strVal val="visible"/>
                                      </p:to>
                                    </p:set>
                                    <p:animEffect transition="in" filter="dissolve">
                                      <p:cBhvr>
                                        <p:cTn id="7" dur="500"/>
                                        <p:tgtEl>
                                          <p:spTgt spid="948233"/>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48230"/>
                                        </p:tgtEl>
                                        <p:attrNameLst>
                                          <p:attrName>style.visibility</p:attrName>
                                        </p:attrNameLst>
                                      </p:cBhvr>
                                      <p:to>
                                        <p:strVal val="visible"/>
                                      </p:to>
                                    </p:set>
                                    <p:animEffect transition="in" filter="slide(fromLeft)">
                                      <p:cBhvr>
                                        <p:cTn id="11" dur="500"/>
                                        <p:tgtEl>
                                          <p:spTgt spid="9482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948226">
                                            <p:txEl>
                                              <p:pRg st="0" end="0"/>
                                            </p:txEl>
                                          </p:spTgt>
                                        </p:tgtEl>
                                        <p:attrNameLst>
                                          <p:attrName>style.visibility</p:attrName>
                                        </p:attrNameLst>
                                      </p:cBhvr>
                                      <p:to>
                                        <p:strVal val="visible"/>
                                      </p:to>
                                    </p:set>
                                    <p:animEffect transition="in" filter="slide(fromBottom)">
                                      <p:cBhvr>
                                        <p:cTn id="16" dur="500"/>
                                        <p:tgtEl>
                                          <p:spTgt spid="94822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948226">
                                            <p:txEl>
                                              <p:pRg st="1" end="1"/>
                                            </p:txEl>
                                          </p:spTgt>
                                        </p:tgtEl>
                                        <p:attrNameLst>
                                          <p:attrName>style.visibility</p:attrName>
                                        </p:attrNameLst>
                                      </p:cBhvr>
                                      <p:to>
                                        <p:strVal val="visible"/>
                                      </p:to>
                                    </p:set>
                                    <p:animEffect transition="in" filter="slide(fromBottom)">
                                      <p:cBhvr>
                                        <p:cTn id="21" dur="500"/>
                                        <p:tgtEl>
                                          <p:spTgt spid="948226">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948226">
                                            <p:txEl>
                                              <p:pRg st="2" end="2"/>
                                            </p:txEl>
                                          </p:spTgt>
                                        </p:tgtEl>
                                        <p:attrNameLst>
                                          <p:attrName>style.visibility</p:attrName>
                                        </p:attrNameLst>
                                      </p:cBhvr>
                                      <p:to>
                                        <p:strVal val="visible"/>
                                      </p:to>
                                    </p:set>
                                    <p:animEffect transition="in" filter="slide(fromBottom)">
                                      <p:cBhvr>
                                        <p:cTn id="26" dur="500"/>
                                        <p:tgtEl>
                                          <p:spTgt spid="948226">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48226">
                                            <p:txEl>
                                              <p:pRg st="3" end="3"/>
                                            </p:txEl>
                                          </p:spTgt>
                                        </p:tgtEl>
                                        <p:attrNameLst>
                                          <p:attrName>style.visibility</p:attrName>
                                        </p:attrNameLst>
                                      </p:cBhvr>
                                      <p:to>
                                        <p:strVal val="visible"/>
                                      </p:to>
                                    </p:set>
                                    <p:animEffect transition="in" filter="slide(fromBottom)">
                                      <p:cBhvr>
                                        <p:cTn id="31" dur="500"/>
                                        <p:tgtEl>
                                          <p:spTgt spid="9482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26" grpId="0" build="p" bldLvl="2" autoUpdateAnimBg="0"/>
      <p:bldP spid="948230" grpId="0" animBg="1" autoUpdateAnimBg="0"/>
      <p:bldP spid="94823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820C338B-8693-497F-9B84-FD5A561F4FFD}" type="slidenum">
              <a:rPr lang="en-US" sz="800" smtClean="0"/>
              <a:pPr/>
              <a:t>52</a:t>
            </a:fld>
            <a:endParaRPr lang="en-US" sz="800" smtClean="0"/>
          </a:p>
        </p:txBody>
      </p:sp>
      <p:sp>
        <p:nvSpPr>
          <p:cNvPr id="56323" name="Rectangle 2"/>
          <p:cNvSpPr>
            <a:spLocks noGrp="1" noChangeArrowheads="1"/>
          </p:cNvSpPr>
          <p:nvPr>
            <p:ph type="title"/>
          </p:nvPr>
        </p:nvSpPr>
        <p:spPr>
          <a:xfrm>
            <a:off x="0" y="228600"/>
            <a:ext cx="8839200" cy="762000"/>
          </a:xfrm>
        </p:spPr>
        <p:txBody>
          <a:bodyPr/>
          <a:lstStyle/>
          <a:p>
            <a:pPr eaLnBrk="1" hangingPunct="1"/>
            <a:r>
              <a:rPr lang="en-US" sz="2600" b="1" dirty="0" smtClean="0"/>
              <a:t>Cultural rankings of emerging markets, US and EU</a:t>
            </a:r>
          </a:p>
        </p:txBody>
      </p:sp>
      <p:graphicFrame>
        <p:nvGraphicFramePr>
          <p:cNvPr id="83062" name="Group 118"/>
          <p:cNvGraphicFramePr>
            <a:graphicFrameLocks noGrp="1"/>
          </p:cNvGraphicFramePr>
          <p:nvPr>
            <p:ph idx="1"/>
          </p:nvPr>
        </p:nvGraphicFramePr>
        <p:xfrm>
          <a:off x="762000" y="1052513"/>
          <a:ext cx="7429500" cy="5394708"/>
        </p:xfrm>
        <a:graphic>
          <a:graphicData uri="http://schemas.openxmlformats.org/drawingml/2006/table">
            <a:tbl>
              <a:tblPr/>
              <a:tblGrid>
                <a:gridCol w="1963738"/>
                <a:gridCol w="1181100"/>
                <a:gridCol w="1322387"/>
                <a:gridCol w="1704975"/>
                <a:gridCol w="1257300"/>
              </a:tblGrid>
              <a:tr h="640011">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endParaRPr kumimoji="0" lang="en-US" sz="1500" b="0" i="0" u="none" strike="noStrike" cap="none" normalizeH="0" baseline="0" smtClean="0">
                        <a:ln>
                          <a:noFill/>
                        </a:ln>
                        <a:solidFill>
                          <a:srgbClr val="000000"/>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sz="1500" b="0" i="1" u="none" strike="noStrike" cap="none" normalizeH="0" baseline="0" smtClean="0">
                          <a:ln>
                            <a:noFill/>
                          </a:ln>
                          <a:solidFill>
                            <a:srgbClr val="000000"/>
                          </a:solidFill>
                          <a:effectLst/>
                          <a:latin typeface="Verdana" pitchFamily="34" charset="0"/>
                          <a:ea typeface="Batang" pitchFamily="18" charset="-127"/>
                          <a:cs typeface="Arial" pitchFamily="34" charset="0"/>
                        </a:rPr>
                        <a:t>Power</a:t>
                      </a:r>
                    </a:p>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sz="1500" b="0" i="1" u="none" strike="noStrike" cap="none" normalizeH="0" baseline="0" smtClean="0">
                          <a:ln>
                            <a:noFill/>
                          </a:ln>
                          <a:solidFill>
                            <a:srgbClr val="000000"/>
                          </a:solidFill>
                          <a:effectLst/>
                          <a:latin typeface="Verdana" pitchFamily="34" charset="0"/>
                          <a:ea typeface="Batang" pitchFamily="18" charset="-127"/>
                          <a:cs typeface="Arial" pitchFamily="34" charset="0"/>
                        </a:rPr>
                        <a:t>Distance</a:t>
                      </a:r>
                      <a:endParaRPr kumimoji="0" lang="en-US" sz="1500" b="0" i="1"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20000"/>
                        </a:lnSpc>
                        <a:spcBef>
                          <a:spcPct val="0"/>
                        </a:spcBef>
                        <a:spcAft>
                          <a:spcPct val="0"/>
                        </a:spcAft>
                        <a:buClrTx/>
                        <a:buSzTx/>
                        <a:buFontTx/>
                        <a:buNone/>
                        <a:tabLst/>
                      </a:pPr>
                      <a:r>
                        <a:rPr kumimoji="0" lang="en-US" sz="1500" b="0" i="1" u="none" strike="noStrike" cap="none" normalizeH="0" baseline="0" smtClean="0">
                          <a:ln>
                            <a:noFill/>
                          </a:ln>
                          <a:solidFill>
                            <a:srgbClr val="000000"/>
                          </a:solidFill>
                          <a:effectLst/>
                          <a:latin typeface="Verdana" pitchFamily="34" charset="0"/>
                          <a:ea typeface="Batang" pitchFamily="18" charset="-127"/>
                          <a:cs typeface="Arial" pitchFamily="34" charset="0"/>
                        </a:rPr>
                        <a:t>Uncertainty</a:t>
                      </a:r>
                      <a:endParaRPr kumimoji="0" lang="en-US" sz="1500" b="0" i="1" u="none" strike="noStrike" cap="none" normalizeH="0" baseline="0" smtClean="0">
                        <a:ln>
                          <a:noFill/>
                        </a:ln>
                        <a:solidFill>
                          <a:srgbClr val="000000"/>
                        </a:solidFill>
                        <a:effectLst/>
                        <a:latin typeface="Times New Roman" pitchFamily="18" charset="0"/>
                        <a:ea typeface="Batang" pitchFamily="18" charset="-127"/>
                        <a:cs typeface="Times New Roman" pitchFamily="18" charset="0"/>
                      </a:endParaRPr>
                    </a:p>
                    <a:p>
                      <a:pPr marL="342900" marR="0" lvl="0" indent="-342900" algn="l" defTabSz="914400" rtl="0" eaLnBrk="1" fontAlgn="base" latinLnBrk="0" hangingPunct="1">
                        <a:lnSpc>
                          <a:spcPct val="120000"/>
                        </a:lnSpc>
                        <a:spcBef>
                          <a:spcPct val="0"/>
                        </a:spcBef>
                        <a:spcAft>
                          <a:spcPct val="0"/>
                        </a:spcAft>
                        <a:buClrTx/>
                        <a:buSzTx/>
                        <a:buFontTx/>
                        <a:buNone/>
                        <a:tabLst/>
                      </a:pPr>
                      <a:r>
                        <a:rPr kumimoji="0" lang="en-US" sz="1500" b="0" i="1" u="none" strike="noStrike" cap="none" normalizeH="0" baseline="0" smtClean="0">
                          <a:ln>
                            <a:noFill/>
                          </a:ln>
                          <a:solidFill>
                            <a:srgbClr val="000000"/>
                          </a:solidFill>
                          <a:effectLst/>
                          <a:latin typeface="Verdana" pitchFamily="34" charset="0"/>
                          <a:ea typeface="Batang" pitchFamily="18" charset="-127"/>
                          <a:cs typeface="Arial" pitchFamily="34" charset="0"/>
                        </a:rPr>
                        <a:t>Avoidance</a:t>
                      </a:r>
                      <a:endParaRPr kumimoji="0" lang="en-US" sz="1500" b="0" i="1" u="none" strike="noStrike" cap="none" normalizeH="0" baseline="0" smtClean="0">
                        <a:ln>
                          <a:noFill/>
                        </a:ln>
                        <a:solidFill>
                          <a:srgbClr val="000000"/>
                        </a:solidFill>
                        <a:effectLst/>
                        <a:latin typeface="Times New Roman" pitchFamily="18"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20000"/>
                        </a:lnSpc>
                        <a:spcBef>
                          <a:spcPct val="0"/>
                        </a:spcBef>
                        <a:spcAft>
                          <a:spcPct val="0"/>
                        </a:spcAft>
                        <a:buClrTx/>
                        <a:buSzTx/>
                        <a:buFontTx/>
                        <a:buNone/>
                        <a:tabLst/>
                      </a:pPr>
                      <a:r>
                        <a:rPr kumimoji="0" lang="en-US" sz="1500" b="1" i="1" u="none" strike="noStrike" cap="none" normalizeH="0" baseline="0" smtClean="0">
                          <a:ln>
                            <a:noFill/>
                          </a:ln>
                          <a:solidFill>
                            <a:srgbClr val="000000"/>
                          </a:solidFill>
                          <a:effectLst/>
                          <a:latin typeface="Verdana" pitchFamily="34" charset="0"/>
                          <a:ea typeface="Batang" pitchFamily="18" charset="-127"/>
                          <a:cs typeface="Arial" pitchFamily="34" charset="0"/>
                        </a:rPr>
                        <a:t>Individualism</a:t>
                      </a:r>
                      <a:endParaRPr kumimoji="0" lang="en-US" sz="1500" b="0" i="1" u="none" strike="noStrike" cap="none" normalizeH="0" baseline="0" smtClean="0">
                        <a:ln>
                          <a:noFill/>
                        </a:ln>
                        <a:solidFill>
                          <a:srgbClr val="000000"/>
                        </a:solidFill>
                        <a:effectLst/>
                        <a:latin typeface="Times New Roman" pitchFamily="18" charset="0"/>
                        <a:ea typeface="Batang" pitchFamily="18" charset="-127"/>
                        <a:cs typeface="Times New Roman" pitchFamily="18" charset="0"/>
                      </a:endParaRPr>
                    </a:p>
                    <a:p>
                      <a:pPr marL="342900" marR="0" lvl="0" indent="-342900" algn="l" defTabSz="914400" rtl="0" eaLnBrk="1" fontAlgn="base" latinLnBrk="0" hangingPunct="1">
                        <a:lnSpc>
                          <a:spcPct val="120000"/>
                        </a:lnSpc>
                        <a:spcBef>
                          <a:spcPct val="0"/>
                        </a:spcBef>
                        <a:spcAft>
                          <a:spcPct val="0"/>
                        </a:spcAft>
                        <a:buClrTx/>
                        <a:buSzTx/>
                        <a:buFontTx/>
                        <a:buNone/>
                        <a:tabLst/>
                      </a:pPr>
                      <a:r>
                        <a:rPr kumimoji="0" lang="en-US" sz="1500" b="0" i="1" u="none" strike="noStrike" cap="none" normalizeH="0" baseline="0" smtClean="0">
                          <a:ln>
                            <a:noFill/>
                          </a:ln>
                          <a:solidFill>
                            <a:srgbClr val="000000"/>
                          </a:solidFill>
                          <a:effectLst/>
                          <a:latin typeface="Verdana" pitchFamily="34" charset="0"/>
                          <a:ea typeface="Batang" pitchFamily="18" charset="-127"/>
                          <a:cs typeface="Arial" pitchFamily="34" charset="0"/>
                        </a:rPr>
                        <a:t>(Collectivism)</a:t>
                      </a:r>
                      <a:endParaRPr kumimoji="0" lang="en-US" sz="1500" b="0" i="1" u="none" strike="noStrike" cap="none" normalizeH="0" baseline="0" smtClean="0">
                        <a:ln>
                          <a:noFill/>
                        </a:ln>
                        <a:solidFill>
                          <a:srgbClr val="000000"/>
                        </a:solidFill>
                        <a:effectLst/>
                        <a:latin typeface="Times New Roman" pitchFamily="18"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20000"/>
                        </a:lnSpc>
                        <a:spcBef>
                          <a:spcPct val="0"/>
                        </a:spcBef>
                        <a:spcAft>
                          <a:spcPct val="0"/>
                        </a:spcAft>
                        <a:buClrTx/>
                        <a:buSzTx/>
                        <a:buFontTx/>
                        <a:buNone/>
                        <a:tabLst/>
                      </a:pPr>
                      <a:r>
                        <a:rPr kumimoji="0" lang="en-US" sz="1500" b="0" i="1" u="none" strike="noStrike" cap="none" normalizeH="0" baseline="0" smtClean="0">
                          <a:ln>
                            <a:noFill/>
                          </a:ln>
                          <a:solidFill>
                            <a:srgbClr val="000000"/>
                          </a:solidFill>
                          <a:effectLst/>
                          <a:latin typeface="Verdana" pitchFamily="34" charset="0"/>
                          <a:ea typeface="Batang" pitchFamily="18" charset="-127"/>
                          <a:cs typeface="Arial" pitchFamily="34" charset="0"/>
                        </a:rPr>
                        <a:t>Masculinity </a:t>
                      </a:r>
                      <a:endParaRPr kumimoji="0" lang="en-US" sz="1500" b="0" i="1"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16">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ea typeface="Batang" pitchFamily="18" charset="-127"/>
                          <a:cs typeface="Arial" pitchFamily="34" charset="0"/>
                        </a:rPr>
                        <a:t>China </a:t>
                      </a:r>
                      <a:endParaRPr kumimoji="0" lang="en-US" sz="1500" b="1"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80</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40</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20</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66</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16">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ea typeface="Batang" pitchFamily="18" charset="-127"/>
                          <a:cs typeface="Arial" pitchFamily="34" charset="0"/>
                        </a:rPr>
                        <a:t>Philippines</a:t>
                      </a:r>
                      <a:endParaRPr kumimoji="0" lang="en-US" sz="1500" b="1"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94</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44</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32</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64</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16">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ea typeface="Batang" pitchFamily="18" charset="-127"/>
                          <a:cs typeface="Arial" pitchFamily="34" charset="0"/>
                        </a:rPr>
                        <a:t>Malaysia</a:t>
                      </a:r>
                      <a:endParaRPr kumimoji="0" lang="en-US" sz="1500" b="1"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104</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36</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26</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50</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16">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ea typeface="Batang" pitchFamily="18" charset="-127"/>
                          <a:cs typeface="Arial" pitchFamily="34" charset="0"/>
                        </a:rPr>
                        <a:t>India</a:t>
                      </a:r>
                      <a:endParaRPr kumimoji="0" lang="en-US" sz="1500" b="1"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77</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40</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48</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56</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16">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ea typeface="Batang" pitchFamily="18" charset="-127"/>
                          <a:cs typeface="Arial" pitchFamily="34" charset="0"/>
                        </a:rPr>
                        <a:t>Czech Republic</a:t>
                      </a:r>
                      <a:endParaRPr kumimoji="0" lang="en-US" sz="1500" b="1"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57</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74</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58</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57</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16">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ea typeface="Batang" pitchFamily="18" charset="-127"/>
                          <a:cs typeface="Arial" pitchFamily="34" charset="0"/>
                        </a:rPr>
                        <a:t>Hungary</a:t>
                      </a:r>
                      <a:endParaRPr kumimoji="0" lang="en-US" sz="1500" b="1"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46</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82</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55</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88</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16">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ea typeface="Batang" pitchFamily="18" charset="-127"/>
                          <a:cs typeface="Arial" pitchFamily="34" charset="0"/>
                        </a:rPr>
                        <a:t>Poland</a:t>
                      </a:r>
                      <a:endParaRPr kumimoji="0" lang="en-US" sz="1500" b="1"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68</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93</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60</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64</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16">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ea typeface="Batang" pitchFamily="18" charset="-127"/>
                          <a:cs typeface="Arial" pitchFamily="34" charset="0"/>
                        </a:rPr>
                        <a:t>Slovakia</a:t>
                      </a:r>
                      <a:endParaRPr kumimoji="0" lang="en-US" sz="1500" b="1"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57</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74</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58</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57</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16">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ea typeface="Batang" pitchFamily="18" charset="-127"/>
                          <a:cs typeface="Arial" pitchFamily="34" charset="0"/>
                        </a:rPr>
                        <a:t>Mexico</a:t>
                      </a:r>
                      <a:endParaRPr kumimoji="0" lang="en-US" sz="1500" b="1"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81</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82</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38</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69</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16">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ea typeface="Batang" pitchFamily="18" charset="-127"/>
                          <a:cs typeface="Arial" pitchFamily="34" charset="0"/>
                        </a:rPr>
                        <a:t>Brazil</a:t>
                      </a:r>
                      <a:endParaRPr kumimoji="0" lang="en-US" sz="1500" b="1"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69</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76</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38</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49</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16">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ea typeface="Batang" pitchFamily="18" charset="-127"/>
                          <a:cs typeface="Arial" pitchFamily="34" charset="0"/>
                        </a:rPr>
                        <a:t>South Africa</a:t>
                      </a:r>
                      <a:endParaRPr kumimoji="0" lang="en-US" sz="1500" b="1"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49</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49</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65</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63</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16">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ea typeface="Batang" pitchFamily="18" charset="-127"/>
                          <a:cs typeface="Arial" pitchFamily="34" charset="0"/>
                        </a:rPr>
                        <a:t>US</a:t>
                      </a:r>
                      <a:endParaRPr kumimoji="0" lang="en-US" sz="1500" b="1"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40</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46</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91</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62</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16">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ea typeface="Batang" pitchFamily="18" charset="-127"/>
                          <a:cs typeface="Arial" pitchFamily="34" charset="0"/>
                        </a:rPr>
                        <a:t>EU  (avg)</a:t>
                      </a:r>
                      <a:endParaRPr kumimoji="0" lang="en-US" sz="1500" b="1"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45</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74</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61</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ea typeface="Batang" pitchFamily="18" charset="-127"/>
                          <a:cs typeface="Arial" pitchFamily="34" charset="0"/>
                        </a:rPr>
                        <a:t>59</a:t>
                      </a:r>
                      <a:endParaRPr kumimoji="0" lang="en-US" sz="1500" b="0" i="0" u="none" strike="noStrike" cap="none" normalizeH="0" baseline="0" smtClean="0">
                        <a:ln>
                          <a:noFill/>
                        </a:ln>
                        <a:solidFill>
                          <a:srgbClr val="000000"/>
                        </a:solidFill>
                        <a:effectLst/>
                        <a:latin typeface="Times New Roman" pitchFamily="18" charset="0"/>
                        <a:ea typeface="Batang" pitchFamily="18" charset="-127"/>
                        <a:cs typeface="Arial"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50367" name="Oval 95"/>
          <p:cNvSpPr>
            <a:spLocks noChangeArrowheads="1"/>
          </p:cNvSpPr>
          <p:nvPr/>
        </p:nvSpPr>
        <p:spPr bwMode="auto">
          <a:xfrm>
            <a:off x="3429000" y="1752600"/>
            <a:ext cx="598488" cy="288925"/>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950368" name="Oval 96"/>
          <p:cNvSpPr>
            <a:spLocks noChangeArrowheads="1"/>
          </p:cNvSpPr>
          <p:nvPr/>
        </p:nvSpPr>
        <p:spPr bwMode="auto">
          <a:xfrm>
            <a:off x="3352800" y="5715000"/>
            <a:ext cx="596900" cy="288925"/>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950369" name="Oval 97"/>
          <p:cNvSpPr>
            <a:spLocks noChangeArrowheads="1"/>
          </p:cNvSpPr>
          <p:nvPr/>
        </p:nvSpPr>
        <p:spPr bwMode="auto">
          <a:xfrm>
            <a:off x="6400800" y="2819400"/>
            <a:ext cx="596900" cy="288925"/>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950370" name="Oval 98"/>
          <p:cNvSpPr>
            <a:spLocks noChangeArrowheads="1"/>
          </p:cNvSpPr>
          <p:nvPr/>
        </p:nvSpPr>
        <p:spPr bwMode="auto">
          <a:xfrm>
            <a:off x="6400800" y="1752600"/>
            <a:ext cx="596900" cy="288925"/>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950371" name="Oval 99"/>
          <p:cNvSpPr>
            <a:spLocks noChangeArrowheads="1"/>
          </p:cNvSpPr>
          <p:nvPr/>
        </p:nvSpPr>
        <p:spPr bwMode="auto">
          <a:xfrm>
            <a:off x="3365500" y="2819400"/>
            <a:ext cx="596900" cy="288925"/>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950372" name="Oval 100"/>
          <p:cNvSpPr>
            <a:spLocks noChangeArrowheads="1"/>
          </p:cNvSpPr>
          <p:nvPr/>
        </p:nvSpPr>
        <p:spPr bwMode="auto">
          <a:xfrm>
            <a:off x="6400800" y="5715000"/>
            <a:ext cx="596900" cy="288925"/>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950373" name="Oval 101"/>
          <p:cNvSpPr>
            <a:spLocks noChangeArrowheads="1"/>
          </p:cNvSpPr>
          <p:nvPr/>
        </p:nvSpPr>
        <p:spPr bwMode="auto">
          <a:xfrm>
            <a:off x="3352800" y="6096000"/>
            <a:ext cx="596900" cy="288925"/>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950374" name="Oval 102"/>
          <p:cNvSpPr>
            <a:spLocks noChangeArrowheads="1"/>
          </p:cNvSpPr>
          <p:nvPr/>
        </p:nvSpPr>
        <p:spPr bwMode="auto">
          <a:xfrm>
            <a:off x="6400800" y="6096000"/>
            <a:ext cx="596900" cy="288925"/>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950375" name="Oval 103"/>
          <p:cNvSpPr>
            <a:spLocks noChangeArrowheads="1"/>
          </p:cNvSpPr>
          <p:nvPr/>
        </p:nvSpPr>
        <p:spPr bwMode="auto">
          <a:xfrm>
            <a:off x="3352800" y="5029200"/>
            <a:ext cx="596900" cy="288925"/>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950376" name="Oval 104"/>
          <p:cNvSpPr>
            <a:spLocks noChangeArrowheads="1"/>
          </p:cNvSpPr>
          <p:nvPr/>
        </p:nvSpPr>
        <p:spPr bwMode="auto">
          <a:xfrm>
            <a:off x="6400800" y="5029200"/>
            <a:ext cx="596900" cy="288925"/>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5" name="Oval 98"/>
          <p:cNvSpPr>
            <a:spLocks noChangeArrowheads="1"/>
          </p:cNvSpPr>
          <p:nvPr/>
        </p:nvSpPr>
        <p:spPr bwMode="auto">
          <a:xfrm>
            <a:off x="4648200" y="1752600"/>
            <a:ext cx="596900" cy="288925"/>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 name="Oval 97"/>
          <p:cNvSpPr>
            <a:spLocks noChangeArrowheads="1"/>
          </p:cNvSpPr>
          <p:nvPr/>
        </p:nvSpPr>
        <p:spPr bwMode="auto">
          <a:xfrm>
            <a:off x="4648200" y="2819400"/>
            <a:ext cx="596900" cy="288925"/>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7" name="Oval 104"/>
          <p:cNvSpPr>
            <a:spLocks noChangeArrowheads="1"/>
          </p:cNvSpPr>
          <p:nvPr/>
        </p:nvSpPr>
        <p:spPr bwMode="auto">
          <a:xfrm>
            <a:off x="4724400" y="5029200"/>
            <a:ext cx="596900" cy="288925"/>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8" name="Oval 100"/>
          <p:cNvSpPr>
            <a:spLocks noChangeArrowheads="1"/>
          </p:cNvSpPr>
          <p:nvPr/>
        </p:nvSpPr>
        <p:spPr bwMode="auto">
          <a:xfrm>
            <a:off x="4724400" y="5715000"/>
            <a:ext cx="596900" cy="288925"/>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9" name="Oval 102"/>
          <p:cNvSpPr>
            <a:spLocks noChangeArrowheads="1"/>
          </p:cNvSpPr>
          <p:nvPr/>
        </p:nvSpPr>
        <p:spPr bwMode="auto">
          <a:xfrm>
            <a:off x="4724400" y="6096000"/>
            <a:ext cx="596900" cy="288925"/>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20" name="Oval 103"/>
          <p:cNvSpPr>
            <a:spLocks noChangeArrowheads="1"/>
          </p:cNvSpPr>
          <p:nvPr/>
        </p:nvSpPr>
        <p:spPr bwMode="auto">
          <a:xfrm>
            <a:off x="3352800" y="4648200"/>
            <a:ext cx="596900" cy="288925"/>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21" name="Oval 103"/>
          <p:cNvSpPr>
            <a:spLocks noChangeArrowheads="1"/>
          </p:cNvSpPr>
          <p:nvPr/>
        </p:nvSpPr>
        <p:spPr bwMode="auto">
          <a:xfrm>
            <a:off x="3352800" y="3962400"/>
            <a:ext cx="596900" cy="288925"/>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22" name="Oval 104"/>
          <p:cNvSpPr>
            <a:spLocks noChangeArrowheads="1"/>
          </p:cNvSpPr>
          <p:nvPr/>
        </p:nvSpPr>
        <p:spPr bwMode="auto">
          <a:xfrm>
            <a:off x="4724400" y="3962400"/>
            <a:ext cx="596900" cy="288925"/>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23" name="Oval 104"/>
          <p:cNvSpPr>
            <a:spLocks noChangeArrowheads="1"/>
          </p:cNvSpPr>
          <p:nvPr/>
        </p:nvSpPr>
        <p:spPr bwMode="auto">
          <a:xfrm>
            <a:off x="4724400" y="4648200"/>
            <a:ext cx="596900" cy="288925"/>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24" name="Oval 104"/>
          <p:cNvSpPr>
            <a:spLocks noChangeArrowheads="1"/>
          </p:cNvSpPr>
          <p:nvPr/>
        </p:nvSpPr>
        <p:spPr bwMode="auto">
          <a:xfrm>
            <a:off x="6400800" y="3962400"/>
            <a:ext cx="596900" cy="288925"/>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25" name="Oval 104"/>
          <p:cNvSpPr>
            <a:spLocks noChangeArrowheads="1"/>
          </p:cNvSpPr>
          <p:nvPr/>
        </p:nvSpPr>
        <p:spPr bwMode="auto">
          <a:xfrm>
            <a:off x="6400800" y="4648200"/>
            <a:ext cx="596900" cy="288925"/>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Tree>
    <p:extLst>
      <p:ext uri="{BB962C8B-B14F-4D97-AF65-F5344CB8AC3E}">
        <p14:creationId xmlns:p14="http://schemas.microsoft.com/office/powerpoint/2010/main" val="7964851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0367"/>
                                        </p:tgtEl>
                                        <p:attrNameLst>
                                          <p:attrName>style.visibility</p:attrName>
                                        </p:attrNameLst>
                                      </p:cBhvr>
                                      <p:to>
                                        <p:strVal val="visible"/>
                                      </p:to>
                                    </p:set>
                                    <p:anim calcmode="lin" valueType="num">
                                      <p:cBhvr additive="base">
                                        <p:cTn id="7" dur="500" fill="hold"/>
                                        <p:tgtEl>
                                          <p:spTgt spid="950367"/>
                                        </p:tgtEl>
                                        <p:attrNameLst>
                                          <p:attrName>ppt_x</p:attrName>
                                        </p:attrNameLst>
                                      </p:cBhvr>
                                      <p:tavLst>
                                        <p:tav tm="0">
                                          <p:val>
                                            <p:strVal val="#ppt_x"/>
                                          </p:val>
                                        </p:tav>
                                        <p:tav tm="100000">
                                          <p:val>
                                            <p:strVal val="#ppt_x"/>
                                          </p:val>
                                        </p:tav>
                                      </p:tavLst>
                                    </p:anim>
                                    <p:anim calcmode="lin" valueType="num">
                                      <p:cBhvr additive="base">
                                        <p:cTn id="8" dur="500" fill="hold"/>
                                        <p:tgtEl>
                                          <p:spTgt spid="9503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50371"/>
                                        </p:tgtEl>
                                        <p:attrNameLst>
                                          <p:attrName>style.visibility</p:attrName>
                                        </p:attrNameLst>
                                      </p:cBhvr>
                                      <p:to>
                                        <p:strVal val="visible"/>
                                      </p:to>
                                    </p:set>
                                    <p:anim calcmode="lin" valueType="num">
                                      <p:cBhvr additive="base">
                                        <p:cTn id="13" dur="500" fill="hold"/>
                                        <p:tgtEl>
                                          <p:spTgt spid="950371"/>
                                        </p:tgtEl>
                                        <p:attrNameLst>
                                          <p:attrName>ppt_x</p:attrName>
                                        </p:attrNameLst>
                                      </p:cBhvr>
                                      <p:tavLst>
                                        <p:tav tm="0">
                                          <p:val>
                                            <p:strVal val="#ppt_x"/>
                                          </p:val>
                                        </p:tav>
                                        <p:tav tm="100000">
                                          <p:val>
                                            <p:strVal val="#ppt_x"/>
                                          </p:val>
                                        </p:tav>
                                      </p:tavLst>
                                    </p:anim>
                                    <p:anim calcmode="lin" valueType="num">
                                      <p:cBhvr additive="base">
                                        <p:cTn id="14" dur="500" fill="hold"/>
                                        <p:tgtEl>
                                          <p:spTgt spid="95037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50375"/>
                                        </p:tgtEl>
                                        <p:attrNameLst>
                                          <p:attrName>style.visibility</p:attrName>
                                        </p:attrNameLst>
                                      </p:cBhvr>
                                      <p:to>
                                        <p:strVal val="visible"/>
                                      </p:to>
                                    </p:set>
                                    <p:anim calcmode="lin" valueType="num">
                                      <p:cBhvr additive="base">
                                        <p:cTn id="31" dur="500" fill="hold"/>
                                        <p:tgtEl>
                                          <p:spTgt spid="950375"/>
                                        </p:tgtEl>
                                        <p:attrNameLst>
                                          <p:attrName>ppt_x</p:attrName>
                                        </p:attrNameLst>
                                      </p:cBhvr>
                                      <p:tavLst>
                                        <p:tav tm="0">
                                          <p:val>
                                            <p:strVal val="#ppt_x"/>
                                          </p:val>
                                        </p:tav>
                                        <p:tav tm="100000">
                                          <p:val>
                                            <p:strVal val="#ppt_x"/>
                                          </p:val>
                                        </p:tav>
                                      </p:tavLst>
                                    </p:anim>
                                    <p:anim calcmode="lin" valueType="num">
                                      <p:cBhvr additive="base">
                                        <p:cTn id="32" dur="500" fill="hold"/>
                                        <p:tgtEl>
                                          <p:spTgt spid="95037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50368"/>
                                        </p:tgtEl>
                                        <p:attrNameLst>
                                          <p:attrName>style.visibility</p:attrName>
                                        </p:attrNameLst>
                                      </p:cBhvr>
                                      <p:to>
                                        <p:strVal val="visible"/>
                                      </p:to>
                                    </p:set>
                                    <p:anim calcmode="lin" valueType="num">
                                      <p:cBhvr additive="base">
                                        <p:cTn id="37" dur="500" fill="hold"/>
                                        <p:tgtEl>
                                          <p:spTgt spid="950368"/>
                                        </p:tgtEl>
                                        <p:attrNameLst>
                                          <p:attrName>ppt_x</p:attrName>
                                        </p:attrNameLst>
                                      </p:cBhvr>
                                      <p:tavLst>
                                        <p:tav tm="0">
                                          <p:val>
                                            <p:strVal val="#ppt_x"/>
                                          </p:val>
                                        </p:tav>
                                        <p:tav tm="100000">
                                          <p:val>
                                            <p:strVal val="#ppt_x"/>
                                          </p:val>
                                        </p:tav>
                                      </p:tavLst>
                                    </p:anim>
                                    <p:anim calcmode="lin" valueType="num">
                                      <p:cBhvr additive="base">
                                        <p:cTn id="38" dur="500" fill="hold"/>
                                        <p:tgtEl>
                                          <p:spTgt spid="95036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50373"/>
                                        </p:tgtEl>
                                        <p:attrNameLst>
                                          <p:attrName>style.visibility</p:attrName>
                                        </p:attrNameLst>
                                      </p:cBhvr>
                                      <p:to>
                                        <p:strVal val="visible"/>
                                      </p:to>
                                    </p:set>
                                    <p:anim calcmode="lin" valueType="num">
                                      <p:cBhvr additive="base">
                                        <p:cTn id="43" dur="500" fill="hold"/>
                                        <p:tgtEl>
                                          <p:spTgt spid="950373"/>
                                        </p:tgtEl>
                                        <p:attrNameLst>
                                          <p:attrName>ppt_x</p:attrName>
                                        </p:attrNameLst>
                                      </p:cBhvr>
                                      <p:tavLst>
                                        <p:tav tm="0">
                                          <p:val>
                                            <p:strVal val="#ppt_x"/>
                                          </p:val>
                                        </p:tav>
                                        <p:tav tm="100000">
                                          <p:val>
                                            <p:strVal val="#ppt_x"/>
                                          </p:val>
                                        </p:tav>
                                      </p:tavLst>
                                    </p:anim>
                                    <p:anim calcmode="lin" valueType="num">
                                      <p:cBhvr additive="base">
                                        <p:cTn id="44" dur="500" fill="hold"/>
                                        <p:tgtEl>
                                          <p:spTgt spid="95037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50370"/>
                                        </p:tgtEl>
                                        <p:attrNameLst>
                                          <p:attrName>style.visibility</p:attrName>
                                        </p:attrNameLst>
                                      </p:cBhvr>
                                      <p:to>
                                        <p:strVal val="visible"/>
                                      </p:to>
                                    </p:set>
                                    <p:anim calcmode="lin" valueType="num">
                                      <p:cBhvr additive="base">
                                        <p:cTn id="91" dur="500" fill="hold"/>
                                        <p:tgtEl>
                                          <p:spTgt spid="950370"/>
                                        </p:tgtEl>
                                        <p:attrNameLst>
                                          <p:attrName>ppt_x</p:attrName>
                                        </p:attrNameLst>
                                      </p:cBhvr>
                                      <p:tavLst>
                                        <p:tav tm="0">
                                          <p:val>
                                            <p:strVal val="#ppt_x"/>
                                          </p:val>
                                        </p:tav>
                                        <p:tav tm="100000">
                                          <p:val>
                                            <p:strVal val="#ppt_x"/>
                                          </p:val>
                                        </p:tav>
                                      </p:tavLst>
                                    </p:anim>
                                    <p:anim calcmode="lin" valueType="num">
                                      <p:cBhvr additive="base">
                                        <p:cTn id="92" dur="500" fill="hold"/>
                                        <p:tgtEl>
                                          <p:spTgt spid="950370"/>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950369"/>
                                        </p:tgtEl>
                                        <p:attrNameLst>
                                          <p:attrName>style.visibility</p:attrName>
                                        </p:attrNameLst>
                                      </p:cBhvr>
                                      <p:to>
                                        <p:strVal val="visible"/>
                                      </p:to>
                                    </p:set>
                                    <p:anim calcmode="lin" valueType="num">
                                      <p:cBhvr additive="base">
                                        <p:cTn id="97" dur="500" fill="hold"/>
                                        <p:tgtEl>
                                          <p:spTgt spid="950369"/>
                                        </p:tgtEl>
                                        <p:attrNameLst>
                                          <p:attrName>ppt_x</p:attrName>
                                        </p:attrNameLst>
                                      </p:cBhvr>
                                      <p:tavLst>
                                        <p:tav tm="0">
                                          <p:val>
                                            <p:strVal val="#ppt_x"/>
                                          </p:val>
                                        </p:tav>
                                        <p:tav tm="100000">
                                          <p:val>
                                            <p:strVal val="#ppt_x"/>
                                          </p:val>
                                        </p:tav>
                                      </p:tavLst>
                                    </p:anim>
                                    <p:anim calcmode="lin" valueType="num">
                                      <p:cBhvr additive="base">
                                        <p:cTn id="98" dur="500" fill="hold"/>
                                        <p:tgtEl>
                                          <p:spTgt spid="950369"/>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ppt_x"/>
                                          </p:val>
                                        </p:tav>
                                        <p:tav tm="100000">
                                          <p:val>
                                            <p:strVal val="#ppt_x"/>
                                          </p:val>
                                        </p:tav>
                                      </p:tavLst>
                                    </p:anim>
                                    <p:anim calcmode="lin" valueType="num">
                                      <p:cBhvr additive="base">
                                        <p:cTn id="10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additive="base">
                                        <p:cTn id="109" dur="500" fill="hold"/>
                                        <p:tgtEl>
                                          <p:spTgt spid="25"/>
                                        </p:tgtEl>
                                        <p:attrNameLst>
                                          <p:attrName>ppt_x</p:attrName>
                                        </p:attrNameLst>
                                      </p:cBhvr>
                                      <p:tavLst>
                                        <p:tav tm="0">
                                          <p:val>
                                            <p:strVal val="#ppt_x"/>
                                          </p:val>
                                        </p:tav>
                                        <p:tav tm="100000">
                                          <p:val>
                                            <p:strVal val="#ppt_x"/>
                                          </p:val>
                                        </p:tav>
                                      </p:tavLst>
                                    </p:anim>
                                    <p:anim calcmode="lin" valueType="num">
                                      <p:cBhvr additive="base">
                                        <p:cTn id="11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950376"/>
                                        </p:tgtEl>
                                        <p:attrNameLst>
                                          <p:attrName>style.visibility</p:attrName>
                                        </p:attrNameLst>
                                      </p:cBhvr>
                                      <p:to>
                                        <p:strVal val="visible"/>
                                      </p:to>
                                    </p:set>
                                    <p:anim calcmode="lin" valueType="num">
                                      <p:cBhvr additive="base">
                                        <p:cTn id="115" dur="500" fill="hold"/>
                                        <p:tgtEl>
                                          <p:spTgt spid="950376"/>
                                        </p:tgtEl>
                                        <p:attrNameLst>
                                          <p:attrName>ppt_x</p:attrName>
                                        </p:attrNameLst>
                                      </p:cBhvr>
                                      <p:tavLst>
                                        <p:tav tm="0">
                                          <p:val>
                                            <p:strVal val="#ppt_x"/>
                                          </p:val>
                                        </p:tav>
                                        <p:tav tm="100000">
                                          <p:val>
                                            <p:strVal val="#ppt_x"/>
                                          </p:val>
                                        </p:tav>
                                      </p:tavLst>
                                    </p:anim>
                                    <p:anim calcmode="lin" valueType="num">
                                      <p:cBhvr additive="base">
                                        <p:cTn id="116" dur="500" fill="hold"/>
                                        <p:tgtEl>
                                          <p:spTgt spid="950376"/>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950372"/>
                                        </p:tgtEl>
                                        <p:attrNameLst>
                                          <p:attrName>style.visibility</p:attrName>
                                        </p:attrNameLst>
                                      </p:cBhvr>
                                      <p:to>
                                        <p:strVal val="visible"/>
                                      </p:to>
                                    </p:set>
                                    <p:anim calcmode="lin" valueType="num">
                                      <p:cBhvr additive="base">
                                        <p:cTn id="121" dur="500" fill="hold"/>
                                        <p:tgtEl>
                                          <p:spTgt spid="950372"/>
                                        </p:tgtEl>
                                        <p:attrNameLst>
                                          <p:attrName>ppt_x</p:attrName>
                                        </p:attrNameLst>
                                      </p:cBhvr>
                                      <p:tavLst>
                                        <p:tav tm="0">
                                          <p:val>
                                            <p:strVal val="#ppt_x"/>
                                          </p:val>
                                        </p:tav>
                                        <p:tav tm="100000">
                                          <p:val>
                                            <p:strVal val="#ppt_x"/>
                                          </p:val>
                                        </p:tav>
                                      </p:tavLst>
                                    </p:anim>
                                    <p:anim calcmode="lin" valueType="num">
                                      <p:cBhvr additive="base">
                                        <p:cTn id="122" dur="500" fill="hold"/>
                                        <p:tgtEl>
                                          <p:spTgt spid="950372"/>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950374"/>
                                        </p:tgtEl>
                                        <p:attrNameLst>
                                          <p:attrName>style.visibility</p:attrName>
                                        </p:attrNameLst>
                                      </p:cBhvr>
                                      <p:to>
                                        <p:strVal val="visible"/>
                                      </p:to>
                                    </p:set>
                                    <p:anim calcmode="lin" valueType="num">
                                      <p:cBhvr additive="base">
                                        <p:cTn id="127" dur="500" fill="hold"/>
                                        <p:tgtEl>
                                          <p:spTgt spid="950374"/>
                                        </p:tgtEl>
                                        <p:attrNameLst>
                                          <p:attrName>ppt_x</p:attrName>
                                        </p:attrNameLst>
                                      </p:cBhvr>
                                      <p:tavLst>
                                        <p:tav tm="0">
                                          <p:val>
                                            <p:strVal val="#ppt_x"/>
                                          </p:val>
                                        </p:tav>
                                        <p:tav tm="100000">
                                          <p:val>
                                            <p:strVal val="#ppt_x"/>
                                          </p:val>
                                        </p:tav>
                                      </p:tavLst>
                                    </p:anim>
                                    <p:anim calcmode="lin" valueType="num">
                                      <p:cBhvr additive="base">
                                        <p:cTn id="128" dur="500" fill="hold"/>
                                        <p:tgtEl>
                                          <p:spTgt spid="9503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367" grpId="0" animBg="1"/>
      <p:bldP spid="950368" grpId="0" animBg="1"/>
      <p:bldP spid="950369" grpId="0" animBg="1"/>
      <p:bldP spid="950370" grpId="0" animBg="1"/>
      <p:bldP spid="950371" grpId="0" animBg="1"/>
      <p:bldP spid="950372" grpId="0" animBg="1"/>
      <p:bldP spid="950373" grpId="0" animBg="1"/>
      <p:bldP spid="950374" grpId="0" animBg="1"/>
      <p:bldP spid="950375" grpId="0" animBg="1"/>
      <p:bldP spid="950376"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76200"/>
            <a:ext cx="7772400" cy="1143000"/>
          </a:xfrm>
        </p:spPr>
        <p:txBody>
          <a:bodyPr/>
          <a:lstStyle/>
          <a:p>
            <a:r>
              <a:rPr lang="en-US" b="1" dirty="0" smtClean="0"/>
              <a:t>Outline of our Session</a:t>
            </a:r>
          </a:p>
        </p:txBody>
      </p:sp>
      <p:sp>
        <p:nvSpPr>
          <p:cNvPr id="320515" name="Rectangle 3"/>
          <p:cNvSpPr>
            <a:spLocks noChangeArrowheads="1"/>
          </p:cNvSpPr>
          <p:nvPr/>
        </p:nvSpPr>
        <p:spPr bwMode="auto">
          <a:xfrm>
            <a:off x="228600" y="1143000"/>
            <a:ext cx="2819400" cy="1371600"/>
          </a:xfrm>
          <a:prstGeom prst="rect">
            <a:avLst/>
          </a:prstGeom>
          <a:solidFill>
            <a:srgbClr val="CCFFFF"/>
          </a:solidFill>
          <a:ln w="9525">
            <a:solidFill>
              <a:schemeClr val="tx1"/>
            </a:solidFill>
            <a:miter lim="800000"/>
            <a:headEnd/>
            <a:tailEnd/>
          </a:ln>
        </p:spPr>
        <p:txBody>
          <a:bodyPr wrap="none" anchor="ctr"/>
          <a:lstStyle/>
          <a:p>
            <a:pPr algn="ctr" eaLnBrk="0" hangingPunct="0"/>
            <a:r>
              <a:rPr lang="en-US" sz="2400" dirty="0" smtClean="0">
                <a:solidFill>
                  <a:schemeClr val="tx1"/>
                </a:solidFill>
                <a:latin typeface="Arial" pitchFamily="34" charset="0"/>
              </a:rPr>
              <a:t>1.Key </a:t>
            </a:r>
            <a:r>
              <a:rPr lang="en-US" sz="2400" dirty="0">
                <a:solidFill>
                  <a:schemeClr val="tx1"/>
                </a:solidFill>
                <a:latin typeface="Arial" pitchFamily="34" charset="0"/>
              </a:rPr>
              <a:t>global trends</a:t>
            </a:r>
          </a:p>
          <a:p>
            <a:pPr algn="ctr" eaLnBrk="0" hangingPunct="0"/>
            <a:r>
              <a:rPr lang="en-US" sz="2400" dirty="0">
                <a:solidFill>
                  <a:schemeClr val="tx1"/>
                </a:solidFill>
                <a:latin typeface="Arial" pitchFamily="34" charset="0"/>
              </a:rPr>
              <a:t>and the rise</a:t>
            </a:r>
          </a:p>
          <a:p>
            <a:pPr algn="ctr" eaLnBrk="0" hangingPunct="0"/>
            <a:r>
              <a:rPr lang="en-US" sz="2400" dirty="0">
                <a:solidFill>
                  <a:schemeClr val="tx1"/>
                </a:solidFill>
                <a:latin typeface="Arial" pitchFamily="34" charset="0"/>
              </a:rPr>
              <a:t>of emerging </a:t>
            </a:r>
          </a:p>
          <a:p>
            <a:pPr algn="ctr" eaLnBrk="0" hangingPunct="0"/>
            <a:r>
              <a:rPr lang="en-US" sz="2400" dirty="0">
                <a:solidFill>
                  <a:schemeClr val="tx1"/>
                </a:solidFill>
                <a:latin typeface="Arial" pitchFamily="34" charset="0"/>
              </a:rPr>
              <a:t>markets</a:t>
            </a:r>
          </a:p>
        </p:txBody>
      </p:sp>
      <p:sp>
        <p:nvSpPr>
          <p:cNvPr id="320516" name="AutoShape 4"/>
          <p:cNvSpPr>
            <a:spLocks noChangeArrowheads="1"/>
          </p:cNvSpPr>
          <p:nvPr/>
        </p:nvSpPr>
        <p:spPr bwMode="auto">
          <a:xfrm rot="5400000">
            <a:off x="1219200" y="2667000"/>
            <a:ext cx="1143000" cy="838200"/>
          </a:xfrm>
          <a:custGeom>
            <a:avLst/>
            <a:gdLst>
              <a:gd name="T0" fmla="*/ 43203865 w 21600"/>
              <a:gd name="T1" fmla="*/ 0 h 21600"/>
              <a:gd name="T2" fmla="*/ 25921229 w 21600"/>
              <a:gd name="T3" fmla="*/ 10842272 h 21600"/>
              <a:gd name="T4" fmla="*/ 0 w 21600"/>
              <a:gd name="T5" fmla="*/ 27107194 h 21600"/>
              <a:gd name="T6" fmla="*/ 25921229 w 21600"/>
              <a:gd name="T7" fmla="*/ 32526817 h 21600"/>
              <a:gd name="T8" fmla="*/ 51842405 w 21600"/>
              <a:gd name="T9" fmla="*/ 22588054 h 21600"/>
              <a:gd name="T10" fmla="*/ 60483750 w 21600"/>
              <a:gd name="T11" fmla="*/ 10842272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CCFFFF"/>
          </a:solidFill>
          <a:ln w="9525">
            <a:solidFill>
              <a:schemeClr val="tx1"/>
            </a:solidFill>
            <a:miter lim="800000"/>
            <a:headEnd/>
            <a:tailEnd/>
          </a:ln>
        </p:spPr>
        <p:txBody>
          <a:bodyPr wrap="none" anchor="ctr"/>
          <a:lstStyle/>
          <a:p>
            <a:endParaRPr lang="en-US"/>
          </a:p>
        </p:txBody>
      </p:sp>
      <p:sp>
        <p:nvSpPr>
          <p:cNvPr id="320517" name="Rectangle 5"/>
          <p:cNvSpPr>
            <a:spLocks noChangeArrowheads="1"/>
          </p:cNvSpPr>
          <p:nvPr/>
        </p:nvSpPr>
        <p:spPr bwMode="auto">
          <a:xfrm>
            <a:off x="2209800" y="2667000"/>
            <a:ext cx="2819400" cy="1371600"/>
          </a:xfrm>
          <a:prstGeom prst="rect">
            <a:avLst/>
          </a:prstGeom>
          <a:solidFill>
            <a:srgbClr val="CCFFFF"/>
          </a:solidFill>
          <a:ln w="9525">
            <a:solidFill>
              <a:schemeClr val="tx1"/>
            </a:solidFill>
            <a:miter lim="800000"/>
            <a:headEnd/>
            <a:tailEnd/>
          </a:ln>
        </p:spPr>
        <p:txBody>
          <a:bodyPr wrap="none" anchor="ctr"/>
          <a:lstStyle/>
          <a:p>
            <a:pPr algn="ctr" eaLnBrk="0" hangingPunct="0"/>
            <a:r>
              <a:rPr lang="en-US" sz="2400" dirty="0" smtClean="0">
                <a:solidFill>
                  <a:schemeClr val="tx1"/>
                </a:solidFill>
                <a:latin typeface="Arial" pitchFamily="34" charset="0"/>
              </a:rPr>
              <a:t>2.Emerging </a:t>
            </a:r>
            <a:r>
              <a:rPr lang="en-US" sz="2400" dirty="0">
                <a:solidFill>
                  <a:schemeClr val="tx1"/>
                </a:solidFill>
                <a:latin typeface="Arial" pitchFamily="34" charset="0"/>
              </a:rPr>
              <a:t>markets </a:t>
            </a:r>
          </a:p>
          <a:p>
            <a:pPr algn="ctr" eaLnBrk="0" hangingPunct="0"/>
            <a:r>
              <a:rPr lang="en-US" sz="2400" dirty="0">
                <a:solidFill>
                  <a:schemeClr val="tx1"/>
                </a:solidFill>
                <a:latin typeface="Arial" pitchFamily="34" charset="0"/>
              </a:rPr>
              <a:t>business systems</a:t>
            </a:r>
          </a:p>
          <a:p>
            <a:pPr algn="ctr" eaLnBrk="0" hangingPunct="0"/>
            <a:r>
              <a:rPr lang="en-US" sz="2400" dirty="0">
                <a:solidFill>
                  <a:schemeClr val="tx1"/>
                </a:solidFill>
                <a:latin typeface="Arial" pitchFamily="34" charset="0"/>
              </a:rPr>
              <a:t>and relationships</a:t>
            </a:r>
          </a:p>
        </p:txBody>
      </p:sp>
      <p:sp>
        <p:nvSpPr>
          <p:cNvPr id="320518" name="Rectangle 6"/>
          <p:cNvSpPr>
            <a:spLocks noChangeArrowheads="1"/>
          </p:cNvSpPr>
          <p:nvPr/>
        </p:nvSpPr>
        <p:spPr bwMode="auto">
          <a:xfrm>
            <a:off x="4267200" y="4343400"/>
            <a:ext cx="2819400" cy="1371600"/>
          </a:xfrm>
          <a:prstGeom prst="rect">
            <a:avLst/>
          </a:prstGeom>
          <a:solidFill>
            <a:srgbClr val="CCFFFF"/>
          </a:solidFill>
          <a:ln w="9525">
            <a:solidFill>
              <a:schemeClr val="tx1"/>
            </a:solidFill>
            <a:miter lim="800000"/>
            <a:headEnd/>
            <a:tailEnd/>
          </a:ln>
        </p:spPr>
        <p:txBody>
          <a:bodyPr wrap="none" anchor="ctr"/>
          <a:lstStyle/>
          <a:p>
            <a:pPr algn="ctr" eaLnBrk="0" hangingPunct="0"/>
            <a:r>
              <a:rPr lang="en-US" sz="2400" b="1" dirty="0">
                <a:solidFill>
                  <a:schemeClr val="tx1"/>
                </a:solidFill>
              </a:rPr>
              <a:t> </a:t>
            </a:r>
            <a:r>
              <a:rPr lang="en-US" sz="2400" b="1" dirty="0" smtClean="0">
                <a:solidFill>
                  <a:schemeClr val="tx1"/>
                </a:solidFill>
              </a:rPr>
              <a:t>3.</a:t>
            </a:r>
            <a:r>
              <a:rPr lang="en-US" sz="2400" b="1" dirty="0" smtClean="0">
                <a:solidFill>
                  <a:schemeClr val="tx1"/>
                </a:solidFill>
                <a:latin typeface="Arial" pitchFamily="34" charset="0"/>
              </a:rPr>
              <a:t>Emerging </a:t>
            </a:r>
            <a:r>
              <a:rPr lang="en-US" sz="2400" b="1" dirty="0">
                <a:solidFill>
                  <a:schemeClr val="tx1"/>
                </a:solidFill>
                <a:latin typeface="Arial" pitchFamily="34" charset="0"/>
              </a:rPr>
              <a:t>markets </a:t>
            </a:r>
          </a:p>
          <a:p>
            <a:pPr algn="ctr" eaLnBrk="0" hangingPunct="0"/>
            <a:r>
              <a:rPr lang="en-US" sz="2400" b="1" dirty="0">
                <a:solidFill>
                  <a:schemeClr val="tx1"/>
                </a:solidFill>
                <a:latin typeface="Arial" pitchFamily="34" charset="0"/>
              </a:rPr>
              <a:t>and the</a:t>
            </a:r>
          </a:p>
          <a:p>
            <a:pPr algn="ctr" eaLnBrk="0" hangingPunct="0"/>
            <a:r>
              <a:rPr lang="en-US" sz="2400" b="1" dirty="0">
                <a:solidFill>
                  <a:schemeClr val="tx1"/>
                </a:solidFill>
                <a:latin typeface="Arial" pitchFamily="34" charset="0"/>
              </a:rPr>
              <a:t>economic crisis</a:t>
            </a:r>
            <a:r>
              <a:rPr lang="en-US" sz="2400" dirty="0">
                <a:solidFill>
                  <a:schemeClr val="tx1"/>
                </a:solidFill>
                <a:latin typeface="Arial" pitchFamily="34" charset="0"/>
              </a:rPr>
              <a:t> </a:t>
            </a:r>
          </a:p>
        </p:txBody>
      </p:sp>
      <p:sp>
        <p:nvSpPr>
          <p:cNvPr id="320519" name="AutoShape 7"/>
          <p:cNvSpPr>
            <a:spLocks noChangeArrowheads="1"/>
          </p:cNvSpPr>
          <p:nvPr/>
        </p:nvSpPr>
        <p:spPr bwMode="auto">
          <a:xfrm rot="5400000">
            <a:off x="3276600" y="4191000"/>
            <a:ext cx="1143000" cy="838200"/>
          </a:xfrm>
          <a:custGeom>
            <a:avLst/>
            <a:gdLst>
              <a:gd name="T0" fmla="*/ 43203865 w 21600"/>
              <a:gd name="T1" fmla="*/ 0 h 21600"/>
              <a:gd name="T2" fmla="*/ 25921229 w 21600"/>
              <a:gd name="T3" fmla="*/ 10842272 h 21600"/>
              <a:gd name="T4" fmla="*/ 0 w 21600"/>
              <a:gd name="T5" fmla="*/ 27107194 h 21600"/>
              <a:gd name="T6" fmla="*/ 25921229 w 21600"/>
              <a:gd name="T7" fmla="*/ 32526817 h 21600"/>
              <a:gd name="T8" fmla="*/ 51842405 w 21600"/>
              <a:gd name="T9" fmla="*/ 22588054 h 21600"/>
              <a:gd name="T10" fmla="*/ 60483750 w 21600"/>
              <a:gd name="T11" fmla="*/ 10842272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CCFFFF"/>
          </a:solidFill>
          <a:ln w="9525">
            <a:solidFill>
              <a:schemeClr val="tx1"/>
            </a:solidFill>
            <a:miter lim="800000"/>
            <a:headEnd/>
            <a:tailEnd/>
          </a:ln>
        </p:spPr>
        <p:txBody>
          <a:bodyPr wrap="none" anchor="ctr"/>
          <a:lstStyle/>
          <a:p>
            <a:endParaRPr lang="en-US"/>
          </a:p>
        </p:txBody>
      </p:sp>
      <p:sp>
        <p:nvSpPr>
          <p:cNvPr id="320520" name="AutoShape 8"/>
          <p:cNvSpPr>
            <a:spLocks noChangeArrowheads="1"/>
          </p:cNvSpPr>
          <p:nvPr/>
        </p:nvSpPr>
        <p:spPr bwMode="auto">
          <a:xfrm>
            <a:off x="3048000" y="1600200"/>
            <a:ext cx="3505200" cy="533400"/>
          </a:xfrm>
          <a:prstGeom prst="rightArrow">
            <a:avLst>
              <a:gd name="adj1" fmla="val 50000"/>
              <a:gd name="adj2" fmla="val 164286"/>
            </a:avLst>
          </a:prstGeom>
          <a:solidFill>
            <a:srgbClr val="CCFFFF"/>
          </a:solidFill>
          <a:ln w="9525">
            <a:solidFill>
              <a:schemeClr val="tx1"/>
            </a:solidFill>
            <a:miter lim="800000"/>
            <a:headEnd/>
            <a:tailEnd/>
          </a:ln>
        </p:spPr>
        <p:txBody>
          <a:bodyPr wrap="none" anchor="ctr"/>
          <a:lstStyle/>
          <a:p>
            <a:endParaRPr lang="en-US"/>
          </a:p>
        </p:txBody>
      </p:sp>
      <p:sp>
        <p:nvSpPr>
          <p:cNvPr id="320521" name="AutoShape 9"/>
          <p:cNvSpPr>
            <a:spLocks noChangeArrowheads="1"/>
          </p:cNvSpPr>
          <p:nvPr/>
        </p:nvSpPr>
        <p:spPr bwMode="auto">
          <a:xfrm>
            <a:off x="5029200" y="3048000"/>
            <a:ext cx="1524000" cy="533400"/>
          </a:xfrm>
          <a:prstGeom prst="rightArrow">
            <a:avLst>
              <a:gd name="adj1" fmla="val 50000"/>
              <a:gd name="adj2" fmla="val 71429"/>
            </a:avLst>
          </a:prstGeom>
          <a:solidFill>
            <a:srgbClr val="CCFFFF"/>
          </a:solidFill>
          <a:ln w="9525">
            <a:solidFill>
              <a:schemeClr val="tx1"/>
            </a:solidFill>
            <a:miter lim="800000"/>
            <a:headEnd/>
            <a:tailEnd/>
          </a:ln>
        </p:spPr>
        <p:txBody>
          <a:bodyPr wrap="none" anchor="ctr"/>
          <a:lstStyle/>
          <a:p>
            <a:endParaRPr lang="en-US"/>
          </a:p>
        </p:txBody>
      </p:sp>
      <p:sp>
        <p:nvSpPr>
          <p:cNvPr id="320522" name="AutoShape 10"/>
          <p:cNvSpPr>
            <a:spLocks noChangeArrowheads="1"/>
          </p:cNvSpPr>
          <p:nvPr/>
        </p:nvSpPr>
        <p:spPr bwMode="auto">
          <a:xfrm>
            <a:off x="6553200" y="1295400"/>
            <a:ext cx="1981200" cy="2590800"/>
          </a:xfrm>
          <a:prstGeom prst="octagon">
            <a:avLst>
              <a:gd name="adj" fmla="val 29287"/>
            </a:avLst>
          </a:prstGeom>
          <a:solidFill>
            <a:srgbClr val="CCFFFF"/>
          </a:solidFill>
          <a:ln w="9525">
            <a:solidFill>
              <a:schemeClr val="tx1"/>
            </a:solidFill>
            <a:miter lim="800000"/>
            <a:headEnd/>
            <a:tailEnd/>
          </a:ln>
        </p:spPr>
        <p:txBody>
          <a:bodyPr wrap="none" anchor="ctr"/>
          <a:lstStyle/>
          <a:p>
            <a:pPr algn="ctr" eaLnBrk="0" hangingPunct="0"/>
            <a:endParaRPr lang="en-US" sz="2400" dirty="0">
              <a:solidFill>
                <a:schemeClr val="tx1"/>
              </a:solidFill>
              <a:latin typeface="Arial" pitchFamily="34" charset="0"/>
            </a:endParaRPr>
          </a:p>
          <a:p>
            <a:pPr algn="ctr" eaLnBrk="0" hangingPunct="0"/>
            <a:r>
              <a:rPr lang="en-US" sz="2400" dirty="0" smtClean="0">
                <a:solidFill>
                  <a:schemeClr val="tx1"/>
                </a:solidFill>
                <a:latin typeface="Arial" pitchFamily="34" charset="0"/>
              </a:rPr>
              <a:t>4.Emerging </a:t>
            </a:r>
            <a:endParaRPr lang="en-US" sz="2400" dirty="0">
              <a:solidFill>
                <a:schemeClr val="tx1"/>
              </a:solidFill>
              <a:latin typeface="Arial" pitchFamily="34" charset="0"/>
            </a:endParaRPr>
          </a:p>
          <a:p>
            <a:pPr algn="ctr" eaLnBrk="0" hangingPunct="0"/>
            <a:r>
              <a:rPr lang="en-US" sz="2400" dirty="0">
                <a:solidFill>
                  <a:schemeClr val="tx1"/>
                </a:solidFill>
                <a:latin typeface="Arial" pitchFamily="34" charset="0"/>
              </a:rPr>
              <a:t>markets as</a:t>
            </a:r>
          </a:p>
          <a:p>
            <a:pPr algn="ctr" eaLnBrk="0" hangingPunct="0"/>
            <a:r>
              <a:rPr lang="en-US" sz="2400" dirty="0">
                <a:solidFill>
                  <a:schemeClr val="tx1"/>
                </a:solidFill>
                <a:latin typeface="Arial" pitchFamily="34" charset="0"/>
              </a:rPr>
              <a:t>laboratories</a:t>
            </a:r>
          </a:p>
          <a:p>
            <a:pPr algn="ctr" eaLnBrk="0" hangingPunct="0"/>
            <a:r>
              <a:rPr lang="en-US" sz="2400" dirty="0">
                <a:solidFill>
                  <a:schemeClr val="tx1"/>
                </a:solidFill>
                <a:latin typeface="Arial" pitchFamily="34" charset="0"/>
              </a:rPr>
              <a:t>of innovation</a:t>
            </a:r>
          </a:p>
          <a:p>
            <a:pPr algn="ctr" eaLnBrk="0" hangingPunct="0"/>
            <a:endParaRPr lang="en-US" sz="2400" dirty="0">
              <a:solidFill>
                <a:schemeClr val="tx1"/>
              </a:solidFill>
              <a:latin typeface="Arial" pitchFamily="34" charset="0"/>
            </a:endParaRPr>
          </a:p>
        </p:txBody>
      </p:sp>
      <p:sp>
        <p:nvSpPr>
          <p:cNvPr id="320523" name="AutoShape 11"/>
          <p:cNvSpPr>
            <a:spLocks noChangeArrowheads="1"/>
          </p:cNvSpPr>
          <p:nvPr/>
        </p:nvSpPr>
        <p:spPr bwMode="auto">
          <a:xfrm>
            <a:off x="7086600" y="3886200"/>
            <a:ext cx="990600" cy="990600"/>
          </a:xfrm>
          <a:custGeom>
            <a:avLst/>
            <a:gdLst>
              <a:gd name="T0" fmla="*/ 32450909 w 21600"/>
              <a:gd name="T1" fmla="*/ 0 h 21600"/>
              <a:gd name="T2" fmla="*/ 19469693 w 21600"/>
              <a:gd name="T3" fmla="*/ 15143339 h 21600"/>
              <a:gd name="T4" fmla="*/ 0 w 21600"/>
              <a:gd name="T5" fmla="*/ 37860457 h 21600"/>
              <a:gd name="T6" fmla="*/ 19469693 w 21600"/>
              <a:gd name="T7" fmla="*/ 45430017 h 21600"/>
              <a:gd name="T8" fmla="*/ 38939431 w 21600"/>
              <a:gd name="T9" fmla="*/ 31548638 h 21600"/>
              <a:gd name="T10" fmla="*/ 45430017 w 21600"/>
              <a:gd name="T11" fmla="*/ 15143339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CCFFFF"/>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553341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0515"/>
                                        </p:tgtEl>
                                        <p:attrNameLst>
                                          <p:attrName>style.visibility</p:attrName>
                                        </p:attrNameLst>
                                      </p:cBhvr>
                                      <p:to>
                                        <p:strVal val="visible"/>
                                      </p:to>
                                    </p:set>
                                    <p:animEffect transition="in" filter="wipe(down)">
                                      <p:cBhvr>
                                        <p:cTn id="7" dur="500"/>
                                        <p:tgtEl>
                                          <p:spTgt spid="320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20516"/>
                                        </p:tgtEl>
                                        <p:attrNameLst>
                                          <p:attrName>style.visibility</p:attrName>
                                        </p:attrNameLst>
                                      </p:cBhvr>
                                      <p:to>
                                        <p:strVal val="visible"/>
                                      </p:to>
                                    </p:set>
                                    <p:animEffect transition="in" filter="wedge">
                                      <p:cBhvr>
                                        <p:cTn id="12" dur="2000"/>
                                        <p:tgtEl>
                                          <p:spTgt spid="3205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0517"/>
                                        </p:tgtEl>
                                        <p:attrNameLst>
                                          <p:attrName>style.visibility</p:attrName>
                                        </p:attrNameLst>
                                      </p:cBhvr>
                                      <p:to>
                                        <p:strVal val="visible"/>
                                      </p:to>
                                    </p:set>
                                    <p:animEffect transition="in" filter="wipe(down)">
                                      <p:cBhvr>
                                        <p:cTn id="17" dur="500"/>
                                        <p:tgtEl>
                                          <p:spTgt spid="3205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20519"/>
                                        </p:tgtEl>
                                        <p:attrNameLst>
                                          <p:attrName>style.visibility</p:attrName>
                                        </p:attrNameLst>
                                      </p:cBhvr>
                                      <p:to>
                                        <p:strVal val="visible"/>
                                      </p:to>
                                    </p:set>
                                    <p:animEffect transition="in" filter="wedge">
                                      <p:cBhvr>
                                        <p:cTn id="22" dur="2000"/>
                                        <p:tgtEl>
                                          <p:spTgt spid="3205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20518"/>
                                        </p:tgtEl>
                                        <p:attrNameLst>
                                          <p:attrName>style.visibility</p:attrName>
                                        </p:attrNameLst>
                                      </p:cBhvr>
                                      <p:to>
                                        <p:strVal val="visible"/>
                                      </p:to>
                                    </p:set>
                                    <p:animEffect transition="in" filter="wipe(down)">
                                      <p:cBhvr>
                                        <p:cTn id="27" dur="500"/>
                                        <p:tgtEl>
                                          <p:spTgt spid="3205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20520"/>
                                        </p:tgtEl>
                                        <p:attrNameLst>
                                          <p:attrName>style.visibility</p:attrName>
                                        </p:attrNameLst>
                                      </p:cBhvr>
                                      <p:to>
                                        <p:strVal val="visible"/>
                                      </p:to>
                                    </p:set>
                                    <p:animEffect transition="in" filter="wedge">
                                      <p:cBhvr>
                                        <p:cTn id="32" dur="2000"/>
                                        <p:tgtEl>
                                          <p:spTgt spid="320520"/>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320521"/>
                                        </p:tgtEl>
                                        <p:attrNameLst>
                                          <p:attrName>style.visibility</p:attrName>
                                        </p:attrNameLst>
                                      </p:cBhvr>
                                      <p:to>
                                        <p:strVal val="visible"/>
                                      </p:to>
                                    </p:set>
                                    <p:animEffect transition="in" filter="wedge">
                                      <p:cBhvr>
                                        <p:cTn id="35" dur="2000"/>
                                        <p:tgtEl>
                                          <p:spTgt spid="320521"/>
                                        </p:tgtEl>
                                      </p:cBhvr>
                                    </p:animEffect>
                                  </p:childTnLst>
                                </p:cTn>
                              </p:par>
                              <p:par>
                                <p:cTn id="36" presetID="20" presetClass="entr" presetSubtype="0" fill="hold" grpId="0" nodeType="withEffect">
                                  <p:stCondLst>
                                    <p:cond delay="0"/>
                                  </p:stCondLst>
                                  <p:childTnLst>
                                    <p:set>
                                      <p:cBhvr>
                                        <p:cTn id="37" dur="1" fill="hold">
                                          <p:stCondLst>
                                            <p:cond delay="0"/>
                                          </p:stCondLst>
                                        </p:cTn>
                                        <p:tgtEl>
                                          <p:spTgt spid="320523"/>
                                        </p:tgtEl>
                                        <p:attrNameLst>
                                          <p:attrName>style.visibility</p:attrName>
                                        </p:attrNameLst>
                                      </p:cBhvr>
                                      <p:to>
                                        <p:strVal val="visible"/>
                                      </p:to>
                                    </p:set>
                                    <p:animEffect transition="in" filter="wedge">
                                      <p:cBhvr>
                                        <p:cTn id="38" dur="2000"/>
                                        <p:tgtEl>
                                          <p:spTgt spid="32052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20522"/>
                                        </p:tgtEl>
                                        <p:attrNameLst>
                                          <p:attrName>style.visibility</p:attrName>
                                        </p:attrNameLst>
                                      </p:cBhvr>
                                      <p:to>
                                        <p:strVal val="visible"/>
                                      </p:to>
                                    </p:set>
                                    <p:animEffect transition="in" filter="wipe(down)">
                                      <p:cBhvr>
                                        <p:cTn id="41" dur="500"/>
                                        <p:tgtEl>
                                          <p:spTgt spid="320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animBg="1"/>
      <p:bldP spid="320516" grpId="0" animBg="1"/>
      <p:bldP spid="320517" grpId="0" animBg="1"/>
      <p:bldP spid="320519" grpId="0" animBg="1"/>
      <p:bldP spid="320520" grpId="0" animBg="1"/>
      <p:bldP spid="320521" grpId="0" animBg="1"/>
      <p:bldP spid="320522" grpId="0" animBg="1"/>
      <p:bldP spid="32052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title"/>
          </p:nvPr>
        </p:nvSpPr>
        <p:spPr>
          <a:xfrm>
            <a:off x="152400" y="304800"/>
            <a:ext cx="8229600" cy="762000"/>
          </a:xfrm>
        </p:spPr>
        <p:txBody>
          <a:bodyPr/>
          <a:lstStyle/>
          <a:p>
            <a:pPr eaLnBrk="1" hangingPunct="1"/>
            <a:r>
              <a:rPr lang="en-US" b="1" dirty="0" smtClean="0"/>
              <a:t>Global pushback against business</a:t>
            </a:r>
          </a:p>
        </p:txBody>
      </p:sp>
      <p:pic>
        <p:nvPicPr>
          <p:cNvPr id="583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50" y="936625"/>
            <a:ext cx="713105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AC911066-E6CD-42FE-824C-05AF5BC994D6}" type="slidenum">
              <a:rPr lang="en-US" sz="800" smtClean="0"/>
              <a:pPr/>
              <a:t>54</a:t>
            </a:fld>
            <a:endParaRPr lang="en-US" sz="800" smtClean="0"/>
          </a:p>
        </p:txBody>
      </p:sp>
    </p:spTree>
    <p:extLst>
      <p:ext uri="{BB962C8B-B14F-4D97-AF65-F5344CB8AC3E}">
        <p14:creationId xmlns:p14="http://schemas.microsoft.com/office/powerpoint/2010/main" val="19192465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title" idx="4294967295"/>
          </p:nvPr>
        </p:nvSpPr>
        <p:spPr>
          <a:xfrm>
            <a:off x="152400" y="304800"/>
            <a:ext cx="8229600" cy="762000"/>
          </a:xfrm>
        </p:spPr>
        <p:txBody>
          <a:bodyPr/>
          <a:lstStyle/>
          <a:p>
            <a:pPr eaLnBrk="1" hangingPunct="1"/>
            <a:r>
              <a:rPr lang="en-US" b="1" dirty="0" smtClean="0"/>
              <a:t>Global pushback against business</a:t>
            </a:r>
          </a:p>
        </p:txBody>
      </p:sp>
      <p:sp>
        <p:nvSpPr>
          <p:cNvPr id="59395" name="Slide Number Placeholder 3"/>
          <p:cNvSpPr txBox="1">
            <a:spLocks noGrp="1"/>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54AF5E43-B25C-4235-8D00-06D9A1D00255}" type="slidenum">
              <a:rPr lang="en-US" sz="800"/>
              <a:pPr/>
              <a:t>55</a:t>
            </a:fld>
            <a:endParaRPr lang="en-US" sz="800"/>
          </a:p>
        </p:txBody>
      </p:sp>
      <p:sp>
        <p:nvSpPr>
          <p:cNvPr id="960515" name="Rectangle 3"/>
          <p:cNvSpPr>
            <a:spLocks noChangeArrowheads="1"/>
          </p:cNvSpPr>
          <p:nvPr/>
        </p:nvSpPr>
        <p:spPr bwMode="auto">
          <a:xfrm>
            <a:off x="609600" y="10668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FontTx/>
              <a:buChar char="•"/>
            </a:pPr>
            <a:r>
              <a:rPr lang="en-US" sz="2400">
                <a:solidFill>
                  <a:srgbClr val="000000"/>
                </a:solidFill>
              </a:rPr>
              <a:t>Prior to crisis, some developing/emerging markets questioning Western economic models (“Washington consensus)</a:t>
            </a:r>
          </a:p>
          <a:p>
            <a:pPr marL="342900" indent="-342900">
              <a:lnSpc>
                <a:spcPct val="80000"/>
              </a:lnSpc>
              <a:spcBef>
                <a:spcPct val="20000"/>
              </a:spcBef>
              <a:buFontTx/>
              <a:buChar char="•"/>
            </a:pPr>
            <a:endParaRPr lang="en-US" sz="2400">
              <a:solidFill>
                <a:srgbClr val="000000"/>
              </a:solidFill>
            </a:endParaRPr>
          </a:p>
          <a:p>
            <a:pPr marL="342900" indent="-342900">
              <a:lnSpc>
                <a:spcPct val="80000"/>
              </a:lnSpc>
              <a:spcBef>
                <a:spcPct val="20000"/>
              </a:spcBef>
              <a:buFontTx/>
              <a:buChar char="•"/>
            </a:pPr>
            <a:r>
              <a:rPr lang="en-US" sz="2400">
                <a:solidFill>
                  <a:srgbClr val="000000"/>
                </a:solidFill>
              </a:rPr>
              <a:t>Trend especially apparent in Latin America (Venezuala, Ecuador and Bolivia)</a:t>
            </a:r>
          </a:p>
          <a:p>
            <a:pPr marL="342900" indent="-342900">
              <a:lnSpc>
                <a:spcPct val="80000"/>
              </a:lnSpc>
              <a:spcBef>
                <a:spcPct val="20000"/>
              </a:spcBef>
              <a:buFontTx/>
              <a:buChar char="•"/>
            </a:pPr>
            <a:endParaRPr lang="en-US" sz="2400">
              <a:solidFill>
                <a:srgbClr val="000000"/>
              </a:solidFill>
            </a:endParaRPr>
          </a:p>
          <a:p>
            <a:pPr marL="342900" indent="-342900">
              <a:lnSpc>
                <a:spcPct val="80000"/>
              </a:lnSpc>
              <a:spcBef>
                <a:spcPct val="20000"/>
              </a:spcBef>
              <a:buFontTx/>
              <a:buChar char="•"/>
            </a:pPr>
            <a:r>
              <a:rPr lang="en-US" sz="2400">
                <a:solidFill>
                  <a:srgbClr val="000000"/>
                </a:solidFill>
              </a:rPr>
              <a:t>China, others blame crisis on U.S. and capital markets model of finance</a:t>
            </a:r>
          </a:p>
          <a:p>
            <a:pPr marL="342900" indent="-342900">
              <a:lnSpc>
                <a:spcPct val="80000"/>
              </a:lnSpc>
              <a:spcBef>
                <a:spcPct val="20000"/>
              </a:spcBef>
              <a:buFontTx/>
              <a:buChar char="•"/>
            </a:pPr>
            <a:endParaRPr lang="en-US" sz="2400">
              <a:solidFill>
                <a:srgbClr val="000000"/>
              </a:solidFill>
            </a:endParaRPr>
          </a:p>
          <a:p>
            <a:pPr marL="342900" indent="-342900">
              <a:lnSpc>
                <a:spcPct val="80000"/>
              </a:lnSpc>
              <a:spcBef>
                <a:spcPct val="20000"/>
              </a:spcBef>
              <a:buFontTx/>
              <a:buChar char="•"/>
            </a:pPr>
            <a:r>
              <a:rPr lang="en-US" sz="2400">
                <a:solidFill>
                  <a:srgbClr val="000000"/>
                </a:solidFill>
              </a:rPr>
              <a:t>In general, however, emerging markets doing better than developed countries throughout crisis with some exceptions (Central/Eastern Europe) </a:t>
            </a:r>
          </a:p>
          <a:p>
            <a:pPr marL="342900" indent="-342900">
              <a:lnSpc>
                <a:spcPct val="80000"/>
              </a:lnSpc>
              <a:spcBef>
                <a:spcPct val="20000"/>
              </a:spcBef>
              <a:buFontTx/>
              <a:buChar char="•"/>
            </a:pPr>
            <a:endParaRPr lang="en-US">
              <a:solidFill>
                <a:srgbClr val="000000"/>
              </a:solidFill>
            </a:endParaRPr>
          </a:p>
          <a:p>
            <a:pPr marL="342900" indent="-342900">
              <a:lnSpc>
                <a:spcPct val="80000"/>
              </a:lnSpc>
              <a:spcBef>
                <a:spcPct val="20000"/>
              </a:spcBef>
              <a:buFontTx/>
              <a:buChar char="•"/>
            </a:pPr>
            <a:endParaRPr lang="en-US">
              <a:solidFill>
                <a:srgbClr val="000000"/>
              </a:solidFill>
            </a:endParaRPr>
          </a:p>
        </p:txBody>
      </p:sp>
    </p:spTree>
    <p:extLst>
      <p:ext uri="{BB962C8B-B14F-4D97-AF65-F5344CB8AC3E}">
        <p14:creationId xmlns:p14="http://schemas.microsoft.com/office/powerpoint/2010/main" val="480993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60515">
                                            <p:txEl>
                                              <p:pRg st="0" end="0"/>
                                            </p:txEl>
                                          </p:spTgt>
                                        </p:tgtEl>
                                        <p:attrNameLst>
                                          <p:attrName>style.visibility</p:attrName>
                                        </p:attrNameLst>
                                      </p:cBhvr>
                                      <p:to>
                                        <p:strVal val="visible"/>
                                      </p:to>
                                    </p:set>
                                    <p:animEffect transition="in" filter="wedge">
                                      <p:cBhvr>
                                        <p:cTn id="7" dur="2000"/>
                                        <p:tgtEl>
                                          <p:spTgt spid="960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60515">
                                            <p:txEl>
                                              <p:pRg st="2" end="2"/>
                                            </p:txEl>
                                          </p:spTgt>
                                        </p:tgtEl>
                                        <p:attrNameLst>
                                          <p:attrName>style.visibility</p:attrName>
                                        </p:attrNameLst>
                                      </p:cBhvr>
                                      <p:to>
                                        <p:strVal val="visible"/>
                                      </p:to>
                                    </p:set>
                                    <p:animEffect transition="in" filter="wedge">
                                      <p:cBhvr>
                                        <p:cTn id="12" dur="2000"/>
                                        <p:tgtEl>
                                          <p:spTgt spid="9605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960515">
                                            <p:txEl>
                                              <p:pRg st="4" end="4"/>
                                            </p:txEl>
                                          </p:spTgt>
                                        </p:tgtEl>
                                        <p:attrNameLst>
                                          <p:attrName>style.visibility</p:attrName>
                                        </p:attrNameLst>
                                      </p:cBhvr>
                                      <p:to>
                                        <p:strVal val="visible"/>
                                      </p:to>
                                    </p:set>
                                    <p:animEffect transition="in" filter="wedge">
                                      <p:cBhvr>
                                        <p:cTn id="17" dur="2000"/>
                                        <p:tgtEl>
                                          <p:spTgt spid="96051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960515">
                                            <p:txEl>
                                              <p:pRg st="6" end="6"/>
                                            </p:txEl>
                                          </p:spTgt>
                                        </p:tgtEl>
                                        <p:attrNameLst>
                                          <p:attrName>style.visibility</p:attrName>
                                        </p:attrNameLst>
                                      </p:cBhvr>
                                      <p:to>
                                        <p:strVal val="visible"/>
                                      </p:to>
                                    </p:set>
                                    <p:animEffect transition="in" filter="wedge">
                                      <p:cBhvr>
                                        <p:cTn id="22" dur="2000"/>
                                        <p:tgtEl>
                                          <p:spTgt spid="9605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5"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13788" cy="990600"/>
          </a:xfrm>
        </p:spPr>
        <p:txBody>
          <a:bodyPr/>
          <a:lstStyle/>
          <a:p>
            <a:pPr eaLnBrk="1" hangingPunct="1"/>
            <a:r>
              <a:rPr lang="en-US" sz="2800" b="1" dirty="0" smtClean="0">
                <a:solidFill>
                  <a:schemeClr val="tx1"/>
                </a:solidFill>
                <a:latin typeface="Verdana" pitchFamily="34" charset="0"/>
              </a:rPr>
              <a:t>In U.S., trust in business at lowest level</a:t>
            </a:r>
            <a:br>
              <a:rPr lang="en-US" sz="2800" b="1" dirty="0" smtClean="0">
                <a:solidFill>
                  <a:schemeClr val="tx1"/>
                </a:solidFill>
                <a:latin typeface="Verdana" pitchFamily="34" charset="0"/>
              </a:rPr>
            </a:br>
            <a:r>
              <a:rPr lang="en-US" sz="2000" b="1" dirty="0" smtClean="0">
                <a:solidFill>
                  <a:schemeClr val="tx1"/>
                </a:solidFill>
                <a:latin typeface="Verdana" pitchFamily="34" charset="0"/>
              </a:rPr>
              <a:t>including post-Enron</a:t>
            </a:r>
          </a:p>
        </p:txBody>
      </p:sp>
      <p:sp>
        <p:nvSpPr>
          <p:cNvPr id="60419" name="Slide Number Placeholder 2"/>
          <p:cNvSpPr>
            <a:spLocks noGrp="1"/>
          </p:cNvSpPr>
          <p:nvPr>
            <p:ph type="sldNum" sz="quarter" idx="19"/>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fld id="{74CE7575-B862-4AD2-A80E-C83DE1CBB8C8}" type="slidenum">
              <a:rPr lang="en-US" sz="800" smtClean="0">
                <a:latin typeface="Arial" pitchFamily="34" charset="0"/>
              </a:rPr>
              <a:pPr/>
              <a:t>56</a:t>
            </a:fld>
            <a:endParaRPr lang="en-US" sz="800" smtClean="0">
              <a:latin typeface="Arial" pitchFamily="34" charset="0"/>
            </a:endParaRPr>
          </a:p>
        </p:txBody>
      </p:sp>
      <p:graphicFrame>
        <p:nvGraphicFramePr>
          <p:cNvPr id="60420" name="Chart Placeholder 6"/>
          <p:cNvGraphicFramePr>
            <a:graphicFrameLocks noGrp="1"/>
          </p:cNvGraphicFramePr>
          <p:nvPr>
            <p:ph type="chart" sz="quarter" idx="17"/>
          </p:nvPr>
        </p:nvGraphicFramePr>
        <p:xfrm>
          <a:off x="163513" y="1549400"/>
          <a:ext cx="8815387" cy="4368800"/>
        </p:xfrm>
        <a:graphic>
          <a:graphicData uri="http://schemas.openxmlformats.org/presentationml/2006/ole">
            <mc:AlternateContent xmlns:mc="http://schemas.openxmlformats.org/markup-compatibility/2006">
              <mc:Choice xmlns:v="urn:schemas-microsoft-com:vml" Requires="v">
                <p:oleObj spid="_x0000_s19499" r:id="rId5" imgW="8815580" imgH="4371211" progId="Excel.Chart.8">
                  <p:embed/>
                </p:oleObj>
              </mc:Choice>
              <mc:Fallback>
                <p:oleObj r:id="rId5" imgW="8815580" imgH="4371211"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513" y="1549400"/>
                        <a:ext cx="8815387" cy="4368800"/>
                      </a:xfrm>
                      <a:prstGeom prst="rect">
                        <a:avLst/>
                      </a:prstGeom>
                    </p:spPr>
                  </p:pic>
                </p:oleObj>
              </mc:Fallback>
            </mc:AlternateContent>
          </a:graphicData>
        </a:graphic>
      </p:graphicFrame>
      <p:sp>
        <p:nvSpPr>
          <p:cNvPr id="10" name="TextBox 9"/>
          <p:cNvSpPr txBox="1">
            <a:spLocks noChangeArrowheads="1"/>
          </p:cNvSpPr>
          <p:nvPr/>
        </p:nvSpPr>
        <p:spPr bwMode="auto">
          <a:xfrm>
            <a:off x="685800" y="2967038"/>
            <a:ext cx="205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algn="ctr"/>
            <a:r>
              <a:rPr lang="en-US" sz="1200" b="1">
                <a:solidFill>
                  <a:srgbClr val="C00000"/>
                </a:solidFill>
              </a:rPr>
              <a:t>Enron, the dot-com bust and September 11 </a:t>
            </a:r>
          </a:p>
        </p:txBody>
      </p:sp>
      <p:grpSp>
        <p:nvGrpSpPr>
          <p:cNvPr id="3" name="Group 13"/>
          <p:cNvGrpSpPr>
            <a:grpSpLocks/>
          </p:cNvGrpSpPr>
          <p:nvPr/>
        </p:nvGrpSpPr>
        <p:grpSpPr bwMode="auto">
          <a:xfrm>
            <a:off x="8051800" y="1143000"/>
            <a:ext cx="927100" cy="2943225"/>
            <a:chOff x="8051520" y="1143000"/>
            <a:chExt cx="928048" cy="2943400"/>
          </a:xfrm>
        </p:grpSpPr>
        <p:sp>
          <p:nvSpPr>
            <p:cNvPr id="60425" name="Down Arrow 11"/>
            <p:cNvSpPr>
              <a:spLocks noChangeArrowheads="1"/>
            </p:cNvSpPr>
            <p:nvPr/>
          </p:nvSpPr>
          <p:spPr bwMode="auto">
            <a:xfrm>
              <a:off x="8318152" y="1952800"/>
              <a:ext cx="381000" cy="2133600"/>
            </a:xfrm>
            <a:prstGeom prst="downArrow">
              <a:avLst>
                <a:gd name="adj1" fmla="val 50000"/>
                <a:gd name="adj2" fmla="val 50011"/>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1463675" eaLnBrk="0" hangingPunct="0"/>
              <a:endParaRPr lang="en-US" sz="2900"/>
            </a:p>
          </p:txBody>
        </p:sp>
        <p:sp>
          <p:nvSpPr>
            <p:cNvPr id="60426" name="TextBox 12"/>
            <p:cNvSpPr txBox="1">
              <a:spLocks noChangeArrowheads="1"/>
            </p:cNvSpPr>
            <p:nvPr/>
          </p:nvSpPr>
          <p:spPr bwMode="auto">
            <a:xfrm>
              <a:off x="8051520" y="1143000"/>
              <a:ext cx="9280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algn="ctr"/>
              <a:r>
                <a:rPr lang="en-US" sz="1600" b="1">
                  <a:solidFill>
                    <a:srgbClr val="C00000"/>
                  </a:solidFill>
                </a:rPr>
                <a:t>20 point drop</a:t>
              </a:r>
            </a:p>
          </p:txBody>
        </p:sp>
      </p:grpSp>
      <p:sp>
        <p:nvSpPr>
          <p:cNvPr id="15" name="TextBox 14"/>
          <p:cNvSpPr txBox="1">
            <a:spLocks noChangeArrowheads="1"/>
          </p:cNvSpPr>
          <p:nvPr/>
        </p:nvSpPr>
        <p:spPr bwMode="auto">
          <a:xfrm>
            <a:off x="6324600" y="5029200"/>
            <a:ext cx="2743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algn="ctr"/>
            <a:r>
              <a:rPr lang="en-US" sz="1600" b="1">
                <a:solidFill>
                  <a:srgbClr val="C00000"/>
                </a:solidFill>
              </a:rPr>
              <a:t>U.S. is the new Europe</a:t>
            </a:r>
          </a:p>
        </p:txBody>
      </p:sp>
      <p:sp>
        <p:nvSpPr>
          <p:cNvPr id="60424" name="Text Placeholder 10"/>
          <p:cNvSpPr>
            <a:spLocks noGrp="1"/>
          </p:cNvSpPr>
          <p:nvPr>
            <p:ph type="body" sz="quarter" idx="18"/>
          </p:nvPr>
        </p:nvSpPr>
        <p:spPr>
          <a:xfrm>
            <a:off x="0" y="6096000"/>
            <a:ext cx="2620963" cy="304800"/>
          </a:xfrm>
        </p:spPr>
        <p:txBody>
          <a:bodyPr/>
          <a:lstStyle/>
          <a:p>
            <a:pPr eaLnBrk="1" hangingPunct="1"/>
            <a:r>
              <a:rPr lang="en-US" smtClean="0"/>
              <a:t>Source: Edelman Trust Barometer  2009</a:t>
            </a:r>
          </a:p>
        </p:txBody>
      </p:sp>
    </p:spTree>
    <p:extLst>
      <p:ext uri="{BB962C8B-B14F-4D97-AF65-F5344CB8AC3E}">
        <p14:creationId xmlns:p14="http://schemas.microsoft.com/office/powerpoint/2010/main" val="2519283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par>
                          <p:cTn id="13" fill="hold" nodeType="afterGroup">
                            <p:stCondLst>
                              <p:cond delay="1000"/>
                            </p:stCondLst>
                            <p:childTnLst>
                              <p:par>
                                <p:cTn id="14" presetID="2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1000"/>
                                        <p:tgtEl>
                                          <p:spTgt spid="3"/>
                                        </p:tgtEl>
                                      </p:cBhvr>
                                    </p:animEffect>
                                  </p:childTnLst>
                                </p:cTn>
                              </p:par>
                            </p:childTnLst>
                          </p:cTn>
                        </p:par>
                        <p:par>
                          <p:cTn id="17" fill="hold" nodeType="afterGroup">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304800"/>
            <a:ext cx="8229600" cy="762000"/>
          </a:xfrm>
        </p:spPr>
        <p:txBody>
          <a:bodyPr/>
          <a:lstStyle/>
          <a:p>
            <a:pPr defTabSz="809625" eaLnBrk="1" hangingPunct="1"/>
            <a:r>
              <a:rPr lang="en-US" b="1" dirty="0" smtClean="0">
                <a:solidFill>
                  <a:schemeClr val="tx1"/>
                </a:solidFill>
              </a:rPr>
              <a:t>Trust in leaders</a:t>
            </a:r>
          </a:p>
        </p:txBody>
      </p:sp>
      <p:grpSp>
        <p:nvGrpSpPr>
          <p:cNvPr id="2" name="Group 3"/>
          <p:cNvGrpSpPr>
            <a:grpSpLocks/>
          </p:cNvGrpSpPr>
          <p:nvPr/>
        </p:nvGrpSpPr>
        <p:grpSpPr bwMode="auto">
          <a:xfrm>
            <a:off x="3638550" y="4870450"/>
            <a:ext cx="4065588" cy="527050"/>
            <a:chOff x="2575" y="3016"/>
            <a:chExt cx="2304" cy="288"/>
          </a:xfrm>
        </p:grpSpPr>
        <p:sp>
          <p:nvSpPr>
            <p:cNvPr id="61484" name="Text Box 4"/>
            <p:cNvSpPr txBox="1">
              <a:spLocks noChangeArrowheads="1"/>
            </p:cNvSpPr>
            <p:nvPr/>
          </p:nvSpPr>
          <p:spPr bwMode="auto">
            <a:xfrm>
              <a:off x="2575" y="3068"/>
              <a:ext cx="22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r>
                <a:rPr lang="en-US" sz="2100"/>
                <a:t>0</a:t>
              </a:r>
            </a:p>
          </p:txBody>
        </p:sp>
        <p:sp>
          <p:nvSpPr>
            <p:cNvPr id="61485" name="Text Box 5"/>
            <p:cNvSpPr txBox="1">
              <a:spLocks noChangeArrowheads="1"/>
            </p:cNvSpPr>
            <p:nvPr/>
          </p:nvSpPr>
          <p:spPr bwMode="auto">
            <a:xfrm>
              <a:off x="2847" y="3068"/>
              <a:ext cx="31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r>
                <a:rPr lang="en-US" sz="2100"/>
                <a:t>10</a:t>
              </a:r>
            </a:p>
          </p:txBody>
        </p:sp>
        <p:sp>
          <p:nvSpPr>
            <p:cNvPr id="61486" name="Text Box 6"/>
            <p:cNvSpPr txBox="1">
              <a:spLocks noChangeArrowheads="1"/>
            </p:cNvSpPr>
            <p:nvPr/>
          </p:nvSpPr>
          <p:spPr bwMode="auto">
            <a:xfrm>
              <a:off x="3190" y="3068"/>
              <a:ext cx="31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r>
                <a:rPr lang="en-US" sz="2100"/>
                <a:t>20</a:t>
              </a:r>
            </a:p>
          </p:txBody>
        </p:sp>
        <p:sp>
          <p:nvSpPr>
            <p:cNvPr id="61487" name="Text Box 7"/>
            <p:cNvSpPr txBox="1">
              <a:spLocks noChangeArrowheads="1"/>
            </p:cNvSpPr>
            <p:nvPr/>
          </p:nvSpPr>
          <p:spPr bwMode="auto">
            <a:xfrm>
              <a:off x="3533" y="3068"/>
              <a:ext cx="31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r>
                <a:rPr lang="en-US" sz="2100"/>
                <a:t>30</a:t>
              </a:r>
            </a:p>
          </p:txBody>
        </p:sp>
        <p:sp>
          <p:nvSpPr>
            <p:cNvPr id="61488" name="Text Box 8"/>
            <p:cNvSpPr txBox="1">
              <a:spLocks noChangeArrowheads="1"/>
            </p:cNvSpPr>
            <p:nvPr/>
          </p:nvSpPr>
          <p:spPr bwMode="auto">
            <a:xfrm>
              <a:off x="3876" y="3068"/>
              <a:ext cx="31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r>
                <a:rPr lang="en-US" sz="2100"/>
                <a:t>40</a:t>
              </a:r>
            </a:p>
          </p:txBody>
        </p:sp>
        <p:sp>
          <p:nvSpPr>
            <p:cNvPr id="61489" name="Text Box 9"/>
            <p:cNvSpPr txBox="1">
              <a:spLocks noChangeArrowheads="1"/>
            </p:cNvSpPr>
            <p:nvPr/>
          </p:nvSpPr>
          <p:spPr bwMode="auto">
            <a:xfrm>
              <a:off x="4219" y="3068"/>
              <a:ext cx="31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r>
                <a:rPr lang="en-US" sz="2100"/>
                <a:t>50</a:t>
              </a:r>
            </a:p>
          </p:txBody>
        </p:sp>
        <p:sp>
          <p:nvSpPr>
            <p:cNvPr id="61490" name="Text Box 10"/>
            <p:cNvSpPr txBox="1">
              <a:spLocks noChangeArrowheads="1"/>
            </p:cNvSpPr>
            <p:nvPr/>
          </p:nvSpPr>
          <p:spPr bwMode="auto">
            <a:xfrm>
              <a:off x="4561" y="3068"/>
              <a:ext cx="31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r>
                <a:rPr lang="en-US" sz="2100"/>
                <a:t>60</a:t>
              </a:r>
            </a:p>
          </p:txBody>
        </p:sp>
        <p:grpSp>
          <p:nvGrpSpPr>
            <p:cNvPr id="61491" name="Group 11"/>
            <p:cNvGrpSpPr>
              <a:grpSpLocks/>
            </p:cNvGrpSpPr>
            <p:nvPr/>
          </p:nvGrpSpPr>
          <p:grpSpPr bwMode="auto">
            <a:xfrm>
              <a:off x="3005" y="3016"/>
              <a:ext cx="1680" cy="74"/>
              <a:chOff x="3005" y="3016"/>
              <a:chExt cx="1680" cy="74"/>
            </a:xfrm>
          </p:grpSpPr>
          <p:sp>
            <p:nvSpPr>
              <p:cNvPr id="61492" name="Line 12"/>
              <p:cNvSpPr>
                <a:spLocks noChangeShapeType="1"/>
              </p:cNvSpPr>
              <p:nvPr/>
            </p:nvSpPr>
            <p:spPr bwMode="auto">
              <a:xfrm>
                <a:off x="3005" y="3016"/>
                <a:ext cx="0"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3" name="Line 13"/>
              <p:cNvSpPr>
                <a:spLocks noChangeShapeType="1"/>
              </p:cNvSpPr>
              <p:nvPr/>
            </p:nvSpPr>
            <p:spPr bwMode="auto">
              <a:xfrm>
                <a:off x="3340" y="3016"/>
                <a:ext cx="0"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4" name="Line 14"/>
              <p:cNvSpPr>
                <a:spLocks noChangeShapeType="1"/>
              </p:cNvSpPr>
              <p:nvPr/>
            </p:nvSpPr>
            <p:spPr bwMode="auto">
              <a:xfrm>
                <a:off x="4012" y="3016"/>
                <a:ext cx="0"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5" name="Line 15"/>
              <p:cNvSpPr>
                <a:spLocks noChangeShapeType="1"/>
              </p:cNvSpPr>
              <p:nvPr/>
            </p:nvSpPr>
            <p:spPr bwMode="auto">
              <a:xfrm>
                <a:off x="4349" y="3016"/>
                <a:ext cx="0"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6" name="Line 16"/>
              <p:cNvSpPr>
                <a:spLocks noChangeShapeType="1"/>
              </p:cNvSpPr>
              <p:nvPr/>
            </p:nvSpPr>
            <p:spPr bwMode="auto">
              <a:xfrm>
                <a:off x="3676" y="3016"/>
                <a:ext cx="0"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7" name="Line 17"/>
              <p:cNvSpPr>
                <a:spLocks noChangeShapeType="1"/>
              </p:cNvSpPr>
              <p:nvPr/>
            </p:nvSpPr>
            <p:spPr bwMode="auto">
              <a:xfrm>
                <a:off x="4685" y="3016"/>
                <a:ext cx="0"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837650" name="Text Box 18"/>
          <p:cNvSpPr txBox="1">
            <a:spLocks noChangeArrowheads="1"/>
          </p:cNvSpPr>
          <p:nvPr/>
        </p:nvSpPr>
        <p:spPr bwMode="auto">
          <a:xfrm>
            <a:off x="2343150" y="5603875"/>
            <a:ext cx="42243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r>
              <a:rPr lang="en-US" sz="1600"/>
              <a:t>Average Across All Countries Surveyed</a:t>
            </a:r>
          </a:p>
        </p:txBody>
      </p:sp>
      <p:sp>
        <p:nvSpPr>
          <p:cNvPr id="837651" name="Text Box 19"/>
          <p:cNvSpPr txBox="1">
            <a:spLocks noChangeArrowheads="1"/>
          </p:cNvSpPr>
          <p:nvPr/>
        </p:nvSpPr>
        <p:spPr bwMode="auto">
          <a:xfrm>
            <a:off x="2101850" y="954088"/>
            <a:ext cx="16525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pPr algn="r"/>
            <a:r>
              <a:rPr lang="en-US" sz="1600" b="1"/>
              <a:t>NGO leaders</a:t>
            </a:r>
          </a:p>
        </p:txBody>
      </p:sp>
      <p:sp>
        <p:nvSpPr>
          <p:cNvPr id="837652" name="Text Box 20"/>
          <p:cNvSpPr txBox="1">
            <a:spLocks noChangeArrowheads="1"/>
          </p:cNvSpPr>
          <p:nvPr/>
        </p:nvSpPr>
        <p:spPr bwMode="auto">
          <a:xfrm>
            <a:off x="1306513" y="1427163"/>
            <a:ext cx="24479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pPr algn="r"/>
            <a:r>
              <a:rPr lang="en-US" sz="1600" b="1"/>
              <a:t>Leaders at the U.N</a:t>
            </a:r>
            <a:r>
              <a:rPr lang="en-US" sz="1900" b="1"/>
              <a:t>.</a:t>
            </a:r>
          </a:p>
        </p:txBody>
      </p:sp>
      <p:sp>
        <p:nvSpPr>
          <p:cNvPr id="837653" name="Text Box 21"/>
          <p:cNvSpPr txBox="1">
            <a:spLocks noChangeArrowheads="1"/>
          </p:cNvSpPr>
          <p:nvPr/>
        </p:nvSpPr>
        <p:spPr bwMode="auto">
          <a:xfrm>
            <a:off x="490538" y="1901825"/>
            <a:ext cx="32639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pPr algn="r"/>
            <a:r>
              <a:rPr lang="en-US" sz="1600" b="1"/>
              <a:t>Spiritual/religious leaders</a:t>
            </a:r>
          </a:p>
        </p:txBody>
      </p:sp>
      <p:sp>
        <p:nvSpPr>
          <p:cNvPr id="837654" name="Text Box 22"/>
          <p:cNvSpPr txBox="1">
            <a:spLocks noChangeArrowheads="1"/>
          </p:cNvSpPr>
          <p:nvPr/>
        </p:nvSpPr>
        <p:spPr bwMode="auto">
          <a:xfrm>
            <a:off x="409575" y="2373313"/>
            <a:ext cx="33448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pPr algn="r"/>
            <a:r>
              <a:rPr lang="en-US" sz="1600" b="1"/>
              <a:t>Leaders of Western Europe</a:t>
            </a:r>
          </a:p>
        </p:txBody>
      </p:sp>
      <p:sp>
        <p:nvSpPr>
          <p:cNvPr id="837655" name="Text Box 23"/>
          <p:cNvSpPr txBox="1">
            <a:spLocks noChangeArrowheads="1"/>
          </p:cNvSpPr>
          <p:nvPr/>
        </p:nvSpPr>
        <p:spPr bwMode="auto">
          <a:xfrm>
            <a:off x="233363" y="2847975"/>
            <a:ext cx="35210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pPr algn="r"/>
            <a:r>
              <a:rPr lang="en-US" sz="1600" b="1"/>
              <a:t>Managers of global economy</a:t>
            </a:r>
          </a:p>
        </p:txBody>
      </p:sp>
      <p:sp>
        <p:nvSpPr>
          <p:cNvPr id="837656" name="Text Box 24"/>
          <p:cNvSpPr txBox="1">
            <a:spLocks noChangeArrowheads="1"/>
          </p:cNvSpPr>
          <p:nvPr/>
        </p:nvSpPr>
        <p:spPr bwMode="auto">
          <a:xfrm>
            <a:off x="0" y="3321050"/>
            <a:ext cx="37544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pPr algn="r"/>
            <a:r>
              <a:rPr lang="en-US" sz="1600" b="1"/>
              <a:t>Managers of national economy</a:t>
            </a:r>
          </a:p>
        </p:txBody>
      </p:sp>
      <p:sp>
        <p:nvSpPr>
          <p:cNvPr id="837657" name="Text Box 25"/>
          <p:cNvSpPr txBox="1">
            <a:spLocks noChangeArrowheads="1"/>
          </p:cNvSpPr>
          <p:nvPr/>
        </p:nvSpPr>
        <p:spPr bwMode="auto">
          <a:xfrm>
            <a:off x="1295400" y="3795713"/>
            <a:ext cx="24590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pPr algn="r"/>
            <a:r>
              <a:rPr lang="en-US" sz="1600" b="1"/>
              <a:t>Executives of MNCs</a:t>
            </a:r>
          </a:p>
        </p:txBody>
      </p:sp>
      <p:sp>
        <p:nvSpPr>
          <p:cNvPr id="837658" name="Text Box 26"/>
          <p:cNvSpPr txBox="1">
            <a:spLocks noChangeArrowheads="1"/>
          </p:cNvSpPr>
          <p:nvPr/>
        </p:nvSpPr>
        <p:spPr bwMode="auto">
          <a:xfrm>
            <a:off x="1119188" y="4276725"/>
            <a:ext cx="26352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pPr algn="r"/>
            <a:r>
              <a:rPr lang="en-US" sz="1600" b="1"/>
              <a:t>Leaders of the U.S.A.</a:t>
            </a:r>
          </a:p>
        </p:txBody>
      </p:sp>
      <p:grpSp>
        <p:nvGrpSpPr>
          <p:cNvPr id="4" name="Group 27"/>
          <p:cNvGrpSpPr>
            <a:grpSpLocks/>
          </p:cNvGrpSpPr>
          <p:nvPr/>
        </p:nvGrpSpPr>
        <p:grpSpPr bwMode="auto">
          <a:xfrm>
            <a:off x="3794125" y="990600"/>
            <a:ext cx="3562350" cy="4014788"/>
            <a:chOff x="2663" y="898"/>
            <a:chExt cx="2019" cy="2192"/>
          </a:xfrm>
        </p:grpSpPr>
        <p:sp>
          <p:nvSpPr>
            <p:cNvPr id="61482" name="Line 28"/>
            <p:cNvSpPr>
              <a:spLocks noChangeShapeType="1"/>
            </p:cNvSpPr>
            <p:nvPr/>
          </p:nvSpPr>
          <p:spPr bwMode="auto">
            <a:xfrm>
              <a:off x="2663" y="3090"/>
              <a:ext cx="201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83" name="Line 29"/>
            <p:cNvSpPr>
              <a:spLocks noChangeShapeType="1"/>
            </p:cNvSpPr>
            <p:nvPr/>
          </p:nvSpPr>
          <p:spPr bwMode="auto">
            <a:xfrm>
              <a:off x="2663" y="898"/>
              <a:ext cx="0" cy="219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30"/>
          <p:cNvGrpSpPr>
            <a:grpSpLocks/>
          </p:cNvGrpSpPr>
          <p:nvPr/>
        </p:nvGrpSpPr>
        <p:grpSpPr bwMode="auto">
          <a:xfrm>
            <a:off x="3790950" y="955675"/>
            <a:ext cx="3678238" cy="401638"/>
            <a:chOff x="2661" y="879"/>
            <a:chExt cx="2085" cy="219"/>
          </a:xfrm>
        </p:grpSpPr>
        <p:sp>
          <p:nvSpPr>
            <p:cNvPr id="61480" name="Rectangle 31"/>
            <p:cNvSpPr>
              <a:spLocks noChangeArrowheads="1"/>
            </p:cNvSpPr>
            <p:nvPr/>
          </p:nvSpPr>
          <p:spPr bwMode="auto">
            <a:xfrm>
              <a:off x="2661" y="896"/>
              <a:ext cx="1743" cy="177"/>
            </a:xfrm>
            <a:prstGeom prst="rect">
              <a:avLst/>
            </a:prstGeom>
            <a:solidFill>
              <a:srgbClr val="FF0381"/>
            </a:solidFill>
            <a:ln>
              <a:noFill/>
            </a:ln>
            <a:effectLst>
              <a:outerShdw dist="71842"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1481" name="Text Box 32"/>
            <p:cNvSpPr txBox="1">
              <a:spLocks noChangeArrowheads="1"/>
            </p:cNvSpPr>
            <p:nvPr/>
          </p:nvSpPr>
          <p:spPr bwMode="auto">
            <a:xfrm>
              <a:off x="4426" y="879"/>
              <a:ext cx="32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r>
                <a:rPr lang="en-US" sz="1900" b="1"/>
                <a:t>52</a:t>
              </a:r>
            </a:p>
          </p:txBody>
        </p:sp>
      </p:grpSp>
      <p:grpSp>
        <p:nvGrpSpPr>
          <p:cNvPr id="6" name="Group 33"/>
          <p:cNvGrpSpPr>
            <a:grpSpLocks/>
          </p:cNvGrpSpPr>
          <p:nvPr/>
        </p:nvGrpSpPr>
        <p:grpSpPr bwMode="auto">
          <a:xfrm>
            <a:off x="3790950" y="1430338"/>
            <a:ext cx="3067050" cy="401637"/>
            <a:chOff x="2661" y="1138"/>
            <a:chExt cx="1739" cy="219"/>
          </a:xfrm>
        </p:grpSpPr>
        <p:sp>
          <p:nvSpPr>
            <p:cNvPr id="61478" name="Rectangle 34"/>
            <p:cNvSpPr>
              <a:spLocks noChangeArrowheads="1"/>
            </p:cNvSpPr>
            <p:nvPr/>
          </p:nvSpPr>
          <p:spPr bwMode="auto">
            <a:xfrm>
              <a:off x="2661" y="1156"/>
              <a:ext cx="1391" cy="177"/>
            </a:xfrm>
            <a:prstGeom prst="rect">
              <a:avLst/>
            </a:prstGeom>
            <a:solidFill>
              <a:srgbClr val="FF0381"/>
            </a:solidFill>
            <a:ln>
              <a:noFill/>
            </a:ln>
            <a:effectLst>
              <a:outerShdw dist="71842"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1479" name="Text Box 35"/>
            <p:cNvSpPr txBox="1">
              <a:spLocks noChangeArrowheads="1"/>
            </p:cNvSpPr>
            <p:nvPr/>
          </p:nvSpPr>
          <p:spPr bwMode="auto">
            <a:xfrm>
              <a:off x="4080" y="1138"/>
              <a:ext cx="32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r>
                <a:rPr lang="en-US" sz="1900" b="1"/>
                <a:t>42</a:t>
              </a:r>
            </a:p>
          </p:txBody>
        </p:sp>
      </p:grpSp>
      <p:grpSp>
        <p:nvGrpSpPr>
          <p:cNvPr id="7" name="Group 36"/>
          <p:cNvGrpSpPr>
            <a:grpSpLocks/>
          </p:cNvGrpSpPr>
          <p:nvPr/>
        </p:nvGrpSpPr>
        <p:grpSpPr bwMode="auto">
          <a:xfrm>
            <a:off x="3790950" y="1905000"/>
            <a:ext cx="3024188" cy="401638"/>
            <a:chOff x="2661" y="1397"/>
            <a:chExt cx="1715" cy="219"/>
          </a:xfrm>
        </p:grpSpPr>
        <p:sp>
          <p:nvSpPr>
            <p:cNvPr id="61476" name="Rectangle 37"/>
            <p:cNvSpPr>
              <a:spLocks noChangeArrowheads="1"/>
            </p:cNvSpPr>
            <p:nvPr/>
          </p:nvSpPr>
          <p:spPr bwMode="auto">
            <a:xfrm>
              <a:off x="2661" y="1414"/>
              <a:ext cx="1369" cy="177"/>
            </a:xfrm>
            <a:prstGeom prst="rect">
              <a:avLst/>
            </a:prstGeom>
            <a:solidFill>
              <a:srgbClr val="FF0381"/>
            </a:solidFill>
            <a:ln>
              <a:noFill/>
            </a:ln>
            <a:effectLst>
              <a:outerShdw dist="71842"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1477" name="Text Box 38"/>
            <p:cNvSpPr txBox="1">
              <a:spLocks noChangeArrowheads="1"/>
            </p:cNvSpPr>
            <p:nvPr/>
          </p:nvSpPr>
          <p:spPr bwMode="auto">
            <a:xfrm>
              <a:off x="4056" y="1397"/>
              <a:ext cx="32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r>
                <a:rPr lang="en-US" sz="1900" b="1"/>
                <a:t>41</a:t>
              </a:r>
            </a:p>
          </p:txBody>
        </p:sp>
      </p:grpSp>
      <p:grpSp>
        <p:nvGrpSpPr>
          <p:cNvPr id="8" name="Group 39"/>
          <p:cNvGrpSpPr>
            <a:grpSpLocks/>
          </p:cNvGrpSpPr>
          <p:nvPr/>
        </p:nvGrpSpPr>
        <p:grpSpPr bwMode="auto">
          <a:xfrm>
            <a:off x="3790950" y="2379663"/>
            <a:ext cx="2752725" cy="401637"/>
            <a:chOff x="2661" y="1656"/>
            <a:chExt cx="1560" cy="219"/>
          </a:xfrm>
        </p:grpSpPr>
        <p:sp>
          <p:nvSpPr>
            <p:cNvPr id="61474" name="Rectangle 40"/>
            <p:cNvSpPr>
              <a:spLocks noChangeArrowheads="1"/>
            </p:cNvSpPr>
            <p:nvPr/>
          </p:nvSpPr>
          <p:spPr bwMode="auto">
            <a:xfrm>
              <a:off x="2661" y="1673"/>
              <a:ext cx="1212" cy="177"/>
            </a:xfrm>
            <a:prstGeom prst="rect">
              <a:avLst/>
            </a:prstGeom>
            <a:solidFill>
              <a:srgbClr val="FF0381"/>
            </a:solidFill>
            <a:ln>
              <a:noFill/>
            </a:ln>
            <a:effectLst>
              <a:outerShdw dist="71842"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1475" name="Text Box 41"/>
            <p:cNvSpPr txBox="1">
              <a:spLocks noChangeArrowheads="1"/>
            </p:cNvSpPr>
            <p:nvPr/>
          </p:nvSpPr>
          <p:spPr bwMode="auto">
            <a:xfrm>
              <a:off x="3901" y="1656"/>
              <a:ext cx="32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r>
                <a:rPr lang="en-US" sz="1900" b="1"/>
                <a:t>36</a:t>
              </a:r>
            </a:p>
          </p:txBody>
        </p:sp>
      </p:grpSp>
      <p:grpSp>
        <p:nvGrpSpPr>
          <p:cNvPr id="9" name="Group 42"/>
          <p:cNvGrpSpPr>
            <a:grpSpLocks/>
          </p:cNvGrpSpPr>
          <p:nvPr/>
        </p:nvGrpSpPr>
        <p:grpSpPr bwMode="auto">
          <a:xfrm>
            <a:off x="3790950" y="2854325"/>
            <a:ext cx="2747963" cy="401638"/>
            <a:chOff x="2661" y="1915"/>
            <a:chExt cx="1558" cy="220"/>
          </a:xfrm>
        </p:grpSpPr>
        <p:sp>
          <p:nvSpPr>
            <p:cNvPr id="61472" name="Rectangle 43"/>
            <p:cNvSpPr>
              <a:spLocks noChangeArrowheads="1"/>
            </p:cNvSpPr>
            <p:nvPr/>
          </p:nvSpPr>
          <p:spPr bwMode="auto">
            <a:xfrm>
              <a:off x="2661" y="1931"/>
              <a:ext cx="1214" cy="178"/>
            </a:xfrm>
            <a:prstGeom prst="rect">
              <a:avLst/>
            </a:prstGeom>
            <a:solidFill>
              <a:srgbClr val="FF0381"/>
            </a:solidFill>
            <a:ln>
              <a:noFill/>
            </a:ln>
            <a:effectLst>
              <a:outerShdw dist="71842"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1473" name="Text Box 44"/>
            <p:cNvSpPr txBox="1">
              <a:spLocks noChangeArrowheads="1"/>
            </p:cNvSpPr>
            <p:nvPr/>
          </p:nvSpPr>
          <p:spPr bwMode="auto">
            <a:xfrm>
              <a:off x="3899" y="1915"/>
              <a:ext cx="320"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r>
                <a:rPr lang="en-US" sz="1900" b="1"/>
                <a:t>36</a:t>
              </a:r>
            </a:p>
          </p:txBody>
        </p:sp>
      </p:grpSp>
      <p:grpSp>
        <p:nvGrpSpPr>
          <p:cNvPr id="10" name="Group 45"/>
          <p:cNvGrpSpPr>
            <a:grpSpLocks/>
          </p:cNvGrpSpPr>
          <p:nvPr/>
        </p:nvGrpSpPr>
        <p:grpSpPr bwMode="auto">
          <a:xfrm>
            <a:off x="3790950" y="3328988"/>
            <a:ext cx="2655888" cy="401637"/>
            <a:chOff x="2661" y="2174"/>
            <a:chExt cx="1505" cy="220"/>
          </a:xfrm>
        </p:grpSpPr>
        <p:sp>
          <p:nvSpPr>
            <p:cNvPr id="61470" name="Rectangle 46"/>
            <p:cNvSpPr>
              <a:spLocks noChangeArrowheads="1"/>
            </p:cNvSpPr>
            <p:nvPr/>
          </p:nvSpPr>
          <p:spPr bwMode="auto">
            <a:xfrm>
              <a:off x="2661" y="2190"/>
              <a:ext cx="1159" cy="178"/>
            </a:xfrm>
            <a:prstGeom prst="rect">
              <a:avLst/>
            </a:prstGeom>
            <a:solidFill>
              <a:srgbClr val="FF0381"/>
            </a:solidFill>
            <a:ln>
              <a:noFill/>
            </a:ln>
            <a:effectLst>
              <a:outerShdw dist="71842"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1471" name="Text Box 47"/>
            <p:cNvSpPr txBox="1">
              <a:spLocks noChangeArrowheads="1"/>
            </p:cNvSpPr>
            <p:nvPr/>
          </p:nvSpPr>
          <p:spPr bwMode="auto">
            <a:xfrm>
              <a:off x="3846" y="2174"/>
              <a:ext cx="320"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r>
                <a:rPr lang="en-US" sz="1900" b="1"/>
                <a:t>35</a:t>
              </a:r>
            </a:p>
          </p:txBody>
        </p:sp>
      </p:grpSp>
      <p:grpSp>
        <p:nvGrpSpPr>
          <p:cNvPr id="11" name="Group 48"/>
          <p:cNvGrpSpPr>
            <a:grpSpLocks/>
          </p:cNvGrpSpPr>
          <p:nvPr/>
        </p:nvGrpSpPr>
        <p:grpSpPr bwMode="auto">
          <a:xfrm>
            <a:off x="3790950" y="3802063"/>
            <a:ext cx="2613025" cy="401637"/>
            <a:chOff x="2661" y="2433"/>
            <a:chExt cx="1481" cy="219"/>
          </a:xfrm>
        </p:grpSpPr>
        <p:sp>
          <p:nvSpPr>
            <p:cNvPr id="61468" name="Rectangle 49"/>
            <p:cNvSpPr>
              <a:spLocks noChangeArrowheads="1"/>
            </p:cNvSpPr>
            <p:nvPr/>
          </p:nvSpPr>
          <p:spPr bwMode="auto">
            <a:xfrm>
              <a:off x="2661" y="2448"/>
              <a:ext cx="1137" cy="178"/>
            </a:xfrm>
            <a:prstGeom prst="rect">
              <a:avLst/>
            </a:prstGeom>
            <a:solidFill>
              <a:srgbClr val="FF0381"/>
            </a:solidFill>
            <a:ln>
              <a:noFill/>
            </a:ln>
            <a:effectLst>
              <a:outerShdw dist="71842"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1469" name="Text Box 50"/>
            <p:cNvSpPr txBox="1">
              <a:spLocks noChangeArrowheads="1"/>
            </p:cNvSpPr>
            <p:nvPr/>
          </p:nvSpPr>
          <p:spPr bwMode="auto">
            <a:xfrm>
              <a:off x="3822" y="2433"/>
              <a:ext cx="32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r>
                <a:rPr lang="en-US" sz="1900" b="1"/>
                <a:t>33</a:t>
              </a:r>
            </a:p>
          </p:txBody>
        </p:sp>
      </p:grpSp>
      <p:grpSp>
        <p:nvGrpSpPr>
          <p:cNvPr id="12" name="Group 51"/>
          <p:cNvGrpSpPr>
            <a:grpSpLocks/>
          </p:cNvGrpSpPr>
          <p:nvPr/>
        </p:nvGrpSpPr>
        <p:grpSpPr bwMode="auto">
          <a:xfrm>
            <a:off x="3790950" y="4276725"/>
            <a:ext cx="2233613" cy="401638"/>
            <a:chOff x="2661" y="2692"/>
            <a:chExt cx="1266" cy="219"/>
          </a:xfrm>
        </p:grpSpPr>
        <p:sp>
          <p:nvSpPr>
            <p:cNvPr id="61466" name="Rectangle 52"/>
            <p:cNvSpPr>
              <a:spLocks noChangeArrowheads="1"/>
            </p:cNvSpPr>
            <p:nvPr/>
          </p:nvSpPr>
          <p:spPr bwMode="auto">
            <a:xfrm>
              <a:off x="2661" y="2710"/>
              <a:ext cx="916" cy="177"/>
            </a:xfrm>
            <a:prstGeom prst="rect">
              <a:avLst/>
            </a:prstGeom>
            <a:solidFill>
              <a:srgbClr val="FF0381"/>
            </a:solidFill>
            <a:ln>
              <a:noFill/>
            </a:ln>
            <a:effectLst>
              <a:outerShdw dist="71842"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1467" name="Text Box 53"/>
            <p:cNvSpPr txBox="1">
              <a:spLocks noChangeArrowheads="1"/>
            </p:cNvSpPr>
            <p:nvPr/>
          </p:nvSpPr>
          <p:spPr bwMode="auto">
            <a:xfrm>
              <a:off x="3607" y="2692"/>
              <a:ext cx="32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r>
                <a:rPr lang="en-US" sz="1900" b="1"/>
                <a:t>27</a:t>
              </a:r>
            </a:p>
          </p:txBody>
        </p:sp>
      </p:grpSp>
      <p:sp>
        <p:nvSpPr>
          <p:cNvPr id="61462" name="Text Box 54"/>
          <p:cNvSpPr txBox="1">
            <a:spLocks noChangeArrowheads="1"/>
          </p:cNvSpPr>
          <p:nvPr/>
        </p:nvSpPr>
        <p:spPr bwMode="auto">
          <a:xfrm>
            <a:off x="2362200" y="5715000"/>
            <a:ext cx="50196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146" tIns="54073" rIns="108146" bIns="54073">
            <a:spAutoFit/>
          </a:bodyPr>
          <a:lstStyle>
            <a:lvl1pPr defTabSz="1081088" eaLnBrk="0" hangingPunct="0">
              <a:defRPr sz="2800">
                <a:solidFill>
                  <a:srgbClr val="003399"/>
                </a:solidFill>
                <a:latin typeface="Verdana" pitchFamily="34" charset="0"/>
              </a:defRPr>
            </a:lvl1pPr>
            <a:lvl2pPr marL="742950" indent="-285750" defTabSz="1081088" eaLnBrk="0" hangingPunct="0">
              <a:defRPr sz="2800">
                <a:solidFill>
                  <a:srgbClr val="003399"/>
                </a:solidFill>
                <a:latin typeface="Verdana" pitchFamily="34" charset="0"/>
              </a:defRPr>
            </a:lvl2pPr>
            <a:lvl3pPr marL="1143000" indent="-228600" defTabSz="1081088" eaLnBrk="0" hangingPunct="0">
              <a:defRPr sz="2800">
                <a:solidFill>
                  <a:srgbClr val="003399"/>
                </a:solidFill>
                <a:latin typeface="Verdana" pitchFamily="34" charset="0"/>
              </a:defRPr>
            </a:lvl3pPr>
            <a:lvl4pPr marL="1600200" indent="-228600" defTabSz="1081088" eaLnBrk="0" hangingPunct="0">
              <a:defRPr sz="2800">
                <a:solidFill>
                  <a:srgbClr val="003399"/>
                </a:solidFill>
                <a:latin typeface="Verdana" pitchFamily="34" charset="0"/>
              </a:defRPr>
            </a:lvl4pPr>
            <a:lvl5pPr marL="2057400" indent="-228600" defTabSz="1081088" eaLnBrk="0" hangingPunct="0">
              <a:defRPr sz="2800">
                <a:solidFill>
                  <a:srgbClr val="003399"/>
                </a:solidFill>
                <a:latin typeface="Verdana" pitchFamily="34" charset="0"/>
              </a:defRPr>
            </a:lvl5pPr>
            <a:lvl6pPr marL="2514600" indent="-228600" defTabSz="1081088" eaLnBrk="0" fontAlgn="base" hangingPunct="0">
              <a:spcBef>
                <a:spcPct val="0"/>
              </a:spcBef>
              <a:spcAft>
                <a:spcPct val="0"/>
              </a:spcAft>
              <a:defRPr sz="2800">
                <a:solidFill>
                  <a:srgbClr val="003399"/>
                </a:solidFill>
                <a:latin typeface="Verdana" pitchFamily="34" charset="0"/>
              </a:defRPr>
            </a:lvl6pPr>
            <a:lvl7pPr marL="2971800" indent="-228600" defTabSz="1081088" eaLnBrk="0" fontAlgn="base" hangingPunct="0">
              <a:spcBef>
                <a:spcPct val="0"/>
              </a:spcBef>
              <a:spcAft>
                <a:spcPct val="0"/>
              </a:spcAft>
              <a:defRPr sz="2800">
                <a:solidFill>
                  <a:srgbClr val="003399"/>
                </a:solidFill>
                <a:latin typeface="Verdana" pitchFamily="34" charset="0"/>
              </a:defRPr>
            </a:lvl7pPr>
            <a:lvl8pPr marL="3429000" indent="-228600" defTabSz="1081088" eaLnBrk="0" fontAlgn="base" hangingPunct="0">
              <a:spcBef>
                <a:spcPct val="0"/>
              </a:spcBef>
              <a:spcAft>
                <a:spcPct val="0"/>
              </a:spcAft>
              <a:defRPr sz="2800">
                <a:solidFill>
                  <a:srgbClr val="003399"/>
                </a:solidFill>
                <a:latin typeface="Verdana" pitchFamily="34" charset="0"/>
              </a:defRPr>
            </a:lvl8pPr>
            <a:lvl9pPr marL="3886200" indent="-228600" defTabSz="1081088" eaLnBrk="0" fontAlgn="base" hangingPunct="0">
              <a:spcBef>
                <a:spcPct val="0"/>
              </a:spcBef>
              <a:spcAft>
                <a:spcPct val="0"/>
              </a:spcAft>
              <a:defRPr sz="2800">
                <a:solidFill>
                  <a:srgbClr val="003399"/>
                </a:solidFill>
                <a:latin typeface="Verdana" pitchFamily="34" charset="0"/>
              </a:defRPr>
            </a:lvl9pPr>
          </a:lstStyle>
          <a:p>
            <a:endParaRPr lang="en-US" sz="1200"/>
          </a:p>
          <a:p>
            <a:r>
              <a:rPr lang="en-US" sz="1200"/>
              <a:t>Trust in Leaders: Percentage Saying “A Lot” and “Some Trust”</a:t>
            </a:r>
          </a:p>
        </p:txBody>
      </p:sp>
      <p:sp>
        <p:nvSpPr>
          <p:cNvPr id="61463" name="Text Box 55"/>
          <p:cNvSpPr txBox="1">
            <a:spLocks noChangeArrowheads="1"/>
          </p:cNvSpPr>
          <p:nvPr/>
        </p:nvSpPr>
        <p:spPr bwMode="auto">
          <a:xfrm>
            <a:off x="1527175" y="5216525"/>
            <a:ext cx="63277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1900" b="1"/>
              <a:t>Percentage Saying “A Lot” and “Some Trust”</a:t>
            </a:r>
          </a:p>
        </p:txBody>
      </p:sp>
      <p:sp>
        <p:nvSpPr>
          <p:cNvPr id="61464" name="Slide Number Placeholder 5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663722A1-6191-403C-8E7F-B6CD62D27751}" type="slidenum">
              <a:rPr lang="en-US" sz="800" smtClean="0"/>
              <a:pPr/>
              <a:t>57</a:t>
            </a:fld>
            <a:endParaRPr lang="en-US" sz="800" smtClean="0"/>
          </a:p>
        </p:txBody>
      </p:sp>
      <p:sp>
        <p:nvSpPr>
          <p:cNvPr id="57" name="Text Placeholder 10"/>
          <p:cNvSpPr txBox="1">
            <a:spLocks/>
          </p:cNvSpPr>
          <p:nvPr/>
        </p:nvSpPr>
        <p:spPr>
          <a:xfrm>
            <a:off x="0" y="6172200"/>
            <a:ext cx="2819400" cy="304800"/>
          </a:xfrm>
          <a:prstGeom prst="rect">
            <a:avLst/>
          </a:prstGeom>
        </p:spPr>
        <p:txBody>
          <a:bodyPr/>
          <a:lstStyle/>
          <a:p>
            <a:pPr marL="342900" indent="-342900">
              <a:lnSpc>
                <a:spcPct val="120000"/>
              </a:lnSpc>
              <a:spcBef>
                <a:spcPct val="20000"/>
              </a:spcBef>
              <a:defRPr/>
            </a:pPr>
            <a:r>
              <a:rPr lang="en-US" sz="1100" kern="0" dirty="0">
                <a:solidFill>
                  <a:srgbClr val="000000"/>
                </a:solidFill>
                <a:latin typeface="Arial Narrow" pitchFamily="34" charset="0"/>
              </a:rPr>
              <a:t>Source: Edelman Trust Barometer  2009</a:t>
            </a:r>
          </a:p>
        </p:txBody>
      </p:sp>
    </p:spTree>
    <p:extLst>
      <p:ext uri="{BB962C8B-B14F-4D97-AF65-F5344CB8AC3E}">
        <p14:creationId xmlns:p14="http://schemas.microsoft.com/office/powerpoint/2010/main" val="1733209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500"/>
                                        <p:tgtEl>
                                          <p:spTgt spid="4"/>
                                        </p:tgtEl>
                                      </p:cBhvr>
                                    </p:animEffect>
                                  </p:childTnLst>
                                </p:cTn>
                              </p:par>
                            </p:childTnLst>
                          </p:cTn>
                        </p:par>
                        <p:par>
                          <p:cTn id="8" fill="hold" nodeType="afterGroup">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837650"/>
                                        </p:tgtEl>
                                        <p:attrNameLst>
                                          <p:attrName>style.visibility</p:attrName>
                                        </p:attrNameLst>
                                      </p:cBhvr>
                                      <p:to>
                                        <p:strVal val="visible"/>
                                      </p:to>
                                    </p:set>
                                    <p:anim calcmode="lin" valueType="num">
                                      <p:cBhvr>
                                        <p:cTn id="11" dur="500" fill="hold"/>
                                        <p:tgtEl>
                                          <p:spTgt spid="837650"/>
                                        </p:tgtEl>
                                        <p:attrNameLst>
                                          <p:attrName>ppt_w</p:attrName>
                                        </p:attrNameLst>
                                      </p:cBhvr>
                                      <p:tavLst>
                                        <p:tav tm="0">
                                          <p:val>
                                            <p:strVal val="4/3*#ppt_w"/>
                                          </p:val>
                                        </p:tav>
                                        <p:tav tm="100000">
                                          <p:val>
                                            <p:strVal val="#ppt_w"/>
                                          </p:val>
                                        </p:tav>
                                      </p:tavLst>
                                    </p:anim>
                                    <p:anim calcmode="lin" valueType="num">
                                      <p:cBhvr>
                                        <p:cTn id="12" dur="500" fill="hold"/>
                                        <p:tgtEl>
                                          <p:spTgt spid="837650"/>
                                        </p:tgtEl>
                                        <p:attrNameLst>
                                          <p:attrName>ppt_h</p:attrName>
                                        </p:attrNameLst>
                                      </p:cBhvr>
                                      <p:tavLst>
                                        <p:tav tm="0">
                                          <p:val>
                                            <p:strVal val="4/3*#ppt_h"/>
                                          </p:val>
                                        </p:tav>
                                        <p:tav tm="100000">
                                          <p:val>
                                            <p:strVal val="#ppt_h"/>
                                          </p:val>
                                        </p:tav>
                                      </p:tavLst>
                                    </p:anim>
                                  </p:childTnLst>
                                </p:cTn>
                              </p:par>
                            </p:childTnLst>
                          </p:cTn>
                        </p:par>
                        <p:par>
                          <p:cTn id="13" fill="hold" nodeType="afterGroup">
                            <p:stCondLst>
                              <p:cond delay="1000"/>
                            </p:stCondLst>
                            <p:childTnLst>
                              <p:par>
                                <p:cTn id="14" presetID="17"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2" fill="hold" grpId="0" nodeType="clickEffect">
                                  <p:stCondLst>
                                    <p:cond delay="0"/>
                                  </p:stCondLst>
                                  <p:childTnLst>
                                    <p:set>
                                      <p:cBhvr>
                                        <p:cTn id="23" dur="1" fill="hold">
                                          <p:stCondLst>
                                            <p:cond delay="0"/>
                                          </p:stCondLst>
                                        </p:cTn>
                                        <p:tgtEl>
                                          <p:spTgt spid="837651"/>
                                        </p:tgtEl>
                                        <p:attrNameLst>
                                          <p:attrName>style.visibility</p:attrName>
                                        </p:attrNameLst>
                                      </p:cBhvr>
                                      <p:to>
                                        <p:strVal val="visible"/>
                                      </p:to>
                                    </p:set>
                                    <p:animEffect transition="in" filter="slide(fromRight)">
                                      <p:cBhvr>
                                        <p:cTn id="24" dur="500"/>
                                        <p:tgtEl>
                                          <p:spTgt spid="837651"/>
                                        </p:tgtEl>
                                      </p:cBhvr>
                                    </p:animEffect>
                                  </p:childTnLst>
                                </p:cTn>
                              </p:par>
                            </p:childTnLst>
                          </p:cTn>
                        </p:par>
                        <p:par>
                          <p:cTn id="25" fill="hold" nodeType="afterGroup">
                            <p:stCondLst>
                              <p:cond delay="500"/>
                            </p:stCondLst>
                            <p:childTnLst>
                              <p:par>
                                <p:cTn id="26" presetID="17"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ppt_x</p:attrName>
                                        </p:attrNameLst>
                                      </p:cBhvr>
                                      <p:tavLst>
                                        <p:tav tm="0">
                                          <p:val>
                                            <p:strVal val="#ppt_x-#ppt_w/2"/>
                                          </p:val>
                                        </p:tav>
                                        <p:tav tm="100000">
                                          <p:val>
                                            <p:strVal val="#ppt_x"/>
                                          </p:val>
                                        </p:tav>
                                      </p:tavLst>
                                    </p:anim>
                                    <p:anim calcmode="lin" valueType="num">
                                      <p:cBhvr>
                                        <p:cTn id="29" dur="500" fill="hold"/>
                                        <p:tgtEl>
                                          <p:spTgt spid="5"/>
                                        </p:tgtEl>
                                        <p:attrNameLst>
                                          <p:attrName>ppt_y</p:attrName>
                                        </p:attrNameLst>
                                      </p:cBhvr>
                                      <p:tavLst>
                                        <p:tav tm="0">
                                          <p:val>
                                            <p:strVal val="#ppt_y"/>
                                          </p:val>
                                        </p:tav>
                                        <p:tav tm="100000">
                                          <p:val>
                                            <p:strVal val="#ppt_y"/>
                                          </p:val>
                                        </p:tav>
                                      </p:tavLst>
                                    </p:anim>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1000"/>
                            </p:stCondLst>
                            <p:childTnLst>
                              <p:par>
                                <p:cTn id="33" presetID="12" presetClass="entr" presetSubtype="2" fill="hold" grpId="0" nodeType="afterEffect">
                                  <p:stCondLst>
                                    <p:cond delay="0"/>
                                  </p:stCondLst>
                                  <p:childTnLst>
                                    <p:set>
                                      <p:cBhvr>
                                        <p:cTn id="34" dur="1" fill="hold">
                                          <p:stCondLst>
                                            <p:cond delay="0"/>
                                          </p:stCondLst>
                                        </p:cTn>
                                        <p:tgtEl>
                                          <p:spTgt spid="837652"/>
                                        </p:tgtEl>
                                        <p:attrNameLst>
                                          <p:attrName>style.visibility</p:attrName>
                                        </p:attrNameLst>
                                      </p:cBhvr>
                                      <p:to>
                                        <p:strVal val="visible"/>
                                      </p:to>
                                    </p:set>
                                    <p:animEffect transition="in" filter="slide(fromRight)">
                                      <p:cBhvr>
                                        <p:cTn id="35" dur="500"/>
                                        <p:tgtEl>
                                          <p:spTgt spid="837652"/>
                                        </p:tgtEl>
                                      </p:cBhvr>
                                    </p:animEffect>
                                  </p:childTnLst>
                                </p:cTn>
                              </p:par>
                            </p:childTnLst>
                          </p:cTn>
                        </p:par>
                        <p:par>
                          <p:cTn id="36" fill="hold" nodeType="afterGroup">
                            <p:stCondLst>
                              <p:cond delay="1500"/>
                            </p:stCondLst>
                            <p:childTnLst>
                              <p:par>
                                <p:cTn id="37" presetID="17" presetClass="entr" presetSubtype="8"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ppt_w/2"/>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2000"/>
                            </p:stCondLst>
                            <p:childTnLst>
                              <p:par>
                                <p:cTn id="44" presetID="12" presetClass="entr" presetSubtype="2" fill="hold" grpId="0" nodeType="afterEffect">
                                  <p:stCondLst>
                                    <p:cond delay="0"/>
                                  </p:stCondLst>
                                  <p:childTnLst>
                                    <p:set>
                                      <p:cBhvr>
                                        <p:cTn id="45" dur="1" fill="hold">
                                          <p:stCondLst>
                                            <p:cond delay="0"/>
                                          </p:stCondLst>
                                        </p:cTn>
                                        <p:tgtEl>
                                          <p:spTgt spid="837653"/>
                                        </p:tgtEl>
                                        <p:attrNameLst>
                                          <p:attrName>style.visibility</p:attrName>
                                        </p:attrNameLst>
                                      </p:cBhvr>
                                      <p:to>
                                        <p:strVal val="visible"/>
                                      </p:to>
                                    </p:set>
                                    <p:animEffect transition="in" filter="slide(fromRight)">
                                      <p:cBhvr>
                                        <p:cTn id="46" dur="500"/>
                                        <p:tgtEl>
                                          <p:spTgt spid="837653"/>
                                        </p:tgtEl>
                                      </p:cBhvr>
                                    </p:animEffect>
                                  </p:childTnLst>
                                </p:cTn>
                              </p:par>
                            </p:childTnLst>
                          </p:cTn>
                        </p:par>
                        <p:par>
                          <p:cTn id="47" fill="hold" nodeType="afterGroup">
                            <p:stCondLst>
                              <p:cond delay="2500"/>
                            </p:stCondLst>
                            <p:childTnLst>
                              <p:par>
                                <p:cTn id="48" presetID="17" presetClass="entr" presetSubtype="8"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ppt_x</p:attrName>
                                        </p:attrNameLst>
                                      </p:cBhvr>
                                      <p:tavLst>
                                        <p:tav tm="0">
                                          <p:val>
                                            <p:strVal val="#ppt_x-#ppt_w/2"/>
                                          </p:val>
                                        </p:tav>
                                        <p:tav tm="100000">
                                          <p:val>
                                            <p:strVal val="#ppt_x"/>
                                          </p:val>
                                        </p:tav>
                                      </p:tavLst>
                                    </p:anim>
                                    <p:anim calcmode="lin" valueType="num">
                                      <p:cBhvr>
                                        <p:cTn id="51" dur="500" fill="hold"/>
                                        <p:tgtEl>
                                          <p:spTgt spid="7"/>
                                        </p:tgtEl>
                                        <p:attrNameLst>
                                          <p:attrName>ppt_y</p:attrName>
                                        </p:attrNameLst>
                                      </p:cBhvr>
                                      <p:tavLst>
                                        <p:tav tm="0">
                                          <p:val>
                                            <p:strVal val="#ppt_y"/>
                                          </p:val>
                                        </p:tav>
                                        <p:tav tm="100000">
                                          <p:val>
                                            <p:strVal val="#ppt_y"/>
                                          </p:val>
                                        </p:tav>
                                      </p:tavLst>
                                    </p:anim>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3000"/>
                            </p:stCondLst>
                            <p:childTnLst>
                              <p:par>
                                <p:cTn id="55" presetID="12" presetClass="entr" presetSubtype="2" fill="hold" grpId="0" nodeType="afterEffect">
                                  <p:stCondLst>
                                    <p:cond delay="0"/>
                                  </p:stCondLst>
                                  <p:childTnLst>
                                    <p:set>
                                      <p:cBhvr>
                                        <p:cTn id="56" dur="1" fill="hold">
                                          <p:stCondLst>
                                            <p:cond delay="0"/>
                                          </p:stCondLst>
                                        </p:cTn>
                                        <p:tgtEl>
                                          <p:spTgt spid="837654"/>
                                        </p:tgtEl>
                                        <p:attrNameLst>
                                          <p:attrName>style.visibility</p:attrName>
                                        </p:attrNameLst>
                                      </p:cBhvr>
                                      <p:to>
                                        <p:strVal val="visible"/>
                                      </p:to>
                                    </p:set>
                                    <p:animEffect transition="in" filter="slide(fromRight)">
                                      <p:cBhvr>
                                        <p:cTn id="57" dur="500"/>
                                        <p:tgtEl>
                                          <p:spTgt spid="837654"/>
                                        </p:tgtEl>
                                      </p:cBhvr>
                                    </p:animEffect>
                                  </p:childTnLst>
                                </p:cTn>
                              </p:par>
                            </p:childTnLst>
                          </p:cTn>
                        </p:par>
                        <p:par>
                          <p:cTn id="58" fill="hold" nodeType="afterGroup">
                            <p:stCondLst>
                              <p:cond delay="3500"/>
                            </p:stCondLst>
                            <p:childTnLst>
                              <p:par>
                                <p:cTn id="59" presetID="17" presetClass="entr" presetSubtype="8"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ppt_x</p:attrName>
                                        </p:attrNameLst>
                                      </p:cBhvr>
                                      <p:tavLst>
                                        <p:tav tm="0">
                                          <p:val>
                                            <p:strVal val="#ppt_x-#ppt_w/2"/>
                                          </p:val>
                                        </p:tav>
                                        <p:tav tm="100000">
                                          <p:val>
                                            <p:strVal val="#ppt_x"/>
                                          </p:val>
                                        </p:tav>
                                      </p:tavLst>
                                    </p:anim>
                                    <p:anim calcmode="lin" valueType="num">
                                      <p:cBhvr>
                                        <p:cTn id="62" dur="500" fill="hold"/>
                                        <p:tgtEl>
                                          <p:spTgt spid="8"/>
                                        </p:tgtEl>
                                        <p:attrNameLst>
                                          <p:attrName>ppt_y</p:attrName>
                                        </p:attrNameLst>
                                      </p:cBhvr>
                                      <p:tavLst>
                                        <p:tav tm="0">
                                          <p:val>
                                            <p:strVal val="#ppt_y"/>
                                          </p:val>
                                        </p:tav>
                                        <p:tav tm="100000">
                                          <p:val>
                                            <p:strVal val="#ppt_y"/>
                                          </p:val>
                                        </p:tav>
                                      </p:tavLst>
                                    </p:anim>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strVal val="#ppt_h"/>
                                          </p:val>
                                        </p:tav>
                                        <p:tav tm="100000">
                                          <p:val>
                                            <p:strVal val="#ppt_h"/>
                                          </p:val>
                                        </p:tav>
                                      </p:tavLst>
                                    </p:anim>
                                  </p:childTnLst>
                                </p:cTn>
                              </p:par>
                            </p:childTnLst>
                          </p:cTn>
                        </p:par>
                        <p:par>
                          <p:cTn id="65" fill="hold" nodeType="afterGroup">
                            <p:stCondLst>
                              <p:cond delay="4000"/>
                            </p:stCondLst>
                            <p:childTnLst>
                              <p:par>
                                <p:cTn id="66" presetID="12" presetClass="entr" presetSubtype="2" fill="hold" grpId="0" nodeType="afterEffect">
                                  <p:stCondLst>
                                    <p:cond delay="0"/>
                                  </p:stCondLst>
                                  <p:childTnLst>
                                    <p:set>
                                      <p:cBhvr>
                                        <p:cTn id="67" dur="1" fill="hold">
                                          <p:stCondLst>
                                            <p:cond delay="0"/>
                                          </p:stCondLst>
                                        </p:cTn>
                                        <p:tgtEl>
                                          <p:spTgt spid="837655"/>
                                        </p:tgtEl>
                                        <p:attrNameLst>
                                          <p:attrName>style.visibility</p:attrName>
                                        </p:attrNameLst>
                                      </p:cBhvr>
                                      <p:to>
                                        <p:strVal val="visible"/>
                                      </p:to>
                                    </p:set>
                                    <p:animEffect transition="in" filter="slide(fromRight)">
                                      <p:cBhvr>
                                        <p:cTn id="68" dur="500"/>
                                        <p:tgtEl>
                                          <p:spTgt spid="837655"/>
                                        </p:tgtEl>
                                      </p:cBhvr>
                                    </p:animEffect>
                                  </p:childTnLst>
                                </p:cTn>
                              </p:par>
                            </p:childTnLst>
                          </p:cTn>
                        </p:par>
                        <p:par>
                          <p:cTn id="69" fill="hold" nodeType="afterGroup">
                            <p:stCondLst>
                              <p:cond delay="4500"/>
                            </p:stCondLst>
                            <p:childTnLst>
                              <p:par>
                                <p:cTn id="70" presetID="17" presetClass="entr" presetSubtype="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ppt_x</p:attrName>
                                        </p:attrNameLst>
                                      </p:cBhvr>
                                      <p:tavLst>
                                        <p:tav tm="0">
                                          <p:val>
                                            <p:strVal val="#ppt_x-#ppt_w/2"/>
                                          </p:val>
                                        </p:tav>
                                        <p:tav tm="100000">
                                          <p:val>
                                            <p:strVal val="#ppt_x"/>
                                          </p:val>
                                        </p:tav>
                                      </p:tavLst>
                                    </p:anim>
                                    <p:anim calcmode="lin" valueType="num">
                                      <p:cBhvr>
                                        <p:cTn id="73" dur="500" fill="hold"/>
                                        <p:tgtEl>
                                          <p:spTgt spid="9"/>
                                        </p:tgtEl>
                                        <p:attrNameLst>
                                          <p:attrName>ppt_y</p:attrName>
                                        </p:attrNameLst>
                                      </p:cBhvr>
                                      <p:tavLst>
                                        <p:tav tm="0">
                                          <p:val>
                                            <p:strVal val="#ppt_y"/>
                                          </p:val>
                                        </p:tav>
                                        <p:tav tm="100000">
                                          <p:val>
                                            <p:strVal val="#ppt_y"/>
                                          </p:val>
                                        </p:tav>
                                      </p:tavLst>
                                    </p:anim>
                                    <p:anim calcmode="lin" valueType="num">
                                      <p:cBhvr>
                                        <p:cTn id="74" dur="500" fill="hold"/>
                                        <p:tgtEl>
                                          <p:spTgt spid="9"/>
                                        </p:tgtEl>
                                        <p:attrNameLst>
                                          <p:attrName>ppt_w</p:attrName>
                                        </p:attrNameLst>
                                      </p:cBhvr>
                                      <p:tavLst>
                                        <p:tav tm="0">
                                          <p:val>
                                            <p:fltVal val="0"/>
                                          </p:val>
                                        </p:tav>
                                        <p:tav tm="100000">
                                          <p:val>
                                            <p:strVal val="#ppt_w"/>
                                          </p:val>
                                        </p:tav>
                                      </p:tavLst>
                                    </p:anim>
                                    <p:anim calcmode="lin" valueType="num">
                                      <p:cBhvr>
                                        <p:cTn id="75" dur="500" fill="hold"/>
                                        <p:tgtEl>
                                          <p:spTgt spid="9"/>
                                        </p:tgtEl>
                                        <p:attrNameLst>
                                          <p:attrName>ppt_h</p:attrName>
                                        </p:attrNameLst>
                                      </p:cBhvr>
                                      <p:tavLst>
                                        <p:tav tm="0">
                                          <p:val>
                                            <p:strVal val="#ppt_h"/>
                                          </p:val>
                                        </p:tav>
                                        <p:tav tm="100000">
                                          <p:val>
                                            <p:strVal val="#ppt_h"/>
                                          </p:val>
                                        </p:tav>
                                      </p:tavLst>
                                    </p:anim>
                                  </p:childTnLst>
                                </p:cTn>
                              </p:par>
                            </p:childTnLst>
                          </p:cTn>
                        </p:par>
                        <p:par>
                          <p:cTn id="76" fill="hold" nodeType="afterGroup">
                            <p:stCondLst>
                              <p:cond delay="5000"/>
                            </p:stCondLst>
                            <p:childTnLst>
                              <p:par>
                                <p:cTn id="77" presetID="12" presetClass="entr" presetSubtype="2" fill="hold" grpId="0" nodeType="afterEffect">
                                  <p:stCondLst>
                                    <p:cond delay="0"/>
                                  </p:stCondLst>
                                  <p:childTnLst>
                                    <p:set>
                                      <p:cBhvr>
                                        <p:cTn id="78" dur="1" fill="hold">
                                          <p:stCondLst>
                                            <p:cond delay="0"/>
                                          </p:stCondLst>
                                        </p:cTn>
                                        <p:tgtEl>
                                          <p:spTgt spid="837656"/>
                                        </p:tgtEl>
                                        <p:attrNameLst>
                                          <p:attrName>style.visibility</p:attrName>
                                        </p:attrNameLst>
                                      </p:cBhvr>
                                      <p:to>
                                        <p:strVal val="visible"/>
                                      </p:to>
                                    </p:set>
                                    <p:animEffect transition="in" filter="slide(fromRight)">
                                      <p:cBhvr>
                                        <p:cTn id="79" dur="500"/>
                                        <p:tgtEl>
                                          <p:spTgt spid="837656"/>
                                        </p:tgtEl>
                                      </p:cBhvr>
                                    </p:animEffect>
                                  </p:childTnLst>
                                </p:cTn>
                              </p:par>
                            </p:childTnLst>
                          </p:cTn>
                        </p:par>
                        <p:par>
                          <p:cTn id="80" fill="hold" nodeType="afterGroup">
                            <p:stCondLst>
                              <p:cond delay="5500"/>
                            </p:stCondLst>
                            <p:childTnLst>
                              <p:par>
                                <p:cTn id="81" presetID="17" presetClass="entr" presetSubtype="8" fill="hold" nodeType="after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500" fill="hold"/>
                                        <p:tgtEl>
                                          <p:spTgt spid="10"/>
                                        </p:tgtEl>
                                        <p:attrNameLst>
                                          <p:attrName>ppt_x</p:attrName>
                                        </p:attrNameLst>
                                      </p:cBhvr>
                                      <p:tavLst>
                                        <p:tav tm="0">
                                          <p:val>
                                            <p:strVal val="#ppt_x-#ppt_w/2"/>
                                          </p:val>
                                        </p:tav>
                                        <p:tav tm="100000">
                                          <p:val>
                                            <p:strVal val="#ppt_x"/>
                                          </p:val>
                                        </p:tav>
                                      </p:tavLst>
                                    </p:anim>
                                    <p:anim calcmode="lin" valueType="num">
                                      <p:cBhvr>
                                        <p:cTn id="84" dur="500" fill="hold"/>
                                        <p:tgtEl>
                                          <p:spTgt spid="10"/>
                                        </p:tgtEl>
                                        <p:attrNameLst>
                                          <p:attrName>ppt_y</p:attrName>
                                        </p:attrNameLst>
                                      </p:cBhvr>
                                      <p:tavLst>
                                        <p:tav tm="0">
                                          <p:val>
                                            <p:strVal val="#ppt_y"/>
                                          </p:val>
                                        </p:tav>
                                        <p:tav tm="100000">
                                          <p:val>
                                            <p:strVal val="#ppt_y"/>
                                          </p:val>
                                        </p:tav>
                                      </p:tavLst>
                                    </p:anim>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strVal val="#ppt_h"/>
                                          </p:val>
                                        </p:tav>
                                        <p:tav tm="100000">
                                          <p:val>
                                            <p:strVal val="#ppt_h"/>
                                          </p:val>
                                        </p:tav>
                                      </p:tavLst>
                                    </p:anim>
                                  </p:childTnLst>
                                </p:cTn>
                              </p:par>
                            </p:childTnLst>
                          </p:cTn>
                        </p:par>
                        <p:par>
                          <p:cTn id="87" fill="hold" nodeType="afterGroup">
                            <p:stCondLst>
                              <p:cond delay="6000"/>
                            </p:stCondLst>
                            <p:childTnLst>
                              <p:par>
                                <p:cTn id="88" presetID="12" presetClass="entr" presetSubtype="2" fill="hold" grpId="0" nodeType="afterEffect">
                                  <p:stCondLst>
                                    <p:cond delay="0"/>
                                  </p:stCondLst>
                                  <p:childTnLst>
                                    <p:set>
                                      <p:cBhvr>
                                        <p:cTn id="89" dur="1" fill="hold">
                                          <p:stCondLst>
                                            <p:cond delay="0"/>
                                          </p:stCondLst>
                                        </p:cTn>
                                        <p:tgtEl>
                                          <p:spTgt spid="837657"/>
                                        </p:tgtEl>
                                        <p:attrNameLst>
                                          <p:attrName>style.visibility</p:attrName>
                                        </p:attrNameLst>
                                      </p:cBhvr>
                                      <p:to>
                                        <p:strVal val="visible"/>
                                      </p:to>
                                    </p:set>
                                    <p:animEffect transition="in" filter="slide(fromRight)">
                                      <p:cBhvr>
                                        <p:cTn id="90" dur="500"/>
                                        <p:tgtEl>
                                          <p:spTgt spid="837657"/>
                                        </p:tgtEl>
                                      </p:cBhvr>
                                    </p:animEffect>
                                  </p:childTnLst>
                                </p:cTn>
                              </p:par>
                            </p:childTnLst>
                          </p:cTn>
                        </p:par>
                        <p:par>
                          <p:cTn id="91" fill="hold" nodeType="afterGroup">
                            <p:stCondLst>
                              <p:cond delay="6500"/>
                            </p:stCondLst>
                            <p:childTnLst>
                              <p:par>
                                <p:cTn id="92" presetID="17" presetClass="entr" presetSubtype="8" fill="hold" nodeType="after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ppt_x</p:attrName>
                                        </p:attrNameLst>
                                      </p:cBhvr>
                                      <p:tavLst>
                                        <p:tav tm="0">
                                          <p:val>
                                            <p:strVal val="#ppt_x-#ppt_w/2"/>
                                          </p:val>
                                        </p:tav>
                                        <p:tav tm="100000">
                                          <p:val>
                                            <p:strVal val="#ppt_x"/>
                                          </p:val>
                                        </p:tav>
                                      </p:tavLst>
                                    </p:anim>
                                    <p:anim calcmode="lin" valueType="num">
                                      <p:cBhvr>
                                        <p:cTn id="95" dur="500" fill="hold"/>
                                        <p:tgtEl>
                                          <p:spTgt spid="11"/>
                                        </p:tgtEl>
                                        <p:attrNameLst>
                                          <p:attrName>ppt_y</p:attrName>
                                        </p:attrNameLst>
                                      </p:cBhvr>
                                      <p:tavLst>
                                        <p:tav tm="0">
                                          <p:val>
                                            <p:strVal val="#ppt_y"/>
                                          </p:val>
                                        </p:tav>
                                        <p:tav tm="100000">
                                          <p:val>
                                            <p:strVal val="#ppt_y"/>
                                          </p:val>
                                        </p:tav>
                                      </p:tavLst>
                                    </p:anim>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strVal val="#ppt_h"/>
                                          </p:val>
                                        </p:tav>
                                        <p:tav tm="100000">
                                          <p:val>
                                            <p:strVal val="#ppt_h"/>
                                          </p:val>
                                        </p:tav>
                                      </p:tavLst>
                                    </p:anim>
                                  </p:childTnLst>
                                </p:cTn>
                              </p:par>
                            </p:childTnLst>
                          </p:cTn>
                        </p:par>
                        <p:par>
                          <p:cTn id="98" fill="hold" nodeType="afterGroup">
                            <p:stCondLst>
                              <p:cond delay="7000"/>
                            </p:stCondLst>
                            <p:childTnLst>
                              <p:par>
                                <p:cTn id="99" presetID="12" presetClass="entr" presetSubtype="2" fill="hold" grpId="0" nodeType="afterEffect">
                                  <p:stCondLst>
                                    <p:cond delay="0"/>
                                  </p:stCondLst>
                                  <p:childTnLst>
                                    <p:set>
                                      <p:cBhvr>
                                        <p:cTn id="100" dur="1" fill="hold">
                                          <p:stCondLst>
                                            <p:cond delay="0"/>
                                          </p:stCondLst>
                                        </p:cTn>
                                        <p:tgtEl>
                                          <p:spTgt spid="837658"/>
                                        </p:tgtEl>
                                        <p:attrNameLst>
                                          <p:attrName>style.visibility</p:attrName>
                                        </p:attrNameLst>
                                      </p:cBhvr>
                                      <p:to>
                                        <p:strVal val="visible"/>
                                      </p:to>
                                    </p:set>
                                    <p:animEffect transition="in" filter="slide(fromRight)">
                                      <p:cBhvr>
                                        <p:cTn id="101" dur="500"/>
                                        <p:tgtEl>
                                          <p:spTgt spid="837658"/>
                                        </p:tgtEl>
                                      </p:cBhvr>
                                    </p:animEffect>
                                  </p:childTnLst>
                                </p:cTn>
                              </p:par>
                            </p:childTnLst>
                          </p:cTn>
                        </p:par>
                        <p:par>
                          <p:cTn id="102" fill="hold" nodeType="afterGroup">
                            <p:stCondLst>
                              <p:cond delay="7500"/>
                            </p:stCondLst>
                            <p:childTnLst>
                              <p:par>
                                <p:cTn id="103" presetID="17" presetClass="entr" presetSubtype="8" fill="hold" nodeType="after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p:cTn id="105" dur="500" fill="hold"/>
                                        <p:tgtEl>
                                          <p:spTgt spid="12"/>
                                        </p:tgtEl>
                                        <p:attrNameLst>
                                          <p:attrName>ppt_x</p:attrName>
                                        </p:attrNameLst>
                                      </p:cBhvr>
                                      <p:tavLst>
                                        <p:tav tm="0">
                                          <p:val>
                                            <p:strVal val="#ppt_x-#ppt_w/2"/>
                                          </p:val>
                                        </p:tav>
                                        <p:tav tm="100000">
                                          <p:val>
                                            <p:strVal val="#ppt_x"/>
                                          </p:val>
                                        </p:tav>
                                      </p:tavLst>
                                    </p:anim>
                                    <p:anim calcmode="lin" valueType="num">
                                      <p:cBhvr>
                                        <p:cTn id="106" dur="500" fill="hold"/>
                                        <p:tgtEl>
                                          <p:spTgt spid="12"/>
                                        </p:tgtEl>
                                        <p:attrNameLst>
                                          <p:attrName>ppt_y</p:attrName>
                                        </p:attrNameLst>
                                      </p:cBhvr>
                                      <p:tavLst>
                                        <p:tav tm="0">
                                          <p:val>
                                            <p:strVal val="#ppt_y"/>
                                          </p:val>
                                        </p:tav>
                                        <p:tav tm="100000">
                                          <p:val>
                                            <p:strVal val="#ppt_y"/>
                                          </p:val>
                                        </p:tav>
                                      </p:tavLst>
                                    </p:anim>
                                    <p:anim calcmode="lin" valueType="num">
                                      <p:cBhvr>
                                        <p:cTn id="107" dur="500" fill="hold"/>
                                        <p:tgtEl>
                                          <p:spTgt spid="12"/>
                                        </p:tgtEl>
                                        <p:attrNameLst>
                                          <p:attrName>ppt_w</p:attrName>
                                        </p:attrNameLst>
                                      </p:cBhvr>
                                      <p:tavLst>
                                        <p:tav tm="0">
                                          <p:val>
                                            <p:fltVal val="0"/>
                                          </p:val>
                                        </p:tav>
                                        <p:tav tm="100000">
                                          <p:val>
                                            <p:strVal val="#ppt_w"/>
                                          </p:val>
                                        </p:tav>
                                      </p:tavLst>
                                    </p:anim>
                                    <p:anim calcmode="lin" valueType="num">
                                      <p:cBhvr>
                                        <p:cTn id="108"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7650" grpId="0" autoUpdateAnimBg="0"/>
      <p:bldP spid="837651" grpId="0" autoUpdateAnimBg="0"/>
      <p:bldP spid="837652" grpId="0" autoUpdateAnimBg="0"/>
      <p:bldP spid="837653" grpId="0" autoUpdateAnimBg="0"/>
      <p:bldP spid="837654" grpId="0" autoUpdateAnimBg="0"/>
      <p:bldP spid="837655" grpId="0" autoUpdateAnimBg="0"/>
      <p:bldP spid="837656" grpId="0" autoUpdateAnimBg="0"/>
      <p:bldP spid="837657" grpId="0" autoUpdateAnimBg="0"/>
      <p:bldP spid="837658"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Content Placeholder 3"/>
          <p:cNvGraphicFramePr>
            <a:graphicFrameLocks/>
          </p:cNvGraphicFramePr>
          <p:nvPr/>
        </p:nvGraphicFramePr>
        <p:xfrm>
          <a:off x="381000" y="762000"/>
          <a:ext cx="7162800" cy="5105400"/>
        </p:xfrm>
        <a:graphic>
          <a:graphicData uri="http://schemas.openxmlformats.org/presentationml/2006/ole">
            <mc:AlternateContent xmlns:mc="http://schemas.openxmlformats.org/markup-compatibility/2006">
              <mc:Choice xmlns:v="urn:schemas-microsoft-com:vml" Requires="v">
                <p:oleObj spid="_x0000_s20523" r:id="rId4" imgW="6017273" imgH="5108891" progId="Excel.Chart.8">
                  <p:embed/>
                </p:oleObj>
              </mc:Choice>
              <mc:Fallback>
                <p:oleObj r:id="rId4" imgW="6017273" imgH="5108891"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762000"/>
                        <a:ext cx="7162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467" name="Title 1"/>
          <p:cNvSpPr>
            <a:spLocks noGrp="1"/>
          </p:cNvSpPr>
          <p:nvPr>
            <p:ph type="title"/>
          </p:nvPr>
        </p:nvSpPr>
        <p:spPr>
          <a:xfrm>
            <a:off x="0" y="391981"/>
            <a:ext cx="9155113" cy="781050"/>
          </a:xfrm>
        </p:spPr>
        <p:txBody>
          <a:bodyPr/>
          <a:lstStyle/>
          <a:p>
            <a:r>
              <a:rPr lang="en-US" sz="2800" b="1" dirty="0" smtClean="0">
                <a:solidFill>
                  <a:schemeClr val="tx1"/>
                </a:solidFill>
                <a:latin typeface="Verdana" pitchFamily="34" charset="0"/>
              </a:rPr>
              <a:t>Technology most trusted industry sector globally</a:t>
            </a:r>
          </a:p>
        </p:txBody>
      </p:sp>
      <p:sp>
        <p:nvSpPr>
          <p:cNvPr id="62468" name="Slide Number Placeholder 5"/>
          <p:cNvSpPr>
            <a:spLocks noGrp="1"/>
          </p:cNvSpPr>
          <p:nvPr>
            <p:ph type="sldNum" sz="quarter" idx="19"/>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fld id="{FEFEDA9D-4A6B-444A-852A-F0E5178124FB}" type="slidenum">
              <a:rPr lang="en-US" sz="800" smtClean="0">
                <a:latin typeface="Arial" pitchFamily="34" charset="0"/>
              </a:rPr>
              <a:pPr/>
              <a:t>58</a:t>
            </a:fld>
            <a:endParaRPr lang="en-US" sz="800" smtClean="0">
              <a:latin typeface="Arial" pitchFamily="34" charset="0"/>
            </a:endParaRPr>
          </a:p>
        </p:txBody>
      </p:sp>
      <p:sp>
        <p:nvSpPr>
          <p:cNvPr id="5" name="Text Placeholder 10"/>
          <p:cNvSpPr txBox="1">
            <a:spLocks/>
          </p:cNvSpPr>
          <p:nvPr/>
        </p:nvSpPr>
        <p:spPr>
          <a:xfrm>
            <a:off x="0" y="6172200"/>
            <a:ext cx="2819400" cy="304800"/>
          </a:xfrm>
          <a:prstGeom prst="rect">
            <a:avLst/>
          </a:prstGeom>
        </p:spPr>
        <p:txBody>
          <a:bodyPr/>
          <a:lstStyle/>
          <a:p>
            <a:pPr marL="342900" indent="-342900">
              <a:lnSpc>
                <a:spcPct val="120000"/>
              </a:lnSpc>
              <a:spcBef>
                <a:spcPct val="20000"/>
              </a:spcBef>
              <a:defRPr/>
            </a:pPr>
            <a:r>
              <a:rPr lang="en-US" sz="1100" kern="0" dirty="0">
                <a:solidFill>
                  <a:srgbClr val="000000"/>
                </a:solidFill>
                <a:latin typeface="Arial Narrow" pitchFamily="34" charset="0"/>
              </a:rPr>
              <a:t>Source: Edelman Trust Barometer  2009</a:t>
            </a:r>
          </a:p>
        </p:txBody>
      </p:sp>
    </p:spTree>
    <p:extLst>
      <p:ext uri="{BB962C8B-B14F-4D97-AF65-F5344CB8AC3E}">
        <p14:creationId xmlns:p14="http://schemas.microsoft.com/office/powerpoint/2010/main" val="34724740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9"/>
          <p:cNvSpPr>
            <a:spLocks noGrp="1"/>
          </p:cNvSpPr>
          <p:nvPr>
            <p:ph type="title" idx="4294967295"/>
          </p:nvPr>
        </p:nvSpPr>
        <p:spPr>
          <a:xfrm>
            <a:off x="0" y="152400"/>
            <a:ext cx="8229600" cy="1143000"/>
          </a:xfrm>
        </p:spPr>
        <p:txBody>
          <a:bodyPr/>
          <a:lstStyle/>
          <a:p>
            <a:pPr eaLnBrk="1" hangingPunct="1"/>
            <a:r>
              <a:rPr lang="en-US" b="1" dirty="0" smtClean="0"/>
              <a:t>Global economic crisis indicators</a:t>
            </a:r>
          </a:p>
        </p:txBody>
      </p:sp>
      <p:sp>
        <p:nvSpPr>
          <p:cNvPr id="21" name="Text Placeholder 20"/>
          <p:cNvSpPr>
            <a:spLocks noGrp="1"/>
          </p:cNvSpPr>
          <p:nvPr>
            <p:ph type="body" idx="4294967295"/>
          </p:nvPr>
        </p:nvSpPr>
        <p:spPr>
          <a:xfrm>
            <a:off x="457200" y="1981200"/>
            <a:ext cx="4040188" cy="685800"/>
          </a:xfrm>
        </p:spPr>
        <p:txBody>
          <a:bodyPr rtlCol="0" anchor="b">
            <a:normAutofit fontScale="62500" lnSpcReduction="20000"/>
          </a:bodyPr>
          <a:lstStyle/>
          <a:p>
            <a:pPr marL="0" indent="0" algn="ctr" eaLnBrk="1" fontAlgn="auto" hangingPunct="1">
              <a:spcAft>
                <a:spcPts val="0"/>
              </a:spcAft>
              <a:buFontTx/>
              <a:buNone/>
              <a:defRPr/>
            </a:pPr>
            <a:r>
              <a:rPr lang="en-US" b="1" dirty="0" smtClean="0"/>
              <a:t>2009 down turn in world</a:t>
            </a:r>
          </a:p>
          <a:p>
            <a:pPr marL="0" indent="0" algn="ctr" eaLnBrk="1" fontAlgn="auto" hangingPunct="1">
              <a:spcAft>
                <a:spcPts val="0"/>
              </a:spcAft>
              <a:buFontTx/>
              <a:buNone/>
              <a:defRPr/>
            </a:pPr>
            <a:r>
              <a:rPr lang="en-US" b="1" dirty="0" smtClean="0"/>
              <a:t>GDP and trade</a:t>
            </a:r>
          </a:p>
          <a:p>
            <a:pPr marL="0" indent="0" eaLnBrk="1" fontAlgn="auto" hangingPunct="1">
              <a:spcAft>
                <a:spcPts val="0"/>
              </a:spcAft>
              <a:buFontTx/>
              <a:buNone/>
              <a:defRPr/>
            </a:pPr>
            <a:endParaRPr lang="en-US" b="1" dirty="0"/>
          </a:p>
        </p:txBody>
      </p:sp>
      <p:sp>
        <p:nvSpPr>
          <p:cNvPr id="63492" name="Text Placeholder 2"/>
          <p:cNvSpPr>
            <a:spLocks noGrp="1"/>
          </p:cNvSpPr>
          <p:nvPr>
            <p:ph sz="half" idx="4294967295"/>
          </p:nvPr>
        </p:nvSpPr>
        <p:spPr>
          <a:xfrm>
            <a:off x="304800" y="2484438"/>
            <a:ext cx="4040188" cy="3916362"/>
          </a:xfrm>
        </p:spPr>
        <p:txBody>
          <a:bodyPr/>
          <a:lstStyle/>
          <a:p>
            <a:pPr eaLnBrk="1" hangingPunct="1">
              <a:buFontTx/>
              <a:buNone/>
            </a:pPr>
            <a:endParaRPr lang="en-US" smtClean="0"/>
          </a:p>
          <a:p>
            <a:pPr eaLnBrk="1" hangingPunct="1">
              <a:buFontTx/>
              <a:buNone/>
            </a:pPr>
            <a:endParaRPr lang="en-US" smtClean="0"/>
          </a:p>
          <a:p>
            <a:pPr eaLnBrk="1" hangingPunct="1">
              <a:buFontTx/>
              <a:buNone/>
            </a:pPr>
            <a:endParaRPr lang="en-US" smtClean="0"/>
          </a:p>
        </p:txBody>
      </p:sp>
      <p:sp>
        <p:nvSpPr>
          <p:cNvPr id="22" name="Text Placeholder 21"/>
          <p:cNvSpPr>
            <a:spLocks noGrp="1"/>
          </p:cNvSpPr>
          <p:nvPr>
            <p:ph type="body" sz="quarter" idx="4294967295"/>
          </p:nvPr>
        </p:nvSpPr>
        <p:spPr>
          <a:xfrm>
            <a:off x="4645025" y="1535113"/>
            <a:ext cx="4117975" cy="979487"/>
          </a:xfrm>
        </p:spPr>
        <p:txBody>
          <a:bodyPr rtlCol="0" anchor="b">
            <a:normAutofit fontScale="55000" lnSpcReduction="20000"/>
          </a:bodyPr>
          <a:lstStyle/>
          <a:p>
            <a:pPr marL="0" indent="0" eaLnBrk="1" fontAlgn="auto" hangingPunct="1">
              <a:spcAft>
                <a:spcPts val="0"/>
              </a:spcAft>
              <a:buFontTx/>
              <a:buNone/>
              <a:defRPr/>
            </a:pPr>
            <a:r>
              <a:rPr lang="en-US" b="1" dirty="0" smtClean="0"/>
              <a:t>Global growth est. cut by 2.6% points by World bank March 2009 vs. November 2008 forecast</a:t>
            </a:r>
            <a:endParaRPr lang="en-US" b="1" dirty="0"/>
          </a:p>
        </p:txBody>
      </p:sp>
      <p:pic>
        <p:nvPicPr>
          <p:cNvPr id="63494" name="Content Placeholder 7"/>
          <p:cNvPicPr>
            <a:picLocks noChangeAspect="1" noChangeArrowheads="1"/>
          </p:cNvPicPr>
          <p:nvPr/>
        </p:nvPicPr>
        <p:blipFill>
          <a:blip r:embed="rId2">
            <a:extLst>
              <a:ext uri="{28A0092B-C50C-407E-A947-70E740481C1C}">
                <a14:useLocalDpi xmlns:a14="http://schemas.microsoft.com/office/drawing/2010/main" val="0"/>
              </a:ext>
            </a:extLst>
          </a:blip>
          <a:srcRect l="16458" t="44341" r="50000" b="19888"/>
          <a:stretch>
            <a:fillRect/>
          </a:stretch>
        </p:blipFill>
        <p:spPr bwMode="auto">
          <a:xfrm>
            <a:off x="457200" y="2667000"/>
            <a:ext cx="40005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63495" name="Content Placeholder 23"/>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l="51736" t="45692" r="13472" b="20000"/>
          <a:stretch>
            <a:fillRect/>
          </a:stretch>
        </p:blipFill>
        <p:spPr>
          <a:xfrm>
            <a:off x="4572000" y="2667000"/>
            <a:ext cx="4041775" cy="3236913"/>
          </a:xfrm>
        </p:spPr>
      </p:pic>
      <p:sp>
        <p:nvSpPr>
          <p:cNvPr id="63496" name="Rectangle 1"/>
          <p:cNvSpPr>
            <a:spLocks noChangeArrowheads="1"/>
          </p:cNvSpPr>
          <p:nvPr/>
        </p:nvSpPr>
        <p:spPr bwMode="auto">
          <a:xfrm>
            <a:off x="1371600" y="6027738"/>
            <a:ext cx="609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0" hangingPunct="0"/>
            <a:r>
              <a:rPr lang="en-US" sz="1200">
                <a:latin typeface="Calibri" pitchFamily="34" charset="0"/>
              </a:rPr>
              <a:t>Global Economic Prospects 2009 Forecast Update, World Bank, March 30, 2009, http://siteresources.worldbank.org/INTGEP2009/Resources/5530448-1238466339289/GEP-Update-March30.pdf </a:t>
            </a:r>
          </a:p>
          <a:p>
            <a:pPr eaLnBrk="0" hangingPunct="0"/>
            <a:endParaRPr lang="en-US"/>
          </a:p>
        </p:txBody>
      </p:sp>
      <p:sp>
        <p:nvSpPr>
          <p:cNvPr id="63497" name="Slide Number Placeholder 8"/>
          <p:cNvSpPr txBox="1">
            <a:spLocks noGrp="1"/>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6D325F54-6FAC-4675-B4C3-D443CC36E291}" type="slidenum">
              <a:rPr lang="en-US" sz="800"/>
              <a:pPr/>
              <a:t>59</a:t>
            </a:fld>
            <a:endParaRPr lang="en-US" sz="800"/>
          </a:p>
        </p:txBody>
      </p:sp>
    </p:spTree>
    <p:extLst>
      <p:ext uri="{BB962C8B-B14F-4D97-AF65-F5344CB8AC3E}">
        <p14:creationId xmlns:p14="http://schemas.microsoft.com/office/powerpoint/2010/main" val="2677697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Fig: 2.3: Innovation in a Spiky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135938" cy="538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0" y="323577"/>
            <a:ext cx="8839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defRPr>
            </a:lvl2pPr>
            <a:lvl3pPr algn="ctr" rtl="0" eaLnBrk="1" fontAlgn="base" hangingPunct="1">
              <a:spcBef>
                <a:spcPct val="0"/>
              </a:spcBef>
              <a:spcAft>
                <a:spcPct val="0"/>
              </a:spcAft>
              <a:defRPr sz="3600">
                <a:solidFill>
                  <a:schemeClr val="tx2"/>
                </a:solidFill>
                <a:latin typeface="Arial" charset="0"/>
              </a:defRPr>
            </a:lvl3pPr>
            <a:lvl4pPr algn="ctr" rtl="0" eaLnBrk="1" fontAlgn="base" hangingPunct="1">
              <a:spcBef>
                <a:spcPct val="0"/>
              </a:spcBef>
              <a:spcAft>
                <a:spcPct val="0"/>
              </a:spcAft>
              <a:defRPr sz="3600">
                <a:solidFill>
                  <a:schemeClr val="tx2"/>
                </a:solidFill>
                <a:latin typeface="Arial" charset="0"/>
              </a:defRPr>
            </a:lvl4pPr>
            <a:lvl5pPr algn="ctr" rtl="0" eaLnBrk="1" fontAlgn="base" hangingPunct="1">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a:lstStyle>
          <a:p>
            <a:r>
              <a:rPr lang="nl-BE" b="1" dirty="0" smtClean="0"/>
              <a:t>A “spiky”world: innovation</a:t>
            </a:r>
            <a:endParaRPr lang="nl-NL" b="1" dirty="0" smtClean="0"/>
          </a:p>
        </p:txBody>
      </p:sp>
    </p:spTree>
    <p:extLst>
      <p:ext uri="{BB962C8B-B14F-4D97-AF65-F5344CB8AC3E}">
        <p14:creationId xmlns:p14="http://schemas.microsoft.com/office/powerpoint/2010/main" val="2310011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9"/>
          <p:cNvSpPr>
            <a:spLocks noGrp="1"/>
          </p:cNvSpPr>
          <p:nvPr>
            <p:ph type="title" idx="4294967295"/>
          </p:nvPr>
        </p:nvSpPr>
        <p:spPr>
          <a:xfrm>
            <a:off x="-1" y="304800"/>
            <a:ext cx="8860665" cy="1020763"/>
          </a:xfrm>
        </p:spPr>
        <p:txBody>
          <a:bodyPr/>
          <a:lstStyle/>
          <a:p>
            <a:pPr eaLnBrk="1" hangingPunct="1"/>
            <a:r>
              <a:rPr lang="en-US" b="1" dirty="0" smtClean="0"/>
              <a:t>Real GDP growth forecast (March 2009)</a:t>
            </a:r>
            <a:br>
              <a:rPr lang="en-US" b="1" dirty="0" smtClean="0"/>
            </a:br>
            <a:r>
              <a:rPr lang="en-US" sz="1800" b="1" dirty="0" smtClean="0"/>
              <a:t>(percent change from previous year)</a:t>
            </a:r>
          </a:p>
        </p:txBody>
      </p:sp>
      <p:pic>
        <p:nvPicPr>
          <p:cNvPr id="64515" name="Content Placeholder 1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46181" t="23222" r="8542" b="33778"/>
          <a:stretch>
            <a:fillRect/>
          </a:stretch>
        </p:blipFill>
        <p:spPr>
          <a:xfrm>
            <a:off x="914400" y="1311275"/>
            <a:ext cx="7315200" cy="4341813"/>
          </a:xfrm>
        </p:spPr>
      </p:pic>
      <p:sp>
        <p:nvSpPr>
          <p:cNvPr id="64516" name="Rectangle 12"/>
          <p:cNvSpPr>
            <a:spLocks noChangeArrowheads="1"/>
          </p:cNvSpPr>
          <p:nvPr/>
        </p:nvSpPr>
        <p:spPr bwMode="auto">
          <a:xfrm>
            <a:off x="914400" y="5715000"/>
            <a:ext cx="7391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200">
                <a:latin typeface="Calibri" pitchFamily="34" charset="0"/>
              </a:rPr>
              <a:t>Source: World Bank.</a:t>
            </a:r>
          </a:p>
          <a:p>
            <a:pPr eaLnBrk="0" hangingPunct="0"/>
            <a:r>
              <a:rPr lang="en-US" sz="1200">
                <a:latin typeface="Calibri" pitchFamily="34" charset="0"/>
              </a:rPr>
              <a:t> </a:t>
            </a:r>
            <a:r>
              <a:rPr lang="en-US" sz="1000">
                <a:latin typeface="Calibri" pitchFamily="34" charset="0"/>
              </a:rPr>
              <a:t>Notes: a: GDP in 2000 constant dollars, 2000 prices and market exchange rates. b: GDP measured at 2000 PPP weights. c. GDP figures for South Asia refer to fiscal years (FY). The FY runs from Jul-1 through Jun-30 in Pakistan and Bangladesh; and from Apr-1 through Mar-31 in India. Due to reporting practices, where FY2007/08 is reported in 2008 for Pakistan and Bangladesh and in 2007 for India, there is an illusion of a lag in the impact of the global crisis upon Pakistan and Bangladesh compared with India.</a:t>
            </a:r>
          </a:p>
        </p:txBody>
      </p:sp>
      <p:sp>
        <p:nvSpPr>
          <p:cNvPr id="64517" name="Slide Number Placeholder 4"/>
          <p:cNvSpPr txBox="1">
            <a:spLocks noGrp="1"/>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93ACDC88-A99A-4842-87CD-84D984FC28FB}" type="slidenum">
              <a:rPr lang="en-US" sz="800"/>
              <a:pPr/>
              <a:t>60</a:t>
            </a:fld>
            <a:endParaRPr lang="en-US" sz="800"/>
          </a:p>
        </p:txBody>
      </p:sp>
      <p:sp>
        <p:nvSpPr>
          <p:cNvPr id="6" name="Oval 95"/>
          <p:cNvSpPr>
            <a:spLocks noChangeArrowheads="1"/>
          </p:cNvSpPr>
          <p:nvPr/>
        </p:nvSpPr>
        <p:spPr bwMode="auto">
          <a:xfrm>
            <a:off x="3505200" y="3505200"/>
            <a:ext cx="457200" cy="685800"/>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0" name="Oval 95"/>
          <p:cNvSpPr>
            <a:spLocks noChangeArrowheads="1"/>
          </p:cNvSpPr>
          <p:nvPr/>
        </p:nvSpPr>
        <p:spPr bwMode="auto">
          <a:xfrm>
            <a:off x="3505200" y="3200400"/>
            <a:ext cx="457200" cy="304800"/>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1" name="Oval 95"/>
          <p:cNvSpPr>
            <a:spLocks noChangeArrowheads="1"/>
          </p:cNvSpPr>
          <p:nvPr/>
        </p:nvSpPr>
        <p:spPr bwMode="auto">
          <a:xfrm>
            <a:off x="7086600" y="3276600"/>
            <a:ext cx="457200" cy="685800"/>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Tree>
    <p:extLst>
      <p:ext uri="{BB962C8B-B14F-4D97-AF65-F5344CB8AC3E}">
        <p14:creationId xmlns:p14="http://schemas.microsoft.com/office/powerpoint/2010/main" val="1771960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Placeholder 4"/>
          <p:cNvSpPr>
            <a:spLocks noGrp="1"/>
          </p:cNvSpPr>
          <p:nvPr>
            <p:ph type="body" sz="half" idx="4294967295"/>
          </p:nvPr>
        </p:nvSpPr>
        <p:spPr>
          <a:xfrm>
            <a:off x="381000" y="1219200"/>
            <a:ext cx="3200400" cy="4602163"/>
          </a:xfrm>
        </p:spPr>
        <p:txBody>
          <a:bodyPr/>
          <a:lstStyle/>
          <a:p>
            <a:pPr marL="0" indent="0" eaLnBrk="1" hangingPunct="1">
              <a:buFont typeface="Wingdings" pitchFamily="2" charset="2"/>
              <a:buChar char="Ø"/>
            </a:pPr>
            <a:r>
              <a:rPr lang="en-US" sz="1500" smtClean="0"/>
              <a:t> Global GDP estimated to have fallen by 5 percent in the fourth quarter (annualized), led by advanced economies, which contracted by 7 percent. </a:t>
            </a:r>
          </a:p>
          <a:p>
            <a:pPr marL="0" indent="0" eaLnBrk="1" hangingPunct="1">
              <a:buFont typeface="Wingdings" pitchFamily="2" charset="2"/>
              <a:buChar char="Ø"/>
            </a:pPr>
            <a:r>
              <a:rPr lang="en-US" sz="1500" smtClean="0"/>
              <a:t> GDP declined in the fourth quarter by around 6 percent in both the U.S. and Euro area, plummeted at a post-war record of13 percent in Japan. </a:t>
            </a:r>
          </a:p>
          <a:p>
            <a:pPr marL="0" indent="0" eaLnBrk="1" hangingPunct="1">
              <a:buFont typeface="Wingdings" pitchFamily="2" charset="2"/>
              <a:buChar char="Ø"/>
            </a:pPr>
            <a:r>
              <a:rPr lang="en-US" sz="1500" smtClean="0"/>
              <a:t> Growth also plunged across a broad swath of emerging economies, reflecting the confluence of weakening external demand, tightening financing constraints, and plunging commodity prices.</a:t>
            </a:r>
          </a:p>
        </p:txBody>
      </p:sp>
      <p:pic>
        <p:nvPicPr>
          <p:cNvPr id="65539" name="Content Placeholder 6"/>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44514" t="27556" r="18056" b="17444"/>
          <a:stretch>
            <a:fillRect/>
          </a:stretch>
        </p:blipFill>
        <p:spPr>
          <a:xfrm>
            <a:off x="3575050" y="852488"/>
            <a:ext cx="5111750" cy="4694237"/>
          </a:xfrm>
        </p:spPr>
      </p:pic>
      <p:sp>
        <p:nvSpPr>
          <p:cNvPr id="65540" name="Rectangle 5"/>
          <p:cNvSpPr>
            <a:spLocks noChangeArrowheads="1"/>
          </p:cNvSpPr>
          <p:nvPr/>
        </p:nvSpPr>
        <p:spPr bwMode="auto">
          <a:xfrm>
            <a:off x="3657600" y="5791200"/>
            <a:ext cx="4572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200">
                <a:latin typeface="Calibri" pitchFamily="34" charset="0"/>
                <a:ea typeface="Calibri" pitchFamily="34" charset="0"/>
                <a:cs typeface="TimesNewRomanPS-BoldMT"/>
              </a:rPr>
              <a:t>Source: IMF Report: Global Economic Policies and Prospects, Group of Twenty Meeting of the Ministers and Central Bank Governors, March 13–14, 2009, London, U.K.</a:t>
            </a:r>
            <a:endParaRPr lang="en-US" sz="1200">
              <a:ea typeface="Calibri" pitchFamily="34" charset="0"/>
              <a:cs typeface="TimesNewRomanPS-BoldMT"/>
            </a:endParaRPr>
          </a:p>
        </p:txBody>
      </p:sp>
      <p:sp>
        <p:nvSpPr>
          <p:cNvPr id="65541" name="Title 19"/>
          <p:cNvSpPr>
            <a:spLocks noGrp="1"/>
          </p:cNvSpPr>
          <p:nvPr>
            <p:ph type="title" idx="4294967295"/>
          </p:nvPr>
        </p:nvSpPr>
        <p:spPr>
          <a:xfrm>
            <a:off x="0" y="228600"/>
            <a:ext cx="8229600" cy="685800"/>
          </a:xfrm>
        </p:spPr>
        <p:txBody>
          <a:bodyPr anchor="b"/>
          <a:lstStyle/>
          <a:p>
            <a:pPr eaLnBrk="1" hangingPunct="1"/>
            <a:r>
              <a:rPr lang="en-US" b="1" dirty="0" smtClean="0"/>
              <a:t>Global economic crisis indicators</a:t>
            </a:r>
          </a:p>
        </p:txBody>
      </p:sp>
      <p:sp>
        <p:nvSpPr>
          <p:cNvPr id="65542" name="Slide Number Placeholder 5"/>
          <p:cNvSpPr txBox="1">
            <a:spLocks noGrp="1"/>
          </p:cNvSpPr>
          <p:nvPr/>
        </p:nvSpPr>
        <p:spPr bwMode="auto">
          <a:xfrm>
            <a:off x="914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186C39EE-88C6-4F3D-891A-9DB3B5D3B65D}" type="slidenum">
              <a:rPr lang="en-US" sz="800"/>
              <a:pPr/>
              <a:t>61</a:t>
            </a:fld>
            <a:endParaRPr lang="en-US" sz="800"/>
          </a:p>
        </p:txBody>
      </p:sp>
    </p:spTree>
    <p:extLst>
      <p:ext uri="{BB962C8B-B14F-4D97-AF65-F5344CB8AC3E}">
        <p14:creationId xmlns:p14="http://schemas.microsoft.com/office/powerpoint/2010/main" val="27206971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57200" y="624627"/>
            <a:ext cx="8382000" cy="762000"/>
          </a:xfrm>
        </p:spPr>
        <p:txBody>
          <a:bodyPr>
            <a:normAutofit fontScale="90000"/>
          </a:bodyPr>
          <a:lstStyle/>
          <a:p>
            <a:pPr eaLnBrk="1" hangingPunct="1">
              <a:defRPr/>
            </a:pPr>
            <a:r>
              <a:rPr lang="en-US" b="1" dirty="0" smtClean="0"/>
              <a:t>Vulnerabilities of European banks with substantial exposures to Central/Eastern Europe</a:t>
            </a:r>
          </a:p>
        </p:txBody>
      </p:sp>
      <p:sp>
        <p:nvSpPr>
          <p:cNvPr id="66563" name="Content Placeholder 9"/>
          <p:cNvSpPr>
            <a:spLocks noGrp="1"/>
          </p:cNvSpPr>
          <p:nvPr>
            <p:ph sz="half" idx="4294967295"/>
          </p:nvPr>
        </p:nvSpPr>
        <p:spPr>
          <a:xfrm>
            <a:off x="457200" y="1602348"/>
            <a:ext cx="3581400" cy="4953000"/>
          </a:xfrm>
        </p:spPr>
        <p:txBody>
          <a:bodyPr/>
          <a:lstStyle/>
          <a:p>
            <a:pPr eaLnBrk="1" hangingPunct="1">
              <a:lnSpc>
                <a:spcPct val="80000"/>
              </a:lnSpc>
              <a:buFontTx/>
              <a:buNone/>
            </a:pPr>
            <a:r>
              <a:rPr lang="en-US" sz="1800" smtClean="0"/>
              <a:t>The vulnerabilities of banks with substantial exposures to Central and Eastern Europe are raising perceptions of sovereign risk in  advanced economies. Many banks’ exposures are high relative to their home country GDP. Austrian banks’ exposures, for example, amount to about 75 percent of Austria’s GDP. </a:t>
            </a:r>
          </a:p>
          <a:p>
            <a:pPr eaLnBrk="1" hangingPunct="1">
              <a:lnSpc>
                <a:spcPct val="80000"/>
              </a:lnSpc>
              <a:buFontTx/>
              <a:buNone/>
            </a:pPr>
            <a:endParaRPr lang="en-US" sz="1800" smtClean="0"/>
          </a:p>
          <a:p>
            <a:pPr eaLnBrk="1" hangingPunct="1">
              <a:lnSpc>
                <a:spcPct val="80000"/>
              </a:lnSpc>
              <a:buFontTx/>
              <a:buNone/>
            </a:pPr>
            <a:r>
              <a:rPr lang="en-US" sz="1800" smtClean="0"/>
              <a:t>Other countries with relatively high exposures to emerging Europe include Switzerland, Belgium, the Netherlands, and Sweden.</a:t>
            </a:r>
          </a:p>
        </p:txBody>
      </p:sp>
      <p:pic>
        <p:nvPicPr>
          <p:cNvPr id="66564" name="Content Placeholder 10"/>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l="59792" t="37778" r="12222" b="27000"/>
          <a:stretch>
            <a:fillRect/>
          </a:stretch>
        </p:blipFill>
        <p:spPr>
          <a:xfrm>
            <a:off x="3984625" y="1776973"/>
            <a:ext cx="4649788" cy="4002088"/>
          </a:xfrm>
        </p:spPr>
      </p:pic>
      <p:sp>
        <p:nvSpPr>
          <p:cNvPr id="66565" name="Rectangle 1"/>
          <p:cNvSpPr>
            <a:spLocks noChangeArrowheads="1"/>
          </p:cNvSpPr>
          <p:nvPr/>
        </p:nvSpPr>
        <p:spPr bwMode="auto">
          <a:xfrm>
            <a:off x="4267200" y="5872723"/>
            <a:ext cx="43434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200">
                <a:solidFill>
                  <a:schemeClr val="tx1"/>
                </a:solidFill>
                <a:latin typeface="Calibri" pitchFamily="34" charset="0"/>
                <a:ea typeface="Calibri" pitchFamily="34" charset="0"/>
                <a:cs typeface="TimesNewRomanPS-BoldMT"/>
              </a:rPr>
              <a:t>Source: IMF Report: Global Economic Policies and Prospects, Group of Twenty Meeting of the Ministers and Central Bank Governors, March 13–14, 2009, London, U.K.</a:t>
            </a:r>
            <a:endParaRPr lang="en-US" sz="1800">
              <a:solidFill>
                <a:schemeClr val="tx1"/>
              </a:solidFill>
              <a:latin typeface="Arial" pitchFamily="34" charset="0"/>
              <a:ea typeface="Calibri" pitchFamily="34" charset="0"/>
              <a:cs typeface="TimesNewRomanPS-BoldMT"/>
            </a:endParaRPr>
          </a:p>
        </p:txBody>
      </p:sp>
    </p:spTree>
    <p:extLst>
      <p:ext uri="{BB962C8B-B14F-4D97-AF65-F5344CB8AC3E}">
        <p14:creationId xmlns:p14="http://schemas.microsoft.com/office/powerpoint/2010/main" val="2247451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7"/>
          <p:cNvSpPr>
            <a:spLocks noGrp="1"/>
          </p:cNvSpPr>
          <p:nvPr>
            <p:ph type="title" idx="4294967295"/>
          </p:nvPr>
        </p:nvSpPr>
        <p:spPr>
          <a:xfrm>
            <a:off x="0" y="533400"/>
            <a:ext cx="8305800" cy="641350"/>
          </a:xfrm>
        </p:spPr>
        <p:txBody>
          <a:bodyPr anchor="b"/>
          <a:lstStyle/>
          <a:p>
            <a:pPr eaLnBrk="1" hangingPunct="1"/>
            <a:r>
              <a:rPr lang="en-US" b="1" dirty="0" smtClean="0"/>
              <a:t>Vulnerability indicators by region </a:t>
            </a:r>
            <a:br>
              <a:rPr lang="en-US" b="1" dirty="0" smtClean="0"/>
            </a:br>
            <a:r>
              <a:rPr lang="en-US" sz="2000" b="1" dirty="0" smtClean="0"/>
              <a:t>Current account balance</a:t>
            </a:r>
          </a:p>
        </p:txBody>
      </p:sp>
      <p:sp>
        <p:nvSpPr>
          <p:cNvPr id="67587" name="Text Placeholder 9"/>
          <p:cNvSpPr>
            <a:spLocks noGrp="1"/>
          </p:cNvSpPr>
          <p:nvPr>
            <p:ph type="body" sz="half" idx="4294967295"/>
          </p:nvPr>
        </p:nvSpPr>
        <p:spPr>
          <a:xfrm>
            <a:off x="457200" y="1295400"/>
            <a:ext cx="3008313" cy="4786313"/>
          </a:xfrm>
        </p:spPr>
        <p:txBody>
          <a:bodyPr/>
          <a:lstStyle/>
          <a:p>
            <a:pPr marL="0" indent="0" eaLnBrk="1" hangingPunct="1">
              <a:buFontTx/>
              <a:buNone/>
            </a:pPr>
            <a:r>
              <a:rPr lang="en-US" sz="1800" smtClean="0"/>
              <a:t>Over the past few years, current account balances have become more divergent. Emerging Europe has seen large and sustained deficits, while many countries in Asia, the Middle East, and the Commonwealth of Independent States (CIS) have shifted to surpluses— partly because of the commodity price boom.</a:t>
            </a:r>
          </a:p>
        </p:txBody>
      </p:sp>
      <p:pic>
        <p:nvPicPr>
          <p:cNvPr id="67588" name="Content Placeholder 10"/>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12292" t="22844" r="48889" b="23555"/>
          <a:stretch>
            <a:fillRect/>
          </a:stretch>
        </p:blipFill>
        <p:spPr>
          <a:xfrm>
            <a:off x="3581400" y="1295400"/>
            <a:ext cx="5111750" cy="4716463"/>
          </a:xfrm>
        </p:spPr>
      </p:pic>
      <p:sp>
        <p:nvSpPr>
          <p:cNvPr id="67589" name="Rectangle 11"/>
          <p:cNvSpPr>
            <a:spLocks noChangeArrowheads="1"/>
          </p:cNvSpPr>
          <p:nvPr/>
        </p:nvSpPr>
        <p:spPr bwMode="auto">
          <a:xfrm>
            <a:off x="3733800" y="57912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chemeClr val="tx1"/>
                </a:solidFill>
                <a:latin typeface="Calibri" pitchFamily="34" charset="0"/>
              </a:rPr>
              <a:t>Source: IMF, World Economic Outlook (WEO), April 2009, http://www.imf.org/external/pubs/ft/weo/2009/01/index.htm</a:t>
            </a:r>
          </a:p>
        </p:txBody>
      </p:sp>
    </p:spTree>
    <p:extLst>
      <p:ext uri="{BB962C8B-B14F-4D97-AF65-F5344CB8AC3E}">
        <p14:creationId xmlns:p14="http://schemas.microsoft.com/office/powerpoint/2010/main" val="7166643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p:cNvSpPr>
            <a:spLocks noGrp="1"/>
          </p:cNvSpPr>
          <p:nvPr>
            <p:ph type="title" idx="4294967295"/>
          </p:nvPr>
        </p:nvSpPr>
        <p:spPr>
          <a:xfrm>
            <a:off x="-1" y="304800"/>
            <a:ext cx="8809149" cy="762000"/>
          </a:xfrm>
        </p:spPr>
        <p:txBody>
          <a:bodyPr/>
          <a:lstStyle/>
          <a:p>
            <a:pPr eaLnBrk="1" hangingPunct="1"/>
            <a:r>
              <a:rPr lang="en-US" b="1" dirty="0" smtClean="0"/>
              <a:t>Economic Indicators</a:t>
            </a:r>
            <a:br>
              <a:rPr lang="en-US" b="1" dirty="0" smtClean="0"/>
            </a:br>
            <a:r>
              <a:rPr lang="en-US" sz="2000" b="1" dirty="0" smtClean="0"/>
              <a:t>Retail Sales</a:t>
            </a:r>
          </a:p>
        </p:txBody>
      </p:sp>
      <p:pic>
        <p:nvPicPr>
          <p:cNvPr id="68611" name="Content Placeholder 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l="33421" t="54546" r="46547" b="6921"/>
          <a:stretch>
            <a:fillRect/>
          </a:stretch>
        </p:blipFill>
        <p:spPr>
          <a:xfrm>
            <a:off x="2311758" y="1189037"/>
            <a:ext cx="4119563" cy="4754563"/>
          </a:xfrm>
        </p:spPr>
      </p:pic>
      <p:sp>
        <p:nvSpPr>
          <p:cNvPr id="68612" name="Rectangle 4"/>
          <p:cNvSpPr>
            <a:spLocks noChangeArrowheads="1"/>
          </p:cNvSpPr>
          <p:nvPr/>
        </p:nvSpPr>
        <p:spPr bwMode="auto">
          <a:xfrm>
            <a:off x="1447800" y="57150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chemeClr val="tx1"/>
                </a:solidFill>
                <a:latin typeface="Calibri" pitchFamily="34" charset="0"/>
                <a:ea typeface="Calibri" pitchFamily="34" charset="0"/>
                <a:cs typeface="TimesNewRomanPS-BoldMT"/>
              </a:rPr>
              <a:t>Source: IMF Report: Global Economic Policies and Prospects, Group of Twenty Meeting of the Ministers and Central Bank Governors, March 13–14, 2009, London, U.K.</a:t>
            </a:r>
            <a:endParaRPr lang="en-US" sz="1200">
              <a:solidFill>
                <a:schemeClr val="tx1"/>
              </a:solidFill>
              <a:latin typeface="Arial" pitchFamily="34" charset="0"/>
              <a:ea typeface="Calibri" pitchFamily="34" charset="0"/>
              <a:cs typeface="TimesNewRomanPS-BoldMT"/>
            </a:endParaRPr>
          </a:p>
        </p:txBody>
      </p:sp>
    </p:spTree>
    <p:extLst>
      <p:ext uri="{BB962C8B-B14F-4D97-AF65-F5344CB8AC3E}">
        <p14:creationId xmlns:p14="http://schemas.microsoft.com/office/powerpoint/2010/main" val="26249575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p:txBody>
          <a:bodyPr/>
          <a:lstStyle/>
          <a:p>
            <a:pPr eaLnBrk="1" hangingPunct="1"/>
            <a:r>
              <a:rPr lang="en-US" b="1" dirty="0" smtClean="0"/>
              <a:t>Economic Indicators</a:t>
            </a:r>
            <a:br>
              <a:rPr lang="en-US" b="1" dirty="0" smtClean="0"/>
            </a:br>
            <a:r>
              <a:rPr lang="en-US" sz="2000" b="1" dirty="0" smtClean="0"/>
              <a:t>Commodity Prices and Inflation</a:t>
            </a:r>
          </a:p>
        </p:txBody>
      </p:sp>
      <p:pic>
        <p:nvPicPr>
          <p:cNvPr id="69635" name="Content Placeholder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l="58611" t="33221" r="11250" b="31332"/>
          <a:stretch>
            <a:fillRect/>
          </a:stretch>
        </p:blipFill>
        <p:spPr>
          <a:xfrm>
            <a:off x="457200" y="2122488"/>
            <a:ext cx="4038600" cy="3502025"/>
          </a:xfrm>
        </p:spPr>
      </p:pic>
      <p:pic>
        <p:nvPicPr>
          <p:cNvPr id="69636" name="Content Placeholder 5"/>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61389" t="24667" r="11041" b="37889"/>
          <a:stretch>
            <a:fillRect/>
          </a:stretch>
        </p:blipFill>
        <p:spPr>
          <a:xfrm>
            <a:off x="4776788" y="2092325"/>
            <a:ext cx="3781425" cy="3511550"/>
          </a:xfrm>
        </p:spPr>
      </p:pic>
      <p:sp>
        <p:nvSpPr>
          <p:cNvPr id="69637" name="Rectangle 6"/>
          <p:cNvSpPr>
            <a:spLocks noChangeArrowheads="1"/>
          </p:cNvSpPr>
          <p:nvPr/>
        </p:nvSpPr>
        <p:spPr bwMode="auto">
          <a:xfrm>
            <a:off x="1600200" y="57912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chemeClr val="tx1"/>
                </a:solidFill>
                <a:latin typeface="Calibri" pitchFamily="34" charset="0"/>
                <a:ea typeface="Calibri" pitchFamily="34" charset="0"/>
                <a:cs typeface="TimesNewRomanPS-BoldMT"/>
              </a:rPr>
              <a:t>Source: IMF Report: Global Economic Policies and Prospects, Group of Twenty Meeting of the Ministers and Central Bank Governors, March 13–14, 2009, London, U.K.</a:t>
            </a:r>
            <a:endParaRPr lang="en-US" sz="1200">
              <a:solidFill>
                <a:schemeClr val="tx1"/>
              </a:solidFill>
              <a:latin typeface="Arial" pitchFamily="34" charset="0"/>
              <a:ea typeface="Calibri" pitchFamily="34" charset="0"/>
              <a:cs typeface="TimesNewRomanPS-BoldMT"/>
            </a:endParaRPr>
          </a:p>
        </p:txBody>
      </p:sp>
    </p:spTree>
    <p:extLst>
      <p:ext uri="{BB962C8B-B14F-4D97-AF65-F5344CB8AC3E}">
        <p14:creationId xmlns:p14="http://schemas.microsoft.com/office/powerpoint/2010/main" val="19454127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6"/>
          <p:cNvSpPr>
            <a:spLocks noGrp="1"/>
          </p:cNvSpPr>
          <p:nvPr>
            <p:ph type="title" idx="4294967295"/>
          </p:nvPr>
        </p:nvSpPr>
        <p:spPr>
          <a:xfrm>
            <a:off x="533400" y="585990"/>
            <a:ext cx="8229600" cy="579438"/>
          </a:xfrm>
        </p:spPr>
        <p:txBody>
          <a:bodyPr/>
          <a:lstStyle/>
          <a:p>
            <a:pPr eaLnBrk="1" hangingPunct="1"/>
            <a:r>
              <a:rPr lang="en-US" b="1" dirty="0" smtClean="0"/>
              <a:t>The Collapse Of Emerging-Market Currencies</a:t>
            </a:r>
          </a:p>
        </p:txBody>
      </p:sp>
      <p:pic>
        <p:nvPicPr>
          <p:cNvPr id="70659" name="Picture 3"/>
          <p:cNvPicPr>
            <a:picLocks noChangeAspect="1" noChangeArrowheads="1"/>
          </p:cNvPicPr>
          <p:nvPr/>
        </p:nvPicPr>
        <p:blipFill>
          <a:blip r:embed="rId2">
            <a:extLst>
              <a:ext uri="{28A0092B-C50C-407E-A947-70E740481C1C}">
                <a14:useLocalDpi xmlns:a14="http://schemas.microsoft.com/office/drawing/2010/main" val="0"/>
              </a:ext>
            </a:extLst>
          </a:blip>
          <a:srcRect l="25555" t="16911" r="23819" b="24556"/>
          <a:stretch>
            <a:fillRect/>
          </a:stretch>
        </p:blipFill>
        <p:spPr bwMode="auto">
          <a:xfrm>
            <a:off x="1219200" y="1349064"/>
            <a:ext cx="6858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70660" name="Rectangle 7"/>
          <p:cNvSpPr>
            <a:spLocks noChangeArrowheads="1"/>
          </p:cNvSpPr>
          <p:nvPr/>
        </p:nvSpPr>
        <p:spPr bwMode="auto">
          <a:xfrm>
            <a:off x="1219200" y="6096000"/>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chemeClr val="tx1"/>
                </a:solidFill>
                <a:latin typeface="Calibri" pitchFamily="34" charset="0"/>
              </a:rPr>
              <a:t>Council on Foreign Relations (CFR), </a:t>
            </a:r>
            <a:r>
              <a:rPr lang="en-US" sz="1200" i="1">
                <a:solidFill>
                  <a:schemeClr val="tx1"/>
                </a:solidFill>
                <a:latin typeface="Calibri" pitchFamily="34" charset="0"/>
              </a:rPr>
              <a:t>Lessons of the Financial Crisis</a:t>
            </a:r>
            <a:r>
              <a:rPr lang="en-US" sz="1200">
                <a:solidFill>
                  <a:schemeClr val="tx1"/>
                </a:solidFill>
                <a:latin typeface="Calibri" pitchFamily="34" charset="0"/>
              </a:rPr>
              <a:t>, Council Special Report No. 45, March 2009, http://www.cfr.org/publication/by_type/special_report.html</a:t>
            </a:r>
          </a:p>
        </p:txBody>
      </p:sp>
    </p:spTree>
    <p:extLst>
      <p:ext uri="{BB962C8B-B14F-4D97-AF65-F5344CB8AC3E}">
        <p14:creationId xmlns:p14="http://schemas.microsoft.com/office/powerpoint/2010/main" val="20260248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141668" y="442065"/>
            <a:ext cx="8706117" cy="1143000"/>
          </a:xfrm>
        </p:spPr>
        <p:txBody>
          <a:bodyPr/>
          <a:lstStyle/>
          <a:p>
            <a:pPr eaLnBrk="1" hangingPunct="1"/>
            <a:r>
              <a:rPr lang="en-US" b="1" dirty="0" err="1" smtClean="0"/>
              <a:t>iShares</a:t>
            </a:r>
            <a:r>
              <a:rPr lang="en-US" b="1" dirty="0" smtClean="0"/>
              <a:t> MSCI Emerging Markets Index ETF </a:t>
            </a:r>
            <a:br>
              <a:rPr lang="en-US" b="1" dirty="0" smtClean="0"/>
            </a:br>
            <a:r>
              <a:rPr lang="en-US" sz="2000" b="1" dirty="0" smtClean="0"/>
              <a:t>(historical data for 1 </a:t>
            </a:r>
            <a:r>
              <a:rPr lang="en-US" sz="2000" b="1" dirty="0" err="1" smtClean="0"/>
              <a:t>yr</a:t>
            </a:r>
            <a:r>
              <a:rPr lang="en-US" sz="2000" b="1" dirty="0" smtClean="0"/>
              <a:t> prior to May 18, 2009)</a:t>
            </a:r>
          </a:p>
        </p:txBody>
      </p:sp>
      <p:pic>
        <p:nvPicPr>
          <p:cNvPr id="71683" name="Content Placeholder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29028" t="40222" r="17152" b="12112"/>
          <a:stretch>
            <a:fillRect/>
          </a:stretch>
        </p:blipFill>
        <p:spPr>
          <a:xfrm>
            <a:off x="838200" y="1674681"/>
            <a:ext cx="7380288" cy="4470400"/>
          </a:xfrm>
        </p:spPr>
      </p:pic>
      <p:sp>
        <p:nvSpPr>
          <p:cNvPr id="71684" name="Rectangle 2"/>
          <p:cNvSpPr>
            <a:spLocks noChangeArrowheads="1"/>
          </p:cNvSpPr>
          <p:nvPr/>
        </p:nvSpPr>
        <p:spPr bwMode="auto">
          <a:xfrm>
            <a:off x="1066800" y="5791200"/>
            <a:ext cx="7010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100">
                <a:solidFill>
                  <a:schemeClr val="tx1"/>
                </a:solidFill>
                <a:latin typeface="Calibri" pitchFamily="34" charset="0"/>
                <a:ea typeface="Calibri" pitchFamily="34" charset="0"/>
                <a:cs typeface="Arial" pitchFamily="34" charset="0"/>
              </a:rPr>
              <a:t>Source: iShares MSCI Emerging Markets Index ETF, </a:t>
            </a:r>
            <a:r>
              <a:rPr lang="en-US" sz="1100" i="1">
                <a:solidFill>
                  <a:schemeClr val="tx1"/>
                </a:solidFill>
                <a:latin typeface="Calibri" pitchFamily="34" charset="0"/>
                <a:ea typeface="Calibri" pitchFamily="34" charset="0"/>
                <a:cs typeface="Arial" pitchFamily="34" charset="0"/>
              </a:rPr>
              <a:t>MarketWatch</a:t>
            </a:r>
            <a:r>
              <a:rPr lang="en-US" sz="1100">
                <a:solidFill>
                  <a:schemeClr val="tx1"/>
                </a:solidFill>
                <a:latin typeface="Calibri" pitchFamily="34" charset="0"/>
                <a:ea typeface="Calibri" pitchFamily="34" charset="0"/>
                <a:cs typeface="Arial" pitchFamily="34" charset="0"/>
              </a:rPr>
              <a:t>, 19 May 2009,</a:t>
            </a:r>
            <a:r>
              <a:rPr lang="en-US" sz="1100">
                <a:solidFill>
                  <a:schemeClr val="tx1"/>
                </a:solidFill>
                <a:latin typeface="Calibri" pitchFamily="34" charset="0"/>
                <a:ea typeface="Calibri" pitchFamily="34" charset="0"/>
                <a:cs typeface="Times New Roman" pitchFamily="18" charset="0"/>
              </a:rPr>
              <a:t> </a:t>
            </a:r>
            <a:r>
              <a:rPr lang="en-US" sz="1100">
                <a:solidFill>
                  <a:schemeClr val="tx1"/>
                </a:solidFill>
                <a:latin typeface="Calibri" pitchFamily="34" charset="0"/>
                <a:ea typeface="Calibri" pitchFamily="34" charset="0"/>
                <a:cs typeface="Arial" pitchFamily="34" charset="0"/>
              </a:rPr>
              <a:t>http://www.marketwatch.com/investing/fund/EEM/charts</a:t>
            </a:r>
            <a:endParaRPr lang="en-US" sz="1100">
              <a:solidFill>
                <a:schemeClr val="tx1"/>
              </a:solidFill>
              <a:latin typeface="Calibri" pitchFamily="34" charset="0"/>
            </a:endParaRPr>
          </a:p>
        </p:txBody>
      </p:sp>
    </p:spTree>
    <p:extLst>
      <p:ext uri="{BB962C8B-B14F-4D97-AF65-F5344CB8AC3E}">
        <p14:creationId xmlns:p14="http://schemas.microsoft.com/office/powerpoint/2010/main" val="20816169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0" y="76200"/>
            <a:ext cx="7772400" cy="1143000"/>
          </a:xfrm>
        </p:spPr>
        <p:txBody>
          <a:bodyPr/>
          <a:lstStyle/>
          <a:p>
            <a:r>
              <a:rPr lang="en-US" b="1" dirty="0" smtClean="0"/>
              <a:t>Outline of our Session</a:t>
            </a:r>
          </a:p>
        </p:txBody>
      </p:sp>
      <p:sp>
        <p:nvSpPr>
          <p:cNvPr id="322563" name="Rectangle 3"/>
          <p:cNvSpPr>
            <a:spLocks noChangeArrowheads="1"/>
          </p:cNvSpPr>
          <p:nvPr/>
        </p:nvSpPr>
        <p:spPr bwMode="auto">
          <a:xfrm>
            <a:off x="228600" y="1143000"/>
            <a:ext cx="2819400" cy="1371600"/>
          </a:xfrm>
          <a:prstGeom prst="rect">
            <a:avLst/>
          </a:prstGeom>
          <a:solidFill>
            <a:srgbClr val="CCFFFF"/>
          </a:solidFill>
          <a:ln w="9525">
            <a:solidFill>
              <a:schemeClr val="tx1"/>
            </a:solidFill>
            <a:miter lim="800000"/>
            <a:headEnd/>
            <a:tailEnd/>
          </a:ln>
        </p:spPr>
        <p:txBody>
          <a:bodyPr wrap="none" anchor="ctr"/>
          <a:lstStyle/>
          <a:p>
            <a:pPr algn="ctr" eaLnBrk="0" hangingPunct="0"/>
            <a:r>
              <a:rPr lang="en-US" sz="2400" dirty="0" smtClean="0">
                <a:solidFill>
                  <a:schemeClr val="tx1"/>
                </a:solidFill>
                <a:latin typeface="Arial" pitchFamily="34" charset="0"/>
              </a:rPr>
              <a:t>1.Key </a:t>
            </a:r>
            <a:r>
              <a:rPr lang="en-US" sz="2400" dirty="0">
                <a:solidFill>
                  <a:schemeClr val="tx1"/>
                </a:solidFill>
                <a:latin typeface="Arial" pitchFamily="34" charset="0"/>
              </a:rPr>
              <a:t>global trends</a:t>
            </a:r>
          </a:p>
          <a:p>
            <a:pPr algn="ctr" eaLnBrk="0" hangingPunct="0"/>
            <a:r>
              <a:rPr lang="en-US" sz="2400" dirty="0">
                <a:solidFill>
                  <a:schemeClr val="tx1"/>
                </a:solidFill>
                <a:latin typeface="Arial" pitchFamily="34" charset="0"/>
              </a:rPr>
              <a:t>and the rise</a:t>
            </a:r>
          </a:p>
          <a:p>
            <a:pPr algn="ctr" eaLnBrk="0" hangingPunct="0"/>
            <a:r>
              <a:rPr lang="en-US" sz="2400" dirty="0">
                <a:solidFill>
                  <a:schemeClr val="tx1"/>
                </a:solidFill>
                <a:latin typeface="Arial" pitchFamily="34" charset="0"/>
              </a:rPr>
              <a:t>of emerging </a:t>
            </a:r>
          </a:p>
          <a:p>
            <a:pPr algn="ctr" eaLnBrk="0" hangingPunct="0"/>
            <a:r>
              <a:rPr lang="en-US" sz="2400" dirty="0">
                <a:solidFill>
                  <a:schemeClr val="tx1"/>
                </a:solidFill>
                <a:latin typeface="Arial" pitchFamily="34" charset="0"/>
              </a:rPr>
              <a:t>markets</a:t>
            </a:r>
          </a:p>
        </p:txBody>
      </p:sp>
      <p:sp>
        <p:nvSpPr>
          <p:cNvPr id="322564" name="AutoShape 4"/>
          <p:cNvSpPr>
            <a:spLocks noChangeArrowheads="1"/>
          </p:cNvSpPr>
          <p:nvPr/>
        </p:nvSpPr>
        <p:spPr bwMode="auto">
          <a:xfrm rot="5400000">
            <a:off x="1219200" y="2667000"/>
            <a:ext cx="1143000" cy="838200"/>
          </a:xfrm>
          <a:custGeom>
            <a:avLst/>
            <a:gdLst>
              <a:gd name="T0" fmla="*/ 43203865 w 21600"/>
              <a:gd name="T1" fmla="*/ 0 h 21600"/>
              <a:gd name="T2" fmla="*/ 25921229 w 21600"/>
              <a:gd name="T3" fmla="*/ 10842272 h 21600"/>
              <a:gd name="T4" fmla="*/ 0 w 21600"/>
              <a:gd name="T5" fmla="*/ 27107194 h 21600"/>
              <a:gd name="T6" fmla="*/ 25921229 w 21600"/>
              <a:gd name="T7" fmla="*/ 32526817 h 21600"/>
              <a:gd name="T8" fmla="*/ 51842405 w 21600"/>
              <a:gd name="T9" fmla="*/ 22588054 h 21600"/>
              <a:gd name="T10" fmla="*/ 60483750 w 21600"/>
              <a:gd name="T11" fmla="*/ 10842272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CCFFFF"/>
          </a:solidFill>
          <a:ln w="9525">
            <a:solidFill>
              <a:schemeClr val="tx1"/>
            </a:solidFill>
            <a:miter lim="800000"/>
            <a:headEnd/>
            <a:tailEnd/>
          </a:ln>
        </p:spPr>
        <p:txBody>
          <a:bodyPr wrap="none" anchor="ctr"/>
          <a:lstStyle/>
          <a:p>
            <a:endParaRPr lang="en-US"/>
          </a:p>
        </p:txBody>
      </p:sp>
      <p:sp>
        <p:nvSpPr>
          <p:cNvPr id="322565" name="Rectangle 5"/>
          <p:cNvSpPr>
            <a:spLocks noChangeArrowheads="1"/>
          </p:cNvSpPr>
          <p:nvPr/>
        </p:nvSpPr>
        <p:spPr bwMode="auto">
          <a:xfrm>
            <a:off x="2209800" y="2667000"/>
            <a:ext cx="2819400" cy="1371600"/>
          </a:xfrm>
          <a:prstGeom prst="rect">
            <a:avLst/>
          </a:prstGeom>
          <a:solidFill>
            <a:srgbClr val="CCFFFF"/>
          </a:solidFill>
          <a:ln w="9525">
            <a:solidFill>
              <a:schemeClr val="tx1"/>
            </a:solidFill>
            <a:miter lim="800000"/>
            <a:headEnd/>
            <a:tailEnd/>
          </a:ln>
        </p:spPr>
        <p:txBody>
          <a:bodyPr wrap="none" anchor="ctr"/>
          <a:lstStyle/>
          <a:p>
            <a:pPr algn="ctr" eaLnBrk="0" hangingPunct="0"/>
            <a:r>
              <a:rPr lang="en-US" sz="2400" dirty="0" smtClean="0">
                <a:solidFill>
                  <a:schemeClr val="tx1"/>
                </a:solidFill>
                <a:latin typeface="Arial" pitchFamily="34" charset="0"/>
              </a:rPr>
              <a:t>2.Emerging </a:t>
            </a:r>
            <a:r>
              <a:rPr lang="en-US" sz="2400" dirty="0">
                <a:solidFill>
                  <a:schemeClr val="tx1"/>
                </a:solidFill>
                <a:latin typeface="Arial" pitchFamily="34" charset="0"/>
              </a:rPr>
              <a:t>markets </a:t>
            </a:r>
          </a:p>
          <a:p>
            <a:pPr algn="ctr" eaLnBrk="0" hangingPunct="0"/>
            <a:r>
              <a:rPr lang="en-US" sz="2400" dirty="0">
                <a:solidFill>
                  <a:schemeClr val="tx1"/>
                </a:solidFill>
                <a:latin typeface="Arial" pitchFamily="34" charset="0"/>
              </a:rPr>
              <a:t>business systems</a:t>
            </a:r>
          </a:p>
          <a:p>
            <a:pPr algn="ctr" eaLnBrk="0" hangingPunct="0"/>
            <a:r>
              <a:rPr lang="en-US" sz="2400" dirty="0">
                <a:solidFill>
                  <a:schemeClr val="tx1"/>
                </a:solidFill>
                <a:latin typeface="Arial" pitchFamily="34" charset="0"/>
              </a:rPr>
              <a:t>and relationships</a:t>
            </a:r>
          </a:p>
        </p:txBody>
      </p:sp>
      <p:sp>
        <p:nvSpPr>
          <p:cNvPr id="322566" name="Rectangle 6"/>
          <p:cNvSpPr>
            <a:spLocks noChangeArrowheads="1"/>
          </p:cNvSpPr>
          <p:nvPr/>
        </p:nvSpPr>
        <p:spPr bwMode="auto">
          <a:xfrm>
            <a:off x="4267200" y="4343400"/>
            <a:ext cx="2819400" cy="1371600"/>
          </a:xfrm>
          <a:prstGeom prst="rect">
            <a:avLst/>
          </a:prstGeom>
          <a:solidFill>
            <a:srgbClr val="CCFFFF"/>
          </a:solidFill>
          <a:ln w="9525">
            <a:solidFill>
              <a:schemeClr val="tx1"/>
            </a:solidFill>
            <a:miter lim="800000"/>
            <a:headEnd/>
            <a:tailEnd/>
          </a:ln>
        </p:spPr>
        <p:txBody>
          <a:bodyPr wrap="none" anchor="ctr"/>
          <a:lstStyle/>
          <a:p>
            <a:pPr algn="ctr" eaLnBrk="0" hangingPunct="0"/>
            <a:r>
              <a:rPr lang="en-US" sz="2400" b="1" dirty="0">
                <a:solidFill>
                  <a:schemeClr val="tx1"/>
                </a:solidFill>
              </a:rPr>
              <a:t> </a:t>
            </a:r>
            <a:r>
              <a:rPr lang="en-US" sz="2400" b="1" dirty="0" smtClean="0">
                <a:solidFill>
                  <a:schemeClr val="tx1"/>
                </a:solidFill>
              </a:rPr>
              <a:t>3.</a:t>
            </a:r>
            <a:r>
              <a:rPr lang="en-US" sz="2400" dirty="0" smtClean="0">
                <a:solidFill>
                  <a:schemeClr val="tx1"/>
                </a:solidFill>
                <a:latin typeface="Arial" pitchFamily="34" charset="0"/>
              </a:rPr>
              <a:t>Emerging </a:t>
            </a:r>
            <a:r>
              <a:rPr lang="en-US" sz="2400" dirty="0">
                <a:solidFill>
                  <a:schemeClr val="tx1"/>
                </a:solidFill>
                <a:latin typeface="Arial" pitchFamily="34" charset="0"/>
              </a:rPr>
              <a:t>markets </a:t>
            </a:r>
          </a:p>
          <a:p>
            <a:pPr algn="ctr" eaLnBrk="0" hangingPunct="0"/>
            <a:r>
              <a:rPr lang="en-US" sz="2400" dirty="0">
                <a:solidFill>
                  <a:schemeClr val="tx1"/>
                </a:solidFill>
                <a:latin typeface="Arial" pitchFamily="34" charset="0"/>
              </a:rPr>
              <a:t>and the</a:t>
            </a:r>
          </a:p>
          <a:p>
            <a:pPr algn="ctr" eaLnBrk="0" hangingPunct="0"/>
            <a:r>
              <a:rPr lang="en-US" sz="2400" dirty="0">
                <a:solidFill>
                  <a:schemeClr val="tx1"/>
                </a:solidFill>
                <a:latin typeface="Arial" pitchFamily="34" charset="0"/>
              </a:rPr>
              <a:t>economic crisis </a:t>
            </a:r>
          </a:p>
        </p:txBody>
      </p:sp>
      <p:sp>
        <p:nvSpPr>
          <p:cNvPr id="322567" name="AutoShape 7"/>
          <p:cNvSpPr>
            <a:spLocks noChangeArrowheads="1"/>
          </p:cNvSpPr>
          <p:nvPr/>
        </p:nvSpPr>
        <p:spPr bwMode="auto">
          <a:xfrm rot="5400000">
            <a:off x="3276600" y="4191000"/>
            <a:ext cx="1143000" cy="838200"/>
          </a:xfrm>
          <a:custGeom>
            <a:avLst/>
            <a:gdLst>
              <a:gd name="T0" fmla="*/ 43203865 w 21600"/>
              <a:gd name="T1" fmla="*/ 0 h 21600"/>
              <a:gd name="T2" fmla="*/ 25921229 w 21600"/>
              <a:gd name="T3" fmla="*/ 10842272 h 21600"/>
              <a:gd name="T4" fmla="*/ 0 w 21600"/>
              <a:gd name="T5" fmla="*/ 27107194 h 21600"/>
              <a:gd name="T6" fmla="*/ 25921229 w 21600"/>
              <a:gd name="T7" fmla="*/ 32526817 h 21600"/>
              <a:gd name="T8" fmla="*/ 51842405 w 21600"/>
              <a:gd name="T9" fmla="*/ 22588054 h 21600"/>
              <a:gd name="T10" fmla="*/ 60483750 w 21600"/>
              <a:gd name="T11" fmla="*/ 10842272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CCFFFF"/>
          </a:solidFill>
          <a:ln w="9525">
            <a:solidFill>
              <a:schemeClr val="tx1"/>
            </a:solidFill>
            <a:miter lim="800000"/>
            <a:headEnd/>
            <a:tailEnd/>
          </a:ln>
        </p:spPr>
        <p:txBody>
          <a:bodyPr wrap="none" anchor="ctr"/>
          <a:lstStyle/>
          <a:p>
            <a:endParaRPr lang="en-US"/>
          </a:p>
        </p:txBody>
      </p:sp>
      <p:sp>
        <p:nvSpPr>
          <p:cNvPr id="322568" name="AutoShape 8"/>
          <p:cNvSpPr>
            <a:spLocks noChangeArrowheads="1"/>
          </p:cNvSpPr>
          <p:nvPr/>
        </p:nvSpPr>
        <p:spPr bwMode="auto">
          <a:xfrm>
            <a:off x="3048000" y="1600200"/>
            <a:ext cx="3505200" cy="533400"/>
          </a:xfrm>
          <a:prstGeom prst="rightArrow">
            <a:avLst>
              <a:gd name="adj1" fmla="val 50000"/>
              <a:gd name="adj2" fmla="val 164286"/>
            </a:avLst>
          </a:prstGeom>
          <a:solidFill>
            <a:srgbClr val="CCFFFF"/>
          </a:solidFill>
          <a:ln w="9525">
            <a:solidFill>
              <a:schemeClr val="tx1"/>
            </a:solidFill>
            <a:miter lim="800000"/>
            <a:headEnd/>
            <a:tailEnd/>
          </a:ln>
        </p:spPr>
        <p:txBody>
          <a:bodyPr wrap="none" anchor="ctr"/>
          <a:lstStyle/>
          <a:p>
            <a:endParaRPr lang="en-US"/>
          </a:p>
        </p:txBody>
      </p:sp>
      <p:sp>
        <p:nvSpPr>
          <p:cNvPr id="322569" name="AutoShape 9"/>
          <p:cNvSpPr>
            <a:spLocks noChangeArrowheads="1"/>
          </p:cNvSpPr>
          <p:nvPr/>
        </p:nvSpPr>
        <p:spPr bwMode="auto">
          <a:xfrm>
            <a:off x="5029200" y="3048000"/>
            <a:ext cx="1524000" cy="533400"/>
          </a:xfrm>
          <a:prstGeom prst="rightArrow">
            <a:avLst>
              <a:gd name="adj1" fmla="val 50000"/>
              <a:gd name="adj2" fmla="val 71429"/>
            </a:avLst>
          </a:prstGeom>
          <a:solidFill>
            <a:srgbClr val="CCFFFF"/>
          </a:solidFill>
          <a:ln w="9525">
            <a:solidFill>
              <a:schemeClr val="tx1"/>
            </a:solidFill>
            <a:miter lim="800000"/>
            <a:headEnd/>
            <a:tailEnd/>
          </a:ln>
        </p:spPr>
        <p:txBody>
          <a:bodyPr wrap="none" anchor="ctr"/>
          <a:lstStyle/>
          <a:p>
            <a:endParaRPr lang="en-US"/>
          </a:p>
        </p:txBody>
      </p:sp>
      <p:sp>
        <p:nvSpPr>
          <p:cNvPr id="322570" name="AutoShape 10"/>
          <p:cNvSpPr>
            <a:spLocks noChangeArrowheads="1"/>
          </p:cNvSpPr>
          <p:nvPr/>
        </p:nvSpPr>
        <p:spPr bwMode="auto">
          <a:xfrm>
            <a:off x="6553200" y="1295400"/>
            <a:ext cx="1981200" cy="2590800"/>
          </a:xfrm>
          <a:prstGeom prst="octagon">
            <a:avLst>
              <a:gd name="adj" fmla="val 29287"/>
            </a:avLst>
          </a:prstGeom>
          <a:solidFill>
            <a:srgbClr val="CCFFFF"/>
          </a:solidFill>
          <a:ln w="9525">
            <a:solidFill>
              <a:schemeClr val="tx1"/>
            </a:solidFill>
            <a:miter lim="800000"/>
            <a:headEnd/>
            <a:tailEnd/>
          </a:ln>
        </p:spPr>
        <p:txBody>
          <a:bodyPr wrap="none" anchor="ctr"/>
          <a:lstStyle/>
          <a:p>
            <a:pPr algn="ctr" eaLnBrk="0" hangingPunct="0"/>
            <a:endParaRPr lang="en-US" sz="2400" dirty="0">
              <a:solidFill>
                <a:schemeClr val="tx1"/>
              </a:solidFill>
              <a:latin typeface="Arial" pitchFamily="34" charset="0"/>
            </a:endParaRPr>
          </a:p>
          <a:p>
            <a:pPr algn="ctr" eaLnBrk="0" hangingPunct="0"/>
            <a:r>
              <a:rPr lang="en-US" sz="2400" b="1" dirty="0" smtClean="0">
                <a:solidFill>
                  <a:schemeClr val="tx1"/>
                </a:solidFill>
                <a:latin typeface="Arial" pitchFamily="34" charset="0"/>
              </a:rPr>
              <a:t>4.Emerging </a:t>
            </a:r>
            <a:endParaRPr lang="en-US" sz="2400" b="1" dirty="0">
              <a:solidFill>
                <a:schemeClr val="tx1"/>
              </a:solidFill>
              <a:latin typeface="Arial" pitchFamily="34" charset="0"/>
            </a:endParaRPr>
          </a:p>
          <a:p>
            <a:pPr algn="ctr" eaLnBrk="0" hangingPunct="0"/>
            <a:r>
              <a:rPr lang="en-US" sz="2400" b="1" dirty="0">
                <a:solidFill>
                  <a:schemeClr val="tx1"/>
                </a:solidFill>
                <a:latin typeface="Arial" pitchFamily="34" charset="0"/>
              </a:rPr>
              <a:t>markets as</a:t>
            </a:r>
          </a:p>
          <a:p>
            <a:pPr algn="ctr" eaLnBrk="0" hangingPunct="0"/>
            <a:r>
              <a:rPr lang="en-US" sz="2400" b="1" dirty="0">
                <a:solidFill>
                  <a:schemeClr val="tx1"/>
                </a:solidFill>
                <a:latin typeface="Arial" pitchFamily="34" charset="0"/>
              </a:rPr>
              <a:t>laboratories</a:t>
            </a:r>
          </a:p>
          <a:p>
            <a:pPr algn="ctr" eaLnBrk="0" hangingPunct="0"/>
            <a:r>
              <a:rPr lang="en-US" sz="2400" b="1" dirty="0">
                <a:solidFill>
                  <a:schemeClr val="tx1"/>
                </a:solidFill>
                <a:latin typeface="Arial" pitchFamily="34" charset="0"/>
              </a:rPr>
              <a:t>of innovation</a:t>
            </a:r>
          </a:p>
          <a:p>
            <a:pPr algn="ctr" eaLnBrk="0" hangingPunct="0"/>
            <a:endParaRPr lang="en-US" sz="2400" b="1" dirty="0">
              <a:solidFill>
                <a:schemeClr val="tx1"/>
              </a:solidFill>
              <a:latin typeface="Arial" pitchFamily="34" charset="0"/>
            </a:endParaRPr>
          </a:p>
        </p:txBody>
      </p:sp>
      <p:sp>
        <p:nvSpPr>
          <p:cNvPr id="322571" name="AutoShape 11"/>
          <p:cNvSpPr>
            <a:spLocks noChangeArrowheads="1"/>
          </p:cNvSpPr>
          <p:nvPr/>
        </p:nvSpPr>
        <p:spPr bwMode="auto">
          <a:xfrm>
            <a:off x="7086600" y="3886200"/>
            <a:ext cx="990600" cy="990600"/>
          </a:xfrm>
          <a:custGeom>
            <a:avLst/>
            <a:gdLst>
              <a:gd name="T0" fmla="*/ 32450909 w 21600"/>
              <a:gd name="T1" fmla="*/ 0 h 21600"/>
              <a:gd name="T2" fmla="*/ 19469693 w 21600"/>
              <a:gd name="T3" fmla="*/ 15143339 h 21600"/>
              <a:gd name="T4" fmla="*/ 0 w 21600"/>
              <a:gd name="T5" fmla="*/ 37860457 h 21600"/>
              <a:gd name="T6" fmla="*/ 19469693 w 21600"/>
              <a:gd name="T7" fmla="*/ 45430017 h 21600"/>
              <a:gd name="T8" fmla="*/ 38939431 w 21600"/>
              <a:gd name="T9" fmla="*/ 31548638 h 21600"/>
              <a:gd name="T10" fmla="*/ 45430017 w 21600"/>
              <a:gd name="T11" fmla="*/ 15143339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CCFFFF"/>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672841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2563"/>
                                        </p:tgtEl>
                                        <p:attrNameLst>
                                          <p:attrName>style.visibility</p:attrName>
                                        </p:attrNameLst>
                                      </p:cBhvr>
                                      <p:to>
                                        <p:strVal val="visible"/>
                                      </p:to>
                                    </p:set>
                                    <p:animEffect transition="in" filter="wipe(down)">
                                      <p:cBhvr>
                                        <p:cTn id="7" dur="500"/>
                                        <p:tgtEl>
                                          <p:spTgt spid="3225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22564"/>
                                        </p:tgtEl>
                                        <p:attrNameLst>
                                          <p:attrName>style.visibility</p:attrName>
                                        </p:attrNameLst>
                                      </p:cBhvr>
                                      <p:to>
                                        <p:strVal val="visible"/>
                                      </p:to>
                                    </p:set>
                                    <p:animEffect transition="in" filter="wedge">
                                      <p:cBhvr>
                                        <p:cTn id="12" dur="2000"/>
                                        <p:tgtEl>
                                          <p:spTgt spid="3225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2565"/>
                                        </p:tgtEl>
                                        <p:attrNameLst>
                                          <p:attrName>style.visibility</p:attrName>
                                        </p:attrNameLst>
                                      </p:cBhvr>
                                      <p:to>
                                        <p:strVal val="visible"/>
                                      </p:to>
                                    </p:set>
                                    <p:animEffect transition="in" filter="wipe(down)">
                                      <p:cBhvr>
                                        <p:cTn id="17" dur="500"/>
                                        <p:tgtEl>
                                          <p:spTgt spid="3225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22567"/>
                                        </p:tgtEl>
                                        <p:attrNameLst>
                                          <p:attrName>style.visibility</p:attrName>
                                        </p:attrNameLst>
                                      </p:cBhvr>
                                      <p:to>
                                        <p:strVal val="visible"/>
                                      </p:to>
                                    </p:set>
                                    <p:animEffect transition="in" filter="wedge">
                                      <p:cBhvr>
                                        <p:cTn id="22" dur="2000"/>
                                        <p:tgtEl>
                                          <p:spTgt spid="3225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22566"/>
                                        </p:tgtEl>
                                        <p:attrNameLst>
                                          <p:attrName>style.visibility</p:attrName>
                                        </p:attrNameLst>
                                      </p:cBhvr>
                                      <p:to>
                                        <p:strVal val="visible"/>
                                      </p:to>
                                    </p:set>
                                    <p:animEffect transition="in" filter="wipe(down)">
                                      <p:cBhvr>
                                        <p:cTn id="27" dur="500"/>
                                        <p:tgtEl>
                                          <p:spTgt spid="32256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22568"/>
                                        </p:tgtEl>
                                        <p:attrNameLst>
                                          <p:attrName>style.visibility</p:attrName>
                                        </p:attrNameLst>
                                      </p:cBhvr>
                                      <p:to>
                                        <p:strVal val="visible"/>
                                      </p:to>
                                    </p:set>
                                    <p:animEffect transition="in" filter="wedge">
                                      <p:cBhvr>
                                        <p:cTn id="32" dur="2000"/>
                                        <p:tgtEl>
                                          <p:spTgt spid="322568"/>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322569"/>
                                        </p:tgtEl>
                                        <p:attrNameLst>
                                          <p:attrName>style.visibility</p:attrName>
                                        </p:attrNameLst>
                                      </p:cBhvr>
                                      <p:to>
                                        <p:strVal val="visible"/>
                                      </p:to>
                                    </p:set>
                                    <p:animEffect transition="in" filter="wedge">
                                      <p:cBhvr>
                                        <p:cTn id="35" dur="2000"/>
                                        <p:tgtEl>
                                          <p:spTgt spid="322569"/>
                                        </p:tgtEl>
                                      </p:cBhvr>
                                    </p:animEffect>
                                  </p:childTnLst>
                                </p:cTn>
                              </p:par>
                              <p:par>
                                <p:cTn id="36" presetID="20" presetClass="entr" presetSubtype="0" fill="hold" grpId="0" nodeType="withEffect">
                                  <p:stCondLst>
                                    <p:cond delay="0"/>
                                  </p:stCondLst>
                                  <p:childTnLst>
                                    <p:set>
                                      <p:cBhvr>
                                        <p:cTn id="37" dur="1" fill="hold">
                                          <p:stCondLst>
                                            <p:cond delay="0"/>
                                          </p:stCondLst>
                                        </p:cTn>
                                        <p:tgtEl>
                                          <p:spTgt spid="322571"/>
                                        </p:tgtEl>
                                        <p:attrNameLst>
                                          <p:attrName>style.visibility</p:attrName>
                                        </p:attrNameLst>
                                      </p:cBhvr>
                                      <p:to>
                                        <p:strVal val="visible"/>
                                      </p:to>
                                    </p:set>
                                    <p:animEffect transition="in" filter="wedge">
                                      <p:cBhvr>
                                        <p:cTn id="38" dur="2000"/>
                                        <p:tgtEl>
                                          <p:spTgt spid="32257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22570"/>
                                        </p:tgtEl>
                                        <p:attrNameLst>
                                          <p:attrName>style.visibility</p:attrName>
                                        </p:attrNameLst>
                                      </p:cBhvr>
                                      <p:to>
                                        <p:strVal val="visible"/>
                                      </p:to>
                                    </p:set>
                                    <p:animEffect transition="in" filter="wipe(down)">
                                      <p:cBhvr>
                                        <p:cTn id="41" dur="500"/>
                                        <p:tgtEl>
                                          <p:spTgt spid="322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3" grpId="0" animBg="1"/>
      <p:bldP spid="322564" grpId="0" animBg="1"/>
      <p:bldP spid="322565" grpId="0" animBg="1"/>
      <p:bldP spid="322567" grpId="0" animBg="1"/>
      <p:bldP spid="322568" grpId="0" animBg="1"/>
      <p:bldP spid="322569" grpId="0" animBg="1"/>
      <p:bldP spid="322570" grpId="0" animBg="1"/>
      <p:bldP spid="32257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0E3ED917-BE4E-4481-9FDA-B9AB9F4A00EF}" type="slidenum">
              <a:rPr lang="en-US" sz="800" smtClean="0"/>
              <a:pPr/>
              <a:t>69</a:t>
            </a:fld>
            <a:endParaRPr lang="en-US" sz="800" smtClean="0"/>
          </a:p>
        </p:txBody>
      </p:sp>
      <p:sp>
        <p:nvSpPr>
          <p:cNvPr id="73731" name="Rectangle 2"/>
          <p:cNvSpPr>
            <a:spLocks noGrp="1" noChangeArrowheads="1"/>
          </p:cNvSpPr>
          <p:nvPr>
            <p:ph type="title"/>
          </p:nvPr>
        </p:nvSpPr>
        <p:spPr>
          <a:xfrm>
            <a:off x="0" y="0"/>
            <a:ext cx="8839200" cy="1143000"/>
          </a:xfrm>
        </p:spPr>
        <p:txBody>
          <a:bodyPr/>
          <a:lstStyle/>
          <a:p>
            <a:pPr eaLnBrk="1" hangingPunct="1"/>
            <a:r>
              <a:rPr lang="en-US" b="1" dirty="0" smtClean="0"/>
              <a:t>Emerging markets as laboratories of innovation</a:t>
            </a:r>
          </a:p>
        </p:txBody>
      </p:sp>
      <p:sp>
        <p:nvSpPr>
          <p:cNvPr id="73732" name="Rectangle 3"/>
          <p:cNvSpPr>
            <a:spLocks noGrp="1" noChangeArrowheads="1"/>
          </p:cNvSpPr>
          <p:nvPr>
            <p:ph type="body" idx="1"/>
          </p:nvPr>
        </p:nvSpPr>
        <p:spPr>
          <a:xfrm>
            <a:off x="0" y="1365161"/>
            <a:ext cx="9002332" cy="5126664"/>
          </a:xfrm>
          <a:solidFill>
            <a:schemeClr val="bg1"/>
          </a:solidFill>
        </p:spPr>
        <p:txBody>
          <a:bodyPr/>
          <a:lstStyle/>
          <a:p>
            <a:pPr marL="457200" indent="-457200" eaLnBrk="1" hangingPunct="1"/>
            <a:r>
              <a:rPr lang="en-GB" sz="2400" dirty="0" smtClean="0"/>
              <a:t>‘Strategy </a:t>
            </a:r>
            <a:r>
              <a:rPr lang="en-GB" sz="2400" i="1" dirty="0" smtClean="0"/>
              <a:t>is </a:t>
            </a:r>
            <a:r>
              <a:rPr lang="en-GB" sz="2400" dirty="0" smtClean="0"/>
              <a:t>revolution; everything else is tactics’</a:t>
            </a:r>
            <a:r>
              <a:rPr lang="en-US" sz="2400" dirty="0" smtClean="0"/>
              <a:t>” – Gary Hamel</a:t>
            </a:r>
            <a:r>
              <a:rPr lang="en-GB" sz="2400" dirty="0" smtClean="0"/>
              <a:t> </a:t>
            </a:r>
          </a:p>
          <a:p>
            <a:pPr marL="457200" indent="-457200" eaLnBrk="1" hangingPunct="1"/>
            <a:r>
              <a:rPr lang="en-GB" sz="2400" dirty="0" smtClean="0"/>
              <a:t>Challenging dominant logic: “New game, rules”</a:t>
            </a:r>
            <a:endParaRPr lang="en-US" sz="2400" dirty="0" smtClean="0"/>
          </a:p>
          <a:p>
            <a:pPr marL="457200" indent="-457200" eaLnBrk="1" hangingPunct="1"/>
            <a:r>
              <a:rPr lang="en-GB" sz="2400" dirty="0" smtClean="0"/>
              <a:t>Take any industry - three kinds of companies: </a:t>
            </a:r>
          </a:p>
          <a:p>
            <a:pPr marL="838200" lvl="1" indent="-381000" eaLnBrk="1" hangingPunct="1">
              <a:buFontTx/>
              <a:buAutoNum type="arabicPeriod"/>
            </a:pPr>
            <a:r>
              <a:rPr lang="en-GB" sz="2400" i="1" dirty="0" smtClean="0"/>
              <a:t>rule makers - </a:t>
            </a:r>
            <a:r>
              <a:rPr lang="en-GB" sz="2400" dirty="0" smtClean="0"/>
              <a:t>incumbents that built the industry, e.g. United Airlines or IBM</a:t>
            </a:r>
          </a:p>
          <a:p>
            <a:pPr marL="838200" lvl="1" indent="-381000" eaLnBrk="1" hangingPunct="1">
              <a:buFontTx/>
              <a:buAutoNum type="arabicPeriod"/>
            </a:pPr>
            <a:r>
              <a:rPr lang="en-GB" sz="2400" i="1" dirty="0" smtClean="0"/>
              <a:t>rule takers - </a:t>
            </a:r>
            <a:r>
              <a:rPr lang="en-GB" sz="2400" dirty="0" smtClean="0"/>
              <a:t>companies that pay homage to the industrial ‘lords’, e.g. US Airways or Olivetti</a:t>
            </a:r>
          </a:p>
          <a:p>
            <a:pPr marL="838200" lvl="1" indent="-381000" eaLnBrk="1" hangingPunct="1">
              <a:buFontTx/>
              <a:buAutoNum type="arabicPeriod"/>
            </a:pPr>
            <a:r>
              <a:rPr lang="en-GB" sz="2400" i="1" dirty="0" smtClean="0"/>
              <a:t>rule breakers - </a:t>
            </a:r>
            <a:r>
              <a:rPr lang="en-GB" sz="2400" dirty="0" smtClean="0"/>
              <a:t>industry revolutionaries intent on overturning order, e.g. Southwest or Dell </a:t>
            </a:r>
          </a:p>
          <a:p>
            <a:pPr marL="457200" indent="-457200" eaLnBrk="1" hangingPunct="1"/>
            <a:r>
              <a:rPr lang="en-GB" sz="2400" dirty="0" smtClean="0"/>
              <a:t>For companies in categories 1,2; emerging markets provide laboratory to move to 3</a:t>
            </a:r>
          </a:p>
          <a:p>
            <a:pPr marL="457200" indent="-457200" eaLnBrk="1" hangingPunct="1">
              <a:buFontTx/>
              <a:buNone/>
            </a:pPr>
            <a:endParaRPr lang="en-US" sz="2400" dirty="0" smtClean="0"/>
          </a:p>
        </p:txBody>
      </p:sp>
      <p:sp>
        <p:nvSpPr>
          <p:cNvPr id="73733" name="Slide Number Placeholder 8"/>
          <p:cNvSpPr txBox="1">
            <a:spLocks/>
          </p:cNvSpPr>
          <p:nvPr/>
        </p:nvSpPr>
        <p:spPr bwMode="auto">
          <a:xfrm>
            <a:off x="914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09F47195-4E93-4CAD-8D86-46116C1A0522}" type="slidenum">
              <a:rPr lang="en-US" sz="800"/>
              <a:pPr/>
              <a:t>69</a:t>
            </a:fld>
            <a:endParaRPr lang="en-US" sz="800"/>
          </a:p>
        </p:txBody>
      </p:sp>
    </p:spTree>
    <p:extLst>
      <p:ext uri="{BB962C8B-B14F-4D97-AF65-F5344CB8AC3E}">
        <p14:creationId xmlns:p14="http://schemas.microsoft.com/office/powerpoint/2010/main" val="350794008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1371600"/>
            <a:ext cx="84582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90000"/>
              </a:lnSpc>
            </a:pPr>
            <a:r>
              <a:rPr lang="en-US" sz="2800" smtClean="0"/>
              <a:t>From your perspective, is the world:</a:t>
            </a:r>
          </a:p>
          <a:p>
            <a:pPr>
              <a:lnSpc>
                <a:spcPct val="90000"/>
              </a:lnSpc>
            </a:pPr>
            <a:endParaRPr lang="en-US" sz="2800" smtClean="0"/>
          </a:p>
          <a:p>
            <a:pPr lvl="1">
              <a:lnSpc>
                <a:spcPct val="90000"/>
              </a:lnSpc>
            </a:pPr>
            <a:r>
              <a:rPr lang="en-US" smtClean="0"/>
              <a:t>Round?</a:t>
            </a:r>
          </a:p>
          <a:p>
            <a:pPr lvl="1">
              <a:lnSpc>
                <a:spcPct val="90000"/>
              </a:lnSpc>
            </a:pPr>
            <a:endParaRPr lang="en-US" smtClean="0"/>
          </a:p>
          <a:p>
            <a:pPr lvl="1">
              <a:lnSpc>
                <a:spcPct val="90000"/>
              </a:lnSpc>
            </a:pPr>
            <a:endParaRPr lang="en-US" smtClean="0"/>
          </a:p>
          <a:p>
            <a:pPr lvl="1">
              <a:lnSpc>
                <a:spcPct val="90000"/>
              </a:lnSpc>
            </a:pPr>
            <a:r>
              <a:rPr lang="en-US" smtClean="0"/>
              <a:t>Flat?</a:t>
            </a:r>
          </a:p>
          <a:p>
            <a:pPr lvl="1">
              <a:lnSpc>
                <a:spcPct val="90000"/>
              </a:lnSpc>
            </a:pPr>
            <a:endParaRPr lang="en-US" smtClean="0"/>
          </a:p>
          <a:p>
            <a:pPr lvl="1">
              <a:lnSpc>
                <a:spcPct val="90000"/>
              </a:lnSpc>
            </a:pPr>
            <a:endParaRPr lang="en-US" smtClean="0"/>
          </a:p>
          <a:p>
            <a:pPr lvl="1">
              <a:lnSpc>
                <a:spcPct val="90000"/>
              </a:lnSpc>
            </a:pPr>
            <a:r>
              <a:rPr lang="en-US" smtClean="0"/>
              <a:t>Spiky?</a:t>
            </a:r>
          </a:p>
          <a:p>
            <a:pPr lvl="1">
              <a:lnSpc>
                <a:spcPct val="90000"/>
              </a:lnSpc>
            </a:pPr>
            <a:endParaRPr lang="en-US" smtClean="0"/>
          </a:p>
          <a:p>
            <a:pPr>
              <a:lnSpc>
                <a:spcPct val="90000"/>
              </a:lnSpc>
            </a:pPr>
            <a:endParaRPr lang="en-US" sz="2800" smtClean="0"/>
          </a:p>
          <a:p>
            <a:pPr>
              <a:lnSpc>
                <a:spcPct val="90000"/>
              </a:lnSpc>
            </a:pPr>
            <a:endParaRPr lang="en-US" sz="2800" smtClean="0"/>
          </a:p>
          <a:p>
            <a:pPr lvl="1">
              <a:lnSpc>
                <a:spcPct val="90000"/>
              </a:lnSpc>
            </a:pPr>
            <a:endParaRPr lang="en-US" sz="2400" smtClean="0"/>
          </a:p>
          <a:p>
            <a:endParaRPr lang="en-US" altLang="en-US" dirty="0" smtClean="0"/>
          </a:p>
        </p:txBody>
      </p:sp>
      <p:sp>
        <p:nvSpPr>
          <p:cNvPr id="5" name="Rectangle 3"/>
          <p:cNvSpPr txBox="1">
            <a:spLocks noChangeArrowheads="1"/>
          </p:cNvSpPr>
          <p:nvPr/>
        </p:nvSpPr>
        <p:spPr bwMode="auto">
          <a:xfrm>
            <a:off x="0" y="381000"/>
            <a:ext cx="8229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defRPr>
            </a:lvl2pPr>
            <a:lvl3pPr algn="ctr" rtl="0" eaLnBrk="1" fontAlgn="base" hangingPunct="1">
              <a:spcBef>
                <a:spcPct val="0"/>
              </a:spcBef>
              <a:spcAft>
                <a:spcPct val="0"/>
              </a:spcAft>
              <a:defRPr sz="3600">
                <a:solidFill>
                  <a:schemeClr val="tx2"/>
                </a:solidFill>
                <a:latin typeface="Arial" charset="0"/>
              </a:defRPr>
            </a:lvl3pPr>
            <a:lvl4pPr algn="ctr" rtl="0" eaLnBrk="1" fontAlgn="base" hangingPunct="1">
              <a:spcBef>
                <a:spcPct val="0"/>
              </a:spcBef>
              <a:spcAft>
                <a:spcPct val="0"/>
              </a:spcAft>
              <a:defRPr sz="3600">
                <a:solidFill>
                  <a:schemeClr val="tx2"/>
                </a:solidFill>
                <a:latin typeface="Arial" charset="0"/>
              </a:defRPr>
            </a:lvl4pPr>
            <a:lvl5pPr algn="ctr" rtl="0" eaLnBrk="1" fontAlgn="base" hangingPunct="1">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a:lstStyle>
          <a:p>
            <a:r>
              <a:rPr lang="en-US" b="1" dirty="0" smtClean="0"/>
              <a:t>Reflection question</a:t>
            </a:r>
            <a:r>
              <a:rPr lang="en-US" sz="2400" b="1" dirty="0" smtClean="0"/>
              <a:t> </a:t>
            </a:r>
          </a:p>
        </p:txBody>
      </p:sp>
    </p:spTree>
    <p:extLst>
      <p:ext uri="{BB962C8B-B14F-4D97-AF65-F5344CB8AC3E}">
        <p14:creationId xmlns:p14="http://schemas.microsoft.com/office/powerpoint/2010/main" val="392275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BB404E2E-27E6-4205-8BB4-0596A8C7DE85}" type="slidenum">
              <a:rPr lang="en-US" sz="800" smtClean="0"/>
              <a:pPr/>
              <a:t>70</a:t>
            </a:fld>
            <a:endParaRPr lang="en-US" sz="800" smtClean="0"/>
          </a:p>
        </p:txBody>
      </p:sp>
      <p:sp>
        <p:nvSpPr>
          <p:cNvPr id="74755" name="Rectangle 2"/>
          <p:cNvSpPr>
            <a:spLocks noGrp="1" noChangeArrowheads="1"/>
          </p:cNvSpPr>
          <p:nvPr>
            <p:ph type="title"/>
          </p:nvPr>
        </p:nvSpPr>
        <p:spPr>
          <a:xfrm>
            <a:off x="0" y="0"/>
            <a:ext cx="7772400" cy="1143000"/>
          </a:xfrm>
        </p:spPr>
        <p:txBody>
          <a:bodyPr/>
          <a:lstStyle/>
          <a:p>
            <a:pPr eaLnBrk="1" hangingPunct="1"/>
            <a:r>
              <a:rPr lang="en-US" b="1" dirty="0" smtClean="0"/>
              <a:t>Innovation in emerging markets</a:t>
            </a:r>
          </a:p>
        </p:txBody>
      </p:sp>
      <p:sp>
        <p:nvSpPr>
          <p:cNvPr id="74756" name="Rectangle 3"/>
          <p:cNvSpPr>
            <a:spLocks noGrp="1" noChangeArrowheads="1"/>
          </p:cNvSpPr>
          <p:nvPr>
            <p:ph type="body" idx="1"/>
          </p:nvPr>
        </p:nvSpPr>
        <p:spPr>
          <a:xfrm>
            <a:off x="685800" y="1066800"/>
            <a:ext cx="7772400" cy="5386388"/>
          </a:xfrm>
          <a:solidFill>
            <a:schemeClr val="bg1"/>
          </a:solidFill>
        </p:spPr>
        <p:txBody>
          <a:bodyPr/>
          <a:lstStyle/>
          <a:p>
            <a:pPr eaLnBrk="1" hangingPunct="1"/>
            <a:r>
              <a:rPr lang="en-US" sz="2800" dirty="0" smtClean="0"/>
              <a:t>One innovation strategy for emerging markets focuses on the “Base of the Pyramid”</a:t>
            </a:r>
          </a:p>
          <a:p>
            <a:pPr eaLnBrk="1" hangingPunct="1"/>
            <a:r>
              <a:rPr lang="en-US" sz="2800" dirty="0" smtClean="0"/>
              <a:t>To date, focus has been on upper and middle-class consumers in emerging markets</a:t>
            </a:r>
          </a:p>
          <a:p>
            <a:pPr eaLnBrk="1" hangingPunct="1"/>
            <a:r>
              <a:rPr lang="en-US" sz="2800" dirty="0" smtClean="0"/>
              <a:t>BOP shifts emphasize to larger segment of lower income consumers that have been largely ignored</a:t>
            </a:r>
          </a:p>
          <a:p>
            <a:pPr eaLnBrk="1" hangingPunct="1"/>
            <a:r>
              <a:rPr lang="en-US" sz="2800" dirty="0" smtClean="0"/>
              <a:t>Provides opportunity for integration of economic strategy and dramatic growth through product and process innovation</a:t>
            </a:r>
          </a:p>
        </p:txBody>
      </p:sp>
      <p:sp>
        <p:nvSpPr>
          <p:cNvPr id="74757" name="Slide Number Placeholder 8"/>
          <p:cNvSpPr txBox="1">
            <a:spLocks/>
          </p:cNvSpPr>
          <p:nvPr/>
        </p:nvSpPr>
        <p:spPr bwMode="auto">
          <a:xfrm>
            <a:off x="914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4FE2916C-4A4A-444C-B006-4474777A826A}" type="slidenum">
              <a:rPr lang="en-US" sz="800"/>
              <a:pPr/>
              <a:t>70</a:t>
            </a:fld>
            <a:endParaRPr lang="en-US" sz="800"/>
          </a:p>
        </p:txBody>
      </p:sp>
    </p:spTree>
    <p:extLst>
      <p:ext uri="{BB962C8B-B14F-4D97-AF65-F5344CB8AC3E}">
        <p14:creationId xmlns:p14="http://schemas.microsoft.com/office/powerpoint/2010/main" val="189412886"/>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29673FE7-1730-461B-B48C-68F812EC22D8}" type="slidenum">
              <a:rPr lang="en-US" sz="800" smtClean="0"/>
              <a:pPr/>
              <a:t>71</a:t>
            </a:fld>
            <a:endParaRPr lang="en-US" sz="800" smtClean="0"/>
          </a:p>
        </p:txBody>
      </p:sp>
      <p:sp>
        <p:nvSpPr>
          <p:cNvPr id="7577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7578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75781" name="Rectangle 4"/>
          <p:cNvSpPr>
            <a:spLocks noGrp="1" noChangeArrowheads="1"/>
          </p:cNvSpPr>
          <p:nvPr>
            <p:ph type="title"/>
          </p:nvPr>
        </p:nvSpPr>
        <p:spPr>
          <a:xfrm>
            <a:off x="0" y="0"/>
            <a:ext cx="7772400" cy="1143000"/>
          </a:xfrm>
        </p:spPr>
        <p:txBody>
          <a:bodyPr lIns="90488" tIns="44450" rIns="90488" bIns="44450"/>
          <a:lstStyle/>
          <a:p>
            <a:pPr eaLnBrk="1" hangingPunct="1"/>
            <a:r>
              <a:rPr lang="en-US" b="1" dirty="0" smtClean="0"/>
              <a:t>The world pyramid</a:t>
            </a:r>
          </a:p>
        </p:txBody>
      </p:sp>
      <p:sp>
        <p:nvSpPr>
          <p:cNvPr id="75782" name="AutoShape 5"/>
          <p:cNvSpPr>
            <a:spLocks noChangeArrowheads="1"/>
          </p:cNvSpPr>
          <p:nvPr/>
        </p:nvSpPr>
        <p:spPr bwMode="auto">
          <a:xfrm>
            <a:off x="1793875" y="1722438"/>
            <a:ext cx="5499100" cy="4368800"/>
          </a:xfrm>
          <a:prstGeom prst="triangle">
            <a:avLst>
              <a:gd name="adj" fmla="val 49991"/>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75783" name="Rectangle 6"/>
          <p:cNvSpPr>
            <a:spLocks noChangeArrowheads="1"/>
          </p:cNvSpPr>
          <p:nvPr/>
        </p:nvSpPr>
        <p:spPr bwMode="auto">
          <a:xfrm>
            <a:off x="4205288" y="2151063"/>
            <a:ext cx="6461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a:solidFill>
                  <a:schemeClr val="tx1"/>
                </a:solidFill>
                <a:latin typeface="Arial" pitchFamily="34" charset="0"/>
              </a:rPr>
              <a:t>Tier 1</a:t>
            </a:r>
          </a:p>
        </p:txBody>
      </p:sp>
      <p:sp>
        <p:nvSpPr>
          <p:cNvPr id="75784" name="Rectangle 7"/>
          <p:cNvSpPr>
            <a:spLocks noChangeArrowheads="1"/>
          </p:cNvSpPr>
          <p:nvPr/>
        </p:nvSpPr>
        <p:spPr bwMode="auto">
          <a:xfrm>
            <a:off x="3906838" y="2968625"/>
            <a:ext cx="197008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400">
                <a:solidFill>
                  <a:schemeClr val="tx1"/>
                </a:solidFill>
                <a:latin typeface="Arial" pitchFamily="34" charset="0"/>
              </a:rPr>
              <a:t>Tiers 2- 3</a:t>
            </a:r>
          </a:p>
        </p:txBody>
      </p:sp>
      <p:sp>
        <p:nvSpPr>
          <p:cNvPr id="75785" name="Rectangle 8"/>
          <p:cNvSpPr>
            <a:spLocks noChangeArrowheads="1"/>
          </p:cNvSpPr>
          <p:nvPr/>
        </p:nvSpPr>
        <p:spPr bwMode="auto">
          <a:xfrm>
            <a:off x="3784600" y="4271963"/>
            <a:ext cx="13668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4000">
                <a:solidFill>
                  <a:schemeClr val="tx1"/>
                </a:solidFill>
                <a:latin typeface="Arial" pitchFamily="34" charset="0"/>
              </a:rPr>
              <a:t>Tier 4</a:t>
            </a:r>
          </a:p>
        </p:txBody>
      </p:sp>
      <p:sp>
        <p:nvSpPr>
          <p:cNvPr id="75786" name="Rectangle 9"/>
          <p:cNvSpPr>
            <a:spLocks noChangeArrowheads="1"/>
          </p:cNvSpPr>
          <p:nvPr/>
        </p:nvSpPr>
        <p:spPr bwMode="auto">
          <a:xfrm>
            <a:off x="519113" y="1433513"/>
            <a:ext cx="22907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a:solidFill>
                  <a:schemeClr val="tx1"/>
                </a:solidFill>
                <a:latin typeface="Arial" pitchFamily="34" charset="0"/>
              </a:rPr>
              <a:t>Purchasing Power</a:t>
            </a:r>
          </a:p>
          <a:p>
            <a:pPr eaLnBrk="0" hangingPunct="0"/>
            <a:r>
              <a:rPr lang="en-US" sz="2000">
                <a:solidFill>
                  <a:schemeClr val="tx1"/>
                </a:solidFill>
                <a:latin typeface="Arial" pitchFamily="34" charset="0"/>
              </a:rPr>
              <a:t>Parity in U.S. dollars</a:t>
            </a:r>
          </a:p>
        </p:txBody>
      </p:sp>
      <p:sp>
        <p:nvSpPr>
          <p:cNvPr id="75787" name="Rectangle 10"/>
          <p:cNvSpPr>
            <a:spLocks noChangeArrowheads="1"/>
          </p:cNvSpPr>
          <p:nvPr/>
        </p:nvSpPr>
        <p:spPr bwMode="auto">
          <a:xfrm>
            <a:off x="5956300" y="1485900"/>
            <a:ext cx="23733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a:solidFill>
                  <a:schemeClr val="tx1"/>
                </a:solidFill>
                <a:latin typeface="Arial" pitchFamily="34" charset="0"/>
              </a:rPr>
              <a:t>Population in millions</a:t>
            </a:r>
          </a:p>
        </p:txBody>
      </p:sp>
      <p:sp>
        <p:nvSpPr>
          <p:cNvPr id="75788" name="Rectangle 11"/>
          <p:cNvSpPr>
            <a:spLocks noChangeArrowheads="1"/>
          </p:cNvSpPr>
          <p:nvPr/>
        </p:nvSpPr>
        <p:spPr bwMode="auto">
          <a:xfrm>
            <a:off x="3006725" y="2079625"/>
            <a:ext cx="9540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a:solidFill>
                  <a:schemeClr val="tx1"/>
                </a:solidFill>
                <a:latin typeface="Arial" pitchFamily="34" charset="0"/>
              </a:rPr>
              <a:t>&gt;$20,000</a:t>
            </a:r>
          </a:p>
        </p:txBody>
      </p:sp>
      <p:sp>
        <p:nvSpPr>
          <p:cNvPr id="75789" name="Rectangle 12"/>
          <p:cNvSpPr>
            <a:spLocks noChangeArrowheads="1"/>
          </p:cNvSpPr>
          <p:nvPr/>
        </p:nvSpPr>
        <p:spPr bwMode="auto">
          <a:xfrm>
            <a:off x="1447800" y="2895600"/>
            <a:ext cx="21494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400">
                <a:solidFill>
                  <a:schemeClr val="tx1"/>
                </a:solidFill>
                <a:latin typeface="Arial" pitchFamily="34" charset="0"/>
              </a:rPr>
              <a:t>$2,000-20,000</a:t>
            </a:r>
          </a:p>
        </p:txBody>
      </p:sp>
      <p:sp>
        <p:nvSpPr>
          <p:cNvPr id="75790" name="Rectangle 13"/>
          <p:cNvSpPr>
            <a:spLocks noChangeArrowheads="1"/>
          </p:cNvSpPr>
          <p:nvPr/>
        </p:nvSpPr>
        <p:spPr bwMode="auto">
          <a:xfrm>
            <a:off x="592138" y="4186238"/>
            <a:ext cx="18748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4000">
                <a:solidFill>
                  <a:schemeClr val="tx1"/>
                </a:solidFill>
                <a:latin typeface="Arial" pitchFamily="34" charset="0"/>
              </a:rPr>
              <a:t>&lt;$2,000</a:t>
            </a:r>
          </a:p>
        </p:txBody>
      </p:sp>
      <p:sp>
        <p:nvSpPr>
          <p:cNvPr id="75791" name="Rectangle 14"/>
          <p:cNvSpPr>
            <a:spLocks noChangeArrowheads="1"/>
          </p:cNvSpPr>
          <p:nvPr/>
        </p:nvSpPr>
        <p:spPr bwMode="auto">
          <a:xfrm>
            <a:off x="5124450" y="2036763"/>
            <a:ext cx="10572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1600">
                <a:solidFill>
                  <a:schemeClr val="tx1"/>
                </a:solidFill>
                <a:latin typeface="Arial" pitchFamily="34" charset="0"/>
              </a:rPr>
              <a:t>200-300</a:t>
            </a:r>
          </a:p>
        </p:txBody>
      </p:sp>
      <p:sp>
        <p:nvSpPr>
          <p:cNvPr id="75792" name="Rectangle 15"/>
          <p:cNvSpPr>
            <a:spLocks noChangeArrowheads="1"/>
          </p:cNvSpPr>
          <p:nvPr/>
        </p:nvSpPr>
        <p:spPr bwMode="auto">
          <a:xfrm>
            <a:off x="5759450" y="2936875"/>
            <a:ext cx="1301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400">
                <a:solidFill>
                  <a:schemeClr val="tx1"/>
                </a:solidFill>
                <a:latin typeface="Arial" pitchFamily="34" charset="0"/>
              </a:rPr>
              <a:t>600-800</a:t>
            </a:r>
          </a:p>
        </p:txBody>
      </p:sp>
      <p:sp>
        <p:nvSpPr>
          <p:cNvPr id="75793" name="Line 16"/>
          <p:cNvSpPr>
            <a:spLocks noChangeShapeType="1"/>
          </p:cNvSpPr>
          <p:nvPr/>
        </p:nvSpPr>
        <p:spPr bwMode="auto">
          <a:xfrm>
            <a:off x="4117975" y="2468563"/>
            <a:ext cx="8683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4" name="Line 17"/>
          <p:cNvSpPr>
            <a:spLocks noChangeShapeType="1"/>
          </p:cNvSpPr>
          <p:nvPr/>
        </p:nvSpPr>
        <p:spPr bwMode="auto">
          <a:xfrm>
            <a:off x="3395663" y="3633788"/>
            <a:ext cx="23320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5" name="Rectangle 18"/>
          <p:cNvSpPr>
            <a:spLocks noChangeArrowheads="1"/>
          </p:cNvSpPr>
          <p:nvPr/>
        </p:nvSpPr>
        <p:spPr bwMode="auto">
          <a:xfrm>
            <a:off x="6942138" y="4257675"/>
            <a:ext cx="13112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4000">
                <a:solidFill>
                  <a:schemeClr val="tx1"/>
                </a:solidFill>
                <a:latin typeface="Arial" pitchFamily="34" charset="0"/>
              </a:rPr>
              <a:t>5500</a:t>
            </a:r>
          </a:p>
        </p:txBody>
      </p:sp>
      <p:sp>
        <p:nvSpPr>
          <p:cNvPr id="75796" name="Slide Number Placeholder 8"/>
          <p:cNvSpPr txBox="1">
            <a:spLocks/>
          </p:cNvSpPr>
          <p:nvPr/>
        </p:nvSpPr>
        <p:spPr bwMode="auto">
          <a:xfrm>
            <a:off x="914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2C1274F8-B28E-4759-93AE-7A739348C28C}" type="slidenum">
              <a:rPr lang="en-US" sz="800"/>
              <a:pPr/>
              <a:t>71</a:t>
            </a:fld>
            <a:endParaRPr lang="en-US" sz="800"/>
          </a:p>
        </p:txBody>
      </p:sp>
    </p:spTree>
    <p:extLst>
      <p:ext uri="{BB962C8B-B14F-4D97-AF65-F5344CB8AC3E}">
        <p14:creationId xmlns:p14="http://schemas.microsoft.com/office/powerpoint/2010/main" val="345481661"/>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47D8C0C1-4B0B-4816-80E3-9EA32C4D7CD9}" type="slidenum">
              <a:rPr lang="en-US" sz="800" smtClean="0"/>
              <a:pPr/>
              <a:t>72</a:t>
            </a:fld>
            <a:endParaRPr lang="en-US" sz="800" smtClean="0"/>
          </a:p>
        </p:txBody>
      </p:sp>
      <p:sp>
        <p:nvSpPr>
          <p:cNvPr id="76803" name="Rectangle 2"/>
          <p:cNvSpPr>
            <a:spLocks noChangeArrowheads="1"/>
          </p:cNvSpPr>
          <p:nvPr/>
        </p:nvSpPr>
        <p:spPr bwMode="auto">
          <a:xfrm>
            <a:off x="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b="1" dirty="0"/>
              <a:t>Distribution of income and MNC strategy </a:t>
            </a:r>
            <a:br>
              <a:rPr lang="en-US" b="1" dirty="0"/>
            </a:br>
            <a:r>
              <a:rPr lang="en-US" sz="2000" b="1" dirty="0"/>
              <a:t>Traditional and emerging focus for India</a:t>
            </a:r>
          </a:p>
        </p:txBody>
      </p:sp>
      <p:sp>
        <p:nvSpPr>
          <p:cNvPr id="76804" name="Line 3"/>
          <p:cNvSpPr>
            <a:spLocks noChangeShapeType="1"/>
          </p:cNvSpPr>
          <p:nvPr/>
        </p:nvSpPr>
        <p:spPr bwMode="auto">
          <a:xfrm>
            <a:off x="3790950" y="2895600"/>
            <a:ext cx="184785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05" name="Line 4"/>
          <p:cNvSpPr>
            <a:spLocks noChangeShapeType="1"/>
          </p:cNvSpPr>
          <p:nvPr/>
        </p:nvSpPr>
        <p:spPr bwMode="auto">
          <a:xfrm>
            <a:off x="3502025" y="3429000"/>
            <a:ext cx="244157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06" name="Line 5"/>
          <p:cNvSpPr>
            <a:spLocks noChangeShapeType="1"/>
          </p:cNvSpPr>
          <p:nvPr/>
        </p:nvSpPr>
        <p:spPr bwMode="auto">
          <a:xfrm>
            <a:off x="3173413" y="4114800"/>
            <a:ext cx="320675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07" name="Line 6"/>
          <p:cNvSpPr>
            <a:spLocks noChangeShapeType="1"/>
          </p:cNvSpPr>
          <p:nvPr/>
        </p:nvSpPr>
        <p:spPr bwMode="auto">
          <a:xfrm>
            <a:off x="2597150" y="4800600"/>
            <a:ext cx="403225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08" name="Text Box 7"/>
          <p:cNvSpPr txBox="1">
            <a:spLocks noChangeArrowheads="1"/>
          </p:cNvSpPr>
          <p:nvPr/>
        </p:nvSpPr>
        <p:spPr bwMode="auto">
          <a:xfrm>
            <a:off x="4421188" y="2409825"/>
            <a:ext cx="2274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2000">
                <a:solidFill>
                  <a:schemeClr val="tx1"/>
                </a:solidFill>
                <a:latin typeface="Arial" pitchFamily="34" charset="0"/>
              </a:rPr>
              <a:t>10-20 million, Rich</a:t>
            </a:r>
          </a:p>
        </p:txBody>
      </p:sp>
      <p:sp>
        <p:nvSpPr>
          <p:cNvPr id="76809" name="Text Box 8"/>
          <p:cNvSpPr txBox="1">
            <a:spLocks noChangeArrowheads="1"/>
          </p:cNvSpPr>
          <p:nvPr/>
        </p:nvSpPr>
        <p:spPr bwMode="auto">
          <a:xfrm>
            <a:off x="5094288" y="2968625"/>
            <a:ext cx="3040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2000">
                <a:solidFill>
                  <a:schemeClr val="tx1"/>
                </a:solidFill>
                <a:latin typeface="Arial" pitchFamily="34" charset="0"/>
              </a:rPr>
              <a:t>PPP&gt; $15,000, 70-100 m</a:t>
            </a:r>
          </a:p>
        </p:txBody>
      </p:sp>
      <p:sp>
        <p:nvSpPr>
          <p:cNvPr id="76810" name="Text Box 9"/>
          <p:cNvSpPr txBox="1">
            <a:spLocks noChangeArrowheads="1"/>
          </p:cNvSpPr>
          <p:nvPr/>
        </p:nvSpPr>
        <p:spPr bwMode="auto">
          <a:xfrm>
            <a:off x="5403850" y="3654425"/>
            <a:ext cx="2751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2000">
                <a:solidFill>
                  <a:schemeClr val="tx1"/>
                </a:solidFill>
                <a:latin typeface="Arial" pitchFamily="34" charset="0"/>
              </a:rPr>
              <a:t>PPP $ 5-15,000, 150m</a:t>
            </a:r>
          </a:p>
        </p:txBody>
      </p:sp>
      <p:sp>
        <p:nvSpPr>
          <p:cNvPr id="76811" name="Text Box 10"/>
          <p:cNvSpPr txBox="1">
            <a:spLocks noChangeArrowheads="1"/>
          </p:cNvSpPr>
          <p:nvPr/>
        </p:nvSpPr>
        <p:spPr bwMode="auto">
          <a:xfrm>
            <a:off x="5770563" y="4264025"/>
            <a:ext cx="3309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2000">
                <a:solidFill>
                  <a:schemeClr val="tx1"/>
                </a:solidFill>
                <a:latin typeface="Arial" pitchFamily="34" charset="0"/>
              </a:rPr>
              <a:t>         PPP $2-15,000, 200m</a:t>
            </a:r>
          </a:p>
        </p:txBody>
      </p:sp>
      <p:sp>
        <p:nvSpPr>
          <p:cNvPr id="76812" name="Text Box 11"/>
          <p:cNvSpPr txBox="1">
            <a:spLocks noChangeArrowheads="1"/>
          </p:cNvSpPr>
          <p:nvPr/>
        </p:nvSpPr>
        <p:spPr bwMode="auto">
          <a:xfrm>
            <a:off x="6624638" y="4913313"/>
            <a:ext cx="2671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2000">
                <a:solidFill>
                  <a:schemeClr val="tx1"/>
                </a:solidFill>
                <a:latin typeface="Arial" pitchFamily="34" charset="0"/>
              </a:rPr>
              <a:t>PPP &gt; $2000, 600m</a:t>
            </a:r>
          </a:p>
        </p:txBody>
      </p:sp>
      <p:sp>
        <p:nvSpPr>
          <p:cNvPr id="76813" name="AutoShape 12"/>
          <p:cNvSpPr>
            <a:spLocks noChangeArrowheads="1"/>
          </p:cNvSpPr>
          <p:nvPr/>
        </p:nvSpPr>
        <p:spPr bwMode="auto">
          <a:xfrm>
            <a:off x="3863975" y="2362200"/>
            <a:ext cx="673100" cy="484188"/>
          </a:xfrm>
          <a:prstGeom prst="triangle">
            <a:avLst>
              <a:gd name="adj" fmla="val 500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6814" name="AutoShape 13"/>
          <p:cNvSpPr>
            <a:spLocks noChangeArrowheads="1"/>
          </p:cNvSpPr>
          <p:nvPr/>
        </p:nvSpPr>
        <p:spPr bwMode="auto">
          <a:xfrm flipV="1">
            <a:off x="3538538" y="2895600"/>
            <a:ext cx="1343025" cy="4841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9900"/>
          </a:solidFill>
          <a:ln w="9525">
            <a:solidFill>
              <a:schemeClr val="tx1"/>
            </a:solidFill>
            <a:miter lim="800000"/>
            <a:headEnd/>
            <a:tailEnd/>
          </a:ln>
        </p:spPr>
        <p:txBody>
          <a:bodyPr wrap="none" anchor="ctr"/>
          <a:lstStyle/>
          <a:p>
            <a:endParaRPr lang="en-US"/>
          </a:p>
        </p:txBody>
      </p:sp>
      <p:sp>
        <p:nvSpPr>
          <p:cNvPr id="76815" name="AutoShape 14"/>
          <p:cNvSpPr>
            <a:spLocks noChangeArrowheads="1"/>
          </p:cNvSpPr>
          <p:nvPr/>
        </p:nvSpPr>
        <p:spPr bwMode="auto">
          <a:xfrm flipV="1">
            <a:off x="2890838" y="3429000"/>
            <a:ext cx="2519362"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CC"/>
          </a:solidFill>
          <a:ln w="9525">
            <a:solidFill>
              <a:schemeClr val="tx1"/>
            </a:solidFill>
            <a:miter lim="800000"/>
            <a:headEnd/>
            <a:tailEnd/>
          </a:ln>
        </p:spPr>
        <p:txBody>
          <a:bodyPr wrap="none" anchor="ctr"/>
          <a:lstStyle/>
          <a:p>
            <a:endParaRPr lang="en-US"/>
          </a:p>
        </p:txBody>
      </p:sp>
      <p:sp>
        <p:nvSpPr>
          <p:cNvPr id="76816" name="AutoShape 15"/>
          <p:cNvSpPr>
            <a:spLocks noChangeArrowheads="1"/>
          </p:cNvSpPr>
          <p:nvPr/>
        </p:nvSpPr>
        <p:spPr bwMode="auto">
          <a:xfrm flipV="1">
            <a:off x="2073275" y="4114800"/>
            <a:ext cx="4251325"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3399"/>
          </a:solidFill>
          <a:ln w="9525">
            <a:solidFill>
              <a:schemeClr val="tx1"/>
            </a:solidFill>
            <a:miter lim="800000"/>
            <a:headEnd/>
            <a:tailEnd/>
          </a:ln>
        </p:spPr>
        <p:txBody>
          <a:bodyPr wrap="none" anchor="ctr"/>
          <a:lstStyle/>
          <a:p>
            <a:endParaRPr lang="en-US"/>
          </a:p>
        </p:txBody>
      </p:sp>
      <p:sp>
        <p:nvSpPr>
          <p:cNvPr id="76817" name="AutoShape 16"/>
          <p:cNvSpPr>
            <a:spLocks noChangeArrowheads="1"/>
          </p:cNvSpPr>
          <p:nvPr/>
        </p:nvSpPr>
        <p:spPr bwMode="auto">
          <a:xfrm flipV="1">
            <a:off x="609600" y="4800600"/>
            <a:ext cx="7086600" cy="838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990000"/>
          </a:solidFill>
          <a:ln w="9525">
            <a:solidFill>
              <a:schemeClr val="tx1"/>
            </a:solidFill>
            <a:miter lim="800000"/>
            <a:headEnd/>
            <a:tailEnd/>
          </a:ln>
        </p:spPr>
        <p:txBody>
          <a:bodyPr wrap="none" anchor="ctr"/>
          <a:lstStyle/>
          <a:p>
            <a:endParaRPr lang="en-US"/>
          </a:p>
        </p:txBody>
      </p:sp>
      <p:sp>
        <p:nvSpPr>
          <p:cNvPr id="76818" name="Text Box 17"/>
          <p:cNvSpPr txBox="1">
            <a:spLocks noChangeArrowheads="1"/>
          </p:cNvSpPr>
          <p:nvPr/>
        </p:nvSpPr>
        <p:spPr bwMode="auto">
          <a:xfrm>
            <a:off x="914400" y="2894013"/>
            <a:ext cx="1482725" cy="36671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1800">
                <a:solidFill>
                  <a:srgbClr val="000000"/>
                </a:solidFill>
                <a:latin typeface="Arial" pitchFamily="34" charset="0"/>
              </a:rPr>
              <a:t>Some MNCs?</a:t>
            </a:r>
            <a:endParaRPr lang="en-US">
              <a:solidFill>
                <a:srgbClr val="000000"/>
              </a:solidFill>
              <a:latin typeface="Arial" pitchFamily="34" charset="0"/>
            </a:endParaRPr>
          </a:p>
        </p:txBody>
      </p:sp>
      <p:sp>
        <p:nvSpPr>
          <p:cNvPr id="76819" name="Line 18"/>
          <p:cNvSpPr>
            <a:spLocks noChangeShapeType="1"/>
          </p:cNvSpPr>
          <p:nvPr/>
        </p:nvSpPr>
        <p:spPr bwMode="auto">
          <a:xfrm>
            <a:off x="3417888" y="2579688"/>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20" name="Text Box 19"/>
          <p:cNvSpPr txBox="1">
            <a:spLocks noChangeArrowheads="1"/>
          </p:cNvSpPr>
          <p:nvPr/>
        </p:nvSpPr>
        <p:spPr bwMode="auto">
          <a:xfrm>
            <a:off x="1965325" y="3465513"/>
            <a:ext cx="696913" cy="641350"/>
          </a:xfrm>
          <a:prstGeom prst="rect">
            <a:avLst/>
          </a:prstGeom>
          <a:solidFill>
            <a:srgbClr val="66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1800">
                <a:solidFill>
                  <a:schemeClr val="bg1"/>
                </a:solidFill>
                <a:latin typeface="Arial" pitchFamily="34" charset="0"/>
              </a:rPr>
              <a:t>Local</a:t>
            </a:r>
          </a:p>
          <a:p>
            <a:r>
              <a:rPr lang="en-US" sz="1800">
                <a:solidFill>
                  <a:schemeClr val="bg1"/>
                </a:solidFill>
                <a:latin typeface="Arial" pitchFamily="34" charset="0"/>
              </a:rPr>
              <a:t>Firms</a:t>
            </a:r>
            <a:endParaRPr lang="en-US">
              <a:solidFill>
                <a:schemeClr val="bg1"/>
              </a:solidFill>
              <a:latin typeface="Arial" pitchFamily="34" charset="0"/>
            </a:endParaRPr>
          </a:p>
        </p:txBody>
      </p:sp>
      <p:sp>
        <p:nvSpPr>
          <p:cNvPr id="76821" name="Oval 20"/>
          <p:cNvSpPr>
            <a:spLocks noChangeArrowheads="1"/>
          </p:cNvSpPr>
          <p:nvPr/>
        </p:nvSpPr>
        <p:spPr bwMode="auto">
          <a:xfrm>
            <a:off x="4038600" y="2743200"/>
            <a:ext cx="304800" cy="990600"/>
          </a:xfrm>
          <a:prstGeom prst="ellipse">
            <a:avLst/>
          </a:prstGeom>
          <a:solidFill>
            <a:schemeClr val="bg2"/>
          </a:solidFill>
          <a:ln w="9525">
            <a:solidFill>
              <a:schemeClr val="tx1"/>
            </a:solidFill>
            <a:round/>
            <a:headEnd/>
            <a:tailEnd/>
          </a:ln>
        </p:spPr>
        <p:txBody>
          <a:bodyPr wrap="none" anchor="ctr"/>
          <a:lstStyle/>
          <a:p>
            <a:pPr eaLnBrk="0" hangingPunct="0"/>
            <a:endParaRPr lang="en-US"/>
          </a:p>
        </p:txBody>
      </p:sp>
      <p:sp>
        <p:nvSpPr>
          <p:cNvPr id="76822" name="AutoShape 21"/>
          <p:cNvSpPr>
            <a:spLocks noChangeArrowheads="1"/>
          </p:cNvSpPr>
          <p:nvPr/>
        </p:nvSpPr>
        <p:spPr bwMode="auto">
          <a:xfrm>
            <a:off x="3657600" y="3810000"/>
            <a:ext cx="1066800" cy="1752600"/>
          </a:xfrm>
          <a:prstGeom prst="diamond">
            <a:avLst/>
          </a:prstGeom>
          <a:solidFill>
            <a:srgbClr val="660033"/>
          </a:solidFill>
          <a:ln w="9525">
            <a:solidFill>
              <a:schemeClr val="tx1"/>
            </a:solidFill>
            <a:miter lim="800000"/>
            <a:headEnd/>
            <a:tailEnd/>
          </a:ln>
        </p:spPr>
        <p:txBody>
          <a:bodyPr wrap="none" anchor="ctr"/>
          <a:lstStyle/>
          <a:p>
            <a:pPr eaLnBrk="0" hangingPunct="0"/>
            <a:endParaRPr lang="en-US"/>
          </a:p>
        </p:txBody>
      </p:sp>
      <p:sp>
        <p:nvSpPr>
          <p:cNvPr id="76823" name="Text Box 22"/>
          <p:cNvSpPr txBox="1">
            <a:spLocks noChangeArrowheads="1"/>
          </p:cNvSpPr>
          <p:nvPr/>
        </p:nvSpPr>
        <p:spPr bwMode="auto">
          <a:xfrm>
            <a:off x="1970088" y="2070100"/>
            <a:ext cx="1481137" cy="8255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1600" b="1">
                <a:solidFill>
                  <a:schemeClr val="bg1"/>
                </a:solidFill>
                <a:latin typeface="Arial" pitchFamily="34" charset="0"/>
              </a:rPr>
              <a:t>Traditional</a:t>
            </a:r>
          </a:p>
          <a:p>
            <a:r>
              <a:rPr lang="en-US" sz="1600" b="1">
                <a:solidFill>
                  <a:schemeClr val="bg1"/>
                </a:solidFill>
                <a:latin typeface="Arial" pitchFamily="34" charset="0"/>
              </a:rPr>
              <a:t>MNC Business</a:t>
            </a:r>
          </a:p>
          <a:p>
            <a:r>
              <a:rPr lang="en-US" sz="1600" b="1">
                <a:solidFill>
                  <a:schemeClr val="bg1"/>
                </a:solidFill>
                <a:latin typeface="Arial" pitchFamily="34" charset="0"/>
              </a:rPr>
              <a:t>Model</a:t>
            </a:r>
            <a:endParaRPr lang="en-US">
              <a:solidFill>
                <a:schemeClr val="bg1"/>
              </a:solidFill>
              <a:latin typeface="Arial" pitchFamily="34" charset="0"/>
            </a:endParaRPr>
          </a:p>
        </p:txBody>
      </p:sp>
      <p:sp>
        <p:nvSpPr>
          <p:cNvPr id="76824" name="Line 23"/>
          <p:cNvSpPr>
            <a:spLocks noChangeShapeType="1"/>
          </p:cNvSpPr>
          <p:nvPr/>
        </p:nvSpPr>
        <p:spPr bwMode="auto">
          <a:xfrm>
            <a:off x="2286000" y="30480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25" name="Line 24"/>
          <p:cNvSpPr>
            <a:spLocks noChangeShapeType="1"/>
          </p:cNvSpPr>
          <p:nvPr/>
        </p:nvSpPr>
        <p:spPr bwMode="auto">
          <a:xfrm flipV="1">
            <a:off x="2667000" y="3505200"/>
            <a:ext cx="1371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26" name="Line 25"/>
          <p:cNvSpPr>
            <a:spLocks noChangeShapeType="1"/>
          </p:cNvSpPr>
          <p:nvPr/>
        </p:nvSpPr>
        <p:spPr bwMode="auto">
          <a:xfrm>
            <a:off x="1800225" y="4333875"/>
            <a:ext cx="2060575" cy="12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27" name="Text Box 26"/>
          <p:cNvSpPr txBox="1">
            <a:spLocks noChangeArrowheads="1"/>
          </p:cNvSpPr>
          <p:nvPr/>
        </p:nvSpPr>
        <p:spPr bwMode="auto">
          <a:xfrm>
            <a:off x="338138" y="3778250"/>
            <a:ext cx="1511300" cy="701675"/>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2000">
                <a:solidFill>
                  <a:schemeClr val="bg1"/>
                </a:solidFill>
                <a:latin typeface="Arial" pitchFamily="34" charset="0"/>
              </a:rPr>
              <a:t>Future</a:t>
            </a:r>
          </a:p>
          <a:p>
            <a:r>
              <a:rPr lang="en-US" sz="2000">
                <a:solidFill>
                  <a:schemeClr val="bg1"/>
                </a:solidFill>
                <a:latin typeface="Arial" pitchFamily="34" charset="0"/>
              </a:rPr>
              <a:t>Opportunity?</a:t>
            </a:r>
          </a:p>
        </p:txBody>
      </p:sp>
      <p:sp>
        <p:nvSpPr>
          <p:cNvPr id="76828" name="Text Box 27"/>
          <p:cNvSpPr txBox="1">
            <a:spLocks noChangeArrowheads="1"/>
          </p:cNvSpPr>
          <p:nvPr/>
        </p:nvSpPr>
        <p:spPr bwMode="auto">
          <a:xfrm>
            <a:off x="3581400" y="5943600"/>
            <a:ext cx="235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1800">
                <a:solidFill>
                  <a:schemeClr val="tx1"/>
                </a:solidFill>
                <a:latin typeface="Arial" pitchFamily="34" charset="0"/>
              </a:rPr>
              <a:t>Source: CK Prahalad</a:t>
            </a:r>
          </a:p>
        </p:txBody>
      </p:sp>
      <p:sp>
        <p:nvSpPr>
          <p:cNvPr id="76829" name="Slide Number Placeholder 8"/>
          <p:cNvSpPr txBox="1">
            <a:spLocks/>
          </p:cNvSpPr>
          <p:nvPr/>
        </p:nvSpPr>
        <p:spPr bwMode="auto">
          <a:xfrm>
            <a:off x="914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BA750AFD-D0C5-4DDC-BFA2-93CFA3C3136D}" type="slidenum">
              <a:rPr lang="en-US" sz="800"/>
              <a:pPr/>
              <a:t>72</a:t>
            </a:fld>
            <a:endParaRPr lang="en-US" sz="800"/>
          </a:p>
        </p:txBody>
      </p:sp>
    </p:spTree>
    <p:extLst>
      <p:ext uri="{BB962C8B-B14F-4D97-AF65-F5344CB8AC3E}">
        <p14:creationId xmlns:p14="http://schemas.microsoft.com/office/powerpoint/2010/main" val="1083901883"/>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07732049-8B88-4589-9030-E28EC34385EB}" type="slidenum">
              <a:rPr lang="en-US" sz="800" smtClean="0"/>
              <a:pPr/>
              <a:t>73</a:t>
            </a:fld>
            <a:endParaRPr lang="en-US" sz="800" smtClean="0"/>
          </a:p>
        </p:txBody>
      </p:sp>
      <p:sp>
        <p:nvSpPr>
          <p:cNvPr id="77827" name="Rectangle 2"/>
          <p:cNvSpPr>
            <a:spLocks noGrp="1" noChangeArrowheads="1"/>
          </p:cNvSpPr>
          <p:nvPr>
            <p:ph type="title"/>
          </p:nvPr>
        </p:nvSpPr>
        <p:spPr>
          <a:xfrm>
            <a:off x="0" y="0"/>
            <a:ext cx="7772400" cy="1143000"/>
          </a:xfrm>
        </p:spPr>
        <p:txBody>
          <a:bodyPr/>
          <a:lstStyle/>
          <a:p>
            <a:pPr eaLnBrk="1" hangingPunct="1"/>
            <a:r>
              <a:rPr lang="en-US" b="1" dirty="0" smtClean="0"/>
              <a:t>Innovation via Base of the Pyramid (BOP)</a:t>
            </a:r>
          </a:p>
        </p:txBody>
      </p:sp>
      <p:sp>
        <p:nvSpPr>
          <p:cNvPr id="77828" name="Rectangle 3"/>
          <p:cNvSpPr>
            <a:spLocks noGrp="1" noChangeArrowheads="1"/>
          </p:cNvSpPr>
          <p:nvPr>
            <p:ph type="body" idx="1"/>
          </p:nvPr>
        </p:nvSpPr>
        <p:spPr>
          <a:xfrm>
            <a:off x="685800" y="1066800"/>
            <a:ext cx="7772400" cy="5170488"/>
          </a:xfrm>
          <a:solidFill>
            <a:schemeClr val="bg1"/>
          </a:solidFill>
        </p:spPr>
        <p:txBody>
          <a:bodyPr/>
          <a:lstStyle/>
          <a:p>
            <a:pPr eaLnBrk="1" hangingPunct="1">
              <a:lnSpc>
                <a:spcPct val="90000"/>
              </a:lnSpc>
            </a:pPr>
            <a:r>
              <a:rPr lang="en-US" sz="2800" dirty="0" smtClean="0"/>
              <a:t>Pursuing the “base” forces rethinking of conventional wisdom about:</a:t>
            </a:r>
          </a:p>
          <a:p>
            <a:pPr eaLnBrk="1" hangingPunct="1">
              <a:lnSpc>
                <a:spcPct val="90000"/>
              </a:lnSpc>
            </a:pPr>
            <a:endParaRPr lang="en-US" sz="2800" dirty="0" smtClean="0"/>
          </a:p>
          <a:p>
            <a:pPr lvl="1" eaLnBrk="1" hangingPunct="1">
              <a:lnSpc>
                <a:spcPct val="90000"/>
              </a:lnSpc>
            </a:pPr>
            <a:r>
              <a:rPr lang="en-US" sz="2400" b="1" i="1" dirty="0" smtClean="0"/>
              <a:t>Technology</a:t>
            </a:r>
            <a:r>
              <a:rPr lang="en-US" sz="2400" dirty="0" smtClean="0"/>
              <a:t> and </a:t>
            </a:r>
            <a:r>
              <a:rPr lang="en-US" sz="2400" b="1" i="1" dirty="0" smtClean="0"/>
              <a:t>business models</a:t>
            </a:r>
          </a:p>
          <a:p>
            <a:pPr lvl="1" eaLnBrk="1" hangingPunct="1">
              <a:lnSpc>
                <a:spcPct val="90000"/>
              </a:lnSpc>
            </a:pPr>
            <a:endParaRPr lang="en-US" sz="2400" dirty="0" smtClean="0"/>
          </a:p>
          <a:p>
            <a:pPr lvl="1" eaLnBrk="1" hangingPunct="1">
              <a:lnSpc>
                <a:spcPct val="90000"/>
              </a:lnSpc>
            </a:pPr>
            <a:r>
              <a:rPr lang="en-US" sz="2400" b="1" i="1" dirty="0" smtClean="0"/>
              <a:t>Scale</a:t>
            </a:r>
            <a:r>
              <a:rPr lang="en-US" sz="2400" dirty="0" smtClean="0"/>
              <a:t> and profitability</a:t>
            </a:r>
          </a:p>
          <a:p>
            <a:pPr lvl="1" eaLnBrk="1" hangingPunct="1">
              <a:lnSpc>
                <a:spcPct val="90000"/>
              </a:lnSpc>
            </a:pPr>
            <a:endParaRPr lang="en-US" sz="2400" dirty="0" smtClean="0"/>
          </a:p>
          <a:p>
            <a:pPr lvl="1" eaLnBrk="1" hangingPunct="1">
              <a:lnSpc>
                <a:spcPct val="90000"/>
              </a:lnSpc>
            </a:pPr>
            <a:r>
              <a:rPr lang="en-US" sz="2400" b="1" i="1" dirty="0" smtClean="0"/>
              <a:t>Price-performance</a:t>
            </a:r>
            <a:r>
              <a:rPr lang="en-US" sz="2400" dirty="0" smtClean="0"/>
              <a:t> relationships</a:t>
            </a:r>
          </a:p>
          <a:p>
            <a:pPr lvl="1" eaLnBrk="1" hangingPunct="1">
              <a:lnSpc>
                <a:spcPct val="90000"/>
              </a:lnSpc>
            </a:pPr>
            <a:endParaRPr lang="en-US" sz="2400" dirty="0" smtClean="0"/>
          </a:p>
          <a:p>
            <a:pPr lvl="1" eaLnBrk="1" hangingPunct="1">
              <a:lnSpc>
                <a:spcPct val="90000"/>
              </a:lnSpc>
            </a:pPr>
            <a:r>
              <a:rPr lang="en-US" sz="2400" b="1" i="1" dirty="0" smtClean="0"/>
              <a:t>Productivity</a:t>
            </a:r>
            <a:r>
              <a:rPr lang="en-US" sz="2400" dirty="0" smtClean="0"/>
              <a:t> and capital efficiency</a:t>
            </a:r>
          </a:p>
          <a:p>
            <a:pPr lvl="1" eaLnBrk="1" hangingPunct="1">
              <a:lnSpc>
                <a:spcPct val="90000"/>
              </a:lnSpc>
            </a:pPr>
            <a:endParaRPr lang="en-US" sz="2400" dirty="0" smtClean="0"/>
          </a:p>
          <a:p>
            <a:pPr lvl="1" eaLnBrk="1" hangingPunct="1">
              <a:lnSpc>
                <a:spcPct val="90000"/>
              </a:lnSpc>
            </a:pPr>
            <a:r>
              <a:rPr lang="en-US" sz="2400" b="1" i="1" dirty="0" smtClean="0"/>
              <a:t>Sustainable</a:t>
            </a:r>
            <a:r>
              <a:rPr lang="en-US" sz="2400" dirty="0" smtClean="0"/>
              <a:t> development</a:t>
            </a:r>
          </a:p>
          <a:p>
            <a:pPr lvl="1" eaLnBrk="1" hangingPunct="1"/>
            <a:endParaRPr lang="en-US" dirty="0" smtClean="0"/>
          </a:p>
        </p:txBody>
      </p:sp>
      <p:sp>
        <p:nvSpPr>
          <p:cNvPr id="77829" name="Slide Number Placeholder 8"/>
          <p:cNvSpPr txBox="1">
            <a:spLocks/>
          </p:cNvSpPr>
          <p:nvPr/>
        </p:nvSpPr>
        <p:spPr bwMode="auto">
          <a:xfrm>
            <a:off x="914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31FCEDFD-B433-4DC8-B21E-9AFE317DE198}" type="slidenum">
              <a:rPr lang="en-US" sz="800"/>
              <a:pPr/>
              <a:t>73</a:t>
            </a:fld>
            <a:endParaRPr lang="en-US" sz="800"/>
          </a:p>
        </p:txBody>
      </p:sp>
    </p:spTree>
    <p:extLst>
      <p:ext uri="{BB962C8B-B14F-4D97-AF65-F5344CB8AC3E}">
        <p14:creationId xmlns:p14="http://schemas.microsoft.com/office/powerpoint/2010/main" val="58531585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0B9D3AE6-5FA5-4A5E-9E2E-4A06717061E3}" type="slidenum">
              <a:rPr lang="en-US" sz="800" smtClean="0"/>
              <a:pPr/>
              <a:t>74</a:t>
            </a:fld>
            <a:endParaRPr lang="en-US" sz="800" smtClean="0"/>
          </a:p>
        </p:txBody>
      </p:sp>
      <p:sp>
        <p:nvSpPr>
          <p:cNvPr id="78851" name="Rectangle 2"/>
          <p:cNvSpPr>
            <a:spLocks noGrp="1" noChangeArrowheads="1"/>
          </p:cNvSpPr>
          <p:nvPr>
            <p:ph type="title"/>
          </p:nvPr>
        </p:nvSpPr>
        <p:spPr>
          <a:xfrm>
            <a:off x="0" y="0"/>
            <a:ext cx="7772400" cy="1143000"/>
          </a:xfrm>
        </p:spPr>
        <p:txBody>
          <a:bodyPr/>
          <a:lstStyle/>
          <a:p>
            <a:pPr eaLnBrk="1" hangingPunct="1"/>
            <a:r>
              <a:rPr lang="en-US" b="1" dirty="0" smtClean="0"/>
              <a:t>BOP: P&amp;G</a:t>
            </a:r>
          </a:p>
        </p:txBody>
      </p:sp>
      <p:sp>
        <p:nvSpPr>
          <p:cNvPr id="78852" name="Rectangle 3"/>
          <p:cNvSpPr>
            <a:spLocks noGrp="1" noChangeArrowheads="1"/>
          </p:cNvSpPr>
          <p:nvPr>
            <p:ph type="body" idx="1"/>
          </p:nvPr>
        </p:nvSpPr>
        <p:spPr>
          <a:xfrm>
            <a:off x="650875" y="981075"/>
            <a:ext cx="7772400" cy="4860925"/>
          </a:xfrm>
          <a:solidFill>
            <a:schemeClr val="bg1"/>
          </a:solidFill>
        </p:spPr>
        <p:txBody>
          <a:bodyPr/>
          <a:lstStyle/>
          <a:p>
            <a:pPr eaLnBrk="1" hangingPunct="1"/>
            <a:r>
              <a:rPr lang="en-US" sz="2400" dirty="0" smtClean="0"/>
              <a:t>Created </a:t>
            </a:r>
            <a:r>
              <a:rPr lang="en-US" sz="2400" dirty="0" err="1" smtClean="0"/>
              <a:t>Nutristar</a:t>
            </a:r>
            <a:r>
              <a:rPr lang="en-US" sz="2400" dirty="0" smtClean="0"/>
              <a:t>: children’s powdered health drink</a:t>
            </a:r>
          </a:p>
          <a:p>
            <a:pPr lvl="1" eaLnBrk="1" hangingPunct="1"/>
            <a:r>
              <a:rPr lang="en-US" sz="2400" dirty="0" smtClean="0"/>
              <a:t>initially failed in Philippines </a:t>
            </a:r>
          </a:p>
          <a:p>
            <a:pPr lvl="1" eaLnBrk="1" hangingPunct="1"/>
            <a:r>
              <a:rPr lang="en-US" sz="2400" dirty="0" smtClean="0"/>
              <a:t>re-launched in Venezuela with help of NGOs, USAID, </a:t>
            </a:r>
          </a:p>
          <a:p>
            <a:pPr eaLnBrk="1" hangingPunct="1"/>
            <a:r>
              <a:rPr lang="en-US" sz="2400" dirty="0" err="1" smtClean="0"/>
              <a:t>PuR</a:t>
            </a:r>
            <a:r>
              <a:rPr lang="en-US" sz="2400" dirty="0" smtClean="0"/>
              <a:t>: water filtration system for low-income households marketed as single serving sachets </a:t>
            </a:r>
          </a:p>
          <a:p>
            <a:pPr lvl="1" eaLnBrk="1" hangingPunct="1"/>
            <a:r>
              <a:rPr lang="en-US" sz="2400" dirty="0" smtClean="0"/>
              <a:t>contain same ingredients as municipal water systems</a:t>
            </a:r>
          </a:p>
          <a:p>
            <a:pPr lvl="1" eaLnBrk="1" hangingPunct="1"/>
            <a:r>
              <a:rPr lang="en-US" sz="2400" dirty="0" smtClean="0"/>
              <a:t>Each sachet is treats up to 10 liters of water </a:t>
            </a:r>
          </a:p>
          <a:p>
            <a:pPr lvl="1" eaLnBrk="1" hangingPunct="1"/>
            <a:r>
              <a:rPr lang="en-US" sz="2400" dirty="0" smtClean="0"/>
              <a:t>One sachet added to a bucket of dirty water forces all bacteria, viruses and pollutants to bottom </a:t>
            </a:r>
          </a:p>
        </p:txBody>
      </p:sp>
      <p:sp>
        <p:nvSpPr>
          <p:cNvPr id="78853" name="Slide Number Placeholder 8"/>
          <p:cNvSpPr txBox="1">
            <a:spLocks/>
          </p:cNvSpPr>
          <p:nvPr/>
        </p:nvSpPr>
        <p:spPr bwMode="auto">
          <a:xfrm>
            <a:off x="914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033C9F18-F70D-4C6D-B1C3-7DCB2DC507C6}" type="slidenum">
              <a:rPr lang="en-US" sz="800"/>
              <a:pPr/>
              <a:t>74</a:t>
            </a:fld>
            <a:endParaRPr lang="en-US" sz="800"/>
          </a:p>
        </p:txBody>
      </p:sp>
    </p:spTree>
    <p:extLst>
      <p:ext uri="{BB962C8B-B14F-4D97-AF65-F5344CB8AC3E}">
        <p14:creationId xmlns:p14="http://schemas.microsoft.com/office/powerpoint/2010/main" val="2179745336"/>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BC133975-968C-4BB3-8B11-C77D62F52BEC}" type="slidenum">
              <a:rPr lang="en-US" sz="800" smtClean="0"/>
              <a:pPr/>
              <a:t>75</a:t>
            </a:fld>
            <a:endParaRPr lang="en-US" sz="800" smtClean="0"/>
          </a:p>
        </p:txBody>
      </p:sp>
      <p:sp>
        <p:nvSpPr>
          <p:cNvPr id="79875" name="Rectangle 2"/>
          <p:cNvSpPr>
            <a:spLocks noGrp="1" noChangeArrowheads="1"/>
          </p:cNvSpPr>
          <p:nvPr>
            <p:ph type="title"/>
          </p:nvPr>
        </p:nvSpPr>
        <p:spPr>
          <a:xfrm>
            <a:off x="0" y="0"/>
            <a:ext cx="7772400" cy="1143000"/>
          </a:xfrm>
        </p:spPr>
        <p:txBody>
          <a:bodyPr/>
          <a:lstStyle/>
          <a:p>
            <a:pPr eaLnBrk="1" hangingPunct="1"/>
            <a:r>
              <a:rPr lang="en-US" b="1" dirty="0" smtClean="0"/>
              <a:t>BOP: P&amp;G in China</a:t>
            </a:r>
          </a:p>
        </p:txBody>
      </p:sp>
      <p:sp>
        <p:nvSpPr>
          <p:cNvPr id="79876" name="Rectangle 3"/>
          <p:cNvSpPr>
            <a:spLocks noGrp="1" noChangeArrowheads="1"/>
          </p:cNvSpPr>
          <p:nvPr>
            <p:ph type="body" idx="1"/>
          </p:nvPr>
        </p:nvSpPr>
        <p:spPr>
          <a:xfrm>
            <a:off x="650875" y="765175"/>
            <a:ext cx="7772400" cy="4860925"/>
          </a:xfrm>
          <a:solidFill>
            <a:schemeClr val="bg1"/>
          </a:solidFill>
        </p:spPr>
        <p:txBody>
          <a:bodyPr/>
          <a:lstStyle/>
          <a:p>
            <a:pPr eaLnBrk="1" hangingPunct="1"/>
            <a:r>
              <a:rPr lang="en-US" sz="2400" dirty="0" smtClean="0"/>
              <a:t>Former view: make best, then cut cost; now “cheaper and better”</a:t>
            </a:r>
          </a:p>
          <a:p>
            <a:pPr eaLnBrk="1" hangingPunct="1"/>
            <a:r>
              <a:rPr lang="en-US" sz="2400" dirty="0" smtClean="0"/>
              <a:t>Product adaptation (using local R&amp;D) for middle-low-income</a:t>
            </a:r>
          </a:p>
          <a:p>
            <a:pPr lvl="1" eaLnBrk="1" hangingPunct="1"/>
            <a:r>
              <a:rPr lang="en-US" sz="2400" dirty="0" smtClean="0"/>
              <a:t>Basic toothpaste using salt as cleaning agent</a:t>
            </a:r>
          </a:p>
          <a:p>
            <a:pPr lvl="1" eaLnBrk="1" hangingPunct="1"/>
            <a:r>
              <a:rPr lang="en-US" sz="2400" dirty="0" smtClean="0"/>
              <a:t>Expand sales of Tide beyond top 8% consumers by creating simpler formulas - Tide Clean White – no softener because unnecessary for hand washing</a:t>
            </a:r>
          </a:p>
          <a:p>
            <a:pPr lvl="1" eaLnBrk="1" hangingPunct="1"/>
            <a:r>
              <a:rPr lang="en-US" sz="2400" dirty="0" smtClean="0"/>
              <a:t>Sell diapers to consumer who did not see need; make attractive by getting more hours of absorbency</a:t>
            </a:r>
          </a:p>
          <a:p>
            <a:pPr eaLnBrk="1" hangingPunct="1"/>
            <a:r>
              <a:rPr lang="en-US" sz="2400" dirty="0" smtClean="0"/>
              <a:t>Greater China revenues up from $1.1 billion in 2000 to $2.5 billion in 2007; 6% of total</a:t>
            </a:r>
          </a:p>
          <a:p>
            <a:pPr lvl="1" eaLnBrk="1" hangingPunct="1"/>
            <a:endParaRPr lang="en-US" sz="2400" dirty="0" smtClean="0"/>
          </a:p>
        </p:txBody>
      </p:sp>
      <p:sp>
        <p:nvSpPr>
          <p:cNvPr id="79877" name="Slide Number Placeholder 8"/>
          <p:cNvSpPr txBox="1">
            <a:spLocks/>
          </p:cNvSpPr>
          <p:nvPr/>
        </p:nvSpPr>
        <p:spPr bwMode="auto">
          <a:xfrm>
            <a:off x="914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32B619DD-693E-4D99-8ED2-45374104B7F8}" type="slidenum">
              <a:rPr lang="en-US" sz="800"/>
              <a:pPr/>
              <a:t>75</a:t>
            </a:fld>
            <a:endParaRPr lang="en-US" sz="800"/>
          </a:p>
        </p:txBody>
      </p:sp>
    </p:spTree>
    <p:extLst>
      <p:ext uri="{BB962C8B-B14F-4D97-AF65-F5344CB8AC3E}">
        <p14:creationId xmlns:p14="http://schemas.microsoft.com/office/powerpoint/2010/main" val="125841874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4E7AF3E3-F5F8-4C09-BFE0-740FEA5E76DB}" type="slidenum">
              <a:rPr lang="en-US" sz="800" smtClean="0"/>
              <a:pPr/>
              <a:t>76</a:t>
            </a:fld>
            <a:endParaRPr lang="en-US" sz="800" smtClean="0"/>
          </a:p>
        </p:txBody>
      </p:sp>
      <p:sp>
        <p:nvSpPr>
          <p:cNvPr id="80899" name="Rectangle 2"/>
          <p:cNvSpPr>
            <a:spLocks noGrp="1" noChangeArrowheads="1"/>
          </p:cNvSpPr>
          <p:nvPr>
            <p:ph type="title"/>
          </p:nvPr>
        </p:nvSpPr>
        <p:spPr>
          <a:xfrm>
            <a:off x="0" y="0"/>
            <a:ext cx="7772400" cy="1143000"/>
          </a:xfrm>
        </p:spPr>
        <p:txBody>
          <a:bodyPr/>
          <a:lstStyle/>
          <a:p>
            <a:pPr eaLnBrk="1" hangingPunct="1"/>
            <a:r>
              <a:rPr lang="en-US" b="1" dirty="0" smtClean="0"/>
              <a:t>Tata’s Nano</a:t>
            </a:r>
          </a:p>
        </p:txBody>
      </p:sp>
      <p:sp>
        <p:nvSpPr>
          <p:cNvPr id="80900" name="Rectangle 3"/>
          <p:cNvSpPr>
            <a:spLocks noGrp="1" noChangeArrowheads="1"/>
          </p:cNvSpPr>
          <p:nvPr>
            <p:ph type="body" idx="1"/>
          </p:nvPr>
        </p:nvSpPr>
        <p:spPr>
          <a:xfrm>
            <a:off x="609600" y="838200"/>
            <a:ext cx="7772400" cy="5486400"/>
          </a:xfrm>
          <a:solidFill>
            <a:schemeClr val="bg1"/>
          </a:solidFill>
        </p:spPr>
        <p:txBody>
          <a:bodyPr/>
          <a:lstStyle/>
          <a:p>
            <a:pPr eaLnBrk="1" hangingPunct="1">
              <a:lnSpc>
                <a:spcPct val="110000"/>
              </a:lnSpc>
            </a:pPr>
            <a:endParaRPr lang="en-US" sz="2800" smtClean="0"/>
          </a:p>
          <a:p>
            <a:pPr eaLnBrk="1" hangingPunct="1">
              <a:lnSpc>
                <a:spcPct val="110000"/>
              </a:lnSpc>
            </a:pPr>
            <a:r>
              <a:rPr lang="en-US" sz="2600" smtClean="0"/>
              <a:t>2009: Tata unveils world's cheapest car -  100,000 rupees (£1250)</a:t>
            </a:r>
          </a:p>
          <a:p>
            <a:pPr eaLnBrk="1" hangingPunct="1">
              <a:lnSpc>
                <a:spcPct val="110000"/>
              </a:lnSpc>
            </a:pPr>
            <a:endParaRPr lang="en-US" sz="2600" smtClean="0"/>
          </a:p>
          <a:p>
            <a:pPr eaLnBrk="1" hangingPunct="1">
              <a:lnSpc>
                <a:spcPct val="110000"/>
              </a:lnSpc>
            </a:pPr>
            <a:r>
              <a:rPr lang="en-US" sz="2600" smtClean="0"/>
              <a:t>Vehicle aimed at Indian and other developing countries where car ownership is low; competes against bicycles and motorcycles  </a:t>
            </a:r>
          </a:p>
          <a:p>
            <a:pPr eaLnBrk="1" hangingPunct="1">
              <a:lnSpc>
                <a:spcPct val="110000"/>
              </a:lnSpc>
            </a:pPr>
            <a:endParaRPr lang="en-US" sz="2600" smtClean="0"/>
          </a:p>
          <a:p>
            <a:pPr eaLnBrk="1" hangingPunct="1">
              <a:lnSpc>
                <a:spcPct val="110000"/>
              </a:lnSpc>
            </a:pPr>
            <a:r>
              <a:rPr lang="en-US" sz="2600" smtClean="0"/>
              <a:t>Engine 600-800cc mark; goal is to sell 1 million units within 5 years</a:t>
            </a:r>
          </a:p>
        </p:txBody>
      </p:sp>
      <p:sp>
        <p:nvSpPr>
          <p:cNvPr id="80901" name="Slide Number Placeholder 8"/>
          <p:cNvSpPr txBox="1">
            <a:spLocks/>
          </p:cNvSpPr>
          <p:nvPr/>
        </p:nvSpPr>
        <p:spPr bwMode="auto">
          <a:xfrm>
            <a:off x="914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2D2B026B-3462-4213-958A-22A4CD3CCFF3}" type="slidenum">
              <a:rPr lang="en-US" sz="800"/>
              <a:pPr/>
              <a:t>76</a:t>
            </a:fld>
            <a:endParaRPr lang="en-US" sz="800"/>
          </a:p>
        </p:txBody>
      </p:sp>
    </p:spTree>
    <p:extLst>
      <p:ext uri="{BB962C8B-B14F-4D97-AF65-F5344CB8AC3E}">
        <p14:creationId xmlns:p14="http://schemas.microsoft.com/office/powerpoint/2010/main" val="2496219949"/>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F4EC7D9F-D944-46FF-BA61-93A61AE2EAB0}" type="slidenum">
              <a:rPr lang="en-US" sz="800" smtClean="0"/>
              <a:pPr/>
              <a:t>77</a:t>
            </a:fld>
            <a:endParaRPr lang="en-US" sz="800" smtClean="0"/>
          </a:p>
        </p:txBody>
      </p:sp>
      <p:sp>
        <p:nvSpPr>
          <p:cNvPr id="81923" name="Rectangle 2"/>
          <p:cNvSpPr>
            <a:spLocks noGrp="1" noChangeArrowheads="1"/>
          </p:cNvSpPr>
          <p:nvPr>
            <p:ph type="title"/>
          </p:nvPr>
        </p:nvSpPr>
        <p:spPr>
          <a:xfrm>
            <a:off x="0" y="0"/>
            <a:ext cx="7772400" cy="1143000"/>
          </a:xfrm>
        </p:spPr>
        <p:txBody>
          <a:bodyPr/>
          <a:lstStyle/>
          <a:p>
            <a:pPr eaLnBrk="1" hangingPunct="1"/>
            <a:r>
              <a:rPr lang="en-US" b="1" dirty="0" smtClean="0"/>
              <a:t>Tata’s Nano</a:t>
            </a:r>
          </a:p>
        </p:txBody>
      </p:sp>
      <p:sp>
        <p:nvSpPr>
          <p:cNvPr id="81924" name="Rectangle 3"/>
          <p:cNvSpPr>
            <a:spLocks noGrp="1" noChangeArrowheads="1"/>
          </p:cNvSpPr>
          <p:nvPr>
            <p:ph type="body" idx="1"/>
          </p:nvPr>
        </p:nvSpPr>
        <p:spPr>
          <a:xfrm>
            <a:off x="533400" y="1066800"/>
            <a:ext cx="7772400" cy="5257800"/>
          </a:xfrm>
          <a:solidFill>
            <a:schemeClr val="bg1"/>
          </a:solidFill>
        </p:spPr>
        <p:txBody>
          <a:bodyPr/>
          <a:lstStyle/>
          <a:p>
            <a:pPr eaLnBrk="1" hangingPunct="1">
              <a:lnSpc>
                <a:spcPct val="110000"/>
              </a:lnSpc>
            </a:pPr>
            <a:r>
              <a:rPr lang="en-US" sz="2800" smtClean="0"/>
              <a:t>Ratan Tata told his designers that the vehicle “must not be seen as stripped- down version of a normal car”</a:t>
            </a:r>
          </a:p>
          <a:p>
            <a:pPr eaLnBrk="1" hangingPunct="1">
              <a:lnSpc>
                <a:spcPct val="110000"/>
              </a:lnSpc>
            </a:pPr>
            <a:endParaRPr lang="en-US" sz="2800" smtClean="0"/>
          </a:p>
          <a:p>
            <a:pPr eaLnBrk="1" hangingPunct="1">
              <a:lnSpc>
                <a:spcPct val="110000"/>
              </a:lnSpc>
            </a:pPr>
            <a:r>
              <a:rPr lang="en-US" sz="2800" smtClean="0"/>
              <a:t>To keep costs low, many parts made of plastic and other composites</a:t>
            </a:r>
          </a:p>
          <a:p>
            <a:pPr eaLnBrk="1" hangingPunct="1">
              <a:lnSpc>
                <a:spcPct val="110000"/>
              </a:lnSpc>
            </a:pPr>
            <a:endParaRPr lang="en-US" sz="2800" smtClean="0"/>
          </a:p>
          <a:p>
            <a:pPr eaLnBrk="1" hangingPunct="1">
              <a:lnSpc>
                <a:spcPct val="110000"/>
              </a:lnSpc>
            </a:pPr>
            <a:r>
              <a:rPr lang="en-US" sz="2800" smtClean="0"/>
              <a:t>Car to be sold in kit form, with final assembly of the vehicles to be completed in rural workshops in India</a:t>
            </a:r>
            <a:r>
              <a:rPr lang="en-US" smtClean="0"/>
              <a:t> </a:t>
            </a:r>
          </a:p>
        </p:txBody>
      </p:sp>
      <p:sp>
        <p:nvSpPr>
          <p:cNvPr id="81925" name="Slide Number Placeholder 8"/>
          <p:cNvSpPr txBox="1">
            <a:spLocks/>
          </p:cNvSpPr>
          <p:nvPr/>
        </p:nvSpPr>
        <p:spPr bwMode="auto">
          <a:xfrm>
            <a:off x="914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55CF27D6-9399-4AF5-8185-1B808E288AE7}" type="slidenum">
              <a:rPr lang="en-US" sz="800"/>
              <a:pPr/>
              <a:t>77</a:t>
            </a:fld>
            <a:endParaRPr lang="en-US" sz="800"/>
          </a:p>
        </p:txBody>
      </p:sp>
    </p:spTree>
    <p:extLst>
      <p:ext uri="{BB962C8B-B14F-4D97-AF65-F5344CB8AC3E}">
        <p14:creationId xmlns:p14="http://schemas.microsoft.com/office/powerpoint/2010/main" val="4268894516"/>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06147787-39FC-4623-90C5-7173D6187ACB}" type="slidenum">
              <a:rPr lang="en-US" sz="800" smtClean="0"/>
              <a:pPr/>
              <a:t>78</a:t>
            </a:fld>
            <a:endParaRPr lang="en-US" sz="800" smtClean="0"/>
          </a:p>
        </p:txBody>
      </p:sp>
      <p:sp>
        <p:nvSpPr>
          <p:cNvPr id="82947" name="Rectangle 2"/>
          <p:cNvSpPr>
            <a:spLocks noGrp="1" noChangeArrowheads="1"/>
          </p:cNvSpPr>
          <p:nvPr>
            <p:ph type="title"/>
          </p:nvPr>
        </p:nvSpPr>
        <p:spPr>
          <a:xfrm>
            <a:off x="0" y="0"/>
            <a:ext cx="7772400" cy="1143000"/>
          </a:xfrm>
        </p:spPr>
        <p:txBody>
          <a:bodyPr/>
          <a:lstStyle/>
          <a:p>
            <a:pPr eaLnBrk="1" hangingPunct="1"/>
            <a:r>
              <a:rPr lang="en-US" b="1" dirty="0" smtClean="0"/>
              <a:t>Tata’s Nano</a:t>
            </a:r>
          </a:p>
        </p:txBody>
      </p:sp>
      <p:pic>
        <p:nvPicPr>
          <p:cNvPr id="82948" name="Picture 3" descr="glad_0110_nan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200"/>
            <a:ext cx="670083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Slide Number Placeholder 8"/>
          <p:cNvSpPr txBox="1">
            <a:spLocks/>
          </p:cNvSpPr>
          <p:nvPr/>
        </p:nvSpPr>
        <p:spPr bwMode="auto">
          <a:xfrm>
            <a:off x="914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D3FE28CE-3892-42DA-BEDB-4A0EF02B44DC}" type="slidenum">
              <a:rPr lang="en-US" sz="800"/>
              <a:pPr/>
              <a:t>78</a:t>
            </a:fld>
            <a:endParaRPr lang="en-US" sz="800"/>
          </a:p>
        </p:txBody>
      </p:sp>
    </p:spTree>
    <p:extLst>
      <p:ext uri="{BB962C8B-B14F-4D97-AF65-F5344CB8AC3E}">
        <p14:creationId xmlns:p14="http://schemas.microsoft.com/office/powerpoint/2010/main" val="2676641491"/>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000DE984-6357-45CA-9577-87585BD66987}" type="slidenum">
              <a:rPr lang="en-US" sz="800" smtClean="0"/>
              <a:pPr/>
              <a:t>79</a:t>
            </a:fld>
            <a:endParaRPr lang="en-US" sz="800" smtClean="0"/>
          </a:p>
        </p:txBody>
      </p:sp>
      <p:sp>
        <p:nvSpPr>
          <p:cNvPr id="83971" name="Rectangle 2"/>
          <p:cNvSpPr>
            <a:spLocks noGrp="1" noChangeArrowheads="1"/>
          </p:cNvSpPr>
          <p:nvPr>
            <p:ph type="title"/>
          </p:nvPr>
        </p:nvSpPr>
        <p:spPr>
          <a:xfrm>
            <a:off x="0" y="304800"/>
            <a:ext cx="8229600" cy="762000"/>
          </a:xfrm>
        </p:spPr>
        <p:txBody>
          <a:bodyPr/>
          <a:lstStyle/>
          <a:p>
            <a:pPr eaLnBrk="1" hangingPunct="1"/>
            <a:r>
              <a:rPr lang="en-US" b="1" dirty="0" smtClean="0"/>
              <a:t>GE in China</a:t>
            </a:r>
          </a:p>
        </p:txBody>
      </p:sp>
      <p:sp>
        <p:nvSpPr>
          <p:cNvPr id="83972" name="Rectangle 3"/>
          <p:cNvSpPr>
            <a:spLocks noGrp="1" noChangeArrowheads="1"/>
          </p:cNvSpPr>
          <p:nvPr>
            <p:ph type="body" idx="1"/>
          </p:nvPr>
        </p:nvSpPr>
        <p:spPr>
          <a:xfrm>
            <a:off x="457200" y="1219200"/>
            <a:ext cx="8229600" cy="4953000"/>
          </a:xfrm>
        </p:spPr>
        <p:txBody>
          <a:bodyPr/>
          <a:lstStyle/>
          <a:p>
            <a:pPr eaLnBrk="1" hangingPunct="1">
              <a:lnSpc>
                <a:spcPct val="110000"/>
              </a:lnSpc>
            </a:pPr>
            <a:r>
              <a:rPr lang="en-US" sz="2400" dirty="0" smtClean="0"/>
              <a:t>GE launching $6 billion health-care initiative that called "</a:t>
            </a:r>
            <a:r>
              <a:rPr lang="en-US" sz="2400" dirty="0" err="1" smtClean="0"/>
              <a:t>healthymagination</a:t>
            </a:r>
            <a:endParaRPr lang="en-US" sz="2400" dirty="0" smtClean="0"/>
          </a:p>
          <a:p>
            <a:pPr eaLnBrk="1" hangingPunct="1">
              <a:lnSpc>
                <a:spcPct val="110000"/>
              </a:lnSpc>
            </a:pPr>
            <a:r>
              <a:rPr lang="en-US" sz="2400" dirty="0" smtClean="0"/>
              <a:t>Resetting GE's health-care business toward rural and emerging markets and priorities of the Obama Administration</a:t>
            </a:r>
          </a:p>
          <a:p>
            <a:pPr eaLnBrk="1" hangingPunct="1">
              <a:lnSpc>
                <a:spcPct val="110000"/>
              </a:lnSpc>
            </a:pPr>
            <a:r>
              <a:rPr lang="en-US" sz="2400" dirty="0" smtClean="0"/>
              <a:t>Develop and deploy low-cost equipment, such as the portable ultrasounds already being used in developing regions</a:t>
            </a:r>
          </a:p>
          <a:p>
            <a:pPr eaLnBrk="1" hangingPunct="1">
              <a:lnSpc>
                <a:spcPct val="110000"/>
              </a:lnSpc>
            </a:pPr>
            <a:r>
              <a:rPr lang="en-US" sz="2400" dirty="0" smtClean="0"/>
              <a:t>Focus on services that help hospitals become more efficient and on health-care information technology</a:t>
            </a:r>
            <a:endParaRPr lang="en-US" sz="2400" b="1" dirty="0" smtClean="0"/>
          </a:p>
        </p:txBody>
      </p:sp>
      <p:sp>
        <p:nvSpPr>
          <p:cNvPr id="83973" name="Slide Number Placeholder 8"/>
          <p:cNvSpPr txBox="1">
            <a:spLocks/>
          </p:cNvSpPr>
          <p:nvPr/>
        </p:nvSpPr>
        <p:spPr bwMode="auto">
          <a:xfrm>
            <a:off x="914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80AD030A-0BB5-4FA8-A0A4-1277660B6339}" type="slidenum">
              <a:rPr lang="en-US" sz="800"/>
              <a:pPr/>
              <a:t>79</a:t>
            </a:fld>
            <a:endParaRPr lang="en-US" sz="800"/>
          </a:p>
        </p:txBody>
      </p:sp>
    </p:spTree>
    <p:extLst>
      <p:ext uri="{BB962C8B-B14F-4D97-AF65-F5344CB8AC3E}">
        <p14:creationId xmlns:p14="http://schemas.microsoft.com/office/powerpoint/2010/main" val="1520247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15911"/>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defRPr>
            </a:lvl2pPr>
            <a:lvl3pPr algn="ctr" rtl="0" eaLnBrk="1" fontAlgn="base" hangingPunct="1">
              <a:spcBef>
                <a:spcPct val="0"/>
              </a:spcBef>
              <a:spcAft>
                <a:spcPct val="0"/>
              </a:spcAft>
              <a:defRPr sz="3600">
                <a:solidFill>
                  <a:schemeClr val="tx2"/>
                </a:solidFill>
                <a:latin typeface="Arial" charset="0"/>
              </a:defRPr>
            </a:lvl3pPr>
            <a:lvl4pPr algn="ctr" rtl="0" eaLnBrk="1" fontAlgn="base" hangingPunct="1">
              <a:spcBef>
                <a:spcPct val="0"/>
              </a:spcBef>
              <a:spcAft>
                <a:spcPct val="0"/>
              </a:spcAft>
              <a:defRPr sz="3600">
                <a:solidFill>
                  <a:schemeClr val="tx2"/>
                </a:solidFill>
                <a:latin typeface="Arial" charset="0"/>
              </a:defRPr>
            </a:lvl4pPr>
            <a:lvl5pPr algn="ctr" rtl="0" eaLnBrk="1" fontAlgn="base" hangingPunct="1">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a:lstStyle>
          <a:p>
            <a:r>
              <a:rPr lang="en-US" b="1" dirty="0" smtClean="0"/>
              <a:t/>
            </a:r>
            <a:br>
              <a:rPr lang="en-US" b="1" dirty="0" smtClean="0"/>
            </a:br>
            <a:r>
              <a:rPr lang="en-US" b="1" dirty="0" smtClean="0"/>
              <a:t>Changing balance of economic </a:t>
            </a:r>
          </a:p>
          <a:p>
            <a:r>
              <a:rPr lang="en-US" b="1" dirty="0" smtClean="0"/>
              <a:t>power</a:t>
            </a:r>
            <a:r>
              <a:rPr lang="en-US" sz="2400" b="1" dirty="0" smtClean="0"/>
              <a:t> </a:t>
            </a:r>
            <a:br>
              <a:rPr lang="en-US" sz="2400" b="1" dirty="0" smtClean="0"/>
            </a:br>
            <a:r>
              <a:rPr lang="en-US" sz="2000" b="1" dirty="0" smtClean="0"/>
              <a:t>Shift in World GDP</a:t>
            </a:r>
          </a:p>
        </p:txBody>
      </p:sp>
      <p:graphicFrame>
        <p:nvGraphicFramePr>
          <p:cNvPr id="5" name="Object 3"/>
          <p:cNvGraphicFramePr>
            <a:graphicFrameLocks noChangeAspect="1"/>
          </p:cNvGraphicFramePr>
          <p:nvPr>
            <p:extLst>
              <p:ext uri="{D42A27DB-BD31-4B8C-83A1-F6EECF244321}">
                <p14:modId xmlns:p14="http://schemas.microsoft.com/office/powerpoint/2010/main" val="171501645"/>
              </p:ext>
            </p:extLst>
          </p:nvPr>
        </p:nvGraphicFramePr>
        <p:xfrm>
          <a:off x="643943" y="1568001"/>
          <a:ext cx="7856113" cy="4255395"/>
        </p:xfrm>
        <a:graphic>
          <a:graphicData uri="http://schemas.openxmlformats.org/presentationml/2006/ole">
            <mc:AlternateContent xmlns:mc="http://schemas.openxmlformats.org/markup-compatibility/2006">
              <mc:Choice xmlns:v="urn:schemas-microsoft-com:vml" Requires="v">
                <p:oleObj spid="_x0000_s1067" name="Chart" r:id="rId3" imgW="8677084" imgH="5933884" progId="Excel.Sheet.8">
                  <p:embed/>
                </p:oleObj>
              </mc:Choice>
              <mc:Fallback>
                <p:oleObj name="Chart" r:id="rId3" imgW="8677084" imgH="5933884" progId="Excel.Shee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943" y="1568001"/>
                        <a:ext cx="7856113" cy="425539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8834692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F75DBC3A-1F16-4E99-9B95-9B15E029FF32}" type="slidenum">
              <a:rPr lang="en-US" sz="800" smtClean="0"/>
              <a:pPr/>
              <a:t>80</a:t>
            </a:fld>
            <a:endParaRPr lang="en-US" sz="800" smtClean="0"/>
          </a:p>
        </p:txBody>
      </p:sp>
      <p:sp>
        <p:nvSpPr>
          <p:cNvPr id="84995" name="Rectangle 2"/>
          <p:cNvSpPr>
            <a:spLocks noGrp="1" noChangeArrowheads="1"/>
          </p:cNvSpPr>
          <p:nvPr>
            <p:ph type="title"/>
          </p:nvPr>
        </p:nvSpPr>
        <p:spPr>
          <a:xfrm>
            <a:off x="0" y="304800"/>
            <a:ext cx="8229600" cy="762000"/>
          </a:xfrm>
        </p:spPr>
        <p:txBody>
          <a:bodyPr/>
          <a:lstStyle/>
          <a:p>
            <a:pPr eaLnBrk="1" hangingPunct="1"/>
            <a:r>
              <a:rPr lang="en-US" b="1" dirty="0" smtClean="0"/>
              <a:t>GE in China</a:t>
            </a:r>
          </a:p>
        </p:txBody>
      </p:sp>
      <p:sp>
        <p:nvSpPr>
          <p:cNvPr id="84996" name="Rectangle 3"/>
          <p:cNvSpPr>
            <a:spLocks noGrp="1" noChangeArrowheads="1"/>
          </p:cNvSpPr>
          <p:nvPr>
            <p:ph type="body" idx="1"/>
          </p:nvPr>
        </p:nvSpPr>
        <p:spPr>
          <a:xfrm>
            <a:off x="457200" y="1143000"/>
            <a:ext cx="8229600" cy="4953000"/>
          </a:xfrm>
        </p:spPr>
        <p:txBody>
          <a:bodyPr/>
          <a:lstStyle/>
          <a:p>
            <a:pPr eaLnBrk="1" hangingPunct="1">
              <a:lnSpc>
                <a:spcPct val="110000"/>
              </a:lnSpc>
            </a:pPr>
            <a:r>
              <a:rPr lang="en-US" sz="2200" dirty="0" smtClean="0"/>
              <a:t>Bulk of new spending will be $3 billion R&amp;D development investment over the next six years into affordable health-care equipment designed for underserved populations in emerging markets</a:t>
            </a:r>
          </a:p>
          <a:p>
            <a:pPr eaLnBrk="1" hangingPunct="1">
              <a:lnSpc>
                <a:spcPct val="110000"/>
              </a:lnSpc>
            </a:pPr>
            <a:r>
              <a:rPr lang="en-US" sz="2200" dirty="0" smtClean="0"/>
              <a:t>1/2 of unit's spending for products/services that expand health care/reduce costs by 15% </a:t>
            </a:r>
          </a:p>
          <a:p>
            <a:pPr eaLnBrk="1" hangingPunct="1">
              <a:lnSpc>
                <a:spcPct val="110000"/>
              </a:lnSpc>
            </a:pPr>
            <a:r>
              <a:rPr lang="en-US" sz="2200" dirty="0" smtClean="0"/>
              <a:t>GE will launch 50+ basic products tailored to rural or emerging markets, such as the lightweight portable EKGs machines the company has developed for India. </a:t>
            </a:r>
          </a:p>
          <a:p>
            <a:pPr eaLnBrk="1" hangingPunct="1">
              <a:lnSpc>
                <a:spcPct val="110000"/>
              </a:lnSpc>
            </a:pPr>
            <a:r>
              <a:rPr lang="en-US" sz="2200" dirty="0" smtClean="0"/>
              <a:t>"You can deal with change, or you can get out in front of it," says GE Healthcare CEO John </a:t>
            </a:r>
            <a:r>
              <a:rPr lang="en-US" sz="2200" dirty="0" err="1" smtClean="0"/>
              <a:t>Dineen</a:t>
            </a:r>
            <a:endParaRPr lang="en-US" sz="2200" dirty="0" smtClean="0"/>
          </a:p>
          <a:p>
            <a:pPr eaLnBrk="1" hangingPunct="1">
              <a:lnSpc>
                <a:spcPct val="110000"/>
              </a:lnSpc>
            </a:pPr>
            <a:r>
              <a:rPr lang="en-US" sz="2200" dirty="0" smtClean="0">
                <a:hlinkClick r:id="rId2"/>
              </a:rPr>
              <a:t>GE Video </a:t>
            </a:r>
            <a:endParaRPr lang="en-US" sz="2200" dirty="0" smtClean="0"/>
          </a:p>
          <a:p>
            <a:pPr eaLnBrk="1" hangingPunct="1">
              <a:lnSpc>
                <a:spcPct val="110000"/>
              </a:lnSpc>
            </a:pPr>
            <a:endParaRPr lang="en-US" sz="2200" dirty="0" smtClean="0"/>
          </a:p>
        </p:txBody>
      </p:sp>
      <p:sp>
        <p:nvSpPr>
          <p:cNvPr id="84997" name="Slide Number Placeholder 8"/>
          <p:cNvSpPr txBox="1">
            <a:spLocks/>
          </p:cNvSpPr>
          <p:nvPr/>
        </p:nvSpPr>
        <p:spPr bwMode="auto">
          <a:xfrm>
            <a:off x="914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a:t>&gt;</a:t>
            </a:r>
            <a:fld id="{1DA2FDDA-8AA4-4D9D-A2AD-0B96E7CC6D0F}" type="slidenum">
              <a:rPr lang="en-US" sz="800"/>
              <a:pPr/>
              <a:t>80</a:t>
            </a:fld>
            <a:endParaRPr lang="en-US" sz="800"/>
          </a:p>
        </p:txBody>
      </p:sp>
    </p:spTree>
    <p:extLst>
      <p:ext uri="{BB962C8B-B14F-4D97-AF65-F5344CB8AC3E}">
        <p14:creationId xmlns:p14="http://schemas.microsoft.com/office/powerpoint/2010/main" val="3016834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b="1" dirty="0" smtClean="0"/>
              <a:t>Reflection Question</a:t>
            </a:r>
          </a:p>
        </p:txBody>
      </p:sp>
      <p:sp>
        <p:nvSpPr>
          <p:cNvPr id="86019" name="Rectangle 3"/>
          <p:cNvSpPr>
            <a:spLocks noGrp="1" noChangeArrowheads="1"/>
          </p:cNvSpPr>
          <p:nvPr>
            <p:ph type="body" idx="1"/>
          </p:nvPr>
        </p:nvSpPr>
        <p:spPr/>
        <p:txBody>
          <a:bodyPr/>
          <a:lstStyle/>
          <a:p>
            <a:r>
              <a:rPr lang="en-US" sz="2800" dirty="0" smtClean="0"/>
              <a:t>What are the long-term prospects for MNEs from developed countries wishing to succeed in emerging markets?  Which firms from which industries will thrive and which will suffer?</a:t>
            </a:r>
          </a:p>
          <a:p>
            <a:r>
              <a:rPr lang="en-US" sz="2800" dirty="0" smtClean="0"/>
              <a:t>What are the long-term prospects for emerging markets MNEs wishing to succeed in developed country markets?  Which firms from which industries will thrive and which will suffer?</a:t>
            </a:r>
          </a:p>
          <a:p>
            <a:endParaRPr lang="en-US" sz="2800" dirty="0" smtClean="0"/>
          </a:p>
        </p:txBody>
      </p:sp>
    </p:spTree>
    <p:extLst>
      <p:ext uri="{BB962C8B-B14F-4D97-AF65-F5344CB8AC3E}">
        <p14:creationId xmlns:p14="http://schemas.microsoft.com/office/powerpoint/2010/main" val="160615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r>
              <a:rPr lang="en-US" sz="800" smtClean="0"/>
              <a:t>&gt;</a:t>
            </a:r>
            <a:fld id="{FCA0F627-289E-4CE0-86CE-F5F86DBCE53A}" type="slidenum">
              <a:rPr lang="en-US" sz="800" smtClean="0"/>
              <a:pPr/>
              <a:t>9</a:t>
            </a:fld>
            <a:endParaRPr lang="en-US" sz="800" smtClean="0"/>
          </a:p>
        </p:txBody>
      </p:sp>
      <p:sp>
        <p:nvSpPr>
          <p:cNvPr id="12291" name="Rectangle 2"/>
          <p:cNvSpPr>
            <a:spLocks noGrp="1" noChangeArrowheads="1"/>
          </p:cNvSpPr>
          <p:nvPr>
            <p:ph type="title"/>
          </p:nvPr>
        </p:nvSpPr>
        <p:spPr>
          <a:xfrm>
            <a:off x="0" y="193185"/>
            <a:ext cx="9144000" cy="1143000"/>
          </a:xfrm>
        </p:spPr>
        <p:txBody>
          <a:bodyPr/>
          <a:lstStyle/>
          <a:p>
            <a:pPr eaLnBrk="1" hangingPunct="1"/>
            <a:r>
              <a:rPr lang="en-US" sz="2400" b="1" dirty="0" smtClean="0"/>
              <a:t/>
            </a:r>
            <a:br>
              <a:rPr lang="en-US" sz="2400" b="1" dirty="0" smtClean="0"/>
            </a:br>
            <a:r>
              <a:rPr lang="en-US" b="1" dirty="0" smtClean="0"/>
              <a:t>Changing balance of economic </a:t>
            </a:r>
            <a:br>
              <a:rPr lang="en-US" b="1" dirty="0" smtClean="0"/>
            </a:br>
            <a:r>
              <a:rPr lang="en-US" b="1" dirty="0" smtClean="0"/>
              <a:t>power </a:t>
            </a:r>
            <a:br>
              <a:rPr lang="en-US" b="1" dirty="0" smtClean="0"/>
            </a:br>
            <a:r>
              <a:rPr lang="en-US" sz="2000" b="1" dirty="0" smtClean="0"/>
              <a:t>Shift in World GDP</a:t>
            </a:r>
          </a:p>
        </p:txBody>
      </p:sp>
      <p:graphicFrame>
        <p:nvGraphicFramePr>
          <p:cNvPr id="12292" name="Object 3"/>
          <p:cNvGraphicFramePr>
            <a:graphicFrameLocks noGrp="1" noChangeAspect="1"/>
          </p:cNvGraphicFramePr>
          <p:nvPr>
            <p:ph sz="quarter" idx="2"/>
            <p:extLst>
              <p:ext uri="{D42A27DB-BD31-4B8C-83A1-F6EECF244321}">
                <p14:modId xmlns:p14="http://schemas.microsoft.com/office/powerpoint/2010/main" val="2249902376"/>
              </p:ext>
            </p:extLst>
          </p:nvPr>
        </p:nvGraphicFramePr>
        <p:xfrm>
          <a:off x="759854" y="1620591"/>
          <a:ext cx="7636182" cy="4136265"/>
        </p:xfrm>
        <a:graphic>
          <a:graphicData uri="http://schemas.openxmlformats.org/presentationml/2006/ole">
            <mc:AlternateContent xmlns:mc="http://schemas.openxmlformats.org/markup-compatibility/2006">
              <mc:Choice xmlns:v="urn:schemas-microsoft-com:vml" Requires="v">
                <p:oleObj spid="_x0000_s2091" name="Chart" r:id="rId4" imgW="8563070" imgH="5972032" progId="Excel.Sheet.8">
                  <p:embed/>
                </p:oleObj>
              </mc:Choice>
              <mc:Fallback>
                <p:oleObj name="Chart" r:id="rId4" imgW="8563070" imgH="5972032"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854" y="1620591"/>
                        <a:ext cx="7636182" cy="4136265"/>
                      </a:xfrm>
                      <a:prstGeom prst="rect">
                        <a:avLst/>
                      </a:prstGeom>
                      <a:noFill/>
                      <a:ln>
                        <a:noFill/>
                      </a:ln>
                      <a:effectLst/>
                      <a:extLst/>
                    </p:spPr>
                  </p:pic>
                </p:oleObj>
              </mc:Fallback>
            </mc:AlternateContent>
          </a:graphicData>
        </a:graphic>
      </p:graphicFrame>
      <p:sp>
        <p:nvSpPr>
          <p:cNvPr id="12293" name="Text Box 4"/>
          <p:cNvSpPr txBox="1">
            <a:spLocks noChangeArrowheads="1"/>
          </p:cNvSpPr>
          <p:nvPr/>
        </p:nvSpPr>
        <p:spPr bwMode="auto">
          <a:xfrm>
            <a:off x="6934200" y="61722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a:spcBef>
                <a:spcPct val="50000"/>
              </a:spcBef>
            </a:pPr>
            <a:endParaRPr lang="en-US" sz="2400">
              <a:solidFill>
                <a:schemeClr val="tx1"/>
              </a:solidFill>
              <a:latin typeface="Arial" pitchFamily="34" charset="0"/>
            </a:endParaRPr>
          </a:p>
        </p:txBody>
      </p:sp>
      <p:sp>
        <p:nvSpPr>
          <p:cNvPr id="12294" name="Text Box 5"/>
          <p:cNvSpPr txBox="1">
            <a:spLocks noChangeArrowheads="1"/>
          </p:cNvSpPr>
          <p:nvPr/>
        </p:nvSpPr>
        <p:spPr bwMode="auto">
          <a:xfrm>
            <a:off x="6248400" y="6019800"/>
            <a:ext cx="274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99"/>
                </a:solidFill>
                <a:latin typeface="Verdana" pitchFamily="34" charset="0"/>
              </a:defRPr>
            </a:lvl1pPr>
            <a:lvl2pPr marL="742950" indent="-285750" eaLnBrk="0" hangingPunct="0">
              <a:defRPr sz="2800">
                <a:solidFill>
                  <a:srgbClr val="003399"/>
                </a:solidFill>
                <a:latin typeface="Verdana" pitchFamily="34" charset="0"/>
              </a:defRPr>
            </a:lvl2pPr>
            <a:lvl3pPr marL="1143000" indent="-228600" eaLnBrk="0" hangingPunct="0">
              <a:defRPr sz="2800">
                <a:solidFill>
                  <a:srgbClr val="003399"/>
                </a:solidFill>
                <a:latin typeface="Verdana" pitchFamily="34" charset="0"/>
              </a:defRPr>
            </a:lvl3pPr>
            <a:lvl4pPr marL="1600200" indent="-228600" eaLnBrk="0" hangingPunct="0">
              <a:defRPr sz="2800">
                <a:solidFill>
                  <a:srgbClr val="003399"/>
                </a:solidFill>
                <a:latin typeface="Verdana" pitchFamily="34" charset="0"/>
              </a:defRPr>
            </a:lvl4pPr>
            <a:lvl5pPr marL="2057400" indent="-228600" eaLnBrk="0" hangingPunct="0">
              <a:defRPr sz="2800">
                <a:solidFill>
                  <a:srgbClr val="003399"/>
                </a:solidFill>
                <a:latin typeface="Verdana" pitchFamily="34" charset="0"/>
              </a:defRPr>
            </a:lvl5pPr>
            <a:lvl6pPr marL="2514600" indent="-228600" eaLnBrk="0" fontAlgn="base" hangingPunct="0">
              <a:spcBef>
                <a:spcPct val="0"/>
              </a:spcBef>
              <a:spcAft>
                <a:spcPct val="0"/>
              </a:spcAft>
              <a:defRPr sz="2800">
                <a:solidFill>
                  <a:srgbClr val="003399"/>
                </a:solidFill>
                <a:latin typeface="Verdana" pitchFamily="34" charset="0"/>
              </a:defRPr>
            </a:lvl6pPr>
            <a:lvl7pPr marL="2971800" indent="-228600" eaLnBrk="0" fontAlgn="base" hangingPunct="0">
              <a:spcBef>
                <a:spcPct val="0"/>
              </a:spcBef>
              <a:spcAft>
                <a:spcPct val="0"/>
              </a:spcAft>
              <a:defRPr sz="2800">
                <a:solidFill>
                  <a:srgbClr val="003399"/>
                </a:solidFill>
                <a:latin typeface="Verdana" pitchFamily="34" charset="0"/>
              </a:defRPr>
            </a:lvl7pPr>
            <a:lvl8pPr marL="3429000" indent="-228600" eaLnBrk="0" fontAlgn="base" hangingPunct="0">
              <a:spcBef>
                <a:spcPct val="0"/>
              </a:spcBef>
              <a:spcAft>
                <a:spcPct val="0"/>
              </a:spcAft>
              <a:defRPr sz="2800">
                <a:solidFill>
                  <a:srgbClr val="003399"/>
                </a:solidFill>
                <a:latin typeface="Verdana" pitchFamily="34" charset="0"/>
              </a:defRPr>
            </a:lvl8pPr>
            <a:lvl9pPr marL="3886200" indent="-228600" eaLnBrk="0" fontAlgn="base" hangingPunct="0">
              <a:spcBef>
                <a:spcPct val="0"/>
              </a:spcBef>
              <a:spcAft>
                <a:spcPct val="0"/>
              </a:spcAft>
              <a:defRPr sz="2800">
                <a:solidFill>
                  <a:srgbClr val="003399"/>
                </a:solidFill>
                <a:latin typeface="Verdana" pitchFamily="34" charset="0"/>
              </a:defRPr>
            </a:lvl9pPr>
          </a:lstStyle>
          <a:p>
            <a:pPr>
              <a:spcBef>
                <a:spcPct val="50000"/>
              </a:spcBef>
            </a:pPr>
            <a:r>
              <a:rPr lang="en-US" sz="1200">
                <a:solidFill>
                  <a:schemeClr val="tx1"/>
                </a:solidFill>
                <a:latin typeface="Arial" pitchFamily="34" charset="0"/>
              </a:rPr>
              <a:t>Source: Economist Intelligence Unit.</a:t>
            </a:r>
          </a:p>
        </p:txBody>
      </p:sp>
    </p:spTree>
    <p:extLst>
      <p:ext uri="{BB962C8B-B14F-4D97-AF65-F5344CB8AC3E}">
        <p14:creationId xmlns:p14="http://schemas.microsoft.com/office/powerpoint/2010/main" val="78059103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1"/>
  <p:tag name="SHAPESETCLASSNAME" val="TitleSlide"/>
  <p:tag name="COLORSETGROUPCLASSNAME" val="ColorSetGroup1"/>
  <p:tag name="FONTSETGROUPCLASSNAME" val="FontSetGroup1"/>
  <p:tag name="SHAPECLASSNAME" val="BoschBitmapHolder"/>
  <p:tag name="SHAPECLASSFILE" val="PPTFootCol.png"/>
  <p:tag name="SHAPECLASSPROTECTIONTYPE" val="15"/>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1"/>
  <p:tag name="SHAPESETCLASSNAME" val="TitleSlide"/>
  <p:tag name="COLORSETGROUPCLASSNAME" val="ColorSetGroup1"/>
  <p:tag name="FONTSETGROUPCLASSNAME" val="FontSetGroup1"/>
  <p:tag name="SHAPECLASSNAME" val="HeaderBox"/>
  <p:tag name="SHAPECLASSPROTECTIONTYPE" val="15"/>
  <p:tag name="COLORS" val="ChapterBoxColor;ChapterBoxColor;-2;-2;ChapterBoxColor;-2"/>
</p:tagLst>
</file>

<file path=ppt/theme/theme1.xml><?xml version="1.0" encoding="utf-8"?>
<a:theme xmlns:a="http://schemas.openxmlformats.org/drawingml/2006/main" name="UCTI-Template-level-M">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214A82"/>
    </a:dk1>
    <a:lt1>
      <a:srgbClr val="FFFFFF"/>
    </a:lt1>
    <a:dk2>
      <a:srgbClr val="214A82"/>
    </a:dk2>
    <a:lt2>
      <a:srgbClr val="CCCCCC"/>
    </a:lt2>
    <a:accent1>
      <a:srgbClr val="4D1979"/>
    </a:accent1>
    <a:accent2>
      <a:srgbClr val="6A83B2"/>
    </a:accent2>
    <a:accent3>
      <a:srgbClr val="FFFFFF"/>
    </a:accent3>
    <a:accent4>
      <a:srgbClr val="1B3E6E"/>
    </a:accent4>
    <a:accent5>
      <a:srgbClr val="B2ABBE"/>
    </a:accent5>
    <a:accent6>
      <a:srgbClr val="5F76A1"/>
    </a:accent6>
    <a:hlink>
      <a:srgbClr val="A594B9"/>
    </a:hlink>
    <a:folHlink>
      <a:srgbClr val="D9A4C5"/>
    </a:folHlink>
  </a:clrScheme>
  <a:fontScheme name="Nov 200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UCTI-Template-level-M</Template>
  <TotalTime>184</TotalTime>
  <Pages>11</Pages>
  <Words>4008</Words>
  <Application>Microsoft Office PowerPoint</Application>
  <PresentationFormat>On-screen Show (4:3)</PresentationFormat>
  <Paragraphs>794</Paragraphs>
  <Slides>81</Slides>
  <Notes>48</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3</vt:i4>
      </vt:variant>
      <vt:variant>
        <vt:lpstr>Slide Titles</vt:lpstr>
      </vt:variant>
      <vt:variant>
        <vt:i4>81</vt:i4>
      </vt:variant>
    </vt:vector>
  </HeadingPairs>
  <TitlesOfParts>
    <vt:vector size="98" baseType="lpstr">
      <vt:lpstr>MS PGothic</vt:lpstr>
      <vt:lpstr>SimSun</vt:lpstr>
      <vt:lpstr>Arial</vt:lpstr>
      <vt:lpstr>Arial Narrow</vt:lpstr>
      <vt:lpstr>Batang</vt:lpstr>
      <vt:lpstr>Book Antiqua</vt:lpstr>
      <vt:lpstr>Bosch Office Sans</vt:lpstr>
      <vt:lpstr>Calibri</vt:lpstr>
      <vt:lpstr>Times</vt:lpstr>
      <vt:lpstr>Times New Roman</vt:lpstr>
      <vt:lpstr>TimesNewRomanPS-BoldMT</vt:lpstr>
      <vt:lpstr>Verdana</vt:lpstr>
      <vt:lpstr>Wingdings</vt:lpstr>
      <vt:lpstr>UCTI-Template-level-M</vt:lpstr>
      <vt:lpstr>Chart</vt:lpstr>
      <vt:lpstr>Worksheet</vt:lpstr>
      <vt:lpstr>Microsoft Excel Chart</vt:lpstr>
      <vt:lpstr>  Global Economic Crisis and the Emerging Markets   </vt:lpstr>
      <vt:lpstr>PowerPoint Presentation</vt:lpstr>
      <vt:lpstr>PowerPoint Presentation</vt:lpstr>
      <vt:lpstr>PowerPoint Presentation</vt:lpstr>
      <vt:lpstr>A “spiky”world: economic activity</vt:lpstr>
      <vt:lpstr>PowerPoint Presentation</vt:lpstr>
      <vt:lpstr>PowerPoint Presentation</vt:lpstr>
      <vt:lpstr>PowerPoint Presentation</vt:lpstr>
      <vt:lpstr> Changing balance of economic  power  Shift in World GDP</vt:lpstr>
      <vt:lpstr> Changing balance of economic  power  Shift in World GDP</vt:lpstr>
      <vt:lpstr>Changing balance of economic power  At present, U.S. by far largest GDP</vt:lpstr>
      <vt:lpstr>Changing balance of economic power  China surpasses U.S. in 2020 (ppp basis)</vt:lpstr>
      <vt:lpstr>Relative size of Big 4 economies market exchange rates</vt:lpstr>
      <vt:lpstr>Relative size of Big 4 economies PPP exchange rates</vt:lpstr>
      <vt:lpstr>Changing balance of economic  power  China and India propel growth in Asia</vt:lpstr>
      <vt:lpstr>Changing balance of economic power Greater Asia will generate 67% of global jobs 2005-20</vt:lpstr>
      <vt:lpstr>Changing balance of economic power High (but slowing) GDP growth in China…</vt:lpstr>
      <vt:lpstr>Changing balance of economic power  …Makes China largest (absolute) economic power by 2040</vt:lpstr>
      <vt:lpstr>Changing balance of economic power  But growth is uneven</vt:lpstr>
      <vt:lpstr>Emerging countries’ share of GDP</vt:lpstr>
      <vt:lpstr>Changing global demographics The global population is aging</vt:lpstr>
      <vt:lpstr>Changing global demographics  Fertility rates falling below replacement in G-7</vt:lpstr>
      <vt:lpstr>Changing global demographics  Life expectancy growing in G-7</vt:lpstr>
      <vt:lpstr>Changing global demographics  Some G-7 aging faster than others</vt:lpstr>
      <vt:lpstr>PowerPoint Presentation</vt:lpstr>
      <vt:lpstr>PowerPoint Presentation</vt:lpstr>
      <vt:lpstr>Changing global demographics Developing countries on the rise </vt:lpstr>
      <vt:lpstr>PowerPoint Presentation</vt:lpstr>
      <vt:lpstr>PowerPoint Presentation</vt:lpstr>
      <vt:lpstr>Reflection question</vt:lpstr>
      <vt:lpstr>Emerging markets essentials</vt:lpstr>
      <vt:lpstr>Emerging market: one definition</vt:lpstr>
      <vt:lpstr> Developing countries v. emerging markets </vt:lpstr>
      <vt:lpstr>My perspective on emerging markets </vt:lpstr>
      <vt:lpstr>Types of emerging markets </vt:lpstr>
      <vt:lpstr>BRIC Economies  (Brazil, Russia, India, China + Mexico?)</vt:lpstr>
      <vt:lpstr>Outline of our Session</vt:lpstr>
      <vt:lpstr>Emerging markets: Institutional systems</vt:lpstr>
      <vt:lpstr>Institutional systems:  Political/social systems</vt:lpstr>
      <vt:lpstr>Institutional systems:  Openness</vt:lpstr>
      <vt:lpstr>Institutional systems:  Product markets/distribution</vt:lpstr>
      <vt:lpstr>Institutional systems:  Labor markets</vt:lpstr>
      <vt:lpstr>Institutional systems:  Capital markets</vt:lpstr>
      <vt:lpstr>Emerging market institutions: Shape, adapt, or withdraw?</vt:lpstr>
      <vt:lpstr>Reflection Question</vt:lpstr>
      <vt:lpstr>Global-local relationships</vt:lpstr>
      <vt:lpstr>Four possible outcomes of Global-local alliance</vt:lpstr>
      <vt:lpstr>Global-local relationships:  Hofstede’s Cultural Dimensions</vt:lpstr>
      <vt:lpstr>Global-local relationships:  Hofstede’s Cultural Dimensions</vt:lpstr>
      <vt:lpstr>Global-local relationships:  Hofstede’s Cultural Dimensions</vt:lpstr>
      <vt:lpstr>Global-local relationships:  Hofstede’s Cultural Dimensions</vt:lpstr>
      <vt:lpstr>Cultural rankings of emerging markets, US and EU</vt:lpstr>
      <vt:lpstr>Outline of our Session</vt:lpstr>
      <vt:lpstr>Global pushback against business</vt:lpstr>
      <vt:lpstr>Global pushback against business</vt:lpstr>
      <vt:lpstr>In U.S., trust in business at lowest level including post-Enron</vt:lpstr>
      <vt:lpstr>Trust in leaders</vt:lpstr>
      <vt:lpstr>Technology most trusted industry sector globally</vt:lpstr>
      <vt:lpstr>Global economic crisis indicators</vt:lpstr>
      <vt:lpstr>Real GDP growth forecast (March 2009) (percent change from previous year)</vt:lpstr>
      <vt:lpstr>Global economic crisis indicators</vt:lpstr>
      <vt:lpstr>Vulnerabilities of European banks with substantial exposures to Central/Eastern Europe</vt:lpstr>
      <vt:lpstr>Vulnerability indicators by region  Current account balance</vt:lpstr>
      <vt:lpstr>Economic Indicators Retail Sales</vt:lpstr>
      <vt:lpstr>Economic Indicators Commodity Prices and Inflation</vt:lpstr>
      <vt:lpstr>The Collapse Of Emerging-Market Currencies</vt:lpstr>
      <vt:lpstr>iShares MSCI Emerging Markets Index ETF  (historical data for 1 yr prior to May 18, 2009)</vt:lpstr>
      <vt:lpstr>Outline of our Session</vt:lpstr>
      <vt:lpstr>Emerging markets as laboratories of innovation</vt:lpstr>
      <vt:lpstr>Innovation in emerging markets</vt:lpstr>
      <vt:lpstr>The world pyramid</vt:lpstr>
      <vt:lpstr>PowerPoint Presentation</vt:lpstr>
      <vt:lpstr>Innovation via Base of the Pyramid (BOP)</vt:lpstr>
      <vt:lpstr>BOP: P&amp;G</vt:lpstr>
      <vt:lpstr>BOP: P&amp;G in China</vt:lpstr>
      <vt:lpstr>Tata’s Nano</vt:lpstr>
      <vt:lpstr>Tata’s Nano</vt:lpstr>
      <vt:lpstr>Tata’s Nano</vt:lpstr>
      <vt:lpstr>GE in China</vt:lpstr>
      <vt:lpstr>GE in China</vt:lpstr>
      <vt:lpstr>Reflection Question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MSc</dc:subject>
  <dc:creator>zailan</dc:creator>
  <cp:lastModifiedBy>Dr. Ibiwani Alisa Binti Hussain</cp:lastModifiedBy>
  <cp:revision>38</cp:revision>
  <cp:lastPrinted>2017-11-01T00:37:25Z</cp:lastPrinted>
  <dcterms:created xsi:type="dcterms:W3CDTF">2012-09-24T03:45:58Z</dcterms:created>
  <dcterms:modified xsi:type="dcterms:W3CDTF">2017-11-01T00:37:32Z</dcterms:modified>
</cp:coreProperties>
</file>