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1"/>
  </p:notesMasterIdLst>
  <p:handoutMasterIdLst>
    <p:handoutMasterId r:id="rId12"/>
  </p:handoutMasterIdLst>
  <p:sldIdLst>
    <p:sldId id="256" r:id="rId2"/>
    <p:sldId id="350" r:id="rId3"/>
    <p:sldId id="357" r:id="rId4"/>
    <p:sldId id="375" r:id="rId5"/>
    <p:sldId id="376" r:id="rId6"/>
    <p:sldId id="377" r:id="rId7"/>
    <p:sldId id="379" r:id="rId8"/>
    <p:sldId id="393" r:id="rId9"/>
    <p:sldId id="35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1280" autoAdjust="0"/>
  </p:normalViewPr>
  <p:slideViewPr>
    <p:cSldViewPr snapToGrid="0">
      <p:cViewPr varScale="1">
        <p:scale>
          <a:sx n="66" d="100"/>
          <a:sy n="66" d="100"/>
        </p:scale>
        <p:origin x="1710" y="6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62B48D-90F3-411D-90E9-5489CAE9A2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7FBF546-987B-406C-9769-1F90C53E193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FB56FF-B983-4E3D-B12D-D5A21FE86C61}" type="datetimeFigureOut">
              <a:rPr lang="en-US" smtClean="0"/>
              <a:t>10/19/2020</a:t>
            </a:fld>
            <a:endParaRPr lang="en-US"/>
          </a:p>
        </p:txBody>
      </p:sp>
      <p:sp>
        <p:nvSpPr>
          <p:cNvPr id="4" name="Footer Placeholder 3">
            <a:extLst>
              <a:ext uri="{FF2B5EF4-FFF2-40B4-BE49-F238E27FC236}">
                <a16:creationId xmlns:a16="http://schemas.microsoft.com/office/drawing/2014/main" id="{670F36D5-B278-43BD-972B-6F0953540A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FCECF8-190B-4113-9882-7DB3ED9773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ED12BB-86A8-483E-88D8-4C49BACF61E2}" type="slidenum">
              <a:rPr lang="en-US" smtClean="0"/>
              <a:t>‹#›</a:t>
            </a:fld>
            <a:endParaRPr lang="en-US"/>
          </a:p>
        </p:txBody>
      </p:sp>
    </p:spTree>
    <p:extLst>
      <p:ext uri="{BB962C8B-B14F-4D97-AF65-F5344CB8AC3E}">
        <p14:creationId xmlns:p14="http://schemas.microsoft.com/office/powerpoint/2010/main" val="3593640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2C304-BC1F-4C23-9430-3AB848658859}" type="datetimeFigureOut">
              <a:rPr lang="en-US" smtClean="0"/>
              <a:t>10/19/2020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1B0DAE-1295-4BE1-AA0C-C27DEDEDAB6F}" type="slidenum">
              <a:rPr lang="en-US" smtClean="0"/>
              <a:t>‹#›</a:t>
            </a:fld>
            <a:endParaRPr lang="en-US"/>
          </a:p>
        </p:txBody>
      </p:sp>
    </p:spTree>
    <p:extLst>
      <p:ext uri="{BB962C8B-B14F-4D97-AF65-F5344CB8AC3E}">
        <p14:creationId xmlns:p14="http://schemas.microsoft.com/office/powerpoint/2010/main" val="175451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fld id="{261B0DAE-1295-4BE1-AA0C-C27DEDEDAB6F}" type="slidenum">
              <a:rPr lang="en-US" smtClean="0"/>
              <a:t>1</a:t>
            </a:fld>
            <a:endParaRPr lang="en-US"/>
          </a:p>
        </p:txBody>
      </p:sp>
    </p:spTree>
    <p:extLst>
      <p:ext uri="{BB962C8B-B14F-4D97-AF65-F5344CB8AC3E}">
        <p14:creationId xmlns:p14="http://schemas.microsoft.com/office/powerpoint/2010/main" val="713791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p:txBody>
          <a:bodyPr/>
          <a:lstStyle/>
          <a:p>
            <a:r>
              <a:rPr lang="en-US" dirty="0"/>
              <a:t>This lesson covers the three primary cloud service models:</a:t>
            </a:r>
            <a:r>
              <a:rPr lang="en-US" dirty="0">
                <a:solidFill>
                  <a:srgbClr val="FF0000"/>
                </a:solidFill>
              </a:rPr>
              <a:t> </a:t>
            </a:r>
            <a:r>
              <a:rPr lang="en-US" dirty="0"/>
              <a:t>Infrastructure as a Service, Platform as a Service, and Software as a Service. This</a:t>
            </a:r>
            <a:r>
              <a:rPr lang="en-US" baseline="0" dirty="0"/>
              <a:t> lesson also covers cloud services brokerage.</a:t>
            </a:r>
            <a:endParaRPr lang="en-US" dirty="0"/>
          </a:p>
        </p:txBody>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Tree>
    <p:extLst>
      <p:ext uri="{BB962C8B-B14F-4D97-AF65-F5344CB8AC3E}">
        <p14:creationId xmlns:p14="http://schemas.microsoft.com/office/powerpoint/2010/main" val="1277545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a:t>Module: Introduction to Cloud Computing</a:t>
            </a:r>
            <a:endParaRPr lang="en-US" dirty="0"/>
          </a:p>
        </p:txBody>
      </p:sp>
    </p:spTree>
    <p:extLst>
      <p:ext uri="{BB962C8B-B14F-4D97-AF65-F5344CB8AC3E}">
        <p14:creationId xmlns:p14="http://schemas.microsoft.com/office/powerpoint/2010/main" val="1614877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a:t>Module: Introduction to Cloud Computing</a:t>
            </a:r>
            <a:endParaRPr lang="en-US" dirty="0"/>
          </a:p>
        </p:txBody>
      </p:sp>
    </p:spTree>
    <p:extLst>
      <p:ext uri="{BB962C8B-B14F-4D97-AF65-F5344CB8AC3E}">
        <p14:creationId xmlns:p14="http://schemas.microsoft.com/office/powerpoint/2010/main" val="1614877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a:t>Module: Introduction to Cloud Computing</a:t>
            </a:r>
            <a:endParaRPr lang="en-US" dirty="0"/>
          </a:p>
        </p:txBody>
      </p:sp>
      <p:sp>
        <p:nvSpPr>
          <p:cNvPr id="3" name="Notes Placeholder 2">
            <a:extLst>
              <a:ext uri="{FF2B5EF4-FFF2-40B4-BE49-F238E27FC236}">
                <a16:creationId xmlns:a16="http://schemas.microsoft.com/office/drawing/2014/main" id="{5BB33840-0DF1-4D7F-AD63-52EB605A48BD}"/>
              </a:ext>
            </a:extLst>
          </p:cNvPr>
          <p:cNvSpPr>
            <a:spLocks noGrp="1"/>
          </p:cNvSpPr>
          <p:nvPr>
            <p:ph type="body" idx="1"/>
          </p:nvPr>
        </p:nvSpPr>
        <p:spPr/>
        <p:txBody>
          <a:bodyPr/>
          <a:lstStyle/>
          <a:p>
            <a:r>
              <a:rPr lang="en-US" dirty="0"/>
              <a:t>WISA - Microsoft</a:t>
            </a:r>
          </a:p>
          <a:p>
            <a:r>
              <a:rPr lang="en-US" dirty="0"/>
              <a:t>LAMP – Open Source</a:t>
            </a:r>
          </a:p>
        </p:txBody>
      </p:sp>
    </p:spTree>
    <p:extLst>
      <p:ext uri="{BB962C8B-B14F-4D97-AF65-F5344CB8AC3E}">
        <p14:creationId xmlns:p14="http://schemas.microsoft.com/office/powerpoint/2010/main" val="1614877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a:t>Module: Introduction to Cloud Computing</a:t>
            </a:r>
            <a:endParaRPr lang="en-US" dirty="0"/>
          </a:p>
        </p:txBody>
      </p:sp>
    </p:spTree>
    <p:extLst>
      <p:ext uri="{BB962C8B-B14F-4D97-AF65-F5344CB8AC3E}">
        <p14:creationId xmlns:p14="http://schemas.microsoft.com/office/powerpoint/2010/main" val="1614877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a:t>Module: Introduction to Cloud Computing</a:t>
            </a:r>
            <a:endParaRPr lang="en-US" dirty="0"/>
          </a:p>
        </p:txBody>
      </p:sp>
    </p:spTree>
    <p:extLst>
      <p:ext uri="{BB962C8B-B14F-4D97-AF65-F5344CB8AC3E}">
        <p14:creationId xmlns:p14="http://schemas.microsoft.com/office/powerpoint/2010/main" val="1614877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a:t>Module: Introduction to Cloud Computing</a:t>
            </a:r>
            <a:endParaRPr lang="en-US" dirty="0"/>
          </a:p>
        </p:txBody>
      </p:sp>
    </p:spTree>
    <p:extLst>
      <p:ext uri="{BB962C8B-B14F-4D97-AF65-F5344CB8AC3E}">
        <p14:creationId xmlns:p14="http://schemas.microsoft.com/office/powerpoint/2010/main" val="1614877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a:t>Module: Introduction to Cloud Computing</a:t>
            </a:r>
            <a:endParaRPr lang="en-US" dirty="0"/>
          </a:p>
        </p:txBody>
      </p:sp>
    </p:spTree>
    <p:extLst>
      <p:ext uri="{BB962C8B-B14F-4D97-AF65-F5344CB8AC3E}">
        <p14:creationId xmlns:p14="http://schemas.microsoft.com/office/powerpoint/2010/main" val="1271591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3429000"/>
          </a:xfrm>
          <a:prstGeom prst="rect">
            <a:avLst/>
          </a:prstGeom>
          <a:solidFill>
            <a:schemeClr val="bg1">
              <a:lumMod val="50000"/>
            </a:schemeClr>
          </a:solidFill>
          <a:ln w="9525">
            <a:noFill/>
            <a:miter lim="800000"/>
            <a:headEnd/>
            <a:tailEnd/>
          </a:ln>
          <a:effectLst/>
        </p:spPr>
        <p:txBody>
          <a:bodyPr wrap="none" anchor="ctr"/>
          <a:lstStyle/>
          <a:p>
            <a:pPr algn="ctr">
              <a:defRPr/>
            </a:pPr>
            <a:endParaRPr lang="en-US">
              <a:latin typeface="Arial" charset="0"/>
            </a:endParaRPr>
          </a:p>
        </p:txBody>
      </p:sp>
      <p:pic>
        <p:nvPicPr>
          <p:cNvPr id="5" name="Picture 10" descr="APU Logo_Final_Vertical_V1_HR1 cop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888" y="2514600"/>
            <a:ext cx="2530476"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2" name="Rectangle 2"/>
          <p:cNvSpPr>
            <a:spLocks noGrp="1" noChangeArrowheads="1"/>
          </p:cNvSpPr>
          <p:nvPr>
            <p:ph type="ctrTitle"/>
          </p:nvPr>
        </p:nvSpPr>
        <p:spPr>
          <a:xfrm>
            <a:off x="2389188" y="1952625"/>
            <a:ext cx="6754812" cy="1470025"/>
          </a:xfrm>
        </p:spPr>
        <p:txBody>
          <a:bodyPr/>
          <a:lstStyle>
            <a:lvl1pPr>
              <a:defRPr/>
            </a:lvl1pPr>
          </a:lstStyle>
          <a:p>
            <a:r>
              <a:rPr lang="en-US"/>
              <a:t>Click to edit Master title style</a:t>
            </a:r>
            <a:endParaRPr lang="en-GB"/>
          </a:p>
        </p:txBody>
      </p:sp>
      <p:sp>
        <p:nvSpPr>
          <p:cNvPr id="87043" name="Rectangle 3"/>
          <p:cNvSpPr>
            <a:spLocks noGrp="1" noChangeArrowheads="1"/>
          </p:cNvSpPr>
          <p:nvPr>
            <p:ph type="subTitle" idx="1"/>
          </p:nvPr>
        </p:nvSpPr>
        <p:spPr>
          <a:xfrm>
            <a:off x="2374900" y="3886200"/>
            <a:ext cx="67691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18664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60580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274638"/>
            <a:ext cx="2057400" cy="59483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85775" y="274638"/>
            <a:ext cx="6021388" cy="594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534344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標題，1 個大物件與 2 個小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en-US" altLang="zh-TW"/>
              <a:t>Click to edit Master title style</a:t>
            </a:r>
            <a:endParaRPr lang="zh-TW" altLang="en-US"/>
          </a:p>
        </p:txBody>
      </p:sp>
      <p:sp>
        <p:nvSpPr>
          <p:cNvPr id="3" name="內容版面配置區 2"/>
          <p:cNvSpPr>
            <a:spLocks noGrp="1"/>
          </p:cNvSpPr>
          <p:nvPr>
            <p:ph sz="half" idx="1"/>
          </p:nvPr>
        </p:nvSpPr>
        <p:spPr>
          <a:xfrm>
            <a:off x="457200" y="1600200"/>
            <a:ext cx="4038600" cy="4530725"/>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內容版面配置區 3"/>
          <p:cNvSpPr>
            <a:spLocks noGrp="1"/>
          </p:cNvSpPr>
          <p:nvPr>
            <p:ph sz="quarter" idx="2"/>
          </p:nvPr>
        </p:nvSpPr>
        <p:spPr>
          <a:xfrm>
            <a:off x="4648200" y="1600200"/>
            <a:ext cx="4038600" cy="2189163"/>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內容版面配置區 4"/>
          <p:cNvSpPr>
            <a:spLocks noGrp="1"/>
          </p:cNvSpPr>
          <p:nvPr>
            <p:ph sz="quarter" idx="3"/>
          </p:nvPr>
        </p:nvSpPr>
        <p:spPr>
          <a:xfrm>
            <a:off x="4648200" y="3941763"/>
            <a:ext cx="4038600" cy="2189162"/>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6" name="Rectangle 9"/>
          <p:cNvSpPr>
            <a:spLocks noGrp="1" noChangeArrowheads="1"/>
          </p:cNvSpPr>
          <p:nvPr>
            <p:ph type="dt" sz="half" idx="10"/>
          </p:nvPr>
        </p:nvSpPr>
        <p:spPr>
          <a:xfrm>
            <a:off x="457200" y="6248400"/>
            <a:ext cx="2133600" cy="457200"/>
          </a:xfrm>
          <a:prstGeom prst="rect">
            <a:avLst/>
          </a:prstGeom>
          <a:ln/>
        </p:spPr>
        <p:txBody>
          <a:bodyPr/>
          <a:lstStyle>
            <a:lvl1pPr>
              <a:defRPr/>
            </a:lvl1pPr>
          </a:lstStyle>
          <a:p>
            <a:fld id="{C117F3E7-0AD9-42A5-B67D-1D5B53E16364}" type="datetime1">
              <a:rPr lang="en-US" smtClean="0"/>
              <a:t>10/19/2020</a:t>
            </a:fld>
            <a:endParaRPr lang="en-US"/>
          </a:p>
        </p:txBody>
      </p:sp>
      <p:sp>
        <p:nvSpPr>
          <p:cNvPr id="7" name="Rectangle 10"/>
          <p:cNvSpPr>
            <a:spLocks noGrp="1" noChangeArrowheads="1"/>
          </p:cNvSpPr>
          <p:nvPr>
            <p:ph type="ftr" sz="quarter" idx="11"/>
          </p:nvPr>
        </p:nvSpPr>
        <p:spPr>
          <a:ln/>
        </p:spPr>
        <p:txBody>
          <a:bodyPr/>
          <a:lstStyle>
            <a:lvl1pPr>
              <a:defRPr/>
            </a:lvl1pPr>
          </a:lstStyle>
          <a:p>
            <a:endParaRPr lang="en-US"/>
          </a:p>
        </p:txBody>
      </p:sp>
      <p:sp>
        <p:nvSpPr>
          <p:cNvPr id="8" name="Rectangle 11"/>
          <p:cNvSpPr>
            <a:spLocks noGrp="1" noChangeArrowheads="1"/>
          </p:cNvSpPr>
          <p:nvPr>
            <p:ph type="sldNum" sz="quarter" idx="12"/>
          </p:nvPr>
        </p:nvSpPr>
        <p:spPr>
          <a:xfrm>
            <a:off x="6553200" y="6248400"/>
            <a:ext cx="2133600" cy="457200"/>
          </a:xfrm>
          <a:prstGeom prst="rect">
            <a:avLst/>
          </a:prstGeom>
          <a:ln/>
        </p:spPr>
        <p:txBody>
          <a:bodyPr/>
          <a:lstStyle>
            <a:lvl1pPr>
              <a:defRPr/>
            </a:lvl1pPr>
          </a:lstStyle>
          <a:p>
            <a:fld id="{2C0CF104-8B6A-4D27-B4FC-F96AD0B1E697}" type="slidenum">
              <a:rPr lang="en-US" smtClean="0"/>
              <a:t>‹#›</a:t>
            </a:fld>
            <a:endParaRPr lang="en-US"/>
          </a:p>
        </p:txBody>
      </p:sp>
    </p:spTree>
    <p:extLst>
      <p:ext uri="{BB962C8B-B14F-4D97-AF65-F5344CB8AC3E}">
        <p14:creationId xmlns:p14="http://schemas.microsoft.com/office/powerpoint/2010/main" val="296046450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Lesson Topics and Summary">
    <p:spTree>
      <p:nvGrpSpPr>
        <p:cNvPr id="1" name=""/>
        <p:cNvGrpSpPr/>
        <p:nvPr/>
      </p:nvGrpSpPr>
      <p:grpSpPr>
        <a:xfrm>
          <a:off x="0" y="0"/>
          <a:ext cx="0" cy="0"/>
          <a:chOff x="0" y="0"/>
          <a:chExt cx="0" cy="0"/>
        </a:xfrm>
      </p:grpSpPr>
      <p:sp>
        <p:nvSpPr>
          <p:cNvPr id="2" name="Title 1"/>
          <p:cNvSpPr>
            <a:spLocks noGrp="1"/>
          </p:cNvSpPr>
          <p:nvPr>
            <p:ph type="ctrTitle"/>
          </p:nvPr>
        </p:nvSpPr>
        <p:spPr>
          <a:xfrm>
            <a:off x="533401" y="685800"/>
            <a:ext cx="8077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533400" y="1498600"/>
            <a:ext cx="8077200" cy="39624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3474923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2819335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892820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2118854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1761958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18441816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2416162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424623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97246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87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78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19554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353925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2763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05215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57516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561595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ucti_globe1_transparent_small"/>
          <p:cNvPicPr>
            <a:picLocks noChangeAspect="1" noChangeArrowheads="1"/>
          </p:cNvPicPr>
          <p:nvPr/>
        </p:nvPicPr>
        <p:blipFill>
          <a:blip r:embed="rId21">
            <a:lum bright="80000" contrast="-90000"/>
            <a:extLst>
              <a:ext uri="{28A0092B-C50C-407E-A947-70E740481C1C}">
                <a14:useLocalDpi xmlns:a14="http://schemas.microsoft.com/office/drawing/2010/main" val="0"/>
              </a:ext>
            </a:extLst>
          </a:blip>
          <a:srcRect/>
          <a:stretch>
            <a:fillRect/>
          </a:stretch>
        </p:blipFill>
        <p:spPr bwMode="auto">
          <a:xfrm>
            <a:off x="-1441450" y="2570163"/>
            <a:ext cx="720725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19" name="Rectangle 3"/>
          <p:cNvSpPr>
            <a:spLocks noChangeArrowheads="1"/>
          </p:cNvSpPr>
          <p:nvPr/>
        </p:nvSpPr>
        <p:spPr bwMode="auto">
          <a:xfrm>
            <a:off x="0" y="6621463"/>
            <a:ext cx="9144000" cy="236537"/>
          </a:xfrm>
          <a:prstGeom prst="rect">
            <a:avLst/>
          </a:prstGeom>
          <a:solidFill>
            <a:schemeClr val="bg1">
              <a:lumMod val="50000"/>
            </a:schemeClr>
          </a:solidFill>
          <a:ln w="9525">
            <a:noFill/>
            <a:miter lim="800000"/>
            <a:headEnd/>
            <a:tailEnd/>
          </a:ln>
          <a:effectLst/>
        </p:spPr>
        <p:txBody>
          <a:bodyPr wrap="none" anchor="ctr"/>
          <a:lstStyle/>
          <a:p>
            <a:pPr>
              <a:defRPr/>
            </a:pPr>
            <a:endParaRPr lang="en-GB">
              <a:latin typeface="Arial" charset="0"/>
            </a:endParaRPr>
          </a:p>
        </p:txBody>
      </p:sp>
      <p:sp>
        <p:nvSpPr>
          <p:cNvPr id="1028" name="Rectangle 4"/>
          <p:cNvSpPr>
            <a:spLocks noGrp="1" noChangeArrowheads="1"/>
          </p:cNvSpPr>
          <p:nvPr>
            <p:ph type="body" idx="1"/>
          </p:nvPr>
        </p:nvSpPr>
        <p:spPr bwMode="auto">
          <a:xfrm>
            <a:off x="487363" y="16970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6"/>
          <p:cNvSpPr>
            <a:spLocks noGrp="1" noChangeArrowheads="1"/>
          </p:cNvSpPr>
          <p:nvPr>
            <p:ph type="title"/>
          </p:nvPr>
        </p:nvSpPr>
        <p:spPr bwMode="auto">
          <a:xfrm>
            <a:off x="485775" y="274638"/>
            <a:ext cx="70421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6023" name="Rectangle 7"/>
          <p:cNvSpPr>
            <a:spLocks noChangeArrowheads="1"/>
          </p:cNvSpPr>
          <p:nvPr/>
        </p:nvSpPr>
        <p:spPr bwMode="auto">
          <a:xfrm>
            <a:off x="0" y="6597650"/>
            <a:ext cx="2711450" cy="260350"/>
          </a:xfrm>
          <a:prstGeom prst="rect">
            <a:avLst/>
          </a:prstGeom>
          <a:noFill/>
          <a:ln w="9525">
            <a:noFill/>
            <a:miter lim="800000"/>
            <a:headEnd/>
            <a:tailEnd/>
          </a:ln>
          <a:effectLst/>
        </p:spPr>
        <p:txBody>
          <a:bodyPr/>
          <a:lstStyle/>
          <a:p>
            <a:pPr>
              <a:defRPr/>
            </a:pPr>
            <a:r>
              <a:rPr lang="en-GB" sz="800" dirty="0">
                <a:latin typeface="Calibri" pitchFamily="34" charset="0"/>
                <a:cs typeface="Calibri" pitchFamily="34" charset="0"/>
              </a:rPr>
              <a:t>Module Code and Module Title</a:t>
            </a:r>
          </a:p>
        </p:txBody>
      </p:sp>
      <p:sp>
        <p:nvSpPr>
          <p:cNvPr id="86024" name="Rectangle 8"/>
          <p:cNvSpPr>
            <a:spLocks noGrp="1" noChangeArrowheads="1"/>
          </p:cNvSpPr>
          <p:nvPr>
            <p:ph type="ftr" sz="quarter" idx="3"/>
          </p:nvPr>
        </p:nvSpPr>
        <p:spPr bwMode="auto">
          <a:xfrm>
            <a:off x="6248400" y="6623050"/>
            <a:ext cx="2895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Calibri" panose="020F0502020204030204" pitchFamily="34" charset="0"/>
                <a:cs typeface="Calibri" panose="020F0502020204030204" pitchFamily="34" charset="0"/>
              </a:defRPr>
            </a:lvl1pPr>
          </a:lstStyle>
          <a:p>
            <a:endParaRPr lang="en-US"/>
          </a:p>
        </p:txBody>
      </p:sp>
      <p:sp>
        <p:nvSpPr>
          <p:cNvPr id="86025" name="Rectangle 9"/>
          <p:cNvSpPr>
            <a:spLocks noChangeArrowheads="1"/>
          </p:cNvSpPr>
          <p:nvPr/>
        </p:nvSpPr>
        <p:spPr bwMode="auto">
          <a:xfrm>
            <a:off x="3175000" y="6597650"/>
            <a:ext cx="2711450" cy="260350"/>
          </a:xfrm>
          <a:prstGeom prst="rect">
            <a:avLst/>
          </a:prstGeom>
          <a:noFill/>
          <a:ln w="9525">
            <a:noFill/>
            <a:miter lim="800000"/>
            <a:headEnd/>
            <a:tailEnd/>
          </a:ln>
          <a:effectLst/>
        </p:spPr>
        <p:txBody>
          <a:bodyPr/>
          <a:lstStyle/>
          <a:p>
            <a:pPr algn="ctr">
              <a:defRPr/>
            </a:pPr>
            <a:r>
              <a:rPr lang="en-GB" sz="800" dirty="0">
                <a:latin typeface="Calibri" pitchFamily="34" charset="0"/>
                <a:cs typeface="Calibri" pitchFamily="34" charset="0"/>
              </a:rPr>
              <a:t>Title of Slides</a:t>
            </a:r>
          </a:p>
        </p:txBody>
      </p:sp>
      <p:pic>
        <p:nvPicPr>
          <p:cNvPr id="1033" name="Picture 10" descr="APU Logo Final-medium.jpg"/>
          <p:cNvPicPr>
            <a:picLocks noChangeAspect="1"/>
          </p:cNvPicPr>
          <p:nvPr/>
        </p:nvPicPr>
        <p:blipFill>
          <a:blip r:embed="rId22">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417436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Lst>
  <p:hf sldNum="0"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5.xml"/><Relationship Id="rId1" Type="http://schemas.openxmlformats.org/officeDocument/2006/relationships/tags" Target="../tags/tag10.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6.xml"/><Relationship Id="rId1" Type="http://schemas.openxmlformats.org/officeDocument/2006/relationships/tags" Target="../tags/tag1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7.xml"/><Relationship Id="rId1" Type="http://schemas.openxmlformats.org/officeDocument/2006/relationships/tags" Target="../tags/tag1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8.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9.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1736"/>
            <a:ext cx="7772400" cy="2387600"/>
          </a:xfrm>
        </p:spPr>
        <p:txBody>
          <a:bodyPr>
            <a:normAutofit/>
          </a:bodyPr>
          <a:lstStyle/>
          <a:p>
            <a:r>
              <a:rPr lang="en-US" sz="4400" dirty="0"/>
              <a:t>CT105-3-M Cloud Infrastructure and Services</a:t>
            </a:r>
          </a:p>
        </p:txBody>
      </p:sp>
      <p:sp>
        <p:nvSpPr>
          <p:cNvPr id="3" name="Subtitle 2"/>
          <p:cNvSpPr>
            <a:spLocks noGrp="1"/>
          </p:cNvSpPr>
          <p:nvPr>
            <p:ph type="subTitle" idx="1"/>
          </p:nvPr>
        </p:nvSpPr>
        <p:spPr>
          <a:xfrm>
            <a:off x="4572000" y="4109216"/>
            <a:ext cx="4572000" cy="1503793"/>
          </a:xfrm>
        </p:spPr>
        <p:txBody>
          <a:bodyPr/>
          <a:lstStyle/>
          <a:p>
            <a:r>
              <a:rPr lang="en-US" dirty="0"/>
              <a:t>Cloud Service Models and Cloud Services Brokerage</a:t>
            </a:r>
          </a:p>
        </p:txBody>
      </p:sp>
    </p:spTree>
    <p:extLst>
      <p:ext uri="{BB962C8B-B14F-4D97-AF65-F5344CB8AC3E}">
        <p14:creationId xmlns:p14="http://schemas.microsoft.com/office/powerpoint/2010/main" val="2926893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Lesson: Cloud Service Models and Cloud Services Brokerage</a:t>
            </a:r>
          </a:p>
        </p:txBody>
      </p:sp>
      <p:sp>
        <p:nvSpPr>
          <p:cNvPr id="5" name="Content Placeholder 4"/>
          <p:cNvSpPr>
            <a:spLocks noGrp="1"/>
          </p:cNvSpPr>
          <p:nvPr>
            <p:ph sz="quarter" idx="10"/>
          </p:nvPr>
        </p:nvSpPr>
        <p:spPr>
          <a:xfrm>
            <a:off x="533400" y="2256282"/>
            <a:ext cx="8077200" cy="2971800"/>
          </a:xfrm>
        </p:spPr>
        <p:txBody>
          <a:bodyPr/>
          <a:lstStyle/>
          <a:p>
            <a:pPr marL="0" indent="0">
              <a:buNone/>
              <a:defRPr/>
            </a:pPr>
            <a:r>
              <a:rPr lang="en-US" dirty="0"/>
              <a:t>This lesson covers the following topics:</a:t>
            </a:r>
          </a:p>
          <a:p>
            <a:pPr>
              <a:defRPr/>
            </a:pPr>
            <a:r>
              <a:rPr lang="en-US" dirty="0"/>
              <a:t>Infrastructure as a Service</a:t>
            </a:r>
          </a:p>
          <a:p>
            <a:pPr>
              <a:defRPr/>
            </a:pPr>
            <a:r>
              <a:rPr lang="en-US" dirty="0"/>
              <a:t>Platform as a Service</a:t>
            </a:r>
          </a:p>
          <a:p>
            <a:pPr>
              <a:defRPr/>
            </a:pPr>
            <a:r>
              <a:rPr lang="en-US" dirty="0"/>
              <a:t>Software as a Service</a:t>
            </a:r>
          </a:p>
          <a:p>
            <a:pPr>
              <a:defRPr/>
            </a:pPr>
            <a:r>
              <a:rPr lang="en-US" dirty="0"/>
              <a:t>Cloud services brokerage</a:t>
            </a:r>
          </a:p>
        </p:txBody>
      </p:sp>
      <p:sp>
        <p:nvSpPr>
          <p:cNvPr id="2" name="Footer Placeholder 1"/>
          <p:cNvSpPr>
            <a:spLocks noGrp="1"/>
          </p:cNvSpPr>
          <p:nvPr>
            <p:ph type="ftr" sz="quarter" idx="3"/>
          </p:nvPr>
        </p:nvSpPr>
        <p:spPr>
          <a:prstGeom prst="rect">
            <a:avLst/>
          </a:prstGeom>
        </p:spPr>
        <p:txBody>
          <a:bodyPr/>
          <a:lstStyle/>
          <a:p>
            <a:pPr algn="r"/>
            <a:r>
              <a:rPr lang="en-US" dirty="0"/>
              <a:t>Module: Introduction to Cloud Computing</a:t>
            </a:r>
          </a:p>
        </p:txBody>
      </p:sp>
    </p:spTree>
    <p:custDataLst>
      <p:tags r:id="rId1"/>
    </p:custDataLst>
    <p:extLst>
      <p:ext uri="{BB962C8B-B14F-4D97-AF65-F5344CB8AC3E}">
        <p14:creationId xmlns:p14="http://schemas.microsoft.com/office/powerpoint/2010/main" val="4000098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to Cloud Service Models</a:t>
            </a:r>
          </a:p>
        </p:txBody>
      </p:sp>
      <p:sp>
        <p:nvSpPr>
          <p:cNvPr id="5" name="Content Placeholder 4"/>
          <p:cNvSpPr>
            <a:spLocks noGrp="1"/>
          </p:cNvSpPr>
          <p:nvPr>
            <p:ph sz="quarter" idx="10"/>
          </p:nvPr>
        </p:nvSpPr>
        <p:spPr/>
        <p:txBody>
          <a:bodyPr/>
          <a:lstStyle/>
          <a:p>
            <a:r>
              <a:rPr lang="en-US" dirty="0"/>
              <a:t>A cloud service model specifies the services and the capabilities provided to consumers</a:t>
            </a:r>
          </a:p>
          <a:p>
            <a:r>
              <a:rPr lang="en-US" dirty="0"/>
              <a:t>NIST specifies three primary cloud service models:</a:t>
            </a:r>
          </a:p>
          <a:p>
            <a:pPr lvl="1"/>
            <a:r>
              <a:rPr lang="en-US" dirty="0"/>
              <a:t>Infrastructure as a Service (IaaS)</a:t>
            </a:r>
          </a:p>
          <a:p>
            <a:pPr lvl="1"/>
            <a:r>
              <a:rPr lang="en-US" dirty="0"/>
              <a:t>Platform as a Service (PaaS)</a:t>
            </a:r>
          </a:p>
          <a:p>
            <a:pPr lvl="1"/>
            <a:r>
              <a:rPr lang="en-US" dirty="0"/>
              <a:t>Software as a Service (SaaS)</a:t>
            </a:r>
          </a:p>
        </p:txBody>
      </p:sp>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spTree>
    <p:custDataLst>
      <p:tags r:id="rId1"/>
    </p:custDataLst>
    <p:extLst>
      <p:ext uri="{BB962C8B-B14F-4D97-AF65-F5344CB8AC3E}">
        <p14:creationId xmlns:p14="http://schemas.microsoft.com/office/powerpoint/2010/main" val="2521835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Infrastructure as a Service</a:t>
            </a:r>
          </a:p>
        </p:txBody>
      </p:sp>
      <p:sp>
        <p:nvSpPr>
          <p:cNvPr id="3" name="Footer Placeholder 2"/>
          <p:cNvSpPr>
            <a:spLocks noGrp="1"/>
          </p:cNvSpPr>
          <p:nvPr>
            <p:ph type="ftr" sz="quarter" idx="3"/>
          </p:nvPr>
        </p:nvSpPr>
        <p:spPr>
          <a:prstGeom prst="rect">
            <a:avLst/>
          </a:prstGeom>
        </p:spPr>
        <p:txBody>
          <a:bodyPr/>
          <a:lstStyle/>
          <a:p>
            <a:pPr algn="r"/>
            <a:r>
              <a:rPr lang="en-US"/>
              <a:t>Module: Introduction to Cloud Computing</a:t>
            </a:r>
            <a:endParaRPr lang="en-US" dirty="0"/>
          </a:p>
        </p:txBody>
      </p:sp>
      <p:sp>
        <p:nvSpPr>
          <p:cNvPr id="6" name="Rectangle 5"/>
          <p:cNvSpPr/>
          <p:nvPr/>
        </p:nvSpPr>
        <p:spPr>
          <a:xfrm>
            <a:off x="294018" y="190166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43788" y="1771650"/>
            <a:ext cx="4516245" cy="3673574"/>
            <a:chOff x="343787" y="914400"/>
            <a:chExt cx="4516245" cy="3673574"/>
          </a:xfrm>
        </p:grpSpPr>
        <p:sp>
          <p:nvSpPr>
            <p:cNvPr id="7" name="Rectangle 6"/>
            <p:cNvSpPr/>
            <p:nvPr/>
          </p:nvSpPr>
          <p:spPr>
            <a:xfrm>
              <a:off x="609600" y="1113130"/>
              <a:ext cx="4250432" cy="3474844"/>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400" dirty="0">
                  <a:solidFill>
                    <a:schemeClr val="tx1"/>
                  </a:solidFill>
                </a:rPr>
                <a:t>The capability provided to the consumer is to provision processing, storage, networks, and other fundamental computing resources where the consumer is able to deploy and run arbitrary software, which can include operating systems and applications. The consumer does not manage or control the underlying cloud infrastructure but has control over operating systems, storage, and deployed applications; and possibly limited control of select networking components , (e.g.,</a:t>
              </a:r>
              <a:r>
                <a:rPr lang="en-US" sz="1400" dirty="0">
                  <a:solidFill>
                    <a:srgbClr val="FF0000"/>
                  </a:solidFill>
                </a:rPr>
                <a:t>  </a:t>
              </a:r>
              <a:r>
                <a:rPr lang="en-US" sz="1400" dirty="0">
                  <a:solidFill>
                    <a:schemeClr val="tx1"/>
                  </a:solidFill>
                </a:rPr>
                <a:t>host firewalls).</a:t>
              </a:r>
            </a:p>
            <a:p>
              <a:endParaRPr lang="en-US" sz="300" dirty="0">
                <a:solidFill>
                  <a:schemeClr val="tx1"/>
                </a:solidFill>
              </a:endParaRPr>
            </a:p>
            <a:p>
              <a:pPr algn="r"/>
              <a:r>
                <a:rPr lang="en-US" sz="1000" i="1" dirty="0">
                  <a:solidFill>
                    <a:schemeClr val="tx1"/>
                  </a:solidFill>
                </a:rPr>
                <a:t>– U.S. National Institute of Standards and Technology, Special Publication 800-145</a:t>
              </a:r>
              <a:endParaRPr lang="en-US" sz="900" i="1" dirty="0"/>
            </a:p>
          </p:txBody>
        </p:sp>
        <p:sp>
          <p:nvSpPr>
            <p:cNvPr id="8" name="Rectangle 7"/>
            <p:cNvSpPr/>
            <p:nvPr/>
          </p:nvSpPr>
          <p:spPr>
            <a:xfrm>
              <a:off x="343787" y="914400"/>
              <a:ext cx="4343400" cy="397459"/>
            </a:xfrm>
            <a:prstGeom prst="rect">
              <a:avLst/>
            </a:prstGeom>
            <a:solidFill>
              <a:srgbClr val="93C5FF"/>
            </a:solidFill>
            <a:ln>
              <a:noFill/>
            </a:ln>
          </p:spPr>
          <p:style>
            <a:lnRef idx="1">
              <a:schemeClr val="accent1"/>
            </a:lnRef>
            <a:fillRef idx="1002">
              <a:schemeClr val="lt1"/>
            </a:fillRef>
            <a:effectRef idx="2">
              <a:schemeClr val="accent1"/>
            </a:effectRef>
            <a:fontRef idx="minor">
              <a:schemeClr val="lt1"/>
            </a:fontRef>
          </p:style>
          <p:txBody>
            <a:bodyPr rtlCol="0" anchor="ctr"/>
            <a:lstStyle/>
            <a:p>
              <a:r>
                <a:rPr lang="en-US" sz="1600" b="1" dirty="0"/>
                <a:t>Infrastructure as a Service</a:t>
              </a:r>
            </a:p>
          </p:txBody>
        </p:sp>
      </p:grpSp>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87062" y="2527200"/>
            <a:ext cx="4221443" cy="180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695607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Platform as a Service</a:t>
            </a:r>
          </a:p>
        </p:txBody>
      </p:sp>
      <p:sp>
        <p:nvSpPr>
          <p:cNvPr id="3" name="Footer Placeholder 2"/>
          <p:cNvSpPr>
            <a:spLocks noGrp="1"/>
          </p:cNvSpPr>
          <p:nvPr>
            <p:ph type="ftr" sz="quarter" idx="3"/>
          </p:nvPr>
        </p:nvSpPr>
        <p:spPr>
          <a:prstGeom prst="rect">
            <a:avLst/>
          </a:prstGeom>
        </p:spPr>
        <p:txBody>
          <a:bodyPr/>
          <a:lstStyle/>
          <a:p>
            <a:pPr algn="r"/>
            <a:r>
              <a:rPr lang="en-US"/>
              <a:t>Module: Introduction to Cloud Computing</a:t>
            </a:r>
            <a:endParaRPr lang="en-US" dirty="0"/>
          </a:p>
        </p:txBody>
      </p:sp>
      <p:sp>
        <p:nvSpPr>
          <p:cNvPr id="9" name="Rectangle 8"/>
          <p:cNvSpPr/>
          <p:nvPr/>
        </p:nvSpPr>
        <p:spPr>
          <a:xfrm>
            <a:off x="294018" y="190166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43788" y="1771650"/>
            <a:ext cx="4516245" cy="3457550"/>
            <a:chOff x="343787" y="914400"/>
            <a:chExt cx="4516245" cy="3457550"/>
          </a:xfrm>
        </p:grpSpPr>
        <p:sp>
          <p:nvSpPr>
            <p:cNvPr id="10" name="Rectangle 9"/>
            <p:cNvSpPr/>
            <p:nvPr/>
          </p:nvSpPr>
          <p:spPr>
            <a:xfrm>
              <a:off x="609600" y="1113130"/>
              <a:ext cx="4250432" cy="3258820"/>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400" dirty="0">
                  <a:solidFill>
                    <a:schemeClr val="tx1"/>
                  </a:solidFill>
                </a:rPr>
                <a:t>The capability provided to the consumer is to deploy onto the cloud infrastructure consumer-created or acquired applications created using programming languages, libraries, services, and tools supported by the provider. The consumer does not manage or control the underlying cloud infrastructure including network, servers, operating systems, or storage, but has control over the deployed applications and possibly configuration settings for the application-hosting environment.</a:t>
              </a:r>
            </a:p>
            <a:p>
              <a:endParaRPr lang="en-US" sz="300" dirty="0">
                <a:solidFill>
                  <a:schemeClr val="tx1"/>
                </a:solidFill>
              </a:endParaRPr>
            </a:p>
            <a:p>
              <a:pPr algn="r"/>
              <a:r>
                <a:rPr lang="en-US" sz="1000" i="1" dirty="0">
                  <a:solidFill>
                    <a:schemeClr val="tx1"/>
                  </a:solidFill>
                </a:rPr>
                <a:t>– U.S. National Institute of Standards and Technology, Special Publication 800-145</a:t>
              </a:r>
              <a:endParaRPr lang="en-US" sz="900" i="1" dirty="0"/>
            </a:p>
          </p:txBody>
        </p:sp>
        <p:sp>
          <p:nvSpPr>
            <p:cNvPr id="11" name="Rectangle 10"/>
            <p:cNvSpPr/>
            <p:nvPr/>
          </p:nvSpPr>
          <p:spPr>
            <a:xfrm>
              <a:off x="343787" y="914400"/>
              <a:ext cx="4343400" cy="397459"/>
            </a:xfrm>
            <a:prstGeom prst="rect">
              <a:avLst/>
            </a:prstGeom>
            <a:solidFill>
              <a:srgbClr val="93C5FF"/>
            </a:solidFill>
            <a:ln>
              <a:noFill/>
            </a:ln>
          </p:spPr>
          <p:style>
            <a:lnRef idx="1">
              <a:schemeClr val="accent1"/>
            </a:lnRef>
            <a:fillRef idx="1002">
              <a:schemeClr val="lt1"/>
            </a:fillRef>
            <a:effectRef idx="2">
              <a:schemeClr val="accent1"/>
            </a:effectRef>
            <a:fontRef idx="minor">
              <a:schemeClr val="lt1"/>
            </a:fontRef>
          </p:style>
          <p:txBody>
            <a:bodyPr rtlCol="0" anchor="ctr"/>
            <a:lstStyle/>
            <a:p>
              <a:r>
                <a:rPr lang="en-US" sz="1600" b="1" dirty="0"/>
                <a:t>Platform as a Service</a:t>
              </a:r>
            </a:p>
          </p:txBody>
        </p:sp>
      </p:grpSp>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87062" y="2527200"/>
            <a:ext cx="4221443" cy="180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524048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Software as a Service</a:t>
            </a:r>
          </a:p>
        </p:txBody>
      </p:sp>
      <p:sp>
        <p:nvSpPr>
          <p:cNvPr id="3" name="Footer Placeholder 2"/>
          <p:cNvSpPr>
            <a:spLocks noGrp="1"/>
          </p:cNvSpPr>
          <p:nvPr>
            <p:ph type="ftr" sz="quarter" idx="3"/>
          </p:nvPr>
        </p:nvSpPr>
        <p:spPr>
          <a:prstGeom prst="rect">
            <a:avLst/>
          </a:prstGeom>
        </p:spPr>
        <p:txBody>
          <a:bodyPr/>
          <a:lstStyle/>
          <a:p>
            <a:pPr algn="r"/>
            <a:r>
              <a:rPr lang="en-US"/>
              <a:t>Module: Introduction to Cloud Computing</a:t>
            </a:r>
            <a:endParaRPr lang="en-US" dirty="0"/>
          </a:p>
        </p:txBody>
      </p:sp>
      <p:sp>
        <p:nvSpPr>
          <p:cNvPr id="6" name="Rectangle 5"/>
          <p:cNvSpPr/>
          <p:nvPr/>
        </p:nvSpPr>
        <p:spPr>
          <a:xfrm>
            <a:off x="294018" y="190166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43788" y="1771650"/>
            <a:ext cx="4623353" cy="3817590"/>
            <a:chOff x="343787" y="914400"/>
            <a:chExt cx="4623353" cy="3817590"/>
          </a:xfrm>
        </p:grpSpPr>
        <p:sp>
          <p:nvSpPr>
            <p:cNvPr id="7" name="Rectangle 6"/>
            <p:cNvSpPr/>
            <p:nvPr/>
          </p:nvSpPr>
          <p:spPr>
            <a:xfrm>
              <a:off x="609599" y="1113130"/>
              <a:ext cx="4357541" cy="3618860"/>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400" dirty="0">
                  <a:solidFill>
                    <a:schemeClr val="tx1"/>
                  </a:solidFill>
                </a:rPr>
                <a:t>The capability provided to the consumer is to use the provider’s applications running on a cloud infrastructure. The applications are accessible from various client devices through either a thin client interface, such as a web browser, (e.g.,</a:t>
              </a:r>
              <a:r>
                <a:rPr lang="en-US" sz="1400" dirty="0">
                  <a:solidFill>
                    <a:srgbClr val="FF0000"/>
                  </a:solidFill>
                </a:rPr>
                <a:t> </a:t>
              </a:r>
              <a:r>
                <a:rPr lang="en-US" sz="1400" dirty="0">
                  <a:solidFill>
                    <a:schemeClr val="tx1"/>
                  </a:solidFill>
                </a:rPr>
                <a:t>web-based email, or a program interface. The consumer does not manage or control the underlying cloud infrastructure including network, servers, operating systems, storage, or even individual application capabilities, with the possible exception of limited user-specific application configuration settings.</a:t>
              </a:r>
            </a:p>
            <a:p>
              <a:endParaRPr lang="en-US" sz="300" dirty="0">
                <a:solidFill>
                  <a:schemeClr val="tx1"/>
                </a:solidFill>
              </a:endParaRPr>
            </a:p>
            <a:p>
              <a:pPr algn="r"/>
              <a:r>
                <a:rPr lang="en-US" sz="1000" i="1" dirty="0">
                  <a:solidFill>
                    <a:schemeClr val="tx1"/>
                  </a:solidFill>
                </a:rPr>
                <a:t>– U.S. National Institute of Standards and Technology, Special Publication 800-145</a:t>
              </a:r>
              <a:endParaRPr lang="en-US" sz="900" i="1" dirty="0"/>
            </a:p>
          </p:txBody>
        </p:sp>
        <p:sp>
          <p:nvSpPr>
            <p:cNvPr id="8" name="Rectangle 7"/>
            <p:cNvSpPr/>
            <p:nvPr/>
          </p:nvSpPr>
          <p:spPr>
            <a:xfrm>
              <a:off x="343787" y="914400"/>
              <a:ext cx="4343400" cy="397459"/>
            </a:xfrm>
            <a:prstGeom prst="rect">
              <a:avLst/>
            </a:prstGeom>
            <a:solidFill>
              <a:srgbClr val="93C5FF"/>
            </a:solidFill>
            <a:ln>
              <a:noFill/>
            </a:ln>
          </p:spPr>
          <p:style>
            <a:lnRef idx="1">
              <a:schemeClr val="accent1"/>
            </a:lnRef>
            <a:fillRef idx="1002">
              <a:schemeClr val="lt1"/>
            </a:fillRef>
            <a:effectRef idx="2">
              <a:schemeClr val="accent1"/>
            </a:effectRef>
            <a:fontRef idx="minor">
              <a:schemeClr val="lt1"/>
            </a:fontRef>
          </p:style>
          <p:txBody>
            <a:bodyPr rtlCol="0" anchor="ctr"/>
            <a:lstStyle/>
            <a:p>
              <a:r>
                <a:rPr lang="en-US" sz="1600" b="1" dirty="0"/>
                <a:t>Software as a Service</a:t>
              </a:r>
            </a:p>
          </p:txBody>
        </p:sp>
      </p:grpSp>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67140" y="2527200"/>
            <a:ext cx="4141364" cy="180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914060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Cloud Services Brokerage (CSB)</a:t>
            </a:r>
          </a:p>
        </p:txBody>
      </p:sp>
      <p:sp>
        <p:nvSpPr>
          <p:cNvPr id="5" name="Content Placeholder 4"/>
          <p:cNvSpPr>
            <a:spLocks noGrp="1"/>
          </p:cNvSpPr>
          <p:nvPr>
            <p:ph sz="quarter" idx="10"/>
          </p:nvPr>
        </p:nvSpPr>
        <p:spPr>
          <a:xfrm>
            <a:off x="379413" y="3429000"/>
            <a:ext cx="8458200" cy="1847850"/>
          </a:xfrm>
        </p:spPr>
        <p:txBody>
          <a:bodyPr/>
          <a:lstStyle/>
          <a:p>
            <a:r>
              <a:rPr lang="en-US" dirty="0"/>
              <a:t>CSB is provided by a cloud broker</a:t>
            </a:r>
          </a:p>
          <a:p>
            <a:pPr lvl="1"/>
            <a:r>
              <a:rPr lang="en-US" dirty="0">
                <a:cs typeface="Calibri" panose="020F0502020204030204" pitchFamily="34" charset="0"/>
              </a:rPr>
              <a:t>An entity that acts as an intermediary between cloud consumers and providers</a:t>
            </a:r>
          </a:p>
          <a:p>
            <a:r>
              <a:rPr lang="en-US" dirty="0">
                <a:cs typeface="Calibri" panose="020F0502020204030204" pitchFamily="34" charset="0"/>
              </a:rPr>
              <a:t>Cloud broker manages the use, performance ,and delivery of cloud services</a:t>
            </a:r>
            <a:endParaRPr lang="en-US" dirty="0"/>
          </a:p>
        </p:txBody>
      </p:sp>
      <p:sp>
        <p:nvSpPr>
          <p:cNvPr id="3" name="Footer Placeholder 2"/>
          <p:cNvSpPr>
            <a:spLocks noGrp="1"/>
          </p:cNvSpPr>
          <p:nvPr>
            <p:ph type="ftr" sz="quarter" idx="3"/>
          </p:nvPr>
        </p:nvSpPr>
        <p:spPr>
          <a:prstGeom prst="rect">
            <a:avLst/>
          </a:prstGeom>
        </p:spPr>
        <p:txBody>
          <a:bodyPr/>
          <a:lstStyle/>
          <a:p>
            <a:pPr algn="r"/>
            <a:r>
              <a:rPr lang="en-US"/>
              <a:t>Module: Introduction to Cloud Computing</a:t>
            </a:r>
            <a:endParaRPr lang="en-US" dirty="0"/>
          </a:p>
        </p:txBody>
      </p:sp>
      <p:sp>
        <p:nvSpPr>
          <p:cNvPr id="6" name="Rectangle 5"/>
          <p:cNvSpPr/>
          <p:nvPr/>
        </p:nvSpPr>
        <p:spPr>
          <a:xfrm>
            <a:off x="294018" y="190166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43788" y="1771650"/>
            <a:ext cx="8495413" cy="1441326"/>
            <a:chOff x="343787" y="914400"/>
            <a:chExt cx="8495413" cy="1441326"/>
          </a:xfrm>
        </p:grpSpPr>
        <p:sp>
          <p:nvSpPr>
            <p:cNvPr id="7" name="Rectangle 6"/>
            <p:cNvSpPr/>
            <p:nvPr/>
          </p:nvSpPr>
          <p:spPr>
            <a:xfrm>
              <a:off x="609600" y="1113130"/>
              <a:ext cx="8229600" cy="1242596"/>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Cloud services brokerage (CSB) is an IT role and business model in which a company or other entity adds value to one or more (public or private) cloud services on behalf of one or more consumers of that service.</a:t>
              </a:r>
            </a:p>
            <a:p>
              <a:endParaRPr lang="en-US" sz="300" dirty="0">
                <a:solidFill>
                  <a:schemeClr val="tx1"/>
                </a:solidFill>
              </a:endParaRPr>
            </a:p>
            <a:p>
              <a:pPr algn="r"/>
              <a:r>
                <a:rPr lang="en-US" sz="1000" i="1" dirty="0">
                  <a:solidFill>
                    <a:schemeClr val="tx1"/>
                  </a:solidFill>
                </a:rPr>
                <a:t>– Gartner IT Glossary</a:t>
              </a:r>
              <a:endParaRPr lang="en-US" sz="900" i="1" dirty="0"/>
            </a:p>
          </p:txBody>
        </p:sp>
        <p:sp>
          <p:nvSpPr>
            <p:cNvPr id="8" name="Rectangle 7"/>
            <p:cNvSpPr/>
            <p:nvPr/>
          </p:nvSpPr>
          <p:spPr>
            <a:xfrm>
              <a:off x="343787" y="914400"/>
              <a:ext cx="4343400" cy="397459"/>
            </a:xfrm>
            <a:prstGeom prst="rect">
              <a:avLst/>
            </a:prstGeom>
            <a:solidFill>
              <a:srgbClr val="93C5FF"/>
            </a:solidFill>
            <a:ln>
              <a:noFill/>
            </a:ln>
          </p:spPr>
          <p:style>
            <a:lnRef idx="1">
              <a:schemeClr val="accent1"/>
            </a:lnRef>
            <a:fillRef idx="1002">
              <a:schemeClr val="lt1"/>
            </a:fillRef>
            <a:effectRef idx="2">
              <a:schemeClr val="accent1"/>
            </a:effectRef>
            <a:fontRef idx="minor">
              <a:schemeClr val="lt1"/>
            </a:fontRef>
          </p:style>
          <p:txBody>
            <a:bodyPr rtlCol="0" anchor="ctr"/>
            <a:lstStyle/>
            <a:p>
              <a:r>
                <a:rPr lang="en-US" sz="1600" b="1" dirty="0"/>
                <a:t>Cloud Services Brokerage</a:t>
              </a:r>
            </a:p>
          </p:txBody>
        </p:sp>
      </p:grpSp>
    </p:spTree>
    <p:custDataLst>
      <p:tags r:id="rId1"/>
    </p:custDataLst>
    <p:extLst>
      <p:ext uri="{BB962C8B-B14F-4D97-AF65-F5344CB8AC3E}">
        <p14:creationId xmlns:p14="http://schemas.microsoft.com/office/powerpoint/2010/main" val="757263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Categories of Cloud Services Brokerage</a:t>
            </a:r>
          </a:p>
        </p:txBody>
      </p:sp>
      <p:sp>
        <p:nvSpPr>
          <p:cNvPr id="3" name="Footer Placeholder 2"/>
          <p:cNvSpPr>
            <a:spLocks noGrp="1"/>
          </p:cNvSpPr>
          <p:nvPr>
            <p:ph type="ftr" sz="quarter" idx="3"/>
          </p:nvPr>
        </p:nvSpPr>
        <p:spPr>
          <a:prstGeom prst="rect">
            <a:avLst/>
          </a:prstGeom>
        </p:spPr>
        <p:txBody>
          <a:bodyPr/>
          <a:lstStyle/>
          <a:p>
            <a:pPr algn="r"/>
            <a:r>
              <a:rPr lang="en-US"/>
              <a:t>Module: Introduction to Cloud Computing</a:t>
            </a:r>
            <a:endParaRPr lang="en-US" dirty="0"/>
          </a:p>
        </p:txBody>
      </p:sp>
      <p:grpSp>
        <p:nvGrpSpPr>
          <p:cNvPr id="12" name="Group 11"/>
          <p:cNvGrpSpPr/>
          <p:nvPr/>
        </p:nvGrpSpPr>
        <p:grpSpPr>
          <a:xfrm>
            <a:off x="342000" y="1847251"/>
            <a:ext cx="8458200" cy="3376081"/>
            <a:chOff x="379413" y="1017059"/>
            <a:chExt cx="8458200" cy="3376081"/>
          </a:xfrm>
        </p:grpSpPr>
        <p:sp>
          <p:nvSpPr>
            <p:cNvPr id="13" name="Freeform 12"/>
            <p:cNvSpPr/>
            <p:nvPr/>
          </p:nvSpPr>
          <p:spPr>
            <a:xfrm>
              <a:off x="379413" y="1253220"/>
              <a:ext cx="8458200" cy="680400"/>
            </a:xfrm>
            <a:custGeom>
              <a:avLst/>
              <a:gdLst>
                <a:gd name="connsiteX0" fmla="*/ 0 w 8458200"/>
                <a:gd name="connsiteY0" fmla="*/ 0 h 680400"/>
                <a:gd name="connsiteX1" fmla="*/ 8458200 w 8458200"/>
                <a:gd name="connsiteY1" fmla="*/ 0 h 680400"/>
                <a:gd name="connsiteX2" fmla="*/ 8458200 w 8458200"/>
                <a:gd name="connsiteY2" fmla="*/ 680400 h 680400"/>
                <a:gd name="connsiteX3" fmla="*/ 0 w 8458200"/>
                <a:gd name="connsiteY3" fmla="*/ 680400 h 680400"/>
                <a:gd name="connsiteX4" fmla="*/ 0 w 8458200"/>
                <a:gd name="connsiteY4" fmla="*/ 0 h 680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8200" h="680400">
                  <a:moveTo>
                    <a:pt x="0" y="0"/>
                  </a:moveTo>
                  <a:lnTo>
                    <a:pt x="8458200" y="0"/>
                  </a:lnTo>
                  <a:lnTo>
                    <a:pt x="8458200" y="680400"/>
                  </a:lnTo>
                  <a:lnTo>
                    <a:pt x="0" y="68040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6450" tIns="333248" rIns="656450" bIns="113792" numCol="1" spcCol="1270" anchor="t" anchorCtr="0">
              <a:noAutofit/>
            </a:bodyPr>
            <a:lstStyle/>
            <a:p>
              <a:pPr marL="0" lvl="1" defTabSz="711200">
                <a:lnSpc>
                  <a:spcPct val="90000"/>
                </a:lnSpc>
                <a:spcBef>
                  <a:spcPct val="0"/>
                </a:spcBef>
                <a:spcAft>
                  <a:spcPct val="15000"/>
                </a:spcAft>
              </a:pPr>
              <a:r>
                <a:rPr lang="en-US" sz="1600" dirty="0"/>
                <a:t>The broker enhances and adds value to a given service</a:t>
              </a:r>
            </a:p>
          </p:txBody>
        </p:sp>
        <p:sp>
          <p:nvSpPr>
            <p:cNvPr id="14" name="Freeform 13"/>
            <p:cNvSpPr/>
            <p:nvPr/>
          </p:nvSpPr>
          <p:spPr>
            <a:xfrm>
              <a:off x="802323" y="1017059"/>
              <a:ext cx="5920740" cy="472320"/>
            </a:xfrm>
            <a:custGeom>
              <a:avLst/>
              <a:gdLst>
                <a:gd name="connsiteX0" fmla="*/ 0 w 5920740"/>
                <a:gd name="connsiteY0" fmla="*/ 78722 h 472320"/>
                <a:gd name="connsiteX1" fmla="*/ 78722 w 5920740"/>
                <a:gd name="connsiteY1" fmla="*/ 0 h 472320"/>
                <a:gd name="connsiteX2" fmla="*/ 5842018 w 5920740"/>
                <a:gd name="connsiteY2" fmla="*/ 0 h 472320"/>
                <a:gd name="connsiteX3" fmla="*/ 5920740 w 5920740"/>
                <a:gd name="connsiteY3" fmla="*/ 78722 h 472320"/>
                <a:gd name="connsiteX4" fmla="*/ 5920740 w 5920740"/>
                <a:gd name="connsiteY4" fmla="*/ 393598 h 472320"/>
                <a:gd name="connsiteX5" fmla="*/ 5842018 w 5920740"/>
                <a:gd name="connsiteY5" fmla="*/ 472320 h 472320"/>
                <a:gd name="connsiteX6" fmla="*/ 78722 w 5920740"/>
                <a:gd name="connsiteY6" fmla="*/ 472320 h 472320"/>
                <a:gd name="connsiteX7" fmla="*/ 0 w 5920740"/>
                <a:gd name="connsiteY7" fmla="*/ 393598 h 472320"/>
                <a:gd name="connsiteX8" fmla="*/ 0 w 5920740"/>
                <a:gd name="connsiteY8" fmla="*/ 78722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20740" h="472320">
                  <a:moveTo>
                    <a:pt x="0" y="78722"/>
                  </a:moveTo>
                  <a:cubicBezTo>
                    <a:pt x="0" y="35245"/>
                    <a:pt x="35245" y="0"/>
                    <a:pt x="78722" y="0"/>
                  </a:cubicBezTo>
                  <a:lnTo>
                    <a:pt x="5842018" y="0"/>
                  </a:lnTo>
                  <a:cubicBezTo>
                    <a:pt x="5885495" y="0"/>
                    <a:pt x="5920740" y="35245"/>
                    <a:pt x="5920740" y="78722"/>
                  </a:cubicBezTo>
                  <a:lnTo>
                    <a:pt x="5920740" y="393598"/>
                  </a:lnTo>
                  <a:cubicBezTo>
                    <a:pt x="5920740" y="437075"/>
                    <a:pt x="5885495" y="472320"/>
                    <a:pt x="5842018" y="472320"/>
                  </a:cubicBezTo>
                  <a:lnTo>
                    <a:pt x="78722" y="472320"/>
                  </a:lnTo>
                  <a:cubicBezTo>
                    <a:pt x="35245" y="472320"/>
                    <a:pt x="0" y="437075"/>
                    <a:pt x="0" y="393598"/>
                  </a:cubicBezTo>
                  <a:lnTo>
                    <a:pt x="0" y="78722"/>
                  </a:lnTo>
                  <a:close/>
                </a:path>
              </a:pathLst>
            </a:custGeom>
            <a:solidFill>
              <a:srgbClr val="93C5F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46847" tIns="23057" rIns="246847" bIns="23057" numCol="1" spcCol="1270" anchor="ctr" anchorCtr="0">
              <a:noAutofit/>
            </a:bodyPr>
            <a:lstStyle/>
            <a:p>
              <a:pPr defTabSz="711200">
                <a:lnSpc>
                  <a:spcPct val="90000"/>
                </a:lnSpc>
                <a:spcBef>
                  <a:spcPct val="0"/>
                </a:spcBef>
                <a:spcAft>
                  <a:spcPct val="35000"/>
                </a:spcAft>
              </a:pPr>
              <a:r>
                <a:rPr lang="en-US" sz="1600" b="1" dirty="0"/>
                <a:t>Service intermediation</a:t>
              </a:r>
            </a:p>
          </p:txBody>
        </p:sp>
        <p:sp>
          <p:nvSpPr>
            <p:cNvPr id="15" name="Freeform 14"/>
            <p:cNvSpPr/>
            <p:nvPr/>
          </p:nvSpPr>
          <p:spPr>
            <a:xfrm>
              <a:off x="379413" y="2256180"/>
              <a:ext cx="8458200" cy="907200"/>
            </a:xfrm>
            <a:custGeom>
              <a:avLst/>
              <a:gdLst>
                <a:gd name="connsiteX0" fmla="*/ 0 w 8458200"/>
                <a:gd name="connsiteY0" fmla="*/ 0 h 907200"/>
                <a:gd name="connsiteX1" fmla="*/ 8458200 w 8458200"/>
                <a:gd name="connsiteY1" fmla="*/ 0 h 907200"/>
                <a:gd name="connsiteX2" fmla="*/ 8458200 w 8458200"/>
                <a:gd name="connsiteY2" fmla="*/ 907200 h 907200"/>
                <a:gd name="connsiteX3" fmla="*/ 0 w 8458200"/>
                <a:gd name="connsiteY3" fmla="*/ 907200 h 907200"/>
                <a:gd name="connsiteX4" fmla="*/ 0 w 8458200"/>
                <a:gd name="connsiteY4" fmla="*/ 0 h 90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8200" h="907200">
                  <a:moveTo>
                    <a:pt x="0" y="0"/>
                  </a:moveTo>
                  <a:lnTo>
                    <a:pt x="8458200" y="0"/>
                  </a:lnTo>
                  <a:lnTo>
                    <a:pt x="8458200" y="907200"/>
                  </a:lnTo>
                  <a:lnTo>
                    <a:pt x="0" y="90720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6450" tIns="333248" rIns="656450" bIns="113792" numCol="1" spcCol="1270" anchor="t" anchorCtr="0">
              <a:noAutofit/>
            </a:bodyPr>
            <a:lstStyle/>
            <a:p>
              <a:pPr marL="0" lvl="1" defTabSz="711200">
                <a:lnSpc>
                  <a:spcPct val="90000"/>
                </a:lnSpc>
                <a:spcBef>
                  <a:spcPct val="0"/>
                </a:spcBef>
                <a:spcAft>
                  <a:spcPct val="15000"/>
                </a:spcAft>
              </a:pPr>
              <a:r>
                <a:rPr lang="en-US" sz="1600" dirty="0"/>
                <a:t>The broker combines and integrates multiple services into one or more new services</a:t>
              </a:r>
            </a:p>
          </p:txBody>
        </p:sp>
        <p:sp>
          <p:nvSpPr>
            <p:cNvPr id="16" name="Freeform 15"/>
            <p:cNvSpPr/>
            <p:nvPr/>
          </p:nvSpPr>
          <p:spPr>
            <a:xfrm>
              <a:off x="802323" y="2020020"/>
              <a:ext cx="5920740" cy="472320"/>
            </a:xfrm>
            <a:custGeom>
              <a:avLst/>
              <a:gdLst>
                <a:gd name="connsiteX0" fmla="*/ 0 w 5920740"/>
                <a:gd name="connsiteY0" fmla="*/ 78722 h 472320"/>
                <a:gd name="connsiteX1" fmla="*/ 78722 w 5920740"/>
                <a:gd name="connsiteY1" fmla="*/ 0 h 472320"/>
                <a:gd name="connsiteX2" fmla="*/ 5842018 w 5920740"/>
                <a:gd name="connsiteY2" fmla="*/ 0 h 472320"/>
                <a:gd name="connsiteX3" fmla="*/ 5920740 w 5920740"/>
                <a:gd name="connsiteY3" fmla="*/ 78722 h 472320"/>
                <a:gd name="connsiteX4" fmla="*/ 5920740 w 5920740"/>
                <a:gd name="connsiteY4" fmla="*/ 393598 h 472320"/>
                <a:gd name="connsiteX5" fmla="*/ 5842018 w 5920740"/>
                <a:gd name="connsiteY5" fmla="*/ 472320 h 472320"/>
                <a:gd name="connsiteX6" fmla="*/ 78722 w 5920740"/>
                <a:gd name="connsiteY6" fmla="*/ 472320 h 472320"/>
                <a:gd name="connsiteX7" fmla="*/ 0 w 5920740"/>
                <a:gd name="connsiteY7" fmla="*/ 393598 h 472320"/>
                <a:gd name="connsiteX8" fmla="*/ 0 w 5920740"/>
                <a:gd name="connsiteY8" fmla="*/ 78722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20740" h="472320">
                  <a:moveTo>
                    <a:pt x="0" y="78722"/>
                  </a:moveTo>
                  <a:cubicBezTo>
                    <a:pt x="0" y="35245"/>
                    <a:pt x="35245" y="0"/>
                    <a:pt x="78722" y="0"/>
                  </a:cubicBezTo>
                  <a:lnTo>
                    <a:pt x="5842018" y="0"/>
                  </a:lnTo>
                  <a:cubicBezTo>
                    <a:pt x="5885495" y="0"/>
                    <a:pt x="5920740" y="35245"/>
                    <a:pt x="5920740" y="78722"/>
                  </a:cubicBezTo>
                  <a:lnTo>
                    <a:pt x="5920740" y="393598"/>
                  </a:lnTo>
                  <a:cubicBezTo>
                    <a:pt x="5920740" y="437075"/>
                    <a:pt x="5885495" y="472320"/>
                    <a:pt x="5842018" y="472320"/>
                  </a:cubicBezTo>
                  <a:lnTo>
                    <a:pt x="78722" y="472320"/>
                  </a:lnTo>
                  <a:cubicBezTo>
                    <a:pt x="35245" y="472320"/>
                    <a:pt x="0" y="437075"/>
                    <a:pt x="0" y="393598"/>
                  </a:cubicBezTo>
                  <a:lnTo>
                    <a:pt x="0" y="78722"/>
                  </a:lnTo>
                  <a:close/>
                </a:path>
              </a:pathLst>
            </a:custGeom>
            <a:solidFill>
              <a:srgbClr val="93C5F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46847" tIns="23057" rIns="246847" bIns="23057" numCol="1" spcCol="1270" anchor="ctr" anchorCtr="0">
              <a:noAutofit/>
            </a:bodyPr>
            <a:lstStyle/>
            <a:p>
              <a:pPr defTabSz="711200">
                <a:lnSpc>
                  <a:spcPct val="90000"/>
                </a:lnSpc>
                <a:spcBef>
                  <a:spcPct val="0"/>
                </a:spcBef>
                <a:spcAft>
                  <a:spcPct val="35000"/>
                </a:spcAft>
              </a:pPr>
              <a:r>
                <a:rPr lang="en-US" sz="1600" b="1" dirty="0"/>
                <a:t>Service aggregation</a:t>
              </a:r>
            </a:p>
          </p:txBody>
        </p:sp>
        <p:sp>
          <p:nvSpPr>
            <p:cNvPr id="17" name="Freeform 16"/>
            <p:cNvSpPr/>
            <p:nvPr/>
          </p:nvSpPr>
          <p:spPr>
            <a:xfrm>
              <a:off x="379413" y="3485940"/>
              <a:ext cx="8458200" cy="907200"/>
            </a:xfrm>
            <a:custGeom>
              <a:avLst/>
              <a:gdLst>
                <a:gd name="connsiteX0" fmla="*/ 0 w 8458200"/>
                <a:gd name="connsiteY0" fmla="*/ 0 h 907200"/>
                <a:gd name="connsiteX1" fmla="*/ 8458200 w 8458200"/>
                <a:gd name="connsiteY1" fmla="*/ 0 h 907200"/>
                <a:gd name="connsiteX2" fmla="*/ 8458200 w 8458200"/>
                <a:gd name="connsiteY2" fmla="*/ 907200 h 907200"/>
                <a:gd name="connsiteX3" fmla="*/ 0 w 8458200"/>
                <a:gd name="connsiteY3" fmla="*/ 907200 h 907200"/>
                <a:gd name="connsiteX4" fmla="*/ 0 w 8458200"/>
                <a:gd name="connsiteY4" fmla="*/ 0 h 90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8200" h="907200">
                  <a:moveTo>
                    <a:pt x="0" y="0"/>
                  </a:moveTo>
                  <a:lnTo>
                    <a:pt x="8458200" y="0"/>
                  </a:lnTo>
                  <a:lnTo>
                    <a:pt x="8458200" y="907200"/>
                  </a:lnTo>
                  <a:lnTo>
                    <a:pt x="0" y="90720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6450" tIns="333248" rIns="656450" bIns="113792" numCol="1" spcCol="1270" anchor="t" anchorCtr="0">
              <a:noAutofit/>
            </a:bodyPr>
            <a:lstStyle/>
            <a:p>
              <a:pPr marL="0" lvl="1" defTabSz="711200">
                <a:lnSpc>
                  <a:spcPct val="90000"/>
                </a:lnSpc>
                <a:spcBef>
                  <a:spcPct val="0"/>
                </a:spcBef>
                <a:spcAft>
                  <a:spcPct val="15000"/>
                </a:spcAft>
              </a:pPr>
              <a:r>
                <a:rPr lang="en-US" sz="1600" dirty="0"/>
                <a:t>Similar to service aggregation except that the services being aggregated may vary</a:t>
              </a:r>
            </a:p>
          </p:txBody>
        </p:sp>
        <p:sp>
          <p:nvSpPr>
            <p:cNvPr id="18" name="Freeform 17"/>
            <p:cNvSpPr/>
            <p:nvPr/>
          </p:nvSpPr>
          <p:spPr>
            <a:xfrm>
              <a:off x="802323" y="3249780"/>
              <a:ext cx="5920740" cy="472320"/>
            </a:xfrm>
            <a:custGeom>
              <a:avLst/>
              <a:gdLst>
                <a:gd name="connsiteX0" fmla="*/ 0 w 5920740"/>
                <a:gd name="connsiteY0" fmla="*/ 78722 h 472320"/>
                <a:gd name="connsiteX1" fmla="*/ 78722 w 5920740"/>
                <a:gd name="connsiteY1" fmla="*/ 0 h 472320"/>
                <a:gd name="connsiteX2" fmla="*/ 5842018 w 5920740"/>
                <a:gd name="connsiteY2" fmla="*/ 0 h 472320"/>
                <a:gd name="connsiteX3" fmla="*/ 5920740 w 5920740"/>
                <a:gd name="connsiteY3" fmla="*/ 78722 h 472320"/>
                <a:gd name="connsiteX4" fmla="*/ 5920740 w 5920740"/>
                <a:gd name="connsiteY4" fmla="*/ 393598 h 472320"/>
                <a:gd name="connsiteX5" fmla="*/ 5842018 w 5920740"/>
                <a:gd name="connsiteY5" fmla="*/ 472320 h 472320"/>
                <a:gd name="connsiteX6" fmla="*/ 78722 w 5920740"/>
                <a:gd name="connsiteY6" fmla="*/ 472320 h 472320"/>
                <a:gd name="connsiteX7" fmla="*/ 0 w 5920740"/>
                <a:gd name="connsiteY7" fmla="*/ 393598 h 472320"/>
                <a:gd name="connsiteX8" fmla="*/ 0 w 5920740"/>
                <a:gd name="connsiteY8" fmla="*/ 78722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20740" h="472320">
                  <a:moveTo>
                    <a:pt x="0" y="78722"/>
                  </a:moveTo>
                  <a:cubicBezTo>
                    <a:pt x="0" y="35245"/>
                    <a:pt x="35245" y="0"/>
                    <a:pt x="78722" y="0"/>
                  </a:cubicBezTo>
                  <a:lnTo>
                    <a:pt x="5842018" y="0"/>
                  </a:lnTo>
                  <a:cubicBezTo>
                    <a:pt x="5885495" y="0"/>
                    <a:pt x="5920740" y="35245"/>
                    <a:pt x="5920740" y="78722"/>
                  </a:cubicBezTo>
                  <a:lnTo>
                    <a:pt x="5920740" y="393598"/>
                  </a:lnTo>
                  <a:cubicBezTo>
                    <a:pt x="5920740" y="437075"/>
                    <a:pt x="5885495" y="472320"/>
                    <a:pt x="5842018" y="472320"/>
                  </a:cubicBezTo>
                  <a:lnTo>
                    <a:pt x="78722" y="472320"/>
                  </a:lnTo>
                  <a:cubicBezTo>
                    <a:pt x="35245" y="472320"/>
                    <a:pt x="0" y="437075"/>
                    <a:pt x="0" y="393598"/>
                  </a:cubicBezTo>
                  <a:lnTo>
                    <a:pt x="0" y="78722"/>
                  </a:lnTo>
                  <a:close/>
                </a:path>
              </a:pathLst>
            </a:custGeom>
            <a:solidFill>
              <a:srgbClr val="93C5F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46847" tIns="23057" rIns="246847" bIns="23057" numCol="1" spcCol="1270" anchor="ctr" anchorCtr="0">
              <a:noAutofit/>
            </a:bodyPr>
            <a:lstStyle/>
            <a:p>
              <a:pPr defTabSz="711200">
                <a:lnSpc>
                  <a:spcPct val="90000"/>
                </a:lnSpc>
                <a:spcBef>
                  <a:spcPct val="0"/>
                </a:spcBef>
                <a:spcAft>
                  <a:spcPct val="35000"/>
                </a:spcAft>
              </a:pPr>
              <a:r>
                <a:rPr lang="en-US" sz="1600" b="1" dirty="0"/>
                <a:t>Service arbitrage</a:t>
              </a:r>
            </a:p>
          </p:txBody>
        </p:sp>
      </p:grpSp>
    </p:spTree>
    <p:custDataLst>
      <p:tags r:id="rId1"/>
    </p:custDataLst>
    <p:extLst>
      <p:ext uri="{BB962C8B-B14F-4D97-AF65-F5344CB8AC3E}">
        <p14:creationId xmlns:p14="http://schemas.microsoft.com/office/powerpoint/2010/main" val="224486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2C95DD"/>
                </a:solidFill>
              </a:rPr>
              <a:t>Lesson Summary</a:t>
            </a:r>
            <a:endParaRPr lang="en-US" dirty="0"/>
          </a:p>
        </p:txBody>
      </p:sp>
      <p:sp>
        <p:nvSpPr>
          <p:cNvPr id="4" name="Content Placeholder 3"/>
          <p:cNvSpPr>
            <a:spLocks noGrp="1"/>
          </p:cNvSpPr>
          <p:nvPr>
            <p:ph sz="quarter" idx="10"/>
          </p:nvPr>
        </p:nvSpPr>
        <p:spPr/>
        <p:txBody>
          <a:bodyPr/>
          <a:lstStyle/>
          <a:p>
            <a:pPr marL="0" indent="0">
              <a:buNone/>
            </a:pPr>
            <a:r>
              <a:rPr lang="en-US" dirty="0"/>
              <a:t>During this lesson, the following topics were covered:</a:t>
            </a:r>
          </a:p>
          <a:p>
            <a:r>
              <a:rPr lang="en-US" dirty="0"/>
              <a:t>Infrastructure as a Service (IaaS)</a:t>
            </a:r>
          </a:p>
          <a:p>
            <a:r>
              <a:rPr lang="en-US" dirty="0"/>
              <a:t>Platform as a Service (PaaS)</a:t>
            </a:r>
          </a:p>
          <a:p>
            <a:r>
              <a:rPr lang="en-US" dirty="0"/>
              <a:t>Software as a Service (SaaS)</a:t>
            </a:r>
          </a:p>
          <a:p>
            <a:r>
              <a:rPr lang="en-US" dirty="0"/>
              <a:t>Cloud services brokerage (CSB)</a:t>
            </a:r>
          </a:p>
        </p:txBody>
      </p:sp>
      <p:sp>
        <p:nvSpPr>
          <p:cNvPr id="3" name="Footer Placeholder 2"/>
          <p:cNvSpPr>
            <a:spLocks noGrp="1"/>
          </p:cNvSpPr>
          <p:nvPr>
            <p:ph type="ftr" sz="quarter" idx="3"/>
          </p:nvPr>
        </p:nvSpPr>
        <p:spPr>
          <a:prstGeom prst="rect">
            <a:avLst/>
          </a:prstGeom>
        </p:spPr>
        <p:txBody>
          <a:body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27873840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UCTI-Template-foundation-level">
  <a:themeElements>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CTI-Template-foundation-l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CTI-Template-foundation-lev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CTI-Template-foundation-lev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CTI-Template-foundation-lev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CTI-Template-foundation-lev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CTI-Template-foundation-lev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CTI-Template-foundation-lev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CTI-Template-foundation-lev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CTI-Template-foundation-lev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CTI-Template-foundation-lev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CTI-Template-foundation-lev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CTI-Template-foundation-lev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Presentation1" id="{056D3B58-78C5-4792-9A15-3976C5F26F37}" vid="{CABCEE13-F20D-4B07-A546-C80DB163D7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1-Presentation1</Template>
  <TotalTime>7831</TotalTime>
  <Words>713</Words>
  <Application>Microsoft Office PowerPoint</Application>
  <PresentationFormat>On-screen Show (4:3)</PresentationFormat>
  <Paragraphs>70</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UCTI-Template-foundation-level</vt:lpstr>
      <vt:lpstr>CT105-3-M Cloud Infrastructure and Services</vt:lpstr>
      <vt:lpstr>Lesson: Cloud Service Models and Cloud Services Brokerage</vt:lpstr>
      <vt:lpstr>Introduction to Cloud Service Models</vt:lpstr>
      <vt:lpstr>Infrastructure as a Service</vt:lpstr>
      <vt:lpstr>Platform as a Service</vt:lpstr>
      <vt:lpstr>Software as a Service</vt:lpstr>
      <vt:lpstr>Cloud Services Brokerage (CSB)</vt:lpstr>
      <vt:lpstr>Categories of Cloud Services Brokerage</vt:lpstr>
      <vt:lpstr>Lesson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CT102-3-M-FL-Fuzzy Logic</dc:title>
  <dc:creator>Dr. Vazeerudeen Hameed</dc:creator>
  <cp:lastModifiedBy>Muhammad Ehsan Rana</cp:lastModifiedBy>
  <cp:revision>43</cp:revision>
  <dcterms:created xsi:type="dcterms:W3CDTF">2020-05-07T07:59:44Z</dcterms:created>
  <dcterms:modified xsi:type="dcterms:W3CDTF">2020-10-19T04:08:53Z</dcterms:modified>
</cp:coreProperties>
</file>