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3" r:id="rId3"/>
    <p:sldId id="314" r:id="rId4"/>
    <p:sldId id="449" r:id="rId5"/>
    <p:sldId id="450" r:id="rId6"/>
    <p:sldId id="426" r:id="rId7"/>
    <p:sldId id="427" r:id="rId8"/>
    <p:sldId id="492" r:id="rId9"/>
    <p:sldId id="493" r:id="rId10"/>
    <p:sldId id="494" r:id="rId11"/>
    <p:sldId id="495" r:id="rId12"/>
    <p:sldId id="433" r:id="rId13"/>
    <p:sldId id="463" r:id="rId14"/>
    <p:sldId id="31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1280" autoAdjust="0"/>
  </p:normalViewPr>
  <p:slideViewPr>
    <p:cSldViewPr snapToGrid="0">
      <p:cViewPr varScale="1">
        <p:scale>
          <a:sx n="66" d="100"/>
          <a:sy n="66" d="100"/>
        </p:scale>
        <p:origin x="171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62B48D-90F3-411D-90E9-5489CAE9A2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FBF546-987B-406C-9769-1F90C53E19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B56FF-B983-4E3D-B12D-D5A21FE86C61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F36D5-B278-43BD-972B-6F0953540A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CECF8-190B-4113-9882-7DB3ED9773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D12BB-86A8-483E-88D8-4C49BACF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4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2C304-BC1F-4C23-9430-3AB84865885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B0DAE-1295-4BE1-AA0C-C27DEDEDA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B0DAE-1295-4BE1-AA0C-C27DEDEDAB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91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Infrastructure and Services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17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Infrastructure and Services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08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Cloud Infrastructure and Services </a:t>
            </a:r>
          </a:p>
        </p:txBody>
      </p:sp>
    </p:spTree>
    <p:extLst>
      <p:ext uri="{BB962C8B-B14F-4D97-AF65-F5344CB8AC3E}">
        <p14:creationId xmlns:p14="http://schemas.microsoft.com/office/powerpoint/2010/main" val="3468154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kern="12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Cloud Infrastructure and Services </a:t>
            </a:r>
          </a:p>
        </p:txBody>
      </p:sp>
    </p:spTree>
    <p:extLst>
      <p:ext uri="{BB962C8B-B14F-4D97-AF65-F5344CB8AC3E}">
        <p14:creationId xmlns:p14="http://schemas.microsoft.com/office/powerpoint/2010/main" val="3920171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/>
              <a:t>Module: Introduction to Cloud Computing</a:t>
            </a:r>
          </a:p>
        </p:txBody>
      </p:sp>
    </p:spTree>
    <p:extLst>
      <p:ext uri="{BB962C8B-B14F-4D97-AF65-F5344CB8AC3E}">
        <p14:creationId xmlns:p14="http://schemas.microsoft.com/office/powerpoint/2010/main" val="127159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lesson covers orchestration software,</a:t>
            </a:r>
            <a:r>
              <a:rPr lang="en-US" baseline="0" dirty="0"/>
              <a:t> system integration using orchestrator software, </a:t>
            </a:r>
            <a:r>
              <a:rPr lang="en-US" dirty="0">
                <a:solidFill>
                  <a:srgbClr val="444444"/>
                </a:solidFill>
              </a:rPr>
              <a:t>application programming interface(API), and</a:t>
            </a:r>
            <a:r>
              <a:rPr lang="en-US" baseline="0" dirty="0"/>
              <a:t> workflow </a:t>
            </a:r>
            <a:r>
              <a:rPr lang="en-US" dirty="0">
                <a:solidFill>
                  <a:srgbClr val="444444"/>
                </a:solidFill>
              </a:rPr>
              <a:t>modeling</a:t>
            </a:r>
            <a:r>
              <a:rPr lang="en-US" baseline="0" dirty="0"/>
              <a:t> with use cases of orchestration.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/>
              <a:t>Module: Introduction to Cloud Computing</a:t>
            </a:r>
          </a:p>
        </p:txBody>
      </p:sp>
    </p:spTree>
    <p:extLst>
      <p:ext uri="{BB962C8B-B14F-4D97-AF65-F5344CB8AC3E}">
        <p14:creationId xmlns:p14="http://schemas.microsoft.com/office/powerpoint/2010/main" val="127754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Service and Orchestration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77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Cloud Infrastructure and Services </a:t>
            </a:r>
          </a:p>
        </p:txBody>
      </p:sp>
    </p:spTree>
    <p:extLst>
      <p:ext uri="{BB962C8B-B14F-4D97-AF65-F5344CB8AC3E}">
        <p14:creationId xmlns:p14="http://schemas.microsoft.com/office/powerpoint/2010/main" val="1235388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Cloud Infrastructure and Services </a:t>
            </a:r>
          </a:p>
        </p:txBody>
      </p:sp>
    </p:spTree>
    <p:extLst>
      <p:ext uri="{BB962C8B-B14F-4D97-AF65-F5344CB8AC3E}">
        <p14:creationId xmlns:p14="http://schemas.microsoft.com/office/powerpoint/2010/main" val="1616583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Cloud Infrastructure and Services </a:t>
            </a:r>
          </a:p>
        </p:txBody>
      </p:sp>
    </p:spTree>
    <p:extLst>
      <p:ext uri="{BB962C8B-B14F-4D97-AF65-F5344CB8AC3E}">
        <p14:creationId xmlns:p14="http://schemas.microsoft.com/office/powerpoint/2010/main" val="489192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Orchestrators commonly provide interfaces to model workflows similar to a flow diagram. A workflow includes multiple related API functions and logical connections between them. Common elements in a workflow are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Start:</a:t>
            </a:r>
            <a:r>
              <a:rPr lang="en-US" dirty="0"/>
              <a:t> It is the starting point of a workflow. A workflow can have only one start element.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Action:</a:t>
            </a:r>
            <a:r>
              <a:rPr lang="en-US" dirty="0"/>
              <a:t> It is an activity that is executed by calling an API function. It takes one or more input parameters and returns a value. Multiple activities can be executed in sequence or simultaneously.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Manual</a:t>
            </a:r>
            <a:r>
              <a:rPr lang="en-US" b="1" baseline="0" dirty="0"/>
              <a:t> interaction: </a:t>
            </a:r>
            <a:r>
              <a:rPr lang="en-US" baseline="0" dirty="0"/>
              <a:t>It prompts a user for input. An architect can set a timeout period within which a user can answer.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Condition:</a:t>
            </a:r>
            <a:r>
              <a:rPr lang="en-US" dirty="0"/>
              <a:t> It consists of conditional branches. It takes </a:t>
            </a:r>
            <a:r>
              <a:rPr lang="en-US" dirty="0">
                <a:solidFill>
                  <a:srgbClr val="444444"/>
                </a:solidFill>
              </a:rPr>
              <a:t>one or more input parameters</a:t>
            </a:r>
            <a:r>
              <a:rPr lang="en-US" dirty="0"/>
              <a:t> and returns either true or false. It allows a workflow to branch into different directions, depending on the input parameters.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Waiting time: </a:t>
            </a:r>
            <a:r>
              <a:rPr lang="en-US" dirty="0"/>
              <a:t>Wait for a given time period or until a certain date/time has passed at which a workflow resumes running.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Waiting event: </a:t>
            </a:r>
            <a:r>
              <a:rPr lang="en-US" dirty="0"/>
              <a:t>Wait for a specific event to resume workflow running.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Child workflow:</a:t>
            </a:r>
            <a:r>
              <a:rPr lang="en-US" dirty="0"/>
              <a:t> A workflow can be hierarchical and can contain a child workflow.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End:</a:t>
            </a:r>
            <a:r>
              <a:rPr lang="en-US" dirty="0"/>
              <a:t> The end point of a workflow. </a:t>
            </a:r>
          </a:p>
          <a:p>
            <a:r>
              <a:rPr lang="en-US" b="1" u="sng" dirty="0"/>
              <a:t>Note</a:t>
            </a:r>
            <a:r>
              <a:rPr lang="en-US" b="1" dirty="0"/>
              <a:t>: </a:t>
            </a:r>
            <a:r>
              <a:rPr lang="en-US" dirty="0"/>
              <a:t>The icons used to represent workflow elements are for illustration purpose only. Vendors of orchestration software provide their own set of icons.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Cloud Infrastructure and Services </a:t>
            </a:r>
          </a:p>
        </p:txBody>
      </p:sp>
    </p:spTree>
    <p:extLst>
      <p:ext uri="{BB962C8B-B14F-4D97-AF65-F5344CB8AC3E}">
        <p14:creationId xmlns:p14="http://schemas.microsoft.com/office/powerpoint/2010/main" val="293565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Infrastructure and Services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94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Infrastructure and Services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0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5" name="Picture 10" descr="APU Logo_Final_Vertical_V1_HR1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8" y="2514600"/>
            <a:ext cx="2530476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9188" y="1952625"/>
            <a:ext cx="67548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4900" y="3886200"/>
            <a:ext cx="67691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4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0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74638"/>
            <a:ext cx="2057400" cy="594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74638"/>
            <a:ext cx="6021388" cy="594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44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117F3E7-0AD9-42A5-B67D-1D5B53E16364}" type="datetime1">
              <a:rPr lang="en-US" smtClean="0"/>
              <a:t>8/4/2020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C0CF104-8B6A-4D27-B4FC-F96AD0B1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645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sson Topics and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685800"/>
            <a:ext cx="8077200" cy="6096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9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33400" y="1498600"/>
            <a:ext cx="8077200" cy="3962400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0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604000"/>
            <a:ext cx="5181600" cy="1778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chemeClr val="bg2"/>
                </a:solidFill>
              </a:defRPr>
            </a:lvl1pPr>
          </a:lstStyle>
          <a:p>
            <a:pPr algn="r"/>
            <a:r>
              <a:rPr lang="en-US"/>
              <a:t>Module: Introduction to Cloud Computing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7687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274320" y="1463040"/>
            <a:ext cx="7955280" cy="4597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207264"/>
            <a:ext cx="8686800" cy="609600"/>
          </a:xfrm>
          <a:prstGeom prst="rect">
            <a:avLst/>
          </a:prstGeom>
        </p:spPr>
        <p:txBody>
          <a:bodyPr lIns="0" rIns="0"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content page title</a:t>
            </a:r>
          </a:p>
        </p:txBody>
      </p:sp>
    </p:spTree>
    <p:extLst>
      <p:ext uri="{BB962C8B-B14F-4D97-AF65-F5344CB8AC3E}">
        <p14:creationId xmlns:p14="http://schemas.microsoft.com/office/powerpoint/2010/main" val="2089711082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413" y="304800"/>
            <a:ext cx="8458200" cy="6096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9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1320800"/>
            <a:ext cx="8458200" cy="4572000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0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604000"/>
            <a:ext cx="5181600" cy="1778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chemeClr val="bg2"/>
                </a:solidFill>
              </a:defRPr>
            </a:lvl1pPr>
          </a:lstStyle>
          <a:p>
            <a:pPr algn="r"/>
            <a:r>
              <a:rPr lang="en-US"/>
              <a:t>Module: Service and Orchestration Layers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569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6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4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5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6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9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ucti_globe1_transparent_small"/>
          <p:cNvPicPr>
            <a:picLocks noChangeAspect="1" noChangeArrowheads="1"/>
          </p:cNvPicPr>
          <p:nvPr/>
        </p:nvPicPr>
        <p:blipFill>
          <a:blip r:embed="rId17">
            <a:lum bright="80000" contrast="-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1450" y="2570163"/>
            <a:ext cx="720725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697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74638"/>
            <a:ext cx="7042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800" dirty="0">
                <a:latin typeface="Calibri" pitchFamily="34" charset="0"/>
                <a:cs typeface="Calibri" pitchFamily="34" charset="0"/>
              </a:rPr>
              <a:t>Module Code and Module Title</a:t>
            </a: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23050"/>
            <a:ext cx="2895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17500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800" dirty="0">
                <a:latin typeface="Calibri" pitchFamily="34" charset="0"/>
                <a:cs typeface="Calibri" pitchFamily="34" charset="0"/>
              </a:rPr>
              <a:t>Title of Slides</a:t>
            </a:r>
          </a:p>
        </p:txBody>
      </p:sp>
      <p:pic>
        <p:nvPicPr>
          <p:cNvPr id="1033" name="Picture 10" descr="APU Logo Final-medium.jp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0"/>
            <a:ext cx="15144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17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90" r:id="rId13"/>
    <p:sldLayoutId id="2147483691" r:id="rId14"/>
    <p:sldLayoutId id="2147483692" r:id="rId15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tube.emc.com/Player.aspx?vno=eXEQEaymLQ/auOdudSlNSQ==&amp;autoplay=true&amp;t=0h0m0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1736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CT105-3-M Cloud Infrastructure and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109216"/>
            <a:ext cx="4572000" cy="1187355"/>
          </a:xfrm>
        </p:spPr>
        <p:txBody>
          <a:bodyPr/>
          <a:lstStyle/>
          <a:p>
            <a:r>
              <a:rPr lang="en-US" dirty="0"/>
              <a:t>Cloud Orchestration </a:t>
            </a:r>
          </a:p>
        </p:txBody>
      </p:sp>
    </p:spTree>
    <p:extLst>
      <p:ext uri="{BB962C8B-B14F-4D97-AF65-F5344CB8AC3E}">
        <p14:creationId xmlns:p14="http://schemas.microsoft.com/office/powerpoint/2010/main" val="292689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" y="207264"/>
            <a:ext cx="8686800" cy="93160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Orchestration Use Case: </a:t>
            </a:r>
            <a:br>
              <a:rPr lang="en-US" sz="3600" dirty="0">
                <a:solidFill>
                  <a:schemeClr val="tx1"/>
                </a:solidFill>
                <a:latin typeface="+mj-lt"/>
              </a:rPr>
            </a:br>
            <a:r>
              <a:rPr lang="en-US" sz="3600" dirty="0">
                <a:solidFill>
                  <a:schemeClr val="tx1"/>
                </a:solidFill>
                <a:latin typeface="+mj-lt"/>
              </a:rPr>
              <a:t>Provisioning CRM Application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52EA85B-C8F9-4636-9CAD-14FE12696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94" y="1750114"/>
            <a:ext cx="8464411" cy="449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368929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" y="207264"/>
            <a:ext cx="8686800" cy="93160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Orchestration Use Case: </a:t>
            </a:r>
            <a:br>
              <a:rPr lang="en-US" sz="3600" dirty="0">
                <a:solidFill>
                  <a:schemeClr val="tx1"/>
                </a:solidFill>
                <a:latin typeface="+mj-lt"/>
              </a:rPr>
            </a:br>
            <a:r>
              <a:rPr lang="en-US" sz="3600" dirty="0"/>
              <a:t>Removing Tenant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CF85522-2FD8-469C-A1CC-015F6D28A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85" y="1775513"/>
            <a:ext cx="8620430" cy="4665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710853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Concepts in Practice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CD2200-757F-41A1-BEC5-21EFF337C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22" y="1972419"/>
            <a:ext cx="7980356" cy="384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97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</a:t>
            </a:r>
            <a:r>
              <a:rPr lang="en-US" dirty="0">
                <a:solidFill>
                  <a:schemeClr val="tx1"/>
                </a:solidFill>
              </a:rPr>
              <a:t>Success Story: </a:t>
            </a:r>
            <a:r>
              <a:rPr lang="en-US" kern="1200" dirty="0"/>
              <a:t>VMware </a:t>
            </a:r>
            <a:r>
              <a:rPr lang="en-US" kern="1200" dirty="0" err="1"/>
              <a:t>vRealize</a:t>
            </a:r>
            <a:r>
              <a:rPr lang="en-US" kern="1200" dirty="0"/>
              <a:t> Automation </a:t>
            </a:r>
            <a:endParaRPr lang="en-US" dirty="0">
              <a:solidFill>
                <a:srgbClr val="0085C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375" y="2989870"/>
            <a:ext cx="83517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1400" b="1" dirty="0">
                <a:solidFill>
                  <a:schemeClr val="bg2"/>
                </a:solidFill>
              </a:rPr>
              <a:t>To access the video, please click the below link</a:t>
            </a:r>
          </a:p>
          <a:p>
            <a:pPr>
              <a:buClr>
                <a:schemeClr val="bg1"/>
              </a:buClr>
            </a:pPr>
            <a:endParaRPr lang="en-US" sz="1400" dirty="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hlinkClick r:id="rId3"/>
              </a:rPr>
              <a:t>https://edutube.emc.com/Player.aspx?vno=eXEQEaymLQ/auOdudSlNSQ==&amp;autoplay=true&amp;t=0h0m0s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9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2C95DD"/>
                </a:solidFill>
              </a:rPr>
              <a:t>Lesson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this lesson the following topics were covered:</a:t>
            </a:r>
          </a:p>
          <a:p>
            <a:r>
              <a:rPr lang="en-US" dirty="0"/>
              <a:t>Orchestration Software or Orchestrator</a:t>
            </a:r>
          </a:p>
          <a:p>
            <a:r>
              <a:rPr lang="en-US" dirty="0"/>
              <a:t>System Integration using Orchestration software </a:t>
            </a:r>
          </a:p>
          <a:p>
            <a:r>
              <a:rPr lang="en-US" dirty="0"/>
              <a:t>Application Programming Interface (API)</a:t>
            </a:r>
          </a:p>
          <a:p>
            <a:r>
              <a:rPr lang="en-US" dirty="0"/>
              <a:t>Workflow Modeling  </a:t>
            </a:r>
          </a:p>
          <a:p>
            <a:r>
              <a:rPr lang="en-US" dirty="0"/>
              <a:t>Orchestration use cases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US" dirty="0"/>
              <a:t>Module: Introduction to Cloud Computing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65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Lesson: Cloud Orchestration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This lesson covers the following topics:</a:t>
            </a:r>
          </a:p>
          <a:p>
            <a:pPr>
              <a:defRPr/>
            </a:pPr>
            <a:r>
              <a:rPr lang="en-US" dirty="0"/>
              <a:t>Orchestration Software or Orchestrator</a:t>
            </a:r>
          </a:p>
          <a:p>
            <a:pPr>
              <a:defRPr/>
            </a:pPr>
            <a:r>
              <a:rPr lang="en-US" dirty="0"/>
              <a:t>System Integration using Orchestration software </a:t>
            </a:r>
          </a:p>
          <a:p>
            <a:pPr>
              <a:defRPr/>
            </a:pPr>
            <a:r>
              <a:rPr lang="en-US" dirty="0"/>
              <a:t>Application Programming Interface (API)</a:t>
            </a:r>
          </a:p>
          <a:p>
            <a:pPr>
              <a:defRPr/>
            </a:pPr>
            <a:r>
              <a:rPr lang="en-US" dirty="0"/>
              <a:t>Workflow Modeling  </a:t>
            </a:r>
          </a:p>
          <a:p>
            <a:pPr>
              <a:defRPr/>
            </a:pPr>
            <a:r>
              <a:rPr lang="en-US" dirty="0"/>
              <a:t>Orchestration use cases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US" dirty="0"/>
              <a:t>Module: Introduction to Cloud Computing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61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Service Orchestration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3181350"/>
            <a:ext cx="8458200" cy="2000250"/>
          </a:xfrm>
        </p:spPr>
        <p:txBody>
          <a:bodyPr/>
          <a:lstStyle/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Saves service provisioning time</a:t>
            </a:r>
          </a:p>
          <a:p>
            <a:pPr lvl="1"/>
            <a:r>
              <a:rPr lang="en-US" dirty="0"/>
              <a:t>Eliminates possibility of manual errors</a:t>
            </a:r>
          </a:p>
          <a:p>
            <a:pPr lvl="1"/>
            <a:r>
              <a:rPr lang="en-US" dirty="0"/>
              <a:t>Reduces operating expenses</a:t>
            </a:r>
          </a:p>
          <a:p>
            <a:pPr lvl="1"/>
            <a:r>
              <a:rPr lang="en-US" dirty="0"/>
              <a:t>Simplifies cloud infrastructure management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Service and Orchestration Layers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47473" y="1771650"/>
            <a:ext cx="8545183" cy="1247042"/>
            <a:chOff x="125970" y="943708"/>
            <a:chExt cx="8545183" cy="1247042"/>
          </a:xfrm>
        </p:grpSpPr>
        <p:sp>
          <p:nvSpPr>
            <p:cNvPr id="7" name="Rectangle 6"/>
            <p:cNvSpPr/>
            <p:nvPr/>
          </p:nvSpPr>
          <p:spPr>
            <a:xfrm>
              <a:off x="125970" y="1073719"/>
              <a:ext cx="365905" cy="37117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  <a:scene3d>
              <a:camera prst="isometricLeftDown"/>
              <a:lightRig rig="threePt" dir="t"/>
            </a:scene3d>
          </p:spPr>
          <p:style>
            <a:lnRef idx="1">
              <a:schemeClr val="accent1"/>
            </a:lnRef>
            <a:fillRef idx="1002">
              <a:schemeClr val="l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1553" y="1142438"/>
              <a:ext cx="8229600" cy="1048312"/>
            </a:xfrm>
            <a:prstGeom prst="rect">
              <a:avLst/>
            </a:prstGeom>
            <a:gradFill flip="none" rotWithShape="1">
              <a:gsLst>
                <a:gs pos="0">
                  <a:srgbClr val="BABCBE">
                    <a:tint val="66000"/>
                    <a:satMod val="160000"/>
                  </a:srgbClr>
                </a:gs>
                <a:gs pos="50000">
                  <a:srgbClr val="BABCBE">
                    <a:tint val="44500"/>
                    <a:satMod val="160000"/>
                  </a:srgbClr>
                </a:gs>
                <a:gs pos="100000">
                  <a:srgbClr val="BABCBE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solidFill>
                <a:srgbClr val="71707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274320" rIns="182880"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Automated arrangement, coordination, and management of various system or component functions in a cloud infrastructure to provide and manage cloud services.</a:t>
              </a:r>
            </a:p>
            <a:p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740" y="943708"/>
              <a:ext cx="4343400" cy="397459"/>
            </a:xfrm>
            <a:prstGeom prst="rect">
              <a:avLst/>
            </a:prstGeom>
            <a:solidFill>
              <a:srgbClr val="E36F1E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600" b="1" kern="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Service Orchestration</a:t>
              </a:r>
            </a:p>
            <a:p>
              <a:endParaRPr lang="en-US" sz="1600" b="1" kern="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9364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Service Orchestration?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679276"/>
            <a:ext cx="2179146" cy="150136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3600" dirty="0">
                <a:solidFill>
                  <a:schemeClr val="tx2"/>
                </a:solidFill>
              </a:rPr>
              <a:t>30%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tx2"/>
                </a:solidFill>
              </a:rPr>
              <a:t>Already implemented cloud orchestration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84053" y="2679276"/>
            <a:ext cx="2179146" cy="1501369"/>
          </a:xfrm>
          <a:prstGeom prst="rect">
            <a:avLst/>
          </a:prstGeom>
          <a:solidFill>
            <a:schemeClr val="tx2">
              <a:lumMod val="65000"/>
            </a:schemeClr>
          </a:solidFill>
          <a:ln>
            <a:solidFill>
              <a:schemeClr val="tx2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3600" dirty="0">
                <a:solidFill>
                  <a:schemeClr val="bg2"/>
                </a:solidFill>
              </a:rPr>
              <a:t>51%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</a:rPr>
              <a:t>Planning to use it within next 12 months </a:t>
            </a:r>
          </a:p>
        </p:txBody>
      </p:sp>
      <p:sp>
        <p:nvSpPr>
          <p:cNvPr id="6" name="Rectangle 5"/>
          <p:cNvSpPr/>
          <p:nvPr/>
        </p:nvSpPr>
        <p:spPr>
          <a:xfrm>
            <a:off x="5825107" y="2689632"/>
            <a:ext cx="2179146" cy="150136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tx2"/>
                </a:solidFill>
              </a:rPr>
              <a:t>Cloud orchestration market is expected to reach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3600" dirty="0">
                <a:solidFill>
                  <a:schemeClr val="tx2"/>
                </a:solidFill>
              </a:rPr>
              <a:t>14$</a:t>
            </a:r>
            <a:endParaRPr lang="en-US" sz="14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tx2"/>
                </a:solidFill>
              </a:rPr>
              <a:t>Billion dollars in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1" y="1838980"/>
            <a:ext cx="7769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en-US" sz="1400" dirty="0"/>
              <a:t>Business across the world are adopting the cloud orchestration to speed up their infrastructure deployment and provisioning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87DB15-A05F-44A3-993E-5D9477E8FFBA}"/>
              </a:ext>
            </a:extLst>
          </p:cNvPr>
          <p:cNvSpPr/>
          <p:nvPr/>
        </p:nvSpPr>
        <p:spPr>
          <a:xfrm>
            <a:off x="1143000" y="5783193"/>
            <a:ext cx="6861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Sources: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https://www.intel.com/content/dam/.../us/.../cloud-orchestration-for-business-agility.pdf</a:t>
            </a:r>
            <a:endParaRPr lang="en-US" sz="1200" dirty="0"/>
          </a:p>
          <a:p>
            <a:r>
              <a:rPr lang="en-US" sz="1200" dirty="0"/>
              <a:t>https://www.marketsandmarkets.com/Market-Reports/cloud-orchestration-market-121240924.html</a:t>
            </a:r>
          </a:p>
        </p:txBody>
      </p:sp>
    </p:spTree>
    <p:extLst>
      <p:ext uri="{BB962C8B-B14F-4D97-AF65-F5344CB8AC3E}">
        <p14:creationId xmlns:p14="http://schemas.microsoft.com/office/powerpoint/2010/main" val="321127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Orchestrator</a:t>
            </a:r>
            <a:r>
              <a:rPr lang="en-US" dirty="0"/>
              <a:t>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317F71-2F7E-418A-AF28-BD19AC3DEF02}"/>
              </a:ext>
            </a:extLst>
          </p:cNvPr>
          <p:cNvSpPr/>
          <p:nvPr/>
        </p:nvSpPr>
        <p:spPr>
          <a:xfrm>
            <a:off x="6357624" y="2752864"/>
            <a:ext cx="23770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1" i="1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</a:rPr>
              <a:t>Example</a:t>
            </a:r>
            <a:r>
              <a:rPr kumimoji="0" lang="en-AU" sz="1600" b="1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</a:rPr>
              <a:t>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2F10B8A-C44E-4ED5-9A4B-F26466DF32DB}"/>
              </a:ext>
            </a:extLst>
          </p:cNvPr>
          <p:cNvSpPr txBox="1"/>
          <p:nvPr/>
        </p:nvSpPr>
        <p:spPr>
          <a:xfrm>
            <a:off x="6357624" y="3129640"/>
            <a:ext cx="22555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</a:rPr>
              <a:t>A deployment of an application in the cloud environment might include automated provisioning and configuration of the multiple servers, storage, databases, and networking 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FE4799F-8FA9-4714-950C-A9960FEAEC87}"/>
              </a:ext>
            </a:extLst>
          </p:cNvPr>
          <p:cNvSpPr/>
          <p:nvPr/>
        </p:nvSpPr>
        <p:spPr>
          <a:xfrm>
            <a:off x="948330" y="2762881"/>
            <a:ext cx="2255520" cy="1402245"/>
          </a:xfrm>
          <a:prstGeom prst="rect">
            <a:avLst/>
          </a:prstGeom>
          <a:solidFill>
            <a:srgbClr val="0085C3"/>
          </a:solidFill>
          <a:ln w="12700" cmpd="sng">
            <a:noFill/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075619A-C402-40C6-A4D2-BBC0AC8F94BD}"/>
              </a:ext>
            </a:extLst>
          </p:cNvPr>
          <p:cNvSpPr/>
          <p:nvPr/>
        </p:nvSpPr>
        <p:spPr>
          <a:xfrm>
            <a:off x="3356250" y="2762881"/>
            <a:ext cx="2255520" cy="1395816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mpd="sng">
            <a:noFill/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3836883-3A17-420B-AF90-567F2830D108}"/>
              </a:ext>
            </a:extLst>
          </p:cNvPr>
          <p:cNvSpPr/>
          <p:nvPr/>
        </p:nvSpPr>
        <p:spPr>
          <a:xfrm>
            <a:off x="948330" y="4311097"/>
            <a:ext cx="2255520" cy="1447799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mpd="sng">
            <a:noFill/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D89B68-406D-4CC0-8691-FACE1E1BAF49}"/>
              </a:ext>
            </a:extLst>
          </p:cNvPr>
          <p:cNvSpPr/>
          <p:nvPr/>
        </p:nvSpPr>
        <p:spPr>
          <a:xfrm>
            <a:off x="3368282" y="4311097"/>
            <a:ext cx="2255520" cy="1447800"/>
          </a:xfrm>
          <a:prstGeom prst="rect">
            <a:avLst/>
          </a:prstGeom>
          <a:solidFill>
            <a:srgbClr val="0085C3"/>
          </a:solidFill>
          <a:ln w="12700" cmpd="sng">
            <a:noFill/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4F8E873-8815-45F6-AA8D-104FCF306284}"/>
              </a:ext>
            </a:extLst>
          </p:cNvPr>
          <p:cNvSpPr/>
          <p:nvPr/>
        </p:nvSpPr>
        <p:spPr>
          <a:xfrm>
            <a:off x="1101616" y="2871882"/>
            <a:ext cx="19489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Programmatically integrates and sequences various system functions into automated workflow  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853C3CA-EC62-4A6E-8E31-199A0CFA9A97}"/>
              </a:ext>
            </a:extLst>
          </p:cNvPr>
          <p:cNvSpPr/>
          <p:nvPr/>
        </p:nvSpPr>
        <p:spPr>
          <a:xfrm>
            <a:off x="3543542" y="2844569"/>
            <a:ext cx="1905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Provides a library of predefined workflows and an interface to create user-defined workflows    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ED023AE-0ED6-4AFC-85B0-59B82886F5E7}"/>
              </a:ext>
            </a:extLst>
          </p:cNvPr>
          <p:cNvSpPr/>
          <p:nvPr/>
        </p:nvSpPr>
        <p:spPr>
          <a:xfrm>
            <a:off x="1033947" y="4480345"/>
            <a:ext cx="19489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Connection of multiple system or component functions into a workflow to provide and manage services     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8CB4C9B-5119-429C-B49B-5432BC440845}"/>
              </a:ext>
            </a:extLst>
          </p:cNvPr>
          <p:cNvSpPr/>
          <p:nvPr/>
        </p:nvSpPr>
        <p:spPr>
          <a:xfrm>
            <a:off x="3541963" y="4680833"/>
            <a:ext cx="20574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Orchestrator enables defining workflows to logically integrate system functions </a:t>
            </a:r>
          </a:p>
        </p:txBody>
      </p:sp>
      <p:sp>
        <p:nvSpPr>
          <p:cNvPr id="53" name="Rounded Rectangle 31">
            <a:extLst>
              <a:ext uri="{FF2B5EF4-FFF2-40B4-BE49-F238E27FC236}">
                <a16:creationId xmlns:a16="http://schemas.microsoft.com/office/drawing/2014/main" id="{92C5AE0E-50EA-4071-A4B6-69B70DC02E53}"/>
              </a:ext>
            </a:extLst>
          </p:cNvPr>
          <p:cNvSpPr/>
          <p:nvPr/>
        </p:nvSpPr>
        <p:spPr>
          <a:xfrm>
            <a:off x="485775" y="1794203"/>
            <a:ext cx="8220903" cy="549163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2700" cmpd="sng">
            <a:noFill/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</a:rPr>
              <a:t>Enables automated arrangement, coordination, and management of various system or component functions in a cloud infrastructure to provide and manage cloud services.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3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Application Programming Interface(API)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16" y="3302036"/>
            <a:ext cx="5404920" cy="241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410200" y="1539790"/>
            <a:ext cx="2590800" cy="1314269"/>
            <a:chOff x="838200" y="833212"/>
            <a:chExt cx="1524000" cy="685394"/>
          </a:xfrm>
        </p:grpSpPr>
        <p:sp>
          <p:nvSpPr>
            <p:cNvPr id="4" name="Rounded Rectangle 3"/>
            <p:cNvSpPr/>
            <p:nvPr/>
          </p:nvSpPr>
          <p:spPr>
            <a:xfrm>
              <a:off x="838200" y="833212"/>
              <a:ext cx="1524000" cy="685394"/>
            </a:xfrm>
            <a:prstGeom prst="roundRect">
              <a:avLst/>
            </a:prstGeom>
            <a:solidFill>
              <a:schemeClr val="bg1">
                <a:lumMod val="20000"/>
                <a:lumOff val="80000"/>
              </a:schemeClr>
            </a:solidFill>
            <a:ln w="12700" cmpd="sng">
              <a:noFill/>
            </a:ln>
            <a:effectLst/>
          </p:spPr>
          <p:txBody>
            <a:bodyPr wrap="square" lIns="182880" tIns="137160" rIns="137160" bIns="137160" rtlCol="0" anchor="ctr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endParaRPr lang="en-US" sz="2000" dirty="0">
                <a:solidFill>
                  <a:schemeClr val="tx2"/>
                </a:solidFill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286" y="906264"/>
              <a:ext cx="1157828" cy="53928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6096000" y="3581401"/>
            <a:ext cx="289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b="1" dirty="0"/>
              <a:t>Example: Credit Card Transaction  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23063" y="3987539"/>
            <a:ext cx="2697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Orchestrator uses the API send the request to an approval system that validates the service request to start execution of component </a:t>
            </a:r>
            <a:r>
              <a:rPr lang="en-US" sz="1200" dirty="0">
                <a:solidFill>
                  <a:srgbClr val="444444"/>
                </a:solidFill>
              </a:rPr>
              <a:t>function</a:t>
            </a:r>
            <a:r>
              <a:rPr lang="en-US" sz="1200" dirty="0"/>
              <a:t>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385875-EF42-4930-A0EF-C6A3FF079FFE}"/>
              </a:ext>
            </a:extLst>
          </p:cNvPr>
          <p:cNvSpPr/>
          <p:nvPr/>
        </p:nvSpPr>
        <p:spPr>
          <a:xfrm>
            <a:off x="485775" y="1737361"/>
            <a:ext cx="4166019" cy="1244951"/>
          </a:xfrm>
          <a:prstGeom prst="rect">
            <a:avLst/>
          </a:prstGeom>
          <a:gradFill flip="none" rotWithShape="1">
            <a:gsLst>
              <a:gs pos="0">
                <a:srgbClr val="BABCBE">
                  <a:tint val="66000"/>
                  <a:satMod val="160000"/>
                </a:srgbClr>
              </a:gs>
              <a:gs pos="50000">
                <a:srgbClr val="BABCBE">
                  <a:tint val="44500"/>
                  <a:satMod val="160000"/>
                </a:srgbClr>
              </a:gs>
              <a:gs pos="100000">
                <a:srgbClr val="BABCBE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rgbClr val="717074"/>
            </a:solidFill>
            <a:prstDash val="solid"/>
          </a:ln>
          <a:effectLst/>
        </p:spPr>
        <p:txBody>
          <a:bodyPr lIns="182880" tIns="274320" rIns="182880" rtlCol="0" anchor="t" anchorCtr="0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Source-code-based specification intended to be used by software components as an interface to communicate with each other. </a:t>
            </a:r>
          </a:p>
        </p:txBody>
      </p:sp>
    </p:spTree>
    <p:extLst>
      <p:ext uri="{BB962C8B-B14F-4D97-AF65-F5344CB8AC3E}">
        <p14:creationId xmlns:p14="http://schemas.microsoft.com/office/powerpoint/2010/main" val="153462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Orchestrators commonly provide interfaces to model workflows</a:t>
            </a:r>
          </a:p>
          <a:p>
            <a:r>
              <a:rPr lang="en-US" dirty="0"/>
              <a:t>Common elements in workflows are: Start, Action, Manual interaction, Condition, Waiting time, Waiting event, Child workflow, End.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Workflow Modeling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3400" y="2971800"/>
            <a:ext cx="8336280" cy="2806148"/>
            <a:chOff x="533400" y="1592628"/>
            <a:chExt cx="8314975" cy="3765815"/>
          </a:xfrm>
        </p:grpSpPr>
        <p:grpSp>
          <p:nvGrpSpPr>
            <p:cNvPr id="6" name="Group 5"/>
            <p:cNvGrpSpPr/>
            <p:nvPr/>
          </p:nvGrpSpPr>
          <p:grpSpPr>
            <a:xfrm>
              <a:off x="5898025" y="4472354"/>
              <a:ext cx="426575" cy="109769"/>
              <a:chOff x="2404455" y="2968567"/>
              <a:chExt cx="426575" cy="109769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Isosceles Triangle 118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337991" y="2385646"/>
              <a:ext cx="567772" cy="109769"/>
              <a:chOff x="2439363" y="2968567"/>
              <a:chExt cx="567772" cy="109769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2439363" y="3019504"/>
                <a:ext cx="567772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Isosceles Triangle 116"/>
              <p:cNvSpPr/>
              <p:nvPr/>
            </p:nvSpPr>
            <p:spPr>
              <a:xfrm rot="5400000">
                <a:off x="2688319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401926" y="2389935"/>
              <a:ext cx="426575" cy="109769"/>
              <a:chOff x="2404455" y="2968567"/>
              <a:chExt cx="426575" cy="109769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Isosceles Triangle 114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909810" y="2739544"/>
              <a:ext cx="320492" cy="109769"/>
              <a:chOff x="2398881" y="2968567"/>
              <a:chExt cx="320492" cy="109769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>
                <a:off x="2398881" y="3019504"/>
                <a:ext cx="320492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Isosceles Triangle 112"/>
              <p:cNvSpPr/>
              <p:nvPr/>
            </p:nvSpPr>
            <p:spPr>
              <a:xfrm rot="5400000">
                <a:off x="2517064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cxnSp>
          <p:nvCxnSpPr>
            <p:cNvPr id="10" name="Straight Connector 9"/>
            <p:cNvCxnSpPr>
              <a:stCxn id="49" idx="2"/>
              <a:endCxn id="18" idx="0"/>
            </p:cNvCxnSpPr>
            <p:nvPr/>
          </p:nvCxnSpPr>
          <p:spPr>
            <a:xfrm>
              <a:off x="3405115" y="3892892"/>
              <a:ext cx="0" cy="48889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7983071" y="2743046"/>
              <a:ext cx="426575" cy="109769"/>
              <a:chOff x="2404455" y="2968567"/>
              <a:chExt cx="426575" cy="109769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Isosceles Triangle 110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775443" y="2743200"/>
              <a:ext cx="426575" cy="109769"/>
              <a:chOff x="2404455" y="2968567"/>
              <a:chExt cx="426575" cy="109769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Isosceles Triangle 108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715852" y="4471086"/>
              <a:ext cx="426575" cy="109769"/>
              <a:chOff x="2404455" y="2968567"/>
              <a:chExt cx="426575" cy="109769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Isosceles Triangle 106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783184" y="4462231"/>
              <a:ext cx="426575" cy="109769"/>
              <a:chOff x="2404455" y="2968567"/>
              <a:chExt cx="426575" cy="109769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Isosceles Triangle 104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668929" y="3657600"/>
              <a:ext cx="426575" cy="109769"/>
              <a:chOff x="2404455" y="2968567"/>
              <a:chExt cx="426575" cy="109769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Isosceles Triangle 102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030445" y="3657600"/>
              <a:ext cx="426575" cy="109769"/>
              <a:chOff x="2404455" y="2968567"/>
              <a:chExt cx="426575" cy="109769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Isosceles Triangle 100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14163" y="3657600"/>
              <a:ext cx="352541" cy="109769"/>
              <a:chOff x="2416758" y="2968567"/>
              <a:chExt cx="352541" cy="109769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2416758" y="3019504"/>
                <a:ext cx="352541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Isosceles Triangle 98"/>
              <p:cNvSpPr/>
              <p:nvPr/>
            </p:nvSpPr>
            <p:spPr>
              <a:xfrm rot="5400000">
                <a:off x="2550331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18" name="Rounded Rectangle 17"/>
            <p:cNvSpPr/>
            <p:nvPr/>
          </p:nvSpPr>
          <p:spPr>
            <a:xfrm>
              <a:off x="3021184" y="4381786"/>
              <a:ext cx="767862" cy="2681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20033" y="3555853"/>
              <a:ext cx="304800" cy="3048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214923" y="4310112"/>
              <a:ext cx="492960" cy="411480"/>
              <a:chOff x="3657600" y="5118294"/>
              <a:chExt cx="492960" cy="411480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3657600" y="5118294"/>
                <a:ext cx="492960" cy="411480"/>
                <a:chOff x="4231440" y="4519972"/>
                <a:chExt cx="492960" cy="411480"/>
              </a:xfrm>
            </p:grpSpPr>
            <p:sp>
              <p:nvSpPr>
                <p:cNvPr id="94" name="Rounded Rectangle 93"/>
                <p:cNvSpPr/>
                <p:nvPr/>
              </p:nvSpPr>
              <p:spPr>
                <a:xfrm>
                  <a:off x="4231440" y="4519972"/>
                  <a:ext cx="492960" cy="41148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95" name="Group 94"/>
                <p:cNvGrpSpPr/>
                <p:nvPr/>
              </p:nvGrpSpPr>
              <p:grpSpPr>
                <a:xfrm>
                  <a:off x="4381205" y="4598517"/>
                  <a:ext cx="193431" cy="254391"/>
                  <a:chOff x="4343400" y="4572000"/>
                  <a:chExt cx="193431" cy="254391"/>
                </a:xfrm>
              </p:grpSpPr>
              <p:sp>
                <p:nvSpPr>
                  <p:cNvPr id="96" name="Rectangle 95"/>
                  <p:cNvSpPr/>
                  <p:nvPr/>
                </p:nvSpPr>
                <p:spPr>
                  <a:xfrm>
                    <a:off x="4343400" y="4572000"/>
                    <a:ext cx="76200" cy="254391"/>
                  </a:xfrm>
                  <a:prstGeom prst="rect">
                    <a:avLst/>
                  </a:prstGeom>
                  <a:solidFill>
                    <a:srgbClr val="FF474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100" dirty="0"/>
                  </a:p>
                </p:txBody>
              </p:sp>
              <p:sp>
                <p:nvSpPr>
                  <p:cNvPr id="97" name="Rectangle 96"/>
                  <p:cNvSpPr/>
                  <p:nvPr/>
                </p:nvSpPr>
                <p:spPr>
                  <a:xfrm>
                    <a:off x="4460631" y="4572000"/>
                    <a:ext cx="76200" cy="254391"/>
                  </a:xfrm>
                  <a:prstGeom prst="rect">
                    <a:avLst/>
                  </a:prstGeom>
                  <a:solidFill>
                    <a:srgbClr val="FF474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100" dirty="0"/>
                  </a:p>
                </p:txBody>
              </p:sp>
            </p:grpSp>
          </p:grpSp>
          <p:grpSp>
            <p:nvGrpSpPr>
              <p:cNvPr id="86" name="Group 85"/>
              <p:cNvGrpSpPr/>
              <p:nvPr/>
            </p:nvGrpSpPr>
            <p:grpSpPr>
              <a:xfrm>
                <a:off x="3921068" y="5292668"/>
                <a:ext cx="205455" cy="205455"/>
                <a:chOff x="4574636" y="5410200"/>
                <a:chExt cx="570816" cy="570816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4574636" y="5410200"/>
                  <a:ext cx="570816" cy="570816"/>
                </a:xfrm>
                <a:prstGeom prst="ellipse">
                  <a:avLst/>
                </a:prstGeom>
                <a:ln w="31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/>
                </a:p>
              </p:txBody>
            </p:sp>
            <p:sp>
              <p:nvSpPr>
                <p:cNvPr id="88" name="Rounded Rectangle 87"/>
                <p:cNvSpPr/>
                <p:nvPr/>
              </p:nvSpPr>
              <p:spPr>
                <a:xfrm>
                  <a:off x="4835769" y="5451231"/>
                  <a:ext cx="76200" cy="762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/>
                </a:p>
              </p:txBody>
            </p:sp>
            <p:sp>
              <p:nvSpPr>
                <p:cNvPr id="89" name="Rounded Rectangle 88"/>
                <p:cNvSpPr/>
                <p:nvPr/>
              </p:nvSpPr>
              <p:spPr>
                <a:xfrm>
                  <a:off x="4841631" y="5855677"/>
                  <a:ext cx="76200" cy="762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/>
                </a:p>
              </p:txBody>
            </p:sp>
            <p:sp>
              <p:nvSpPr>
                <p:cNvPr id="90" name="Rounded Rectangle 89"/>
                <p:cNvSpPr/>
                <p:nvPr/>
              </p:nvSpPr>
              <p:spPr>
                <a:xfrm>
                  <a:off x="5040924" y="5662246"/>
                  <a:ext cx="76200" cy="762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/>
                </a:p>
              </p:txBody>
            </p:sp>
            <p:sp>
              <p:nvSpPr>
                <p:cNvPr id="91" name="Rounded Rectangle 90"/>
                <p:cNvSpPr/>
                <p:nvPr/>
              </p:nvSpPr>
              <p:spPr>
                <a:xfrm>
                  <a:off x="4613031" y="5662246"/>
                  <a:ext cx="76200" cy="762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/>
                </a:p>
              </p:txBody>
            </p:sp>
            <p:cxnSp>
              <p:nvCxnSpPr>
                <p:cNvPr id="92" name="Straight Arrow Connector 91"/>
                <p:cNvCxnSpPr/>
                <p:nvPr/>
              </p:nvCxnSpPr>
              <p:spPr>
                <a:xfrm rot="-1920000" flipH="1" flipV="1">
                  <a:off x="4803922" y="5512234"/>
                  <a:ext cx="2931" cy="228600"/>
                </a:xfrm>
                <a:prstGeom prst="straightConnector1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/>
                <p:nvPr/>
              </p:nvCxnSpPr>
              <p:spPr>
                <a:xfrm rot="5400000" flipH="1" flipV="1">
                  <a:off x="4926623" y="5627077"/>
                  <a:ext cx="2931" cy="149469"/>
                </a:xfrm>
                <a:prstGeom prst="straightConnector1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" name="Group 20"/>
            <p:cNvGrpSpPr/>
            <p:nvPr/>
          </p:nvGrpSpPr>
          <p:grpSpPr>
            <a:xfrm>
              <a:off x="5835726" y="2235573"/>
              <a:ext cx="492960" cy="411480"/>
              <a:chOff x="4231440" y="4519972"/>
              <a:chExt cx="492960" cy="411480"/>
            </a:xfrm>
          </p:grpSpPr>
          <p:sp>
            <p:nvSpPr>
              <p:cNvPr id="80" name="Rounded Rectangle 79"/>
              <p:cNvSpPr/>
              <p:nvPr/>
            </p:nvSpPr>
            <p:spPr>
              <a:xfrm>
                <a:off x="4231440" y="4519972"/>
                <a:ext cx="492960" cy="41148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4381205" y="4598517"/>
                <a:ext cx="193431" cy="254391"/>
                <a:chOff x="4343400" y="4572000"/>
                <a:chExt cx="193431" cy="254391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4343400" y="4572000"/>
                  <a:ext cx="76200" cy="254391"/>
                </a:xfrm>
                <a:prstGeom prst="rect">
                  <a:avLst/>
                </a:prstGeom>
                <a:solidFill>
                  <a:srgbClr val="FF474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460631" y="4572000"/>
                  <a:ext cx="76200" cy="254391"/>
                </a:xfrm>
                <a:prstGeom prst="rect">
                  <a:avLst/>
                </a:prstGeom>
                <a:solidFill>
                  <a:srgbClr val="FF474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/>
                </a:p>
              </p:txBody>
            </p:sp>
          </p:grpSp>
          <p:sp>
            <p:nvSpPr>
              <p:cNvPr id="82" name="Lightning Bolt 81"/>
              <p:cNvSpPr/>
              <p:nvPr/>
            </p:nvSpPr>
            <p:spPr>
              <a:xfrm flipH="1">
                <a:off x="4407286" y="4695092"/>
                <a:ext cx="304800" cy="228600"/>
              </a:xfrm>
              <a:prstGeom prst="lightningBolt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142427" y="4307305"/>
              <a:ext cx="767862" cy="417095"/>
              <a:chOff x="6019800" y="4236720"/>
              <a:chExt cx="1178372" cy="640080"/>
            </a:xfrm>
            <a:effectLst/>
          </p:grpSpPr>
          <p:sp>
            <p:nvSpPr>
              <p:cNvPr id="74" name="Rounded Rectangle 73"/>
              <p:cNvSpPr/>
              <p:nvPr/>
            </p:nvSpPr>
            <p:spPr>
              <a:xfrm>
                <a:off x="6019800" y="4236720"/>
                <a:ext cx="1178372" cy="64008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Diamond 74"/>
              <p:cNvSpPr/>
              <p:nvPr/>
            </p:nvSpPr>
            <p:spPr>
              <a:xfrm>
                <a:off x="6412523" y="4302369"/>
                <a:ext cx="381000" cy="228600"/>
              </a:xfrm>
              <a:prstGeom prst="diamond">
                <a:avLst/>
              </a:prstGeom>
              <a:noFill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6101862" y="4623276"/>
                <a:ext cx="457200" cy="159651"/>
              </a:xfrm>
              <a:prstGeom prst="roundRect">
                <a:avLst/>
              </a:prstGeom>
              <a:noFill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6658708" y="4613031"/>
                <a:ext cx="457200" cy="159651"/>
              </a:xfrm>
              <a:prstGeom prst="roundRect">
                <a:avLst/>
              </a:prstGeom>
              <a:noFill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8" name="Elbow Connector 77"/>
              <p:cNvCxnSpPr/>
              <p:nvPr/>
            </p:nvCxnSpPr>
            <p:spPr>
              <a:xfrm rot="10800000" flipV="1">
                <a:off x="6307016" y="4416668"/>
                <a:ext cx="117230" cy="206607"/>
              </a:xfrm>
              <a:prstGeom prst="bentConnector2">
                <a:avLst/>
              </a:prstGeom>
              <a:noFill/>
              <a:ln>
                <a:headEnd type="none" w="med" len="med"/>
                <a:tailEnd type="triangle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9" name="Elbow Connector 78"/>
              <p:cNvCxnSpPr/>
              <p:nvPr/>
            </p:nvCxnSpPr>
            <p:spPr>
              <a:xfrm rot="10800000" flipH="1" flipV="1">
                <a:off x="6787663" y="4419600"/>
                <a:ext cx="117230" cy="206607"/>
              </a:xfrm>
              <a:prstGeom prst="bentConnector2">
                <a:avLst/>
              </a:prstGeom>
              <a:noFill/>
              <a:ln>
                <a:headEnd type="none" w="med" len="med"/>
                <a:tailEnd type="triangle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pic>
          <p:nvPicPr>
            <p:cNvPr id="23" name="Picture 22" descr="Peep_Formal_Mal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2244947" y="3340749"/>
              <a:ext cx="649652" cy="735008"/>
            </a:xfrm>
            <a:prstGeom prst="rect">
              <a:avLst/>
            </a:prstGeom>
          </p:spPr>
        </p:pic>
        <p:grpSp>
          <p:nvGrpSpPr>
            <p:cNvPr id="24" name="Group 23"/>
            <p:cNvGrpSpPr/>
            <p:nvPr/>
          </p:nvGrpSpPr>
          <p:grpSpPr>
            <a:xfrm>
              <a:off x="8384932" y="2637797"/>
              <a:ext cx="304800" cy="304800"/>
              <a:chOff x="7010400" y="1828800"/>
              <a:chExt cx="304800" cy="3048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7010400" y="1828800"/>
                <a:ext cx="304800" cy="304800"/>
              </a:xfrm>
              <a:prstGeom prst="ellipse">
                <a:avLst/>
              </a:prstGeom>
              <a:solidFill>
                <a:srgbClr val="F75E0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7058709" y="1877109"/>
                <a:ext cx="208183" cy="2081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Rounded Rectangle 24"/>
            <p:cNvSpPr/>
            <p:nvPr/>
          </p:nvSpPr>
          <p:spPr>
            <a:xfrm>
              <a:off x="3021184" y="2662474"/>
              <a:ext cx="767862" cy="2681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223713" y="2656131"/>
              <a:ext cx="767862" cy="2681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268762" y="3574187"/>
              <a:ext cx="767862" cy="2681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3341689" y="3187755"/>
              <a:ext cx="109769" cy="104091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10800000">
              <a:off x="3350699" y="4084069"/>
              <a:ext cx="109769" cy="104091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400" y="3886200"/>
              <a:ext cx="517061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Start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70696" y="3886200"/>
              <a:ext cx="625644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Action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29618" y="3886200"/>
              <a:ext cx="930444" cy="62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Manual Interaction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14740" y="3554260"/>
              <a:ext cx="930444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Condition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95740" y="4729102"/>
              <a:ext cx="930444" cy="62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Waiting Time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87592" y="4729100"/>
              <a:ext cx="930444" cy="62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Child Workflow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99922" y="1592628"/>
              <a:ext cx="930445" cy="62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Waiting Event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22371" y="4718539"/>
              <a:ext cx="625644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Action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18268" y="2976533"/>
              <a:ext cx="625644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Action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89643" y="2301334"/>
              <a:ext cx="625644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Action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31314" y="2971610"/>
              <a:ext cx="517061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End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3396573" y="2936951"/>
              <a:ext cx="0" cy="60569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191612" y="2427556"/>
              <a:ext cx="0" cy="73289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4198791" y="3096492"/>
              <a:ext cx="426575" cy="109769"/>
              <a:chOff x="2404455" y="2968567"/>
              <a:chExt cx="426575" cy="109769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Isosceles Triangle 70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4197474" y="2379785"/>
              <a:ext cx="426575" cy="109769"/>
              <a:chOff x="2404455" y="2968567"/>
              <a:chExt cx="426575" cy="109769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Isosceles Triangle 68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45" name="Rounded Rectangle 44"/>
            <p:cNvSpPr/>
            <p:nvPr/>
          </p:nvSpPr>
          <p:spPr>
            <a:xfrm>
              <a:off x="4637089" y="2307365"/>
              <a:ext cx="767862" cy="2681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05548" y="1870746"/>
              <a:ext cx="625644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Action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11410" y="3303462"/>
              <a:ext cx="625644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Action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6910754" y="2426677"/>
              <a:ext cx="0" cy="73289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Diamond 48"/>
            <p:cNvSpPr/>
            <p:nvPr/>
          </p:nvSpPr>
          <p:spPr>
            <a:xfrm>
              <a:off x="3097384" y="3523615"/>
              <a:ext cx="615462" cy="369277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417378" y="3106716"/>
              <a:ext cx="426575" cy="109769"/>
              <a:chOff x="2404455" y="2968567"/>
              <a:chExt cx="426575" cy="109769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Isosceles Triangle 66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5861538" y="3018692"/>
              <a:ext cx="767862" cy="2681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642951" y="3008468"/>
              <a:ext cx="767862" cy="2681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27556" y="3303462"/>
              <a:ext cx="625644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Action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6627988" y="3112477"/>
              <a:ext cx="291356" cy="109769"/>
              <a:chOff x="2448618" y="2968567"/>
              <a:chExt cx="291356" cy="109769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2448618" y="3019504"/>
                <a:ext cx="291356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Isosceles Triangle 64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7082942" y="4470883"/>
              <a:ext cx="426575" cy="109769"/>
              <a:chOff x="2404455" y="2968567"/>
              <a:chExt cx="426575" cy="109769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2404455" y="3019504"/>
                <a:ext cx="4265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Isosceles Triangle 62"/>
              <p:cNvSpPr/>
              <p:nvPr/>
            </p:nvSpPr>
            <p:spPr>
              <a:xfrm rot="5400000">
                <a:off x="2587402" y="2971406"/>
                <a:ext cx="109769" cy="104091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7484803" y="4365634"/>
              <a:ext cx="304800" cy="304800"/>
              <a:chOff x="7010400" y="1828800"/>
              <a:chExt cx="304800" cy="3048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7010400" y="1828800"/>
                <a:ext cx="304800" cy="304800"/>
              </a:xfrm>
              <a:prstGeom prst="ellipse">
                <a:avLst/>
              </a:prstGeom>
              <a:solidFill>
                <a:srgbClr val="F75E0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058709" y="1877109"/>
                <a:ext cx="208183" cy="2081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>
            <a:xfrm>
              <a:off x="6323584" y="4383968"/>
              <a:ext cx="767862" cy="2681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418139" y="4704370"/>
              <a:ext cx="625644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Action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431185" y="4699447"/>
              <a:ext cx="517061" cy="39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6264403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>
          <a:xfrm flipV="1">
            <a:off x="3557547" y="4162466"/>
            <a:ext cx="0" cy="27432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9" idx="2"/>
            <a:endCxn id="25" idx="0"/>
          </p:cNvCxnSpPr>
          <p:nvPr/>
        </p:nvCxnSpPr>
        <p:spPr>
          <a:xfrm>
            <a:off x="1790701" y="3191988"/>
            <a:ext cx="931" cy="467473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934201" y="2975440"/>
            <a:ext cx="553949" cy="19889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9" idx="3"/>
            <a:endCxn id="28" idx="1"/>
          </p:cNvCxnSpPr>
          <p:nvPr/>
        </p:nvCxnSpPr>
        <p:spPr>
          <a:xfrm flipV="1">
            <a:off x="5115248" y="1932079"/>
            <a:ext cx="739309" cy="12836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" y="207264"/>
            <a:ext cx="8686800" cy="93160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Orchestration Use Case: </a:t>
            </a:r>
            <a:br>
              <a:rPr lang="en-US" sz="3600" dirty="0">
                <a:solidFill>
                  <a:schemeClr val="tx1"/>
                </a:solidFill>
                <a:latin typeface="+mj-lt"/>
              </a:rPr>
            </a:br>
            <a:r>
              <a:rPr lang="en-US" sz="3600" dirty="0">
                <a:solidFill>
                  <a:schemeClr val="tx1"/>
                </a:solidFill>
                <a:latin typeface="+mj-lt"/>
              </a:rPr>
              <a:t>Provisioning Virtual Machine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24400" y="3726174"/>
            <a:ext cx="1143000" cy="457200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16" name="Diamond 15"/>
          <p:cNvSpPr/>
          <p:nvPr/>
        </p:nvSpPr>
        <p:spPr>
          <a:xfrm>
            <a:off x="6085726" y="2461928"/>
            <a:ext cx="1066800" cy="1066800"/>
          </a:xfrm>
          <a:prstGeom prst="diamond">
            <a:avLst/>
          </a:prstGeom>
          <a:solidFill>
            <a:schemeClr val="tx2"/>
          </a:solidFill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17" name="Diamond 16"/>
          <p:cNvSpPr/>
          <p:nvPr/>
        </p:nvSpPr>
        <p:spPr>
          <a:xfrm>
            <a:off x="1257300" y="1435437"/>
            <a:ext cx="1066800" cy="1066800"/>
          </a:xfrm>
          <a:prstGeom prst="diamond">
            <a:avLst/>
          </a:prstGeom>
          <a:solidFill>
            <a:schemeClr val="tx2"/>
          </a:solidFill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18" name="Rounded Rectangle 17"/>
          <p:cNvSpPr/>
          <p:nvPr/>
        </p:nvSpPr>
        <p:spPr>
          <a:xfrm>
            <a:off x="5865902" y="1727770"/>
            <a:ext cx="1870965" cy="457200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19" name="Rounded Rectangle 18"/>
          <p:cNvSpPr/>
          <p:nvPr/>
        </p:nvSpPr>
        <p:spPr>
          <a:xfrm>
            <a:off x="3516331" y="1716315"/>
            <a:ext cx="1598916" cy="457200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21" name="Rounded Rectangle 20"/>
          <p:cNvSpPr/>
          <p:nvPr/>
        </p:nvSpPr>
        <p:spPr>
          <a:xfrm>
            <a:off x="2999651" y="5179484"/>
            <a:ext cx="1143000" cy="457200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22" name="Rounded Rectangle 21"/>
          <p:cNvSpPr/>
          <p:nvPr/>
        </p:nvSpPr>
        <p:spPr>
          <a:xfrm>
            <a:off x="2954183" y="3726373"/>
            <a:ext cx="1143000" cy="457200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23" name="Rounded Rectangle 22"/>
          <p:cNvSpPr/>
          <p:nvPr/>
        </p:nvSpPr>
        <p:spPr>
          <a:xfrm>
            <a:off x="1220130" y="5161002"/>
            <a:ext cx="1143000" cy="457200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24" name="Rounded Rectangle 23"/>
          <p:cNvSpPr/>
          <p:nvPr/>
        </p:nvSpPr>
        <p:spPr>
          <a:xfrm>
            <a:off x="1220130" y="4399028"/>
            <a:ext cx="1143000" cy="457200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25" name="Rounded Rectangle 24"/>
          <p:cNvSpPr/>
          <p:nvPr/>
        </p:nvSpPr>
        <p:spPr>
          <a:xfrm>
            <a:off x="1220131" y="3659460"/>
            <a:ext cx="1143000" cy="457200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26" name="Rounded Rectangle 25"/>
          <p:cNvSpPr/>
          <p:nvPr/>
        </p:nvSpPr>
        <p:spPr>
          <a:xfrm>
            <a:off x="1201649" y="2798802"/>
            <a:ext cx="1143000" cy="457200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27" name="TextBox 26"/>
          <p:cNvSpPr txBox="1"/>
          <p:nvPr/>
        </p:nvSpPr>
        <p:spPr>
          <a:xfrm>
            <a:off x="1219200" y="171373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>
                <a:solidFill>
                  <a:schemeClr val="bg1"/>
                </a:solidFill>
              </a:rPr>
              <a:t>Resource available in pool?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4557" y="1747413"/>
            <a:ext cx="188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Provision more resources to resource pool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50461" y="2822655"/>
            <a:ext cx="1480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Update cloud portal (order in progress)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24400" y="3696945"/>
            <a:ext cx="1143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Update cloud portal</a:t>
            </a:r>
          </a:p>
          <a:p>
            <a:pPr algn="ctr">
              <a:buClr>
                <a:schemeClr val="bg1"/>
              </a:buClr>
            </a:pPr>
            <a:r>
              <a:rPr lang="en-US" sz="900" dirty="0"/>
              <a:t>(Service ready)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6484" y="1727770"/>
            <a:ext cx="1598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Update cloud portal</a:t>
            </a:r>
          </a:p>
          <a:p>
            <a:pPr algn="ctr">
              <a:buClr>
                <a:schemeClr val="bg1"/>
              </a:buClr>
            </a:pPr>
            <a:r>
              <a:rPr lang="en-US" sz="900" dirty="0"/>
              <a:t>(Wait for order approval)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90394" y="3774456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Create VM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76893" y="4491091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Install guest OS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07538" y="520075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Connect VM to VLAN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99651" y="522930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Assign IP address to VM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41173" y="375667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Generate bill for new service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85726" y="2713677"/>
            <a:ext cx="1143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>
                <a:solidFill>
                  <a:schemeClr val="bg1"/>
                </a:solidFill>
              </a:rPr>
              <a:t>Resource available in </a:t>
            </a:r>
          </a:p>
          <a:p>
            <a:pPr algn="ctr">
              <a:buClr>
                <a:schemeClr val="bg1"/>
              </a:buClr>
            </a:pPr>
            <a:r>
              <a:rPr lang="en-US" sz="900" dirty="0">
                <a:solidFill>
                  <a:schemeClr val="bg1"/>
                </a:solidFill>
              </a:rPr>
              <a:t>pool?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020336" y="1974828"/>
            <a:ext cx="228600" cy="637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2"/>
            <a:endCxn id="29" idx="0"/>
          </p:cNvCxnSpPr>
          <p:nvPr/>
        </p:nvCxnSpPr>
        <p:spPr>
          <a:xfrm>
            <a:off x="1790700" y="2502237"/>
            <a:ext cx="0" cy="32041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7505700" y="2746839"/>
            <a:ext cx="1143000" cy="457200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53" name="TextBox 52"/>
          <p:cNvSpPr txBox="1"/>
          <p:nvPr/>
        </p:nvSpPr>
        <p:spPr>
          <a:xfrm>
            <a:off x="7543800" y="2698441"/>
            <a:ext cx="1143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Update cloud portal</a:t>
            </a:r>
          </a:p>
          <a:p>
            <a:pPr algn="ctr">
              <a:buClr>
                <a:schemeClr val="bg1"/>
              </a:buClr>
            </a:pPr>
            <a:r>
              <a:rPr lang="en-US" sz="900" dirty="0"/>
              <a:t>(Order failed)</a:t>
            </a:r>
          </a:p>
        </p:txBody>
      </p:sp>
      <p:cxnSp>
        <p:nvCxnSpPr>
          <p:cNvPr id="60" name="Straight Arrow Connector 59"/>
          <p:cNvCxnSpPr>
            <a:stCxn id="16" idx="1"/>
            <a:endCxn id="26" idx="3"/>
          </p:cNvCxnSpPr>
          <p:nvPr/>
        </p:nvCxnSpPr>
        <p:spPr>
          <a:xfrm flipH="1">
            <a:off x="2344650" y="2995328"/>
            <a:ext cx="3741077" cy="32074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2984953" y="4440145"/>
            <a:ext cx="1143000" cy="430702"/>
          </a:xfrm>
          <a:prstGeom prst="roundRect">
            <a:avLst/>
          </a:prstGeom>
          <a:noFill/>
          <a:ln w="12700" cmpd="sng">
            <a:solidFill>
              <a:schemeClr val="bg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900" dirty="0" err="1"/>
          </a:p>
        </p:txBody>
      </p:sp>
      <p:sp>
        <p:nvSpPr>
          <p:cNvPr id="65" name="TextBox 64"/>
          <p:cNvSpPr txBox="1"/>
          <p:nvPr/>
        </p:nvSpPr>
        <p:spPr>
          <a:xfrm>
            <a:off x="2985987" y="4541275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900" dirty="0"/>
              <a:t>Update CMS</a:t>
            </a:r>
          </a:p>
        </p:txBody>
      </p:sp>
      <p:cxnSp>
        <p:nvCxnSpPr>
          <p:cNvPr id="72" name="Straight Arrow Connector 71"/>
          <p:cNvCxnSpPr>
            <a:stCxn id="53" idx="2"/>
            <a:endCxn id="104" idx="0"/>
          </p:cNvCxnSpPr>
          <p:nvPr/>
        </p:nvCxnSpPr>
        <p:spPr>
          <a:xfrm>
            <a:off x="8115300" y="3206272"/>
            <a:ext cx="3598" cy="320493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3" idx="3"/>
            <a:endCxn id="36" idx="1"/>
          </p:cNvCxnSpPr>
          <p:nvPr/>
        </p:nvCxnSpPr>
        <p:spPr>
          <a:xfrm>
            <a:off x="2363131" y="5389603"/>
            <a:ext cx="636521" cy="24367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25" idx="2"/>
            <a:endCxn id="24" idx="0"/>
          </p:cNvCxnSpPr>
          <p:nvPr/>
        </p:nvCxnSpPr>
        <p:spPr>
          <a:xfrm flipH="1">
            <a:off x="1791631" y="4116660"/>
            <a:ext cx="1" cy="28236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4" idx="2"/>
            <a:endCxn id="23" idx="0"/>
          </p:cNvCxnSpPr>
          <p:nvPr/>
        </p:nvCxnSpPr>
        <p:spPr>
          <a:xfrm>
            <a:off x="1791630" y="4856228"/>
            <a:ext cx="0" cy="304774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1" idx="0"/>
          </p:cNvCxnSpPr>
          <p:nvPr/>
        </p:nvCxnSpPr>
        <p:spPr>
          <a:xfrm flipV="1">
            <a:off x="3571151" y="4874646"/>
            <a:ext cx="0" cy="304839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22" idx="3"/>
            <a:endCxn id="15" idx="1"/>
          </p:cNvCxnSpPr>
          <p:nvPr/>
        </p:nvCxnSpPr>
        <p:spPr>
          <a:xfrm flipV="1">
            <a:off x="4097184" y="3954775"/>
            <a:ext cx="627217" cy="199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337147" y="4194653"/>
            <a:ext cx="0" cy="289005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7964178" y="3526764"/>
            <a:ext cx="309441" cy="22605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8024230" y="3575189"/>
            <a:ext cx="188875" cy="12217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924801" y="3722794"/>
            <a:ext cx="697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en-US" sz="800" b="1" dirty="0"/>
              <a:t>Stop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815791" y="2537198"/>
            <a:ext cx="697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en-US" sz="800" b="1" dirty="0"/>
              <a:t>Yes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775009" y="2729654"/>
            <a:ext cx="697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en-US" sz="800" b="1" dirty="0"/>
              <a:t>Yes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132529" y="2724729"/>
            <a:ext cx="697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en-US" sz="800" b="1" dirty="0"/>
              <a:t>No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191915" y="1955232"/>
            <a:ext cx="697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en-US" sz="800" b="1" dirty="0"/>
              <a:t>No</a:t>
            </a:r>
          </a:p>
        </p:txBody>
      </p:sp>
      <p:sp>
        <p:nvSpPr>
          <p:cNvPr id="116" name="Oval 115"/>
          <p:cNvSpPr/>
          <p:nvPr/>
        </p:nvSpPr>
        <p:spPr>
          <a:xfrm>
            <a:off x="714956" y="1865796"/>
            <a:ext cx="276531" cy="17887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5172727" y="4462892"/>
            <a:ext cx="309441" cy="22605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133350" y="4658922"/>
            <a:ext cx="697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en-US" sz="800" b="1" dirty="0"/>
              <a:t>Stop</a:t>
            </a:r>
          </a:p>
        </p:txBody>
      </p:sp>
      <p:sp>
        <p:nvSpPr>
          <p:cNvPr id="119" name="Oval 118"/>
          <p:cNvSpPr/>
          <p:nvPr/>
        </p:nvSpPr>
        <p:spPr>
          <a:xfrm>
            <a:off x="5227842" y="4499926"/>
            <a:ext cx="188875" cy="12217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42669" y="2044668"/>
            <a:ext cx="697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en-US" sz="800" b="1" dirty="0"/>
              <a:t>Start</a:t>
            </a:r>
          </a:p>
        </p:txBody>
      </p:sp>
      <p:cxnSp>
        <p:nvCxnSpPr>
          <p:cNvPr id="136" name="Straight Arrow Connector 135"/>
          <p:cNvCxnSpPr>
            <a:endCxn id="16" idx="0"/>
          </p:cNvCxnSpPr>
          <p:nvPr/>
        </p:nvCxnSpPr>
        <p:spPr>
          <a:xfrm>
            <a:off x="6616390" y="2173094"/>
            <a:ext cx="2736" cy="288834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319134" y="1944755"/>
            <a:ext cx="1188720" cy="12836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337755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" y="207264"/>
            <a:ext cx="8686800" cy="93160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Orchestration Use Case: </a:t>
            </a:r>
            <a:br>
              <a:rPr lang="en-US" sz="3600" dirty="0">
                <a:solidFill>
                  <a:schemeClr val="tx1"/>
                </a:solidFill>
                <a:latin typeface="+mj-lt"/>
              </a:rPr>
            </a:br>
            <a:r>
              <a:rPr lang="en-US" sz="3600" dirty="0">
                <a:solidFill>
                  <a:schemeClr val="tx1"/>
                </a:solidFill>
                <a:latin typeface="+mj-lt"/>
              </a:rPr>
              <a:t>Provisioning DB2 Database</a:t>
            </a:r>
          </a:p>
        </p:txBody>
      </p:sp>
      <p:pic>
        <p:nvPicPr>
          <p:cNvPr id="61" name="Picture 3">
            <a:extLst>
              <a:ext uri="{FF2B5EF4-FFF2-40B4-BE49-F238E27FC236}">
                <a16:creationId xmlns:a16="http://schemas.microsoft.com/office/drawing/2014/main" id="{1AC1AEAF-166B-44B1-A07A-7EB518A90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50" y="1289602"/>
            <a:ext cx="7294700" cy="4873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911337"/>
      </p:ext>
    </p:extLst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CTI-Template-foundation-level">
  <a:themeElements>
    <a:clrScheme name="UCTI-Template-foundation-lev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CTI-Template-foundation-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CTI-Template-foundation-lev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-Presentation1" id="{056D3B58-78C5-4792-9A15-3976C5F26F37}" vid="{CABCEE13-F20D-4B07-A546-C80DB163D7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1-Presentation1</Template>
  <TotalTime>27549</TotalTime>
  <Words>889</Words>
  <Application>Microsoft Office PowerPoint</Application>
  <PresentationFormat>On-screen Show (4:3)</PresentationFormat>
  <Paragraphs>130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Museo Sans For Dell</vt:lpstr>
      <vt:lpstr>UCTI-Template-foundation-level</vt:lpstr>
      <vt:lpstr>CT105-3-M Cloud Infrastructure and Services</vt:lpstr>
      <vt:lpstr>Lesson: Cloud Orchestration</vt:lpstr>
      <vt:lpstr>Introduction to Service Orchestration</vt:lpstr>
      <vt:lpstr>Why Service Orchestration?</vt:lpstr>
      <vt:lpstr>Orchestrator </vt:lpstr>
      <vt:lpstr>Application Programming Interface(API)</vt:lpstr>
      <vt:lpstr>Workflow Modeling</vt:lpstr>
      <vt:lpstr>Orchestration Use Case:  Provisioning Virtual Machine </vt:lpstr>
      <vt:lpstr>Orchestration Use Case:  Provisioning DB2 Database</vt:lpstr>
      <vt:lpstr>Orchestration Use Case:  Provisioning CRM Application</vt:lpstr>
      <vt:lpstr>Orchestration Use Case:  Removing Tenant</vt:lpstr>
      <vt:lpstr>Concepts in Practice </vt:lpstr>
      <vt:lpstr>Customer Success Story: VMware vRealize Automation </vt:lpstr>
      <vt:lpstr>Lesson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CT102-3-M-FL-Fuzzy Logic</dc:title>
  <dc:creator>Dr. Vazeerudeen Hameed</dc:creator>
  <cp:lastModifiedBy>Muhammad Ehsan Rana</cp:lastModifiedBy>
  <cp:revision>74</cp:revision>
  <dcterms:created xsi:type="dcterms:W3CDTF">2020-05-07T07:59:44Z</dcterms:created>
  <dcterms:modified xsi:type="dcterms:W3CDTF">2020-08-06T03:51:40Z</dcterms:modified>
</cp:coreProperties>
</file>