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notesSlides/notesSlide15.xml" ContentType="application/vnd.openxmlformats-officedocument.presentationml.notesSlide+xml"/>
  <Override PartName="/ppt/tags/tag30.xml" ContentType="application/vnd.openxmlformats-officedocument.presentationml.tags+xml"/>
  <Override PartName="/ppt/notesSlides/notesSlide16.xml" ContentType="application/vnd.openxmlformats-officedocument.presentationml.notesSlide+xml"/>
  <Override PartName="/ppt/tags/tag31.xml" ContentType="application/vnd.openxmlformats-officedocument.presentationml.tags+xml"/>
  <Override PartName="/ppt/notesSlides/notesSlide17.xml" ContentType="application/vnd.openxmlformats-officedocument.presentationml.notesSlide+xml"/>
  <Override PartName="/ppt/tags/tag32.xml" ContentType="application/vnd.openxmlformats-officedocument.presentationml.tags+xml"/>
  <Override PartName="/ppt/notesSlides/notesSlide18.xml" ContentType="application/vnd.openxmlformats-officedocument.presentationml.notesSlide+xml"/>
  <Override PartName="/ppt/tags/tag33.xml" ContentType="application/vnd.openxmlformats-officedocument.presentationml.tags+xml"/>
  <Override PartName="/ppt/notesSlides/notesSlide19.xml" ContentType="application/vnd.openxmlformats-officedocument.presentationml.notesSlide+xml"/>
  <Override PartName="/ppt/tags/tag34.xml" ContentType="application/vnd.openxmlformats-officedocument.presentationml.tags+xml"/>
  <Override PartName="/ppt/notesSlides/notesSlide20.xml" ContentType="application/vnd.openxmlformats-officedocument.presentationml.notesSlide+xml"/>
  <Override PartName="/ppt/tags/tag35.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3"/>
  </p:notesMasterIdLst>
  <p:handoutMasterIdLst>
    <p:handoutMasterId r:id="rId24"/>
  </p:handoutMasterIdLst>
  <p:sldIdLst>
    <p:sldId id="256" r:id="rId2"/>
    <p:sldId id="344" r:id="rId3"/>
    <p:sldId id="369" r:id="rId4"/>
    <p:sldId id="337" r:id="rId5"/>
    <p:sldId id="338" r:id="rId6"/>
    <p:sldId id="339" r:id="rId7"/>
    <p:sldId id="372" r:id="rId8"/>
    <p:sldId id="341" r:id="rId9"/>
    <p:sldId id="342" r:id="rId10"/>
    <p:sldId id="347" r:id="rId11"/>
    <p:sldId id="349" r:id="rId12"/>
    <p:sldId id="350" r:id="rId13"/>
    <p:sldId id="351" r:id="rId14"/>
    <p:sldId id="353" r:id="rId15"/>
    <p:sldId id="354" r:id="rId16"/>
    <p:sldId id="355" r:id="rId17"/>
    <p:sldId id="356" r:id="rId18"/>
    <p:sldId id="357" r:id="rId19"/>
    <p:sldId id="358" r:id="rId20"/>
    <p:sldId id="370" r:id="rId21"/>
    <p:sldId id="31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9425" autoAdjust="0"/>
  </p:normalViewPr>
  <p:slideViewPr>
    <p:cSldViewPr snapToGrid="0">
      <p:cViewPr varScale="1">
        <p:scale>
          <a:sx n="64" d="100"/>
          <a:sy n="64" d="100"/>
        </p:scale>
        <p:origin x="1770" y="7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C393D-D3A3-41DD-BD94-BD7D23805F59}" type="doc">
      <dgm:prSet loTypeId="urn:microsoft.com/office/officeart/2005/8/layout/vList3" loCatId="list" qsTypeId="urn:microsoft.com/office/officeart/2005/8/quickstyle/simple1" qsCatId="simple" csTypeId="urn:microsoft.com/office/officeart/2005/8/colors/accent1_2" csCatId="accent1" phldr="1"/>
      <dgm:spPr/>
    </dgm:pt>
    <dgm:pt modelId="{0367BB2F-CF65-4447-90C4-2DDABF7EC6F7}">
      <dgm:prSet phldrT="[Text]"/>
      <dgm:spPr/>
      <dgm:t>
        <a:bodyPr/>
        <a:lstStyle/>
        <a:p>
          <a:pPr algn="l"/>
          <a:r>
            <a:rPr lang="en-US" dirty="0">
              <a:solidFill>
                <a:schemeClr val="tx1"/>
              </a:solidFill>
            </a:rPr>
            <a:t>Integrating best-of-breed cloud infrastructure components</a:t>
          </a:r>
        </a:p>
      </dgm:t>
    </dgm:pt>
    <dgm:pt modelId="{07211895-4727-47E6-BB10-E4230550C3AF}" type="parTrans" cxnId="{02661700-7897-4BD6-B6FA-C35359DED81D}">
      <dgm:prSet/>
      <dgm:spPr/>
      <dgm:t>
        <a:bodyPr/>
        <a:lstStyle/>
        <a:p>
          <a:endParaRPr lang="en-US"/>
        </a:p>
      </dgm:t>
    </dgm:pt>
    <dgm:pt modelId="{81D4780E-B7B0-4985-9609-3E03EA734968}" type="sibTrans" cxnId="{02661700-7897-4BD6-B6FA-C35359DED81D}">
      <dgm:prSet/>
      <dgm:spPr/>
      <dgm:t>
        <a:bodyPr/>
        <a:lstStyle/>
        <a:p>
          <a:endParaRPr lang="en-US"/>
        </a:p>
      </dgm:t>
    </dgm:pt>
    <dgm:pt modelId="{B33A0374-FBAA-48DB-8783-3DF02C121573}">
      <dgm:prSet phldrT="[Text]"/>
      <dgm:spPr/>
      <dgm:t>
        <a:bodyPr/>
        <a:lstStyle/>
        <a:p>
          <a:pPr algn="l"/>
          <a:r>
            <a:rPr lang="en-US" dirty="0">
              <a:solidFill>
                <a:schemeClr val="tx1"/>
              </a:solidFill>
            </a:rPr>
            <a:t>Cloud-ready converged infrastructure</a:t>
          </a:r>
        </a:p>
      </dgm:t>
    </dgm:pt>
    <dgm:pt modelId="{1EAE462B-4ACB-4F63-98AD-20C7843E1573}" type="parTrans" cxnId="{32B6CA6B-2661-4C71-836C-6F014EACAD09}">
      <dgm:prSet/>
      <dgm:spPr/>
      <dgm:t>
        <a:bodyPr/>
        <a:lstStyle/>
        <a:p>
          <a:endParaRPr lang="en-US"/>
        </a:p>
      </dgm:t>
    </dgm:pt>
    <dgm:pt modelId="{C025D848-CF6C-478E-A076-F83D7107C100}" type="sibTrans" cxnId="{32B6CA6B-2661-4C71-836C-6F014EACAD09}">
      <dgm:prSet/>
      <dgm:spPr/>
      <dgm:t>
        <a:bodyPr/>
        <a:lstStyle/>
        <a:p>
          <a:endParaRPr lang="en-US"/>
        </a:p>
      </dgm:t>
    </dgm:pt>
    <dgm:pt modelId="{00AE3B2E-8681-4E4F-9538-AC9F77D27F79}" type="pres">
      <dgm:prSet presAssocID="{A97C393D-D3A3-41DD-BD94-BD7D23805F59}" presName="linearFlow" presStyleCnt="0">
        <dgm:presLayoutVars>
          <dgm:dir/>
          <dgm:resizeHandles val="exact"/>
        </dgm:presLayoutVars>
      </dgm:prSet>
      <dgm:spPr/>
    </dgm:pt>
    <dgm:pt modelId="{F1CFB06A-4DAD-4DF2-A0BD-40201C26A84B}" type="pres">
      <dgm:prSet presAssocID="{0367BB2F-CF65-4447-90C4-2DDABF7EC6F7}" presName="composite" presStyleCnt="0"/>
      <dgm:spPr/>
    </dgm:pt>
    <dgm:pt modelId="{F4D4E600-73B6-4804-BCE8-6D3C4B8165B2}" type="pres">
      <dgm:prSet presAssocID="{0367BB2F-CF65-4447-90C4-2DDABF7EC6F7}"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dgm:spPr>
    </dgm:pt>
    <dgm:pt modelId="{CD7DA884-DC77-4019-985F-F6C771F116B7}" type="pres">
      <dgm:prSet presAssocID="{0367BB2F-CF65-4447-90C4-2DDABF7EC6F7}" presName="txShp" presStyleLbl="node1" presStyleIdx="0" presStyleCnt="2">
        <dgm:presLayoutVars>
          <dgm:bulletEnabled val="1"/>
        </dgm:presLayoutVars>
      </dgm:prSet>
      <dgm:spPr/>
    </dgm:pt>
    <dgm:pt modelId="{627B7950-DCBC-4F1E-A6CA-B3816E806B2E}" type="pres">
      <dgm:prSet presAssocID="{81D4780E-B7B0-4985-9609-3E03EA734968}" presName="spacing" presStyleCnt="0"/>
      <dgm:spPr/>
    </dgm:pt>
    <dgm:pt modelId="{26E1AEEF-B4F5-4976-AA39-AD814F3552D2}" type="pres">
      <dgm:prSet presAssocID="{B33A0374-FBAA-48DB-8783-3DF02C121573}" presName="composite" presStyleCnt="0"/>
      <dgm:spPr/>
    </dgm:pt>
    <dgm:pt modelId="{DB75781E-3121-4A05-B6E9-09D871F00543}" type="pres">
      <dgm:prSet presAssocID="{B33A0374-FBAA-48DB-8783-3DF02C121573}" presName="imgShp"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dgm:spPr>
    </dgm:pt>
    <dgm:pt modelId="{B8310203-1F1F-4B47-AFF7-4843366CC2FC}" type="pres">
      <dgm:prSet presAssocID="{B33A0374-FBAA-48DB-8783-3DF02C121573}" presName="txShp" presStyleLbl="node1" presStyleIdx="1" presStyleCnt="2">
        <dgm:presLayoutVars>
          <dgm:bulletEnabled val="1"/>
        </dgm:presLayoutVars>
      </dgm:prSet>
      <dgm:spPr/>
    </dgm:pt>
  </dgm:ptLst>
  <dgm:cxnLst>
    <dgm:cxn modelId="{02661700-7897-4BD6-B6FA-C35359DED81D}" srcId="{A97C393D-D3A3-41DD-BD94-BD7D23805F59}" destId="{0367BB2F-CF65-4447-90C4-2DDABF7EC6F7}" srcOrd="0" destOrd="0" parTransId="{07211895-4727-47E6-BB10-E4230550C3AF}" sibTransId="{81D4780E-B7B0-4985-9609-3E03EA734968}"/>
    <dgm:cxn modelId="{9AE85732-0B98-4659-8BF5-094CAA151BA4}" type="presOf" srcId="{B33A0374-FBAA-48DB-8783-3DF02C121573}" destId="{B8310203-1F1F-4B47-AFF7-4843366CC2FC}" srcOrd="0" destOrd="0" presId="urn:microsoft.com/office/officeart/2005/8/layout/vList3"/>
    <dgm:cxn modelId="{CDAE545B-8768-4C9F-880E-5F9A13084331}" type="presOf" srcId="{A97C393D-D3A3-41DD-BD94-BD7D23805F59}" destId="{00AE3B2E-8681-4E4F-9538-AC9F77D27F79}" srcOrd="0" destOrd="0" presId="urn:microsoft.com/office/officeart/2005/8/layout/vList3"/>
    <dgm:cxn modelId="{32B6CA6B-2661-4C71-836C-6F014EACAD09}" srcId="{A97C393D-D3A3-41DD-BD94-BD7D23805F59}" destId="{B33A0374-FBAA-48DB-8783-3DF02C121573}" srcOrd="1" destOrd="0" parTransId="{1EAE462B-4ACB-4F63-98AD-20C7843E1573}" sibTransId="{C025D848-CF6C-478E-A076-F83D7107C100}"/>
    <dgm:cxn modelId="{2E39EF75-8C3A-4F50-BE72-F70B445CD99F}" type="presOf" srcId="{0367BB2F-CF65-4447-90C4-2DDABF7EC6F7}" destId="{CD7DA884-DC77-4019-985F-F6C771F116B7}" srcOrd="0" destOrd="0" presId="urn:microsoft.com/office/officeart/2005/8/layout/vList3"/>
    <dgm:cxn modelId="{4F89036A-A407-4AED-8E0E-AF7107DFD904}" type="presParOf" srcId="{00AE3B2E-8681-4E4F-9538-AC9F77D27F79}" destId="{F1CFB06A-4DAD-4DF2-A0BD-40201C26A84B}" srcOrd="0" destOrd="0" presId="urn:microsoft.com/office/officeart/2005/8/layout/vList3"/>
    <dgm:cxn modelId="{905B16E8-6EE6-4B5A-9D79-415C1854A51E}" type="presParOf" srcId="{F1CFB06A-4DAD-4DF2-A0BD-40201C26A84B}" destId="{F4D4E600-73B6-4804-BCE8-6D3C4B8165B2}" srcOrd="0" destOrd="0" presId="urn:microsoft.com/office/officeart/2005/8/layout/vList3"/>
    <dgm:cxn modelId="{291F839C-7D20-4838-9C6D-0D4BF2F8FFE6}" type="presParOf" srcId="{F1CFB06A-4DAD-4DF2-A0BD-40201C26A84B}" destId="{CD7DA884-DC77-4019-985F-F6C771F116B7}" srcOrd="1" destOrd="0" presId="urn:microsoft.com/office/officeart/2005/8/layout/vList3"/>
    <dgm:cxn modelId="{CADD6AE1-001F-4D22-B4D3-87C6C4406101}" type="presParOf" srcId="{00AE3B2E-8681-4E4F-9538-AC9F77D27F79}" destId="{627B7950-DCBC-4F1E-A6CA-B3816E806B2E}" srcOrd="1" destOrd="0" presId="urn:microsoft.com/office/officeart/2005/8/layout/vList3"/>
    <dgm:cxn modelId="{437002DB-F73A-4F70-9EA8-5962729B228D}" type="presParOf" srcId="{00AE3B2E-8681-4E4F-9538-AC9F77D27F79}" destId="{26E1AEEF-B4F5-4976-AA39-AD814F3552D2}" srcOrd="2" destOrd="0" presId="urn:microsoft.com/office/officeart/2005/8/layout/vList3"/>
    <dgm:cxn modelId="{2DFA45D3-12C8-4DC3-9450-CBCC0D0828FE}" type="presParOf" srcId="{26E1AEEF-B4F5-4976-AA39-AD814F3552D2}" destId="{DB75781E-3121-4A05-B6E9-09D871F00543}" srcOrd="0" destOrd="0" presId="urn:microsoft.com/office/officeart/2005/8/layout/vList3"/>
    <dgm:cxn modelId="{B551E2CA-8B81-44C5-AC56-48536B4556C0}" type="presParOf" srcId="{26E1AEEF-B4F5-4976-AA39-AD814F3552D2}" destId="{B8310203-1F1F-4B47-AFF7-4843366CC2FC}"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DA884-DC77-4019-985F-F6C771F116B7}">
      <dsp:nvSpPr>
        <dsp:cNvPr id="0" name=""/>
        <dsp:cNvSpPr/>
      </dsp:nvSpPr>
      <dsp:spPr>
        <a:xfrm rot="10800000">
          <a:off x="1532114" y="2217"/>
          <a:ext cx="4713361" cy="137965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390" tIns="95250" rIns="17780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Integrating best-of-breed cloud infrastructure components</a:t>
          </a:r>
        </a:p>
      </dsp:txBody>
      <dsp:txXfrm rot="10800000">
        <a:off x="1877028" y="2217"/>
        <a:ext cx="4368447" cy="1379656"/>
      </dsp:txXfrm>
    </dsp:sp>
    <dsp:sp modelId="{F4D4E600-73B6-4804-BCE8-6D3C4B8165B2}">
      <dsp:nvSpPr>
        <dsp:cNvPr id="0" name=""/>
        <dsp:cNvSpPr/>
      </dsp:nvSpPr>
      <dsp:spPr>
        <a:xfrm>
          <a:off x="842286" y="2217"/>
          <a:ext cx="1379656" cy="137965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310203-1F1F-4B47-AFF7-4843366CC2FC}">
      <dsp:nvSpPr>
        <dsp:cNvPr id="0" name=""/>
        <dsp:cNvSpPr/>
      </dsp:nvSpPr>
      <dsp:spPr>
        <a:xfrm rot="10800000">
          <a:off x="1532114" y="1793711"/>
          <a:ext cx="4713361" cy="137965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8390" tIns="95250" rIns="17780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Cloud-ready converged infrastructure</a:t>
          </a:r>
        </a:p>
      </dsp:txBody>
      <dsp:txXfrm rot="10800000">
        <a:off x="1877028" y="1793711"/>
        <a:ext cx="4368447" cy="1379656"/>
      </dsp:txXfrm>
    </dsp:sp>
    <dsp:sp modelId="{DB75781E-3121-4A05-B6E9-09D871F00543}">
      <dsp:nvSpPr>
        <dsp:cNvPr id="0" name=""/>
        <dsp:cNvSpPr/>
      </dsp:nvSpPr>
      <dsp:spPr>
        <a:xfrm>
          <a:off x="842286" y="1793711"/>
          <a:ext cx="1379656" cy="137965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62B48D-90F3-411D-90E9-5489CAE9A2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7FBF546-987B-406C-9769-1F90C53E19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B56FF-B983-4E3D-B12D-D5A21FE86C61}" type="datetimeFigureOut">
              <a:rPr lang="en-US" smtClean="0"/>
              <a:t>7/10/2020</a:t>
            </a:fld>
            <a:endParaRPr lang="en-US"/>
          </a:p>
        </p:txBody>
      </p:sp>
      <p:sp>
        <p:nvSpPr>
          <p:cNvPr id="4" name="Footer Placeholder 3">
            <a:extLst>
              <a:ext uri="{FF2B5EF4-FFF2-40B4-BE49-F238E27FC236}">
                <a16:creationId xmlns:a16="http://schemas.microsoft.com/office/drawing/2014/main" id="{670F36D5-B278-43BD-972B-6F0953540A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FCECF8-190B-4113-9882-7DB3ED9773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ED12BB-86A8-483E-88D8-4C49BACF61E2}" type="slidenum">
              <a:rPr lang="en-US" smtClean="0"/>
              <a:t>‹#›</a:t>
            </a:fld>
            <a:endParaRPr lang="en-US"/>
          </a:p>
        </p:txBody>
      </p:sp>
    </p:spTree>
    <p:extLst>
      <p:ext uri="{BB962C8B-B14F-4D97-AF65-F5344CB8AC3E}">
        <p14:creationId xmlns:p14="http://schemas.microsoft.com/office/powerpoint/2010/main" val="3593640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2C304-BC1F-4C23-9430-3AB848658859}" type="datetimeFigureOut">
              <a:rPr lang="en-US" smtClean="0"/>
              <a:t>7/10/2020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1B0DAE-1295-4BE1-AA0C-C27DEDEDAB6F}" type="slidenum">
              <a:rPr lang="en-US" smtClean="0"/>
              <a:t>‹#›</a:t>
            </a:fld>
            <a:endParaRPr lang="en-US"/>
          </a:p>
        </p:txBody>
      </p:sp>
    </p:spTree>
    <p:extLst>
      <p:ext uri="{BB962C8B-B14F-4D97-AF65-F5344CB8AC3E}">
        <p14:creationId xmlns:p14="http://schemas.microsoft.com/office/powerpoint/2010/main" val="175451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fld id="{261B0DAE-1295-4BE1-AA0C-C27DEDEDAB6F}" type="slidenum">
              <a:rPr lang="en-US" smtClean="0"/>
              <a:t>1</a:t>
            </a:fld>
            <a:endParaRPr lang="en-US"/>
          </a:p>
        </p:txBody>
      </p:sp>
    </p:spTree>
    <p:extLst>
      <p:ext uri="{BB962C8B-B14F-4D97-AF65-F5344CB8AC3E}">
        <p14:creationId xmlns:p14="http://schemas.microsoft.com/office/powerpoint/2010/main" val="713791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indent="0" algn="l" defTabSz="914400" rtl="0" eaLnBrk="0" fontAlgn="base" latinLnBrk="0" hangingPunct="0">
              <a:lnSpc>
                <a:spcPct val="100000"/>
              </a:lnSpc>
              <a:spcAft>
                <a:spcPct val="0"/>
              </a:spcAft>
              <a:buClrTx/>
              <a:buSzTx/>
              <a:buFontTx/>
              <a:buNone/>
              <a:tabLst/>
              <a:defRPr/>
            </a:pPr>
            <a:r>
              <a:rPr lang="en-US" dirty="0"/>
              <a:t>SDLC: Software Development Life Cycle</a:t>
            </a:r>
          </a:p>
          <a:p>
            <a:pPr marL="0" marR="0" indent="0" algn="l" defTabSz="914400" rtl="0" eaLnBrk="0" fontAlgn="base" latinLnBrk="0" hangingPunct="0">
              <a:lnSpc>
                <a:spcPct val="100000"/>
              </a:lnSpc>
              <a:spcAft>
                <a:spcPct val="0"/>
              </a:spcAft>
              <a:buClrTx/>
              <a:buSzTx/>
              <a:buFontTx/>
              <a:buNone/>
              <a:tabLst/>
              <a:defRPr/>
            </a:pPr>
            <a:r>
              <a:rPr lang="en-US" dirty="0"/>
              <a:t>SLC: Service Life Cycle</a:t>
            </a: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68093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pPr defTabSz="914400" eaLnBrk="0" fontAlgn="base" hangingPunct="0">
              <a:spcAft>
                <a:spcPct val="0"/>
              </a:spcAft>
              <a:defRPr/>
            </a:pPr>
            <a:endParaRPr lang="en-US" sz="1000" i="0" kern="1200" dirty="0">
              <a:solidFill>
                <a:schemeClr val="tx1"/>
              </a:solidFill>
              <a:effectLst/>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248152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sz="1000" kern="1200" dirty="0">
              <a:solidFill>
                <a:schemeClr val="tx1"/>
              </a:solidFill>
              <a:effectLst/>
              <a:ea typeface="+mn-ea"/>
              <a:cs typeface="Calibri" panose="020F0502020204030204" pitchFamily="34" charset="0"/>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4141979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kern="1200" dirty="0">
              <a:solidFill>
                <a:schemeClr val="tx1"/>
              </a:solidFill>
              <a:effectLst/>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4062519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pPr marR="0" indent="0" algn="l" defTabSz="914400" rtl="0" eaLnBrk="0" fontAlgn="base" latinLnBrk="0" hangingPunct="0">
              <a:spcAft>
                <a:spcPct val="0"/>
              </a:spcAft>
              <a:buClrTx/>
              <a:buSzTx/>
              <a:buFontTx/>
              <a:buNone/>
              <a:tabLst/>
              <a:defRPr/>
            </a:pPr>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568209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sz="1000" kern="1200" dirty="0">
              <a:solidFill>
                <a:schemeClr val="tx1"/>
              </a:solidFill>
              <a:effectLst/>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1182522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956284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355327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425720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1299008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This lesson covers the greenfield and the brownfield deployment options, the technology solutions and the </a:t>
            </a:r>
            <a:r>
              <a:rPr lang="en-US" baseline="0" dirty="0"/>
              <a:t>various factors that should be considered while building </a:t>
            </a:r>
            <a:r>
              <a:rPr lang="en-US" dirty="0"/>
              <a:t>a</a:t>
            </a:r>
            <a:r>
              <a:rPr lang="en-US" baseline="0" dirty="0"/>
              <a:t> cloud infrastructure. </a:t>
            </a:r>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1277545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933021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1271591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baseline="0"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263029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kern="1200" dirty="0">
              <a:solidFill>
                <a:schemeClr val="tx1"/>
              </a:solidFill>
              <a:effectLst/>
              <a:ea typeface="+mn-ea"/>
              <a:cs typeface="Calibri" panose="020F0502020204030204" pitchFamily="34" charset="0"/>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7284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ARM</a:t>
            </a:r>
          </a:p>
          <a:p>
            <a:r>
              <a:rPr lang="en-US" dirty="0"/>
              <a:t>INTEL</a:t>
            </a:r>
          </a:p>
          <a:p>
            <a:r>
              <a:rPr lang="en-US" dirty="0"/>
              <a:t>DELL EMC</a:t>
            </a: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14672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pPr marL="0" marR="0" indent="0" algn="l" defTabSz="914400" rtl="0" eaLnBrk="0" fontAlgn="base" latinLnBrk="0" hangingPunct="0">
              <a:spcAft>
                <a:spcPct val="0"/>
              </a:spcAft>
              <a:buClrTx/>
              <a:buSzTx/>
              <a:buFontTx/>
              <a:buNone/>
              <a:tabLst/>
              <a:defRPr/>
            </a:pPr>
            <a:endParaRPr lang="en-US" sz="1000" b="1" kern="1200" dirty="0">
              <a:solidFill>
                <a:schemeClr val="tx1"/>
              </a:solidFill>
              <a:effectLst/>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2733454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339265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pPr marL="228600" indent="-228600">
              <a:buFont typeface="+mj-lt"/>
              <a:buAutoNum type="arabicPeriod"/>
            </a:pPr>
            <a:endParaRPr lang="en-US" sz="1000" b="0" i="0" u="none" strike="noStrike" kern="1200" baseline="0" dirty="0">
              <a:solidFill>
                <a:schemeClr val="tx1"/>
              </a:solidFill>
            </a:endParaRPr>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807343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a:t>Module: Building the Cloud Infrastructure</a:t>
            </a:r>
            <a:endParaRPr lang="en-US" dirty="0"/>
          </a:p>
        </p:txBody>
      </p:sp>
    </p:spTree>
    <p:extLst>
      <p:ext uri="{BB962C8B-B14F-4D97-AF65-F5344CB8AC3E}">
        <p14:creationId xmlns:p14="http://schemas.microsoft.com/office/powerpoint/2010/main" val="218253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3429000"/>
          </a:xfrm>
          <a:prstGeom prst="rect">
            <a:avLst/>
          </a:prstGeom>
          <a:solidFill>
            <a:schemeClr val="bg1">
              <a:lumMod val="50000"/>
            </a:schemeClr>
          </a:solidFill>
          <a:ln w="9525">
            <a:noFill/>
            <a:miter lim="800000"/>
            <a:headEnd/>
            <a:tailEnd/>
          </a:ln>
          <a:effectLst/>
        </p:spPr>
        <p:txBody>
          <a:bodyPr wrap="none" anchor="ctr"/>
          <a:lstStyle/>
          <a:p>
            <a:pPr algn="ctr">
              <a:defRPr/>
            </a:pPr>
            <a:endParaRPr lang="en-US">
              <a:latin typeface="Arial" charset="0"/>
            </a:endParaRPr>
          </a:p>
        </p:txBody>
      </p:sp>
      <p:pic>
        <p:nvPicPr>
          <p:cNvPr id="5" name="Picture 10" descr="APU Logo_Final_Vertical_V1_HR1 cop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888" y="2514600"/>
            <a:ext cx="2530476"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a:t>Click to edit Master title style</a:t>
            </a:r>
            <a:endParaRPr lang="en-GB"/>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18664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6058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3434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en-US" altLang="zh-TW"/>
              <a:t>Click to edit Master title style</a:t>
            </a:r>
            <a:endParaRPr lang="zh-TW" altLang="en-US"/>
          </a:p>
        </p:txBody>
      </p:sp>
      <p:sp>
        <p:nvSpPr>
          <p:cNvPr id="3" name="內容版面配置區 2"/>
          <p:cNvSpPr>
            <a:spLocks noGrp="1"/>
          </p:cNvSpPr>
          <p:nvPr>
            <p:ph sz="half" idx="1"/>
          </p:nvPr>
        </p:nvSpPr>
        <p:spPr>
          <a:xfrm>
            <a:off x="457200" y="1600200"/>
            <a:ext cx="4038600" cy="4530725"/>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內容版面配置區 3"/>
          <p:cNvSpPr>
            <a:spLocks noGrp="1"/>
          </p:cNvSpPr>
          <p:nvPr>
            <p:ph sz="quarter" idx="2"/>
          </p:nvPr>
        </p:nvSpPr>
        <p:spPr>
          <a:xfrm>
            <a:off x="4648200" y="1600200"/>
            <a:ext cx="4038600" cy="2189163"/>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內容版面配置區 4"/>
          <p:cNvSpPr>
            <a:spLocks noGrp="1"/>
          </p:cNvSpPr>
          <p:nvPr>
            <p:ph sz="quarter" idx="3"/>
          </p:nvPr>
        </p:nvSpPr>
        <p:spPr>
          <a:xfrm>
            <a:off x="4648200" y="3941763"/>
            <a:ext cx="4038600" cy="2189162"/>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Rectangle 9"/>
          <p:cNvSpPr>
            <a:spLocks noGrp="1" noChangeArrowheads="1"/>
          </p:cNvSpPr>
          <p:nvPr>
            <p:ph type="dt" sz="half" idx="10"/>
          </p:nvPr>
        </p:nvSpPr>
        <p:spPr>
          <a:xfrm>
            <a:off x="457200" y="6248400"/>
            <a:ext cx="2133600" cy="457200"/>
          </a:xfrm>
          <a:prstGeom prst="rect">
            <a:avLst/>
          </a:prstGeom>
          <a:ln/>
        </p:spPr>
        <p:txBody>
          <a:bodyPr/>
          <a:lstStyle>
            <a:lvl1pPr>
              <a:defRPr/>
            </a:lvl1pPr>
          </a:lstStyle>
          <a:p>
            <a:fld id="{C117F3E7-0AD9-42A5-B67D-1D5B53E16364}" type="datetime1">
              <a:rPr lang="en-US" smtClean="0"/>
              <a:t>7/10/2020</a:t>
            </a:fld>
            <a:endParaRPr lang="en-US"/>
          </a:p>
        </p:txBody>
      </p:sp>
      <p:sp>
        <p:nvSpPr>
          <p:cNvPr id="7" name="Rectangle 10"/>
          <p:cNvSpPr>
            <a:spLocks noGrp="1" noChangeArrowheads="1"/>
          </p:cNvSpPr>
          <p:nvPr>
            <p:ph type="ftr" sz="quarter" idx="11"/>
          </p:nvPr>
        </p:nvSpPr>
        <p:spPr>
          <a:ln/>
        </p:spPr>
        <p:txBody>
          <a:bodyPr/>
          <a:lstStyle>
            <a:lvl1pPr>
              <a:defRPr/>
            </a:lvl1pPr>
          </a:lstStyle>
          <a:p>
            <a:endParaRPr lang="en-US"/>
          </a:p>
        </p:txBody>
      </p:sp>
      <p:sp>
        <p:nvSpPr>
          <p:cNvPr id="8" name="Rectangle 11"/>
          <p:cNvSpPr>
            <a:spLocks noGrp="1" noChangeArrowheads="1"/>
          </p:cNvSpPr>
          <p:nvPr>
            <p:ph type="sldNum" sz="quarter" idx="12"/>
          </p:nvPr>
        </p:nvSpPr>
        <p:spPr>
          <a:xfrm>
            <a:off x="6553200" y="6248400"/>
            <a:ext cx="2133600" cy="457200"/>
          </a:xfrm>
          <a:prstGeom prst="rect">
            <a:avLst/>
          </a:prstGeom>
          <a:ln/>
        </p:spPr>
        <p:txBody>
          <a:bodyPr/>
          <a:lstStyle>
            <a:lvl1pPr>
              <a:defRPr/>
            </a:lvl1pPr>
          </a:lstStyle>
          <a:p>
            <a:fld id="{2C0CF104-8B6A-4D27-B4FC-F96AD0B1E697}" type="slidenum">
              <a:rPr lang="en-US" smtClean="0"/>
              <a:t>‹#›</a:t>
            </a:fld>
            <a:endParaRPr lang="en-US"/>
          </a:p>
        </p:txBody>
      </p:sp>
    </p:spTree>
    <p:extLst>
      <p:ext uri="{BB962C8B-B14F-4D97-AF65-F5344CB8AC3E}">
        <p14:creationId xmlns:p14="http://schemas.microsoft.com/office/powerpoint/2010/main" val="29604645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esson Topics and Summary">
    <p:spTree>
      <p:nvGrpSpPr>
        <p:cNvPr id="1" name=""/>
        <p:cNvGrpSpPr/>
        <p:nvPr/>
      </p:nvGrpSpPr>
      <p:grpSpPr>
        <a:xfrm>
          <a:off x="0" y="0"/>
          <a:ext cx="0" cy="0"/>
          <a:chOff x="0" y="0"/>
          <a:chExt cx="0" cy="0"/>
        </a:xfrm>
      </p:grpSpPr>
      <p:sp>
        <p:nvSpPr>
          <p:cNvPr id="2" name="Title 1"/>
          <p:cNvSpPr>
            <a:spLocks noGrp="1"/>
          </p:cNvSpPr>
          <p:nvPr>
            <p:ph type="ctrTitle"/>
          </p:nvPr>
        </p:nvSpPr>
        <p:spPr>
          <a:xfrm>
            <a:off x="533401" y="685800"/>
            <a:ext cx="8077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533400" y="1498600"/>
            <a:ext cx="8077200" cy="39624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67768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Title, sub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latin typeface="+mj-lt"/>
              </a:defRPr>
            </a:lvl1pPr>
          </a:lstStyle>
          <a:p>
            <a:r>
              <a:rPr lang="en-US" dirty="0"/>
              <a:t>Click to edit Master title style</a:t>
            </a:r>
          </a:p>
        </p:txBody>
      </p:sp>
      <p:sp>
        <p:nvSpPr>
          <p:cNvPr id="5" name="Content Placeholder 4"/>
          <p:cNvSpPr>
            <a:spLocks noGrp="1"/>
          </p:cNvSpPr>
          <p:nvPr>
            <p:ph sz="quarter" idx="10"/>
          </p:nvPr>
        </p:nvSpPr>
        <p:spPr>
          <a:xfrm>
            <a:off x="379413" y="1727200"/>
            <a:ext cx="8458200" cy="41656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p:cNvSpPr>
            <a:spLocks noGrp="1"/>
          </p:cNvSpPr>
          <p:nvPr>
            <p:ph type="subTitle" idx="1"/>
          </p:nvPr>
        </p:nvSpPr>
        <p:spPr>
          <a:xfrm>
            <a:off x="379414" y="937334"/>
            <a:ext cx="8449733" cy="403223"/>
          </a:xfrm>
          <a:prstGeom prst="rect">
            <a:avLst/>
          </a:prstGeom>
        </p:spPr>
        <p:txBody>
          <a:bodyPr lIns="0" tIns="0" rIns="0" bIns="0"/>
          <a:lstStyle>
            <a:lvl1pPr marL="0" indent="0" algn="l">
              <a:buNone/>
              <a:defRPr sz="2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10" descr="APU Logo Final-medium.jpg">
            <a:extLst>
              <a:ext uri="{FF2B5EF4-FFF2-40B4-BE49-F238E27FC236}">
                <a16:creationId xmlns:a16="http://schemas.microsoft.com/office/drawing/2014/main" id="{C80C9D08-BD57-4E57-A7E9-218C2C2FF2E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746354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39C6FE2D-09C0-4DA9-8490-B358EE6F186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390058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D8D90437-A449-4071-84AA-6261632C521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092972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Two columns">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1"/>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40386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quarter" idx="11"/>
          </p:nvPr>
        </p:nvSpPr>
        <p:spPr>
          <a:xfrm>
            <a:off x="4800600" y="1320800"/>
            <a:ext cx="40386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2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10" descr="APU Logo Final-medium.jpg">
            <a:extLst>
              <a:ext uri="{FF2B5EF4-FFF2-40B4-BE49-F238E27FC236}">
                <a16:creationId xmlns:a16="http://schemas.microsoft.com/office/drawing/2014/main" id="{70AAC171-C225-49F9-9DF8-A64A2F0CEC8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707478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472C208D-5EE5-4D50-9C56-78E7004932F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107690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4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1FE92A1B-CE89-435A-ABA9-B051BE38D7F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2962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246230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5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51E5056D-0E70-4785-BDED-E8B6DC5192C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435271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6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0019D45E-7CF5-474B-A39E-9954B84CE20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85474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8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8B7EBF9F-B832-42B3-8E8F-C14A4852E13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522443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10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A113B707-A8F6-487D-9FD7-004905432B2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1859388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1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7682ECAB-7054-4F8B-BE03-B6E03D3CE7D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017046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1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750D65C5-09FF-47EF-BB87-8AB07C1D3A3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231906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13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C09BD055-ED50-492F-8506-0A143D63FA7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8134712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cSld name="14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dirty="0"/>
              <a:t>Click to edit Master title style</a:t>
            </a:r>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descr="APU Logo Final-medium.jpg">
            <a:extLst>
              <a:ext uri="{FF2B5EF4-FFF2-40B4-BE49-F238E27FC236}">
                <a16:creationId xmlns:a16="http://schemas.microsoft.com/office/drawing/2014/main" id="{4ED2621C-9310-4C16-B7B3-364B2D1200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31804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246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9554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5392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763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5215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7516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6159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p:cNvPicPr>
            <a:picLocks noChangeAspect="1" noChangeArrowheads="1"/>
          </p:cNvPicPr>
          <p:nvPr/>
        </p:nvPicPr>
        <p:blipFill>
          <a:blip r:embed="rId29">
            <a:lum bright="80000" contrast="-90000"/>
            <a:extLst>
              <a:ext uri="{28A0092B-C50C-407E-A947-70E740481C1C}">
                <a14:useLocalDpi xmlns:a14="http://schemas.microsoft.com/office/drawing/2010/main" val="0"/>
              </a:ext>
            </a:extLst>
          </a:blip>
          <a:srcRect/>
          <a:stretch>
            <a:fillRect/>
          </a:stretch>
        </p:blipFill>
        <p:spPr bwMode="auto">
          <a:xfrm>
            <a:off x="-1441450" y="2570163"/>
            <a:ext cx="720725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p:cNvSpPr>
            <a:spLocks noChangeArrowheads="1"/>
          </p:cNvSpPr>
          <p:nvPr/>
        </p:nvSpPr>
        <p:spPr bwMode="auto">
          <a:xfrm>
            <a:off x="0" y="6621463"/>
            <a:ext cx="9144000" cy="236537"/>
          </a:xfrm>
          <a:prstGeom prst="rect">
            <a:avLst/>
          </a:prstGeom>
          <a:solidFill>
            <a:schemeClr val="bg1">
              <a:lumMod val="50000"/>
            </a:schemeClr>
          </a:solidFill>
          <a:ln w="9525">
            <a:noFill/>
            <a:miter lim="800000"/>
            <a:headEnd/>
            <a:tailEnd/>
          </a:ln>
          <a:effectLst/>
        </p:spPr>
        <p:txBody>
          <a:bodyPr wrap="none" anchor="ctr"/>
          <a:lstStyle/>
          <a:p>
            <a:pPr>
              <a:defRPr/>
            </a:pPr>
            <a:endParaRPr lang="en-GB">
              <a:latin typeface="Arial" charset="0"/>
            </a:endParaRPr>
          </a:p>
        </p:txBody>
      </p:sp>
      <p:sp>
        <p:nvSpPr>
          <p:cNvPr id="1028" name="Rectangle 4"/>
          <p:cNvSpPr>
            <a:spLocks noGrp="1" noChangeArrowheads="1"/>
          </p:cNvSpPr>
          <p:nvPr>
            <p:ph type="body" idx="1"/>
          </p:nvPr>
        </p:nvSpPr>
        <p:spPr bwMode="auto">
          <a:xfrm>
            <a:off x="487363" y="1697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6"/>
          <p:cNvSpPr>
            <a:spLocks noGrp="1" noChangeArrowheads="1"/>
          </p:cNvSpPr>
          <p:nvPr>
            <p:ph type="title"/>
          </p:nvPr>
        </p:nvSpPr>
        <p:spPr bwMode="auto">
          <a:xfrm>
            <a:off x="485775" y="274638"/>
            <a:ext cx="70421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6023" name="Rectangle 7"/>
          <p:cNvSpPr>
            <a:spLocks noChangeArrowheads="1"/>
          </p:cNvSpPr>
          <p:nvPr/>
        </p:nvSpPr>
        <p:spPr bwMode="auto">
          <a:xfrm>
            <a:off x="0" y="6597650"/>
            <a:ext cx="2711450" cy="260350"/>
          </a:xfrm>
          <a:prstGeom prst="rect">
            <a:avLst/>
          </a:prstGeom>
          <a:noFill/>
          <a:ln w="9525">
            <a:noFill/>
            <a:miter lim="800000"/>
            <a:headEnd/>
            <a:tailEnd/>
          </a:ln>
          <a:effectLst/>
        </p:spPr>
        <p:txBody>
          <a:bodyPr/>
          <a:lstStyle/>
          <a:p>
            <a:pPr>
              <a:defRPr/>
            </a:pPr>
            <a:r>
              <a:rPr lang="en-GB" sz="800" dirty="0">
                <a:latin typeface="Calibri" pitchFamily="34" charset="0"/>
                <a:cs typeface="Calibri" pitchFamily="34" charset="0"/>
              </a:rPr>
              <a:t>Module Code and Module Title</a:t>
            </a:r>
          </a:p>
        </p:txBody>
      </p:sp>
      <p:sp>
        <p:nvSpPr>
          <p:cNvPr id="86024" name="Rectangle 8"/>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Calibri" panose="020F0502020204030204" pitchFamily="34" charset="0"/>
                <a:cs typeface="Calibri" panose="020F0502020204030204" pitchFamily="34" charset="0"/>
              </a:defRPr>
            </a:lvl1pPr>
          </a:lstStyle>
          <a:p>
            <a:endParaRPr lang="en-US"/>
          </a:p>
        </p:txBody>
      </p:sp>
      <p:sp>
        <p:nvSpPr>
          <p:cNvPr id="86025" name="Rectangle 9"/>
          <p:cNvSpPr>
            <a:spLocks noChangeArrowheads="1"/>
          </p:cNvSpPr>
          <p:nvPr/>
        </p:nvSpPr>
        <p:spPr bwMode="auto">
          <a:xfrm>
            <a:off x="3175000" y="6597650"/>
            <a:ext cx="2711450" cy="260350"/>
          </a:xfrm>
          <a:prstGeom prst="rect">
            <a:avLst/>
          </a:prstGeom>
          <a:noFill/>
          <a:ln w="9525">
            <a:noFill/>
            <a:miter lim="800000"/>
            <a:headEnd/>
            <a:tailEnd/>
          </a:ln>
          <a:effectLst/>
        </p:spPr>
        <p:txBody>
          <a:bodyPr/>
          <a:lstStyle/>
          <a:p>
            <a:pPr algn="ctr">
              <a:defRPr/>
            </a:pPr>
            <a:r>
              <a:rPr lang="en-GB" sz="800" dirty="0">
                <a:latin typeface="Calibri" pitchFamily="34" charset="0"/>
                <a:cs typeface="Calibri" pitchFamily="34" charset="0"/>
              </a:rPr>
              <a:t>Title of Slides</a:t>
            </a:r>
          </a:p>
        </p:txBody>
      </p:sp>
      <p:pic>
        <p:nvPicPr>
          <p:cNvPr id="1033" name="Picture 10" descr="APU Logo Final-medium.jpg"/>
          <p:cNvPicPr>
            <a:picLocks noChangeAspect="1"/>
          </p:cNvPicPr>
          <p:nvPr/>
        </p:nvPicPr>
        <p:blipFill>
          <a:blip r:embed="rId30">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1743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90" r:id="rId13"/>
    <p:sldLayoutId id="2147483708" r:id="rId14"/>
    <p:sldLayoutId id="2147483709" r:id="rId15"/>
    <p:sldLayoutId id="2147483710" r:id="rId16"/>
    <p:sldLayoutId id="2147483711" r:id="rId17"/>
    <p:sldLayoutId id="2147483712" r:id="rId18"/>
    <p:sldLayoutId id="2147483713" r:id="rId19"/>
    <p:sldLayoutId id="2147483714" r:id="rId20"/>
    <p:sldLayoutId id="2147483715" r:id="rId21"/>
    <p:sldLayoutId id="2147483716" r:id="rId22"/>
    <p:sldLayoutId id="2147483717" r:id="rId23"/>
    <p:sldLayoutId id="2147483718" r:id="rId24"/>
    <p:sldLayoutId id="2147483719" r:id="rId25"/>
    <p:sldLayoutId id="2147483720" r:id="rId26"/>
    <p:sldLayoutId id="2147483721" r:id="rId27"/>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2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25.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0.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1.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2.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3.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4.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5.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6.xml"/><Relationship Id="rId1" Type="http://schemas.openxmlformats.org/officeDocument/2006/relationships/tags" Target="../tags/tag3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7.xml"/><Relationship Id="rId1" Type="http://schemas.openxmlformats.org/officeDocument/2006/relationships/tags" Target="../tags/tag3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3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tags" Target="../tags/tag1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16.xml"/><Relationship Id="rId1" Type="http://schemas.openxmlformats.org/officeDocument/2006/relationships/tags" Target="../tags/tag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20.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7.xml"/><Relationship Id="rId1" Type="http://schemas.openxmlformats.org/officeDocument/2006/relationships/tags" Target="../tags/tag2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8.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9.xml"/><Relationship Id="rId1" Type="http://schemas.openxmlformats.org/officeDocument/2006/relationships/tags" Target="../tags/tag2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1736"/>
            <a:ext cx="7772400" cy="2387600"/>
          </a:xfrm>
        </p:spPr>
        <p:txBody>
          <a:bodyPr>
            <a:normAutofit/>
          </a:bodyPr>
          <a:lstStyle/>
          <a:p>
            <a:r>
              <a:rPr lang="en-US" sz="4400" dirty="0"/>
              <a:t>CT105-3-M Cloud Infrastructure and Services</a:t>
            </a:r>
          </a:p>
        </p:txBody>
      </p:sp>
      <p:sp>
        <p:nvSpPr>
          <p:cNvPr id="3" name="Subtitle 2"/>
          <p:cNvSpPr>
            <a:spLocks noGrp="1"/>
          </p:cNvSpPr>
          <p:nvPr>
            <p:ph type="subTitle" idx="1"/>
          </p:nvPr>
        </p:nvSpPr>
        <p:spPr>
          <a:xfrm>
            <a:off x="3263462" y="4109216"/>
            <a:ext cx="5880538" cy="1187355"/>
          </a:xfrm>
        </p:spPr>
        <p:txBody>
          <a:bodyPr/>
          <a:lstStyle/>
          <a:p>
            <a:r>
              <a:rPr lang="en-US" dirty="0"/>
              <a:t>Options and Considerations for Building a Cloud Infrastructure</a:t>
            </a:r>
          </a:p>
        </p:txBody>
      </p:sp>
    </p:spTree>
    <p:extLst>
      <p:ext uri="{BB962C8B-B14F-4D97-AF65-F5344CB8AC3E}">
        <p14:creationId xmlns:p14="http://schemas.microsoft.com/office/powerpoint/2010/main" val="292689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Organization</a:t>
            </a:r>
          </a:p>
        </p:txBody>
      </p:sp>
      <p:sp>
        <p:nvSpPr>
          <p:cNvPr id="7" name="Subtitle 6"/>
          <p:cNvSpPr>
            <a:spLocks noGrp="1"/>
          </p:cNvSpPr>
          <p:nvPr>
            <p:ph type="subTitle" idx="1"/>
          </p:nvPr>
        </p:nvSpPr>
        <p:spPr/>
        <p:txBody>
          <a:bodyPr/>
          <a:lstStyle/>
          <a:p>
            <a:r>
              <a:rPr lang="en-US" dirty="0"/>
              <a:t>New Roles in Cloud</a:t>
            </a:r>
          </a:p>
        </p:txBody>
      </p:sp>
      <p:sp>
        <p:nvSpPr>
          <p:cNvPr id="25" name="Freeform 5">
            <a:extLst>
              <a:ext uri="{FF2B5EF4-FFF2-40B4-BE49-F238E27FC236}">
                <a16:creationId xmlns:a16="http://schemas.microsoft.com/office/drawing/2014/main" id="{A48033B0-E689-4384-BB2D-15036C057C15}"/>
              </a:ext>
            </a:extLst>
          </p:cNvPr>
          <p:cNvSpPr/>
          <p:nvPr/>
        </p:nvSpPr>
        <p:spPr>
          <a:xfrm>
            <a:off x="379413" y="2103640"/>
            <a:ext cx="1860500" cy="396937"/>
          </a:xfrm>
          <a:custGeom>
            <a:avLst/>
            <a:gdLst>
              <a:gd name="connsiteX0" fmla="*/ 0 w 1860500"/>
              <a:gd name="connsiteY0" fmla="*/ 0 h 396937"/>
              <a:gd name="connsiteX1" fmla="*/ 1860500 w 1860500"/>
              <a:gd name="connsiteY1" fmla="*/ 0 h 396937"/>
              <a:gd name="connsiteX2" fmla="*/ 1860500 w 1860500"/>
              <a:gd name="connsiteY2" fmla="*/ 396937 h 396937"/>
              <a:gd name="connsiteX3" fmla="*/ 0 w 1860500"/>
              <a:gd name="connsiteY3" fmla="*/ 396937 h 396937"/>
              <a:gd name="connsiteX4" fmla="*/ 0 w 1860500"/>
              <a:gd name="connsiteY4" fmla="*/ 0 h 396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396937">
                <a:moveTo>
                  <a:pt x="0" y="0"/>
                </a:moveTo>
                <a:lnTo>
                  <a:pt x="1860500" y="0"/>
                </a:lnTo>
                <a:lnTo>
                  <a:pt x="1860500" y="396937"/>
                </a:lnTo>
                <a:lnTo>
                  <a:pt x="0" y="396937"/>
                </a:lnTo>
                <a:lnTo>
                  <a:pt x="0" y="0"/>
                </a:lnTo>
                <a:close/>
              </a:path>
            </a:pathLst>
          </a:custGeom>
          <a:solidFill>
            <a:srgbClr val="007D68">
              <a:hueOff val="0"/>
              <a:satOff val="0"/>
              <a:lumOff val="0"/>
              <a:alphaOff val="0"/>
            </a:srgbClr>
          </a:solidFill>
          <a:ln w="25400" cap="flat" cmpd="sng" algn="ctr">
            <a:solidFill>
              <a:srgbClr val="007D68">
                <a:hueOff val="0"/>
                <a:satOff val="0"/>
                <a:lumOff val="0"/>
                <a:alphaOff val="0"/>
              </a:srgbClr>
            </a:solidFill>
            <a:prstDash val="solid"/>
          </a:ln>
          <a:effectLst/>
        </p:spPr>
        <p:txBody>
          <a:bodyPr spcFirstLastPara="0" vert="horz" wrap="square" lIns="78232" tIns="44704" rIns="78232" bIns="4470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Service Manager</a:t>
            </a:r>
          </a:p>
        </p:txBody>
      </p:sp>
      <p:sp>
        <p:nvSpPr>
          <p:cNvPr id="26" name="Freeform 7">
            <a:extLst>
              <a:ext uri="{FF2B5EF4-FFF2-40B4-BE49-F238E27FC236}">
                <a16:creationId xmlns:a16="http://schemas.microsoft.com/office/drawing/2014/main" id="{09595BB7-EB5A-4716-BB4E-8FC5D4892E72}"/>
              </a:ext>
            </a:extLst>
          </p:cNvPr>
          <p:cNvSpPr/>
          <p:nvPr/>
        </p:nvSpPr>
        <p:spPr>
          <a:xfrm>
            <a:off x="379413" y="2500577"/>
            <a:ext cx="1860500" cy="2717550"/>
          </a:xfrm>
          <a:custGeom>
            <a:avLst/>
            <a:gdLst>
              <a:gd name="connsiteX0" fmla="*/ 0 w 1860500"/>
              <a:gd name="connsiteY0" fmla="*/ 0 h 2717550"/>
              <a:gd name="connsiteX1" fmla="*/ 1860500 w 1860500"/>
              <a:gd name="connsiteY1" fmla="*/ 0 h 2717550"/>
              <a:gd name="connsiteX2" fmla="*/ 1860500 w 1860500"/>
              <a:gd name="connsiteY2" fmla="*/ 2717550 h 2717550"/>
              <a:gd name="connsiteX3" fmla="*/ 0 w 1860500"/>
              <a:gd name="connsiteY3" fmla="*/ 2717550 h 2717550"/>
              <a:gd name="connsiteX4" fmla="*/ 0 w 1860500"/>
              <a:gd name="connsiteY4" fmla="*/ 0 h 27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2717550">
                <a:moveTo>
                  <a:pt x="0" y="0"/>
                </a:moveTo>
                <a:lnTo>
                  <a:pt x="1860500" y="0"/>
                </a:lnTo>
                <a:lnTo>
                  <a:pt x="1860500" y="2717550"/>
                </a:lnTo>
                <a:lnTo>
                  <a:pt x="0" y="2717550"/>
                </a:lnTo>
                <a:lnTo>
                  <a:pt x="0" y="0"/>
                </a:lnTo>
                <a:close/>
              </a:path>
            </a:pathLst>
          </a:custGeom>
          <a:solidFill>
            <a:srgbClr val="007D68">
              <a:tint val="40000"/>
              <a:alpha val="90000"/>
              <a:hueOff val="0"/>
              <a:satOff val="0"/>
              <a:lumOff val="0"/>
              <a:alphaOff val="0"/>
            </a:srgbClr>
          </a:solidFill>
          <a:ln w="25400" cap="flat" cmpd="sng" algn="ctr">
            <a:solidFill>
              <a:srgbClr val="007D68">
                <a:tint val="40000"/>
                <a:alpha val="90000"/>
                <a:hueOff val="0"/>
                <a:satOff val="0"/>
                <a:lumOff val="0"/>
                <a:alphaOff val="0"/>
              </a:srgbClr>
            </a:solidFill>
            <a:prstDash val="solid"/>
          </a:ln>
          <a:effectLst/>
        </p:spPr>
        <p:txBody>
          <a:bodyPr spcFirstLastPara="0" vert="horz" wrap="square" lIns="58674" tIns="58674" rIns="78232" bIns="88011" numCol="1" spcCol="1270" anchor="t" anchorCtr="0">
            <a:noAutofit/>
          </a:bodyPr>
          <a:lstStyle/>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Key interface between clients and IT staff</a:t>
            </a:r>
          </a:p>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endParaRPr>
          </a:p>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Understands consumers’ needs and industry trends</a:t>
            </a:r>
          </a:p>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endParaRPr>
          </a:p>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Ensures IT delivers cost-competitive services</a:t>
            </a:r>
          </a:p>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endParaRPr>
          </a:p>
          <a:p>
            <a:pPr marL="171450" marR="0" lvl="1" indent="-171450" defTabSz="488950" eaLnBrk="1" fontAlgn="auto" latinLnBrk="0" hangingPunct="1">
              <a:lnSpc>
                <a:spcPct val="10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Manages</a:t>
            </a:r>
            <a:r>
              <a:rPr kumimoji="0" lang="en-US" sz="1100" b="0" i="0" u="none" strike="noStrike" kern="0" cap="none" spc="0" normalizeH="0" baseline="0" noProof="0" dirty="0">
                <a:ln>
                  <a:noFill/>
                </a:ln>
                <a:solidFill>
                  <a:srgbClr val="FF0000"/>
                </a:solidFill>
                <a:effectLst/>
                <a:uLnTx/>
                <a:uFillTx/>
                <a:latin typeface="Verdana"/>
                <a:ea typeface="+mn-ea"/>
                <a:cs typeface="+mn-cs"/>
              </a:rPr>
              <a:t> </a:t>
            </a: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consumers</a:t>
            </a:r>
            <a:r>
              <a:rPr kumimoji="0" lang="en-US" sz="1100" b="0" i="0" u="none" strike="noStrike" kern="0" cap="none" spc="0" normalizeH="0" baseline="0" noProof="0" dirty="0">
                <a:ln>
                  <a:noFill/>
                </a:ln>
                <a:solidFill>
                  <a:srgbClr val="000000"/>
                </a:solidFill>
                <a:effectLst/>
                <a:uLnTx/>
                <a:uFillTx/>
                <a:latin typeface="Verdana"/>
                <a:ea typeface="+mn-ea"/>
                <a:cs typeface="+mn-cs"/>
              </a:rPr>
              <a:t>’ </a:t>
            </a: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expectations of product offerings </a:t>
            </a:r>
          </a:p>
        </p:txBody>
      </p:sp>
      <p:sp>
        <p:nvSpPr>
          <p:cNvPr id="27" name="Freeform 8">
            <a:extLst>
              <a:ext uri="{FF2B5EF4-FFF2-40B4-BE49-F238E27FC236}">
                <a16:creationId xmlns:a16="http://schemas.microsoft.com/office/drawing/2014/main" id="{FB7221F0-294B-40B4-BB63-E184076C3889}"/>
              </a:ext>
            </a:extLst>
          </p:cNvPr>
          <p:cNvSpPr/>
          <p:nvPr/>
        </p:nvSpPr>
        <p:spPr>
          <a:xfrm>
            <a:off x="2500383" y="2103640"/>
            <a:ext cx="1860500" cy="396937"/>
          </a:xfrm>
          <a:custGeom>
            <a:avLst/>
            <a:gdLst>
              <a:gd name="connsiteX0" fmla="*/ 0 w 1860500"/>
              <a:gd name="connsiteY0" fmla="*/ 0 h 396937"/>
              <a:gd name="connsiteX1" fmla="*/ 1860500 w 1860500"/>
              <a:gd name="connsiteY1" fmla="*/ 0 h 396937"/>
              <a:gd name="connsiteX2" fmla="*/ 1860500 w 1860500"/>
              <a:gd name="connsiteY2" fmla="*/ 396937 h 396937"/>
              <a:gd name="connsiteX3" fmla="*/ 0 w 1860500"/>
              <a:gd name="connsiteY3" fmla="*/ 396937 h 396937"/>
              <a:gd name="connsiteX4" fmla="*/ 0 w 1860500"/>
              <a:gd name="connsiteY4" fmla="*/ 0 h 396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396937">
                <a:moveTo>
                  <a:pt x="0" y="0"/>
                </a:moveTo>
                <a:lnTo>
                  <a:pt x="1860500" y="0"/>
                </a:lnTo>
                <a:lnTo>
                  <a:pt x="1860500" y="396937"/>
                </a:lnTo>
                <a:lnTo>
                  <a:pt x="0" y="396937"/>
                </a:lnTo>
                <a:lnTo>
                  <a:pt x="0" y="0"/>
                </a:lnTo>
                <a:close/>
              </a:path>
            </a:pathLst>
          </a:custGeom>
          <a:solidFill>
            <a:srgbClr val="007D68">
              <a:hueOff val="-3398392"/>
              <a:satOff val="-12810"/>
              <a:lumOff val="8497"/>
              <a:alphaOff val="0"/>
            </a:srgbClr>
          </a:solidFill>
          <a:ln w="25400" cap="flat" cmpd="sng" algn="ctr">
            <a:solidFill>
              <a:srgbClr val="007D68">
                <a:hueOff val="-3398392"/>
                <a:satOff val="-12810"/>
                <a:lumOff val="8497"/>
                <a:alphaOff val="0"/>
              </a:srgbClr>
            </a:solidFill>
            <a:prstDash val="solid"/>
          </a:ln>
          <a:effectLst/>
        </p:spPr>
        <p:txBody>
          <a:bodyPr spcFirstLastPara="0" vert="horz" wrap="square" lIns="78232" tIns="44704" rIns="78232" bIns="4470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Account Manager</a:t>
            </a:r>
          </a:p>
        </p:txBody>
      </p:sp>
      <p:sp>
        <p:nvSpPr>
          <p:cNvPr id="28" name="Freeform 9">
            <a:extLst>
              <a:ext uri="{FF2B5EF4-FFF2-40B4-BE49-F238E27FC236}">
                <a16:creationId xmlns:a16="http://schemas.microsoft.com/office/drawing/2014/main" id="{0CFE9CFD-685B-45F9-B5C8-758139761E19}"/>
              </a:ext>
            </a:extLst>
          </p:cNvPr>
          <p:cNvSpPr/>
          <p:nvPr/>
        </p:nvSpPr>
        <p:spPr>
          <a:xfrm>
            <a:off x="2500383" y="2500577"/>
            <a:ext cx="1860500" cy="2717550"/>
          </a:xfrm>
          <a:custGeom>
            <a:avLst/>
            <a:gdLst>
              <a:gd name="connsiteX0" fmla="*/ 0 w 1860500"/>
              <a:gd name="connsiteY0" fmla="*/ 0 h 2717550"/>
              <a:gd name="connsiteX1" fmla="*/ 1860500 w 1860500"/>
              <a:gd name="connsiteY1" fmla="*/ 0 h 2717550"/>
              <a:gd name="connsiteX2" fmla="*/ 1860500 w 1860500"/>
              <a:gd name="connsiteY2" fmla="*/ 2717550 h 2717550"/>
              <a:gd name="connsiteX3" fmla="*/ 0 w 1860500"/>
              <a:gd name="connsiteY3" fmla="*/ 2717550 h 2717550"/>
              <a:gd name="connsiteX4" fmla="*/ 0 w 1860500"/>
              <a:gd name="connsiteY4" fmla="*/ 0 h 27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2717550">
                <a:moveTo>
                  <a:pt x="0" y="0"/>
                </a:moveTo>
                <a:lnTo>
                  <a:pt x="1860500" y="0"/>
                </a:lnTo>
                <a:lnTo>
                  <a:pt x="1860500" y="2717550"/>
                </a:lnTo>
                <a:lnTo>
                  <a:pt x="0" y="2717550"/>
                </a:lnTo>
                <a:lnTo>
                  <a:pt x="0" y="0"/>
                </a:lnTo>
                <a:close/>
              </a:path>
            </a:pathLst>
          </a:custGeom>
          <a:solidFill>
            <a:srgbClr val="007D68">
              <a:tint val="40000"/>
              <a:alpha val="90000"/>
              <a:hueOff val="-3219715"/>
              <a:satOff val="11260"/>
              <a:lumOff val="1536"/>
              <a:alphaOff val="0"/>
            </a:srgbClr>
          </a:solidFill>
          <a:ln w="25400" cap="flat" cmpd="sng" algn="ctr">
            <a:solidFill>
              <a:srgbClr val="007D68">
                <a:tint val="40000"/>
                <a:alpha val="90000"/>
                <a:hueOff val="-3219715"/>
                <a:satOff val="11260"/>
                <a:lumOff val="1536"/>
                <a:alphaOff val="0"/>
              </a:srgbClr>
            </a:solidFill>
            <a:prstDash val="solid"/>
          </a:ln>
          <a:effectLst/>
        </p:spPr>
        <p:txBody>
          <a:bodyPr spcFirstLastPara="0" vert="horz" wrap="square" lIns="58674" tIns="58674" rIns="78232" bIns="88011" numCol="1" spcCol="1270" anchor="t" anchorCtr="0">
            <a:noAutofit/>
          </a:bodyPr>
          <a:lstStyle/>
          <a:p>
            <a:pPr marL="171450" marR="0" lvl="1" indent="-171450" defTabSz="48895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Supports service managers in service planning, developmen</a:t>
            </a:r>
            <a:r>
              <a:rPr kumimoji="0" lang="en-US" sz="1100" b="0" i="0" u="none" strike="noStrike" kern="0" cap="none" spc="0" normalizeH="0" baseline="0" noProof="0" dirty="0">
                <a:ln>
                  <a:noFill/>
                </a:ln>
                <a:solidFill>
                  <a:srgbClr val="000000"/>
                </a:solidFill>
                <a:effectLst/>
                <a:uLnTx/>
                <a:uFillTx/>
                <a:latin typeface="Verdana"/>
                <a:ea typeface="+mn-ea"/>
                <a:cs typeface="+mn-cs"/>
              </a:rPr>
              <a:t>t, </a:t>
            </a: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and deployment</a:t>
            </a:r>
          </a:p>
        </p:txBody>
      </p:sp>
      <p:sp>
        <p:nvSpPr>
          <p:cNvPr id="29" name="Freeform 10">
            <a:extLst>
              <a:ext uri="{FF2B5EF4-FFF2-40B4-BE49-F238E27FC236}">
                <a16:creationId xmlns:a16="http://schemas.microsoft.com/office/drawing/2014/main" id="{C009D867-8E12-44CB-BFCA-2159F86E7F0D}"/>
              </a:ext>
            </a:extLst>
          </p:cNvPr>
          <p:cNvSpPr/>
          <p:nvPr/>
        </p:nvSpPr>
        <p:spPr>
          <a:xfrm>
            <a:off x="4621354" y="2103640"/>
            <a:ext cx="1860500" cy="396937"/>
          </a:xfrm>
          <a:custGeom>
            <a:avLst/>
            <a:gdLst>
              <a:gd name="connsiteX0" fmla="*/ 0 w 1860500"/>
              <a:gd name="connsiteY0" fmla="*/ 0 h 396937"/>
              <a:gd name="connsiteX1" fmla="*/ 1860500 w 1860500"/>
              <a:gd name="connsiteY1" fmla="*/ 0 h 396937"/>
              <a:gd name="connsiteX2" fmla="*/ 1860500 w 1860500"/>
              <a:gd name="connsiteY2" fmla="*/ 396937 h 396937"/>
              <a:gd name="connsiteX3" fmla="*/ 0 w 1860500"/>
              <a:gd name="connsiteY3" fmla="*/ 396937 h 396937"/>
              <a:gd name="connsiteX4" fmla="*/ 0 w 1860500"/>
              <a:gd name="connsiteY4" fmla="*/ 0 h 396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396937">
                <a:moveTo>
                  <a:pt x="0" y="0"/>
                </a:moveTo>
                <a:lnTo>
                  <a:pt x="1860500" y="0"/>
                </a:lnTo>
                <a:lnTo>
                  <a:pt x="1860500" y="396937"/>
                </a:lnTo>
                <a:lnTo>
                  <a:pt x="0" y="396937"/>
                </a:lnTo>
                <a:lnTo>
                  <a:pt x="0" y="0"/>
                </a:lnTo>
                <a:close/>
              </a:path>
            </a:pathLst>
          </a:custGeom>
          <a:solidFill>
            <a:srgbClr val="007D68">
              <a:hueOff val="-6796783"/>
              <a:satOff val="-25619"/>
              <a:lumOff val="16993"/>
              <a:alphaOff val="0"/>
            </a:srgbClr>
          </a:solidFill>
          <a:ln w="25400" cap="flat" cmpd="sng" algn="ctr">
            <a:solidFill>
              <a:srgbClr val="007D68">
                <a:hueOff val="-6796783"/>
                <a:satOff val="-25619"/>
                <a:lumOff val="16993"/>
                <a:alphaOff val="0"/>
              </a:srgbClr>
            </a:solidFill>
            <a:prstDash val="solid"/>
          </a:ln>
          <a:effectLst/>
        </p:spPr>
        <p:txBody>
          <a:bodyPr spcFirstLastPara="0" vert="horz" wrap="square" lIns="78232" tIns="44704" rIns="78232" bIns="4470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Cloud Architect</a:t>
            </a:r>
          </a:p>
        </p:txBody>
      </p:sp>
      <p:sp>
        <p:nvSpPr>
          <p:cNvPr id="30" name="Freeform 11">
            <a:extLst>
              <a:ext uri="{FF2B5EF4-FFF2-40B4-BE49-F238E27FC236}">
                <a16:creationId xmlns:a16="http://schemas.microsoft.com/office/drawing/2014/main" id="{8805E55F-E299-4FD6-9799-E132D437B304}"/>
              </a:ext>
            </a:extLst>
          </p:cNvPr>
          <p:cNvSpPr/>
          <p:nvPr/>
        </p:nvSpPr>
        <p:spPr>
          <a:xfrm>
            <a:off x="4621354" y="2500577"/>
            <a:ext cx="1860500" cy="2717550"/>
          </a:xfrm>
          <a:custGeom>
            <a:avLst/>
            <a:gdLst>
              <a:gd name="connsiteX0" fmla="*/ 0 w 1860500"/>
              <a:gd name="connsiteY0" fmla="*/ 0 h 2717550"/>
              <a:gd name="connsiteX1" fmla="*/ 1860500 w 1860500"/>
              <a:gd name="connsiteY1" fmla="*/ 0 h 2717550"/>
              <a:gd name="connsiteX2" fmla="*/ 1860500 w 1860500"/>
              <a:gd name="connsiteY2" fmla="*/ 2717550 h 2717550"/>
              <a:gd name="connsiteX3" fmla="*/ 0 w 1860500"/>
              <a:gd name="connsiteY3" fmla="*/ 2717550 h 2717550"/>
              <a:gd name="connsiteX4" fmla="*/ 0 w 1860500"/>
              <a:gd name="connsiteY4" fmla="*/ 0 h 27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2717550">
                <a:moveTo>
                  <a:pt x="0" y="0"/>
                </a:moveTo>
                <a:lnTo>
                  <a:pt x="1860500" y="0"/>
                </a:lnTo>
                <a:lnTo>
                  <a:pt x="1860500" y="2717550"/>
                </a:lnTo>
                <a:lnTo>
                  <a:pt x="0" y="2717550"/>
                </a:lnTo>
                <a:lnTo>
                  <a:pt x="0" y="0"/>
                </a:lnTo>
                <a:close/>
              </a:path>
            </a:pathLst>
          </a:custGeom>
          <a:solidFill>
            <a:srgbClr val="007D68">
              <a:tint val="40000"/>
              <a:alpha val="90000"/>
              <a:hueOff val="-6439431"/>
              <a:satOff val="22519"/>
              <a:lumOff val="3071"/>
              <a:alphaOff val="0"/>
            </a:srgbClr>
          </a:solidFill>
          <a:ln w="25400" cap="flat" cmpd="sng" algn="ctr">
            <a:solidFill>
              <a:srgbClr val="007D68">
                <a:tint val="40000"/>
                <a:alpha val="90000"/>
                <a:hueOff val="-6439431"/>
                <a:satOff val="22519"/>
                <a:lumOff val="3071"/>
                <a:alphaOff val="0"/>
              </a:srgbClr>
            </a:solidFill>
            <a:prstDash val="solid"/>
          </a:ln>
          <a:effectLst/>
        </p:spPr>
        <p:txBody>
          <a:bodyPr spcFirstLastPara="0" vert="horz" wrap="square" lIns="58674" tIns="58674" rIns="78232" bIns="88011" numCol="1" spcCol="1270" anchor="t" anchorCtr="0">
            <a:noAutofit/>
          </a:bodyPr>
          <a:lstStyle/>
          <a:p>
            <a:pPr marL="171450" marR="0" lvl="1" indent="-171450" defTabSz="48895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Creates detailed designs for the cloud infrastructure</a:t>
            </a:r>
          </a:p>
        </p:txBody>
      </p:sp>
      <p:sp>
        <p:nvSpPr>
          <p:cNvPr id="31" name="Freeform 12">
            <a:extLst>
              <a:ext uri="{FF2B5EF4-FFF2-40B4-BE49-F238E27FC236}">
                <a16:creationId xmlns:a16="http://schemas.microsoft.com/office/drawing/2014/main" id="{DD84EABC-4F41-4C9A-A6BD-0DF29A639FF9}"/>
              </a:ext>
            </a:extLst>
          </p:cNvPr>
          <p:cNvSpPr/>
          <p:nvPr/>
        </p:nvSpPr>
        <p:spPr>
          <a:xfrm>
            <a:off x="6742324" y="2103640"/>
            <a:ext cx="1860500" cy="396937"/>
          </a:xfrm>
          <a:custGeom>
            <a:avLst/>
            <a:gdLst>
              <a:gd name="connsiteX0" fmla="*/ 0 w 1860500"/>
              <a:gd name="connsiteY0" fmla="*/ 0 h 396937"/>
              <a:gd name="connsiteX1" fmla="*/ 1860500 w 1860500"/>
              <a:gd name="connsiteY1" fmla="*/ 0 h 396937"/>
              <a:gd name="connsiteX2" fmla="*/ 1860500 w 1860500"/>
              <a:gd name="connsiteY2" fmla="*/ 396937 h 396937"/>
              <a:gd name="connsiteX3" fmla="*/ 0 w 1860500"/>
              <a:gd name="connsiteY3" fmla="*/ 396937 h 396937"/>
              <a:gd name="connsiteX4" fmla="*/ 0 w 1860500"/>
              <a:gd name="connsiteY4" fmla="*/ 0 h 396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396937">
                <a:moveTo>
                  <a:pt x="0" y="0"/>
                </a:moveTo>
                <a:lnTo>
                  <a:pt x="1860500" y="0"/>
                </a:lnTo>
                <a:lnTo>
                  <a:pt x="1860500" y="396937"/>
                </a:lnTo>
                <a:lnTo>
                  <a:pt x="0" y="396937"/>
                </a:lnTo>
                <a:lnTo>
                  <a:pt x="0" y="0"/>
                </a:lnTo>
                <a:close/>
              </a:path>
            </a:pathLst>
          </a:custGeom>
          <a:solidFill>
            <a:srgbClr val="007D68">
              <a:hueOff val="-10195175"/>
              <a:satOff val="-38429"/>
              <a:lumOff val="25490"/>
              <a:alphaOff val="0"/>
            </a:srgbClr>
          </a:solidFill>
          <a:ln w="25400" cap="flat" cmpd="sng" algn="ctr">
            <a:solidFill>
              <a:srgbClr val="007D68">
                <a:hueOff val="-10195175"/>
                <a:satOff val="-38429"/>
                <a:lumOff val="25490"/>
                <a:alphaOff val="0"/>
              </a:srgbClr>
            </a:solidFill>
            <a:prstDash val="solid"/>
          </a:ln>
          <a:effectLst/>
        </p:spPr>
        <p:txBody>
          <a:bodyPr spcFirstLastPara="0" vert="horz" wrap="square" lIns="78232" tIns="44704" rIns="78232" bIns="44704" numCol="1" spcCol="1270" anchor="ctr" anchorCtr="0">
            <a:noAutofit/>
          </a:bodyPr>
          <a:lstStyle/>
          <a:p>
            <a:pPr marL="0" marR="0" lvl="0" indent="0"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Service Operations Manager</a:t>
            </a:r>
          </a:p>
        </p:txBody>
      </p:sp>
      <p:sp>
        <p:nvSpPr>
          <p:cNvPr id="32" name="Freeform 13">
            <a:extLst>
              <a:ext uri="{FF2B5EF4-FFF2-40B4-BE49-F238E27FC236}">
                <a16:creationId xmlns:a16="http://schemas.microsoft.com/office/drawing/2014/main" id="{096D5A2B-B4DB-4181-8B52-1AD9415FB6F8}"/>
              </a:ext>
            </a:extLst>
          </p:cNvPr>
          <p:cNvSpPr/>
          <p:nvPr/>
        </p:nvSpPr>
        <p:spPr>
          <a:xfrm>
            <a:off x="6742324" y="2500577"/>
            <a:ext cx="1860500" cy="2717550"/>
          </a:xfrm>
          <a:custGeom>
            <a:avLst/>
            <a:gdLst>
              <a:gd name="connsiteX0" fmla="*/ 0 w 1860500"/>
              <a:gd name="connsiteY0" fmla="*/ 0 h 2717550"/>
              <a:gd name="connsiteX1" fmla="*/ 1860500 w 1860500"/>
              <a:gd name="connsiteY1" fmla="*/ 0 h 2717550"/>
              <a:gd name="connsiteX2" fmla="*/ 1860500 w 1860500"/>
              <a:gd name="connsiteY2" fmla="*/ 2717550 h 2717550"/>
              <a:gd name="connsiteX3" fmla="*/ 0 w 1860500"/>
              <a:gd name="connsiteY3" fmla="*/ 2717550 h 2717550"/>
              <a:gd name="connsiteX4" fmla="*/ 0 w 1860500"/>
              <a:gd name="connsiteY4" fmla="*/ 0 h 27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500" h="2717550">
                <a:moveTo>
                  <a:pt x="0" y="0"/>
                </a:moveTo>
                <a:lnTo>
                  <a:pt x="1860500" y="0"/>
                </a:lnTo>
                <a:lnTo>
                  <a:pt x="1860500" y="2717550"/>
                </a:lnTo>
                <a:lnTo>
                  <a:pt x="0" y="2717550"/>
                </a:lnTo>
                <a:lnTo>
                  <a:pt x="0" y="0"/>
                </a:lnTo>
                <a:close/>
              </a:path>
            </a:pathLst>
          </a:custGeom>
          <a:solidFill>
            <a:srgbClr val="007D68">
              <a:tint val="40000"/>
              <a:alpha val="90000"/>
              <a:hueOff val="-9659146"/>
              <a:satOff val="33779"/>
              <a:lumOff val="4607"/>
              <a:alphaOff val="0"/>
            </a:srgbClr>
          </a:solidFill>
          <a:ln w="25400" cap="flat" cmpd="sng" algn="ctr">
            <a:solidFill>
              <a:srgbClr val="007D68">
                <a:tint val="40000"/>
                <a:alpha val="90000"/>
                <a:hueOff val="-9659146"/>
                <a:satOff val="33779"/>
                <a:lumOff val="4607"/>
                <a:alphaOff val="0"/>
              </a:srgbClr>
            </a:solidFill>
            <a:prstDash val="solid"/>
          </a:ln>
          <a:effectLst/>
        </p:spPr>
        <p:txBody>
          <a:bodyPr spcFirstLastPara="0" vert="horz" wrap="square" lIns="58674" tIns="58674" rIns="78232" bIns="88011" numCol="1" spcCol="1270" anchor="t" anchorCtr="0">
            <a:noAutofit/>
          </a:bodyPr>
          <a:lstStyle/>
          <a:p>
            <a:pPr marL="171450" marR="0" lvl="1" indent="-171450" defTabSz="48895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Streamlines service delivery and execution</a:t>
            </a:r>
          </a:p>
          <a:p>
            <a:pPr marL="171450" marR="0" lvl="1" indent="-171450" defTabSz="488950" eaLnBrk="1" fontAlgn="auto" latinLnBrk="0" hangingPunct="1">
              <a:lnSpc>
                <a:spcPct val="90000"/>
              </a:lnSpc>
              <a:spcBef>
                <a:spcPct val="0"/>
              </a:spcBef>
              <a:spcAft>
                <a:spcPct val="15000"/>
              </a:spcAft>
              <a:buClrTx/>
              <a:buSzTx/>
              <a:buFont typeface="Arial" panose="020B0604020202020204" pitchFamily="34" charset="0"/>
              <a:buChar char="•"/>
              <a:tabLst/>
              <a:defRPr/>
            </a:pPr>
            <a:endPar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endParaRPr>
          </a:p>
          <a:p>
            <a:pPr marL="171450" marR="0" lvl="1" indent="-171450" defTabSz="48895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1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Coordinates with architecture team to define technology roadmaps and ensure SLOs are met</a:t>
            </a:r>
          </a:p>
        </p:txBody>
      </p:sp>
    </p:spTree>
    <p:custDataLst>
      <p:tags r:id="rId1"/>
    </p:custDataLst>
    <p:extLst>
      <p:ext uri="{BB962C8B-B14F-4D97-AF65-F5344CB8AC3E}">
        <p14:creationId xmlns:p14="http://schemas.microsoft.com/office/powerpoint/2010/main" val="153538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Finance</a:t>
            </a:r>
          </a:p>
        </p:txBody>
      </p:sp>
      <p:sp>
        <p:nvSpPr>
          <p:cNvPr id="3" name="Content Placeholder 2"/>
          <p:cNvSpPr>
            <a:spLocks noGrp="1"/>
          </p:cNvSpPr>
          <p:nvPr>
            <p:ph sz="quarter" idx="10"/>
          </p:nvPr>
        </p:nvSpPr>
        <p:spPr/>
        <p:txBody>
          <a:bodyPr/>
          <a:lstStyle/>
          <a:p>
            <a:r>
              <a:rPr lang="en-US" dirty="0"/>
              <a:t>Determines the price (or chargeback) that a service consumer is expected to pay to meet the provider’s business goal</a:t>
            </a:r>
          </a:p>
        </p:txBody>
      </p:sp>
      <p:sp>
        <p:nvSpPr>
          <p:cNvPr id="6" name="Subtitle 5"/>
          <p:cNvSpPr>
            <a:spLocks noGrp="1"/>
          </p:cNvSpPr>
          <p:nvPr>
            <p:ph type="subTitle" idx="1"/>
          </p:nvPr>
        </p:nvSpPr>
        <p:spPr/>
        <p:txBody>
          <a:bodyPr/>
          <a:lstStyle/>
          <a:p>
            <a:r>
              <a:rPr lang="en-US" dirty="0"/>
              <a:t>Service Valuation</a:t>
            </a:r>
          </a:p>
        </p:txBody>
      </p:sp>
      <p:sp>
        <p:nvSpPr>
          <p:cNvPr id="5" name="Rectangular Callout 4"/>
          <p:cNvSpPr/>
          <p:nvPr/>
        </p:nvSpPr>
        <p:spPr>
          <a:xfrm>
            <a:off x="6858000" y="3200401"/>
            <a:ext cx="2057400" cy="1238757"/>
          </a:xfrm>
          <a:prstGeom prst="wedgeRectCallout">
            <a:avLst>
              <a:gd name="adj1" fmla="val -49479"/>
              <a:gd name="adj2" fmla="val -95577"/>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1775" lvl="2" indent="-231775">
              <a:spcBef>
                <a:spcPct val="20000"/>
              </a:spcBef>
              <a:buClr>
                <a:schemeClr val="accent1"/>
              </a:buClr>
              <a:buSzPct val="120000"/>
              <a:buFont typeface="Arial" panose="020B0604020202020204" pitchFamily="34" charset="0"/>
              <a:buChar char="•"/>
            </a:pPr>
            <a:r>
              <a:rPr lang="en-US" sz="1400" dirty="0">
                <a:solidFill>
                  <a:schemeClr val="tx1"/>
                </a:solidFill>
              </a:rPr>
              <a:t>Recovery of cost</a:t>
            </a:r>
          </a:p>
          <a:p>
            <a:pPr marL="231775" lvl="2" indent="-231775">
              <a:spcBef>
                <a:spcPct val="20000"/>
              </a:spcBef>
              <a:buClr>
                <a:schemeClr val="accent1"/>
              </a:buClr>
              <a:buSzPct val="120000"/>
              <a:buFont typeface="Arial" panose="020B0604020202020204" pitchFamily="34" charset="0"/>
              <a:buChar char="•"/>
            </a:pPr>
            <a:r>
              <a:rPr lang="en-US" sz="1400" dirty="0">
                <a:solidFill>
                  <a:schemeClr val="tx1"/>
                </a:solidFill>
              </a:rPr>
              <a:t>Profit</a:t>
            </a:r>
          </a:p>
          <a:p>
            <a:pPr marL="231775" lvl="2" indent="-231775">
              <a:spcBef>
                <a:spcPct val="20000"/>
              </a:spcBef>
              <a:buClr>
                <a:schemeClr val="accent1"/>
              </a:buClr>
              <a:buSzPct val="120000"/>
              <a:buFont typeface="Arial" panose="020B0604020202020204" pitchFamily="34" charset="0"/>
              <a:buChar char="•"/>
            </a:pPr>
            <a:r>
              <a:rPr lang="en-US" sz="1400" dirty="0">
                <a:solidFill>
                  <a:schemeClr val="tx1"/>
                </a:solidFill>
              </a:rPr>
              <a:t>ROI goal</a:t>
            </a:r>
          </a:p>
          <a:p>
            <a:pPr marL="231775" lvl="2" indent="-231775">
              <a:spcBef>
                <a:spcPct val="20000"/>
              </a:spcBef>
              <a:buClr>
                <a:schemeClr val="accent1"/>
              </a:buClr>
              <a:buSzPct val="120000"/>
              <a:buFont typeface="Arial" panose="020B0604020202020204" pitchFamily="34" charset="0"/>
              <a:buChar char="•"/>
            </a:pPr>
            <a:r>
              <a:rPr lang="en-US" sz="1400" dirty="0">
                <a:solidFill>
                  <a:schemeClr val="tx1"/>
                </a:solidFill>
              </a:rPr>
              <a:t>Reinvestment goal</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661" y="2520263"/>
            <a:ext cx="5640387" cy="3837790"/>
          </a:xfrm>
          <a:prstGeom prst="rect">
            <a:avLst/>
          </a:prstGeom>
        </p:spPr>
      </p:pic>
    </p:spTree>
    <p:custDataLst>
      <p:tags r:id="rId1"/>
    </p:custDataLst>
    <p:extLst>
      <p:ext uri="{BB962C8B-B14F-4D97-AF65-F5344CB8AC3E}">
        <p14:creationId xmlns:p14="http://schemas.microsoft.com/office/powerpoint/2010/main" val="3009890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Finance</a:t>
            </a:r>
            <a:endParaRPr lang="en-US" dirty="0">
              <a:solidFill>
                <a:srgbClr val="FFC000"/>
              </a:solidFill>
            </a:endParaRPr>
          </a:p>
        </p:txBody>
      </p:sp>
      <p:sp>
        <p:nvSpPr>
          <p:cNvPr id="3" name="Content Placeholder 2"/>
          <p:cNvSpPr>
            <a:spLocks noGrp="1"/>
          </p:cNvSpPr>
          <p:nvPr>
            <p:ph sz="quarter" idx="10"/>
          </p:nvPr>
        </p:nvSpPr>
        <p:spPr/>
        <p:txBody>
          <a:bodyPr/>
          <a:lstStyle/>
          <a:p>
            <a:r>
              <a:rPr lang="en-US" dirty="0"/>
              <a:t>Define how consumers need to pay for the consumed services</a:t>
            </a:r>
          </a:p>
          <a:p>
            <a:endParaRPr lang="en-US" dirty="0"/>
          </a:p>
        </p:txBody>
      </p:sp>
      <p:sp>
        <p:nvSpPr>
          <p:cNvPr id="6" name="Subtitle 5"/>
          <p:cNvSpPr>
            <a:spLocks noGrp="1"/>
          </p:cNvSpPr>
          <p:nvPr>
            <p:ph type="subTitle" idx="1"/>
          </p:nvPr>
        </p:nvSpPr>
        <p:spPr/>
        <p:txBody>
          <a:bodyPr/>
          <a:lstStyle/>
          <a:p>
            <a:r>
              <a:rPr lang="en-US" dirty="0"/>
              <a:t>Chargeback Models</a:t>
            </a:r>
          </a:p>
        </p:txBody>
      </p:sp>
      <p:graphicFrame>
        <p:nvGraphicFramePr>
          <p:cNvPr id="5" name="Table 4"/>
          <p:cNvGraphicFramePr>
            <a:graphicFrameLocks noGrp="1"/>
          </p:cNvGraphicFramePr>
          <p:nvPr>
            <p:extLst>
              <p:ext uri="{D42A27DB-BD31-4B8C-83A1-F6EECF244321}">
                <p14:modId xmlns:p14="http://schemas.microsoft.com/office/powerpoint/2010/main" val="1762282364"/>
              </p:ext>
            </p:extLst>
          </p:nvPr>
        </p:nvGraphicFramePr>
        <p:xfrm>
          <a:off x="379413" y="2270234"/>
          <a:ext cx="8458200" cy="4009208"/>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6858000">
                  <a:extLst>
                    <a:ext uri="{9D8B030D-6E8A-4147-A177-3AD203B41FA5}">
                      <a16:colId xmlns:a16="http://schemas.microsoft.com/office/drawing/2014/main" val="20001"/>
                    </a:ext>
                  </a:extLst>
                </a:gridCol>
              </a:tblGrid>
              <a:tr h="429558">
                <a:tc>
                  <a:txBody>
                    <a:bodyPr/>
                    <a:lstStyle/>
                    <a:p>
                      <a:pPr algn="l"/>
                      <a:r>
                        <a:rPr lang="en-US" sz="1600" dirty="0">
                          <a:effectLst/>
                        </a:rPr>
                        <a:t>Model</a:t>
                      </a:r>
                    </a:p>
                  </a:txBody>
                  <a:tcPr anchor="ctr"/>
                </a:tc>
                <a:tc>
                  <a:txBody>
                    <a:bodyPr/>
                    <a:lstStyle/>
                    <a:p>
                      <a:pPr algn="l"/>
                      <a:r>
                        <a:rPr lang="en-US" sz="1600" dirty="0">
                          <a:effectLst/>
                        </a:rPr>
                        <a:t>Description</a:t>
                      </a:r>
                    </a:p>
                  </a:txBody>
                  <a:tcPr anchor="ctr"/>
                </a:tc>
                <a:extLst>
                  <a:ext uri="{0D108BD9-81ED-4DB2-BD59-A6C34878D82A}">
                    <a16:rowId xmlns:a16="http://schemas.microsoft.com/office/drawing/2014/main" val="10000"/>
                  </a:ext>
                </a:extLst>
              </a:tr>
              <a:tr h="715930">
                <a:tc>
                  <a:txBody>
                    <a:bodyPr/>
                    <a:lstStyle/>
                    <a:p>
                      <a:r>
                        <a:rPr lang="en-US" sz="1600" dirty="0"/>
                        <a:t>Pay-as-you-go</a:t>
                      </a:r>
                    </a:p>
                  </a:txBody>
                  <a:tcPr anchor="ctr"/>
                </a:tc>
                <a:tc>
                  <a:txBody>
                    <a:bodyPr/>
                    <a:lstStyle/>
                    <a:p>
                      <a:pPr marL="285750" indent="-285750">
                        <a:buFont typeface="Arial" panose="020B0604020202020204" pitchFamily="34" charset="0"/>
                        <a:buChar char="•"/>
                      </a:pPr>
                      <a:r>
                        <a:rPr lang="en-US" sz="1600" dirty="0"/>
                        <a:t>Metering and pricing is based on consumption of resources</a:t>
                      </a:r>
                    </a:p>
                    <a:p>
                      <a:pPr marL="285750" indent="-285750">
                        <a:buFont typeface="Arial" panose="020B0604020202020204" pitchFamily="34" charset="0"/>
                        <a:buChar char="•"/>
                      </a:pPr>
                      <a:r>
                        <a:rPr lang="en-US" sz="1600" dirty="0"/>
                        <a:t>Consumers do not pay for unused resources</a:t>
                      </a:r>
                    </a:p>
                  </a:txBody>
                  <a:tcPr anchor="ctr"/>
                </a:tc>
                <a:extLst>
                  <a:ext uri="{0D108BD9-81ED-4DB2-BD59-A6C34878D82A}">
                    <a16:rowId xmlns:a16="http://schemas.microsoft.com/office/drawing/2014/main" val="10001"/>
                  </a:ext>
                </a:extLst>
              </a:tr>
              <a:tr h="715930">
                <a:tc>
                  <a:txBody>
                    <a:bodyPr/>
                    <a:lstStyle/>
                    <a:p>
                      <a:r>
                        <a:rPr lang="en-US" sz="1600" dirty="0"/>
                        <a:t>Subscription by time</a:t>
                      </a:r>
                    </a:p>
                  </a:txBody>
                  <a:tcPr anchor="ctr"/>
                </a:tc>
                <a:tc>
                  <a:txBody>
                    <a:bodyPr/>
                    <a:lstStyle/>
                    <a:p>
                      <a:pPr marL="285750" indent="-285750">
                        <a:buFont typeface="Arial" panose="020B0604020202020204" pitchFamily="34" charset="0"/>
                        <a:buChar char="•"/>
                      </a:pPr>
                      <a:r>
                        <a:rPr lang="en-US" sz="1600" dirty="0"/>
                        <a:t>Cost of providing a service for a subscription period is divided among a predefined number of consumers</a:t>
                      </a:r>
                    </a:p>
                  </a:txBody>
                  <a:tcPr anchor="ctr"/>
                </a:tc>
                <a:extLst>
                  <a:ext uri="{0D108BD9-81ED-4DB2-BD59-A6C34878D82A}">
                    <a16:rowId xmlns:a16="http://schemas.microsoft.com/office/drawing/2014/main" val="10002"/>
                  </a:ext>
                </a:extLst>
              </a:tr>
              <a:tr h="715930">
                <a:tc>
                  <a:txBody>
                    <a:bodyPr/>
                    <a:lstStyle/>
                    <a:p>
                      <a:r>
                        <a:rPr lang="en-US" sz="1600" dirty="0"/>
                        <a:t>Subscription by peak usage</a:t>
                      </a:r>
                    </a:p>
                  </a:txBody>
                  <a:tcPr anchor="ctr"/>
                </a:tc>
                <a:tc>
                  <a:txBody>
                    <a:bodyPr/>
                    <a:lstStyle/>
                    <a:p>
                      <a:pPr marL="285750" indent="-285750">
                        <a:buFont typeface="Arial" panose="020B0604020202020204" pitchFamily="34" charset="0"/>
                        <a:buChar char="•"/>
                      </a:pPr>
                      <a:r>
                        <a:rPr lang="en-US" sz="1600" dirty="0"/>
                        <a:t>Consumers are billed according to their peak usage of IT resources for a subscription period</a:t>
                      </a:r>
                    </a:p>
                  </a:txBody>
                  <a:tcPr anchor="ctr"/>
                </a:tc>
                <a:extLst>
                  <a:ext uri="{0D108BD9-81ED-4DB2-BD59-A6C34878D82A}">
                    <a16:rowId xmlns:a16="http://schemas.microsoft.com/office/drawing/2014/main" val="10003"/>
                  </a:ext>
                </a:extLst>
              </a:tr>
              <a:tr h="1002302">
                <a:tc>
                  <a:txBody>
                    <a:bodyPr/>
                    <a:lstStyle/>
                    <a:p>
                      <a:r>
                        <a:rPr lang="en-US" sz="1600" dirty="0"/>
                        <a:t>Fixed cost or pre-pay</a:t>
                      </a: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mn-lt"/>
                          <a:ea typeface="+mn-ea"/>
                          <a:cs typeface="+mn-cs"/>
                        </a:rPr>
                        <a:t>Consumers commit needed resources upfront for committed period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Consumers pay fixed charge periodically through a billing cycle regardless of the utilization of resources</a:t>
                      </a:r>
                      <a:endParaRPr lang="en-US" sz="1600" i="0" dirty="0"/>
                    </a:p>
                  </a:txBody>
                  <a:tcPr anchor="ctr"/>
                </a:tc>
                <a:extLst>
                  <a:ext uri="{0D108BD9-81ED-4DB2-BD59-A6C34878D82A}">
                    <a16:rowId xmlns:a16="http://schemas.microsoft.com/office/drawing/2014/main" val="10004"/>
                  </a:ext>
                </a:extLst>
              </a:tr>
              <a:tr h="429558">
                <a:tc>
                  <a:txBody>
                    <a:bodyPr/>
                    <a:lstStyle/>
                    <a:p>
                      <a:r>
                        <a:rPr lang="en-US" sz="1600" dirty="0"/>
                        <a:t>User-based</a:t>
                      </a:r>
                    </a:p>
                  </a:txBody>
                  <a:tcPr anchor="ctr"/>
                </a:tc>
                <a:tc>
                  <a:txBody>
                    <a:bodyPr/>
                    <a:lstStyle/>
                    <a:p>
                      <a:pPr marL="285750" indent="-285750">
                        <a:buFont typeface="Arial" panose="020B0604020202020204" pitchFamily="34" charset="0"/>
                        <a:buChar char="•"/>
                      </a:pPr>
                      <a:r>
                        <a:rPr lang="en-US" sz="1600" dirty="0"/>
                        <a:t>Billing is based on the number of users logged in </a:t>
                      </a:r>
                    </a:p>
                  </a:txBody>
                  <a:tcPr anchor="ct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2568048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Tools</a:t>
            </a:r>
          </a:p>
        </p:txBody>
      </p:sp>
      <p:sp>
        <p:nvSpPr>
          <p:cNvPr id="3" name="Content Placeholder 2"/>
          <p:cNvSpPr>
            <a:spLocks noGrp="1"/>
          </p:cNvSpPr>
          <p:nvPr>
            <p:ph sz="quarter" idx="10"/>
          </p:nvPr>
        </p:nvSpPr>
        <p:spPr/>
        <p:txBody>
          <a:bodyPr/>
          <a:lstStyle/>
          <a:p>
            <a:r>
              <a:rPr lang="en-US" dirty="0"/>
              <a:t>Tools play an important role in building a cloud infrastructure:</a:t>
            </a:r>
          </a:p>
          <a:p>
            <a:pPr lvl="1"/>
            <a:r>
              <a:rPr lang="en-US" dirty="0"/>
              <a:t>Virtualization and orchestration software</a:t>
            </a:r>
          </a:p>
          <a:p>
            <a:pPr lvl="1"/>
            <a:r>
              <a:rPr lang="en-US" dirty="0"/>
              <a:t>Security and business continuity software</a:t>
            </a:r>
          </a:p>
          <a:p>
            <a:pPr lvl="1"/>
            <a:r>
              <a:rPr lang="en-US" dirty="0"/>
              <a:t>Self-service portal software</a:t>
            </a:r>
          </a:p>
          <a:p>
            <a:r>
              <a:rPr lang="en-US" dirty="0"/>
              <a:t>Other tools that should be considered specially when deploying hybrid cloud, community cloud, or brokerage service: </a:t>
            </a:r>
          </a:p>
          <a:p>
            <a:pPr lvl="1"/>
            <a:r>
              <a:rPr lang="en-US" dirty="0"/>
              <a:t>Cloud integration tools</a:t>
            </a:r>
          </a:p>
          <a:p>
            <a:pPr lvl="1"/>
            <a:r>
              <a:rPr lang="en-US" dirty="0"/>
              <a:t>Application Programing Interface (API)</a:t>
            </a:r>
          </a:p>
          <a:p>
            <a:pPr lvl="1"/>
            <a:r>
              <a:rPr lang="en-US" dirty="0"/>
              <a:t>Specialized connection</a:t>
            </a:r>
          </a:p>
          <a:p>
            <a:pPr lvl="1"/>
            <a:r>
              <a:rPr lang="en-US" dirty="0"/>
              <a:t>Transformation and business logic programs</a:t>
            </a:r>
          </a:p>
          <a:p>
            <a:endParaRPr lang="en-US" dirty="0"/>
          </a:p>
        </p:txBody>
      </p:sp>
    </p:spTree>
    <p:custDataLst>
      <p:tags r:id="rId1"/>
    </p:custDataLst>
    <p:extLst>
      <p:ext uri="{BB962C8B-B14F-4D97-AF65-F5344CB8AC3E}">
        <p14:creationId xmlns:p14="http://schemas.microsoft.com/office/powerpoint/2010/main" val="97374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Service-level Agreement and Legal Contract</a:t>
            </a:r>
          </a:p>
        </p:txBody>
      </p:sp>
      <p:sp>
        <p:nvSpPr>
          <p:cNvPr id="3" name="Content Placeholder 2"/>
          <p:cNvSpPr>
            <a:spLocks noGrp="1"/>
          </p:cNvSpPr>
          <p:nvPr>
            <p:ph sz="quarter" idx="10"/>
          </p:nvPr>
        </p:nvSpPr>
        <p:spPr>
          <a:xfrm>
            <a:off x="379413" y="3202856"/>
            <a:ext cx="8458200" cy="2076450"/>
          </a:xfrm>
        </p:spPr>
        <p:txBody>
          <a:bodyPr/>
          <a:lstStyle/>
          <a:p>
            <a:r>
              <a:rPr lang="en-US" dirty="0"/>
              <a:t>Key points that must be included in a legal contract are:</a:t>
            </a:r>
          </a:p>
          <a:p>
            <a:pPr lvl="1"/>
            <a:r>
              <a:rPr lang="en-US" dirty="0"/>
              <a:t>Business level policies such as data privacy, data ownership, security, and jurisdiction</a:t>
            </a:r>
          </a:p>
          <a:p>
            <a:pPr lvl="1"/>
            <a:r>
              <a:rPr lang="en-US" dirty="0"/>
              <a:t>Availability and performance metrics</a:t>
            </a:r>
          </a:p>
          <a:p>
            <a:pPr lvl="1"/>
            <a:r>
              <a:rPr lang="en-US" dirty="0"/>
              <a:t>DR plan, exit plan, and penalties for not meeting SLA</a:t>
            </a:r>
          </a:p>
          <a:p>
            <a:pPr lvl="1"/>
            <a:r>
              <a:rPr lang="en-US" dirty="0"/>
              <a:t>How unexpected incidents and prolonged service outage will be handled</a:t>
            </a:r>
          </a:p>
        </p:txBody>
      </p:sp>
      <p:grpSp>
        <p:nvGrpSpPr>
          <p:cNvPr id="5" name="Group 4"/>
          <p:cNvGrpSpPr/>
          <p:nvPr/>
        </p:nvGrpSpPr>
        <p:grpSpPr>
          <a:xfrm>
            <a:off x="294018" y="1600200"/>
            <a:ext cx="8240383" cy="1524000"/>
            <a:chOff x="294017" y="152400"/>
            <a:chExt cx="8240383" cy="1524000"/>
          </a:xfrm>
        </p:grpSpPr>
        <p:sp>
          <p:nvSpPr>
            <p:cNvPr id="6" name="Rectangle 5"/>
            <p:cNvSpPr/>
            <p:nvPr/>
          </p:nvSpPr>
          <p:spPr>
            <a:xfrm>
              <a:off x="294017" y="28241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sp>
          <p:nvSpPr>
            <p:cNvPr id="7" name="Rectangle 6"/>
            <p:cNvSpPr/>
            <p:nvPr/>
          </p:nvSpPr>
          <p:spPr>
            <a:xfrm>
              <a:off x="609600" y="351130"/>
              <a:ext cx="7924800" cy="13252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400" dirty="0">
                  <a:solidFill>
                    <a:schemeClr val="tx1"/>
                  </a:solidFill>
                </a:rPr>
                <a:t>A contract negotiated between a provider and a consumer that specifies various parameters and metrics such as cost, service availability, maintenance schedules, performance levels, service desk response time, and consumer’s and provider’s responsibilities. </a:t>
              </a:r>
            </a:p>
          </p:txBody>
        </p:sp>
        <p:sp>
          <p:nvSpPr>
            <p:cNvPr id="8" name="Rectangle 7"/>
            <p:cNvSpPr/>
            <p:nvPr/>
          </p:nvSpPr>
          <p:spPr>
            <a:xfrm>
              <a:off x="343787" y="152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400" b="1" dirty="0"/>
                <a:t>Service-level Agreement</a:t>
              </a:r>
            </a:p>
          </p:txBody>
        </p:sp>
      </p:grpSp>
    </p:spTree>
    <p:custDataLst>
      <p:tags r:id="rId1"/>
    </p:custDataLst>
    <p:extLst>
      <p:ext uri="{BB962C8B-B14F-4D97-AF65-F5344CB8AC3E}">
        <p14:creationId xmlns:p14="http://schemas.microsoft.com/office/powerpoint/2010/main" val="1728183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Avoid Vendor Lock-in</a:t>
            </a:r>
          </a:p>
        </p:txBody>
      </p:sp>
      <p:sp>
        <p:nvSpPr>
          <p:cNvPr id="3" name="Content Placeholder 2"/>
          <p:cNvSpPr>
            <a:spLocks noGrp="1"/>
          </p:cNvSpPr>
          <p:nvPr>
            <p:ph sz="quarter" idx="10"/>
          </p:nvPr>
        </p:nvSpPr>
        <p:spPr>
          <a:xfrm>
            <a:off x="379413" y="2821856"/>
            <a:ext cx="8458200" cy="2457450"/>
          </a:xfrm>
        </p:spPr>
        <p:txBody>
          <a:bodyPr/>
          <a:lstStyle/>
          <a:p>
            <a:r>
              <a:rPr lang="en-US" dirty="0"/>
              <a:t>Causes for vendor lock-in includes: </a:t>
            </a:r>
          </a:p>
          <a:p>
            <a:pPr lvl="1"/>
            <a:r>
              <a:rPr lang="en-US" dirty="0"/>
              <a:t>High migration cost</a:t>
            </a:r>
          </a:p>
          <a:p>
            <a:pPr lvl="1"/>
            <a:r>
              <a:rPr lang="en-US" dirty="0"/>
              <a:t>Application requires significant re-engineering for migration</a:t>
            </a:r>
          </a:p>
          <a:p>
            <a:pPr lvl="1"/>
            <a:r>
              <a:rPr lang="en-US" dirty="0"/>
              <a:t>Lack of open standards</a:t>
            </a:r>
          </a:p>
          <a:p>
            <a:pPr lvl="1"/>
            <a:r>
              <a:rPr lang="en-US" dirty="0"/>
              <a:t>Restrictions or burdensome penalties imposed by the</a:t>
            </a:r>
            <a:r>
              <a:rPr lang="en-US" dirty="0">
                <a:solidFill>
                  <a:srgbClr val="FFC000"/>
                </a:solidFill>
              </a:rPr>
              <a:t> </a:t>
            </a:r>
            <a:r>
              <a:rPr lang="en-US" dirty="0"/>
              <a:t>current provider</a:t>
            </a:r>
          </a:p>
          <a:p>
            <a:r>
              <a:rPr lang="en-US" dirty="0"/>
              <a:t>Vendor lock-in can be prevented by:</a:t>
            </a:r>
          </a:p>
          <a:p>
            <a:pPr lvl="1"/>
            <a:r>
              <a:rPr lang="en-US" dirty="0"/>
              <a:t>Using open standard tools, APIs, and file formats</a:t>
            </a:r>
          </a:p>
          <a:p>
            <a:pPr lvl="1"/>
            <a:r>
              <a:rPr lang="en-US" dirty="0"/>
              <a:t>Including appropriate exit clause in the agreement</a:t>
            </a:r>
          </a:p>
        </p:txBody>
      </p:sp>
      <p:grpSp>
        <p:nvGrpSpPr>
          <p:cNvPr id="5" name="Group 4"/>
          <p:cNvGrpSpPr/>
          <p:nvPr/>
        </p:nvGrpSpPr>
        <p:grpSpPr>
          <a:xfrm>
            <a:off x="294018" y="1600200"/>
            <a:ext cx="8164183" cy="1143000"/>
            <a:chOff x="294017" y="152400"/>
            <a:chExt cx="8164183" cy="1143000"/>
          </a:xfrm>
        </p:grpSpPr>
        <p:sp>
          <p:nvSpPr>
            <p:cNvPr id="6" name="Rectangle 5"/>
            <p:cNvSpPr/>
            <p:nvPr/>
          </p:nvSpPr>
          <p:spPr>
            <a:xfrm>
              <a:off x="294017" y="28241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sp>
          <p:nvSpPr>
            <p:cNvPr id="7" name="Rectangle 6"/>
            <p:cNvSpPr/>
            <p:nvPr/>
          </p:nvSpPr>
          <p:spPr>
            <a:xfrm>
              <a:off x="609600" y="351130"/>
              <a:ext cx="7848600" cy="9442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400" dirty="0">
                  <a:solidFill>
                    <a:schemeClr val="tx1"/>
                  </a:solidFill>
                </a:rPr>
                <a:t>A situation where a consumer is unable to move readily from the current provider to another.</a:t>
              </a:r>
            </a:p>
          </p:txBody>
        </p:sp>
        <p:sp>
          <p:nvSpPr>
            <p:cNvPr id="8" name="Rectangle 7"/>
            <p:cNvSpPr/>
            <p:nvPr/>
          </p:nvSpPr>
          <p:spPr>
            <a:xfrm>
              <a:off x="343787" y="152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400" b="1" dirty="0"/>
                <a:t>Vendor Lock-in</a:t>
              </a:r>
            </a:p>
          </p:txBody>
        </p:sp>
      </p:grpSp>
    </p:spTree>
    <p:custDataLst>
      <p:tags r:id="rId1"/>
    </p:custDataLst>
    <p:extLst>
      <p:ext uri="{BB962C8B-B14F-4D97-AF65-F5344CB8AC3E}">
        <p14:creationId xmlns:p14="http://schemas.microsoft.com/office/powerpoint/2010/main" val="3500828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Software Licensing Concerns</a:t>
            </a:r>
          </a:p>
        </p:txBody>
      </p:sp>
      <p:sp>
        <p:nvSpPr>
          <p:cNvPr id="3" name="Content Placeholder 2"/>
          <p:cNvSpPr>
            <a:spLocks noGrp="1"/>
          </p:cNvSpPr>
          <p:nvPr>
            <p:ph sz="quarter" idx="10"/>
          </p:nvPr>
        </p:nvSpPr>
        <p:spPr/>
        <p:txBody>
          <a:bodyPr/>
          <a:lstStyle/>
          <a:p>
            <a:r>
              <a:rPr lang="en-US" dirty="0"/>
              <a:t>Typically, relevant to </a:t>
            </a:r>
            <a:r>
              <a:rPr lang="en-US" dirty="0" err="1"/>
              <a:t>IaaS</a:t>
            </a:r>
            <a:r>
              <a:rPr lang="en-US" dirty="0"/>
              <a:t> and </a:t>
            </a:r>
            <a:r>
              <a:rPr lang="en-US" dirty="0" err="1"/>
              <a:t>PaaS</a:t>
            </a:r>
            <a:r>
              <a:rPr lang="en-US" dirty="0"/>
              <a:t> models</a:t>
            </a:r>
          </a:p>
          <a:p>
            <a:r>
              <a:rPr lang="en-US" dirty="0"/>
              <a:t>Consumers can use their existing license if it is cloud enabled</a:t>
            </a:r>
          </a:p>
          <a:p>
            <a:r>
              <a:rPr lang="en-US" dirty="0"/>
              <a:t>If consumer’s existing license is not cloud enabled then:</a:t>
            </a:r>
          </a:p>
          <a:p>
            <a:pPr lvl="1"/>
            <a:r>
              <a:rPr lang="en-US" dirty="0"/>
              <a:t>Paying additional fees may get their license cloud enabled</a:t>
            </a:r>
          </a:p>
          <a:p>
            <a:pPr lvl="1"/>
            <a:r>
              <a:rPr lang="en-US" dirty="0"/>
              <a:t>May use software provided by the</a:t>
            </a:r>
            <a:r>
              <a:rPr lang="en-US" dirty="0">
                <a:solidFill>
                  <a:srgbClr val="FFC000"/>
                </a:solidFill>
              </a:rPr>
              <a:t> </a:t>
            </a:r>
            <a:r>
              <a:rPr lang="en-US" dirty="0"/>
              <a:t>service provider</a:t>
            </a:r>
          </a:p>
          <a:p>
            <a:r>
              <a:rPr lang="en-US" dirty="0"/>
              <a:t>Providers must work to understand the software license rights and </a:t>
            </a:r>
            <a:r>
              <a:rPr lang="en-US"/>
              <a:t>its usage: </a:t>
            </a:r>
            <a:endParaRPr lang="en-US" dirty="0"/>
          </a:p>
          <a:p>
            <a:pPr lvl="1"/>
            <a:r>
              <a:rPr lang="en-US" dirty="0"/>
              <a:t>Prevents any non-compliance and violation of license agreements</a:t>
            </a:r>
          </a:p>
        </p:txBody>
      </p:sp>
    </p:spTree>
    <p:custDataLst>
      <p:tags r:id="rId1"/>
    </p:custDataLst>
    <p:extLst>
      <p:ext uri="{BB962C8B-B14F-4D97-AF65-F5344CB8AC3E}">
        <p14:creationId xmlns:p14="http://schemas.microsoft.com/office/powerpoint/2010/main" val="254243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Considerations for SaaS</a:t>
            </a:r>
          </a:p>
        </p:txBody>
      </p:sp>
      <p:sp>
        <p:nvSpPr>
          <p:cNvPr id="3" name="Content Placeholder 2"/>
          <p:cNvSpPr>
            <a:spLocks noGrp="1"/>
          </p:cNvSpPr>
          <p:nvPr>
            <p:ph sz="quarter" idx="10"/>
          </p:nvPr>
        </p:nvSpPr>
        <p:spPr/>
        <p:txBody>
          <a:bodyPr/>
          <a:lstStyle/>
          <a:p>
            <a:r>
              <a:rPr lang="en-US" dirty="0"/>
              <a:t>Software as a Service:</a:t>
            </a:r>
          </a:p>
          <a:p>
            <a:pPr lvl="1"/>
            <a:r>
              <a:rPr lang="en-US" dirty="0"/>
              <a:t>Ensures the software offered are thoroughly tested</a:t>
            </a:r>
          </a:p>
          <a:p>
            <a:pPr lvl="1"/>
            <a:r>
              <a:rPr lang="en-US" dirty="0"/>
              <a:t>Ensures the new features and functionalities are developed to the software to meet consumer’s needs</a:t>
            </a:r>
          </a:p>
          <a:p>
            <a:pPr lvl="1"/>
            <a:r>
              <a:rPr lang="en-US" dirty="0"/>
              <a:t>Ensures applications are scalable and can handle increasingly larger consumer workloads </a:t>
            </a:r>
          </a:p>
          <a:p>
            <a:pPr lvl="1"/>
            <a:r>
              <a:rPr lang="en-US" dirty="0"/>
              <a:t>Ensures the applications are resilient and can withstand failures </a:t>
            </a:r>
            <a:r>
              <a:rPr lang="en-US"/>
              <a:t>such as</a:t>
            </a:r>
            <a:endParaRPr lang="en-US" dirty="0"/>
          </a:p>
          <a:p>
            <a:pPr lvl="2"/>
            <a:r>
              <a:rPr lang="en-US" dirty="0"/>
              <a:t>Underlying component failure</a:t>
            </a:r>
          </a:p>
          <a:p>
            <a:pPr lvl="2"/>
            <a:r>
              <a:rPr lang="en-US" dirty="0"/>
              <a:t>Dependent service failure</a:t>
            </a:r>
          </a:p>
          <a:p>
            <a:pPr lvl="1"/>
            <a:r>
              <a:rPr lang="en-US" dirty="0"/>
              <a:t>Ensures the consumers are provided a secure environment</a:t>
            </a:r>
          </a:p>
        </p:txBody>
      </p:sp>
    </p:spTree>
    <p:custDataLst>
      <p:tags r:id="rId1"/>
    </p:custDataLst>
    <p:extLst>
      <p:ext uri="{BB962C8B-B14F-4D97-AF65-F5344CB8AC3E}">
        <p14:creationId xmlns:p14="http://schemas.microsoft.com/office/powerpoint/2010/main" val="445106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Considerations for </a:t>
            </a:r>
            <a:r>
              <a:rPr lang="en-US" dirty="0" err="1"/>
              <a:t>PaaS</a:t>
            </a:r>
            <a:r>
              <a:rPr lang="en-US" dirty="0"/>
              <a:t> and </a:t>
            </a:r>
            <a:r>
              <a:rPr lang="en-US" dirty="0" err="1"/>
              <a:t>IaaS</a:t>
            </a:r>
            <a:endParaRPr lang="en-US" dirty="0"/>
          </a:p>
        </p:txBody>
      </p:sp>
      <p:sp>
        <p:nvSpPr>
          <p:cNvPr id="3" name="Content Placeholder 2"/>
          <p:cNvSpPr>
            <a:spLocks noGrp="1"/>
          </p:cNvSpPr>
          <p:nvPr>
            <p:ph sz="quarter" idx="10"/>
          </p:nvPr>
        </p:nvSpPr>
        <p:spPr/>
        <p:txBody>
          <a:bodyPr/>
          <a:lstStyle/>
          <a:p>
            <a:r>
              <a:rPr lang="en-US" dirty="0"/>
              <a:t>Platform as a Service:</a:t>
            </a:r>
          </a:p>
          <a:p>
            <a:pPr lvl="1"/>
            <a:r>
              <a:rPr lang="en-US" dirty="0"/>
              <a:t>Provides application development platform to the consumers</a:t>
            </a:r>
          </a:p>
          <a:p>
            <a:pPr lvl="1"/>
            <a:r>
              <a:rPr lang="en-US" dirty="0"/>
              <a:t>Supports large variety of OS, application development tools, and deployment tools</a:t>
            </a:r>
          </a:p>
          <a:p>
            <a:pPr lvl="1"/>
            <a:r>
              <a:rPr lang="en-US" dirty="0"/>
              <a:t>Ensures the consumers are provided a secure environment</a:t>
            </a:r>
          </a:p>
          <a:p>
            <a:pPr lvl="1"/>
            <a:r>
              <a:rPr lang="en-US" dirty="0"/>
              <a:t>Provides the consumer the required computing resources to operate the application</a:t>
            </a:r>
          </a:p>
          <a:p>
            <a:r>
              <a:rPr lang="en-US" dirty="0"/>
              <a:t>Infrastructure as a Service:</a:t>
            </a:r>
          </a:p>
          <a:p>
            <a:pPr lvl="1"/>
            <a:r>
              <a:rPr lang="en-US" dirty="0"/>
              <a:t>Provides the consumer the required infrastructure resources to deploy their OS, application, and data</a:t>
            </a:r>
          </a:p>
          <a:p>
            <a:pPr lvl="1"/>
            <a:r>
              <a:rPr lang="en-US" dirty="0"/>
              <a:t>Ensures that the consumers are provided a secure environment</a:t>
            </a:r>
          </a:p>
          <a:p>
            <a:pPr lvl="1"/>
            <a:endParaRPr lang="en-US" dirty="0"/>
          </a:p>
        </p:txBody>
      </p:sp>
    </p:spTree>
    <p:custDataLst>
      <p:tags r:id="rId1"/>
    </p:custDataLst>
    <p:extLst>
      <p:ext uri="{BB962C8B-B14F-4D97-AF65-F5344CB8AC3E}">
        <p14:creationId xmlns:p14="http://schemas.microsoft.com/office/powerpoint/2010/main" val="3581192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Migration</a:t>
            </a:r>
          </a:p>
        </p:txBody>
      </p:sp>
      <p:sp>
        <p:nvSpPr>
          <p:cNvPr id="3" name="Content Placeholder 2"/>
          <p:cNvSpPr>
            <a:spLocks noGrp="1"/>
          </p:cNvSpPr>
          <p:nvPr>
            <p:ph sz="quarter" idx="10"/>
          </p:nvPr>
        </p:nvSpPr>
        <p:spPr/>
        <p:txBody>
          <a:bodyPr/>
          <a:lstStyle/>
          <a:p>
            <a:r>
              <a:rPr lang="en-US" dirty="0"/>
              <a:t>Consumer may plan to migrate application or only data</a:t>
            </a:r>
          </a:p>
          <a:p>
            <a:r>
              <a:rPr lang="en-US" dirty="0"/>
              <a:t>Two application migration strategies are:</a:t>
            </a:r>
          </a:p>
          <a:p>
            <a:endParaRPr lang="en-US" dirty="0"/>
          </a:p>
          <a:p>
            <a:endParaRPr lang="en-US" dirty="0"/>
          </a:p>
          <a:p>
            <a:endParaRPr lang="en-US" sz="1600" dirty="0"/>
          </a:p>
          <a:p>
            <a:endParaRPr lang="en-US" sz="100" dirty="0"/>
          </a:p>
          <a:p>
            <a:endParaRPr lang="en-US" dirty="0"/>
          </a:p>
          <a:p>
            <a:r>
              <a:rPr lang="en-US" dirty="0"/>
              <a:t>For migrating data to cloud:</a:t>
            </a:r>
          </a:p>
          <a:p>
            <a:pPr lvl="1"/>
            <a:r>
              <a:rPr lang="en-US" dirty="0"/>
              <a:t>Consider copying data to cloud using replication technology</a:t>
            </a:r>
          </a:p>
          <a:p>
            <a:pPr lvl="1"/>
            <a:r>
              <a:rPr lang="en-US" dirty="0"/>
              <a:t>Consider factors such as network bandwidth, data security and integrity, and jurisdiction</a:t>
            </a:r>
          </a:p>
          <a:p>
            <a:endParaRPr lang="en-US" dirty="0"/>
          </a:p>
        </p:txBody>
      </p:sp>
      <p:graphicFrame>
        <p:nvGraphicFramePr>
          <p:cNvPr id="24" name="Table 23">
            <a:extLst>
              <a:ext uri="{FF2B5EF4-FFF2-40B4-BE49-F238E27FC236}">
                <a16:creationId xmlns:a16="http://schemas.microsoft.com/office/drawing/2014/main" id="{9609B8AD-4BEB-4F73-8881-FF03F6EE21D4}"/>
              </a:ext>
            </a:extLst>
          </p:cNvPr>
          <p:cNvGraphicFramePr>
            <a:graphicFrameLocks noGrp="1"/>
          </p:cNvGraphicFramePr>
          <p:nvPr>
            <p:extLst>
              <p:ext uri="{D42A27DB-BD31-4B8C-83A1-F6EECF244321}">
                <p14:modId xmlns:p14="http://schemas.microsoft.com/office/powerpoint/2010/main" val="3373155149"/>
              </p:ext>
            </p:extLst>
          </p:nvPr>
        </p:nvGraphicFramePr>
        <p:xfrm>
          <a:off x="611188" y="2338906"/>
          <a:ext cx="8153399" cy="1554480"/>
        </p:xfrm>
        <a:graphic>
          <a:graphicData uri="http://schemas.openxmlformats.org/drawingml/2006/table">
            <a:tbl>
              <a:tblPr firstRow="1" bandRow="1"/>
              <a:tblGrid>
                <a:gridCol w="2096588">
                  <a:extLst>
                    <a:ext uri="{9D8B030D-6E8A-4147-A177-3AD203B41FA5}">
                      <a16:colId xmlns:a16="http://schemas.microsoft.com/office/drawing/2014/main" val="20000"/>
                    </a:ext>
                  </a:extLst>
                </a:gridCol>
                <a:gridCol w="6056811">
                  <a:extLst>
                    <a:ext uri="{9D8B030D-6E8A-4147-A177-3AD203B41FA5}">
                      <a16:colId xmlns:a16="http://schemas.microsoft.com/office/drawing/2014/main" val="20001"/>
                    </a:ext>
                  </a:extLst>
                </a:gridCol>
              </a:tblGrid>
              <a:tr h="139501">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l"/>
                      <a:r>
                        <a:rPr lang="en-US" sz="1400" dirty="0"/>
                        <a:t>Migration Strategy</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C95DD"/>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pPr algn="l"/>
                      <a:r>
                        <a:rPr lang="en-US" sz="1400" dirty="0"/>
                        <a:t>Description</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C95DD"/>
                    </a:solidFill>
                  </a:tcPr>
                </a:tc>
                <a:extLst>
                  <a:ext uri="{0D108BD9-81ED-4DB2-BD59-A6C34878D82A}">
                    <a16:rowId xmlns:a16="http://schemas.microsoft.com/office/drawing/2014/main" val="10000"/>
                  </a:ext>
                </a:extLst>
              </a:tr>
              <a:tr h="194919">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algn="l"/>
                      <a:r>
                        <a:rPr lang="en-US" sz="1400" dirty="0"/>
                        <a:t>Forklift</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C95DD">
                        <a:tint val="4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285750" indent="-285750" algn="l">
                        <a:buFont typeface="Arial" panose="020B0604020202020204" pitchFamily="34" charset="0"/>
                        <a:buChar char="•"/>
                      </a:pPr>
                      <a:r>
                        <a:rPr lang="en-US" sz="1400" dirty="0"/>
                        <a:t>Entire application is migrated at once instead of in parts</a:t>
                      </a:r>
                    </a:p>
                    <a:p>
                      <a:pPr marL="285750" indent="-285750" algn="l">
                        <a:buFont typeface="Arial" panose="020B0604020202020204" pitchFamily="34" charset="0"/>
                        <a:buChar char="•"/>
                      </a:pPr>
                      <a:r>
                        <a:rPr lang="en-US" sz="1400" dirty="0"/>
                        <a:t>Good for tightly coupled or self contained applications</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C95DD">
                        <a:tint val="40000"/>
                      </a:srgbClr>
                    </a:solidFill>
                  </a:tcPr>
                </a:tc>
                <a:extLst>
                  <a:ext uri="{0D108BD9-81ED-4DB2-BD59-A6C34878D82A}">
                    <a16:rowId xmlns:a16="http://schemas.microsoft.com/office/drawing/2014/main" val="10001"/>
                  </a:ext>
                </a:extLst>
              </a:tr>
              <a:tr h="275180">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dirty="0"/>
                        <a:t>Hybrid migration strategy</a:t>
                      </a:r>
                    </a:p>
                    <a:p>
                      <a:pPr algn="l"/>
                      <a:endParaRPr 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C95DD">
                        <a:tint val="20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285750" indent="-285750" algn="l">
                        <a:buFont typeface="Arial" panose="020B0604020202020204" pitchFamily="34" charset="0"/>
                        <a:buChar char="•"/>
                      </a:pPr>
                      <a:r>
                        <a:rPr lang="en-US" sz="1400" dirty="0"/>
                        <a:t>Applications and its components are moved in parts</a:t>
                      </a:r>
                    </a:p>
                    <a:p>
                      <a:pPr marL="285750" indent="-285750" algn="l">
                        <a:buFont typeface="Arial" panose="020B0604020202020204" pitchFamily="34" charset="0"/>
                        <a:buChar char="•"/>
                      </a:pPr>
                      <a:r>
                        <a:rPr lang="en-US" sz="1400" dirty="0"/>
                        <a:t>Lower-risk approach to migrate applications to the cloud</a:t>
                      </a:r>
                    </a:p>
                    <a:p>
                      <a:pPr marL="285750" indent="-285750" algn="l">
                        <a:buFont typeface="Arial" panose="020B0604020202020204" pitchFamily="34" charset="0"/>
                        <a:buChar char="•"/>
                      </a:pPr>
                      <a:r>
                        <a:rPr lang="en-US" sz="1400" dirty="0"/>
                        <a:t>Good for application that have loosely coupled components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C95DD">
                        <a:tint val="20000"/>
                      </a:srgbClr>
                    </a:solidFill>
                  </a:tcPr>
                </a:tc>
                <a:extLst>
                  <a:ext uri="{0D108BD9-81ED-4DB2-BD59-A6C34878D82A}">
                    <a16:rowId xmlns:a16="http://schemas.microsoft.com/office/drawing/2014/main" val="10002"/>
                  </a:ext>
                </a:extLst>
              </a:tr>
            </a:tbl>
          </a:graphicData>
        </a:graphic>
      </p:graphicFrame>
    </p:spTree>
    <p:custDataLst>
      <p:tags r:id="rId1"/>
    </p:custDataLst>
    <p:extLst>
      <p:ext uri="{BB962C8B-B14F-4D97-AF65-F5344CB8AC3E}">
        <p14:creationId xmlns:p14="http://schemas.microsoft.com/office/powerpoint/2010/main" val="3484723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1" y="685800"/>
            <a:ext cx="7238999" cy="1017270"/>
          </a:xfrm>
        </p:spPr>
        <p:txBody>
          <a:bodyPr/>
          <a:lstStyle/>
          <a:p>
            <a:r>
              <a:rPr lang="en-US" dirty="0"/>
              <a:t>Lesson:</a:t>
            </a:r>
            <a:r>
              <a:rPr lang="en-US" dirty="0">
                <a:solidFill>
                  <a:srgbClr val="FFC000"/>
                </a:solidFill>
              </a:rPr>
              <a:t> </a:t>
            </a:r>
            <a:r>
              <a:rPr lang="en-US" dirty="0"/>
              <a:t>Options and Considerations for Building a Cloud Infrastructure</a:t>
            </a:r>
          </a:p>
        </p:txBody>
      </p:sp>
      <p:sp>
        <p:nvSpPr>
          <p:cNvPr id="5" name="Content Placeholder 4"/>
          <p:cNvSpPr>
            <a:spLocks noGrp="1"/>
          </p:cNvSpPr>
          <p:nvPr>
            <p:ph sz="quarter" idx="10"/>
          </p:nvPr>
        </p:nvSpPr>
        <p:spPr>
          <a:xfrm>
            <a:off x="533400" y="2183130"/>
            <a:ext cx="8077200" cy="2971800"/>
          </a:xfrm>
        </p:spPr>
        <p:txBody>
          <a:bodyPr/>
          <a:lstStyle/>
          <a:p>
            <a:pPr marL="0" indent="0">
              <a:buNone/>
              <a:defRPr/>
            </a:pPr>
            <a:r>
              <a:rPr lang="en-US" dirty="0"/>
              <a:t>This lesson covers the following topics:</a:t>
            </a:r>
          </a:p>
          <a:p>
            <a:pPr>
              <a:defRPr/>
            </a:pPr>
            <a:r>
              <a:rPr lang="en-US" dirty="0"/>
              <a:t>Greenfield and brownfield deployment options </a:t>
            </a:r>
          </a:p>
          <a:p>
            <a:pPr>
              <a:defRPr/>
            </a:pPr>
            <a:r>
              <a:rPr lang="en-US" dirty="0"/>
              <a:t>Technology solutions for building a cloud infrastructure</a:t>
            </a:r>
          </a:p>
          <a:p>
            <a:pPr>
              <a:defRPr/>
            </a:pPr>
            <a:r>
              <a:rPr lang="en-US" dirty="0"/>
              <a:t>Factors to consider while building a cloud infrastructure</a:t>
            </a:r>
          </a:p>
        </p:txBody>
      </p:sp>
      <p:sp>
        <p:nvSpPr>
          <p:cNvPr id="2" name="Footer Placeholder 1"/>
          <p:cNvSpPr>
            <a:spLocks noGrp="1"/>
          </p:cNvSpPr>
          <p:nvPr>
            <p:ph type="ftr" sz="quarter" idx="3"/>
          </p:nvPr>
        </p:nvSpPr>
        <p:spPr>
          <a:prstGeom prst="rect">
            <a:avLst/>
          </a:prstGeom>
        </p:spPr>
        <p:txBody>
          <a:bodyPr/>
          <a:lstStyle/>
          <a:p>
            <a:pPr algn="r"/>
            <a:r>
              <a:rPr lang="en-US"/>
              <a:t>Module: Building the Cloud Infrastructure</a:t>
            </a:r>
            <a:endParaRPr lang="en-US" dirty="0"/>
          </a:p>
        </p:txBody>
      </p:sp>
    </p:spTree>
    <p:custDataLst>
      <p:tags r:id="rId1"/>
    </p:custDataLst>
    <p:extLst>
      <p:ext uri="{BB962C8B-B14F-4D97-AF65-F5344CB8AC3E}">
        <p14:creationId xmlns:p14="http://schemas.microsoft.com/office/powerpoint/2010/main" val="970398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Testing</a:t>
            </a:r>
          </a:p>
        </p:txBody>
      </p:sp>
      <p:grpSp>
        <p:nvGrpSpPr>
          <p:cNvPr id="23" name="Group 22">
            <a:extLst>
              <a:ext uri="{FF2B5EF4-FFF2-40B4-BE49-F238E27FC236}">
                <a16:creationId xmlns:a16="http://schemas.microsoft.com/office/drawing/2014/main" id="{6B16E947-18C7-4383-BE3A-9CA64DC665A7}"/>
              </a:ext>
            </a:extLst>
          </p:cNvPr>
          <p:cNvGrpSpPr/>
          <p:nvPr/>
        </p:nvGrpSpPr>
        <p:grpSpPr>
          <a:xfrm>
            <a:off x="379413" y="1454045"/>
            <a:ext cx="8458200" cy="4872837"/>
            <a:chOff x="342000" y="742951"/>
            <a:chExt cx="7377751" cy="4189941"/>
          </a:xfrm>
        </p:grpSpPr>
        <p:sp>
          <p:nvSpPr>
            <p:cNvPr id="24" name="Freeform 4">
              <a:extLst>
                <a:ext uri="{FF2B5EF4-FFF2-40B4-BE49-F238E27FC236}">
                  <a16:creationId xmlns:a16="http://schemas.microsoft.com/office/drawing/2014/main" id="{4026516A-2B81-4006-B155-AC6385E73DD5}"/>
                </a:ext>
              </a:extLst>
            </p:cNvPr>
            <p:cNvSpPr/>
            <p:nvPr/>
          </p:nvSpPr>
          <p:spPr>
            <a:xfrm>
              <a:off x="342000" y="744006"/>
              <a:ext cx="810778" cy="1158255"/>
            </a:xfrm>
            <a:custGeom>
              <a:avLst/>
              <a:gdLst>
                <a:gd name="connsiteX0" fmla="*/ 0 w 1158254"/>
                <a:gd name="connsiteY0" fmla="*/ 0 h 810778"/>
                <a:gd name="connsiteX1" fmla="*/ 752865 w 1158254"/>
                <a:gd name="connsiteY1" fmla="*/ 0 h 810778"/>
                <a:gd name="connsiteX2" fmla="*/ 1158254 w 1158254"/>
                <a:gd name="connsiteY2" fmla="*/ 405389 h 810778"/>
                <a:gd name="connsiteX3" fmla="*/ 752865 w 1158254"/>
                <a:gd name="connsiteY3" fmla="*/ 810778 h 810778"/>
                <a:gd name="connsiteX4" fmla="*/ 0 w 1158254"/>
                <a:gd name="connsiteY4" fmla="*/ 810778 h 810778"/>
                <a:gd name="connsiteX5" fmla="*/ 405389 w 1158254"/>
                <a:gd name="connsiteY5" fmla="*/ 405389 h 810778"/>
                <a:gd name="connsiteX6" fmla="*/ 0 w 1158254"/>
                <a:gd name="connsiteY6" fmla="*/ 0 h 810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254" h="810778">
                  <a:moveTo>
                    <a:pt x="1158253" y="0"/>
                  </a:moveTo>
                  <a:lnTo>
                    <a:pt x="1158253" y="527006"/>
                  </a:lnTo>
                  <a:lnTo>
                    <a:pt x="579127" y="810778"/>
                  </a:lnTo>
                  <a:lnTo>
                    <a:pt x="1" y="527006"/>
                  </a:lnTo>
                  <a:lnTo>
                    <a:pt x="1" y="0"/>
                  </a:lnTo>
                  <a:lnTo>
                    <a:pt x="579127" y="283772"/>
                  </a:lnTo>
                  <a:lnTo>
                    <a:pt x="1158253" y="0"/>
                  </a:lnTo>
                  <a:close/>
                </a:path>
              </a:pathLst>
            </a:custGeom>
            <a:solidFill>
              <a:srgbClr val="2C95DD">
                <a:shade val="80000"/>
                <a:hueOff val="0"/>
                <a:satOff val="0"/>
                <a:lumOff val="0"/>
                <a:alphaOff val="0"/>
              </a:srgbClr>
            </a:solidFill>
            <a:ln w="25400" cap="flat" cmpd="sng" algn="ctr">
              <a:solidFill>
                <a:srgbClr val="2C95DD">
                  <a:shade val="80000"/>
                  <a:hueOff val="0"/>
                  <a:satOff val="0"/>
                  <a:lumOff val="0"/>
                  <a:alphaOff val="0"/>
                </a:srgbClr>
              </a:solidFill>
              <a:prstDash val="solid"/>
            </a:ln>
            <a:effectLst/>
          </p:spPr>
          <p:txBody>
            <a:bodyPr spcFirstLastPara="0" vert="horz" wrap="square" lIns="6985" tIns="412375" rIns="6985" bIns="412374"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DEFINE</a:t>
              </a:r>
            </a:p>
          </p:txBody>
        </p:sp>
        <p:sp>
          <p:nvSpPr>
            <p:cNvPr id="25" name="Freeform 5">
              <a:extLst>
                <a:ext uri="{FF2B5EF4-FFF2-40B4-BE49-F238E27FC236}">
                  <a16:creationId xmlns:a16="http://schemas.microsoft.com/office/drawing/2014/main" id="{53ABCF51-F650-443F-9090-E016BA51C080}"/>
                </a:ext>
              </a:extLst>
            </p:cNvPr>
            <p:cNvSpPr/>
            <p:nvPr/>
          </p:nvSpPr>
          <p:spPr>
            <a:xfrm>
              <a:off x="1152778" y="742951"/>
              <a:ext cx="6566973" cy="752865"/>
            </a:xfrm>
            <a:custGeom>
              <a:avLst/>
              <a:gdLst>
                <a:gd name="connsiteX0" fmla="*/ 125480 w 752865"/>
                <a:gd name="connsiteY0" fmla="*/ 0 h 6566973"/>
                <a:gd name="connsiteX1" fmla="*/ 627385 w 752865"/>
                <a:gd name="connsiteY1" fmla="*/ 0 h 6566973"/>
                <a:gd name="connsiteX2" fmla="*/ 752865 w 752865"/>
                <a:gd name="connsiteY2" fmla="*/ 125480 h 6566973"/>
                <a:gd name="connsiteX3" fmla="*/ 752865 w 752865"/>
                <a:gd name="connsiteY3" fmla="*/ 6566973 h 6566973"/>
                <a:gd name="connsiteX4" fmla="*/ 752865 w 752865"/>
                <a:gd name="connsiteY4" fmla="*/ 6566973 h 6566973"/>
                <a:gd name="connsiteX5" fmla="*/ 0 w 752865"/>
                <a:gd name="connsiteY5" fmla="*/ 6566973 h 6566973"/>
                <a:gd name="connsiteX6" fmla="*/ 0 w 752865"/>
                <a:gd name="connsiteY6" fmla="*/ 6566973 h 6566973"/>
                <a:gd name="connsiteX7" fmla="*/ 0 w 752865"/>
                <a:gd name="connsiteY7" fmla="*/ 125480 h 6566973"/>
                <a:gd name="connsiteX8" fmla="*/ 125480 w 752865"/>
                <a:gd name="connsiteY8" fmla="*/ 0 h 656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865" h="6566973">
                  <a:moveTo>
                    <a:pt x="752865" y="1094520"/>
                  </a:moveTo>
                  <a:lnTo>
                    <a:pt x="752865" y="5472453"/>
                  </a:lnTo>
                  <a:cubicBezTo>
                    <a:pt x="752865" y="6076940"/>
                    <a:pt x="746424" y="6566969"/>
                    <a:pt x="738479" y="6566969"/>
                  </a:cubicBezTo>
                  <a:lnTo>
                    <a:pt x="0" y="6566969"/>
                  </a:lnTo>
                  <a:lnTo>
                    <a:pt x="0" y="6566969"/>
                  </a:lnTo>
                  <a:lnTo>
                    <a:pt x="0" y="4"/>
                  </a:lnTo>
                  <a:lnTo>
                    <a:pt x="0" y="4"/>
                  </a:lnTo>
                  <a:lnTo>
                    <a:pt x="738479" y="4"/>
                  </a:lnTo>
                  <a:cubicBezTo>
                    <a:pt x="746424" y="4"/>
                    <a:pt x="752865" y="490033"/>
                    <a:pt x="752865" y="1094520"/>
                  </a:cubicBezTo>
                  <a:close/>
                </a:path>
              </a:pathLst>
            </a:custGeom>
            <a:solidFill>
              <a:srgbClr val="FFFFFF">
                <a:alpha val="90000"/>
                <a:hueOff val="0"/>
                <a:satOff val="0"/>
                <a:lumOff val="0"/>
                <a:alphaOff val="0"/>
              </a:srgbClr>
            </a:solidFill>
            <a:ln w="25400" cap="flat" cmpd="sng" algn="ctr">
              <a:solidFill>
                <a:srgbClr val="2C95DD">
                  <a:shade val="80000"/>
                  <a:hueOff val="0"/>
                  <a:satOff val="0"/>
                  <a:lumOff val="0"/>
                  <a:alphaOff val="0"/>
                </a:srgbClr>
              </a:solidFill>
              <a:prstDash val="solid"/>
            </a:ln>
            <a:effectLst/>
          </p:spPr>
          <p:txBody>
            <a:bodyPr spcFirstLastPara="0" vert="horz" wrap="square" lIns="99568" tIns="45642" rIns="45642" bIns="45642" numCol="1" spcCol="1270" anchor="ctr" anchorCtr="0">
              <a:noAutofit/>
            </a:bodyPr>
            <a:lstStyle/>
            <a:p>
              <a:pPr marL="114300" marR="0" lvl="1" indent="-114300" defTabSz="622300" eaLnBrk="1" fontAlgn="auto" latinLnBrk="0" hangingPunct="1">
                <a:lnSpc>
                  <a:spcPct val="90000"/>
                </a:lnSpc>
                <a:spcBef>
                  <a:spcPct val="0"/>
                </a:spcBef>
                <a:spcAft>
                  <a:spcPct val="15000"/>
                </a:spcAft>
                <a:buClrTx/>
                <a:buSzTx/>
                <a:buFontTx/>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Define roles and responsibilities of personnel involved in testing</a:t>
              </a:r>
            </a:p>
          </p:txBody>
        </p:sp>
        <p:sp>
          <p:nvSpPr>
            <p:cNvPr id="26" name="Freeform 6">
              <a:extLst>
                <a:ext uri="{FF2B5EF4-FFF2-40B4-BE49-F238E27FC236}">
                  <a16:creationId xmlns:a16="http://schemas.microsoft.com/office/drawing/2014/main" id="{CD99468C-E7B1-45FF-888F-7ACD40F8BEC4}"/>
                </a:ext>
              </a:extLst>
            </p:cNvPr>
            <p:cNvSpPr/>
            <p:nvPr/>
          </p:nvSpPr>
          <p:spPr>
            <a:xfrm>
              <a:off x="342000" y="1754217"/>
              <a:ext cx="810778" cy="1158254"/>
            </a:xfrm>
            <a:custGeom>
              <a:avLst/>
              <a:gdLst>
                <a:gd name="connsiteX0" fmla="*/ 0 w 1158254"/>
                <a:gd name="connsiteY0" fmla="*/ 0 h 810778"/>
                <a:gd name="connsiteX1" fmla="*/ 752865 w 1158254"/>
                <a:gd name="connsiteY1" fmla="*/ 0 h 810778"/>
                <a:gd name="connsiteX2" fmla="*/ 1158254 w 1158254"/>
                <a:gd name="connsiteY2" fmla="*/ 405389 h 810778"/>
                <a:gd name="connsiteX3" fmla="*/ 752865 w 1158254"/>
                <a:gd name="connsiteY3" fmla="*/ 810778 h 810778"/>
                <a:gd name="connsiteX4" fmla="*/ 0 w 1158254"/>
                <a:gd name="connsiteY4" fmla="*/ 810778 h 810778"/>
                <a:gd name="connsiteX5" fmla="*/ 405389 w 1158254"/>
                <a:gd name="connsiteY5" fmla="*/ 405389 h 810778"/>
                <a:gd name="connsiteX6" fmla="*/ 0 w 1158254"/>
                <a:gd name="connsiteY6" fmla="*/ 0 h 810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254" h="810778">
                  <a:moveTo>
                    <a:pt x="1158253" y="0"/>
                  </a:moveTo>
                  <a:lnTo>
                    <a:pt x="1158253" y="527006"/>
                  </a:lnTo>
                  <a:lnTo>
                    <a:pt x="579127" y="810778"/>
                  </a:lnTo>
                  <a:lnTo>
                    <a:pt x="1" y="527006"/>
                  </a:lnTo>
                  <a:lnTo>
                    <a:pt x="1" y="0"/>
                  </a:lnTo>
                  <a:lnTo>
                    <a:pt x="579127" y="283772"/>
                  </a:lnTo>
                  <a:lnTo>
                    <a:pt x="1158253" y="0"/>
                  </a:lnTo>
                  <a:close/>
                </a:path>
              </a:pathLst>
            </a:custGeom>
            <a:solidFill>
              <a:srgbClr val="2C95DD">
                <a:shade val="80000"/>
                <a:hueOff val="158868"/>
                <a:satOff val="-1455"/>
                <a:lumOff val="9524"/>
                <a:alphaOff val="0"/>
              </a:srgbClr>
            </a:solidFill>
            <a:ln w="25400" cap="flat" cmpd="sng" algn="ctr">
              <a:solidFill>
                <a:srgbClr val="2C95DD">
                  <a:shade val="80000"/>
                  <a:hueOff val="158868"/>
                  <a:satOff val="-1455"/>
                  <a:lumOff val="9524"/>
                  <a:alphaOff val="0"/>
                </a:srgbClr>
              </a:solidFill>
              <a:prstDash val="solid"/>
            </a:ln>
            <a:effectLst/>
          </p:spPr>
          <p:txBody>
            <a:bodyPr spcFirstLastPara="0" vert="horz" wrap="square" lIns="6985" tIns="412374" rIns="6985" bIns="412374"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IDENTIFY</a:t>
              </a:r>
            </a:p>
          </p:txBody>
        </p:sp>
        <p:sp>
          <p:nvSpPr>
            <p:cNvPr id="27" name="Freeform 7">
              <a:extLst>
                <a:ext uri="{FF2B5EF4-FFF2-40B4-BE49-F238E27FC236}">
                  <a16:creationId xmlns:a16="http://schemas.microsoft.com/office/drawing/2014/main" id="{73EC0007-4FAE-4BEC-8EE0-3513C8749AC7}"/>
                </a:ext>
              </a:extLst>
            </p:cNvPr>
            <p:cNvSpPr/>
            <p:nvPr/>
          </p:nvSpPr>
          <p:spPr>
            <a:xfrm>
              <a:off x="1152778" y="1754218"/>
              <a:ext cx="6566973" cy="752865"/>
            </a:xfrm>
            <a:custGeom>
              <a:avLst/>
              <a:gdLst>
                <a:gd name="connsiteX0" fmla="*/ 125480 w 752865"/>
                <a:gd name="connsiteY0" fmla="*/ 0 h 6566973"/>
                <a:gd name="connsiteX1" fmla="*/ 627385 w 752865"/>
                <a:gd name="connsiteY1" fmla="*/ 0 h 6566973"/>
                <a:gd name="connsiteX2" fmla="*/ 752865 w 752865"/>
                <a:gd name="connsiteY2" fmla="*/ 125480 h 6566973"/>
                <a:gd name="connsiteX3" fmla="*/ 752865 w 752865"/>
                <a:gd name="connsiteY3" fmla="*/ 6566973 h 6566973"/>
                <a:gd name="connsiteX4" fmla="*/ 752865 w 752865"/>
                <a:gd name="connsiteY4" fmla="*/ 6566973 h 6566973"/>
                <a:gd name="connsiteX5" fmla="*/ 0 w 752865"/>
                <a:gd name="connsiteY5" fmla="*/ 6566973 h 6566973"/>
                <a:gd name="connsiteX6" fmla="*/ 0 w 752865"/>
                <a:gd name="connsiteY6" fmla="*/ 6566973 h 6566973"/>
                <a:gd name="connsiteX7" fmla="*/ 0 w 752865"/>
                <a:gd name="connsiteY7" fmla="*/ 125480 h 6566973"/>
                <a:gd name="connsiteX8" fmla="*/ 125480 w 752865"/>
                <a:gd name="connsiteY8" fmla="*/ 0 h 656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865" h="6566973">
                  <a:moveTo>
                    <a:pt x="752865" y="1094520"/>
                  </a:moveTo>
                  <a:lnTo>
                    <a:pt x="752865" y="5472453"/>
                  </a:lnTo>
                  <a:cubicBezTo>
                    <a:pt x="752865" y="6076940"/>
                    <a:pt x="746424" y="6566969"/>
                    <a:pt x="738479" y="6566969"/>
                  </a:cubicBezTo>
                  <a:lnTo>
                    <a:pt x="0" y="6566969"/>
                  </a:lnTo>
                  <a:lnTo>
                    <a:pt x="0" y="6566969"/>
                  </a:lnTo>
                  <a:lnTo>
                    <a:pt x="0" y="4"/>
                  </a:lnTo>
                  <a:lnTo>
                    <a:pt x="0" y="4"/>
                  </a:lnTo>
                  <a:lnTo>
                    <a:pt x="738479" y="4"/>
                  </a:lnTo>
                  <a:cubicBezTo>
                    <a:pt x="746424" y="4"/>
                    <a:pt x="752865" y="490033"/>
                    <a:pt x="752865" y="1094520"/>
                  </a:cubicBezTo>
                  <a:close/>
                </a:path>
              </a:pathLst>
            </a:custGeom>
            <a:solidFill>
              <a:srgbClr val="FFFFFF">
                <a:alpha val="90000"/>
                <a:hueOff val="0"/>
                <a:satOff val="0"/>
                <a:lumOff val="0"/>
                <a:alphaOff val="0"/>
              </a:srgbClr>
            </a:solidFill>
            <a:ln w="25400" cap="flat" cmpd="sng" algn="ctr">
              <a:solidFill>
                <a:srgbClr val="2C95DD">
                  <a:shade val="80000"/>
                  <a:hueOff val="158868"/>
                  <a:satOff val="-1455"/>
                  <a:lumOff val="9524"/>
                  <a:alphaOff val="0"/>
                </a:srgbClr>
              </a:solidFill>
              <a:prstDash val="solid"/>
            </a:ln>
            <a:effectLst/>
          </p:spPr>
          <p:txBody>
            <a:bodyPr spcFirstLastPara="0" vert="horz" wrap="square" lIns="99568" tIns="45642" rIns="45642" bIns="45642" numCol="1" spcCol="1270" anchor="ctr" anchorCtr="0">
              <a:noAutofit/>
            </a:bodyPr>
            <a:lstStyle/>
            <a:p>
              <a:pPr marL="114300" marR="0" lvl="1" indent="-114300" defTabSz="622300" eaLnBrk="1" fontAlgn="auto" latinLnBrk="0" hangingPunct="1">
                <a:lnSpc>
                  <a:spcPct val="90000"/>
                </a:lnSpc>
                <a:spcBef>
                  <a:spcPct val="0"/>
                </a:spcBef>
                <a:spcAft>
                  <a:spcPct val="15000"/>
                </a:spcAft>
                <a:buClrTx/>
                <a:buSzTx/>
                <a:buFontTx/>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Identify tools to perform test management and automation </a:t>
              </a:r>
            </a:p>
          </p:txBody>
        </p:sp>
        <p:sp>
          <p:nvSpPr>
            <p:cNvPr id="28" name="Freeform 8">
              <a:extLst>
                <a:ext uri="{FF2B5EF4-FFF2-40B4-BE49-F238E27FC236}">
                  <a16:creationId xmlns:a16="http://schemas.microsoft.com/office/drawing/2014/main" id="{C47F2D8C-8093-4AA1-AED0-A3EF471340EA}"/>
                </a:ext>
              </a:extLst>
            </p:cNvPr>
            <p:cNvSpPr/>
            <p:nvPr/>
          </p:nvSpPr>
          <p:spPr>
            <a:xfrm>
              <a:off x="342000" y="2764428"/>
              <a:ext cx="810778" cy="1158254"/>
            </a:xfrm>
            <a:custGeom>
              <a:avLst/>
              <a:gdLst>
                <a:gd name="connsiteX0" fmla="*/ 0 w 1158254"/>
                <a:gd name="connsiteY0" fmla="*/ 0 h 810778"/>
                <a:gd name="connsiteX1" fmla="*/ 752865 w 1158254"/>
                <a:gd name="connsiteY1" fmla="*/ 0 h 810778"/>
                <a:gd name="connsiteX2" fmla="*/ 1158254 w 1158254"/>
                <a:gd name="connsiteY2" fmla="*/ 405389 h 810778"/>
                <a:gd name="connsiteX3" fmla="*/ 752865 w 1158254"/>
                <a:gd name="connsiteY3" fmla="*/ 810778 h 810778"/>
                <a:gd name="connsiteX4" fmla="*/ 0 w 1158254"/>
                <a:gd name="connsiteY4" fmla="*/ 810778 h 810778"/>
                <a:gd name="connsiteX5" fmla="*/ 405389 w 1158254"/>
                <a:gd name="connsiteY5" fmla="*/ 405389 h 810778"/>
                <a:gd name="connsiteX6" fmla="*/ 0 w 1158254"/>
                <a:gd name="connsiteY6" fmla="*/ 0 h 810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254" h="810778">
                  <a:moveTo>
                    <a:pt x="1158253" y="0"/>
                  </a:moveTo>
                  <a:lnTo>
                    <a:pt x="1158253" y="527006"/>
                  </a:lnTo>
                  <a:lnTo>
                    <a:pt x="579127" y="810778"/>
                  </a:lnTo>
                  <a:lnTo>
                    <a:pt x="1" y="527006"/>
                  </a:lnTo>
                  <a:lnTo>
                    <a:pt x="1" y="0"/>
                  </a:lnTo>
                  <a:lnTo>
                    <a:pt x="579127" y="283772"/>
                  </a:lnTo>
                  <a:lnTo>
                    <a:pt x="1158253" y="0"/>
                  </a:lnTo>
                  <a:close/>
                </a:path>
              </a:pathLst>
            </a:custGeom>
            <a:solidFill>
              <a:srgbClr val="2C95DD">
                <a:shade val="80000"/>
                <a:hueOff val="317736"/>
                <a:satOff val="-2909"/>
                <a:lumOff val="19048"/>
                <a:alphaOff val="0"/>
              </a:srgbClr>
            </a:solidFill>
            <a:ln w="25400" cap="flat" cmpd="sng" algn="ctr">
              <a:solidFill>
                <a:srgbClr val="2C95DD">
                  <a:shade val="80000"/>
                  <a:hueOff val="317736"/>
                  <a:satOff val="-2909"/>
                  <a:lumOff val="19048"/>
                  <a:alphaOff val="0"/>
                </a:srgbClr>
              </a:solidFill>
              <a:prstDash val="solid"/>
            </a:ln>
            <a:effectLst/>
          </p:spPr>
          <p:txBody>
            <a:bodyPr spcFirstLastPara="0" vert="horz" wrap="square" lIns="6985" tIns="412374" rIns="6985" bIns="412374"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DESIGN</a:t>
              </a:r>
            </a:p>
          </p:txBody>
        </p:sp>
        <p:sp>
          <p:nvSpPr>
            <p:cNvPr id="29" name="Freeform 9">
              <a:extLst>
                <a:ext uri="{FF2B5EF4-FFF2-40B4-BE49-F238E27FC236}">
                  <a16:creationId xmlns:a16="http://schemas.microsoft.com/office/drawing/2014/main" id="{7DFD0D75-7240-4C82-98F0-07BA8C7148DD}"/>
                </a:ext>
              </a:extLst>
            </p:cNvPr>
            <p:cNvSpPr/>
            <p:nvPr/>
          </p:nvSpPr>
          <p:spPr>
            <a:xfrm>
              <a:off x="1152778" y="2764428"/>
              <a:ext cx="6566973" cy="752865"/>
            </a:xfrm>
            <a:custGeom>
              <a:avLst/>
              <a:gdLst>
                <a:gd name="connsiteX0" fmla="*/ 125480 w 752865"/>
                <a:gd name="connsiteY0" fmla="*/ 0 h 6566973"/>
                <a:gd name="connsiteX1" fmla="*/ 627385 w 752865"/>
                <a:gd name="connsiteY1" fmla="*/ 0 h 6566973"/>
                <a:gd name="connsiteX2" fmla="*/ 752865 w 752865"/>
                <a:gd name="connsiteY2" fmla="*/ 125480 h 6566973"/>
                <a:gd name="connsiteX3" fmla="*/ 752865 w 752865"/>
                <a:gd name="connsiteY3" fmla="*/ 6566973 h 6566973"/>
                <a:gd name="connsiteX4" fmla="*/ 752865 w 752865"/>
                <a:gd name="connsiteY4" fmla="*/ 6566973 h 6566973"/>
                <a:gd name="connsiteX5" fmla="*/ 0 w 752865"/>
                <a:gd name="connsiteY5" fmla="*/ 6566973 h 6566973"/>
                <a:gd name="connsiteX6" fmla="*/ 0 w 752865"/>
                <a:gd name="connsiteY6" fmla="*/ 6566973 h 6566973"/>
                <a:gd name="connsiteX7" fmla="*/ 0 w 752865"/>
                <a:gd name="connsiteY7" fmla="*/ 125480 h 6566973"/>
                <a:gd name="connsiteX8" fmla="*/ 125480 w 752865"/>
                <a:gd name="connsiteY8" fmla="*/ 0 h 656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865" h="6566973">
                  <a:moveTo>
                    <a:pt x="752865" y="1094520"/>
                  </a:moveTo>
                  <a:lnTo>
                    <a:pt x="752865" y="5472453"/>
                  </a:lnTo>
                  <a:cubicBezTo>
                    <a:pt x="752865" y="6076940"/>
                    <a:pt x="746424" y="6566969"/>
                    <a:pt x="738479" y="6566969"/>
                  </a:cubicBezTo>
                  <a:lnTo>
                    <a:pt x="0" y="6566969"/>
                  </a:lnTo>
                  <a:lnTo>
                    <a:pt x="0" y="6566969"/>
                  </a:lnTo>
                  <a:lnTo>
                    <a:pt x="0" y="4"/>
                  </a:lnTo>
                  <a:lnTo>
                    <a:pt x="0" y="4"/>
                  </a:lnTo>
                  <a:lnTo>
                    <a:pt x="738479" y="4"/>
                  </a:lnTo>
                  <a:cubicBezTo>
                    <a:pt x="746424" y="4"/>
                    <a:pt x="752865" y="490033"/>
                    <a:pt x="752865" y="1094520"/>
                  </a:cubicBezTo>
                  <a:close/>
                </a:path>
              </a:pathLst>
            </a:custGeom>
            <a:solidFill>
              <a:srgbClr val="FFFFFF">
                <a:alpha val="90000"/>
                <a:hueOff val="0"/>
                <a:satOff val="0"/>
                <a:lumOff val="0"/>
                <a:alphaOff val="0"/>
              </a:srgbClr>
            </a:solidFill>
            <a:ln w="25400" cap="flat" cmpd="sng" algn="ctr">
              <a:solidFill>
                <a:srgbClr val="2C95DD">
                  <a:shade val="80000"/>
                  <a:hueOff val="317736"/>
                  <a:satOff val="-2909"/>
                  <a:lumOff val="19048"/>
                  <a:alphaOff val="0"/>
                </a:srgbClr>
              </a:solidFill>
              <a:prstDash val="solid"/>
            </a:ln>
            <a:effectLst/>
          </p:spPr>
          <p:txBody>
            <a:bodyPr spcFirstLastPara="0" vert="horz" wrap="square" lIns="99568" tIns="45642" rIns="45642" bIns="45642" numCol="1" spcCol="1270" anchor="ctr" anchorCtr="0">
              <a:noAutofit/>
            </a:bodyPr>
            <a:lstStyle/>
            <a:p>
              <a:pPr marL="114300" marR="0" lvl="1" indent="-114300" defTabSz="622300" eaLnBrk="1" fontAlgn="auto" latinLnBrk="0" hangingPunct="1">
                <a:lnSpc>
                  <a:spcPct val="90000"/>
                </a:lnSpc>
                <a:spcBef>
                  <a:spcPct val="0"/>
                </a:spcBef>
                <a:spcAft>
                  <a:spcPct val="15000"/>
                </a:spcAft>
                <a:buClrTx/>
                <a:buSzTx/>
                <a:buFontTx/>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Design tests for data migration to cloud</a:t>
              </a:r>
            </a:p>
            <a:p>
              <a:pPr marL="114300" marR="0" lvl="1" indent="-114300" defTabSz="622300" eaLnBrk="1" fontAlgn="auto" latinLnBrk="0" hangingPunct="1">
                <a:lnSpc>
                  <a:spcPct val="90000"/>
                </a:lnSpc>
                <a:spcBef>
                  <a:spcPct val="0"/>
                </a:spcBef>
                <a:spcAft>
                  <a:spcPct val="15000"/>
                </a:spcAft>
                <a:buClrTx/>
                <a:buSzTx/>
                <a:buFontTx/>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Design test cases to perform various testing modes</a:t>
              </a:r>
            </a:p>
            <a:p>
              <a:pPr marL="400050" marR="0" lvl="2" indent="-285750" defTabSz="622300" eaLnBrk="1" fontAlgn="auto" latinLnBrk="0" hangingPunct="1">
                <a:lnSpc>
                  <a:spcPct val="90000"/>
                </a:lnSpc>
                <a:spcBef>
                  <a:spcPct val="0"/>
                </a:spcBef>
                <a:spcAft>
                  <a:spcPct val="15000"/>
                </a:spcAft>
                <a:buClrTx/>
                <a:buSzTx/>
                <a:buFont typeface="Verdana" panose="020B0604030504040204" pitchFamily="34" charset="0"/>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Stress, performance, functional, interoperability, and compatibility</a:t>
              </a:r>
            </a:p>
          </p:txBody>
        </p:sp>
        <p:sp>
          <p:nvSpPr>
            <p:cNvPr id="30" name="Freeform 10">
              <a:extLst>
                <a:ext uri="{FF2B5EF4-FFF2-40B4-BE49-F238E27FC236}">
                  <a16:creationId xmlns:a16="http://schemas.microsoft.com/office/drawing/2014/main" id="{2F43A1FF-3DB2-47BE-BBF5-018A3F661248}"/>
                </a:ext>
              </a:extLst>
            </p:cNvPr>
            <p:cNvSpPr/>
            <p:nvPr/>
          </p:nvSpPr>
          <p:spPr>
            <a:xfrm>
              <a:off x="342000" y="3774638"/>
              <a:ext cx="810778" cy="1158254"/>
            </a:xfrm>
            <a:custGeom>
              <a:avLst/>
              <a:gdLst>
                <a:gd name="connsiteX0" fmla="*/ 0 w 1158254"/>
                <a:gd name="connsiteY0" fmla="*/ 0 h 810778"/>
                <a:gd name="connsiteX1" fmla="*/ 752865 w 1158254"/>
                <a:gd name="connsiteY1" fmla="*/ 0 h 810778"/>
                <a:gd name="connsiteX2" fmla="*/ 1158254 w 1158254"/>
                <a:gd name="connsiteY2" fmla="*/ 405389 h 810778"/>
                <a:gd name="connsiteX3" fmla="*/ 752865 w 1158254"/>
                <a:gd name="connsiteY3" fmla="*/ 810778 h 810778"/>
                <a:gd name="connsiteX4" fmla="*/ 0 w 1158254"/>
                <a:gd name="connsiteY4" fmla="*/ 810778 h 810778"/>
                <a:gd name="connsiteX5" fmla="*/ 405389 w 1158254"/>
                <a:gd name="connsiteY5" fmla="*/ 405389 h 810778"/>
                <a:gd name="connsiteX6" fmla="*/ 0 w 1158254"/>
                <a:gd name="connsiteY6" fmla="*/ 0 h 810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8254" h="810778">
                  <a:moveTo>
                    <a:pt x="1158253" y="0"/>
                  </a:moveTo>
                  <a:lnTo>
                    <a:pt x="1158253" y="527006"/>
                  </a:lnTo>
                  <a:lnTo>
                    <a:pt x="579127" y="810778"/>
                  </a:lnTo>
                  <a:lnTo>
                    <a:pt x="1" y="527006"/>
                  </a:lnTo>
                  <a:lnTo>
                    <a:pt x="1" y="0"/>
                  </a:lnTo>
                  <a:lnTo>
                    <a:pt x="579127" y="283772"/>
                  </a:lnTo>
                  <a:lnTo>
                    <a:pt x="1158253" y="0"/>
                  </a:lnTo>
                  <a:close/>
                </a:path>
              </a:pathLst>
            </a:custGeom>
            <a:solidFill>
              <a:srgbClr val="2C95DD">
                <a:shade val="80000"/>
                <a:hueOff val="476604"/>
                <a:satOff val="-4364"/>
                <a:lumOff val="28572"/>
                <a:alphaOff val="0"/>
              </a:srgbClr>
            </a:solidFill>
            <a:ln w="25400" cap="flat" cmpd="sng" algn="ctr">
              <a:solidFill>
                <a:srgbClr val="2C95DD">
                  <a:shade val="80000"/>
                  <a:hueOff val="476604"/>
                  <a:satOff val="-4364"/>
                  <a:lumOff val="28572"/>
                  <a:alphaOff val="0"/>
                </a:srgbClr>
              </a:solidFill>
              <a:prstDash val="solid"/>
            </a:ln>
            <a:effectLst/>
          </p:spPr>
          <p:txBody>
            <a:bodyPr spcFirstLastPara="0" vert="horz" wrap="square" lIns="6985" tIns="412374" rIns="6985" bIns="412374" numCol="1" spcCol="1270" anchor="ctr" anchorCtr="0">
              <a:noAutofit/>
            </a:bodyPr>
            <a:lstStyle/>
            <a:p>
              <a:pPr marL="0" marR="0" lvl="0" indent="0" algn="ctr" defTabSz="48895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dirty="0">
                  <a:ln>
                    <a:noFill/>
                  </a:ln>
                  <a:solidFill>
                    <a:srgbClr val="FFFFFF"/>
                  </a:solidFill>
                  <a:effectLst/>
                  <a:uLnTx/>
                  <a:uFillTx/>
                  <a:latin typeface="Verdana"/>
                  <a:ea typeface="+mn-ea"/>
                  <a:cs typeface="+mn-cs"/>
                </a:rPr>
                <a:t>TEST</a:t>
              </a:r>
            </a:p>
          </p:txBody>
        </p:sp>
        <p:sp>
          <p:nvSpPr>
            <p:cNvPr id="31" name="Freeform 11">
              <a:extLst>
                <a:ext uri="{FF2B5EF4-FFF2-40B4-BE49-F238E27FC236}">
                  <a16:creationId xmlns:a16="http://schemas.microsoft.com/office/drawing/2014/main" id="{6D6AA8EE-9137-463A-844D-CA904FB6B474}"/>
                </a:ext>
              </a:extLst>
            </p:cNvPr>
            <p:cNvSpPr/>
            <p:nvPr/>
          </p:nvSpPr>
          <p:spPr>
            <a:xfrm>
              <a:off x="1152778" y="3774638"/>
              <a:ext cx="6566973" cy="752865"/>
            </a:xfrm>
            <a:custGeom>
              <a:avLst/>
              <a:gdLst>
                <a:gd name="connsiteX0" fmla="*/ 125480 w 752865"/>
                <a:gd name="connsiteY0" fmla="*/ 0 h 6566973"/>
                <a:gd name="connsiteX1" fmla="*/ 627385 w 752865"/>
                <a:gd name="connsiteY1" fmla="*/ 0 h 6566973"/>
                <a:gd name="connsiteX2" fmla="*/ 752865 w 752865"/>
                <a:gd name="connsiteY2" fmla="*/ 125480 h 6566973"/>
                <a:gd name="connsiteX3" fmla="*/ 752865 w 752865"/>
                <a:gd name="connsiteY3" fmla="*/ 6566973 h 6566973"/>
                <a:gd name="connsiteX4" fmla="*/ 752865 w 752865"/>
                <a:gd name="connsiteY4" fmla="*/ 6566973 h 6566973"/>
                <a:gd name="connsiteX5" fmla="*/ 0 w 752865"/>
                <a:gd name="connsiteY5" fmla="*/ 6566973 h 6566973"/>
                <a:gd name="connsiteX6" fmla="*/ 0 w 752865"/>
                <a:gd name="connsiteY6" fmla="*/ 6566973 h 6566973"/>
                <a:gd name="connsiteX7" fmla="*/ 0 w 752865"/>
                <a:gd name="connsiteY7" fmla="*/ 125480 h 6566973"/>
                <a:gd name="connsiteX8" fmla="*/ 125480 w 752865"/>
                <a:gd name="connsiteY8" fmla="*/ 0 h 656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865" h="6566973">
                  <a:moveTo>
                    <a:pt x="752865" y="1094520"/>
                  </a:moveTo>
                  <a:lnTo>
                    <a:pt x="752865" y="5472453"/>
                  </a:lnTo>
                  <a:cubicBezTo>
                    <a:pt x="752865" y="6076940"/>
                    <a:pt x="746424" y="6566969"/>
                    <a:pt x="738479" y="6566969"/>
                  </a:cubicBezTo>
                  <a:lnTo>
                    <a:pt x="0" y="6566969"/>
                  </a:lnTo>
                  <a:lnTo>
                    <a:pt x="0" y="6566969"/>
                  </a:lnTo>
                  <a:lnTo>
                    <a:pt x="0" y="4"/>
                  </a:lnTo>
                  <a:lnTo>
                    <a:pt x="0" y="4"/>
                  </a:lnTo>
                  <a:lnTo>
                    <a:pt x="738479" y="4"/>
                  </a:lnTo>
                  <a:cubicBezTo>
                    <a:pt x="746424" y="4"/>
                    <a:pt x="752865" y="490033"/>
                    <a:pt x="752865" y="1094520"/>
                  </a:cubicBezTo>
                  <a:close/>
                </a:path>
              </a:pathLst>
            </a:custGeom>
            <a:solidFill>
              <a:srgbClr val="FFFFFF">
                <a:alpha val="90000"/>
                <a:hueOff val="0"/>
                <a:satOff val="0"/>
                <a:lumOff val="0"/>
                <a:alphaOff val="0"/>
              </a:srgbClr>
            </a:solidFill>
            <a:ln w="25400" cap="flat" cmpd="sng" algn="ctr">
              <a:solidFill>
                <a:srgbClr val="2C95DD">
                  <a:shade val="80000"/>
                  <a:hueOff val="476604"/>
                  <a:satOff val="-4364"/>
                  <a:lumOff val="28572"/>
                  <a:alphaOff val="0"/>
                </a:srgbClr>
              </a:solidFill>
              <a:prstDash val="solid"/>
            </a:ln>
            <a:effectLst/>
          </p:spPr>
          <p:txBody>
            <a:bodyPr spcFirstLastPara="0" vert="horz" wrap="square" lIns="99568" tIns="45642" rIns="45642" bIns="45642" numCol="1" spcCol="1270" anchor="ctr" anchorCtr="0">
              <a:noAutofit/>
            </a:bodyPr>
            <a:lstStyle/>
            <a:p>
              <a:pPr marL="114300" marR="0" lvl="1" indent="-114300" defTabSz="622300" eaLnBrk="1" fontAlgn="auto" latinLnBrk="0" hangingPunct="1">
                <a:lnSpc>
                  <a:spcPct val="90000"/>
                </a:lnSpc>
                <a:spcBef>
                  <a:spcPct val="0"/>
                </a:spcBef>
                <a:spcAft>
                  <a:spcPct val="15000"/>
                </a:spcAft>
                <a:buClrTx/>
                <a:buSzTx/>
                <a:buFontTx/>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Test cloud capabilities committed by provider such as</a:t>
              </a:r>
            </a:p>
            <a:p>
              <a:pPr marL="400050" marR="0" lvl="2" indent="-285750" defTabSz="622300" eaLnBrk="1" fontAlgn="auto" latinLnBrk="0" hangingPunct="1">
                <a:lnSpc>
                  <a:spcPct val="90000"/>
                </a:lnSpc>
                <a:spcBef>
                  <a:spcPct val="0"/>
                </a:spcBef>
                <a:spcAft>
                  <a:spcPct val="15000"/>
                </a:spcAft>
                <a:buClrTx/>
                <a:buSzTx/>
                <a:buFont typeface="Verdana" panose="020B0604030504040204" pitchFamily="34" charset="0"/>
                <a:buChar char="-"/>
                <a:tabLst/>
                <a:defRPr/>
              </a:pPr>
              <a:r>
                <a:rPr kumimoji="0" lang="en-US" sz="1400" b="0" i="0" u="none" strike="noStrike" kern="0" cap="none" spc="0" normalizeH="0" baseline="0" noProof="0" dirty="0">
                  <a:ln>
                    <a:noFill/>
                  </a:ln>
                  <a:solidFill>
                    <a:srgbClr val="000000">
                      <a:hueOff val="0"/>
                      <a:satOff val="0"/>
                      <a:lumOff val="0"/>
                      <a:alphaOff val="0"/>
                    </a:srgbClr>
                  </a:solidFill>
                  <a:effectLst/>
                  <a:uLnTx/>
                  <a:uFillTx/>
                  <a:latin typeface="Verdana"/>
                  <a:ea typeface="+mn-ea"/>
                  <a:cs typeface="+mn-cs"/>
                </a:rPr>
                <a:t>Fault tolerance, disaster recovery, and security controls</a:t>
              </a:r>
            </a:p>
          </p:txBody>
        </p:sp>
      </p:grpSp>
    </p:spTree>
    <p:custDataLst>
      <p:tags r:id="rId1"/>
    </p:custDataLst>
    <p:extLst>
      <p:ext uri="{BB962C8B-B14F-4D97-AF65-F5344CB8AC3E}">
        <p14:creationId xmlns:p14="http://schemas.microsoft.com/office/powerpoint/2010/main" val="4005008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2C95DD"/>
                </a:solidFill>
              </a:rPr>
              <a:t>Lesson Summary</a:t>
            </a:r>
            <a:endParaRPr lang="en-US" dirty="0"/>
          </a:p>
        </p:txBody>
      </p:sp>
      <p:sp>
        <p:nvSpPr>
          <p:cNvPr id="4" name="Content Placeholder 3"/>
          <p:cNvSpPr>
            <a:spLocks noGrp="1"/>
          </p:cNvSpPr>
          <p:nvPr>
            <p:ph sz="quarter" idx="10"/>
          </p:nvPr>
        </p:nvSpPr>
        <p:spPr>
          <a:xfrm>
            <a:off x="533400" y="1498600"/>
            <a:ext cx="8077200" cy="4495800"/>
          </a:xfrm>
        </p:spPr>
        <p:txBody>
          <a:bodyPr/>
          <a:lstStyle/>
          <a:p>
            <a:pPr marL="0" indent="0">
              <a:buNone/>
            </a:pPr>
            <a:r>
              <a:rPr lang="en-US" dirty="0"/>
              <a:t>During this lesson the following topics were covered:</a:t>
            </a:r>
          </a:p>
          <a:p>
            <a:r>
              <a:rPr lang="en-US" dirty="0"/>
              <a:t>Greenfield and brownfield deployment options </a:t>
            </a:r>
          </a:p>
          <a:p>
            <a:r>
              <a:rPr lang="en-US" dirty="0"/>
              <a:t>Best-of-breed cloud infrastructure components</a:t>
            </a:r>
          </a:p>
          <a:p>
            <a:r>
              <a:rPr lang="en-US" dirty="0"/>
              <a:t>Cloud-ready converged infrastructure</a:t>
            </a:r>
          </a:p>
          <a:p>
            <a:r>
              <a:rPr lang="en-US" dirty="0"/>
              <a:t>Considerations for Building a Cloud Infrastructure</a:t>
            </a:r>
          </a:p>
          <a:p>
            <a:pPr lvl="1"/>
            <a:r>
              <a:rPr lang="en-US" dirty="0"/>
              <a:t>Governance and organization considerations</a:t>
            </a:r>
          </a:p>
          <a:p>
            <a:pPr lvl="1"/>
            <a:r>
              <a:rPr lang="en-US" dirty="0"/>
              <a:t>Finance and tools considerations </a:t>
            </a:r>
          </a:p>
          <a:p>
            <a:pPr lvl="1"/>
            <a:r>
              <a:rPr lang="en-US" dirty="0"/>
              <a:t>SLAs and vendor lock-in considerations</a:t>
            </a:r>
          </a:p>
          <a:p>
            <a:pPr lvl="1"/>
            <a:r>
              <a:rPr lang="en-US" dirty="0"/>
              <a:t>Software and licensing considerations</a:t>
            </a:r>
          </a:p>
          <a:p>
            <a:pPr lvl="1"/>
            <a:r>
              <a:rPr lang="en-US" dirty="0"/>
              <a:t>Considerations for service models</a:t>
            </a:r>
          </a:p>
          <a:p>
            <a:pPr lvl="1"/>
            <a:r>
              <a:rPr lang="en-US" dirty="0"/>
              <a:t>Migration and testing considerations</a:t>
            </a:r>
          </a:p>
          <a:p>
            <a:pPr marL="798513" lvl="2" indent="0">
              <a:buNone/>
            </a:pPr>
            <a:endParaRPr lang="en-US" dirty="0"/>
          </a:p>
          <a:p>
            <a:endParaRPr lang="en-US" dirty="0"/>
          </a:p>
        </p:txBody>
      </p:sp>
      <p:sp>
        <p:nvSpPr>
          <p:cNvPr id="3" name="Footer Placeholder 2"/>
          <p:cNvSpPr>
            <a:spLocks noGrp="1"/>
          </p:cNvSpPr>
          <p:nvPr>
            <p:ph type="ftr" sz="quarter" idx="3"/>
          </p:nvPr>
        </p:nvSpPr>
        <p:spPr>
          <a:prstGeom prst="rect">
            <a:avLst/>
          </a:prstGeom>
        </p:spPr>
        <p:txBody>
          <a:bodyPr/>
          <a:lstStyle/>
          <a:p>
            <a:pPr algn="r"/>
            <a:r>
              <a:rPr lang="en-US"/>
              <a:t>Module: Building the Cloud Infrastructure</a:t>
            </a:r>
            <a:endParaRPr lang="en-US" dirty="0"/>
          </a:p>
        </p:txBody>
      </p:sp>
    </p:spTree>
    <p:custDataLst>
      <p:tags r:id="rId1"/>
    </p:custDataLst>
    <p:extLst>
      <p:ext uri="{BB962C8B-B14F-4D97-AF65-F5344CB8AC3E}">
        <p14:creationId xmlns:p14="http://schemas.microsoft.com/office/powerpoint/2010/main" val="365965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Deployment Options</a:t>
            </a:r>
          </a:p>
        </p:txBody>
      </p:sp>
      <p:grpSp>
        <p:nvGrpSpPr>
          <p:cNvPr id="3" name="Group 2"/>
          <p:cNvGrpSpPr/>
          <p:nvPr/>
        </p:nvGrpSpPr>
        <p:grpSpPr>
          <a:xfrm>
            <a:off x="342000" y="1847251"/>
            <a:ext cx="8344800" cy="1568161"/>
            <a:chOff x="342000" y="990000"/>
            <a:chExt cx="8344800" cy="1568161"/>
          </a:xfrm>
        </p:grpSpPr>
        <p:sp>
          <p:nvSpPr>
            <p:cNvPr id="16" name="Rounded Rectangle 15"/>
            <p:cNvSpPr/>
            <p:nvPr/>
          </p:nvSpPr>
          <p:spPr>
            <a:xfrm>
              <a:off x="7162800" y="1262472"/>
              <a:ext cx="1368000" cy="1260000"/>
            </a:xfrm>
            <a:prstGeom prst="roundRect">
              <a:avLst>
                <a:gd name="adj" fmla="val 10000"/>
              </a:avLst>
            </a:prstGeom>
            <a:blipFill>
              <a:blip r:embed="rId4">
                <a:extLst>
                  <a:ext uri="{28A0092B-C50C-407E-A947-70E740481C1C}">
                    <a14:useLocalDpi xmlns:a14="http://schemas.microsoft.com/office/drawing/2010/main" val="0"/>
                  </a:ext>
                </a:extLst>
              </a:blip>
              <a:srcRect/>
              <a:stretch>
                <a:fillRect l="-4000" r="-4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sp>
          <p:nvSpPr>
            <p:cNvPr id="10" name="Freeform 9"/>
            <p:cNvSpPr/>
            <p:nvPr/>
          </p:nvSpPr>
          <p:spPr>
            <a:xfrm>
              <a:off x="342000" y="1226161"/>
              <a:ext cx="8344800" cy="1332000"/>
            </a:xfrm>
            <a:custGeom>
              <a:avLst/>
              <a:gdLst>
                <a:gd name="connsiteX0" fmla="*/ 0 w 8458200"/>
                <a:gd name="connsiteY0" fmla="*/ 0 h 680400"/>
                <a:gd name="connsiteX1" fmla="*/ 8458200 w 8458200"/>
                <a:gd name="connsiteY1" fmla="*/ 0 h 680400"/>
                <a:gd name="connsiteX2" fmla="*/ 8458200 w 8458200"/>
                <a:gd name="connsiteY2" fmla="*/ 680400 h 680400"/>
                <a:gd name="connsiteX3" fmla="*/ 0 w 8458200"/>
                <a:gd name="connsiteY3" fmla="*/ 680400 h 680400"/>
                <a:gd name="connsiteX4" fmla="*/ 0 w 8458200"/>
                <a:gd name="connsiteY4" fmla="*/ 0 h 68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0" h="680400">
                  <a:moveTo>
                    <a:pt x="0" y="0"/>
                  </a:moveTo>
                  <a:lnTo>
                    <a:pt x="8458200" y="0"/>
                  </a:lnTo>
                  <a:lnTo>
                    <a:pt x="8458200" y="680400"/>
                  </a:lnTo>
                  <a:lnTo>
                    <a:pt x="0" y="680400"/>
                  </a:lnTo>
                  <a:lnTo>
                    <a:pt x="0" y="0"/>
                  </a:lnTo>
                  <a:close/>
                </a:path>
              </a:pathLst>
            </a:cu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6450" tIns="333248" rIns="656450" bIns="113792" numCol="1" spcCol="1270" anchor="t" anchorCtr="0">
              <a:noAutofit/>
            </a:bodyPr>
            <a:lstStyle/>
            <a:p>
              <a:pPr marL="0" lvl="1" defTabSz="711200">
                <a:lnSpc>
                  <a:spcPct val="90000"/>
                </a:lnSpc>
                <a:spcBef>
                  <a:spcPct val="0"/>
                </a:spcBef>
                <a:spcAft>
                  <a:spcPct val="15000"/>
                </a:spcAft>
              </a:pPr>
              <a:r>
                <a:rPr lang="en-US" sz="1600" dirty="0"/>
                <a:t>It is typically used when an infrastructure does not exist </a:t>
              </a:r>
            </a:p>
            <a:p>
              <a:pPr marL="0" lvl="1" defTabSz="711200">
                <a:lnSpc>
                  <a:spcPct val="90000"/>
                </a:lnSpc>
                <a:spcBef>
                  <a:spcPct val="0"/>
                </a:spcBef>
                <a:spcAft>
                  <a:spcPct val="15000"/>
                </a:spcAft>
              </a:pPr>
              <a:r>
                <a:rPr lang="en-US" sz="1600" dirty="0"/>
                <a:t>and an organization has to build the cloud infrastructure </a:t>
              </a:r>
            </a:p>
            <a:p>
              <a:pPr marL="0" lvl="1" defTabSz="711200">
                <a:lnSpc>
                  <a:spcPct val="90000"/>
                </a:lnSpc>
                <a:spcBef>
                  <a:spcPct val="0"/>
                </a:spcBef>
                <a:spcAft>
                  <a:spcPct val="15000"/>
                </a:spcAft>
              </a:pPr>
              <a:r>
                <a:rPr lang="en-US" sz="1600" dirty="0"/>
                <a:t>starting from the physical layer.</a:t>
              </a:r>
            </a:p>
          </p:txBody>
        </p:sp>
        <p:sp>
          <p:nvSpPr>
            <p:cNvPr id="11" name="Freeform 10"/>
            <p:cNvSpPr/>
            <p:nvPr/>
          </p:nvSpPr>
          <p:spPr>
            <a:xfrm>
              <a:off x="764910" y="990000"/>
              <a:ext cx="5920740" cy="472320"/>
            </a:xfrm>
            <a:custGeom>
              <a:avLst/>
              <a:gdLst>
                <a:gd name="connsiteX0" fmla="*/ 0 w 5920740"/>
                <a:gd name="connsiteY0" fmla="*/ 78722 h 472320"/>
                <a:gd name="connsiteX1" fmla="*/ 78722 w 5920740"/>
                <a:gd name="connsiteY1" fmla="*/ 0 h 472320"/>
                <a:gd name="connsiteX2" fmla="*/ 5842018 w 5920740"/>
                <a:gd name="connsiteY2" fmla="*/ 0 h 472320"/>
                <a:gd name="connsiteX3" fmla="*/ 5920740 w 5920740"/>
                <a:gd name="connsiteY3" fmla="*/ 78722 h 472320"/>
                <a:gd name="connsiteX4" fmla="*/ 5920740 w 5920740"/>
                <a:gd name="connsiteY4" fmla="*/ 393598 h 472320"/>
                <a:gd name="connsiteX5" fmla="*/ 5842018 w 5920740"/>
                <a:gd name="connsiteY5" fmla="*/ 472320 h 472320"/>
                <a:gd name="connsiteX6" fmla="*/ 78722 w 5920740"/>
                <a:gd name="connsiteY6" fmla="*/ 472320 h 472320"/>
                <a:gd name="connsiteX7" fmla="*/ 0 w 5920740"/>
                <a:gd name="connsiteY7" fmla="*/ 393598 h 472320"/>
                <a:gd name="connsiteX8" fmla="*/ 0 w 592074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20740" h="472320">
                  <a:moveTo>
                    <a:pt x="0" y="78722"/>
                  </a:moveTo>
                  <a:cubicBezTo>
                    <a:pt x="0" y="35245"/>
                    <a:pt x="35245" y="0"/>
                    <a:pt x="78722" y="0"/>
                  </a:cubicBezTo>
                  <a:lnTo>
                    <a:pt x="5842018" y="0"/>
                  </a:lnTo>
                  <a:cubicBezTo>
                    <a:pt x="5885495" y="0"/>
                    <a:pt x="5920740" y="35245"/>
                    <a:pt x="5920740" y="78722"/>
                  </a:cubicBezTo>
                  <a:lnTo>
                    <a:pt x="5920740" y="393598"/>
                  </a:lnTo>
                  <a:cubicBezTo>
                    <a:pt x="5920740" y="437075"/>
                    <a:pt x="5885495" y="472320"/>
                    <a:pt x="5842018" y="472320"/>
                  </a:cubicBezTo>
                  <a:lnTo>
                    <a:pt x="78722" y="472320"/>
                  </a:lnTo>
                  <a:cubicBezTo>
                    <a:pt x="35245" y="472320"/>
                    <a:pt x="0" y="437075"/>
                    <a:pt x="0" y="393598"/>
                  </a:cubicBezTo>
                  <a:lnTo>
                    <a:pt x="0" y="78722"/>
                  </a:lnTo>
                  <a:close/>
                </a:path>
              </a:pathLst>
            </a:custGeom>
            <a:solidFill>
              <a:srgbClr val="3399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6847" tIns="23057" rIns="246847" bIns="23057" numCol="1" spcCol="1270" anchor="ctr" anchorCtr="0">
              <a:noAutofit/>
            </a:bodyPr>
            <a:lstStyle/>
            <a:p>
              <a:pPr defTabSz="711200">
                <a:lnSpc>
                  <a:spcPct val="90000"/>
                </a:lnSpc>
                <a:spcBef>
                  <a:spcPct val="0"/>
                </a:spcBef>
                <a:spcAft>
                  <a:spcPct val="35000"/>
                </a:spcAft>
              </a:pPr>
              <a:r>
                <a:rPr lang="en-US" sz="1600" b="1" dirty="0"/>
                <a:t>Greenfield Deployment Option</a:t>
              </a:r>
            </a:p>
          </p:txBody>
        </p:sp>
      </p:grpSp>
      <p:grpSp>
        <p:nvGrpSpPr>
          <p:cNvPr id="5" name="Group 4"/>
          <p:cNvGrpSpPr/>
          <p:nvPr/>
        </p:nvGrpSpPr>
        <p:grpSpPr>
          <a:xfrm>
            <a:off x="342000" y="3581400"/>
            <a:ext cx="8344800" cy="1568160"/>
            <a:chOff x="342000" y="2724150"/>
            <a:chExt cx="8344800" cy="1568160"/>
          </a:xfrm>
        </p:grpSpPr>
        <p:sp>
          <p:nvSpPr>
            <p:cNvPr id="17" name="Rounded Rectangle 16"/>
            <p:cNvSpPr/>
            <p:nvPr/>
          </p:nvSpPr>
          <p:spPr>
            <a:xfrm>
              <a:off x="7162800" y="2996310"/>
              <a:ext cx="1368000" cy="1260000"/>
            </a:xfrm>
            <a:prstGeom prst="roundRect">
              <a:avLst>
                <a:gd name="adj" fmla="val 10000"/>
              </a:avLst>
            </a:prstGeom>
            <a:blipFill>
              <a:blip r:embed="rId5" cstate="print">
                <a:extLst>
                  <a:ext uri="{28A0092B-C50C-407E-A947-70E740481C1C}">
                    <a14:useLocalDpi xmlns:a14="http://schemas.microsoft.com/office/drawing/2010/main" val="0"/>
                  </a:ext>
                </a:extLst>
              </a:blip>
              <a:srcRect/>
              <a:stretch>
                <a:fillRect l="-6000" r="-6000"/>
              </a:stretch>
            </a:blipFill>
          </p:spPr>
          <p:style>
            <a:lnRef idx="2">
              <a:schemeClr val="lt1">
                <a:hueOff val="0"/>
                <a:satOff val="0"/>
                <a:lumOff val="0"/>
                <a:alphaOff val="0"/>
              </a:schemeClr>
            </a:lnRef>
            <a:fillRef idx="1">
              <a:scrgbClr r="0" g="0" b="0"/>
            </a:fillRef>
            <a:effectRef idx="0">
              <a:schemeClr val="accent2">
                <a:tint val="50000"/>
                <a:hueOff val="5734848"/>
                <a:satOff val="79686"/>
                <a:lumOff val="12315"/>
                <a:alphaOff val="0"/>
              </a:schemeClr>
            </a:effectRef>
            <a:fontRef idx="minor">
              <a:schemeClr val="lt1">
                <a:hueOff val="0"/>
                <a:satOff val="0"/>
                <a:lumOff val="0"/>
                <a:alphaOff val="0"/>
              </a:schemeClr>
            </a:fontRef>
          </p:style>
        </p:sp>
        <p:sp>
          <p:nvSpPr>
            <p:cNvPr id="12" name="Freeform 11"/>
            <p:cNvSpPr/>
            <p:nvPr/>
          </p:nvSpPr>
          <p:spPr>
            <a:xfrm>
              <a:off x="342000" y="2960310"/>
              <a:ext cx="8344800" cy="1332000"/>
            </a:xfrm>
            <a:custGeom>
              <a:avLst/>
              <a:gdLst>
                <a:gd name="connsiteX0" fmla="*/ 0 w 8458200"/>
                <a:gd name="connsiteY0" fmla="*/ 0 h 907200"/>
                <a:gd name="connsiteX1" fmla="*/ 8458200 w 8458200"/>
                <a:gd name="connsiteY1" fmla="*/ 0 h 907200"/>
                <a:gd name="connsiteX2" fmla="*/ 8458200 w 8458200"/>
                <a:gd name="connsiteY2" fmla="*/ 907200 h 907200"/>
                <a:gd name="connsiteX3" fmla="*/ 0 w 8458200"/>
                <a:gd name="connsiteY3" fmla="*/ 907200 h 907200"/>
                <a:gd name="connsiteX4" fmla="*/ 0 w 8458200"/>
                <a:gd name="connsiteY4" fmla="*/ 0 h 90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58200" h="907200">
                  <a:moveTo>
                    <a:pt x="0" y="0"/>
                  </a:moveTo>
                  <a:lnTo>
                    <a:pt x="8458200" y="0"/>
                  </a:lnTo>
                  <a:lnTo>
                    <a:pt x="8458200" y="907200"/>
                  </a:lnTo>
                  <a:lnTo>
                    <a:pt x="0" y="907200"/>
                  </a:lnTo>
                  <a:lnTo>
                    <a:pt x="0" y="0"/>
                  </a:lnTo>
                  <a:close/>
                </a:path>
              </a:pathLst>
            </a:cu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6450" tIns="333248" rIns="656450" bIns="113792" numCol="1" spcCol="1270" anchor="t" anchorCtr="0">
              <a:noAutofit/>
            </a:bodyPr>
            <a:lstStyle/>
            <a:p>
              <a:pPr marL="0" lvl="1" defTabSz="711200">
                <a:lnSpc>
                  <a:spcPct val="90000"/>
                </a:lnSpc>
                <a:spcBef>
                  <a:spcPct val="0"/>
                </a:spcBef>
                <a:spcAft>
                  <a:spcPct val="15000"/>
                </a:spcAft>
              </a:pPr>
              <a:r>
                <a:rPr lang="en-US" sz="1600" dirty="0"/>
                <a:t>It is used when some of the infrastructure entities exist, </a:t>
              </a:r>
            </a:p>
            <a:p>
              <a:pPr marL="0" lvl="1" defTabSz="711200">
                <a:lnSpc>
                  <a:spcPct val="90000"/>
                </a:lnSpc>
                <a:spcBef>
                  <a:spcPct val="0"/>
                </a:spcBef>
                <a:spcAft>
                  <a:spcPct val="15000"/>
                </a:spcAft>
              </a:pPr>
              <a:r>
                <a:rPr lang="en-US" sz="1600" dirty="0"/>
                <a:t>which can be transformed to cloud infrastructure by </a:t>
              </a:r>
            </a:p>
            <a:p>
              <a:pPr marL="0" lvl="1" defTabSz="711200">
                <a:lnSpc>
                  <a:spcPct val="90000"/>
                </a:lnSpc>
                <a:spcBef>
                  <a:spcPct val="0"/>
                </a:spcBef>
                <a:spcAft>
                  <a:spcPct val="15000"/>
                </a:spcAft>
              </a:pPr>
              <a:r>
                <a:rPr lang="en-US" sz="1600" dirty="0"/>
                <a:t>deploying the remaining entities required for the cloud </a:t>
              </a:r>
            </a:p>
            <a:p>
              <a:pPr marL="0" lvl="1" defTabSz="711200">
                <a:lnSpc>
                  <a:spcPct val="90000"/>
                </a:lnSpc>
                <a:spcBef>
                  <a:spcPct val="0"/>
                </a:spcBef>
                <a:spcAft>
                  <a:spcPct val="15000"/>
                </a:spcAft>
              </a:pPr>
              <a:r>
                <a:rPr lang="en-US" sz="1600" dirty="0"/>
                <a:t>infrastructure.</a:t>
              </a:r>
            </a:p>
          </p:txBody>
        </p:sp>
        <p:sp>
          <p:nvSpPr>
            <p:cNvPr id="13" name="Freeform 12"/>
            <p:cNvSpPr/>
            <p:nvPr/>
          </p:nvSpPr>
          <p:spPr>
            <a:xfrm>
              <a:off x="764910" y="2724150"/>
              <a:ext cx="5920740" cy="472320"/>
            </a:xfrm>
            <a:custGeom>
              <a:avLst/>
              <a:gdLst>
                <a:gd name="connsiteX0" fmla="*/ 0 w 5920740"/>
                <a:gd name="connsiteY0" fmla="*/ 78722 h 472320"/>
                <a:gd name="connsiteX1" fmla="*/ 78722 w 5920740"/>
                <a:gd name="connsiteY1" fmla="*/ 0 h 472320"/>
                <a:gd name="connsiteX2" fmla="*/ 5842018 w 5920740"/>
                <a:gd name="connsiteY2" fmla="*/ 0 h 472320"/>
                <a:gd name="connsiteX3" fmla="*/ 5920740 w 5920740"/>
                <a:gd name="connsiteY3" fmla="*/ 78722 h 472320"/>
                <a:gd name="connsiteX4" fmla="*/ 5920740 w 5920740"/>
                <a:gd name="connsiteY4" fmla="*/ 393598 h 472320"/>
                <a:gd name="connsiteX5" fmla="*/ 5842018 w 5920740"/>
                <a:gd name="connsiteY5" fmla="*/ 472320 h 472320"/>
                <a:gd name="connsiteX6" fmla="*/ 78722 w 5920740"/>
                <a:gd name="connsiteY6" fmla="*/ 472320 h 472320"/>
                <a:gd name="connsiteX7" fmla="*/ 0 w 5920740"/>
                <a:gd name="connsiteY7" fmla="*/ 393598 h 472320"/>
                <a:gd name="connsiteX8" fmla="*/ 0 w 5920740"/>
                <a:gd name="connsiteY8" fmla="*/ 78722 h 472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20740" h="472320">
                  <a:moveTo>
                    <a:pt x="0" y="78722"/>
                  </a:moveTo>
                  <a:cubicBezTo>
                    <a:pt x="0" y="35245"/>
                    <a:pt x="35245" y="0"/>
                    <a:pt x="78722" y="0"/>
                  </a:cubicBezTo>
                  <a:lnTo>
                    <a:pt x="5842018" y="0"/>
                  </a:lnTo>
                  <a:cubicBezTo>
                    <a:pt x="5885495" y="0"/>
                    <a:pt x="5920740" y="35245"/>
                    <a:pt x="5920740" y="78722"/>
                  </a:cubicBezTo>
                  <a:lnTo>
                    <a:pt x="5920740" y="393598"/>
                  </a:lnTo>
                  <a:cubicBezTo>
                    <a:pt x="5920740" y="437075"/>
                    <a:pt x="5885495" y="472320"/>
                    <a:pt x="5842018" y="472320"/>
                  </a:cubicBezTo>
                  <a:lnTo>
                    <a:pt x="78722" y="472320"/>
                  </a:lnTo>
                  <a:cubicBezTo>
                    <a:pt x="35245" y="472320"/>
                    <a:pt x="0" y="437075"/>
                    <a:pt x="0" y="393598"/>
                  </a:cubicBezTo>
                  <a:lnTo>
                    <a:pt x="0" y="78722"/>
                  </a:lnTo>
                  <a:close/>
                </a:path>
              </a:pathLst>
            </a:custGeom>
            <a:solidFill>
              <a:srgbClr val="50211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46847" tIns="23057" rIns="246847" bIns="23057" numCol="1" spcCol="1270" anchor="ctr" anchorCtr="0">
              <a:noAutofit/>
            </a:bodyPr>
            <a:lstStyle/>
            <a:p>
              <a:pPr defTabSz="711200">
                <a:lnSpc>
                  <a:spcPct val="90000"/>
                </a:lnSpc>
                <a:spcBef>
                  <a:spcPct val="0"/>
                </a:spcBef>
                <a:spcAft>
                  <a:spcPct val="35000"/>
                </a:spcAft>
              </a:pPr>
              <a:r>
                <a:rPr lang="en-US" sz="1600" b="1" dirty="0"/>
                <a:t>Brownfield Deployment Option</a:t>
              </a:r>
            </a:p>
          </p:txBody>
        </p:sp>
      </p:grpSp>
    </p:spTree>
    <p:custDataLst>
      <p:tags r:id="rId1"/>
    </p:custDataLst>
    <p:extLst>
      <p:ext uri="{BB962C8B-B14F-4D97-AF65-F5344CB8AC3E}">
        <p14:creationId xmlns:p14="http://schemas.microsoft.com/office/powerpoint/2010/main" val="2964678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Solutions for Building Cloud Infrastructure</a:t>
            </a:r>
          </a:p>
        </p:txBody>
      </p:sp>
      <p:sp>
        <p:nvSpPr>
          <p:cNvPr id="3" name="Content Placeholder 2"/>
          <p:cNvSpPr>
            <a:spLocks noGrp="1"/>
          </p:cNvSpPr>
          <p:nvPr>
            <p:ph sz="quarter" idx="10"/>
          </p:nvPr>
        </p:nvSpPr>
        <p:spPr>
          <a:xfrm>
            <a:off x="379413" y="1320800"/>
            <a:ext cx="8458200" cy="366110"/>
          </a:xfrm>
        </p:spPr>
        <p:txBody>
          <a:bodyPr/>
          <a:lstStyle/>
          <a:p>
            <a:r>
              <a:rPr lang="en-US" dirty="0"/>
              <a:t>Two solutions for building cloud infrastructure:</a:t>
            </a:r>
          </a:p>
        </p:txBody>
      </p:sp>
      <p:graphicFrame>
        <p:nvGraphicFramePr>
          <p:cNvPr id="5" name="Diagram 4">
            <a:extLst>
              <a:ext uri="{FF2B5EF4-FFF2-40B4-BE49-F238E27FC236}">
                <a16:creationId xmlns:a16="http://schemas.microsoft.com/office/drawing/2014/main" id="{4C12D9FC-5691-4F49-8655-D13D13B8B556}"/>
              </a:ext>
            </a:extLst>
          </p:cNvPr>
          <p:cNvGraphicFramePr/>
          <p:nvPr>
            <p:extLst>
              <p:ext uri="{D42A27DB-BD31-4B8C-83A1-F6EECF244321}">
                <p14:modId xmlns:p14="http://schemas.microsoft.com/office/powerpoint/2010/main" val="1402440948"/>
              </p:ext>
            </p:extLst>
          </p:nvPr>
        </p:nvGraphicFramePr>
        <p:xfrm>
          <a:off x="662153" y="1876099"/>
          <a:ext cx="7087762" cy="31755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48045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Solutions for Building Cloud Infrastructure</a:t>
            </a:r>
          </a:p>
        </p:txBody>
      </p:sp>
      <p:sp>
        <p:nvSpPr>
          <p:cNvPr id="3" name="Content Placeholder 2"/>
          <p:cNvSpPr>
            <a:spLocks noGrp="1"/>
          </p:cNvSpPr>
          <p:nvPr>
            <p:ph sz="quarter" idx="10"/>
          </p:nvPr>
        </p:nvSpPr>
        <p:spPr/>
        <p:txBody>
          <a:bodyPr/>
          <a:lstStyle/>
          <a:p>
            <a:r>
              <a:rPr lang="en-US" dirty="0"/>
              <a:t>Built by integrating multi-vendor infrastructure components</a:t>
            </a:r>
          </a:p>
          <a:p>
            <a:r>
              <a:rPr lang="en-US" dirty="0"/>
              <a:t>Enables repurposing the existing infrastructure components</a:t>
            </a:r>
          </a:p>
          <a:p>
            <a:r>
              <a:rPr lang="en-US" dirty="0"/>
              <a:t>Requires spending a significant amount of IT staff time on: </a:t>
            </a:r>
          </a:p>
          <a:p>
            <a:pPr lvl="1"/>
            <a:r>
              <a:rPr lang="en-US" dirty="0"/>
              <a:t>Evaluating individual and disparate hardware components</a:t>
            </a:r>
          </a:p>
          <a:p>
            <a:pPr lvl="1"/>
            <a:r>
              <a:rPr lang="en-US" dirty="0"/>
              <a:t>Installing and integrating infrastructure components</a:t>
            </a:r>
          </a:p>
          <a:p>
            <a:pPr lvl="1"/>
            <a:r>
              <a:rPr lang="en-US" dirty="0"/>
              <a:t>Testing hardware, middleware, and software</a:t>
            </a:r>
          </a:p>
          <a:p>
            <a:pPr lvl="1"/>
            <a:r>
              <a:rPr lang="en-US" dirty="0"/>
              <a:t>Checking compatibility of all the components</a:t>
            </a:r>
          </a:p>
          <a:p>
            <a:r>
              <a:rPr lang="en-US" dirty="0"/>
              <a:t>Enables organizations to choose and switch vendors easily</a:t>
            </a:r>
          </a:p>
        </p:txBody>
      </p:sp>
      <p:sp>
        <p:nvSpPr>
          <p:cNvPr id="5" name="Subtitle 4"/>
          <p:cNvSpPr>
            <a:spLocks noGrp="1"/>
          </p:cNvSpPr>
          <p:nvPr>
            <p:ph type="subTitle" idx="1"/>
          </p:nvPr>
        </p:nvSpPr>
        <p:spPr/>
        <p:txBody>
          <a:bodyPr/>
          <a:lstStyle/>
          <a:p>
            <a:r>
              <a:rPr lang="en-US" dirty="0"/>
              <a:t>Integrating Best-of-breed Cloud Infrastructure Components</a:t>
            </a:r>
          </a:p>
          <a:p>
            <a:endParaRPr lang="en-US" dirty="0"/>
          </a:p>
        </p:txBody>
      </p:sp>
    </p:spTree>
    <p:custDataLst>
      <p:tags r:id="rId1"/>
    </p:custDataLst>
    <p:extLst>
      <p:ext uri="{BB962C8B-B14F-4D97-AF65-F5344CB8AC3E}">
        <p14:creationId xmlns:p14="http://schemas.microsoft.com/office/powerpoint/2010/main" val="280150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Solutions for Building Cloud Infrastructure</a:t>
            </a:r>
          </a:p>
        </p:txBody>
      </p:sp>
      <p:sp>
        <p:nvSpPr>
          <p:cNvPr id="5" name="Subtitle 4"/>
          <p:cNvSpPr>
            <a:spLocks noGrp="1"/>
          </p:cNvSpPr>
          <p:nvPr>
            <p:ph type="subTitle" idx="1"/>
          </p:nvPr>
        </p:nvSpPr>
        <p:spPr/>
        <p:txBody>
          <a:bodyPr/>
          <a:lstStyle/>
          <a:p>
            <a:r>
              <a:rPr lang="en-US" dirty="0"/>
              <a:t>Cloud-ready Converged Infrastructure</a:t>
            </a:r>
          </a:p>
        </p:txBody>
      </p:sp>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0110" y="1559225"/>
            <a:ext cx="4407503" cy="323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a:extLst>
              <a:ext uri="{FF2B5EF4-FFF2-40B4-BE49-F238E27FC236}">
                <a16:creationId xmlns:a16="http://schemas.microsoft.com/office/drawing/2014/main" id="{11769AF3-7428-4C99-BFAA-301168EB9AE6}"/>
              </a:ext>
            </a:extLst>
          </p:cNvPr>
          <p:cNvSpPr>
            <a:spLocks noGrp="1"/>
          </p:cNvSpPr>
          <p:nvPr>
            <p:ph sz="quarter" idx="10"/>
          </p:nvPr>
        </p:nvSpPr>
        <p:spPr>
          <a:xfrm>
            <a:off x="379413" y="1559225"/>
            <a:ext cx="3918773" cy="3296553"/>
          </a:xfrm>
        </p:spPr>
        <p:txBody>
          <a:bodyPr/>
          <a:lstStyle/>
          <a:p>
            <a:r>
              <a:rPr lang="en-US" sz="1800" kern="1200" dirty="0"/>
              <a:t>This solution combines compute, storage, network, virtualization, and management components into a single package. </a:t>
            </a:r>
          </a:p>
          <a:p>
            <a:r>
              <a:rPr lang="en-US" sz="1800" kern="1200" dirty="0"/>
              <a:t>This package is a self-contained unit that can be utilized to deploy cloud services, or can be aggregated with additional packages to support the demand for more capacity and performance.</a:t>
            </a:r>
          </a:p>
        </p:txBody>
      </p:sp>
      <p:sp>
        <p:nvSpPr>
          <p:cNvPr id="7" name="Rectangle 6">
            <a:extLst>
              <a:ext uri="{FF2B5EF4-FFF2-40B4-BE49-F238E27FC236}">
                <a16:creationId xmlns:a16="http://schemas.microsoft.com/office/drawing/2014/main" id="{3A3039A6-8930-4D54-91D9-8A26DE2ACBDF}"/>
              </a:ext>
            </a:extLst>
          </p:cNvPr>
          <p:cNvSpPr/>
          <p:nvPr/>
        </p:nvSpPr>
        <p:spPr>
          <a:xfrm>
            <a:off x="241007" y="4900438"/>
            <a:ext cx="8596606" cy="1200329"/>
          </a:xfrm>
          <a:prstGeom prst="rect">
            <a:avLst/>
          </a:prstGeom>
        </p:spPr>
        <p:txBody>
          <a:bodyPr wrap="square">
            <a:spAutoFit/>
          </a:bodyPr>
          <a:lstStyle/>
          <a:p>
            <a:pPr marL="285750" indent="-285750">
              <a:buFont typeface="Arial" panose="020B0604020202020204" pitchFamily="34" charset="0"/>
              <a:buChar char="•"/>
            </a:pPr>
            <a:r>
              <a:rPr lang="en-US" dirty="0"/>
              <a:t>The package is pre-configured, reducing the time to deploy cloud services.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potential area of concern is the</a:t>
            </a:r>
            <a:r>
              <a:rPr lang="en-US" dirty="0">
                <a:solidFill>
                  <a:srgbClr val="FFC000"/>
                </a:solidFill>
              </a:rPr>
              <a:t> </a:t>
            </a:r>
            <a:r>
              <a:rPr lang="en-US" dirty="0"/>
              <a:t>lack of flexibility to use infrastructure components from different vendors. </a:t>
            </a:r>
          </a:p>
        </p:txBody>
      </p:sp>
    </p:spTree>
    <p:custDataLst>
      <p:tags r:id="rId1"/>
    </p:custDataLst>
    <p:extLst>
      <p:ext uri="{BB962C8B-B14F-4D97-AF65-F5344CB8AC3E}">
        <p14:creationId xmlns:p14="http://schemas.microsoft.com/office/powerpoint/2010/main" val="2344229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Factors to Consider while Building a Cloud Infrastructure</a:t>
            </a:r>
          </a:p>
        </p:txBody>
      </p:sp>
      <p:graphicFrame>
        <p:nvGraphicFramePr>
          <p:cNvPr id="8" name="Content Placeholder 5"/>
          <p:cNvGraphicFramePr>
            <a:graphicFrameLocks noGrp="1"/>
          </p:cNvGraphicFramePr>
          <p:nvPr>
            <p:ph sz="quarter" idx="10"/>
            <p:extLst>
              <p:ext uri="{D42A27DB-BD31-4B8C-83A1-F6EECF244321}">
                <p14:modId xmlns:p14="http://schemas.microsoft.com/office/powerpoint/2010/main" val="1794224222"/>
              </p:ext>
            </p:extLst>
          </p:nvPr>
        </p:nvGraphicFramePr>
        <p:xfrm>
          <a:off x="379413" y="2182050"/>
          <a:ext cx="4038600" cy="2286000"/>
        </p:xfrm>
        <a:graphic>
          <a:graphicData uri="http://schemas.openxmlformats.org/drawingml/2006/table">
            <a:tbl>
              <a:tblPr firstRow="1" bandRow="1">
                <a:tableStyleId>{0505E3EF-67EA-436B-97B2-0124C06EBD24}</a:tableStyleId>
              </a:tblPr>
              <a:tblGrid>
                <a:gridCol w="4038600">
                  <a:extLst>
                    <a:ext uri="{9D8B030D-6E8A-4147-A177-3AD203B41FA5}">
                      <a16:colId xmlns:a16="http://schemas.microsoft.com/office/drawing/2014/main" val="20000"/>
                    </a:ext>
                  </a:extLst>
                </a:gridCol>
              </a:tblGrid>
              <a:tr h="304800">
                <a:tc>
                  <a:txBody>
                    <a:bodyPr/>
                    <a:lstStyle/>
                    <a:p>
                      <a:pPr marL="285750" indent="-285750" algn="l" defTabSz="457200" rtl="0" eaLnBrk="1" latinLnBrk="0" hangingPunct="1">
                        <a:buFont typeface="Arial" panose="020B0604020202020204" pitchFamily="34" charset="0"/>
                        <a:buChar char="•"/>
                      </a:pPr>
                      <a:r>
                        <a:rPr lang="en-US" sz="2000" b="0" kern="1200" dirty="0"/>
                        <a:t>Governance</a:t>
                      </a:r>
                      <a:endParaRPr lang="en-US" sz="2000" b="0" kern="1200" dirty="0">
                        <a:solidFill>
                          <a:schemeClr val="dk1"/>
                        </a:solidFill>
                        <a:latin typeface="+mn-lt"/>
                        <a:ea typeface="+mn-ea"/>
                        <a:cs typeface="+mn-cs"/>
                      </a:endParaRPr>
                    </a:p>
                  </a:txBody>
                  <a:tcPr anchor="ctr"/>
                </a:tc>
                <a:extLst>
                  <a:ext uri="{0D108BD9-81ED-4DB2-BD59-A6C34878D82A}">
                    <a16:rowId xmlns:a16="http://schemas.microsoft.com/office/drawing/2014/main" val="10000"/>
                  </a:ext>
                </a:extLst>
              </a:tr>
              <a:tr h="243840">
                <a:tc>
                  <a:txBody>
                    <a:bodyPr/>
                    <a:lstStyle/>
                    <a:p>
                      <a:pPr marL="285750" indent="-285750">
                        <a:buFont typeface="Arial" panose="020B0604020202020204" pitchFamily="34" charset="0"/>
                        <a:buChar char="•"/>
                      </a:pPr>
                      <a:r>
                        <a:rPr lang="en-US" sz="2000" dirty="0"/>
                        <a:t>Organization</a:t>
                      </a:r>
                    </a:p>
                  </a:txBody>
                  <a:tcPr/>
                </a:tc>
                <a:extLst>
                  <a:ext uri="{0D108BD9-81ED-4DB2-BD59-A6C34878D82A}">
                    <a16:rowId xmlns:a16="http://schemas.microsoft.com/office/drawing/2014/main" val="10001"/>
                  </a:ext>
                </a:extLst>
              </a:tr>
              <a:tr h="335280">
                <a:tc>
                  <a:txBody>
                    <a:bodyPr/>
                    <a:lstStyle/>
                    <a:p>
                      <a:pPr marL="285750" indent="-285750">
                        <a:buFont typeface="Arial" panose="020B0604020202020204" pitchFamily="34" charset="0"/>
                        <a:buChar char="•"/>
                      </a:pPr>
                      <a:r>
                        <a:rPr lang="en-US" sz="2000" dirty="0"/>
                        <a:t>Finance</a:t>
                      </a:r>
                    </a:p>
                  </a:txBody>
                  <a:tcPr/>
                </a:tc>
                <a:extLst>
                  <a:ext uri="{0D108BD9-81ED-4DB2-BD59-A6C34878D82A}">
                    <a16:rowId xmlns:a16="http://schemas.microsoft.com/office/drawing/2014/main" val="10002"/>
                  </a:ext>
                </a:extLst>
              </a:tr>
              <a:tr h="198120">
                <a:tc>
                  <a:txBody>
                    <a:bodyPr/>
                    <a:lstStyle/>
                    <a:p>
                      <a:pPr marL="285750" indent="-285750">
                        <a:buFont typeface="Arial" panose="020B0604020202020204" pitchFamily="34" charset="0"/>
                        <a:buChar char="•"/>
                      </a:pPr>
                      <a:r>
                        <a:rPr lang="en-US" sz="2000" dirty="0"/>
                        <a:t>Tools</a:t>
                      </a:r>
                    </a:p>
                  </a:txBody>
                  <a:tcPr/>
                </a:tc>
                <a:extLst>
                  <a:ext uri="{0D108BD9-81ED-4DB2-BD59-A6C34878D82A}">
                    <a16:rowId xmlns:a16="http://schemas.microsoft.com/office/drawing/2014/main" val="10003"/>
                  </a:ext>
                </a:extLst>
              </a:tr>
              <a:tr h="441960">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Service-level agreement and service contract (SLAs)</a:t>
                      </a:r>
                    </a:p>
                  </a:txBody>
                  <a:tcPr/>
                </a:tc>
                <a:extLst>
                  <a:ext uri="{0D108BD9-81ED-4DB2-BD59-A6C34878D82A}">
                    <a16:rowId xmlns:a16="http://schemas.microsoft.com/office/drawing/2014/main" val="10004"/>
                  </a:ext>
                </a:extLst>
              </a:tr>
            </a:tbl>
          </a:graphicData>
        </a:graphic>
      </p:graphicFrame>
      <p:graphicFrame>
        <p:nvGraphicFramePr>
          <p:cNvPr id="9" name="Content Placeholder 6"/>
          <p:cNvGraphicFramePr>
            <a:graphicFrameLocks noGrp="1"/>
          </p:cNvGraphicFramePr>
          <p:nvPr>
            <p:ph sz="quarter" idx="11"/>
            <p:extLst>
              <p:ext uri="{D42A27DB-BD31-4B8C-83A1-F6EECF244321}">
                <p14:modId xmlns:p14="http://schemas.microsoft.com/office/powerpoint/2010/main" val="3843787389"/>
              </p:ext>
            </p:extLst>
          </p:nvPr>
        </p:nvGraphicFramePr>
        <p:xfrm>
          <a:off x="4800600" y="2182050"/>
          <a:ext cx="4038600" cy="2085750"/>
        </p:xfrm>
        <a:graphic>
          <a:graphicData uri="http://schemas.openxmlformats.org/drawingml/2006/table">
            <a:tbl>
              <a:tblPr firstRow="1" bandRow="1">
                <a:tableStyleId>{0505E3EF-67EA-436B-97B2-0124C06EBD24}</a:tableStyleId>
              </a:tblPr>
              <a:tblGrid>
                <a:gridCol w="4038600">
                  <a:extLst>
                    <a:ext uri="{9D8B030D-6E8A-4147-A177-3AD203B41FA5}">
                      <a16:colId xmlns:a16="http://schemas.microsoft.com/office/drawing/2014/main" val="20000"/>
                    </a:ext>
                  </a:extLst>
                </a:gridCol>
              </a:tblGrid>
              <a:tr h="417150">
                <a:tc>
                  <a:txBody>
                    <a:bodyPr/>
                    <a:lstStyle/>
                    <a:p>
                      <a:pPr marL="285750" indent="-285750">
                        <a:buFont typeface="Arial" panose="020B0604020202020204" pitchFamily="34" charset="0"/>
                        <a:buChar char="•"/>
                      </a:pPr>
                      <a:r>
                        <a:rPr lang="en-US" sz="2000" b="0" dirty="0"/>
                        <a:t>Avoiding vendor lock-in</a:t>
                      </a:r>
                    </a:p>
                  </a:txBody>
                  <a:tcPr anchor="ctr"/>
                </a:tc>
                <a:extLst>
                  <a:ext uri="{0D108BD9-81ED-4DB2-BD59-A6C34878D82A}">
                    <a16:rowId xmlns:a16="http://schemas.microsoft.com/office/drawing/2014/main" val="10000"/>
                  </a:ext>
                </a:extLst>
              </a:tr>
              <a:tr h="417150">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Software licensing concerns</a:t>
                      </a:r>
                    </a:p>
                  </a:txBody>
                  <a:tcPr anchor="ctr"/>
                </a:tc>
                <a:extLst>
                  <a:ext uri="{0D108BD9-81ED-4DB2-BD59-A6C34878D82A}">
                    <a16:rowId xmlns:a16="http://schemas.microsoft.com/office/drawing/2014/main" val="10001"/>
                  </a:ext>
                </a:extLst>
              </a:tr>
              <a:tr h="417150">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Service model considerations</a:t>
                      </a:r>
                    </a:p>
                  </a:txBody>
                  <a:tcPr anchor="ctr"/>
                </a:tc>
                <a:extLst>
                  <a:ext uri="{0D108BD9-81ED-4DB2-BD59-A6C34878D82A}">
                    <a16:rowId xmlns:a16="http://schemas.microsoft.com/office/drawing/2014/main" val="10002"/>
                  </a:ext>
                </a:extLst>
              </a:tr>
              <a:tr h="417150">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t>Migration</a:t>
                      </a:r>
                    </a:p>
                  </a:txBody>
                  <a:tcPr anchor="ctr"/>
                </a:tc>
                <a:extLst>
                  <a:ext uri="{0D108BD9-81ED-4DB2-BD59-A6C34878D82A}">
                    <a16:rowId xmlns:a16="http://schemas.microsoft.com/office/drawing/2014/main" val="10003"/>
                  </a:ext>
                </a:extLst>
              </a:tr>
              <a:tr h="417150">
                <a:tc>
                  <a:txBody>
                    <a:bodyPr/>
                    <a:lstStyle/>
                    <a:p>
                      <a:pPr marL="285750" indent="-285750">
                        <a:buFont typeface="Arial" panose="020B0604020202020204" pitchFamily="34" charset="0"/>
                        <a:buChar char="•"/>
                      </a:pPr>
                      <a:r>
                        <a:rPr lang="en-US" sz="2000" dirty="0"/>
                        <a:t>Testing</a:t>
                      </a:r>
                    </a:p>
                  </a:txBody>
                  <a:tcPr anchor="ct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272481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Governance</a:t>
            </a:r>
          </a:p>
        </p:txBody>
      </p:sp>
      <p:sp>
        <p:nvSpPr>
          <p:cNvPr id="3" name="Content Placeholder 2"/>
          <p:cNvSpPr>
            <a:spLocks noGrp="1"/>
          </p:cNvSpPr>
          <p:nvPr>
            <p:ph sz="quarter" idx="10"/>
          </p:nvPr>
        </p:nvSpPr>
        <p:spPr>
          <a:xfrm>
            <a:off x="379413" y="3202856"/>
            <a:ext cx="8458200" cy="2076450"/>
          </a:xfrm>
        </p:spPr>
        <p:txBody>
          <a:bodyPr/>
          <a:lstStyle/>
          <a:p>
            <a:r>
              <a:rPr lang="en-US" dirty="0"/>
              <a:t>IT governance enables the service provider to:</a:t>
            </a:r>
          </a:p>
          <a:p>
            <a:pPr lvl="1"/>
            <a:r>
              <a:rPr lang="en-US" dirty="0"/>
              <a:t>Ensure IT resources are implemented and used according to</a:t>
            </a:r>
            <a:r>
              <a:rPr lang="en-US" dirty="0">
                <a:solidFill>
                  <a:srgbClr val="FFC000"/>
                </a:solidFill>
              </a:rPr>
              <a:t> </a:t>
            </a:r>
            <a:r>
              <a:rPr lang="en-US" dirty="0"/>
              <a:t>policies and procedures</a:t>
            </a:r>
          </a:p>
          <a:p>
            <a:pPr lvl="1"/>
            <a:r>
              <a:rPr lang="en-US" dirty="0"/>
              <a:t>Ensure the resources are properly controlled and maintained</a:t>
            </a:r>
          </a:p>
          <a:p>
            <a:pPr lvl="1"/>
            <a:r>
              <a:rPr lang="en-US" dirty="0"/>
              <a:t>Ensure the resources are providing value to the organization</a:t>
            </a:r>
          </a:p>
          <a:p>
            <a:r>
              <a:rPr lang="en-US" dirty="0"/>
              <a:t>Instituting IT governance involves establishing a review board</a:t>
            </a:r>
            <a:endParaRPr lang="en-US" dirty="0">
              <a:solidFill>
                <a:srgbClr val="FF0000"/>
              </a:solidFill>
            </a:endParaRPr>
          </a:p>
        </p:txBody>
      </p:sp>
      <p:grpSp>
        <p:nvGrpSpPr>
          <p:cNvPr id="5" name="Group 4"/>
          <p:cNvGrpSpPr/>
          <p:nvPr/>
        </p:nvGrpSpPr>
        <p:grpSpPr>
          <a:xfrm>
            <a:off x="294018" y="1600200"/>
            <a:ext cx="8240383" cy="1524000"/>
            <a:chOff x="294017" y="152400"/>
            <a:chExt cx="8240383" cy="1524000"/>
          </a:xfrm>
        </p:grpSpPr>
        <p:sp>
          <p:nvSpPr>
            <p:cNvPr id="6" name="Rectangle 5"/>
            <p:cNvSpPr/>
            <p:nvPr/>
          </p:nvSpPr>
          <p:spPr>
            <a:xfrm>
              <a:off x="294017" y="28241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sz="1600"/>
            </a:p>
          </p:txBody>
        </p:sp>
        <p:sp>
          <p:nvSpPr>
            <p:cNvPr id="7" name="Rectangle 6"/>
            <p:cNvSpPr/>
            <p:nvPr/>
          </p:nvSpPr>
          <p:spPr>
            <a:xfrm>
              <a:off x="609600" y="351130"/>
              <a:ext cx="7924800" cy="1325270"/>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400" dirty="0">
                  <a:solidFill>
                    <a:schemeClr val="tx1"/>
                  </a:solidFill>
                </a:rPr>
                <a:t>Governance is the active distribution of decision-making rights and accountability among different stakeholders in an organization. It also describes the rules and procedures for making and monitoring those decisions to determine and achieve the desired behaviors and results.</a:t>
              </a:r>
            </a:p>
          </p:txBody>
        </p:sp>
        <p:sp>
          <p:nvSpPr>
            <p:cNvPr id="8" name="Rectangle 7"/>
            <p:cNvSpPr/>
            <p:nvPr/>
          </p:nvSpPr>
          <p:spPr>
            <a:xfrm>
              <a:off x="343787" y="152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400" b="1" dirty="0"/>
                <a:t>Governance</a:t>
              </a:r>
            </a:p>
          </p:txBody>
        </p:sp>
      </p:grpSp>
    </p:spTree>
    <p:custDataLst>
      <p:tags r:id="rId1"/>
    </p:custDataLst>
    <p:extLst>
      <p:ext uri="{BB962C8B-B14F-4D97-AF65-F5344CB8AC3E}">
        <p14:creationId xmlns:p14="http://schemas.microsoft.com/office/powerpoint/2010/main" val="946460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Governance Models</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13" y="1237594"/>
            <a:ext cx="8328878" cy="521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96912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CTI-Template-foundation-level">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Presentation1" id="{056D3B58-78C5-4792-9A15-3976C5F26F37}" vid="{CABCEE13-F20D-4B07-A546-C80DB163D7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1-Presentation1</Template>
  <TotalTime>9140</TotalTime>
  <Words>1453</Words>
  <Application>Microsoft Office PowerPoint</Application>
  <PresentationFormat>On-screen Show (4:3)</PresentationFormat>
  <Paragraphs>228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Verdana</vt:lpstr>
      <vt:lpstr>UCTI-Template-foundation-level</vt:lpstr>
      <vt:lpstr>CT105-3-M Cloud Infrastructure and Services</vt:lpstr>
      <vt:lpstr>Lesson: Options and Considerations for Building a Cloud Infrastructure</vt:lpstr>
      <vt:lpstr>Deployment Options</vt:lpstr>
      <vt:lpstr>Solutions for Building Cloud Infrastructure</vt:lpstr>
      <vt:lpstr>Solutions for Building Cloud Infrastructure</vt:lpstr>
      <vt:lpstr>Solutions for Building Cloud Infrastructure</vt:lpstr>
      <vt:lpstr>Factors to Consider while Building a Cloud Infrastructure</vt:lpstr>
      <vt:lpstr>Governance</vt:lpstr>
      <vt:lpstr>Governance Models</vt:lpstr>
      <vt:lpstr>Organization</vt:lpstr>
      <vt:lpstr>Finance</vt:lpstr>
      <vt:lpstr>Finance</vt:lpstr>
      <vt:lpstr>Tools</vt:lpstr>
      <vt:lpstr>Service-level Agreement and Legal Contract</vt:lpstr>
      <vt:lpstr>Avoid Vendor Lock-in</vt:lpstr>
      <vt:lpstr>Software Licensing Concerns</vt:lpstr>
      <vt:lpstr>Considerations for SaaS</vt:lpstr>
      <vt:lpstr>Considerations for PaaS and IaaS</vt:lpstr>
      <vt:lpstr>Migration</vt:lpstr>
      <vt:lpstr>Testing</vt:lpstr>
      <vt:lpstr>Lesson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CT102-3-M-FL-Fuzzy Logic</dc:title>
  <dc:creator>Dr. Vazeerudeen Hameed</dc:creator>
  <cp:lastModifiedBy>Muhammad Ehsan Rana</cp:lastModifiedBy>
  <cp:revision>62</cp:revision>
  <dcterms:created xsi:type="dcterms:W3CDTF">2020-05-07T07:59:44Z</dcterms:created>
  <dcterms:modified xsi:type="dcterms:W3CDTF">2020-07-11T04:29:30Z</dcterms:modified>
</cp:coreProperties>
</file>