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51" r:id="rId1"/>
  </p:sldMasterIdLst>
  <p:notesMasterIdLst>
    <p:notesMasterId r:id="rId36"/>
  </p:notesMasterIdLst>
  <p:handoutMasterIdLst>
    <p:handoutMasterId r:id="rId37"/>
  </p:handoutMasterIdLst>
  <p:sldIdLst>
    <p:sldId id="369" r:id="rId2"/>
    <p:sldId id="380" r:id="rId3"/>
    <p:sldId id="339" r:id="rId4"/>
    <p:sldId id="340" r:id="rId5"/>
    <p:sldId id="341" r:id="rId6"/>
    <p:sldId id="342" r:id="rId7"/>
    <p:sldId id="367" r:id="rId8"/>
    <p:sldId id="344" r:id="rId9"/>
    <p:sldId id="373" r:id="rId10"/>
    <p:sldId id="379" r:id="rId11"/>
    <p:sldId id="347" r:id="rId12"/>
    <p:sldId id="348" r:id="rId13"/>
    <p:sldId id="349" r:id="rId14"/>
    <p:sldId id="350" r:id="rId15"/>
    <p:sldId id="351" r:id="rId16"/>
    <p:sldId id="352" r:id="rId17"/>
    <p:sldId id="381" r:id="rId18"/>
    <p:sldId id="354" r:id="rId19"/>
    <p:sldId id="355" r:id="rId20"/>
    <p:sldId id="382" r:id="rId21"/>
    <p:sldId id="357" r:id="rId22"/>
    <p:sldId id="358" r:id="rId23"/>
    <p:sldId id="359" r:id="rId24"/>
    <p:sldId id="360" r:id="rId25"/>
    <p:sldId id="374" r:id="rId26"/>
    <p:sldId id="362" r:id="rId27"/>
    <p:sldId id="383" r:id="rId28"/>
    <p:sldId id="364" r:id="rId29"/>
    <p:sldId id="375" r:id="rId30"/>
    <p:sldId id="378" r:id="rId31"/>
    <p:sldId id="308" r:id="rId32"/>
    <p:sldId id="309" r:id="rId33"/>
    <p:sldId id="376" r:id="rId34"/>
    <p:sldId id="377" r:id="rId35"/>
  </p:sldIdLst>
  <p:sldSz cx="9144000" cy="6858000" type="screen4x3"/>
  <p:notesSz cx="6997700" cy="9283700"/>
  <p:embeddedFontLst>
    <p:embeddedFont>
      <p:font typeface="MS PGothic" panose="020B0600070205080204" pitchFamily="34" charset="-128"/>
      <p:regular r:id="rId38"/>
    </p:embeddedFont>
    <p:embeddedFont>
      <p:font typeface="Arial Narrow" panose="020B0606020202030204" pitchFamily="34" charset="0"/>
      <p:regular r:id="rId39"/>
      <p:bold r:id="rId40"/>
      <p:italic r:id="rId41"/>
      <p:boldItalic r:id="rId42"/>
    </p:embeddedFont>
    <p:embeddedFont>
      <p:font typeface="MS PGothic" panose="020B0600070205080204" pitchFamily="34" charset="-128"/>
      <p:regular r:id="rId38"/>
    </p:embeddedFont>
    <p:embeddedFont>
      <p:font typeface="Monotype Sorts" panose="020B0604020202020204"/>
      <p:regular r:id="rId43"/>
    </p:embeddedFont>
  </p:embeddedFontLst>
  <p:custDataLst>
    <p:tags r:id="rId44"/>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4">
          <p15:clr>
            <a:srgbClr val="A4A3A4"/>
          </p15:clr>
        </p15:guide>
        <p15:guide id="2" orient="horz" pos="716">
          <p15:clr>
            <a:srgbClr val="A4A3A4"/>
          </p15:clr>
        </p15:guide>
        <p15:guide id="3" pos="437">
          <p15:clr>
            <a:srgbClr val="A4A3A4"/>
          </p15:clr>
        </p15:guide>
        <p15:guide id="4" pos="1163">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870" autoAdjust="0"/>
  </p:normalViewPr>
  <p:slideViewPr>
    <p:cSldViewPr snapToGrid="0">
      <p:cViewPr varScale="1">
        <p:scale>
          <a:sx n="77" d="100"/>
          <a:sy n="77" d="100"/>
        </p:scale>
        <p:origin x="1618" y="62"/>
      </p:cViewPr>
      <p:guideLst>
        <p:guide orient="horz" pos="524"/>
        <p:guide orient="horz" pos="716"/>
        <p:guide pos="437"/>
        <p:guide pos="1163"/>
      </p:guideLst>
    </p:cSldViewPr>
  </p:slideViewPr>
  <p:notesTextViewPr>
    <p:cViewPr>
      <p:scale>
        <a:sx n="100" d="100"/>
        <a:sy n="100" d="100"/>
      </p:scale>
      <p:origin x="0" y="0"/>
    </p:cViewPr>
  </p:notesTextViewPr>
  <p:sorterViewPr>
    <p:cViewPr>
      <p:scale>
        <a:sx n="150" d="100"/>
        <a:sy n="150" d="100"/>
      </p:scale>
      <p:origin x="0" y="16866"/>
    </p:cViewPr>
  </p:sorterViewPr>
  <p:notesViewPr>
    <p:cSldViewPr snapToGrid="0">
      <p:cViewPr varScale="1">
        <p:scale>
          <a:sx n="84" d="100"/>
          <a:sy n="84" d="100"/>
        </p:scale>
        <p:origin x="-3132"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7073701D-C2D0-423A-8459-7B3D53CCFFB7}" type="datetimeFigureOut">
              <a:rPr lang="en-US" smtClean="0"/>
              <a:t>12-Jan-17</a:t>
            </a:fld>
            <a:endParaRPr lang="en-US" dirty="0"/>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2E29AB59-A08A-4274-8C34-C5DEE0D5B021}" type="slidenum">
              <a:rPr lang="en-US" smtClean="0"/>
              <a:t>‹#›</a:t>
            </a:fld>
            <a:endParaRPr lang="en-US" dirty="0"/>
          </a:p>
        </p:txBody>
      </p:sp>
    </p:spTree>
    <p:extLst>
      <p:ext uri="{BB962C8B-B14F-4D97-AF65-F5344CB8AC3E}">
        <p14:creationId xmlns:p14="http://schemas.microsoft.com/office/powerpoint/2010/main" val="106228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3031" tIns="46516" rIns="93031" bIns="46516"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3031" tIns="46516" rIns="93031" bIns="46516" rtlCol="0"/>
          <a:lstStyle>
            <a:lvl1pPr algn="r">
              <a:defRPr sz="1200">
                <a:latin typeface="Times New Roman"/>
              </a:defRPr>
            </a:lvl1pPr>
          </a:lstStyle>
          <a:p>
            <a:fld id="{B0100AF3-2137-416A-9756-137397BC4FA3}" type="datetimeFigureOut">
              <a:rPr lang="en-US" smtClean="0"/>
              <a:pPr/>
              <a:t>12-Jan-17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3031" tIns="46516" rIns="93031" bIns="465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6800"/>
            <a:ext cx="2971800" cy="457200"/>
          </a:xfrm>
          <a:prstGeom prst="rect">
            <a:avLst/>
          </a:prstGeom>
        </p:spPr>
        <p:txBody>
          <a:bodyPr vert="horz" lIns="93031" tIns="46516" rIns="93031" bIns="46516"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3031" tIns="46516" rIns="93031" bIns="46516" rtlCol="0" anchor="b"/>
          <a:lstStyle>
            <a:lvl1pPr algn="r">
              <a:defRPr sz="1200">
                <a:latin typeface="Times New Roman"/>
              </a:defRPr>
            </a:lvl1pPr>
          </a:lstStyle>
          <a:p>
            <a:fld id="{F1DBFAA3-DA14-4C52-9EE9-00C7225163E4}" type="slidenum">
              <a:rPr lang="en-US" smtClean="0"/>
              <a:pPr/>
              <a:t>‹#›</a:t>
            </a:fld>
            <a:endParaRPr lang="en-US" dirty="0"/>
          </a:p>
        </p:txBody>
      </p:sp>
    </p:spTree>
    <p:extLst>
      <p:ext uri="{BB962C8B-B14F-4D97-AF65-F5344CB8AC3E}">
        <p14:creationId xmlns:p14="http://schemas.microsoft.com/office/powerpoint/2010/main" val="370366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We’ll begin the course with an overview of Foundation SAS and then discuss course logistics and the course data.</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TAG_Instructor:  That’s enough overview for now.  Let’s take a quick look at some course logistics.</a:t>
            </a:r>
          </a:p>
          <a:p>
            <a:endParaRPr 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TAG_AltText:</a:t>
            </a:r>
          </a:p>
          <a:p>
            <a:endParaRPr lang="en-US" dirty="0"/>
          </a:p>
          <a:p>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11</a:t>
            </a:fld>
            <a:endParaRPr lang="en-US" dirty="0"/>
          </a:p>
        </p:txBody>
      </p:sp>
    </p:spTree>
    <p:extLst>
      <p:ext uri="{BB962C8B-B14F-4D97-AF65-F5344CB8AC3E}">
        <p14:creationId xmlns:p14="http://schemas.microsoft.com/office/powerpoint/2010/main" val="379803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TAG_AltText: “ “</a:t>
            </a:r>
          </a:p>
          <a:p>
            <a:endParaRPr lang="en-US" dirty="0"/>
          </a:p>
          <a:p>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12</a:t>
            </a:fld>
            <a:endParaRPr lang="en-US" dirty="0"/>
          </a:p>
        </p:txBody>
      </p:sp>
    </p:spTree>
    <p:extLst>
      <p:ext uri="{BB962C8B-B14F-4D97-AF65-F5344CB8AC3E}">
        <p14:creationId xmlns:p14="http://schemas.microsoft.com/office/powerpoint/2010/main" val="407182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TAG_AltText: Graphics describing that there is data</a:t>
            </a:r>
            <a:r>
              <a:rPr lang="en-US" baseline="0" dirty="0"/>
              <a:t> for one thousand employees, one hundred and fifty thousand orders, ninety thousand customers, and sixty-four suppliers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13</a:t>
            </a:fld>
            <a:endParaRPr lang="en-US" dirty="0"/>
          </a:p>
        </p:txBody>
      </p:sp>
    </p:spTree>
    <p:extLst>
      <p:ext uri="{BB962C8B-B14F-4D97-AF65-F5344CB8AC3E}">
        <p14:creationId xmlns:p14="http://schemas.microsoft.com/office/powerpoint/2010/main" val="268263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TAG_AltText: Graphic</a:t>
            </a:r>
            <a:r>
              <a:rPr lang="en-US" baseline="0" dirty="0"/>
              <a:t> showing that the two types of editors that can be used in class are the SAS Enterprise Guide Program Editor and the SAS windowing environment editor. </a:t>
            </a:r>
            <a:endParaRPr lang="en-US" dirty="0"/>
          </a:p>
          <a:p>
            <a:endParaRPr lang="en-US" dirty="0"/>
          </a:p>
          <a:p>
            <a:r>
              <a:rPr lang="en-US" dirty="0"/>
              <a:t>You</a:t>
            </a:r>
            <a:r>
              <a:rPr lang="en-US" baseline="0" dirty="0"/>
              <a:t> will be writing program during class using an editor. You will have your choice of two different editors to use: the SAS Enterprise Guide Program Editor and the SAS windowing environment editor. Which editor you use is up to you. If you are unsure of which you will use when you go home, then you can try both in class. In fact, I encourage you to try both during workshops. </a:t>
            </a:r>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14</a:t>
            </a:fld>
            <a:endParaRPr lang="en-US" dirty="0"/>
          </a:p>
        </p:txBody>
      </p:sp>
    </p:spTree>
    <p:extLst>
      <p:ext uri="{BB962C8B-B14F-4D97-AF65-F5344CB8AC3E}">
        <p14:creationId xmlns:p14="http://schemas.microsoft.com/office/powerpoint/2010/main" val="88246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4FE6-CA35-428F-86D1-27D7BEB5850D}" type="slidenum">
              <a:rPr smtClean="0">
                <a:solidFill>
                  <a:prstClr val="black"/>
                </a:solidFill>
              </a:rPr>
              <a:pPr/>
              <a:t>15</a:t>
            </a:fld>
            <a:endParaRPr dirty="0">
              <a:solidFill>
                <a:prstClr val="black"/>
              </a:solidFill>
            </a:endParaRPr>
          </a:p>
        </p:txBody>
      </p:sp>
    </p:spTree>
    <p:extLst>
      <p:ext uri="{BB962C8B-B14F-4D97-AF65-F5344CB8AC3E}">
        <p14:creationId xmlns:p14="http://schemas.microsoft.com/office/powerpoint/2010/main" val="115952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algn="ctr" eaLnBrk="0" fontAlgn="base" hangingPunct="0">
              <a:spcBef>
                <a:spcPct val="0"/>
              </a:spcBef>
              <a:spcAft>
                <a:spcPct val="0"/>
              </a:spcAft>
              <a:defRPr sz="2400">
                <a:solidFill>
                  <a:schemeClr val="tx1"/>
                </a:solidFill>
                <a:latin typeface="Arial" pitchFamily="34" charset="0"/>
              </a:defRPr>
            </a:lvl6pPr>
            <a:lvl7pPr marL="3023509" indent="-232578" algn="ctr" eaLnBrk="0" fontAlgn="base" hangingPunct="0">
              <a:spcBef>
                <a:spcPct val="0"/>
              </a:spcBef>
              <a:spcAft>
                <a:spcPct val="0"/>
              </a:spcAft>
              <a:defRPr sz="2400">
                <a:solidFill>
                  <a:schemeClr val="tx1"/>
                </a:solidFill>
                <a:latin typeface="Arial" pitchFamily="34" charset="0"/>
              </a:defRPr>
            </a:lvl7pPr>
            <a:lvl8pPr marL="3488665" indent="-232578" algn="ctr" eaLnBrk="0" fontAlgn="base" hangingPunct="0">
              <a:spcBef>
                <a:spcPct val="0"/>
              </a:spcBef>
              <a:spcAft>
                <a:spcPct val="0"/>
              </a:spcAft>
              <a:defRPr sz="2400">
                <a:solidFill>
                  <a:schemeClr val="tx1"/>
                </a:solidFill>
                <a:latin typeface="Arial" pitchFamily="34" charset="0"/>
              </a:defRPr>
            </a:lvl8pPr>
            <a:lvl9pPr marL="3953820" indent="-232578" algn="ctr" eaLnBrk="0" fontAlgn="base" hangingPunct="0">
              <a:spcBef>
                <a:spcPct val="0"/>
              </a:spcBef>
              <a:spcAft>
                <a:spcPct val="0"/>
              </a:spcAft>
              <a:defRPr sz="2400">
                <a:solidFill>
                  <a:schemeClr val="tx1"/>
                </a:solidFill>
                <a:latin typeface="Arial" pitchFamily="34" charset="0"/>
              </a:defRPr>
            </a:lvl9pPr>
          </a:lstStyle>
          <a:p>
            <a:fld id="{05322F6B-7AAF-4689-91EC-A69423ED9732}" type="slidenum">
              <a:rPr sz="1200">
                <a:solidFill>
                  <a:prstClr val="black"/>
                </a:solidFill>
                <a:latin typeface="Times New Roman" pitchFamily="18" charset="0"/>
              </a:rPr>
              <a:pPr/>
              <a:t>16</a:t>
            </a:fld>
            <a:endParaRPr sz="1200" dirty="0">
              <a:solidFill>
                <a:prstClr val="black"/>
              </a:solidFill>
              <a:latin typeface="Times New Roman" pitchFamily="18" charset="0"/>
            </a:endParaRPr>
          </a:p>
        </p:txBody>
      </p:sp>
      <p:sp>
        <p:nvSpPr>
          <p:cNvPr id="74755" name="Rectangle 2"/>
          <p:cNvSpPr>
            <a:spLocks noGrp="1" noRot="1" noChangeAspect="1" noChangeArrowheads="1" noTextEdit="1"/>
          </p:cNvSpPr>
          <p:nvPr>
            <p:ph type="sldImg"/>
          </p:nvPr>
        </p:nvSpPr>
        <p:spPr>
          <a:xfrm>
            <a:off x="1216025" y="914400"/>
            <a:ext cx="4425950" cy="3319463"/>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SAS Windowing Environment is on interactive mode.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2BC65B2-4678-4985-8A85-CDBE3BD19CA0}" type="slidenum">
              <a:rPr lang="en-US" sz="1200"/>
              <a:pPr/>
              <a:t>17</a:t>
            </a:fld>
            <a:endParaRPr 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a:t>Type answer here</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algn="ctr" eaLnBrk="0" fontAlgn="base" hangingPunct="0">
              <a:spcBef>
                <a:spcPct val="0"/>
              </a:spcBef>
              <a:spcAft>
                <a:spcPct val="0"/>
              </a:spcAft>
              <a:defRPr sz="2400">
                <a:solidFill>
                  <a:schemeClr val="tx1"/>
                </a:solidFill>
                <a:latin typeface="Arial" pitchFamily="34" charset="0"/>
              </a:defRPr>
            </a:lvl6pPr>
            <a:lvl7pPr marL="3023118" indent="-232548" algn="ctr" eaLnBrk="0" fontAlgn="base" hangingPunct="0">
              <a:spcBef>
                <a:spcPct val="0"/>
              </a:spcBef>
              <a:spcAft>
                <a:spcPct val="0"/>
              </a:spcAft>
              <a:defRPr sz="2400">
                <a:solidFill>
                  <a:schemeClr val="tx1"/>
                </a:solidFill>
                <a:latin typeface="Arial" pitchFamily="34" charset="0"/>
              </a:defRPr>
            </a:lvl7pPr>
            <a:lvl8pPr marL="3488213" indent="-232548" algn="ctr" eaLnBrk="0" fontAlgn="base" hangingPunct="0">
              <a:spcBef>
                <a:spcPct val="0"/>
              </a:spcBef>
              <a:spcAft>
                <a:spcPct val="0"/>
              </a:spcAft>
              <a:defRPr sz="2400">
                <a:solidFill>
                  <a:schemeClr val="tx1"/>
                </a:solidFill>
                <a:latin typeface="Arial" pitchFamily="34" charset="0"/>
              </a:defRPr>
            </a:lvl8pPr>
            <a:lvl9pPr marL="3953307" indent="-232548" algn="ctr" eaLnBrk="0" fontAlgn="base" hangingPunct="0">
              <a:spcBef>
                <a:spcPct val="0"/>
              </a:spcBef>
              <a:spcAft>
                <a:spcPct val="0"/>
              </a:spcAft>
              <a:defRPr sz="2400">
                <a:solidFill>
                  <a:schemeClr val="tx1"/>
                </a:solidFill>
                <a:latin typeface="Arial" pitchFamily="34" charset="0"/>
              </a:defRPr>
            </a:lvl9pPr>
          </a:lstStyle>
          <a:p>
            <a:fld id="{0D5CD96E-34E9-484C-A255-F898EDC413B4}" type="slidenum">
              <a:rPr lang="en-US" sz="1200">
                <a:latin typeface="Times New Roman" pitchFamily="18" charset="0"/>
              </a:rPr>
              <a:pPr/>
              <a:t>18</a:t>
            </a:fld>
            <a:endParaRPr lang="en-US" sz="1200" dirty="0">
              <a:latin typeface="Times New Roman" pitchFamily="18" charset="0"/>
            </a:endParaRPr>
          </a:p>
        </p:txBody>
      </p:sp>
      <p:sp>
        <p:nvSpPr>
          <p:cNvPr id="76803" name="Rectangle 2"/>
          <p:cNvSpPr>
            <a:spLocks noGrp="1" noRot="1" noChangeAspect="1" noChangeArrowheads="1" noTextEdit="1"/>
          </p:cNvSpPr>
          <p:nvPr>
            <p:ph type="sldImg"/>
          </p:nvPr>
        </p:nvSpPr>
        <p:spPr>
          <a:xfrm>
            <a:off x="1216025" y="914400"/>
            <a:ext cx="4425950" cy="33194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TAG_AltText: “ “</a:t>
            </a:r>
          </a:p>
          <a:p>
            <a:endParaRPr lang="en-US" dirty="0">
              <a:latin typeface="Times New Roman" pitchFamily="18" charset="0"/>
            </a:endParaRPr>
          </a:p>
          <a:p>
            <a:r>
              <a:rPr lang="en-US" dirty="0">
                <a:latin typeface="Times New Roman" pitchFamily="18" charset="0"/>
              </a:rPr>
              <a:t>There</a:t>
            </a:r>
            <a:r>
              <a:rPr lang="en-US" baseline="0" dirty="0">
                <a:latin typeface="Times New Roman" pitchFamily="18" charset="0"/>
              </a:rPr>
              <a:t> are several different ways that you can invoke SAS. In this course, we will be using interactive mode. Depending on which you chose, that can be </a:t>
            </a:r>
            <a:r>
              <a:rPr lang="en-US" dirty="0"/>
              <a:t>SAS Enterprise Guide or the windowing environment.</a:t>
            </a:r>
            <a:endParaRPr lang="en-US" dirty="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algn="ctr" eaLnBrk="0" fontAlgn="base" hangingPunct="0">
              <a:spcBef>
                <a:spcPct val="0"/>
              </a:spcBef>
              <a:spcAft>
                <a:spcPct val="0"/>
              </a:spcAft>
              <a:defRPr sz="2400">
                <a:solidFill>
                  <a:schemeClr val="tx1"/>
                </a:solidFill>
                <a:latin typeface="Arial" pitchFamily="34" charset="0"/>
              </a:defRPr>
            </a:lvl6pPr>
            <a:lvl7pPr marL="3023118" indent="-232548" algn="ctr" eaLnBrk="0" fontAlgn="base" hangingPunct="0">
              <a:spcBef>
                <a:spcPct val="0"/>
              </a:spcBef>
              <a:spcAft>
                <a:spcPct val="0"/>
              </a:spcAft>
              <a:defRPr sz="2400">
                <a:solidFill>
                  <a:schemeClr val="tx1"/>
                </a:solidFill>
                <a:latin typeface="Arial" pitchFamily="34" charset="0"/>
              </a:defRPr>
            </a:lvl7pPr>
            <a:lvl8pPr marL="3488213" indent="-232548" algn="ctr" eaLnBrk="0" fontAlgn="base" hangingPunct="0">
              <a:spcBef>
                <a:spcPct val="0"/>
              </a:spcBef>
              <a:spcAft>
                <a:spcPct val="0"/>
              </a:spcAft>
              <a:defRPr sz="2400">
                <a:solidFill>
                  <a:schemeClr val="tx1"/>
                </a:solidFill>
                <a:latin typeface="Arial" pitchFamily="34" charset="0"/>
              </a:defRPr>
            </a:lvl8pPr>
            <a:lvl9pPr marL="3953307" indent="-232548" algn="ctr" eaLnBrk="0" fontAlgn="base" hangingPunct="0">
              <a:spcBef>
                <a:spcPct val="0"/>
              </a:spcBef>
              <a:spcAft>
                <a:spcPct val="0"/>
              </a:spcAft>
              <a:defRPr sz="2400">
                <a:solidFill>
                  <a:schemeClr val="tx1"/>
                </a:solidFill>
                <a:latin typeface="Arial" pitchFamily="34" charset="0"/>
              </a:defRPr>
            </a:lvl9pPr>
          </a:lstStyle>
          <a:p>
            <a:fld id="{0D5CD96E-34E9-484C-A255-F898EDC413B4}" type="slidenum">
              <a:rPr lang="en-US" sz="1200">
                <a:latin typeface="Times New Roman" pitchFamily="18" charset="0"/>
              </a:rPr>
              <a:pPr/>
              <a:t>19</a:t>
            </a:fld>
            <a:endParaRPr lang="en-US" sz="1200" dirty="0">
              <a:latin typeface="Times New Roman" pitchFamily="18" charset="0"/>
            </a:endParaRPr>
          </a:p>
        </p:txBody>
      </p:sp>
      <p:sp>
        <p:nvSpPr>
          <p:cNvPr id="76803" name="Rectangle 2"/>
          <p:cNvSpPr>
            <a:spLocks noGrp="1" noRot="1" noChangeAspect="1" noChangeArrowheads="1" noTextEdit="1"/>
          </p:cNvSpPr>
          <p:nvPr>
            <p:ph type="sldImg"/>
          </p:nvPr>
        </p:nvSpPr>
        <p:spPr>
          <a:xfrm>
            <a:off x="1216025" y="914400"/>
            <a:ext cx="4425950" cy="33194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TAG_AltText: The </a:t>
            </a:r>
            <a:r>
              <a:rPr lang="en-US" baseline="0" dirty="0">
                <a:latin typeface="Times New Roman" pitchFamily="18" charset="0"/>
              </a:rPr>
              <a:t>directory-based SAS command is the keyword SAS followed by a filename. The z/OS (OS/390) SAS command is the keywords SAS INPUT followed by a filename in parenthesis. </a:t>
            </a:r>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start by looking at SAS Foundation.</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A7F31623-97C8-42F4-A926-C7B52F8B5E00}" type="slidenum">
              <a:rPr lang="en-US" sz="1200"/>
              <a:pPr/>
              <a:t>20</a:t>
            </a:fld>
            <a:endParaRPr 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a:t>Type answer here</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eaLnBrk="0" fontAlgn="base" hangingPunct="0">
              <a:spcBef>
                <a:spcPct val="0"/>
              </a:spcBef>
              <a:spcAft>
                <a:spcPct val="0"/>
              </a:spcAft>
              <a:defRPr sz="2400">
                <a:solidFill>
                  <a:schemeClr val="tx1"/>
                </a:solidFill>
                <a:latin typeface="Arial" pitchFamily="34" charset="0"/>
              </a:defRPr>
            </a:lvl6pPr>
            <a:lvl7pPr marL="3023118" indent="-232548" eaLnBrk="0" fontAlgn="base" hangingPunct="0">
              <a:spcBef>
                <a:spcPct val="0"/>
              </a:spcBef>
              <a:spcAft>
                <a:spcPct val="0"/>
              </a:spcAft>
              <a:defRPr sz="2400">
                <a:solidFill>
                  <a:schemeClr val="tx1"/>
                </a:solidFill>
                <a:latin typeface="Arial" pitchFamily="34" charset="0"/>
              </a:defRPr>
            </a:lvl7pPr>
            <a:lvl8pPr marL="3488213" indent="-232548" eaLnBrk="0" fontAlgn="base" hangingPunct="0">
              <a:spcBef>
                <a:spcPct val="0"/>
              </a:spcBef>
              <a:spcAft>
                <a:spcPct val="0"/>
              </a:spcAft>
              <a:defRPr sz="2400">
                <a:solidFill>
                  <a:schemeClr val="tx1"/>
                </a:solidFill>
                <a:latin typeface="Arial" pitchFamily="34" charset="0"/>
              </a:defRPr>
            </a:lvl8pPr>
            <a:lvl9pPr marL="3953307" indent="-232548" eaLnBrk="0" fontAlgn="base" hangingPunct="0">
              <a:spcBef>
                <a:spcPct val="0"/>
              </a:spcBef>
              <a:spcAft>
                <a:spcPct val="0"/>
              </a:spcAft>
              <a:defRPr sz="2400">
                <a:solidFill>
                  <a:schemeClr val="tx1"/>
                </a:solidFill>
                <a:latin typeface="Arial" pitchFamily="34" charset="0"/>
              </a:defRPr>
            </a:lvl9pPr>
          </a:lstStyle>
          <a:p>
            <a:fld id="{269CE891-9FAA-434B-8706-AB468F96B99B}" type="slidenum">
              <a:rPr lang="en-US" sz="1200">
                <a:latin typeface="Times New Roman" pitchFamily="18" charset="0"/>
              </a:rPr>
              <a:pPr/>
              <a:t>21</a:t>
            </a:fld>
            <a:endParaRPr lang="en-US" sz="1200" dirty="0">
              <a:latin typeface="Times New Roman" pitchFamily="18" charset="0"/>
            </a:endParaRPr>
          </a:p>
        </p:txBody>
      </p:sp>
      <p:sp>
        <p:nvSpPr>
          <p:cNvPr id="38915" name="Rectangle 2"/>
          <p:cNvSpPr>
            <a:spLocks noGrp="1" noRot="1" noChangeAspect="1" noChangeArrowheads="1" noTextEdit="1"/>
          </p:cNvSpPr>
          <p:nvPr>
            <p:ph type="sldImg"/>
          </p:nvPr>
        </p:nvSpPr>
        <p:spPr>
          <a:xfrm>
            <a:off x="1216025" y="914400"/>
            <a:ext cx="4425950" cy="3319463"/>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TAG_AltText: “ “</a:t>
            </a:r>
          </a:p>
          <a:p>
            <a:endParaRPr lang="en-US" dirty="0">
              <a:latin typeface="Times New Roman" pitchFamily="18" charset="0"/>
            </a:endParaRPr>
          </a:p>
          <a:p>
            <a:r>
              <a:rPr lang="en-US" dirty="0">
                <a:latin typeface="Times New Roman" pitchFamily="18" charset="0"/>
              </a:rPr>
              <a:t>In this course, we will be using numerous SAS programs. The programs that we use will follow a convention. All the programs start with P1, which stands for Programming 1, and then the next two numbers will correspond to the chapter. At that point, you will see a letter, such as D for demo or E for exercise. Next will be a sequential number taking up two places. There will be a few programs that will also then be followed by a letter such as A or B. Looking at the example on this slide, p104d01 stands for the first demo in Chapter 4. If you see an A</a:t>
            </a:r>
            <a:r>
              <a:rPr lang="en-US" baseline="0" dirty="0">
                <a:latin typeface="Times New Roman" pitchFamily="18" charset="0"/>
              </a:rPr>
              <a:t> in the place of the D, that is a</a:t>
            </a:r>
            <a:r>
              <a:rPr lang="en-US" dirty="0">
                <a:latin typeface="Times New Roman" pitchFamily="18" charset="0"/>
              </a:rPr>
              <a:t>n activity, which is a quick task that you will need to perform in a SAS session. It is a mini-exercise. If you see an S</a:t>
            </a:r>
            <a:r>
              <a:rPr lang="en-US" baseline="0" dirty="0">
                <a:latin typeface="Times New Roman" pitchFamily="18" charset="0"/>
              </a:rPr>
              <a:t>, that is a</a:t>
            </a:r>
            <a:r>
              <a:rPr lang="en-US" dirty="0">
                <a:latin typeface="Times New Roman" pitchFamily="18" charset="0"/>
              </a:rPr>
              <a:t> solution. Many of your exercises will consist of a starter program. These starter programs will use the letter E, like p104e01.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eaLnBrk="0" fontAlgn="base" hangingPunct="0">
              <a:spcBef>
                <a:spcPct val="0"/>
              </a:spcBef>
              <a:spcAft>
                <a:spcPct val="0"/>
              </a:spcAft>
              <a:defRPr sz="2400">
                <a:solidFill>
                  <a:schemeClr val="tx1"/>
                </a:solidFill>
                <a:latin typeface="Arial" pitchFamily="34" charset="0"/>
              </a:defRPr>
            </a:lvl6pPr>
            <a:lvl7pPr marL="3023118" indent="-232548" eaLnBrk="0" fontAlgn="base" hangingPunct="0">
              <a:spcBef>
                <a:spcPct val="0"/>
              </a:spcBef>
              <a:spcAft>
                <a:spcPct val="0"/>
              </a:spcAft>
              <a:defRPr sz="2400">
                <a:solidFill>
                  <a:schemeClr val="tx1"/>
                </a:solidFill>
                <a:latin typeface="Arial" pitchFamily="34" charset="0"/>
              </a:defRPr>
            </a:lvl7pPr>
            <a:lvl8pPr marL="3488213" indent="-232548" eaLnBrk="0" fontAlgn="base" hangingPunct="0">
              <a:spcBef>
                <a:spcPct val="0"/>
              </a:spcBef>
              <a:spcAft>
                <a:spcPct val="0"/>
              </a:spcAft>
              <a:defRPr sz="2400">
                <a:solidFill>
                  <a:schemeClr val="tx1"/>
                </a:solidFill>
                <a:latin typeface="Arial" pitchFamily="34" charset="0"/>
              </a:defRPr>
            </a:lvl8pPr>
            <a:lvl9pPr marL="3953307" indent="-232548" eaLnBrk="0" fontAlgn="base" hangingPunct="0">
              <a:spcBef>
                <a:spcPct val="0"/>
              </a:spcBef>
              <a:spcAft>
                <a:spcPct val="0"/>
              </a:spcAft>
              <a:defRPr sz="2400">
                <a:solidFill>
                  <a:schemeClr val="tx1"/>
                </a:solidFill>
                <a:latin typeface="Arial" pitchFamily="34" charset="0"/>
              </a:defRPr>
            </a:lvl9pPr>
          </a:lstStyle>
          <a:p>
            <a:fld id="{269CE891-9FAA-434B-8706-AB468F96B99B}" type="slidenum">
              <a:rPr lang="en-US" sz="1200">
                <a:latin typeface="Times New Roman" pitchFamily="18" charset="0"/>
              </a:rPr>
              <a:pPr/>
              <a:t>22</a:t>
            </a:fld>
            <a:endParaRPr lang="en-US" sz="1200" dirty="0">
              <a:latin typeface="Times New Roman" pitchFamily="18" charset="0"/>
            </a:endParaRPr>
          </a:p>
        </p:txBody>
      </p:sp>
      <p:sp>
        <p:nvSpPr>
          <p:cNvPr id="38915" name="Rectangle 2"/>
          <p:cNvSpPr>
            <a:spLocks noGrp="1" noRot="1" noChangeAspect="1" noChangeArrowheads="1" noTextEdit="1"/>
          </p:cNvSpPr>
          <p:nvPr>
            <p:ph type="sldImg"/>
          </p:nvPr>
        </p:nvSpPr>
        <p:spPr>
          <a:xfrm>
            <a:off x="1216025" y="914400"/>
            <a:ext cx="4425950" cy="3319463"/>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TAG_AltText:  </a:t>
            </a:r>
          </a:p>
          <a:p>
            <a:r>
              <a:rPr lang="en-US" dirty="0">
                <a:latin typeface="Times New Roman" pitchFamily="18" charset="0"/>
              </a:rPr>
              <a:t>Example one shows two statements:</a:t>
            </a:r>
          </a:p>
          <a:p>
            <a:pPr marL="0" lvl="1">
              <a:defRPr/>
            </a:pPr>
            <a:r>
              <a:rPr lang="en-US" b="1" dirty="0">
                <a:latin typeface="Courier New" pitchFamily="49" charset="0"/>
                <a:cs typeface="Courier New" pitchFamily="49" charset="0"/>
              </a:rPr>
              <a:t>%let location=s:\workshop; </a:t>
            </a:r>
          </a:p>
          <a:p>
            <a:pPr marL="0" lvl="1">
              <a:defRPr/>
            </a:pPr>
            <a:r>
              <a:rPr lang="en-US" b="1" dirty="0">
                <a:solidFill>
                  <a:srgbClr val="000000"/>
                </a:solidFill>
                <a:latin typeface="Courier New" pitchFamily="49" charset="0"/>
                <a:cs typeface="Courier New" pitchFamily="49" charset="0"/>
              </a:rPr>
              <a:t>libname</a:t>
            </a:r>
            <a:r>
              <a:rPr lang="en-US" b="1" dirty="0">
                <a:latin typeface="Courier New" pitchFamily="49" charset="0"/>
                <a:cs typeface="Courier New" pitchFamily="49" charset="0"/>
              </a:rPr>
              <a:t> </a:t>
            </a:r>
            <a:r>
              <a:rPr lang="en-US" b="1" dirty="0">
                <a:solidFill>
                  <a:srgbClr val="000000"/>
                </a:solidFill>
                <a:latin typeface="Courier New" pitchFamily="49" charset="0"/>
                <a:cs typeface="Courier New" pitchFamily="49" charset="0"/>
              </a:rPr>
              <a:t>orion</a:t>
            </a:r>
            <a:r>
              <a:rPr lang="en-US" b="1" dirty="0">
                <a:latin typeface="Courier New" pitchFamily="49" charset="0"/>
                <a:cs typeface="Courier New" pitchFamily="49" charset="0"/>
              </a:rPr>
              <a:t> "&amp;location";</a:t>
            </a:r>
          </a:p>
          <a:p>
            <a:endParaRPr lang="en-US" dirty="0">
              <a:latin typeface="Times New Roman" pitchFamily="18" charset="0"/>
            </a:endParaRPr>
          </a:p>
          <a:p>
            <a:r>
              <a:rPr lang="en-US" dirty="0">
                <a:latin typeface="Times New Roman" pitchFamily="18" charset="0"/>
              </a:rPr>
              <a:t>Example two shows one statement:</a:t>
            </a:r>
          </a:p>
          <a:p>
            <a:pPr marL="0" lvl="1">
              <a:defRPr/>
            </a:pPr>
            <a:r>
              <a:rPr lang="en-US" b="1" dirty="0">
                <a:latin typeface="Courier New" pitchFamily="49" charset="0"/>
                <a:cs typeface="Courier New" pitchFamily="49" charset="0"/>
              </a:rPr>
              <a:t>filename "&amp;location\salesdata.dat";</a:t>
            </a:r>
          </a:p>
          <a:p>
            <a:endParaRPr lang="en-US" dirty="0">
              <a:latin typeface="Times New Roman" pitchFamily="18" charset="0"/>
            </a:endParaRPr>
          </a:p>
          <a:p>
            <a:r>
              <a:rPr lang="en-US" dirty="0">
                <a:latin typeface="Times New Roman" pitchFamily="18" charset="0"/>
              </a:rPr>
              <a:t>Example three shows one statement:</a:t>
            </a:r>
          </a:p>
          <a:p>
            <a:pPr marL="0" lvl="1">
              <a:defRPr/>
            </a:pPr>
            <a:r>
              <a:rPr lang="en-US" b="1" dirty="0">
                <a:solidFill>
                  <a:srgbClr val="000000"/>
                </a:solidFill>
                <a:latin typeface="Courier New" pitchFamily="49" charset="0"/>
                <a:cs typeface="Courier New" pitchFamily="49" charset="0"/>
              </a:rPr>
              <a:t>infile</a:t>
            </a:r>
            <a:r>
              <a:rPr lang="en-US" b="1" dirty="0">
                <a:latin typeface="Courier New" pitchFamily="49" charset="0"/>
                <a:cs typeface="Courier New" pitchFamily="49" charset="0"/>
              </a:rPr>
              <a:t> "&amp;location\payroll.csv";</a:t>
            </a:r>
          </a:p>
          <a:p>
            <a:endParaRPr lang="en-US" dirty="0">
              <a:latin typeface="Times New Roman" pitchFamily="18" charset="0"/>
            </a:endParaRPr>
          </a:p>
          <a:p>
            <a:endParaRPr lang="en-US" dirty="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eaLnBrk="0" fontAlgn="base" hangingPunct="0">
              <a:spcBef>
                <a:spcPct val="0"/>
              </a:spcBef>
              <a:spcAft>
                <a:spcPct val="0"/>
              </a:spcAft>
              <a:defRPr sz="2400">
                <a:solidFill>
                  <a:schemeClr val="tx1"/>
                </a:solidFill>
                <a:latin typeface="Arial" pitchFamily="34" charset="0"/>
              </a:defRPr>
            </a:lvl6pPr>
            <a:lvl7pPr marL="3023118" indent="-232548" eaLnBrk="0" fontAlgn="base" hangingPunct="0">
              <a:spcBef>
                <a:spcPct val="0"/>
              </a:spcBef>
              <a:spcAft>
                <a:spcPct val="0"/>
              </a:spcAft>
              <a:defRPr sz="2400">
                <a:solidFill>
                  <a:schemeClr val="tx1"/>
                </a:solidFill>
                <a:latin typeface="Arial" pitchFamily="34" charset="0"/>
              </a:defRPr>
            </a:lvl7pPr>
            <a:lvl8pPr marL="3488213" indent="-232548" eaLnBrk="0" fontAlgn="base" hangingPunct="0">
              <a:spcBef>
                <a:spcPct val="0"/>
              </a:spcBef>
              <a:spcAft>
                <a:spcPct val="0"/>
              </a:spcAft>
              <a:defRPr sz="2400">
                <a:solidFill>
                  <a:schemeClr val="tx1"/>
                </a:solidFill>
                <a:latin typeface="Arial" pitchFamily="34" charset="0"/>
              </a:defRPr>
            </a:lvl8pPr>
            <a:lvl9pPr marL="3953307" indent="-232548" eaLnBrk="0" fontAlgn="base" hangingPunct="0">
              <a:spcBef>
                <a:spcPct val="0"/>
              </a:spcBef>
              <a:spcAft>
                <a:spcPct val="0"/>
              </a:spcAft>
              <a:defRPr sz="2400">
                <a:solidFill>
                  <a:schemeClr val="tx1"/>
                </a:solidFill>
                <a:latin typeface="Arial" pitchFamily="34" charset="0"/>
              </a:defRPr>
            </a:lvl9pPr>
          </a:lstStyle>
          <a:p>
            <a:fld id="{09A5052A-76B9-45C3-98C2-6BE3B3B5539C}" type="slidenum">
              <a:rPr lang="en-US" sz="1200">
                <a:latin typeface="Times New Roman" pitchFamily="18" charset="0"/>
              </a:rPr>
              <a:pPr/>
              <a:t>23</a:t>
            </a:fld>
            <a:endParaRPr lang="en-US" sz="1200" dirty="0">
              <a:latin typeface="Times New Roman" pitchFamily="18" charset="0"/>
            </a:endParaRPr>
          </a:p>
        </p:txBody>
      </p:sp>
      <p:sp>
        <p:nvSpPr>
          <p:cNvPr id="39939" name="Rectangle 2"/>
          <p:cNvSpPr>
            <a:spLocks noGrp="1" noRot="1" noChangeAspect="1" noChangeArrowheads="1" noTextEdit="1"/>
          </p:cNvSpPr>
          <p:nvPr>
            <p:ph type="sldImg"/>
          </p:nvPr>
        </p:nvSpPr>
        <p:spPr>
          <a:xfrm>
            <a:off x="1216025" y="914400"/>
            <a:ext cx="4425950" cy="3319463"/>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TAG_AltText:</a:t>
            </a:r>
          </a:p>
          <a:p>
            <a:endParaRPr lang="en-US" dirty="0">
              <a:latin typeface="Times New Roman" pitchFamily="18" charset="0"/>
            </a:endParaRPr>
          </a:p>
          <a:p>
            <a:r>
              <a:rPr lang="en-US" dirty="0">
                <a:latin typeface="Times New Roman" pitchFamily="18" charset="0"/>
              </a:rPr>
              <a:t>Throughout the course, you will be doing exercises. When we break for exercises, you will  have a choice of exercises to try.  The exercises are broken into two levels: levels 1 and 2. In some places,</a:t>
            </a:r>
            <a:r>
              <a:rPr lang="en-US" baseline="0" dirty="0">
                <a:latin typeface="Times New Roman" pitchFamily="18" charset="0"/>
              </a:rPr>
              <a:t> we might have also</a:t>
            </a:r>
            <a:r>
              <a:rPr lang="en-US" dirty="0">
                <a:latin typeface="Times New Roman" pitchFamily="18" charset="0"/>
              </a:rPr>
              <a:t> included a challenge exercise that you will probably not have time to complete during the workshop time allotted. However,</a:t>
            </a:r>
            <a:r>
              <a:rPr lang="en-US" baseline="0" dirty="0">
                <a:latin typeface="Times New Roman" pitchFamily="18" charset="0"/>
              </a:rPr>
              <a:t> you can try these on a break or outside of class. These challenge exercises often involve the use of the Help facility. </a:t>
            </a:r>
            <a:endParaRPr lang="en-US" dirty="0">
              <a:latin typeface="Times New Roman" pitchFamily="18" charset="0"/>
            </a:endParaRPr>
          </a:p>
          <a:p>
            <a:endParaRPr lang="en-US" dirty="0">
              <a:latin typeface="Times New Roman" pitchFamily="18" charset="0"/>
            </a:endParaRPr>
          </a:p>
          <a:p>
            <a:r>
              <a:rPr lang="en-US" dirty="0">
                <a:latin typeface="Times New Roman" pitchFamily="18" charset="0"/>
              </a:rPr>
              <a:t>In general, the recommendation is to do the level 1 exercise and, if there is time, work on level</a:t>
            </a:r>
            <a:r>
              <a:rPr lang="en-US" baseline="0" dirty="0">
                <a:latin typeface="Times New Roman" pitchFamily="18" charset="0"/>
              </a:rPr>
              <a:t> 2 </a:t>
            </a:r>
            <a:r>
              <a:rPr lang="en-US" dirty="0">
                <a:latin typeface="Times New Roman" pitchFamily="18" charset="0"/>
              </a:rPr>
              <a:t>exercises.</a:t>
            </a:r>
            <a:r>
              <a:rPr lang="en-US" baseline="0" dirty="0">
                <a:latin typeface="Times New Roman" pitchFamily="18" charset="0"/>
              </a:rPr>
              <a:t> </a:t>
            </a:r>
            <a:r>
              <a:rPr lang="en-US" dirty="0">
                <a:latin typeface="Times New Roman" pitchFamily="18" charset="0"/>
              </a:rPr>
              <a:t>We will plan to allow enough time for everyone to complete one exercise out of the three levels. </a:t>
            </a:r>
          </a:p>
          <a:p>
            <a:endParaRPr lang="en-US" dirty="0">
              <a:latin typeface="Times New Roman" pitchFamily="18" charset="0"/>
            </a:endParaRPr>
          </a:p>
          <a:p>
            <a:r>
              <a:rPr lang="en-US" dirty="0">
                <a:latin typeface="Times New Roman" pitchFamily="18" charset="0"/>
              </a:rPr>
              <a:t>LW: When class is over, you will be able to work on any of the exercises because you have downloaded the data to your PC at C:\SAS_EDUCATION\LWPRG1.</a:t>
            </a:r>
          </a:p>
          <a:p>
            <a:r>
              <a:rPr lang="en-US" dirty="0">
                <a:latin typeface="Times New Roman" pitchFamily="18" charset="0"/>
              </a:rPr>
              <a:t>IBT: At the end of class, we will provide you with an access code for</a:t>
            </a:r>
            <a:r>
              <a:rPr lang="en-US" baseline="0" dirty="0">
                <a:latin typeface="Times New Roman" pitchFamily="18" charset="0"/>
              </a:rPr>
              <a:t> </a:t>
            </a:r>
            <a:r>
              <a:rPr lang="en-US" dirty="0">
                <a:latin typeface="Times New Roman" pitchFamily="18" charset="0"/>
              </a:rPr>
              <a:t>the course data so you will be able to work on any of the exercises on your own. </a:t>
            </a:r>
          </a:p>
          <a:p>
            <a:endParaRPr lang="en-US" dirty="0">
              <a:latin typeface="Times New Roman" pitchFamily="18" charset="0"/>
            </a:endParaRPr>
          </a:p>
          <a:p>
            <a:r>
              <a:rPr lang="en-US" dirty="0">
                <a:latin typeface="Times New Roman" pitchFamily="18" charset="0"/>
              </a:rPr>
              <a:t>I mentioned that the challenge</a:t>
            </a:r>
            <a:r>
              <a:rPr lang="en-US" baseline="0" dirty="0">
                <a:latin typeface="Times New Roman" pitchFamily="18" charset="0"/>
              </a:rPr>
              <a:t> exercises often involve the use of the Help facility.  So, let’s talk about that facility next.</a:t>
            </a:r>
            <a:endParaRPr lang="en-US" dirty="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TAG_AltText: “ “</a:t>
            </a:r>
          </a:p>
          <a:p>
            <a:endParaRPr lang="en-US" dirty="0">
              <a:latin typeface="Times New Roman" pitchFamily="18" charset="0"/>
            </a:endParaRPr>
          </a:p>
          <a:p>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47494FE6-CA35-428F-86D1-27D7BEB5850D}" type="slidenum">
              <a:rPr lang="en-US" smtClean="0"/>
              <a:pPr/>
              <a:t>24</a:t>
            </a:fld>
            <a:endParaRPr lang="en-US" dirty="0"/>
          </a:p>
        </p:txBody>
      </p:sp>
    </p:spTree>
    <p:extLst>
      <p:ext uri="{BB962C8B-B14F-4D97-AF65-F5344CB8AC3E}">
        <p14:creationId xmlns:p14="http://schemas.microsoft.com/office/powerpoint/2010/main" val="1793606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TAG_AltText:” “</a:t>
            </a:r>
          </a:p>
          <a:p>
            <a:endParaRPr lang="en-US" dirty="0"/>
          </a:p>
          <a:p>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25</a:t>
            </a:fld>
            <a:endParaRPr lang="en-US" dirty="0"/>
          </a:p>
        </p:txBody>
      </p:sp>
    </p:spTree>
    <p:extLst>
      <p:ext uri="{BB962C8B-B14F-4D97-AF65-F5344CB8AC3E}">
        <p14:creationId xmlns:p14="http://schemas.microsoft.com/office/powerpoint/2010/main" val="364849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TAG_AltText:</a:t>
            </a:r>
          </a:p>
          <a:p>
            <a:endParaRPr lang="en-US" dirty="0">
              <a:latin typeface="Times New Roman" pitchFamily="18" charset="0"/>
            </a:endParaRPr>
          </a:p>
          <a:p>
            <a:r>
              <a:rPr lang="en-US" dirty="0">
                <a:latin typeface="Times New Roman" pitchFamily="18" charset="0"/>
              </a:rPr>
              <a:t>LW: At this point, I would like everyone to go into their Enterprise Guide or SAS session on the virtual lab and make sure that you can access the Help facility by using the pull-down menu or selecting the button. (This is the students’ first time getting into the virtual lab, so supply information on how to access their SAS session and give plenty of time.)  When you access the Help facility in the virtual lab, I want you to head back into Connect and change your status to the checkmark. When everyone has changed their status to the checkmark, load the poll pod with the question on slide xx. (This is the students’ first time seeing the poll pod, so explain how the polls work and how they will make their selection.)</a:t>
            </a:r>
          </a:p>
          <a:p>
            <a:endParaRPr lang="en-US" dirty="0">
              <a:latin typeface="Times New Roman" pitchFamily="18" charset="0"/>
            </a:endParaRPr>
          </a:p>
          <a:p>
            <a:r>
              <a:rPr lang="en-US" dirty="0">
                <a:latin typeface="Times New Roman" pitchFamily="18" charset="0"/>
              </a:rPr>
              <a:t>IBT: For an activity, you could have the students check out the documentation from the Web site by going to </a:t>
            </a:r>
            <a:r>
              <a:rPr lang="en-US" dirty="0">
                <a:latin typeface="Times New Roman" pitchFamily="18" charset="0"/>
                <a:hlinkClick r:id="rId3"/>
              </a:rPr>
              <a:t>www.sas.com</a:t>
            </a:r>
            <a:r>
              <a:rPr lang="en-US" dirty="0">
                <a:latin typeface="Times New Roman" pitchFamily="18" charset="0"/>
              </a:rPr>
              <a:t>, selecting </a:t>
            </a:r>
            <a:r>
              <a:rPr lang="en-US" b="1" u="none" dirty="0">
                <a:latin typeface="Times New Roman" pitchFamily="18" charset="0"/>
              </a:rPr>
              <a:t>Support &amp; Training </a:t>
            </a:r>
            <a:r>
              <a:rPr lang="en-US" dirty="0">
                <a:latin typeface="Times New Roman" pitchFamily="18" charset="0"/>
                <a:sym typeface="Wingdings"/>
              </a:rPr>
              <a:t> </a:t>
            </a:r>
            <a:r>
              <a:rPr lang="en-US" b="1" u="none" dirty="0">
                <a:latin typeface="Times New Roman" pitchFamily="18" charset="0"/>
              </a:rPr>
              <a:t>Documentation </a:t>
            </a:r>
            <a:r>
              <a:rPr lang="en-US" b="0" u="none" dirty="0">
                <a:latin typeface="Times New Roman" pitchFamily="18" charset="0"/>
                <a:sym typeface="Wingdings"/>
              </a:rPr>
              <a:t></a:t>
            </a:r>
            <a:r>
              <a:rPr lang="en-US" b="1" u="none" dirty="0">
                <a:latin typeface="Times New Roman" pitchFamily="18" charset="0"/>
              </a:rPr>
              <a:t> </a:t>
            </a:r>
            <a:r>
              <a:rPr lang="en-US" b="1" dirty="0">
                <a:latin typeface="Times New Roman" pitchFamily="18" charset="0"/>
              </a:rPr>
              <a:t>Find </a:t>
            </a:r>
            <a:r>
              <a:rPr lang="en-US" b="1" u="none" dirty="0">
                <a:latin typeface="Times New Roman" pitchFamily="18" charset="0"/>
              </a:rPr>
              <a:t>Documentation for Specific</a:t>
            </a:r>
            <a:r>
              <a:rPr lang="en-US" b="1" u="none" baseline="0" dirty="0">
                <a:latin typeface="Times New Roman" pitchFamily="18" charset="0"/>
              </a:rPr>
              <a:t> Product</a:t>
            </a:r>
            <a:r>
              <a:rPr lang="en-US" dirty="0">
                <a:latin typeface="Times New Roman" pitchFamily="18" charset="0"/>
              </a:rPr>
              <a:t>.  </a:t>
            </a:r>
            <a:endParaRPr lang="en-US" dirty="0"/>
          </a:p>
          <a:p>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7494FE6-CA35-428F-86D1-27D7BEB5850D}" type="slidenum">
              <a:rPr lang="en-US" smtClean="0"/>
              <a:pPr/>
              <a:t>26</a:t>
            </a:fld>
            <a:endParaRPr lang="en-US" dirty="0"/>
          </a:p>
        </p:txBody>
      </p:sp>
    </p:spTree>
    <p:extLst>
      <p:ext uri="{BB962C8B-B14F-4D97-AF65-F5344CB8AC3E}">
        <p14:creationId xmlns:p14="http://schemas.microsoft.com/office/powerpoint/2010/main" val="1793606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7EE5C693-B692-4DEC-9C17-DA96054042B8}" type="slidenum">
              <a:rPr lang="en-US" sz="1200"/>
              <a:pPr/>
              <a:t>27</a:t>
            </a:fld>
            <a:endParaRPr 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a:t>Type answer here</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8131" lvl="1"/>
            <a:r>
              <a:rPr lang="en-US" dirty="0"/>
              <a:t>TAG_AltText: “ “ </a:t>
            </a:r>
          </a:p>
          <a:p>
            <a:pPr marL="458131" lvl="1"/>
            <a:endParaRPr lang="en-US" dirty="0"/>
          </a:p>
          <a:p>
            <a:pPr marL="458131" lvl="1"/>
            <a:r>
              <a:rPr lang="en-US" dirty="0"/>
              <a:t>These</a:t>
            </a:r>
            <a:r>
              <a:rPr lang="en-US" baseline="0" dirty="0"/>
              <a:t> pages were built for to extend the customers’ classroom learning experience. Extended learning pages are available for one year following activation, at no charge. For a public class, access codes can be distributed during class.  This would be a great time to actually distribute them. If at an onsite, you might not be able to give access during class, but they will be able to access at home, if not at work, after class. ELP access codes will be sent to customers in their “Thank you” letters after class.</a:t>
            </a:r>
          </a:p>
          <a:p>
            <a:pPr marL="458131" lvl="1"/>
            <a:endParaRPr lang="en-US" baseline="0" dirty="0"/>
          </a:p>
          <a:p>
            <a:pPr marL="458131" lvl="1"/>
            <a:endParaRPr lang="en-US" dirty="0"/>
          </a:p>
          <a:p>
            <a:pPr marL="458131" lvl="1"/>
            <a:r>
              <a:rPr lang="en-US" dirty="0"/>
              <a:t> Extended learning page materials include</a:t>
            </a:r>
          </a:p>
          <a:p>
            <a:pPr marL="458131" lvl="1"/>
            <a:r>
              <a:rPr lang="en-US" dirty="0"/>
              <a:t>&lt;your course</a:t>
            </a:r>
            <a:r>
              <a:rPr lang="en-US" baseline="0" dirty="0"/>
              <a:t> list here&gt;</a:t>
            </a:r>
          </a:p>
          <a:p>
            <a:pPr marL="458131" lvl="1"/>
            <a:endParaRPr lang="en-US" dirty="0"/>
          </a:p>
          <a:p>
            <a:pPr marL="458131" lvl="1"/>
            <a:r>
              <a:rPr lang="en-US" dirty="0"/>
              <a:t>Possible</a:t>
            </a:r>
            <a:r>
              <a:rPr lang="en-US" baseline="0" dirty="0"/>
              <a:t> list of what is included.</a:t>
            </a:r>
            <a:endParaRPr lang="en-US" dirty="0"/>
          </a:p>
          <a:p>
            <a:pPr marL="629930" lvl="1" indent="-171799">
              <a:buFont typeface="Arial" pitchFamily="34" charset="0"/>
              <a:buChar char="•"/>
            </a:pPr>
            <a:r>
              <a:rPr lang="en-US" dirty="0"/>
              <a:t>course data and program files</a:t>
            </a:r>
          </a:p>
          <a:p>
            <a:pPr marL="629930" lvl="1" indent="-171799">
              <a:buFont typeface="Arial" pitchFamily="34" charset="0"/>
              <a:buChar char="•"/>
            </a:pPr>
            <a:r>
              <a:rPr lang="en-US" dirty="0"/>
              <a:t>course notes </a:t>
            </a:r>
          </a:p>
          <a:p>
            <a:pPr marL="629930" lvl="1" indent="-171799">
              <a:buFont typeface="Arial" pitchFamily="34" charset="0"/>
              <a:buChar char="•"/>
            </a:pPr>
            <a:r>
              <a:rPr lang="en-US" dirty="0"/>
              <a:t>publications and videos relevant to the topics covered in this course.</a:t>
            </a:r>
          </a:p>
          <a:p>
            <a:pPr marL="629930" lvl="1" indent="-171799">
              <a:buFont typeface="Arial" pitchFamily="34" charset="0"/>
              <a:buChar char="•"/>
            </a:pPr>
            <a:r>
              <a:rPr lang="en-US" dirty="0"/>
              <a:t>self-study materials</a:t>
            </a:r>
          </a:p>
          <a:p>
            <a:pPr marL="629930" lvl="1" indent="-171799">
              <a:buFont typeface="Arial" pitchFamily="34" charset="0"/>
              <a:buChar char="•"/>
            </a:pPr>
            <a:r>
              <a:rPr lang="en-US" dirty="0"/>
              <a:t>frequently asked questions</a:t>
            </a:r>
          </a:p>
          <a:p>
            <a:pPr marL="629930" lvl="1" indent="-171799">
              <a:buFont typeface="Arial" pitchFamily="34" charset="0"/>
              <a:buChar char="•"/>
            </a:pPr>
            <a:r>
              <a:rPr lang="en-US" dirty="0"/>
              <a:t>case studies</a:t>
            </a:r>
          </a:p>
          <a:p>
            <a:pPr marL="629930" lvl="1" indent="-171799">
              <a:buFont typeface="Arial" pitchFamily="34" charset="0"/>
              <a:buChar char="•"/>
            </a:pPr>
            <a:r>
              <a:rPr lang="en-US" dirty="0"/>
              <a:t>code examples</a:t>
            </a:r>
          </a:p>
          <a:p>
            <a:pPr marL="629930" lvl="1" indent="-171799">
              <a:buFont typeface="Arial" pitchFamily="34" charset="0"/>
              <a:buChar char="•"/>
            </a:pPr>
            <a:r>
              <a:rPr lang="en-US" dirty="0"/>
              <a:t>links to</a:t>
            </a:r>
            <a:r>
              <a:rPr lang="en-US" baseline="0" dirty="0"/>
              <a:t> company-wide resources</a:t>
            </a:r>
            <a:endParaRPr lang="en-US" dirty="0"/>
          </a:p>
          <a:p>
            <a:endParaRPr lang="en-US" dirty="0"/>
          </a:p>
        </p:txBody>
      </p:sp>
      <p:sp>
        <p:nvSpPr>
          <p:cNvPr id="4" name="Slide Number Placeholder 3"/>
          <p:cNvSpPr>
            <a:spLocks noGrp="1"/>
          </p:cNvSpPr>
          <p:nvPr>
            <p:ph type="sldNum" sz="quarter" idx="10"/>
          </p:nvPr>
        </p:nvSpPr>
        <p:spPr/>
        <p:txBody>
          <a:bodyPr/>
          <a:lstStyle/>
          <a:p>
            <a:fld id="{47494FE6-CA35-428F-86D1-27D7BEB5850D}" type="slidenum">
              <a:rPr lang="en-US" smtClean="0"/>
              <a:pPr/>
              <a:t>28</a:t>
            </a:fld>
            <a:endParaRPr lang="en-US" dirty="0"/>
          </a:p>
        </p:txBody>
      </p:sp>
    </p:spTree>
    <p:extLst>
      <p:ext uri="{BB962C8B-B14F-4D97-AF65-F5344CB8AC3E}">
        <p14:creationId xmlns:p14="http://schemas.microsoft.com/office/powerpoint/2010/main" val="1793606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29</a:t>
            </a:fld>
            <a:endParaRPr lang="en-US" sz="12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eaLnBrk="0" fontAlgn="base" hangingPunct="0">
              <a:spcBef>
                <a:spcPct val="0"/>
              </a:spcBef>
              <a:spcAft>
                <a:spcPct val="0"/>
              </a:spcAft>
              <a:defRPr sz="2400">
                <a:solidFill>
                  <a:schemeClr val="tx1"/>
                </a:solidFill>
                <a:latin typeface="Arial" pitchFamily="34" charset="0"/>
              </a:defRPr>
            </a:lvl6pPr>
            <a:lvl7pPr marL="3023118" indent="-232548" eaLnBrk="0" fontAlgn="base" hangingPunct="0">
              <a:spcBef>
                <a:spcPct val="0"/>
              </a:spcBef>
              <a:spcAft>
                <a:spcPct val="0"/>
              </a:spcAft>
              <a:defRPr sz="2400">
                <a:solidFill>
                  <a:schemeClr val="tx1"/>
                </a:solidFill>
                <a:latin typeface="Arial" pitchFamily="34" charset="0"/>
              </a:defRPr>
            </a:lvl7pPr>
            <a:lvl8pPr marL="3488213" indent="-232548" eaLnBrk="0" fontAlgn="base" hangingPunct="0">
              <a:spcBef>
                <a:spcPct val="0"/>
              </a:spcBef>
              <a:spcAft>
                <a:spcPct val="0"/>
              </a:spcAft>
              <a:defRPr sz="2400">
                <a:solidFill>
                  <a:schemeClr val="tx1"/>
                </a:solidFill>
                <a:latin typeface="Arial" pitchFamily="34" charset="0"/>
              </a:defRPr>
            </a:lvl8pPr>
            <a:lvl9pPr marL="3953307" indent="-232548" eaLnBrk="0" fontAlgn="base" hangingPunct="0">
              <a:spcBef>
                <a:spcPct val="0"/>
              </a:spcBef>
              <a:spcAft>
                <a:spcPct val="0"/>
              </a:spcAft>
              <a:defRPr sz="2400">
                <a:solidFill>
                  <a:schemeClr val="tx1"/>
                </a:solidFill>
                <a:latin typeface="Arial" pitchFamily="34" charset="0"/>
              </a:defRPr>
            </a:lvl9pPr>
          </a:lstStyle>
          <a:p>
            <a:fld id="{D22DA879-3A07-4D27-B25F-12E56E48C42B}" type="slidenum">
              <a:rPr lang="en-US" sz="1200">
                <a:latin typeface="Times New Roman" pitchFamily="18" charset="0"/>
              </a:rPr>
              <a:pPr/>
              <a:t>3</a:t>
            </a:fld>
            <a:endParaRPr lang="en-US" sz="1200" dirty="0">
              <a:latin typeface="Times New Roman" pitchFamily="18" charset="0"/>
            </a:endParaRPr>
          </a:p>
        </p:txBody>
      </p:sp>
      <p:sp>
        <p:nvSpPr>
          <p:cNvPr id="49155" name="Rectangle 2"/>
          <p:cNvSpPr>
            <a:spLocks noGrp="1" noRot="1" noChangeAspect="1" noChangeArrowheads="1" noTextEdit="1"/>
          </p:cNvSpPr>
          <p:nvPr>
            <p:ph type="sldImg"/>
          </p:nvPr>
        </p:nvSpPr>
        <p:spPr>
          <a:xfrm>
            <a:off x="1216025" y="914400"/>
            <a:ext cx="4425950" cy="3319463"/>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TAG_AltText:</a:t>
            </a:r>
          </a:p>
          <a:p>
            <a:r>
              <a:rPr lang="en-US" dirty="0">
                <a:latin typeface="Times New Roman" pitchFamily="18" charset="0"/>
              </a:rPr>
              <a:t> </a:t>
            </a:r>
          </a:p>
          <a:p>
            <a:endParaRPr lang="en-US" dirty="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TAG_Instructor:  Next we’ll discuss the course data files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a:pPr/>
              <a:t>30</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28A1F35-2A9F-4D3E-B933-8EF0DDD33254}" type="slidenum">
              <a:rPr lang="en-US" sz="1200" smtClean="0">
                <a:latin typeface="Times New Roman" pitchFamily="18" charset="0"/>
              </a:rPr>
              <a:pPr/>
              <a:t>31</a:t>
            </a:fld>
            <a:endParaRPr lang="en-US" sz="1200" dirty="0">
              <a:latin typeface="Times New Roman" pitchFamily="18" charset="0"/>
            </a:endParaRPr>
          </a:p>
        </p:txBody>
      </p:sp>
      <p:sp>
        <p:nvSpPr>
          <p:cNvPr id="82947" name="Rectangle 2"/>
          <p:cNvSpPr>
            <a:spLocks noGrp="1" noRot="1" noChangeAspect="1" noChangeArrowheads="1" noTextEdit="1"/>
          </p:cNvSpPr>
          <p:nvPr>
            <p:ph type="sldImg"/>
          </p:nvPr>
        </p:nvSpPr>
        <p:spPr>
          <a:xfrm>
            <a:off x="1216025" y="914400"/>
            <a:ext cx="4425950" cy="3319463"/>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a:ea typeface="+mn-ea"/>
                <a:cs typeface="+mn-cs"/>
              </a:rPr>
              <a:t>TAG_Instructor: We need to create the files before we can run any demo or exercise programs.</a:t>
            </a:r>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a:ea typeface="+mn-ea"/>
                <a:cs typeface="+mn-cs"/>
              </a:rPr>
              <a:t>TAG_Instructor:  </a:t>
            </a:r>
            <a:r>
              <a:rPr lang="en-US" dirty="0"/>
              <a:t>You need to identify a location to store your data files</a:t>
            </a:r>
            <a:r>
              <a:rPr lang="en-US" baseline="0" dirty="0"/>
              <a:t> and then execute two programs. </a:t>
            </a:r>
          </a:p>
          <a:p>
            <a:r>
              <a:rPr lang="en-US" b="1" baseline="0" dirty="0"/>
              <a:t>Cre8data.sas</a:t>
            </a:r>
            <a:r>
              <a:rPr lang="en-US" baseline="0" dirty="0"/>
              <a:t> will create the data files in the location you specify, and </a:t>
            </a:r>
          </a:p>
          <a:p>
            <a:r>
              <a:rPr lang="en-US" b="1" baseline="0" dirty="0"/>
              <a:t>libname.sas</a:t>
            </a:r>
            <a:r>
              <a:rPr lang="en-US" baseline="0" dirty="0"/>
              <a:t> sets up the course environment based on this data location.</a:t>
            </a:r>
            <a:endParaRPr lang="en-US" dirty="0"/>
          </a:p>
        </p:txBody>
      </p:sp>
      <p:sp>
        <p:nvSpPr>
          <p:cNvPr id="4" name="Slide Number Placeholder 3"/>
          <p:cNvSpPr>
            <a:spLocks noGrp="1"/>
          </p:cNvSpPr>
          <p:nvPr>
            <p:ph type="sldNum" sz="quarter" idx="10"/>
          </p:nvPr>
        </p:nvSpPr>
        <p:spPr/>
        <p:txBody>
          <a:bodyPr/>
          <a:lstStyle/>
          <a:p>
            <a:fld id="{50487CD4-3DE0-49C7-9831-CC475FAE4B56}" type="slidenum">
              <a:rPr lang="en-US" smtClean="0"/>
              <a:pPr/>
              <a:t>32</a:t>
            </a:fld>
            <a:endParaRPr lang="en-US" dirty="0"/>
          </a:p>
        </p:txBody>
      </p:sp>
    </p:spTree>
    <p:extLst>
      <p:ext uri="{BB962C8B-B14F-4D97-AF65-F5344CB8AC3E}">
        <p14:creationId xmlns:p14="http://schemas.microsoft.com/office/powerpoint/2010/main" val="2950780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TAG_Instructor:  Demo this process in Enterprise Guide and in SAS windowing environment.  Do not try to explain the program or the environment. Just show how to open the programs, run them, and verify that they executed successfully.</a:t>
            </a:r>
          </a:p>
        </p:txBody>
      </p:sp>
      <p:sp>
        <p:nvSpPr>
          <p:cNvPr id="4" name="Slide Number Placeholder 3"/>
          <p:cNvSpPr>
            <a:spLocks noGrp="1"/>
          </p:cNvSpPr>
          <p:nvPr>
            <p:ph type="sldNum" sz="quarter" idx="10"/>
          </p:nvPr>
        </p:nvSpPr>
        <p:spPr/>
        <p:txBody>
          <a:bodyPr/>
          <a:lstStyle/>
          <a:p>
            <a:fld id="{F1DBFAA3-DA14-4C52-9EE9-00C7225163E4}" type="slidenum">
              <a:rPr lang="en-US" smtClean="0"/>
              <a:pPr/>
              <a:t>33</a:t>
            </a:fld>
            <a:endParaRPr lang="en-US" dirty="0"/>
          </a:p>
        </p:txBody>
      </p:sp>
    </p:spTree>
    <p:extLst>
      <p:ext uri="{BB962C8B-B14F-4D97-AF65-F5344CB8AC3E}">
        <p14:creationId xmlns:p14="http://schemas.microsoft.com/office/powerpoint/2010/main" val="2931988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TAG_Instructor:  Now it’s your turn.  You must run the two programs in your session. You can run them in the SAS windowing environment or SAS Enterprise Guide. There is no need to submit them in both environments.</a:t>
            </a:r>
          </a:p>
          <a:p>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34</a:t>
            </a:fld>
            <a:endParaRPr lang="en-US" dirty="0"/>
          </a:p>
        </p:txBody>
      </p:sp>
    </p:spTree>
    <p:extLst>
      <p:ext uri="{BB962C8B-B14F-4D97-AF65-F5344CB8AC3E}">
        <p14:creationId xmlns:p14="http://schemas.microsoft.com/office/powerpoint/2010/main" val="127869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TAG_AltText:  Graphic</a:t>
            </a:r>
            <a:r>
              <a:rPr lang="en-US" baseline="0" dirty="0"/>
              <a:t> </a:t>
            </a:r>
            <a:r>
              <a:rPr lang="en-US" dirty="0"/>
              <a:t>describing</a:t>
            </a:r>
            <a:r>
              <a:rPr lang="en-US" baseline="0" dirty="0"/>
              <a:t> major solution and technology categories, which are SAS Business Solutions, Analytics, Information Management, Business Intelligence, and High-Performance Analytics</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47494FE6-CA35-428F-86D1-27D7BEB5850D}" type="slidenum">
              <a:rPr lang="en-US" smtClean="0"/>
              <a:pPr/>
              <a:t>4</a:t>
            </a:fld>
            <a:endParaRPr lang="en-US" dirty="0"/>
          </a:p>
        </p:txBody>
      </p:sp>
    </p:spTree>
    <p:extLst>
      <p:ext uri="{BB962C8B-B14F-4D97-AF65-F5344CB8AC3E}">
        <p14:creationId xmlns:p14="http://schemas.microsoft.com/office/powerpoint/2010/main" val="331156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877" indent="-290722">
              <a:defRPr sz="2400">
                <a:solidFill>
                  <a:schemeClr val="tx1"/>
                </a:solidFill>
                <a:latin typeface="Arial" pitchFamily="34" charset="0"/>
              </a:defRPr>
            </a:lvl2pPr>
            <a:lvl3pPr marL="1162888" indent="-232578">
              <a:defRPr sz="2400">
                <a:solidFill>
                  <a:schemeClr val="tx1"/>
                </a:solidFill>
                <a:latin typeface="Arial" pitchFamily="34" charset="0"/>
              </a:defRPr>
            </a:lvl3pPr>
            <a:lvl4pPr marL="1628043" indent="-232578">
              <a:defRPr sz="2400">
                <a:solidFill>
                  <a:schemeClr val="tx1"/>
                </a:solidFill>
                <a:latin typeface="Arial" pitchFamily="34" charset="0"/>
              </a:defRPr>
            </a:lvl4pPr>
            <a:lvl5pPr marL="2093199" indent="-232578">
              <a:defRPr sz="2400">
                <a:solidFill>
                  <a:schemeClr val="tx1"/>
                </a:solidFill>
                <a:latin typeface="Arial" pitchFamily="34" charset="0"/>
              </a:defRPr>
            </a:lvl5pPr>
            <a:lvl6pPr marL="2558354" indent="-232578" eaLnBrk="0" fontAlgn="base" hangingPunct="0">
              <a:spcBef>
                <a:spcPct val="0"/>
              </a:spcBef>
              <a:spcAft>
                <a:spcPct val="0"/>
              </a:spcAft>
              <a:defRPr sz="2400">
                <a:solidFill>
                  <a:schemeClr val="tx1"/>
                </a:solidFill>
                <a:latin typeface="Arial" pitchFamily="34" charset="0"/>
              </a:defRPr>
            </a:lvl6pPr>
            <a:lvl7pPr marL="3023509" indent="-232578" eaLnBrk="0" fontAlgn="base" hangingPunct="0">
              <a:spcBef>
                <a:spcPct val="0"/>
              </a:spcBef>
              <a:spcAft>
                <a:spcPct val="0"/>
              </a:spcAft>
              <a:defRPr sz="2400">
                <a:solidFill>
                  <a:schemeClr val="tx1"/>
                </a:solidFill>
                <a:latin typeface="Arial" pitchFamily="34" charset="0"/>
              </a:defRPr>
            </a:lvl7pPr>
            <a:lvl8pPr marL="3488665" indent="-232578" eaLnBrk="0" fontAlgn="base" hangingPunct="0">
              <a:spcBef>
                <a:spcPct val="0"/>
              </a:spcBef>
              <a:spcAft>
                <a:spcPct val="0"/>
              </a:spcAft>
              <a:defRPr sz="2400">
                <a:solidFill>
                  <a:schemeClr val="tx1"/>
                </a:solidFill>
                <a:latin typeface="Arial" pitchFamily="34" charset="0"/>
              </a:defRPr>
            </a:lvl8pPr>
            <a:lvl9pPr marL="3953820" indent="-232578" eaLnBrk="0" fontAlgn="base" hangingPunct="0">
              <a:spcBef>
                <a:spcPct val="0"/>
              </a:spcBef>
              <a:spcAft>
                <a:spcPct val="0"/>
              </a:spcAft>
              <a:defRPr sz="2400">
                <a:solidFill>
                  <a:schemeClr val="tx1"/>
                </a:solidFill>
                <a:latin typeface="Arial" pitchFamily="34" charset="0"/>
              </a:defRPr>
            </a:lvl9pPr>
          </a:lstStyle>
          <a:p>
            <a:fld id="{53D30F4B-8312-4646-9BCF-F62F5DF3D1FB}" type="slidenum">
              <a:rPr lang="en-US" sz="1200">
                <a:latin typeface="Times New Roman" pitchFamily="18" charset="0"/>
              </a:rPr>
              <a:pPr/>
              <a:t>5</a:t>
            </a:fld>
            <a:endParaRPr lang="en-US" sz="1200" dirty="0">
              <a:latin typeface="Times New Roman" pitchFamily="18" charset="0"/>
            </a:endParaRPr>
          </a:p>
        </p:txBody>
      </p:sp>
      <p:sp>
        <p:nvSpPr>
          <p:cNvPr id="50179" name="Rectangle 2"/>
          <p:cNvSpPr>
            <a:spLocks noGrp="1" noRot="1" noChangeAspect="1" noChangeArrowheads="1" noTextEdit="1"/>
          </p:cNvSpPr>
          <p:nvPr>
            <p:ph type="sldImg"/>
          </p:nvPr>
        </p:nvSpPr>
        <p:spPr>
          <a:xfrm>
            <a:off x="1216025" y="914400"/>
            <a:ext cx="4425950" cy="331946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The functionality of SAS is built around the four data-driven tasks common to virtually any application: data access, data management, data analysis, and data presentation.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5780" indent="-290684">
              <a:defRPr sz="2400">
                <a:solidFill>
                  <a:schemeClr val="tx1"/>
                </a:solidFill>
                <a:latin typeface="Arial" pitchFamily="34" charset="0"/>
              </a:defRPr>
            </a:lvl2pPr>
            <a:lvl3pPr marL="1162738" indent="-232548">
              <a:defRPr sz="2400">
                <a:solidFill>
                  <a:schemeClr val="tx1"/>
                </a:solidFill>
                <a:latin typeface="Arial" pitchFamily="34" charset="0"/>
              </a:defRPr>
            </a:lvl3pPr>
            <a:lvl4pPr marL="1627833" indent="-232548">
              <a:defRPr sz="2400">
                <a:solidFill>
                  <a:schemeClr val="tx1"/>
                </a:solidFill>
                <a:latin typeface="Arial" pitchFamily="34" charset="0"/>
              </a:defRPr>
            </a:lvl4pPr>
            <a:lvl5pPr marL="2092927" indent="-232548">
              <a:defRPr sz="2400">
                <a:solidFill>
                  <a:schemeClr val="tx1"/>
                </a:solidFill>
                <a:latin typeface="Arial" pitchFamily="34" charset="0"/>
              </a:defRPr>
            </a:lvl5pPr>
            <a:lvl6pPr marL="2558022" indent="-232548" eaLnBrk="0" fontAlgn="base" hangingPunct="0">
              <a:spcBef>
                <a:spcPct val="0"/>
              </a:spcBef>
              <a:spcAft>
                <a:spcPct val="0"/>
              </a:spcAft>
              <a:defRPr sz="2400">
                <a:solidFill>
                  <a:schemeClr val="tx1"/>
                </a:solidFill>
                <a:latin typeface="Arial" pitchFamily="34" charset="0"/>
              </a:defRPr>
            </a:lvl6pPr>
            <a:lvl7pPr marL="3023118" indent="-232548" eaLnBrk="0" fontAlgn="base" hangingPunct="0">
              <a:spcBef>
                <a:spcPct val="0"/>
              </a:spcBef>
              <a:spcAft>
                <a:spcPct val="0"/>
              </a:spcAft>
              <a:defRPr sz="2400">
                <a:solidFill>
                  <a:schemeClr val="tx1"/>
                </a:solidFill>
                <a:latin typeface="Arial" pitchFamily="34" charset="0"/>
              </a:defRPr>
            </a:lvl7pPr>
            <a:lvl8pPr marL="3488213" indent="-232548" eaLnBrk="0" fontAlgn="base" hangingPunct="0">
              <a:spcBef>
                <a:spcPct val="0"/>
              </a:spcBef>
              <a:spcAft>
                <a:spcPct val="0"/>
              </a:spcAft>
              <a:defRPr sz="2400">
                <a:solidFill>
                  <a:schemeClr val="tx1"/>
                </a:solidFill>
                <a:latin typeface="Arial" pitchFamily="34" charset="0"/>
              </a:defRPr>
            </a:lvl8pPr>
            <a:lvl9pPr marL="3953307" indent="-232548" eaLnBrk="0" fontAlgn="base" hangingPunct="0">
              <a:spcBef>
                <a:spcPct val="0"/>
              </a:spcBef>
              <a:spcAft>
                <a:spcPct val="0"/>
              </a:spcAft>
              <a:defRPr sz="2400">
                <a:solidFill>
                  <a:schemeClr val="tx1"/>
                </a:solidFill>
                <a:latin typeface="Arial" pitchFamily="34" charset="0"/>
              </a:defRPr>
            </a:lvl9pPr>
          </a:lstStyle>
          <a:p>
            <a:fld id="{2204187B-5099-4C28-8C49-B977BD27D650}" type="slidenum">
              <a:rPr lang="en-US" sz="1200">
                <a:latin typeface="Times New Roman" pitchFamily="18" charset="0"/>
              </a:rPr>
              <a:pPr/>
              <a:t>6</a:t>
            </a:fld>
            <a:endParaRPr lang="en-US" sz="1200" dirty="0">
              <a:latin typeface="Times New Roman" pitchFamily="18" charset="0"/>
            </a:endParaRPr>
          </a:p>
        </p:txBody>
      </p:sp>
      <p:sp>
        <p:nvSpPr>
          <p:cNvPr id="51203" name="Rectangle 2"/>
          <p:cNvSpPr>
            <a:spLocks noGrp="1" noRot="1" noChangeAspect="1" noChangeArrowheads="1" noTextEdit="1"/>
          </p:cNvSpPr>
          <p:nvPr>
            <p:ph type="sldImg"/>
          </p:nvPr>
        </p:nvSpPr>
        <p:spPr>
          <a:xfrm>
            <a:off x="1216025" y="914400"/>
            <a:ext cx="4425950" cy="331946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TAG_AltText: “ “</a:t>
            </a:r>
          </a:p>
          <a:p>
            <a:r>
              <a:rPr lang="en-US" dirty="0">
                <a:latin typeface="Times New Roman" pitchFamily="18" charset="0"/>
              </a:rPr>
              <a:t> </a:t>
            </a:r>
          </a:p>
          <a:p>
            <a:r>
              <a:rPr lang="en-US" dirty="0">
                <a:latin typeface="Times New Roman"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a:t>TAG_AltText: “ “</a:t>
            </a:r>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TAG_Instructor:  </a:t>
            </a:r>
            <a:r>
              <a:rPr lang="en-US" sz="1200" kern="1200" dirty="0">
                <a:solidFill>
                  <a:schemeClr val="tx1"/>
                </a:solidFill>
                <a:effectLst/>
                <a:latin typeface="Times New Roman"/>
                <a:ea typeface="+mn-ea"/>
                <a:cs typeface="+mn-cs"/>
              </a:rPr>
              <a:t>So, that’s a very high level view of SAS software and the part that we will be learning in this class.  More specifically, we will access different types of data files that are external to SAS, such as Excel workbooks and Oracle tables. We’ll turn that data into a form that SAS likes to process – a SAS data set.  We will manipulate and analyze that data,  generate reports, and more…</a:t>
            </a:r>
          </a:p>
          <a:p>
            <a:endParaRPr lang="en-US" dirty="0"/>
          </a:p>
        </p:txBody>
      </p:sp>
      <p:sp>
        <p:nvSpPr>
          <p:cNvPr id="4" name="Slide Number Placeholder 3"/>
          <p:cNvSpPr>
            <a:spLocks noGrp="1"/>
          </p:cNvSpPr>
          <p:nvPr>
            <p:ph type="sldNum" sz="quarter" idx="10"/>
          </p:nvPr>
        </p:nvSpPr>
        <p:spPr/>
        <p:txBody>
          <a:bodyPr/>
          <a:lstStyle/>
          <a:p>
            <a:fld id="{F1DBFAA3-DA14-4C52-9EE9-00C7225163E4}" type="slidenum">
              <a:rPr lang="en-US" smtClean="0"/>
              <a:pPr/>
              <a:t>7</a:t>
            </a:fld>
            <a:endParaRPr lang="en-US" dirty="0"/>
          </a:p>
        </p:txBody>
      </p:sp>
    </p:spTree>
    <p:extLst>
      <p:ext uri="{BB962C8B-B14F-4D97-AF65-F5344CB8AC3E}">
        <p14:creationId xmlns:p14="http://schemas.microsoft.com/office/powerpoint/2010/main" val="250925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55877" indent="-290722">
              <a:defRPr sz="2400">
                <a:solidFill>
                  <a:schemeClr val="tx1"/>
                </a:solidFill>
                <a:latin typeface="Times New Roman" pitchFamily="18" charset="0"/>
              </a:defRPr>
            </a:lvl2pPr>
            <a:lvl3pPr marL="1162888" indent="-232578">
              <a:defRPr sz="2400">
                <a:solidFill>
                  <a:schemeClr val="tx1"/>
                </a:solidFill>
                <a:latin typeface="Times New Roman" pitchFamily="18" charset="0"/>
              </a:defRPr>
            </a:lvl3pPr>
            <a:lvl4pPr marL="1628043" indent="-232578">
              <a:defRPr sz="2400">
                <a:solidFill>
                  <a:schemeClr val="tx1"/>
                </a:solidFill>
                <a:latin typeface="Times New Roman" pitchFamily="18" charset="0"/>
              </a:defRPr>
            </a:lvl4pPr>
            <a:lvl5pPr marL="2093199" indent="-232578">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3A5C59E4-7296-4B21-96C6-23D1C40D67E3}" type="slidenum">
              <a:rPr lang="en-US" sz="1200"/>
              <a:pPr/>
              <a:t>8</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t>Type answer here</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877" indent="-290722" eaLnBrk="0" hangingPunct="0">
              <a:defRPr sz="2400">
                <a:solidFill>
                  <a:schemeClr val="tx1"/>
                </a:solidFill>
                <a:latin typeface="Times New Roman" pitchFamily="18" charset="0"/>
              </a:defRPr>
            </a:lvl2pPr>
            <a:lvl3pPr marL="1162888" indent="-232578" eaLnBrk="0" hangingPunct="0">
              <a:defRPr sz="2400">
                <a:solidFill>
                  <a:schemeClr val="tx1"/>
                </a:solidFill>
                <a:latin typeface="Times New Roman" pitchFamily="18" charset="0"/>
              </a:defRPr>
            </a:lvl3pPr>
            <a:lvl4pPr marL="1628043" indent="-232578" eaLnBrk="0" hangingPunct="0">
              <a:defRPr sz="2400">
                <a:solidFill>
                  <a:schemeClr val="tx1"/>
                </a:solidFill>
                <a:latin typeface="Times New Roman" pitchFamily="18" charset="0"/>
              </a:defRPr>
            </a:lvl4pPr>
            <a:lvl5pPr marL="2093199" indent="-232578" eaLnBrk="0" hangingPunct="0">
              <a:defRPr sz="2400">
                <a:solidFill>
                  <a:schemeClr val="tx1"/>
                </a:solidFill>
                <a:latin typeface="Times New Roman" pitchFamily="18" charset="0"/>
              </a:defRPr>
            </a:lvl5pPr>
            <a:lvl6pPr marL="2558354" indent="-232578" eaLnBrk="0" fontAlgn="base" hangingPunct="0">
              <a:spcBef>
                <a:spcPct val="0"/>
              </a:spcBef>
              <a:spcAft>
                <a:spcPct val="0"/>
              </a:spcAft>
              <a:defRPr sz="2400">
                <a:solidFill>
                  <a:schemeClr val="tx1"/>
                </a:solidFill>
                <a:latin typeface="Times New Roman" pitchFamily="18" charset="0"/>
              </a:defRPr>
            </a:lvl6pPr>
            <a:lvl7pPr marL="3023509" indent="-232578" eaLnBrk="0" fontAlgn="base" hangingPunct="0">
              <a:spcBef>
                <a:spcPct val="0"/>
              </a:spcBef>
              <a:spcAft>
                <a:spcPct val="0"/>
              </a:spcAft>
              <a:defRPr sz="2400">
                <a:solidFill>
                  <a:schemeClr val="tx1"/>
                </a:solidFill>
                <a:latin typeface="Times New Roman" pitchFamily="18" charset="0"/>
              </a:defRPr>
            </a:lvl7pPr>
            <a:lvl8pPr marL="3488665" indent="-232578" eaLnBrk="0" fontAlgn="base" hangingPunct="0">
              <a:spcBef>
                <a:spcPct val="0"/>
              </a:spcBef>
              <a:spcAft>
                <a:spcPct val="0"/>
              </a:spcAft>
              <a:defRPr sz="2400">
                <a:solidFill>
                  <a:schemeClr val="tx1"/>
                </a:solidFill>
                <a:latin typeface="Times New Roman" pitchFamily="18" charset="0"/>
              </a:defRPr>
            </a:lvl8pPr>
            <a:lvl9pPr marL="3953820" indent="-232578"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9</a:t>
            </a:fld>
            <a:endParaRPr lang="en-US" sz="120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262303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a:t>Click to edit Master title style</a:t>
            </a:r>
            <a:endParaRPr lang="en-US" dirty="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717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77A3E0A-B196-4903-8E0B-5CD5D79BA0CC}" type="slidenum">
              <a:rPr lang="en-US" smtClean="0"/>
              <a:t>‹#›</a:t>
            </a:fld>
            <a:endParaRPr lang="en-US" dirty="0"/>
          </a:p>
        </p:txBody>
      </p:sp>
    </p:spTree>
    <p:extLst>
      <p:ext uri="{BB962C8B-B14F-4D97-AF65-F5344CB8AC3E}">
        <p14:creationId xmlns:p14="http://schemas.microsoft.com/office/powerpoint/2010/main" val="269304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A7142CF-F9E7-4847-A2F6-F9F7730C5CF8}"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381059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7090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F8B99E1C-634D-48FF-81A2-AAB5FD954CE5}"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F90F7781-BEB0-4D89-9FF6-9975990AE08F}"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Title text should go here--one line only</a:t>
            </a:r>
            <a:br>
              <a:rPr lang="en-US"/>
            </a:br>
            <a:endParaRPr lang="en-US"/>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a:solidFill>
                  <a:srgbClr val="00539B">
                    <a:lumMod val="60000"/>
                    <a:lumOff val="40000"/>
                  </a:srgbClr>
                </a:solidFill>
              </a:rPr>
              <a:t>Copyright © 2012, SAS Institute Inc. All rights reserved.</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43.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1: Introduction</a:t>
            </a:r>
          </a:p>
        </p:txBody>
      </p:sp>
      <p:graphicFrame>
        <p:nvGraphicFramePr>
          <p:cNvPr id="7" name="Group Organizer"/>
          <p:cNvGraphicFramePr>
            <a:graphicFrameLocks noGrp="1"/>
          </p:cNvGraphicFramePr>
          <p:nvPr>
            <p:extLst>
              <p:ext uri="{D42A27DB-BD31-4B8C-83A1-F6EECF244321}">
                <p14:modId xmlns:p14="http://schemas.microsoft.com/office/powerpoint/2010/main" val="1163595918"/>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1.1 Overview of SAS Foundation</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1.2 Course Logistics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1.3 Course Data Files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1: Introduction</a:t>
            </a:r>
          </a:p>
        </p:txBody>
      </p:sp>
      <p:graphicFrame>
        <p:nvGraphicFramePr>
          <p:cNvPr id="7" name="Group Organizer"/>
          <p:cNvGraphicFramePr>
            <a:graphicFrameLocks noGrp="1"/>
          </p:cNvGraphicFramePr>
          <p:nvPr>
            <p:extLst>
              <p:ext uri="{D42A27DB-BD31-4B8C-83A1-F6EECF244321}">
                <p14:modId xmlns:p14="http://schemas.microsoft.com/office/powerpoint/2010/main" val="2152476621"/>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1.1 Overview of SAS Foundation</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1489FF"/>
                          </a:solidFill>
                          <a:effectLst/>
                          <a:latin typeface="Arial Narrow" pitchFamily="34" charset="0"/>
                        </a:rPr>
                        <a:t>1.2 Course Logistics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extLst>
                  <a:ext uri="{0D108BD9-81ED-4DB2-BD59-A6C34878D82A}">
                    <a16:rowId xmlns:a16="http://schemas.microsoft.com/office/drawing/2014/main" val="10001"/>
                  </a:ext>
                </a:extLst>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1.3 Course Data Files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94772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Objectives</a:t>
            </a:r>
          </a:p>
        </p:txBody>
      </p:sp>
      <p:sp>
        <p:nvSpPr>
          <p:cNvPr id="16387" name="Rectangle 3"/>
          <p:cNvSpPr>
            <a:spLocks noGrp="1" noChangeArrowheads="1"/>
          </p:cNvSpPr>
          <p:nvPr>
            <p:ph idx="1"/>
          </p:nvPr>
        </p:nvSpPr>
        <p:spPr/>
        <p:txBody>
          <a:bodyPr/>
          <a:lstStyle/>
          <a:p>
            <a:pPr lvl="1"/>
            <a:r>
              <a:rPr lang="en-US" dirty="0">
                <a:solidFill>
                  <a:schemeClr val="tx1"/>
                </a:solidFill>
              </a:rPr>
              <a:t>Describe the data used in the course.</a:t>
            </a:r>
          </a:p>
          <a:p>
            <a:pPr lvl="1"/>
            <a:r>
              <a:rPr lang="en-US" dirty="0">
                <a:solidFill>
                  <a:schemeClr val="tx1"/>
                </a:solidFill>
              </a:rPr>
              <a:t>Designate the editors and processing mode available for workshops.</a:t>
            </a:r>
          </a:p>
          <a:p>
            <a:pPr lvl="1"/>
            <a:r>
              <a:rPr lang="en-US" dirty="0">
                <a:solidFill>
                  <a:schemeClr val="tx1"/>
                </a:solidFill>
              </a:rPr>
              <a:t>Specify the naming convention used for course files.</a:t>
            </a:r>
          </a:p>
          <a:p>
            <a:pPr lvl="1"/>
            <a:r>
              <a:rPr lang="en-US" dirty="0">
                <a:solidFill>
                  <a:schemeClr val="tx1"/>
                </a:solidFill>
              </a:rPr>
              <a:t>Define the three levels of exercises. </a:t>
            </a:r>
          </a:p>
          <a:p>
            <a:pPr lvl="1"/>
            <a:r>
              <a:rPr lang="en-US" dirty="0">
                <a:solidFill>
                  <a:schemeClr val="tx1"/>
                </a:solidFill>
              </a:rPr>
              <a:t>Navigate the Help facility.</a:t>
            </a:r>
          </a:p>
          <a:p>
            <a:pPr lvl="1"/>
            <a:endParaRPr lang="en-US" dirty="0"/>
          </a:p>
          <a:p>
            <a:pPr lvl="1"/>
            <a:endParaRPr lang="en-US" dirty="0"/>
          </a:p>
        </p:txBody>
      </p:sp>
      <p:sp>
        <p:nvSpPr>
          <p:cNvPr id="4" name="Slide Number Placeholder 3"/>
          <p:cNvSpPr>
            <a:spLocks noGrp="1"/>
          </p:cNvSpPr>
          <p:nvPr>
            <p:ph type="sldNum" sz="quarter" idx="4294967295"/>
          </p:nvPr>
        </p:nvSpPr>
        <p:spPr>
          <a:xfrm>
            <a:off x="0" y="6770688"/>
            <a:ext cx="98425" cy="87312"/>
          </a:xfrm>
        </p:spPr>
        <p:txBody>
          <a:bodyPr/>
          <a:lstStyle/>
          <a:p>
            <a:pPr>
              <a:defRPr/>
            </a:pPr>
            <a:fld id="{A0E2335C-6F37-49E3-8630-08ABE8B7991F}" type="slidenum">
              <a:rPr lang="en-US"/>
              <a:pPr>
                <a:defRPr/>
              </a:pPr>
              <a:t>11</a:t>
            </a:fld>
            <a:endParaRPr lang="en-US" b="0" dirty="0">
              <a:latin typeface="Times New Roman" pitchFamily="18" charset="0"/>
            </a:endParaRPr>
          </a:p>
        </p:txBody>
      </p:sp>
    </p:spTree>
    <p:custDataLst>
      <p:tags r:id="rId1"/>
    </p:custDataLst>
    <p:extLst>
      <p:ext uri="{BB962C8B-B14F-4D97-AF65-F5344CB8AC3E}">
        <p14:creationId xmlns:p14="http://schemas.microsoft.com/office/powerpoint/2010/main" val="958728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graphics\orionstar_internetsa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74" y="4334725"/>
            <a:ext cx="3672821" cy="2073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Orion Star Sports &amp; Outdoors</a:t>
            </a:r>
          </a:p>
        </p:txBody>
      </p:sp>
      <p:sp>
        <p:nvSpPr>
          <p:cNvPr id="9" name="Content Placeholder 8"/>
          <p:cNvSpPr>
            <a:spLocks noGrp="1"/>
          </p:cNvSpPr>
          <p:nvPr>
            <p:ph idx="1"/>
          </p:nvPr>
        </p:nvSpPr>
        <p:spPr/>
        <p:txBody>
          <a:bodyPr/>
          <a:lstStyle/>
          <a:p>
            <a:r>
              <a:rPr lang="en-US" dirty="0"/>
              <a:t>This course focuses on a fictitious global sports and outdoors retailer that has traditional stores, an online store, and a catalog business.</a:t>
            </a:r>
          </a:p>
          <a:p>
            <a:endParaRPr lang="en-US" dirty="0"/>
          </a:p>
        </p:txBody>
      </p:sp>
      <p:pic>
        <p:nvPicPr>
          <p:cNvPr id="1026" name="Picture 2" descr="L:\graphics\orionstar_catalogsal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165" y="4357712"/>
            <a:ext cx="3232865" cy="18250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orionstar_retailstoresale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4208" y="2300669"/>
            <a:ext cx="3308177" cy="186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orionstar_retailstoresale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9765" y="2590404"/>
            <a:ext cx="3229358" cy="182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orionstar_retailstoresale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3275" y="2658673"/>
            <a:ext cx="3108457" cy="1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09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Orion Star Data</a:t>
            </a:r>
          </a:p>
        </p:txBody>
      </p:sp>
      <p:sp>
        <p:nvSpPr>
          <p:cNvPr id="3" name="Content Placeholder 2"/>
          <p:cNvSpPr>
            <a:spLocks noGrp="1"/>
          </p:cNvSpPr>
          <p:nvPr>
            <p:ph idx="1"/>
          </p:nvPr>
        </p:nvSpPr>
        <p:spPr/>
        <p:txBody>
          <a:bodyPr/>
          <a:lstStyle/>
          <a:p>
            <a:r>
              <a:rPr lang="en-US" dirty="0"/>
              <a:t>Large amounts of data are stored in transactional systems in various formats.</a:t>
            </a:r>
          </a:p>
        </p:txBody>
      </p:sp>
      <p:sp>
        <p:nvSpPr>
          <p:cNvPr id="4" name="Slide Number Placeholder 3"/>
          <p:cNvSpPr>
            <a:spLocks noGrp="1"/>
          </p:cNvSpPr>
          <p:nvPr>
            <p:ph type="sldNum" sz="quarter" idx="10"/>
          </p:nvPr>
        </p:nvSpPr>
        <p:spPr/>
        <p:txBody>
          <a:bodyPr/>
          <a:lstStyle/>
          <a:p>
            <a:pPr>
              <a:defRPr/>
            </a:pPr>
            <a:fld id="{EA7142CF-F9E7-4847-A2F6-F9F7730C5CF8}" type="slidenum">
              <a:rPr lang="en-US" smtClean="0"/>
              <a:pPr>
                <a:defRPr/>
              </a:pPr>
              <a:t>13</a:t>
            </a:fld>
            <a:endParaRPr lang="en-US" b="0" dirty="0">
              <a:latin typeface="Times New Roman" pitchFamily="18" charset="0"/>
            </a:endParaRPr>
          </a:p>
        </p:txBody>
      </p:sp>
      <p:pic>
        <p:nvPicPr>
          <p:cNvPr id="6" name="Picture 3" descr="soft_blue_ova_horiz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014" y="5241727"/>
            <a:ext cx="2297165" cy="118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soft_blue_ova_horiz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117" y="2502564"/>
            <a:ext cx="2297165" cy="118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soft_blue_ova_horiz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3" y="3927935"/>
            <a:ext cx="2297165" cy="118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1745318" y="2737960"/>
            <a:ext cx="1244852" cy="6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a:r>
              <a:rPr lang="en-US" sz="1400" b="1" dirty="0">
                <a:solidFill>
                  <a:schemeClr val="tx2"/>
                </a:solidFill>
              </a:rPr>
              <a:t>1,000 employees</a:t>
            </a:r>
          </a:p>
        </p:txBody>
      </p:sp>
      <p:pic>
        <p:nvPicPr>
          <p:cNvPr id="24" name="Picture 6" descr="orionstar_orgchar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746" y="2409081"/>
            <a:ext cx="1175572" cy="123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orionstar_order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110" y="3847752"/>
            <a:ext cx="2013154" cy="113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9"/>
          <p:cNvSpPr txBox="1">
            <a:spLocks noChangeArrowheads="1"/>
          </p:cNvSpPr>
          <p:nvPr/>
        </p:nvSpPr>
        <p:spPr bwMode="auto">
          <a:xfrm>
            <a:off x="675887" y="4131474"/>
            <a:ext cx="1186004" cy="6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a:r>
              <a:rPr lang="en-US" sz="1400" b="1" dirty="0">
                <a:solidFill>
                  <a:schemeClr val="tx2"/>
                </a:solidFill>
              </a:rPr>
              <a:t>150,000 </a:t>
            </a:r>
          </a:p>
          <a:p>
            <a:pPr algn="ctr"/>
            <a:r>
              <a:rPr lang="en-US" sz="1400" b="1" dirty="0">
                <a:solidFill>
                  <a:schemeClr val="tx2"/>
                </a:solidFill>
              </a:rPr>
              <a:t>orders </a:t>
            </a:r>
          </a:p>
        </p:txBody>
      </p:sp>
      <p:sp>
        <p:nvSpPr>
          <p:cNvPr id="27" name="Text Box 9"/>
          <p:cNvSpPr txBox="1">
            <a:spLocks noChangeArrowheads="1"/>
          </p:cNvSpPr>
          <p:nvPr/>
        </p:nvSpPr>
        <p:spPr bwMode="auto">
          <a:xfrm>
            <a:off x="1975297" y="5580487"/>
            <a:ext cx="1223092"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a:r>
              <a:rPr lang="en-US" sz="1400" b="1" dirty="0">
                <a:solidFill>
                  <a:schemeClr val="tx2"/>
                </a:solidFill>
              </a:rPr>
              <a:t>64 suppliers</a:t>
            </a:r>
          </a:p>
        </p:txBody>
      </p:sp>
      <p:pic>
        <p:nvPicPr>
          <p:cNvPr id="29" name="Picture 2" descr="L:\graphics\box_op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5078" y="5313162"/>
            <a:ext cx="784275" cy="6892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6527549" y="2336371"/>
            <a:ext cx="2539197" cy="2451435"/>
            <a:chOff x="2824349" y="3246013"/>
            <a:chExt cx="2912309" cy="2583656"/>
          </a:xfrm>
        </p:grpSpPr>
        <p:pic>
          <p:nvPicPr>
            <p:cNvPr id="31" name="Picture 9" descr="L:\TVAAS\images\backgrounds\background_yellow_haze_rou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2970" y="3246013"/>
              <a:ext cx="2833688" cy="25836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L:\graphics\sas_filecylinders_r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002" y="3739358"/>
              <a:ext cx="1007269" cy="11930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L:\graphics\SASprogr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3399" y="4249519"/>
              <a:ext cx="513223" cy="6696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L:\graphics\sas_filecylinders_blu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9573" y="4331896"/>
              <a:ext cx="1014413" cy="12215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L:\graphics\excel_nob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92146" y="4702585"/>
              <a:ext cx="691516" cy="7466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L:\graphics\sas_filecylinders_yellow.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4349" y="4292586"/>
              <a:ext cx="942975" cy="12144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L:\graphics\dataset_STANDARD_smalle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2969" y="4648089"/>
              <a:ext cx="752725" cy="72584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L:\graphics\report_med_gree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35780" y="4088594"/>
              <a:ext cx="583895" cy="716099"/>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 descr="soft_blue_ova_horiz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088" y="3691991"/>
            <a:ext cx="2297165" cy="118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6"/>
          <p:cNvSpPr txBox="1">
            <a:spLocks noChangeArrowheads="1"/>
          </p:cNvSpPr>
          <p:nvPr/>
        </p:nvSpPr>
        <p:spPr bwMode="auto">
          <a:xfrm>
            <a:off x="3216723" y="3977007"/>
            <a:ext cx="1167897" cy="6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a:r>
              <a:rPr lang="en-US" sz="1400" b="1" dirty="0">
                <a:solidFill>
                  <a:schemeClr val="tx2"/>
                </a:solidFill>
              </a:rPr>
              <a:t>90,000 customers</a:t>
            </a:r>
          </a:p>
        </p:txBody>
      </p:sp>
      <p:grpSp>
        <p:nvGrpSpPr>
          <p:cNvPr id="43" name="Group 42"/>
          <p:cNvGrpSpPr/>
          <p:nvPr/>
        </p:nvGrpSpPr>
        <p:grpSpPr>
          <a:xfrm>
            <a:off x="2064758" y="4085005"/>
            <a:ext cx="1320058" cy="971331"/>
            <a:chOff x="3182314" y="1868365"/>
            <a:chExt cx="1320058" cy="971331"/>
          </a:xfrm>
        </p:grpSpPr>
        <p:pic>
          <p:nvPicPr>
            <p:cNvPr id="20" name="Picture 14" descr="orionstar_3peopl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3626" y="1868365"/>
              <a:ext cx="682625" cy="3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ionstar_3peopl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2314" y="2182284"/>
              <a:ext cx="682625" cy="38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orionstar_3peopl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747" y="2182284"/>
              <a:ext cx="682625" cy="3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descr="orionstar_3peopl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3626" y="2449299"/>
              <a:ext cx="687387" cy="39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5" descr="\\sashq\root\dept\PSD\GRAPHICS\Illustrations\Arrows\arrow_swoop_rt.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9564303">
            <a:off x="4450752" y="2792426"/>
            <a:ext cx="1917183" cy="140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1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descr="L:\graphics\soft_blue_ova_horizl_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434" y="2771317"/>
            <a:ext cx="5645189" cy="37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4"/>
          <p:cNvSpPr>
            <a:spLocks noGrp="1" noChangeArrowheads="1"/>
          </p:cNvSpPr>
          <p:nvPr>
            <p:ph type="title"/>
          </p:nvPr>
        </p:nvSpPr>
        <p:spPr/>
        <p:txBody>
          <a:bodyPr/>
          <a:lstStyle/>
          <a:p>
            <a:r>
              <a:rPr lang="en-US" dirty="0"/>
              <a:t>Orion Star Business Scenarios</a:t>
            </a:r>
          </a:p>
        </p:txBody>
      </p:sp>
      <p:sp>
        <p:nvSpPr>
          <p:cNvPr id="28675" name="Rectangle 5"/>
          <p:cNvSpPr>
            <a:spLocks noGrp="1" noChangeArrowheads="1"/>
          </p:cNvSpPr>
          <p:nvPr>
            <p:ph idx="1"/>
          </p:nvPr>
        </p:nvSpPr>
        <p:spPr/>
        <p:txBody>
          <a:bodyPr/>
          <a:lstStyle/>
          <a:p>
            <a:r>
              <a:rPr lang="en-US" dirty="0"/>
              <a:t>In this course, you </a:t>
            </a:r>
            <a:r>
              <a:rPr lang="en-US" b="1" i="1" dirty="0"/>
              <a:t>write</a:t>
            </a:r>
            <a:r>
              <a:rPr lang="en-US" dirty="0"/>
              <a:t> SAS programs that access </a:t>
            </a:r>
            <a:br>
              <a:rPr lang="en-US" dirty="0"/>
            </a:br>
            <a:r>
              <a:rPr lang="en-US" dirty="0"/>
              <a:t>Orion Star data and create reports using an editor.  </a:t>
            </a:r>
          </a:p>
        </p:txBody>
      </p:sp>
      <p:grpSp>
        <p:nvGrpSpPr>
          <p:cNvPr id="4" name="Group 3"/>
          <p:cNvGrpSpPr/>
          <p:nvPr/>
        </p:nvGrpSpPr>
        <p:grpSpPr>
          <a:xfrm>
            <a:off x="1418734" y="2305129"/>
            <a:ext cx="1263813" cy="1327800"/>
            <a:chOff x="1163116" y="1981032"/>
            <a:chExt cx="1263813" cy="1327800"/>
          </a:xfrm>
        </p:grpSpPr>
        <p:pic>
          <p:nvPicPr>
            <p:cNvPr id="28677" name="Picture 3" descr="L:\graphics\dataFile_dbms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24" y="1981032"/>
              <a:ext cx="710905" cy="5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L:\graphics\datas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71" y="2226446"/>
              <a:ext cx="820839" cy="67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descr="L:\graphics\excel_nob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116" y="2714960"/>
              <a:ext cx="644945" cy="5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6039947" y="2286000"/>
            <a:ext cx="994082" cy="1186113"/>
            <a:chOff x="6134216" y="2002606"/>
            <a:chExt cx="994082" cy="1186113"/>
          </a:xfrm>
        </p:grpSpPr>
        <p:pic>
          <p:nvPicPr>
            <p:cNvPr id="28682" name="Picture 12" descr="EG_tas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216" y="2002606"/>
              <a:ext cx="630437" cy="68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0" descr="L:\graphics\report_med_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9863" y="2531483"/>
              <a:ext cx="628435" cy="65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7" name="Picture 7" descr="L:\graphics\arrow_sw_righ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583689">
            <a:off x="2498270" y="2994743"/>
            <a:ext cx="862834" cy="42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graphics\arrow_sw_righ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897429">
            <a:off x="5486700" y="3064208"/>
            <a:ext cx="996713" cy="4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40108" y="5492747"/>
            <a:ext cx="3467478" cy="707886"/>
          </a:xfrm>
          <a:prstGeom prst="rect">
            <a:avLst/>
          </a:prstGeom>
          <a:noFill/>
        </p:spPr>
        <p:txBody>
          <a:bodyPr wrap="square" rtlCol="0">
            <a:spAutoFit/>
          </a:bodyPr>
          <a:lstStyle/>
          <a:p>
            <a:pPr algn="ctr"/>
            <a:r>
              <a:rPr lang="en-US" sz="2000" dirty="0"/>
              <a:t>SAS Enterprise Guide Program Editor</a:t>
            </a:r>
          </a:p>
        </p:txBody>
      </p:sp>
      <p:sp>
        <p:nvSpPr>
          <p:cNvPr id="28" name="TextBox 27"/>
          <p:cNvSpPr txBox="1"/>
          <p:nvPr/>
        </p:nvSpPr>
        <p:spPr>
          <a:xfrm>
            <a:off x="5636858" y="5492747"/>
            <a:ext cx="2996697" cy="707886"/>
          </a:xfrm>
          <a:prstGeom prst="rect">
            <a:avLst/>
          </a:prstGeom>
          <a:noFill/>
        </p:spPr>
        <p:txBody>
          <a:bodyPr wrap="square" rtlCol="0">
            <a:spAutoFit/>
          </a:bodyPr>
          <a:lstStyle/>
          <a:p>
            <a:pPr algn="ctr"/>
            <a:r>
              <a:rPr lang="en-US" sz="2000" dirty="0"/>
              <a:t>SAS Windowing Environment Editor</a:t>
            </a:r>
          </a:p>
        </p:txBody>
      </p:sp>
      <p:pic>
        <p:nvPicPr>
          <p:cNvPr id="18" name="Picture 2" descr="\\sashq\root\dept\PSD\GRAPHICS\Illustrations\Computers\computer_blue_small_trans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7999" y="3505200"/>
            <a:ext cx="2921713" cy="29718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bwMode="auto">
          <a:xfrm>
            <a:off x="3476530" y="3911096"/>
            <a:ext cx="2073243" cy="1403287"/>
          </a:xfrm>
          <a:prstGeom prst="rect">
            <a:avLst/>
          </a:prstGeom>
          <a:solidFill>
            <a:srgbClr val="FFFFFF"/>
          </a:solidFill>
          <a:ln>
            <a:noFill/>
          </a:ln>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85000"/>
              </a:lnSpc>
            </a:pPr>
            <a:endParaRPr lang="en-US" sz="600" b="1" dirty="0">
              <a:latin typeface="Courier New" pitchFamily="49" charset="0"/>
            </a:endParaRPr>
          </a:p>
          <a:p>
            <a:pPr>
              <a:lnSpc>
                <a:spcPct val="85000"/>
              </a:lnSpc>
            </a:pPr>
            <a:r>
              <a:rPr lang="en-US" sz="800" b="1" dirty="0">
                <a:latin typeface="Courier New" pitchFamily="49" charset="0"/>
              </a:rPr>
              <a:t> </a:t>
            </a:r>
            <a:r>
              <a:rPr lang="en-US" sz="950" b="1" dirty="0">
                <a:latin typeface="Courier New" pitchFamily="49" charset="0"/>
              </a:rPr>
              <a:t>data newemp;</a:t>
            </a:r>
          </a:p>
          <a:p>
            <a:pPr>
              <a:lnSpc>
                <a:spcPct val="85000"/>
              </a:lnSpc>
            </a:pPr>
            <a:r>
              <a:rPr lang="en-US" sz="950" b="1" dirty="0">
                <a:latin typeface="Courier New" pitchFamily="49" charset="0"/>
              </a:rPr>
              <a:t>    set orion.emp;</a:t>
            </a:r>
          </a:p>
          <a:p>
            <a:pPr>
              <a:lnSpc>
                <a:spcPct val="85000"/>
              </a:lnSpc>
            </a:pPr>
            <a:r>
              <a:rPr lang="en-US" sz="950" b="1" dirty="0">
                <a:latin typeface="Courier New" pitchFamily="49" charset="0"/>
              </a:rPr>
              <a:t>    where Salary le 100000;   </a:t>
            </a:r>
          </a:p>
          <a:p>
            <a:pPr>
              <a:lnSpc>
                <a:spcPct val="85000"/>
              </a:lnSpc>
            </a:pPr>
            <a:r>
              <a:rPr lang="en-US" sz="950" b="1" dirty="0">
                <a:latin typeface="Courier New" pitchFamily="49" charset="0"/>
              </a:rPr>
              <a:t> run;</a:t>
            </a:r>
          </a:p>
          <a:p>
            <a:pPr>
              <a:lnSpc>
                <a:spcPct val="85000"/>
              </a:lnSpc>
            </a:pPr>
            <a:endParaRPr lang="en-US" sz="950" b="1" dirty="0">
              <a:latin typeface="Courier New" pitchFamily="49" charset="0"/>
            </a:endParaRPr>
          </a:p>
          <a:p>
            <a:pPr>
              <a:lnSpc>
                <a:spcPct val="85000"/>
              </a:lnSpc>
            </a:pPr>
            <a:r>
              <a:rPr lang="en-US" sz="950" b="1" dirty="0">
                <a:latin typeface="Courier New" pitchFamily="49" charset="0"/>
              </a:rPr>
              <a:t> proc means data=newemp;</a:t>
            </a:r>
          </a:p>
          <a:p>
            <a:pPr>
              <a:lnSpc>
                <a:spcPct val="85000"/>
              </a:lnSpc>
            </a:pPr>
            <a:r>
              <a:rPr lang="en-US" sz="950" b="1" dirty="0">
                <a:latin typeface="Courier New" pitchFamily="49" charset="0"/>
              </a:rPr>
              <a:t>    class Job_Title;</a:t>
            </a:r>
          </a:p>
          <a:p>
            <a:pPr>
              <a:lnSpc>
                <a:spcPct val="85000"/>
              </a:lnSpc>
            </a:pPr>
            <a:r>
              <a:rPr lang="en-US" sz="950" b="1" dirty="0">
                <a:latin typeface="Courier New" pitchFamily="49" charset="0"/>
              </a:rPr>
              <a:t>    var Salary;</a:t>
            </a:r>
          </a:p>
          <a:p>
            <a:pPr>
              <a:lnSpc>
                <a:spcPct val="85000"/>
              </a:lnSpc>
            </a:pPr>
            <a:r>
              <a:rPr lang="en-US" sz="950" b="1" dirty="0">
                <a:latin typeface="Courier New" pitchFamily="49" charset="0"/>
              </a:rPr>
              <a:t> run;</a:t>
            </a:r>
          </a:p>
          <a:p>
            <a:pPr>
              <a:lnSpc>
                <a:spcPct val="85000"/>
              </a:lnSpc>
            </a:pPr>
            <a:endParaRPr lang="en-US" sz="950" b="1" dirty="0">
              <a:latin typeface="Courier New" pitchFamily="49" charset="0"/>
            </a:endParaRPr>
          </a:p>
          <a:p>
            <a:endParaRPr lang="en-US" dirty="0"/>
          </a:p>
        </p:txBody>
      </p:sp>
    </p:spTree>
    <p:extLst>
      <p:ext uri="{BB962C8B-B14F-4D97-AF65-F5344CB8AC3E}">
        <p14:creationId xmlns:p14="http://schemas.microsoft.com/office/powerpoint/2010/main" val="37168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SAS Enterprise Guide?</a:t>
            </a:r>
          </a:p>
        </p:txBody>
      </p:sp>
      <p:sp>
        <p:nvSpPr>
          <p:cNvPr id="8" name="Content Placeholder 7"/>
          <p:cNvSpPr>
            <a:spLocks noGrp="1"/>
          </p:cNvSpPr>
          <p:nvPr>
            <p:ph idx="1"/>
          </p:nvPr>
        </p:nvSpPr>
        <p:spPr/>
        <p:txBody>
          <a:bodyPr/>
          <a:lstStyle/>
          <a:p>
            <a:pPr marL="1143000"/>
            <a:r>
              <a:rPr lang="en-US" i="1" dirty="0">
                <a:solidFill>
                  <a:srgbClr val="000000"/>
                </a:solidFill>
              </a:rPr>
              <a:t>SAS Enterprise Guide </a:t>
            </a:r>
            <a:r>
              <a:rPr lang="en-US" dirty="0">
                <a:solidFill>
                  <a:srgbClr val="000000"/>
                </a:solidFill>
              </a:rPr>
              <a:t>is a powerful Windows client application that provides a GUI for transparently accessing the power of SAS.</a:t>
            </a:r>
          </a:p>
          <a:p>
            <a:endParaRPr lang="en-US" dirty="0">
              <a:solidFill>
                <a:srgbClr val="000000"/>
              </a:solidFill>
            </a:endParaRPr>
          </a:p>
          <a:p>
            <a:r>
              <a:rPr lang="en-US" dirty="0"/>
              <a:t>It provides the following:</a:t>
            </a:r>
          </a:p>
          <a:p>
            <a:pPr lvl="1"/>
            <a:r>
              <a:rPr lang="en-US" dirty="0"/>
              <a:t>a point-and-click interface with menus and wizards that enable the user to define tasks</a:t>
            </a:r>
          </a:p>
          <a:p>
            <a:pPr lvl="1"/>
            <a:r>
              <a:rPr lang="en-US" dirty="0"/>
              <a:t>SAS code generation and execution based on user selections</a:t>
            </a:r>
          </a:p>
          <a:p>
            <a:pPr lvl="1"/>
            <a:r>
              <a:rPr lang="en-US" dirty="0"/>
              <a:t>a full programming interface that can be used to write, edit, and submit SAS code</a:t>
            </a:r>
          </a:p>
          <a:p>
            <a:pPr lvl="1"/>
            <a:endParaRPr lang="en-US" dirty="0"/>
          </a:p>
          <a:p>
            <a:pPr marL="0" lvl="1" indent="0">
              <a:buNone/>
            </a:pPr>
            <a:r>
              <a:rPr lang="en-US" b="1" dirty="0">
                <a:sym typeface="Wingdings"/>
              </a:rPr>
              <a:t>   </a:t>
            </a:r>
            <a:r>
              <a:rPr lang="en-US" dirty="0">
                <a:sym typeface="Wingdings"/>
              </a:rPr>
              <a:t> This class uses the programming interface.</a:t>
            </a:r>
            <a:endParaRPr lang="en-US" dirty="0">
              <a:solidFill>
                <a:srgbClr val="000000"/>
              </a:solidFill>
            </a:endParaRPr>
          </a:p>
          <a:p>
            <a:endParaRPr lang="en-US" dirty="0"/>
          </a:p>
        </p:txBody>
      </p:sp>
      <p:sp>
        <p:nvSpPr>
          <p:cNvPr id="4" name="Slide Number Placeholder 3"/>
          <p:cNvSpPr>
            <a:spLocks noGrp="1"/>
          </p:cNvSpPr>
          <p:nvPr>
            <p:ph type="sldNum" sz="quarter" idx="4294967295"/>
          </p:nvPr>
        </p:nvSpPr>
        <p:spPr>
          <a:xfrm>
            <a:off x="0" y="6770688"/>
            <a:ext cx="98425" cy="87312"/>
          </a:xfrm>
        </p:spPr>
        <p:txBody>
          <a:bodyPr/>
          <a:lstStyle/>
          <a:p>
            <a:pPr>
              <a:defRPr/>
            </a:pPr>
            <a:fld id="{EA7142CF-F9E7-4847-A2F6-F9F7730C5CF8}" type="slidenum">
              <a:rPr smtClean="0"/>
              <a:pPr>
                <a:defRPr/>
              </a:pPr>
              <a:t>15</a:t>
            </a:fld>
            <a:endParaRPr dirty="0">
              <a:latin typeface="Times New Roman" pitchFamily="18" charset="0"/>
            </a:endParaRPr>
          </a:p>
        </p:txBody>
      </p:sp>
      <p:pic>
        <p:nvPicPr>
          <p:cNvPr id="7" name="Picture 5" descr="L:\graphics\EG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49" y="1132582"/>
            <a:ext cx="8763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9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r>
              <a:rPr lang="en-US" dirty="0"/>
              <a:t>What Is the SAS Windowing Environment?</a:t>
            </a:r>
          </a:p>
        </p:txBody>
      </p:sp>
      <p:sp>
        <p:nvSpPr>
          <p:cNvPr id="10" name="Rectangle 3"/>
          <p:cNvSpPr>
            <a:spLocks noGrp="1" noChangeArrowheads="1"/>
          </p:cNvSpPr>
          <p:nvPr>
            <p:ph idx="1"/>
          </p:nvPr>
        </p:nvSpPr>
        <p:spPr/>
        <p:txBody>
          <a:bodyPr/>
          <a:lstStyle/>
          <a:p>
            <a:pPr marL="1136650"/>
            <a:r>
              <a:rPr lang="en-US" dirty="0">
                <a:solidFill>
                  <a:srgbClr val="000000"/>
                </a:solidFill>
              </a:rPr>
              <a:t>The </a:t>
            </a:r>
            <a:r>
              <a:rPr lang="en-US" i="1" dirty="0">
                <a:solidFill>
                  <a:srgbClr val="000000"/>
                </a:solidFill>
              </a:rPr>
              <a:t>SAS windowing environment </a:t>
            </a:r>
            <a:r>
              <a:rPr lang="en-US" dirty="0">
                <a:solidFill>
                  <a:srgbClr val="000000"/>
                </a:solidFill>
              </a:rPr>
              <a:t>consists of a series of windows that you can use to edit and submit programs, and view the results.</a:t>
            </a:r>
          </a:p>
          <a:p>
            <a:endParaRPr lang="en-US" dirty="0"/>
          </a:p>
          <a:p>
            <a:r>
              <a:rPr lang="en-US" dirty="0">
                <a:solidFill>
                  <a:schemeClr val="tx1"/>
                </a:solidFill>
              </a:rPr>
              <a:t>The SAS windowing environment editor contains the following windows:</a:t>
            </a:r>
          </a:p>
          <a:p>
            <a:pPr lvl="1"/>
            <a:r>
              <a:rPr lang="en-US" dirty="0">
                <a:solidFill>
                  <a:srgbClr val="000000"/>
                </a:solidFill>
              </a:rPr>
              <a:t>the Enhanced Editor and Program Editor windows </a:t>
            </a:r>
            <a:br>
              <a:rPr lang="en-US" dirty="0">
                <a:solidFill>
                  <a:srgbClr val="000000"/>
                </a:solidFill>
              </a:rPr>
            </a:br>
            <a:r>
              <a:rPr lang="en-US" dirty="0">
                <a:solidFill>
                  <a:srgbClr val="000000"/>
                </a:solidFill>
              </a:rPr>
              <a:t>for preparing and submitting a program</a:t>
            </a:r>
          </a:p>
          <a:p>
            <a:pPr lvl="1"/>
            <a:r>
              <a:rPr lang="en-US" dirty="0">
                <a:solidFill>
                  <a:srgbClr val="000000"/>
                </a:solidFill>
              </a:rPr>
              <a:t>the Log window for viewing notes, warning messages, and error messages</a:t>
            </a:r>
          </a:p>
          <a:p>
            <a:pPr lvl="1"/>
            <a:r>
              <a:rPr lang="en-US" dirty="0">
                <a:solidFill>
                  <a:srgbClr val="000000"/>
                </a:solidFill>
              </a:rPr>
              <a:t>the Output window, which contains the output generated by most SAS procedures</a:t>
            </a:r>
          </a:p>
          <a:p>
            <a:pPr lvl="1"/>
            <a:endParaRPr lang="en-US" dirty="0">
              <a:solidFill>
                <a:srgbClr val="000000"/>
              </a:solidFill>
            </a:endParaRPr>
          </a:p>
          <a:p>
            <a:endParaRPr lang="en-US" dirty="0">
              <a:solidFill>
                <a:srgbClr val="000000"/>
              </a:solidFill>
            </a:endParaRPr>
          </a:p>
          <a:p>
            <a:endParaRPr lang="en-US" dirty="0"/>
          </a:p>
          <a:p>
            <a:endParaRPr lang="en-US" dirty="0"/>
          </a:p>
          <a:p>
            <a:endParaRPr lang="en-US" dirty="0"/>
          </a:p>
        </p:txBody>
      </p:sp>
      <p:sp>
        <p:nvSpPr>
          <p:cNvPr id="5" name="Slide Number Placeholder 3"/>
          <p:cNvSpPr>
            <a:spLocks noGrp="1"/>
          </p:cNvSpPr>
          <p:nvPr>
            <p:ph type="sldNum" sz="quarter" idx="10"/>
          </p:nvPr>
        </p:nvSpPr>
        <p:spPr/>
        <p:txBody>
          <a:bodyPr/>
          <a:lstStyle/>
          <a:p>
            <a:fld id="{83944AAD-FF88-40BA-AA80-6CE338E2FF19}" type="slidenum">
              <a:rPr smtClean="0"/>
              <a:pPr/>
              <a:t>16</a:t>
            </a:fld>
            <a:endParaRPr dirty="0"/>
          </a:p>
        </p:txBody>
      </p:sp>
      <p:pic>
        <p:nvPicPr>
          <p:cNvPr id="8" name="Picture 2" descr="\\sashq\root\dept\PSD\GRAPHICS\Illustrations\Programming\sas_subm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779" y="1132582"/>
            <a:ext cx="602188" cy="73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4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1.02 Multiple Choice Poll</a:t>
            </a:r>
          </a:p>
        </p:txBody>
      </p:sp>
      <p:sp>
        <p:nvSpPr>
          <p:cNvPr id="2051" name="Rectangle 5"/>
          <p:cNvSpPr>
            <a:spLocks noGrp="1" noChangeArrowheads="1"/>
          </p:cNvSpPr>
          <p:nvPr>
            <p:ph idx="1"/>
          </p:nvPr>
        </p:nvSpPr>
        <p:spPr/>
        <p:txBody>
          <a:bodyPr/>
          <a:lstStyle/>
          <a:p>
            <a:r>
              <a:rPr lang="en-US" dirty="0"/>
              <a:t>Which editor will you use outside of this class to write SAS programs?</a:t>
            </a:r>
          </a:p>
          <a:p>
            <a:pPr marL="0" indent="0"/>
            <a:endParaRPr lang="en-US" sz="800" b="1" dirty="0"/>
          </a:p>
          <a:p>
            <a:pPr lvl="1">
              <a:buClr>
                <a:schemeClr val="tx1"/>
              </a:buClr>
              <a:buSzTx/>
              <a:buFont typeface="Wingdings" pitchFamily="2" charset="2"/>
              <a:buAutoNum type="alphaLcPeriod"/>
            </a:pPr>
            <a:r>
              <a:rPr lang="pt-BR" dirty="0"/>
              <a:t>SAS Enterprise Guide Program Editor</a:t>
            </a:r>
          </a:p>
          <a:p>
            <a:pPr lvl="1">
              <a:buClr>
                <a:schemeClr val="tx1"/>
              </a:buClr>
              <a:buSzTx/>
              <a:buFont typeface="Wingdings" pitchFamily="2" charset="2"/>
              <a:buAutoNum type="alphaLcPeriod"/>
            </a:pPr>
            <a:r>
              <a:rPr lang="en-US" dirty="0"/>
              <a:t>the Program Editor in the SAS windowing </a:t>
            </a:r>
            <a:br>
              <a:rPr lang="en-US" dirty="0"/>
            </a:br>
            <a:r>
              <a:rPr lang="en-US" dirty="0"/>
              <a:t>environment</a:t>
            </a:r>
          </a:p>
          <a:p>
            <a:pPr lvl="1">
              <a:buClr>
                <a:schemeClr val="tx1"/>
              </a:buClr>
              <a:buSzTx/>
              <a:buFont typeface="Wingdings" pitchFamily="2" charset="2"/>
              <a:buAutoNum type="alphaLcPeriod"/>
            </a:pPr>
            <a:r>
              <a:rPr lang="en-US" dirty="0"/>
              <a:t>a different editor</a:t>
            </a:r>
          </a:p>
          <a:p>
            <a:pPr lvl="1">
              <a:buClr>
                <a:schemeClr val="tx1"/>
              </a:buClr>
              <a:buSzTx/>
              <a:buFont typeface="Wingdings" pitchFamily="2" charset="2"/>
              <a:buAutoNum type="alphaLcPeriod"/>
            </a:pPr>
            <a:r>
              <a:rPr lang="en-US" dirty="0"/>
              <a:t>I do not know.</a:t>
            </a:r>
          </a:p>
          <a:p>
            <a:pPr marL="0" indent="0"/>
            <a:endParaRPr 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3"/>
          <p:cNvSpPr txBox="1">
            <a:spLocks/>
          </p:cNvSpPr>
          <p:nvPr/>
        </p:nvSpPr>
        <p:spPr bwMode="auto">
          <a:xfrm>
            <a:off x="685800" y="1071563"/>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17475" lvl="1" indent="0">
              <a:buFont typeface="Wingdings" pitchFamily="2" charset="2"/>
              <a:buNone/>
            </a:pPr>
            <a:endParaRPr lang="en-US" dirty="0"/>
          </a:p>
          <a:p>
            <a:endParaRPr lang="en-US" dirty="0"/>
          </a:p>
        </p:txBody>
      </p:sp>
      <p:sp>
        <p:nvSpPr>
          <p:cNvPr id="33794" name="Rectangle 2"/>
          <p:cNvSpPr>
            <a:spLocks noGrp="1" noChangeArrowheads="1"/>
          </p:cNvSpPr>
          <p:nvPr>
            <p:ph type="title"/>
          </p:nvPr>
        </p:nvSpPr>
        <p:spPr/>
        <p:txBody>
          <a:bodyPr/>
          <a:lstStyle/>
          <a:p>
            <a:pPr eaLnBrk="1" hangingPunct="1"/>
            <a:r>
              <a:rPr lang="en-US" dirty="0"/>
              <a:t>Running SAS Programs</a:t>
            </a:r>
          </a:p>
        </p:txBody>
      </p:sp>
      <p:sp>
        <p:nvSpPr>
          <p:cNvPr id="33795" name="Rectangle 3"/>
          <p:cNvSpPr>
            <a:spLocks noGrp="1" noChangeArrowheads="1"/>
          </p:cNvSpPr>
          <p:nvPr>
            <p:ph idx="1"/>
          </p:nvPr>
        </p:nvSpPr>
        <p:spPr>
          <a:xfrm>
            <a:off x="685800" y="1074738"/>
            <a:ext cx="7848600" cy="5578725"/>
          </a:xfrm>
        </p:spPr>
        <p:txBody>
          <a:bodyPr/>
          <a:lstStyle/>
          <a:p>
            <a:pPr>
              <a:spcAft>
                <a:spcPts val="0"/>
              </a:spcAft>
            </a:pPr>
            <a:r>
              <a:rPr lang="en-US" dirty="0"/>
              <a:t>In this course, you invoke SAS in interactive mode </a:t>
            </a:r>
            <a:br>
              <a:rPr lang="en-US" dirty="0"/>
            </a:br>
            <a:r>
              <a:rPr lang="en-US" dirty="0"/>
              <a:t>(SAS Enterprise Guide or windowing environment) </a:t>
            </a:r>
            <a:br>
              <a:rPr lang="en-US" dirty="0"/>
            </a:br>
            <a:r>
              <a:rPr lang="en-US" dirty="0"/>
              <a:t>to </a:t>
            </a:r>
            <a:r>
              <a:rPr lang="en-US" b="1" i="1" dirty="0"/>
              <a:t>process</a:t>
            </a:r>
            <a:r>
              <a:rPr lang="en-US" b="1" dirty="0"/>
              <a:t> </a:t>
            </a:r>
            <a:r>
              <a:rPr lang="en-US" dirty="0"/>
              <a:t>programs.</a:t>
            </a:r>
            <a:endParaRPr lang="en-US" i="1" dirty="0"/>
          </a:p>
        </p:txBody>
      </p:sp>
      <p:sp>
        <p:nvSpPr>
          <p:cNvPr id="8" name="Slide Number Placeholder 3"/>
          <p:cNvSpPr>
            <a:spLocks noGrp="1"/>
          </p:cNvSpPr>
          <p:nvPr>
            <p:ph type="sldNum" sz="quarter" idx="10"/>
          </p:nvPr>
        </p:nvSpPr>
        <p:spPr/>
        <p:txBody>
          <a:bodyPr/>
          <a:lstStyle/>
          <a:p>
            <a:pPr>
              <a:defRPr/>
            </a:pPr>
            <a:fld id="{9D1020CF-74DD-4376-A027-F130897AD3B5}" type="slidenum">
              <a:rPr lang="en-US"/>
              <a:pPr>
                <a:defRPr/>
              </a:pPr>
              <a:t>18</a:t>
            </a:fld>
            <a:endParaRPr lang="en-US" b="0" dirty="0">
              <a:latin typeface="Times New Roman" pitchFamily="18" charset="0"/>
            </a:endParaRPr>
          </a:p>
        </p:txBody>
      </p:sp>
      <p:sp>
        <p:nvSpPr>
          <p:cNvPr id="33797" name="Text Box 4"/>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endParaRPr lang="en-US" dirty="0">
              <a:latin typeface="Courier New" pitchFamily="49" charset="0"/>
            </a:endParaRPr>
          </a:p>
        </p:txBody>
      </p:sp>
      <p:grpSp>
        <p:nvGrpSpPr>
          <p:cNvPr id="2" name="Group 1"/>
          <p:cNvGrpSpPr/>
          <p:nvPr/>
        </p:nvGrpSpPr>
        <p:grpSpPr>
          <a:xfrm>
            <a:off x="1567465" y="2362200"/>
            <a:ext cx="6009070" cy="3955656"/>
            <a:chOff x="1195324" y="2368677"/>
            <a:chExt cx="6009070" cy="3955656"/>
          </a:xfrm>
        </p:grpSpPr>
        <p:pic>
          <p:nvPicPr>
            <p:cNvPr id="13" name="Picture 2" descr="L:\graphics\soft_blue_ova_horizl_c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24" y="2368677"/>
              <a:ext cx="6009070" cy="395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ashq\root\dept\PSD\GRAPHICS\Illustrations\Computers\man_computer_s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69552"/>
              <a:ext cx="2876550" cy="23012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946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Running SAS Programs</a:t>
            </a:r>
          </a:p>
        </p:txBody>
      </p:sp>
      <p:sp>
        <p:nvSpPr>
          <p:cNvPr id="33795" name="Rectangle 3"/>
          <p:cNvSpPr>
            <a:spLocks noGrp="1" noChangeArrowheads="1"/>
          </p:cNvSpPr>
          <p:nvPr>
            <p:ph idx="1"/>
          </p:nvPr>
        </p:nvSpPr>
        <p:spPr>
          <a:xfrm>
            <a:off x="685800" y="1074738"/>
            <a:ext cx="7848600" cy="5578725"/>
          </a:xfrm>
        </p:spPr>
        <p:txBody>
          <a:bodyPr/>
          <a:lstStyle/>
          <a:p>
            <a:pPr>
              <a:spcAft>
                <a:spcPts val="0"/>
              </a:spcAft>
            </a:pPr>
            <a:r>
              <a:rPr lang="en-US" dirty="0"/>
              <a:t>There are other modes for processing SAS programs.</a:t>
            </a:r>
            <a:endParaRPr lang="en-US" i="1" dirty="0"/>
          </a:p>
          <a:p>
            <a:pPr>
              <a:spcAft>
                <a:spcPts val="0"/>
              </a:spcAft>
            </a:pPr>
            <a:endParaRPr lang="en-US" i="1" dirty="0"/>
          </a:p>
        </p:txBody>
      </p:sp>
      <p:sp>
        <p:nvSpPr>
          <p:cNvPr id="8" name="Slide Number Placeholder 3"/>
          <p:cNvSpPr>
            <a:spLocks noGrp="1"/>
          </p:cNvSpPr>
          <p:nvPr>
            <p:ph type="sldNum" sz="quarter" idx="10"/>
          </p:nvPr>
        </p:nvSpPr>
        <p:spPr/>
        <p:txBody>
          <a:bodyPr/>
          <a:lstStyle/>
          <a:p>
            <a:pPr>
              <a:defRPr/>
            </a:pPr>
            <a:fld id="{9D1020CF-74DD-4376-A027-F130897AD3B5}" type="slidenum">
              <a:rPr lang="en-US"/>
              <a:pPr>
                <a:defRPr/>
              </a:pPr>
              <a:t>19</a:t>
            </a:fld>
            <a:endParaRPr lang="en-US" b="0" dirty="0">
              <a:latin typeface="Times New Roman" pitchFamily="18" charset="0"/>
            </a:endParaRPr>
          </a:p>
        </p:txBody>
      </p:sp>
      <p:sp>
        <p:nvSpPr>
          <p:cNvPr id="33797" name="Text Box 4"/>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endParaRPr lang="en-US" dirty="0">
              <a:latin typeface="Courier New" pitchFamily="49"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59716167"/>
              </p:ext>
            </p:extLst>
          </p:nvPr>
        </p:nvGraphicFramePr>
        <p:xfrm>
          <a:off x="784134" y="1809115"/>
          <a:ext cx="7354026" cy="4374388"/>
        </p:xfrm>
        <a:graphic>
          <a:graphicData uri="http://schemas.openxmlformats.org/drawingml/2006/table">
            <a:tbl>
              <a:tblPr firstRow="1" bandRow="1">
                <a:tableStyleId>{5C22544A-7EE6-4342-B048-85BDC9FD1C3A}</a:tableStyleId>
              </a:tblPr>
              <a:tblGrid>
                <a:gridCol w="3677013">
                  <a:extLst>
                    <a:ext uri="{9D8B030D-6E8A-4147-A177-3AD203B41FA5}">
                      <a16:colId xmlns:a16="http://schemas.microsoft.com/office/drawing/2014/main" val="20000"/>
                    </a:ext>
                  </a:extLst>
                </a:gridCol>
                <a:gridCol w="3677013">
                  <a:extLst>
                    <a:ext uri="{9D8B030D-6E8A-4147-A177-3AD203B41FA5}">
                      <a16:colId xmlns:a16="http://schemas.microsoft.com/office/drawing/2014/main" val="20001"/>
                    </a:ext>
                  </a:extLst>
                </a:gridCol>
              </a:tblGrid>
              <a:tr h="370840">
                <a:tc>
                  <a:txBody>
                    <a:bodyPr/>
                    <a:lstStyle/>
                    <a:p>
                      <a:r>
                        <a:rPr lang="en-US" dirty="0">
                          <a:solidFill>
                            <a:srgbClr val="FFFFFF"/>
                          </a:solidFill>
                        </a:rPr>
                        <a:t>Batch Mode for</a:t>
                      </a:r>
                      <a:r>
                        <a:rPr lang="en-US" baseline="0" dirty="0">
                          <a:solidFill>
                            <a:srgbClr val="FFFFFF"/>
                          </a:solidFill>
                        </a:rPr>
                        <a:t> z/OS (</a:t>
                      </a:r>
                      <a:r>
                        <a:rPr lang="en-US" u="none" baseline="0" dirty="0">
                          <a:solidFill>
                            <a:srgbClr val="FFFFFF"/>
                          </a:solidFill>
                        </a:rPr>
                        <a:t>OS/390</a:t>
                      </a:r>
                      <a:r>
                        <a:rPr lang="en-US" baseline="0" dirty="0">
                          <a:solidFill>
                            <a:srgbClr val="FFFFFF"/>
                          </a:solidFill>
                        </a:rPr>
                        <a:t>)</a:t>
                      </a:r>
                      <a:endParaRPr lang="en-US"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3C3"/>
                    </a:solidFill>
                  </a:tcPr>
                </a:tc>
                <a:tc>
                  <a:txBody>
                    <a:bodyPr/>
                    <a:lstStyle/>
                    <a:p>
                      <a:r>
                        <a:rPr lang="en-US" dirty="0">
                          <a:solidFill>
                            <a:srgbClr val="FFFFFF"/>
                          </a:solidFill>
                        </a:rPr>
                        <a:t>Noninteractive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3C3"/>
                    </a:solidFill>
                  </a:tcPr>
                </a:tc>
                <a:extLst>
                  <a:ext uri="{0D108BD9-81ED-4DB2-BD59-A6C34878D82A}">
                    <a16:rowId xmlns:a16="http://schemas.microsoft.com/office/drawing/2014/main" val="10000"/>
                  </a:ext>
                </a:extLst>
              </a:tr>
              <a:tr h="3895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Use any editor to create a file with </a:t>
                      </a:r>
                      <a:r>
                        <a:rPr lang="en-US" sz="2000" baseline="0" dirty="0"/>
                        <a:t>SAS statements plus </a:t>
                      </a:r>
                      <a:r>
                        <a:rPr lang="en-US" sz="2000" dirty="0"/>
                        <a:t>job control statements (JCL), and then submit the file to the operating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Example</a:t>
                      </a:r>
                      <a:r>
                        <a:rPr lang="en-US" sz="1800" baseline="0" dirty="0"/>
                        <a:t> file:</a:t>
                      </a:r>
                      <a:endParaRPr lang="en-US" sz="1800" dirty="0"/>
                    </a:p>
                    <a:p>
                      <a:pPr algn="l">
                        <a:lnSpc>
                          <a:spcPct val="85000"/>
                        </a:lnSpc>
                      </a:pPr>
                      <a:endParaRPr lang="en-US" sz="1600" b="0" dirty="0">
                        <a:latin typeface="Courier New" pitchFamily="49" charset="0"/>
                        <a:cs typeface="Courier New" pitchFamily="49" charset="0"/>
                      </a:endParaRPr>
                    </a:p>
                    <a:p>
                      <a:pPr algn="l">
                        <a:lnSpc>
                          <a:spcPct val="85000"/>
                        </a:lnSpc>
                      </a:pPr>
                      <a:r>
                        <a:rPr lang="en-US" sz="1800" b="1" dirty="0">
                          <a:latin typeface="Courier New" pitchFamily="49" charset="0"/>
                          <a:cs typeface="Courier New" pitchFamily="49" charset="0"/>
                        </a:rPr>
                        <a:t>  //jobname JOB …</a:t>
                      </a:r>
                    </a:p>
                    <a:p>
                      <a:pPr algn="l">
                        <a:lnSpc>
                          <a:spcPct val="85000"/>
                        </a:lnSpc>
                      </a:pPr>
                      <a:r>
                        <a:rPr lang="en-US" sz="1800" b="1" dirty="0">
                          <a:latin typeface="Courier New" pitchFamily="49" charset="0"/>
                          <a:cs typeface="Courier New" pitchFamily="49" charset="0"/>
                        </a:rPr>
                        <a:t>  // EXEC SAS</a:t>
                      </a:r>
                    </a:p>
                    <a:p>
                      <a:pPr algn="l">
                        <a:lnSpc>
                          <a:spcPct val="85000"/>
                        </a:lnSpc>
                      </a:pPr>
                      <a:r>
                        <a:rPr lang="en-US" sz="1800" b="1" dirty="0">
                          <a:latin typeface="Courier New" pitchFamily="49" charset="0"/>
                          <a:cs typeface="Courier New" pitchFamily="49" charset="0"/>
                        </a:rPr>
                        <a:t>  //SYSIN DD *</a:t>
                      </a:r>
                    </a:p>
                    <a:p>
                      <a:pPr algn="l">
                        <a:lnSpc>
                          <a:spcPct val="85000"/>
                        </a:lnSpc>
                      </a:pPr>
                      <a:endParaRPr lang="en-US" sz="1800" b="1" dirty="0">
                        <a:latin typeface="Courier New" pitchFamily="49" charset="0"/>
                        <a:cs typeface="Courier New" pitchFamily="49" charset="0"/>
                      </a:endParaRPr>
                    </a:p>
                    <a:p>
                      <a:pPr algn="l">
                        <a:lnSpc>
                          <a:spcPct val="85000"/>
                        </a:lnSpc>
                      </a:pPr>
                      <a:r>
                        <a:rPr lang="en-US" sz="1800" b="1" dirty="0">
                          <a:latin typeface="Courier New" pitchFamily="49" charset="0"/>
                          <a:cs typeface="Courier New" pitchFamily="49" charset="0"/>
                        </a:rPr>
                        <a:t>  proc freq data=x.pay;</a:t>
                      </a:r>
                    </a:p>
                    <a:p>
                      <a:pPr algn="l">
                        <a:lnSpc>
                          <a:spcPct val="85000"/>
                        </a:lnSpc>
                      </a:pPr>
                      <a:r>
                        <a:rPr lang="en-US" sz="1800" b="1" dirty="0">
                          <a:latin typeface="Courier New" pitchFamily="49" charset="0"/>
                          <a:cs typeface="Courier New" pitchFamily="49" charset="0"/>
                        </a:rPr>
                        <a:t>     tables ID;</a:t>
                      </a:r>
                    </a:p>
                    <a:p>
                      <a:pPr algn="l">
                        <a:lnSpc>
                          <a:spcPct val="85000"/>
                        </a:lnSpc>
                      </a:pPr>
                      <a:r>
                        <a:rPr lang="en-US" sz="1800" b="1" dirty="0">
                          <a:latin typeface="Courier New" pitchFamily="49" charset="0"/>
                          <a:cs typeface="Courier New" pitchFamily="49" charset="0"/>
                        </a:rPr>
                        <a:t>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a:solidFill>
                            <a:srgbClr val="000000"/>
                          </a:solidFill>
                        </a:rPr>
                        <a:t>Use any editor to create a file with </a:t>
                      </a:r>
                      <a:r>
                        <a:rPr lang="en-US" sz="2000" baseline="0" dirty="0"/>
                        <a:t>SAS statements, and then issue the SAS command referencing the file.</a:t>
                      </a: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Directory-based example: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z/OS (</a:t>
                      </a:r>
                      <a:r>
                        <a:rPr lang="en-US" sz="1800" u="none" dirty="0">
                          <a:solidFill>
                            <a:srgbClr val="000000"/>
                          </a:solidFill>
                        </a:rPr>
                        <a:t>OS/390</a:t>
                      </a:r>
                      <a:r>
                        <a:rPr lang="en-US" sz="1800" dirty="0"/>
                        <a:t>) example:</a:t>
                      </a:r>
                    </a:p>
                    <a:p>
                      <a:pPr algn="l">
                        <a:lnSpc>
                          <a:spcPct val="85000"/>
                        </a:lnSpc>
                      </a:pPr>
                      <a:endParaRPr lang="en-US" sz="1800"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bl>
          </a:graphicData>
        </a:graphic>
      </p:graphicFrame>
      <p:sp>
        <p:nvSpPr>
          <p:cNvPr id="9" name="Text Box 4"/>
          <p:cNvSpPr txBox="1">
            <a:spLocks noChangeArrowheads="1"/>
          </p:cNvSpPr>
          <p:nvPr/>
        </p:nvSpPr>
        <p:spPr bwMode="auto">
          <a:xfrm>
            <a:off x="4732140" y="4002024"/>
            <a:ext cx="1590179" cy="584775"/>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lgn="l">
              <a:defRPr/>
            </a:pPr>
            <a:r>
              <a:rPr lang="en-US" sz="1800" b="1" dirty="0">
                <a:latin typeface="Arial"/>
              </a:rPr>
              <a:t>SAS</a:t>
            </a:r>
            <a:r>
              <a:rPr lang="en-US" sz="1800" dirty="0">
                <a:latin typeface="Arial"/>
              </a:rPr>
              <a:t> </a:t>
            </a:r>
            <a:r>
              <a:rPr lang="en-US" sz="1800" i="1" dirty="0">
                <a:latin typeface="Arial"/>
              </a:rPr>
              <a:t>filename</a:t>
            </a:r>
          </a:p>
        </p:txBody>
      </p:sp>
      <p:sp>
        <p:nvSpPr>
          <p:cNvPr id="10" name="Text Box 5"/>
          <p:cNvSpPr txBox="1">
            <a:spLocks noChangeArrowheads="1"/>
          </p:cNvSpPr>
          <p:nvPr/>
        </p:nvSpPr>
        <p:spPr bwMode="auto">
          <a:xfrm>
            <a:off x="4732140" y="5278612"/>
            <a:ext cx="2436564" cy="584775"/>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lgn="l">
              <a:defRPr/>
            </a:pPr>
            <a:r>
              <a:rPr lang="en-US" sz="1800" b="1" dirty="0">
                <a:latin typeface="Arial"/>
              </a:rPr>
              <a:t>SAS</a:t>
            </a:r>
            <a:r>
              <a:rPr lang="en-US" sz="1800" dirty="0">
                <a:latin typeface="Arial"/>
              </a:rPr>
              <a:t> </a:t>
            </a:r>
            <a:r>
              <a:rPr lang="en-US" sz="1800" b="1" dirty="0">
                <a:latin typeface="Arial"/>
              </a:rPr>
              <a:t>INPUT(</a:t>
            </a:r>
            <a:r>
              <a:rPr lang="en-US" sz="1800" i="1" dirty="0">
                <a:latin typeface="Arial"/>
              </a:rPr>
              <a:t>filename</a:t>
            </a:r>
            <a:r>
              <a:rPr lang="en-US" sz="1800" b="1" dirty="0">
                <a:latin typeface="Arial"/>
              </a:rPr>
              <a:t>)</a:t>
            </a:r>
            <a:endParaRPr lang="en-US" sz="1800" i="1" dirty="0">
              <a:latin typeface="Arial"/>
            </a:endParaRPr>
          </a:p>
        </p:txBody>
      </p:sp>
    </p:spTree>
    <p:extLst>
      <p:ext uri="{BB962C8B-B14F-4D97-AF65-F5344CB8AC3E}">
        <p14:creationId xmlns:p14="http://schemas.microsoft.com/office/powerpoint/2010/main" val="266284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1: Introduction</a:t>
            </a:r>
          </a:p>
        </p:txBody>
      </p:sp>
      <p:graphicFrame>
        <p:nvGraphicFramePr>
          <p:cNvPr id="7" name="Group Organizer"/>
          <p:cNvGraphicFramePr>
            <a:graphicFrameLocks noGrp="1"/>
          </p:cNvGraphicFramePr>
          <p:nvPr>
            <p:extLst>
              <p:ext uri="{D42A27DB-BD31-4B8C-83A1-F6EECF244321}">
                <p14:modId xmlns:p14="http://schemas.microsoft.com/office/powerpoint/2010/main" val="4182026422"/>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1489FF"/>
                          </a:solidFill>
                          <a:effectLst/>
                          <a:latin typeface="Arial Narrow" pitchFamily="34" charset="0"/>
                        </a:rPr>
                        <a:t>1.1 Overview of SAS Foundation</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extLst>
                  <a:ext uri="{0D108BD9-81ED-4DB2-BD59-A6C34878D82A}">
                    <a16:rowId xmlns:a16="http://schemas.microsoft.com/office/drawing/2014/main" val="10000"/>
                  </a:ext>
                </a:extLst>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1.2 Course Logistics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1.3 Course Data Files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94772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1.03 Multiple Choice Poll</a:t>
            </a:r>
          </a:p>
        </p:txBody>
      </p:sp>
      <p:sp>
        <p:nvSpPr>
          <p:cNvPr id="2051" name="Rectangle 5"/>
          <p:cNvSpPr>
            <a:spLocks noGrp="1" noChangeArrowheads="1"/>
          </p:cNvSpPr>
          <p:nvPr>
            <p:ph idx="1"/>
          </p:nvPr>
        </p:nvSpPr>
        <p:spPr/>
        <p:txBody>
          <a:bodyPr/>
          <a:lstStyle/>
          <a:p>
            <a:r>
              <a:rPr lang="en-US" dirty="0"/>
              <a:t>How will you invoke SAS outside of this class?</a:t>
            </a:r>
          </a:p>
          <a:p>
            <a:pPr marL="0" indent="0"/>
            <a:endParaRPr lang="en-US" sz="800" b="1" dirty="0"/>
          </a:p>
          <a:p>
            <a:pPr lvl="1">
              <a:buClr>
                <a:schemeClr val="tx1"/>
              </a:buClr>
              <a:buSzTx/>
              <a:buFont typeface="Wingdings" pitchFamily="2" charset="2"/>
              <a:buAutoNum type="alphaLcPeriod"/>
            </a:pPr>
            <a:r>
              <a:rPr lang="en-US" dirty="0"/>
              <a:t>interactive mode using SAS Enterprise Guide</a:t>
            </a:r>
          </a:p>
          <a:p>
            <a:pPr lvl="1">
              <a:buClr>
                <a:schemeClr val="tx1"/>
              </a:buClr>
              <a:buSzTx/>
              <a:buFont typeface="Wingdings" pitchFamily="2" charset="2"/>
              <a:buAutoNum type="alphaLcPeriod"/>
            </a:pPr>
            <a:r>
              <a:rPr lang="en-US" dirty="0"/>
              <a:t>interactive mode using the windowing environment</a:t>
            </a:r>
          </a:p>
          <a:p>
            <a:pPr lvl="1">
              <a:buClr>
                <a:schemeClr val="tx1"/>
              </a:buClr>
              <a:buSzTx/>
              <a:buFont typeface="Wingdings" pitchFamily="2" charset="2"/>
              <a:buAutoNum type="alphaLcPeriod"/>
            </a:pPr>
            <a:r>
              <a:rPr lang="en-US" dirty="0"/>
              <a:t>batch mode</a:t>
            </a:r>
          </a:p>
          <a:p>
            <a:pPr lvl="1">
              <a:buClr>
                <a:schemeClr val="tx1"/>
              </a:buClr>
              <a:buSzTx/>
              <a:buFont typeface="Wingdings" pitchFamily="2" charset="2"/>
              <a:buAutoNum type="alphaLcPeriod"/>
            </a:pPr>
            <a:r>
              <a:rPr lang="en-US" dirty="0" err="1"/>
              <a:t>noninteractive</a:t>
            </a:r>
            <a:r>
              <a:rPr lang="en-US" dirty="0"/>
              <a:t> mode</a:t>
            </a:r>
          </a:p>
          <a:p>
            <a:pPr lvl="1">
              <a:buClr>
                <a:schemeClr val="tx1"/>
              </a:buClr>
              <a:buSzTx/>
              <a:buFont typeface="Wingdings" pitchFamily="2" charset="2"/>
              <a:buAutoNum type="alphaLcPeriod"/>
            </a:pPr>
            <a:r>
              <a:rPr lang="en-US" dirty="0"/>
              <a:t>I do not know.</a:t>
            </a:r>
          </a:p>
          <a:p>
            <a:pPr lvl="1">
              <a:buClr>
                <a:schemeClr val="tx1"/>
              </a:buClr>
              <a:buSzTx/>
              <a:buFont typeface="Wingdings" pitchFamily="2" charset="2"/>
              <a:buAutoNum type="alphaLcPeriod"/>
            </a:pPr>
            <a:endParaRPr lang="en-US" dirty="0"/>
          </a:p>
          <a:p>
            <a:pPr marL="0" indent="0"/>
            <a:endParaRPr lang="en-US" dirty="0"/>
          </a:p>
          <a:p>
            <a:pPr marL="0" indent="0"/>
            <a:endParaRPr 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pPr eaLnBrk="1" hangingPunct="1"/>
            <a:r>
              <a:rPr lang="en-US" dirty="0"/>
              <a:t>Program Naming Conventions</a:t>
            </a:r>
          </a:p>
        </p:txBody>
      </p:sp>
      <p:sp>
        <p:nvSpPr>
          <p:cNvPr id="3" name="Content Placeholder 2"/>
          <p:cNvSpPr>
            <a:spLocks noGrp="1"/>
          </p:cNvSpPr>
          <p:nvPr>
            <p:ph idx="1"/>
          </p:nvPr>
        </p:nvSpPr>
        <p:spPr/>
        <p:txBody>
          <a:bodyPr/>
          <a:lstStyle/>
          <a:p>
            <a:r>
              <a:rPr lang="en-US" dirty="0"/>
              <a:t>In this course, you retrieve and save SAS programs using the structure below.</a:t>
            </a:r>
          </a:p>
          <a:p>
            <a:endParaRPr lang="en-US" dirty="0"/>
          </a:p>
        </p:txBody>
      </p:sp>
      <p:sp>
        <p:nvSpPr>
          <p:cNvPr id="72" name="Slide Number Placeholder 3"/>
          <p:cNvSpPr>
            <a:spLocks noGrp="1"/>
          </p:cNvSpPr>
          <p:nvPr>
            <p:ph type="sldNum" sz="quarter" idx="10"/>
          </p:nvPr>
        </p:nvSpPr>
        <p:spPr/>
        <p:txBody>
          <a:bodyPr/>
          <a:lstStyle/>
          <a:p>
            <a:pPr>
              <a:defRPr/>
            </a:pPr>
            <a:fld id="{E1D95C8A-5A94-4565-9E5C-31C3CB70EABE}" type="slidenum">
              <a:rPr lang="en-US" smtClean="0"/>
              <a:pPr>
                <a:defRPr/>
              </a:pPr>
              <a:t>21</a:t>
            </a:fld>
            <a:endParaRPr lang="en-US" b="0" dirty="0">
              <a:latin typeface="Times New Roman" pitchFamily="18" charset="0"/>
            </a:endParaRPr>
          </a:p>
        </p:txBody>
      </p:sp>
      <p:sp>
        <p:nvSpPr>
          <p:cNvPr id="22" name="Text Box 4"/>
          <p:cNvSpPr txBox="1">
            <a:spLocks noChangeArrowheads="1"/>
          </p:cNvSpPr>
          <p:nvPr/>
        </p:nvSpPr>
        <p:spPr bwMode="auto">
          <a:xfrm>
            <a:off x="2839005" y="2079128"/>
            <a:ext cx="350202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sz="3600" b="1" dirty="0">
                <a:latin typeface="Courier New" pitchFamily="49" charset="0"/>
              </a:rPr>
              <a:t>p104d01</a:t>
            </a:r>
            <a:r>
              <a:rPr lang="en-US" sz="3600" b="1" i="1" dirty="0">
                <a:latin typeface="Courier New" pitchFamily="49" charset="0"/>
              </a:rPr>
              <a:t>x</a:t>
            </a:r>
            <a:endParaRPr lang="en-US" sz="2000" b="1" dirty="0">
              <a:latin typeface="Courier New" pitchFamily="49" charset="0"/>
            </a:endParaRPr>
          </a:p>
        </p:txBody>
      </p:sp>
      <p:sp>
        <p:nvSpPr>
          <p:cNvPr id="23" name="AutoShape 8"/>
          <p:cNvSpPr>
            <a:spLocks/>
          </p:cNvSpPr>
          <p:nvPr/>
        </p:nvSpPr>
        <p:spPr bwMode="auto">
          <a:xfrm rot="16200000">
            <a:off x="5060229" y="2507342"/>
            <a:ext cx="185738" cy="463550"/>
          </a:xfrm>
          <a:prstGeom prst="leftBrace">
            <a:avLst>
              <a:gd name="adj1" fmla="val 20798"/>
              <a:gd name="adj2" fmla="val 52616"/>
            </a:avLst>
          </a:prstGeom>
          <a:noFill/>
          <a:ln w="381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4" name="AutoShape 6"/>
          <p:cNvSpPr>
            <a:spLocks/>
          </p:cNvSpPr>
          <p:nvPr/>
        </p:nvSpPr>
        <p:spPr bwMode="auto">
          <a:xfrm rot="16200000">
            <a:off x="4243988" y="2521661"/>
            <a:ext cx="185737" cy="471488"/>
          </a:xfrm>
          <a:prstGeom prst="leftBrace">
            <a:avLst>
              <a:gd name="adj1" fmla="val 21154"/>
              <a:gd name="adj2" fmla="val 52616"/>
            </a:avLst>
          </a:prstGeom>
          <a:noFill/>
          <a:ln w="381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5" name="AutoShape 7"/>
          <p:cNvSpPr>
            <a:spLocks/>
          </p:cNvSpPr>
          <p:nvPr/>
        </p:nvSpPr>
        <p:spPr bwMode="auto">
          <a:xfrm rot="16200000">
            <a:off x="4656951" y="2623792"/>
            <a:ext cx="185738" cy="257175"/>
          </a:xfrm>
          <a:prstGeom prst="leftBrace">
            <a:avLst>
              <a:gd name="adj1" fmla="val 11538"/>
              <a:gd name="adj2" fmla="val 52616"/>
            </a:avLst>
          </a:prstGeom>
          <a:noFill/>
          <a:ln w="381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6" name="AutoShape 5"/>
          <p:cNvSpPr>
            <a:spLocks/>
          </p:cNvSpPr>
          <p:nvPr/>
        </p:nvSpPr>
        <p:spPr bwMode="auto">
          <a:xfrm rot="16200000">
            <a:off x="3620842" y="2436258"/>
            <a:ext cx="200025" cy="646112"/>
          </a:xfrm>
          <a:prstGeom prst="leftBrace">
            <a:avLst>
              <a:gd name="adj1" fmla="val 26918"/>
              <a:gd name="adj2" fmla="val 52616"/>
            </a:avLst>
          </a:prstGeom>
          <a:noFill/>
          <a:ln w="381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7" name="AutoShape 9"/>
          <p:cNvSpPr>
            <a:spLocks/>
          </p:cNvSpPr>
          <p:nvPr/>
        </p:nvSpPr>
        <p:spPr bwMode="auto">
          <a:xfrm rot="16200000">
            <a:off x="5487571" y="2602989"/>
            <a:ext cx="185738" cy="292100"/>
          </a:xfrm>
          <a:prstGeom prst="leftBrace">
            <a:avLst>
              <a:gd name="adj1" fmla="val 13105"/>
              <a:gd name="adj2" fmla="val 52616"/>
            </a:avLst>
          </a:prstGeom>
          <a:noFill/>
          <a:ln w="3810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graphicFrame>
        <p:nvGraphicFramePr>
          <p:cNvPr id="35" name="Table Placeholder 3"/>
          <p:cNvGraphicFramePr>
            <a:graphicFrameLocks/>
          </p:cNvGraphicFramePr>
          <p:nvPr>
            <p:extLst>
              <p:ext uri="{D42A27DB-BD31-4B8C-83A1-F6EECF244321}">
                <p14:modId xmlns:p14="http://schemas.microsoft.com/office/powerpoint/2010/main" val="3258520567"/>
              </p:ext>
            </p:extLst>
          </p:nvPr>
        </p:nvGraphicFramePr>
        <p:xfrm>
          <a:off x="709275" y="2278924"/>
          <a:ext cx="1692549" cy="2946400"/>
        </p:xfrm>
        <a:graphic>
          <a:graphicData uri="http://schemas.openxmlformats.org/drawingml/2006/table">
            <a:tbl>
              <a:tblPr bandRow="1">
                <a:effectLst>
                  <a:outerShdw blurRad="50800" dist="38100" dir="2700000" algn="tl" rotWithShape="0">
                    <a:prstClr val="black">
                      <a:alpha val="40000"/>
                    </a:prstClr>
                  </a:outerShdw>
                </a:effectLst>
                <a:tableStyleId>{2D5ABB26-0587-4C30-8999-92F81FD0307C}</a:tableStyleId>
              </a:tblPr>
              <a:tblGrid>
                <a:gridCol w="1692549">
                  <a:extLst>
                    <a:ext uri="{9D8B030D-6E8A-4147-A177-3AD203B41FA5}">
                      <a16:colId xmlns:a16="http://schemas.microsoft.com/office/drawing/2014/main" val="20000"/>
                    </a:ext>
                  </a:extLst>
                </a:gridCol>
              </a:tblGrid>
              <a:tr h="370840">
                <a:tc>
                  <a:txBody>
                    <a:bodyPr/>
                    <a:lstStyle/>
                    <a:p>
                      <a:r>
                        <a:rPr lang="en-US" sz="1600" dirty="0">
                          <a:solidFill>
                            <a:srgbClr val="ED5D05"/>
                          </a:solidFill>
                        </a:rPr>
                        <a:t>❶ </a:t>
                      </a:r>
                      <a:r>
                        <a:rPr lang="en-US" dirty="0"/>
                        <a:t>course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ED5D05"/>
                          </a:solidFill>
                        </a:rPr>
                        <a:t>❷ </a:t>
                      </a:r>
                      <a:r>
                        <a:rPr lang="en-US" dirty="0"/>
                        <a:t>chapter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1600" dirty="0">
                          <a:solidFill>
                            <a:srgbClr val="ED5D05"/>
                          </a:solidFill>
                        </a:rPr>
                        <a:t>❸ </a:t>
                      </a:r>
                      <a:r>
                        <a:rPr lang="en-US" dirty="0"/>
                        <a:t>type</a:t>
                      </a:r>
                    </a:p>
                    <a:p>
                      <a:r>
                        <a:rPr lang="en-US" dirty="0"/>
                        <a:t>     a=activity</a:t>
                      </a:r>
                    </a:p>
                    <a:p>
                      <a:r>
                        <a:rPr lang="en-US" dirty="0"/>
                        <a:t>     d=demo</a:t>
                      </a:r>
                    </a:p>
                    <a:p>
                      <a:r>
                        <a:rPr lang="en-US" dirty="0"/>
                        <a:t>     e=exercise</a:t>
                      </a:r>
                    </a:p>
                    <a:p>
                      <a:r>
                        <a:rPr lang="en-US" dirty="0"/>
                        <a:t>     s=solution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ED5D05"/>
                          </a:solidFill>
                        </a:rPr>
                        <a:t>❹ </a:t>
                      </a:r>
                      <a:r>
                        <a:rPr lang="en-US" dirty="0"/>
                        <a:t>item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ED5D05"/>
                          </a:solidFill>
                        </a:rPr>
                        <a:t>❺ </a:t>
                      </a:r>
                      <a:r>
                        <a:rPr lang="en-US" dirty="0"/>
                        <a:t>placeholder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86915"/>
            <a:ext cx="5143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23"/>
          <p:cNvSpPr txBox="1">
            <a:spLocks noChangeArrowheads="1"/>
          </p:cNvSpPr>
          <p:nvPr/>
        </p:nvSpPr>
        <p:spPr bwMode="auto">
          <a:xfrm>
            <a:off x="2438400" y="4343400"/>
            <a:ext cx="4339947" cy="79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square" lIns="88900" tIns="88900" rIns="88900" bIns="88900">
            <a:spAutoFit/>
          </a:bodyPr>
          <a:lstStyle>
            <a:lvl1pPr marL="1119188" indent="-1119188">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dirty="0"/>
              <a:t>Programming 1, Chapter 4, Demo 1</a:t>
            </a:r>
          </a:p>
          <a:p>
            <a:pPr marL="344488" indent="-344488"/>
            <a:endParaRPr lang="en-US" sz="2000" dirty="0"/>
          </a:p>
        </p:txBody>
      </p:sp>
      <p:pic>
        <p:nvPicPr>
          <p:cNvPr id="3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748" y="2964689"/>
            <a:ext cx="990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197" y="2871237"/>
            <a:ext cx="2456485" cy="505926"/>
          </a:xfrm>
          <a:prstGeom prst="rect">
            <a:avLst/>
          </a:prstGeom>
        </p:spPr>
      </p:pic>
    </p:spTree>
    <p:extLst>
      <p:ext uri="{BB962C8B-B14F-4D97-AF65-F5344CB8AC3E}">
        <p14:creationId xmlns:p14="http://schemas.microsoft.com/office/powerpoint/2010/main" val="204558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pPr eaLnBrk="1" hangingPunct="1"/>
            <a:r>
              <a:rPr lang="en-US" dirty="0"/>
              <a:t>Filename and Library Name References</a:t>
            </a:r>
          </a:p>
        </p:txBody>
      </p:sp>
      <p:sp>
        <p:nvSpPr>
          <p:cNvPr id="2" name="Content Placeholder 1"/>
          <p:cNvSpPr>
            <a:spLocks noGrp="1"/>
          </p:cNvSpPr>
          <p:nvPr>
            <p:ph idx="1"/>
          </p:nvPr>
        </p:nvSpPr>
        <p:spPr/>
        <p:txBody>
          <a:bodyPr/>
          <a:lstStyle/>
          <a:p>
            <a:pPr indent="-685800"/>
            <a:r>
              <a:rPr lang="en-US" dirty="0"/>
              <a:t>In this course, macro variable references are used </a:t>
            </a:r>
            <a:br>
              <a:rPr lang="en-US" dirty="0"/>
            </a:br>
            <a:r>
              <a:rPr lang="en-US" dirty="0"/>
              <a:t>to give a more flexible approach for locating files.</a:t>
            </a:r>
          </a:p>
          <a:p>
            <a:pPr marL="0" lvl="1" indent="0">
              <a:buNone/>
            </a:pPr>
            <a:r>
              <a:rPr lang="en-US" dirty="0"/>
              <a:t>Examples:</a:t>
            </a:r>
          </a:p>
          <a:p>
            <a:endParaRPr lang="en-US" dirty="0"/>
          </a:p>
        </p:txBody>
      </p:sp>
      <p:sp>
        <p:nvSpPr>
          <p:cNvPr id="72" name="Slide Number Placeholder 3"/>
          <p:cNvSpPr>
            <a:spLocks noGrp="1"/>
          </p:cNvSpPr>
          <p:nvPr>
            <p:ph type="sldNum" sz="quarter" idx="4294967295"/>
          </p:nvPr>
        </p:nvSpPr>
        <p:spPr>
          <a:xfrm>
            <a:off x="0" y="6770688"/>
            <a:ext cx="98425" cy="87312"/>
          </a:xfrm>
        </p:spPr>
        <p:txBody>
          <a:bodyPr/>
          <a:lstStyle/>
          <a:p>
            <a:pPr>
              <a:defRPr/>
            </a:pPr>
            <a:fld id="{E1D95C8A-5A94-4565-9E5C-31C3CB70EABE}" type="slidenum">
              <a:rPr lang="en-US" smtClean="0"/>
              <a:pPr>
                <a:defRPr/>
              </a:pPr>
              <a:t>22</a:t>
            </a:fld>
            <a:endParaRPr lang="en-US" b="0" dirty="0">
              <a:latin typeface="Times New Roman" pitchFamily="18" charset="0"/>
            </a:endParaRPr>
          </a:p>
        </p:txBody>
      </p:sp>
      <p:sp>
        <p:nvSpPr>
          <p:cNvPr id="9" name="Text Box 4"/>
          <p:cNvSpPr txBox="1">
            <a:spLocks noChangeArrowheads="1"/>
          </p:cNvSpPr>
          <p:nvPr/>
        </p:nvSpPr>
        <p:spPr bwMode="auto">
          <a:xfrm>
            <a:off x="1370014" y="2382560"/>
            <a:ext cx="6265226"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square" lIns="88900" tIns="152400" rIns="88900" bIns="152400">
            <a:spAutoFit/>
          </a:bodyPr>
          <a:lstStyle/>
          <a:p>
            <a:pPr marL="0" lvl="1">
              <a:defRPr/>
            </a:pPr>
            <a:r>
              <a:rPr lang="en-US" b="1" dirty="0">
                <a:latin typeface="Courier New" pitchFamily="49" charset="0"/>
                <a:cs typeface="Courier New" pitchFamily="49" charset="0"/>
              </a:rPr>
              <a:t>%let path=s:\workshop; </a:t>
            </a:r>
          </a:p>
        </p:txBody>
      </p:sp>
      <p:sp>
        <p:nvSpPr>
          <p:cNvPr id="10" name="Text Box 4"/>
          <p:cNvSpPr txBox="1">
            <a:spLocks noChangeArrowheads="1"/>
          </p:cNvSpPr>
          <p:nvPr/>
        </p:nvSpPr>
        <p:spPr bwMode="auto">
          <a:xfrm>
            <a:off x="1370013" y="3443986"/>
            <a:ext cx="6265227"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square" lIns="88900" tIns="152400" rIns="88900" bIns="152400">
            <a:spAutoFit/>
          </a:bodyPr>
          <a:lstStyle/>
          <a:p>
            <a:pPr marL="0" lvl="1">
              <a:defRPr/>
            </a:pPr>
            <a:r>
              <a:rPr lang="en-US" b="1" dirty="0">
                <a:latin typeface="Courier New" pitchFamily="49" charset="0"/>
                <a:cs typeface="Courier New" pitchFamily="49" charset="0"/>
              </a:rPr>
              <a:t>filename sales "&amp;path\sales.dat";</a:t>
            </a:r>
          </a:p>
        </p:txBody>
      </p:sp>
      <p:sp>
        <p:nvSpPr>
          <p:cNvPr id="11" name="Text Box 4"/>
          <p:cNvSpPr txBox="1">
            <a:spLocks noChangeArrowheads="1"/>
          </p:cNvSpPr>
          <p:nvPr/>
        </p:nvSpPr>
        <p:spPr bwMode="auto">
          <a:xfrm>
            <a:off x="1370014" y="4463894"/>
            <a:ext cx="6265226"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square" lIns="88900" tIns="152400" rIns="88900" bIns="152400">
            <a:spAutoFit/>
          </a:bodyPr>
          <a:lstStyle/>
          <a:p>
            <a:pPr marL="0" lvl="1">
              <a:defRPr/>
            </a:pPr>
            <a:r>
              <a:rPr lang="en-US" b="1" dirty="0">
                <a:solidFill>
                  <a:srgbClr val="000000"/>
                </a:solidFill>
                <a:latin typeface="Courier New" pitchFamily="49" charset="0"/>
                <a:cs typeface="Courier New" pitchFamily="49" charset="0"/>
              </a:rPr>
              <a:t>infile</a:t>
            </a:r>
            <a:r>
              <a:rPr lang="en-US" b="1" dirty="0">
                <a:latin typeface="Courier New" pitchFamily="49" charset="0"/>
                <a:cs typeface="Courier New" pitchFamily="49" charset="0"/>
              </a:rPr>
              <a:t> "&amp;path\payroll.dat";</a:t>
            </a:r>
          </a:p>
        </p:txBody>
      </p:sp>
    </p:spTree>
    <p:extLst>
      <p:ext uri="{BB962C8B-B14F-4D97-AF65-F5344CB8AC3E}">
        <p14:creationId xmlns:p14="http://schemas.microsoft.com/office/powerpoint/2010/main" val="79496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Three Levels of Exercises</a:t>
            </a:r>
          </a:p>
        </p:txBody>
      </p:sp>
      <p:sp>
        <p:nvSpPr>
          <p:cNvPr id="18435" name="Rectangle 3"/>
          <p:cNvSpPr>
            <a:spLocks noGrp="1" noChangeArrowheads="1"/>
          </p:cNvSpPr>
          <p:nvPr>
            <p:ph idx="1"/>
          </p:nvPr>
        </p:nvSpPr>
        <p:spPr/>
        <p:txBody>
          <a:bodyPr/>
          <a:lstStyle/>
          <a:p>
            <a:pPr marL="579438" indent="-579438">
              <a:spcBef>
                <a:spcPts val="0"/>
              </a:spcBef>
              <a:spcAft>
                <a:spcPts val="0"/>
              </a:spcAft>
            </a:pPr>
            <a:r>
              <a:rPr lang="en-US" dirty="0">
                <a:sym typeface="Wingdings" pitchFamily="2" charset="2"/>
              </a:rPr>
              <a:t>The course is designed to have you complete only </a:t>
            </a:r>
            <a:r>
              <a:rPr lang="en-US" b="1" i="1" dirty="0">
                <a:sym typeface="Wingdings" pitchFamily="2" charset="2"/>
              </a:rPr>
              <a:t>one</a:t>
            </a:r>
            <a:endParaRPr lang="en-US" i="1" dirty="0">
              <a:sym typeface="Wingdings" pitchFamily="2" charset="2"/>
            </a:endParaRPr>
          </a:p>
          <a:p>
            <a:pPr marL="579438" indent="-579438">
              <a:spcBef>
                <a:spcPts val="0"/>
              </a:spcBef>
              <a:spcAft>
                <a:spcPts val="0"/>
              </a:spcAft>
            </a:pPr>
            <a:r>
              <a:rPr lang="en-US" dirty="0">
                <a:sym typeface="Wingdings" pitchFamily="2" charset="2"/>
              </a:rPr>
              <a:t>set of exercises. Select the level most appropriate for</a:t>
            </a:r>
          </a:p>
          <a:p>
            <a:pPr marL="579438" indent="-579438">
              <a:spcBef>
                <a:spcPts val="0"/>
              </a:spcBef>
              <a:spcAft>
                <a:spcPts val="0"/>
              </a:spcAft>
            </a:pPr>
            <a:r>
              <a:rPr lang="en-US" dirty="0">
                <a:sym typeface="Wingdings" pitchFamily="2" charset="2"/>
              </a:rPr>
              <a:t>your skill set.</a:t>
            </a:r>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a:p>
            <a:pPr marL="579438" indent="-579438"/>
            <a:endParaRPr lang="en-US" b="1" dirty="0">
              <a:sym typeface="Wingdings" pitchFamily="2" charset="2"/>
            </a:endParaRPr>
          </a:p>
        </p:txBody>
      </p:sp>
      <p:sp>
        <p:nvSpPr>
          <p:cNvPr id="41" name="Slide Number Placeholder 3"/>
          <p:cNvSpPr>
            <a:spLocks noGrp="1"/>
          </p:cNvSpPr>
          <p:nvPr>
            <p:ph type="sldNum" sz="quarter" idx="10"/>
          </p:nvPr>
        </p:nvSpPr>
        <p:spPr/>
        <p:txBody>
          <a:bodyPr/>
          <a:lstStyle/>
          <a:p>
            <a:pPr>
              <a:defRPr/>
            </a:pPr>
            <a:fld id="{A36D08F4-2DA9-4722-B058-AF518CE227DD}" type="slidenum">
              <a:rPr lang="en-US"/>
              <a:pPr>
                <a:defRPr/>
              </a:pPr>
              <a:t>23</a:t>
            </a:fld>
            <a:endParaRPr lang="en-US" b="0" dirty="0">
              <a:latin typeface="Times New Roman" pitchFamily="18" charset="0"/>
            </a:endParaRPr>
          </a:p>
        </p:txBody>
      </p:sp>
      <p:graphicFrame>
        <p:nvGraphicFramePr>
          <p:cNvPr id="6" name="Group 43"/>
          <p:cNvGraphicFramePr>
            <a:graphicFrameLocks noGrp="1"/>
          </p:cNvGraphicFramePr>
          <p:nvPr>
            <p:extLst>
              <p:ext uri="{D42A27DB-BD31-4B8C-83A1-F6EECF244321}">
                <p14:modId xmlns:p14="http://schemas.microsoft.com/office/powerpoint/2010/main" val="1084084776"/>
              </p:ext>
            </p:extLst>
          </p:nvPr>
        </p:nvGraphicFramePr>
        <p:xfrm>
          <a:off x="693738" y="2265680"/>
          <a:ext cx="7837614" cy="2326640"/>
        </p:xfrm>
        <a:graphic>
          <a:graphicData uri="http://schemas.openxmlformats.org/drawingml/2006/table">
            <a:tbl>
              <a:tblPr/>
              <a:tblGrid>
                <a:gridCol w="1691640">
                  <a:extLst>
                    <a:ext uri="{9D8B030D-6E8A-4147-A177-3AD203B41FA5}">
                      <a16:colId xmlns:a16="http://schemas.microsoft.com/office/drawing/2014/main" val="20000"/>
                    </a:ext>
                  </a:extLst>
                </a:gridCol>
                <a:gridCol w="6145974">
                  <a:extLst>
                    <a:ext uri="{9D8B030D-6E8A-4147-A177-3AD203B41FA5}">
                      <a16:colId xmlns:a16="http://schemas.microsoft.com/office/drawing/2014/main" val="20001"/>
                    </a:ext>
                  </a:extLst>
                </a:gridCol>
              </a:tblGrid>
              <a:tr h="64008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FFFFFF"/>
                          </a:solidFill>
                          <a:effectLst/>
                          <a:latin typeface="Arial" charset="0"/>
                        </a:rPr>
                        <a:t>Level 1</a:t>
                      </a:r>
                    </a:p>
                  </a:txBody>
                  <a:tcPr marL="88900" marR="88900" marT="88913" marB="88913" horzOverflow="overflow">
                    <a:lnL cap="flat">
                      <a:noFill/>
                    </a:lnL>
                    <a:lnR cap="flat">
                      <a:noFill/>
                    </a:lnR>
                    <a:lnT w="127000" cap="flat" cmpd="sng" algn="ctr">
                      <a:solidFill>
                        <a:srgbClr val="FFFFFF"/>
                      </a:solidFill>
                      <a:prstDash val="solid"/>
                      <a:round/>
                      <a:headEnd type="none" w="med" len="lg"/>
                      <a:tailEnd type="none" w="med" len="lg"/>
                    </a:lnT>
                    <a:lnB w="1270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Provides step-by-step instructions.</a:t>
                      </a:r>
                    </a:p>
                  </a:txBody>
                  <a:tcPr marL="88900" marR="88900" marT="88913" marB="88913" horzOverflow="overflow">
                    <a:lnL cap="flat">
                      <a:noFill/>
                    </a:lnL>
                    <a:lnR cap="flat">
                      <a:noFill/>
                    </a:lnR>
                    <a:lnT w="127000" cap="flat" cmpd="sng" algn="ctr">
                      <a:solidFill>
                        <a:srgbClr val="FFFFFF"/>
                      </a:solidFill>
                      <a:prstDash val="solid"/>
                      <a:round/>
                      <a:headEnd type="none" w="med" len="lg"/>
                      <a:tailEnd type="none" w="med" len="lg"/>
                    </a:lnT>
                    <a:lnB w="127000" cap="flat" cmpd="sng" algn="ctr">
                      <a:solidFill>
                        <a:srgbClr val="FFFFFF"/>
                      </a:solidFill>
                      <a:prstDash val="solid"/>
                      <a:round/>
                      <a:headEnd type="none" w="med" len="lg"/>
                      <a:tailEnd type="none" w="med" len="lg"/>
                    </a:lnB>
                    <a:lnTlToBr cap="flat">
                      <a:noFill/>
                    </a:lnTlToBr>
                    <a:lnBlToTr cap="flat">
                      <a:noFill/>
                    </a:lnBlToTr>
                    <a:solidFill>
                      <a:srgbClr val="DDDDDD"/>
                    </a:solid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FFFFFF"/>
                          </a:solidFill>
                          <a:effectLst/>
                          <a:latin typeface="Arial" charset="0"/>
                        </a:rPr>
                        <a:t>Level 2</a:t>
                      </a:r>
                    </a:p>
                  </a:txBody>
                  <a:tcPr marL="88900" marR="88900" marT="88913" marB="88913" horzOverflow="overflow">
                    <a:lnL cap="flat">
                      <a:noFill/>
                    </a:lnL>
                    <a:lnR cap="flat">
                      <a:noFill/>
                    </a:lnR>
                    <a:lnT w="127000" cap="flat" cmpd="sng" algn="ctr">
                      <a:solidFill>
                        <a:srgbClr val="FFFFFF"/>
                      </a:solidFill>
                      <a:prstDash val="solid"/>
                      <a:round/>
                      <a:headEnd type="none" w="med" len="lg"/>
                      <a:tailEnd type="none" w="med" len="lg"/>
                    </a:lnT>
                    <a:lnB w="1270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Provides less information and guidance.</a:t>
                      </a:r>
                    </a:p>
                  </a:txBody>
                  <a:tcPr marL="88900" marR="88900" marT="88913" marB="88913" horzOverflow="overflow">
                    <a:lnL cap="flat">
                      <a:noFill/>
                    </a:lnL>
                    <a:lnR cap="flat">
                      <a:noFill/>
                    </a:lnR>
                    <a:lnT w="127000" cap="flat" cmpd="sng" algn="ctr">
                      <a:solidFill>
                        <a:srgbClr val="FFFFFF"/>
                      </a:solidFill>
                      <a:prstDash val="solid"/>
                      <a:round/>
                      <a:headEnd type="none" w="med" len="lg"/>
                      <a:tailEnd type="none" w="med" len="lg"/>
                    </a:lnT>
                    <a:lnB w="127000" cap="flat" cmpd="sng" algn="ctr">
                      <a:solidFill>
                        <a:srgbClr val="FFFFFF"/>
                      </a:solidFill>
                      <a:prstDash val="solid"/>
                      <a:round/>
                      <a:headEnd type="none" w="med" len="lg"/>
                      <a:tailEnd type="none" w="med" len="lg"/>
                    </a:lnB>
                    <a:lnTlToBr cap="flat">
                      <a:noFill/>
                    </a:lnTlToBr>
                    <a:lnBlToTr cap="flat">
                      <a:noFill/>
                    </a:lnBlToTr>
                    <a:solidFill>
                      <a:srgbClr val="DDDDDD"/>
                    </a:solidFill>
                  </a:tcPr>
                </a:tc>
                <a:extLst>
                  <a:ext uri="{0D108BD9-81ED-4DB2-BD59-A6C34878D82A}">
                    <a16:rowId xmlns:a16="http://schemas.microsoft.com/office/drawing/2014/main" val="10001"/>
                  </a:ext>
                </a:extLst>
              </a:tr>
              <a:tr h="107696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FFFFFF"/>
                          </a:solidFill>
                          <a:effectLst/>
                          <a:latin typeface="Arial" charset="0"/>
                        </a:rPr>
                        <a:t>Challenge</a:t>
                      </a:r>
                    </a:p>
                  </a:txBody>
                  <a:tcPr marL="88900" marR="88900" marT="88913" marB="88913" horzOverflow="overflow">
                    <a:lnL cap="flat">
                      <a:noFill/>
                    </a:lnL>
                    <a:lnR cap="flat">
                      <a:noFill/>
                    </a:lnR>
                    <a:lnT w="127000" cap="flat" cmpd="sng" algn="ctr">
                      <a:solidFill>
                        <a:srgbClr val="FFFFFF"/>
                      </a:solidFill>
                      <a:prstDash val="solid"/>
                      <a:round/>
                      <a:headEnd type="none" w="med" len="lg"/>
                      <a:tailEnd type="none" w="med" len="lg"/>
                    </a:lnT>
                    <a:lnB w="1270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Provides minimal information and guidance. </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rgbClr val="000000"/>
                          </a:solidFill>
                          <a:effectLst/>
                          <a:latin typeface="Arial" charset="0"/>
                        </a:rPr>
                        <a:t>You might need to use the Help facility. </a:t>
                      </a:r>
                    </a:p>
                  </a:txBody>
                  <a:tcPr marL="88900" marR="88900" marT="88913" marB="88913" horzOverflow="overflow">
                    <a:lnL cap="flat">
                      <a:noFill/>
                    </a:lnL>
                    <a:lnR cap="flat">
                      <a:noFill/>
                    </a:lnR>
                    <a:lnT w="127000" cap="flat" cmpd="sng" algn="ctr">
                      <a:solidFill>
                        <a:srgbClr val="FFFFFF"/>
                      </a:solidFill>
                      <a:prstDash val="solid"/>
                      <a:round/>
                      <a:headEnd type="none" w="med" len="lg"/>
                      <a:tailEnd type="none" w="med" len="lg"/>
                    </a:lnT>
                    <a:lnB w="127000" cap="flat" cmpd="sng" algn="ctr">
                      <a:solidFill>
                        <a:srgbClr val="FFFFFF"/>
                      </a:solidFill>
                      <a:prstDash val="solid"/>
                      <a:round/>
                      <a:headEnd type="none" w="med" len="lg"/>
                      <a:tailEnd type="none" w="med" len="lg"/>
                    </a:lnB>
                    <a:lnTlToBr cap="flat">
                      <a:noFill/>
                    </a:lnTlToBr>
                    <a:lnBlToTr cap="flat">
                      <a:noFill/>
                    </a:lnBlToTr>
                    <a:solidFill>
                      <a:srgbClr val="DDDDDD"/>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909779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0113" y="1052902"/>
            <a:ext cx="8099425" cy="4267200"/>
          </a:xfrm>
          <a:prstGeom prst="rect">
            <a:avLst/>
          </a:prstGeom>
        </p:spPr>
        <p:txBody>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endParaRPr lang="en-US" dirty="0"/>
          </a:p>
        </p:txBody>
      </p:sp>
      <p:sp>
        <p:nvSpPr>
          <p:cNvPr id="2" name="Title 1"/>
          <p:cNvSpPr>
            <a:spLocks noGrp="1"/>
          </p:cNvSpPr>
          <p:nvPr>
            <p:ph type="title"/>
          </p:nvPr>
        </p:nvSpPr>
        <p:spPr/>
        <p:txBody>
          <a:bodyPr/>
          <a:lstStyle/>
          <a:p>
            <a:r>
              <a:rPr lang="en-US"/>
              <a:t>Getting Help</a:t>
            </a:r>
            <a:endParaRPr lang="en-US" dirty="0"/>
          </a:p>
        </p:txBody>
      </p:sp>
      <p:sp>
        <p:nvSpPr>
          <p:cNvPr id="14" name="Content Placeholder 13"/>
          <p:cNvSpPr>
            <a:spLocks noGrp="1"/>
          </p:cNvSpPr>
          <p:nvPr>
            <p:ph idx="1"/>
          </p:nvPr>
        </p:nvSpPr>
        <p:spPr/>
        <p:txBody>
          <a:bodyPr/>
          <a:lstStyle/>
          <a:p>
            <a:r>
              <a:rPr lang="en-US" dirty="0"/>
              <a:t>In class, you can get product help in several ways, depending on the editor being used.</a:t>
            </a:r>
          </a:p>
          <a:p>
            <a:pPr lvl="1"/>
            <a:r>
              <a:rPr lang="en-US" dirty="0"/>
              <a:t>Getting Started tutorials</a:t>
            </a:r>
          </a:p>
          <a:p>
            <a:pPr lvl="1"/>
            <a:r>
              <a:rPr lang="en-US" dirty="0"/>
              <a:t>Help facilities included in the software</a:t>
            </a:r>
          </a:p>
          <a:p>
            <a:pPr lvl="1"/>
            <a:r>
              <a:rPr lang="en-US" dirty="0"/>
              <a:t>web-based help, if web access is available</a:t>
            </a:r>
          </a:p>
          <a:p>
            <a:pPr lvl="1"/>
            <a:endParaRPr lang="en-US" dirty="0"/>
          </a:p>
          <a:p>
            <a:pPr lvl="1"/>
            <a:endParaRPr lang="en-US" dirty="0"/>
          </a:p>
          <a:p>
            <a:endParaRPr lang="en-US" dirty="0"/>
          </a:p>
        </p:txBody>
      </p:sp>
      <p:pic>
        <p:nvPicPr>
          <p:cNvPr id="6" name="Picture 2" descr="\\sashq\root\dept\PSD\GRAPHICS\Illustrations\Backgrounds\soft_blue_ova_horizl_sm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6600"/>
            <a:ext cx="6475413" cy="3301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ashq\root\dept\PSD\GRAPHICS\Illustrations\Fun\lifesa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636" y="4089309"/>
            <a:ext cx="2735870" cy="16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38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099" y="1466850"/>
            <a:ext cx="6659517" cy="596900"/>
          </a:xfrm>
        </p:spPr>
        <p:txBody>
          <a:bodyPr/>
          <a:lstStyle/>
          <a:p>
            <a:r>
              <a:rPr lang="en-US" dirty="0">
                <a:solidFill>
                  <a:srgbClr val="0053C3"/>
                </a:solidFill>
                <a:latin typeface="Arial Narrow"/>
              </a:rPr>
              <a:t>Investigating the Help Facility</a:t>
            </a:r>
            <a:endParaRPr lang="en-US" dirty="0">
              <a:solidFill>
                <a:srgbClr val="0070C0"/>
              </a:solidFill>
            </a:endParaRPr>
          </a:p>
        </p:txBody>
      </p:sp>
      <p:pic>
        <p:nvPicPr>
          <p:cNvPr id="8195" name="Picture 3" descr="C:\Users\kaperk\Desktop\CDS_slides\PNG\dem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3" y="2919413"/>
            <a:ext cx="5053012"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The demonstration illustrates how to access and explore the Help facility in Enterprise Guide and in the windowing environment.</a:t>
            </a:r>
          </a:p>
        </p:txBody>
      </p:sp>
      <p:pic>
        <p:nvPicPr>
          <p:cNvPr id="8197" name="Picture 6" descr="C:\Users\kaperk\Desktop\CDS_slides\PNG\blank_strip.png"/>
          <p:cNvPicPr>
            <a:picLocks noChangeAspect="1" noChangeArrowheads="1"/>
          </p:cNvPicPr>
          <p:nvPr/>
        </p:nvPicPr>
        <p:blipFill>
          <a:blip r:embed="rId4">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831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0113" y="1052902"/>
            <a:ext cx="8099425" cy="4267200"/>
          </a:xfrm>
          <a:prstGeom prst="rect">
            <a:avLst/>
          </a:prstGeom>
        </p:spPr>
        <p:txBody>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endParaRPr lang="en-US" dirty="0"/>
          </a:p>
        </p:txBody>
      </p:sp>
      <p:sp>
        <p:nvSpPr>
          <p:cNvPr id="2" name="Title 1"/>
          <p:cNvSpPr>
            <a:spLocks noGrp="1"/>
          </p:cNvSpPr>
          <p:nvPr>
            <p:ph type="title"/>
          </p:nvPr>
        </p:nvSpPr>
        <p:spPr/>
        <p:txBody>
          <a:bodyPr/>
          <a:lstStyle/>
          <a:p>
            <a:r>
              <a:rPr lang="en-US" dirty="0"/>
              <a:t>Setup for the Poll</a:t>
            </a:r>
          </a:p>
        </p:txBody>
      </p:sp>
      <p:sp>
        <p:nvSpPr>
          <p:cNvPr id="14" name="Content Placeholder 13"/>
          <p:cNvSpPr>
            <a:spLocks noGrp="1"/>
          </p:cNvSpPr>
          <p:nvPr>
            <p:ph idx="1"/>
          </p:nvPr>
        </p:nvSpPr>
        <p:spPr/>
        <p:txBody>
          <a:bodyPr/>
          <a:lstStyle/>
          <a:p>
            <a:pPr lvl="1"/>
            <a:r>
              <a:rPr lang="en-US" dirty="0"/>
              <a:t>Start an Enterprise Guide or SAS session.</a:t>
            </a:r>
          </a:p>
          <a:p>
            <a:pPr lvl="1"/>
            <a:r>
              <a:rPr lang="en-US" dirty="0"/>
              <a:t>Open the Help facility.</a:t>
            </a:r>
          </a:p>
          <a:p>
            <a:pPr marL="117475" lvl="1" indent="0">
              <a:buNone/>
            </a:pPr>
            <a:endParaRPr lang="en-US" dirty="0"/>
          </a:p>
          <a:p>
            <a:endParaRPr lang="en-US" dirty="0"/>
          </a:p>
        </p:txBody>
      </p:sp>
    </p:spTree>
    <p:extLst>
      <p:ext uri="{BB962C8B-B14F-4D97-AF65-F5344CB8AC3E}">
        <p14:creationId xmlns:p14="http://schemas.microsoft.com/office/powerpoint/2010/main" val="96303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1.04 Multiple Choice Poll</a:t>
            </a:r>
          </a:p>
        </p:txBody>
      </p:sp>
      <p:sp>
        <p:nvSpPr>
          <p:cNvPr id="2051" name="Rectangle 5"/>
          <p:cNvSpPr>
            <a:spLocks noGrp="1" noChangeArrowheads="1"/>
          </p:cNvSpPr>
          <p:nvPr>
            <p:ph idx="1"/>
          </p:nvPr>
        </p:nvSpPr>
        <p:spPr/>
        <p:txBody>
          <a:bodyPr/>
          <a:lstStyle/>
          <a:p>
            <a:pPr marL="0" indent="0"/>
            <a:r>
              <a:rPr lang="en-US" dirty="0"/>
              <a:t>Were you able to open the Help facility in your session?</a:t>
            </a:r>
          </a:p>
          <a:p>
            <a:pPr marL="0" indent="0"/>
            <a:endParaRPr lang="en-US" sz="800" b="1" dirty="0"/>
          </a:p>
          <a:p>
            <a:pPr lvl="1">
              <a:buClr>
                <a:schemeClr val="tx1"/>
              </a:buClr>
              <a:buSzTx/>
              <a:buFont typeface="Wingdings" pitchFamily="2" charset="2"/>
              <a:buAutoNum type="alphaLcPeriod"/>
            </a:pPr>
            <a:r>
              <a:rPr lang="en-US" dirty="0"/>
              <a:t>I opened Help in Enterprise Guide.</a:t>
            </a:r>
          </a:p>
          <a:p>
            <a:pPr lvl="1">
              <a:buClr>
                <a:schemeClr val="tx1"/>
              </a:buClr>
              <a:buSzTx/>
              <a:buFont typeface="Wingdings" pitchFamily="2" charset="2"/>
              <a:buAutoNum type="alphaLcPeriod"/>
            </a:pPr>
            <a:r>
              <a:rPr lang="en-US" dirty="0"/>
              <a:t>I opened Help in SAS.</a:t>
            </a:r>
          </a:p>
          <a:p>
            <a:pPr lvl="1">
              <a:buClr>
                <a:schemeClr val="tx1"/>
              </a:buClr>
              <a:buSzTx/>
              <a:buFont typeface="Wingdings" pitchFamily="2" charset="2"/>
              <a:buAutoNum type="alphaLcPeriod"/>
            </a:pPr>
            <a:r>
              <a:rPr lang="en-US" dirty="0"/>
              <a:t>I was not able to open Help.</a:t>
            </a:r>
          </a:p>
          <a:p>
            <a:pPr marL="0" indent="0"/>
            <a:endParaRPr 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0113" y="1052902"/>
            <a:ext cx="8099425" cy="4267200"/>
          </a:xfrm>
          <a:prstGeom prst="rect">
            <a:avLst/>
          </a:prstGeom>
        </p:spPr>
        <p:txBody>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endParaRPr lang="en-US" dirty="0"/>
          </a:p>
        </p:txBody>
      </p:sp>
      <p:sp>
        <p:nvSpPr>
          <p:cNvPr id="2" name="Title 1"/>
          <p:cNvSpPr>
            <a:spLocks noGrp="1"/>
          </p:cNvSpPr>
          <p:nvPr>
            <p:ph type="title"/>
          </p:nvPr>
        </p:nvSpPr>
        <p:spPr/>
        <p:txBody>
          <a:bodyPr/>
          <a:lstStyle/>
          <a:p>
            <a:r>
              <a:rPr lang="en-US"/>
              <a:t>Extending Your Learning</a:t>
            </a:r>
            <a:endParaRPr lang="en-US" dirty="0"/>
          </a:p>
        </p:txBody>
      </p:sp>
      <p:sp>
        <p:nvSpPr>
          <p:cNvPr id="14" name="Content Placeholder 13"/>
          <p:cNvSpPr>
            <a:spLocks noGrp="1"/>
          </p:cNvSpPr>
          <p:nvPr>
            <p:ph idx="1"/>
          </p:nvPr>
        </p:nvSpPr>
        <p:spPr/>
        <p:txBody>
          <a:bodyPr/>
          <a:lstStyle/>
          <a:p>
            <a:r>
              <a:rPr lang="en-US" dirty="0"/>
              <a:t>After class, you will have access to an extended learning page that was created for this course. The page includes</a:t>
            </a:r>
          </a:p>
          <a:p>
            <a:pPr lvl="1"/>
            <a:r>
              <a:rPr lang="en-US" dirty="0"/>
              <a:t>course data and program files</a:t>
            </a:r>
          </a:p>
          <a:p>
            <a:pPr lvl="1"/>
            <a:r>
              <a:rPr lang="en-US" dirty="0"/>
              <a:t>a PDF file of the course notes</a:t>
            </a:r>
          </a:p>
          <a:p>
            <a:pPr lvl="1"/>
            <a:r>
              <a:rPr lang="en-US" dirty="0"/>
              <a:t>other course-specific resources.</a:t>
            </a:r>
          </a:p>
          <a:p>
            <a:pPr lvl="1"/>
            <a:endParaRPr lang="en-US" dirty="0"/>
          </a:p>
          <a:p>
            <a:pPr lvl="1"/>
            <a:endParaRPr lang="en-US" dirty="0"/>
          </a:p>
          <a:p>
            <a:pPr lvl="1"/>
            <a:endParaRPr lang="en-US" dirty="0"/>
          </a:p>
          <a:p>
            <a:r>
              <a:rPr lang="en-US" b="1" dirty="0">
                <a:sym typeface="Wingdings"/>
              </a:rPr>
              <a:t></a:t>
            </a:r>
            <a:r>
              <a:rPr lang="en-US" dirty="0">
                <a:sym typeface="Wingdings"/>
              </a:rPr>
              <a:t> </a:t>
            </a:r>
            <a:r>
              <a:rPr lang="en-US" dirty="0"/>
              <a:t>  This page might also be available during class.</a:t>
            </a:r>
          </a:p>
          <a:p>
            <a:pPr lvl="1"/>
            <a:endParaRPr lang="en-US" dirty="0"/>
          </a:p>
          <a:p>
            <a:pPr lvl="1"/>
            <a:endParaRPr lang="en-US" dirty="0"/>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 y="3276600"/>
            <a:ext cx="697071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858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Objectives</a:t>
            </a:r>
          </a:p>
        </p:txBody>
      </p:sp>
      <p:sp>
        <p:nvSpPr>
          <p:cNvPr id="27651" name="Rectangle 3"/>
          <p:cNvSpPr>
            <a:spLocks noGrp="1" noChangeArrowheads="1"/>
          </p:cNvSpPr>
          <p:nvPr>
            <p:ph idx="1"/>
          </p:nvPr>
        </p:nvSpPr>
        <p:spPr>
          <a:xfrm>
            <a:off x="685800" y="1066800"/>
            <a:ext cx="7848600" cy="4267200"/>
          </a:xfrm>
        </p:spPr>
        <p:txBody>
          <a:bodyPr/>
          <a:lstStyle/>
          <a:p>
            <a:pPr lvl="1"/>
            <a:r>
              <a:rPr lang="en-US" dirty="0"/>
              <a:t>Characterize SAS software.</a:t>
            </a:r>
          </a:p>
          <a:p>
            <a:pPr lvl="1"/>
            <a:r>
              <a:rPr lang="en-US" dirty="0"/>
              <a:t>Describe the functionality of Base SAS and </a:t>
            </a:r>
            <a:br>
              <a:rPr lang="en-US" dirty="0"/>
            </a:br>
            <a:r>
              <a:rPr lang="en-US" dirty="0"/>
              <a:t>SAS Foundation tools.</a:t>
            </a:r>
          </a:p>
          <a:p>
            <a:pPr marL="117475" lvl="1"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A146D2AD-DF1E-4B49-9C2E-BC1F631AD2D6}" type="slidenum">
              <a:rPr lang="en-US"/>
              <a:pPr>
                <a:defRPr/>
              </a:pPr>
              <a:t>3</a:t>
            </a:fld>
            <a:endParaRPr lang="en-US" b="0" dirty="0">
              <a:latin typeface="Times New Roman" pitchFamily="18" charset="0"/>
            </a:endParaRPr>
          </a:p>
        </p:txBody>
      </p:sp>
    </p:spTree>
    <p:extLst>
      <p:ext uri="{BB962C8B-B14F-4D97-AF65-F5344CB8AC3E}">
        <p14:creationId xmlns:p14="http://schemas.microsoft.com/office/powerpoint/2010/main" val="3579530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nvPicPr>
        <p:blipFill>
          <a:blip r:embed="rId4"/>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a:solidFill>
                  <a:srgbClr val="0070C0"/>
                </a:solidFill>
              </a:rPr>
              <a:t>Chapter 1: Introduction</a:t>
            </a:r>
          </a:p>
        </p:txBody>
      </p:sp>
      <p:graphicFrame>
        <p:nvGraphicFramePr>
          <p:cNvPr id="7" name="Group Organizer"/>
          <p:cNvGraphicFramePr>
            <a:graphicFrameLocks noGrp="1"/>
          </p:cNvGraphicFramePr>
          <p:nvPr>
            <p:extLst>
              <p:ext uri="{D42A27DB-BD31-4B8C-83A1-F6EECF244321}">
                <p14:modId xmlns:p14="http://schemas.microsoft.com/office/powerpoint/2010/main" val="3009068627"/>
              </p:ext>
            </p:extLst>
          </p:nvPr>
        </p:nvGraphicFramePr>
        <p:xfrm>
          <a:off x="1371600" y="1690687"/>
          <a:ext cx="6400800" cy="4343400"/>
        </p:xfrm>
        <a:graphic>
          <a:graphicData uri="http://schemas.openxmlformats.org/drawingml/2006/table">
            <a:tbl>
              <a:tblPr/>
              <a:tblGrid>
                <a:gridCol w="6400800">
                  <a:extLst>
                    <a:ext uri="{9D8B030D-6E8A-4147-A177-3AD203B41FA5}">
                      <a16:colId xmlns:a16="http://schemas.microsoft.com/office/drawing/2014/main" val="20000"/>
                    </a:ext>
                  </a:extLst>
                </a:gridCol>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1.1 Overview of SAS Foundation</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a:ln>
                            <a:noFill/>
                          </a:ln>
                          <a:solidFill>
                            <a:srgbClr val="FFFFFF"/>
                          </a:solidFill>
                          <a:effectLst/>
                          <a:latin typeface="Arial Narrow" pitchFamily="34" charset="0"/>
                        </a:rPr>
                        <a:t>1.2 Course Logistics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a:ln>
                            <a:noFill/>
                          </a:ln>
                          <a:solidFill>
                            <a:srgbClr val="1489FF"/>
                          </a:solidFill>
                          <a:effectLst/>
                          <a:latin typeface="Arial Narrow" pitchFamily="34" charset="0"/>
                        </a:rPr>
                        <a:t>1.3 Course Data Files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947724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dirty="0"/>
              <a:t>Objectives</a:t>
            </a:r>
          </a:p>
        </p:txBody>
      </p:sp>
      <p:sp>
        <p:nvSpPr>
          <p:cNvPr id="39939" name="Rectangle 3"/>
          <p:cNvSpPr>
            <a:spLocks noGrp="1" noChangeArrowheads="1"/>
          </p:cNvSpPr>
          <p:nvPr>
            <p:ph idx="1"/>
          </p:nvPr>
        </p:nvSpPr>
        <p:spPr/>
        <p:txBody>
          <a:bodyPr/>
          <a:lstStyle/>
          <a:p>
            <a:pPr lvl="1"/>
            <a:r>
              <a:rPr lang="en-US" dirty="0"/>
              <a:t>Execute a SAS program to create the course data files.</a:t>
            </a:r>
          </a:p>
          <a:p>
            <a:pPr lvl="1"/>
            <a:r>
              <a:rPr lang="en-US" dirty="0"/>
              <a:t>Execute a SAS program to define the data location.</a:t>
            </a:r>
          </a:p>
        </p:txBody>
      </p:sp>
      <p:sp>
        <p:nvSpPr>
          <p:cNvPr id="5" name="Slide Number Placeholder 3"/>
          <p:cNvSpPr>
            <a:spLocks noGrp="1"/>
          </p:cNvSpPr>
          <p:nvPr>
            <p:ph type="sldNum" sz="quarter" idx="4294967295"/>
          </p:nvPr>
        </p:nvSpPr>
        <p:spPr>
          <a:xfrm>
            <a:off x="0" y="6770688"/>
            <a:ext cx="98425" cy="87312"/>
          </a:xfrm>
        </p:spPr>
        <p:txBody>
          <a:bodyPr/>
          <a:lstStyle/>
          <a:p>
            <a:pPr>
              <a:defRPr/>
            </a:pPr>
            <a:fld id="{2B49A9EA-016C-46DF-8AFB-A57A6A8CEE55}" type="slidenum">
              <a:rPr lang="en-US"/>
              <a:pPr>
                <a:defRPr/>
              </a:pPr>
              <a:t>31</a:t>
            </a:fld>
            <a:endParaRPr lang="en-US" b="0" dirty="0">
              <a:latin typeface="Times New Roman" pitchFamily="18" charset="0"/>
            </a:endParaRPr>
          </a:p>
        </p:txBody>
      </p:sp>
      <p:sp>
        <p:nvSpPr>
          <p:cNvPr id="39941" name="Rectangle 2"/>
          <p:cNvSpPr>
            <a:spLocks noChangeArrowheads="1"/>
          </p:cNvSpPr>
          <p:nvPr/>
        </p:nvSpPr>
        <p:spPr bwMode="auto">
          <a:xfrm>
            <a:off x="688975" y="3175"/>
            <a:ext cx="77739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1136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shq\root\dept\PSD\GRAPHICS\Illustrations\Backgrounds\gold_hal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2663825"/>
            <a:ext cx="4094162" cy="2568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Business Scenario</a:t>
            </a:r>
          </a:p>
        </p:txBody>
      </p:sp>
      <p:sp>
        <p:nvSpPr>
          <p:cNvPr id="3" name="Content Placeholder 2"/>
          <p:cNvSpPr>
            <a:spLocks noGrp="1"/>
          </p:cNvSpPr>
          <p:nvPr>
            <p:ph idx="1"/>
          </p:nvPr>
        </p:nvSpPr>
        <p:spPr/>
        <p:txBody>
          <a:bodyPr/>
          <a:lstStyle/>
          <a:p>
            <a:r>
              <a:rPr lang="en-US" dirty="0"/>
              <a:t>Identify a location for the course data files and execute programs to create the files and define the location. </a:t>
            </a:r>
          </a:p>
          <a:p>
            <a:endParaRPr lang="en-US" dirty="0"/>
          </a:p>
        </p:txBody>
      </p:sp>
      <p:sp>
        <p:nvSpPr>
          <p:cNvPr id="4" name="Slide Number Placeholder 3"/>
          <p:cNvSpPr>
            <a:spLocks noGrp="1"/>
          </p:cNvSpPr>
          <p:nvPr>
            <p:ph type="sldNum" sz="quarter" idx="10"/>
          </p:nvPr>
        </p:nvSpPr>
        <p:spPr/>
        <p:txBody>
          <a:bodyPr/>
          <a:lstStyle/>
          <a:p>
            <a:pPr>
              <a:defRPr/>
            </a:pPr>
            <a:fld id="{BF48067F-2A7E-490C-B609-4CDD0CB8D056}" type="slidenum">
              <a:rPr lang="en-US" smtClean="0"/>
              <a:pPr>
                <a:defRPr/>
              </a:pPr>
              <a:t>32</a:t>
            </a:fld>
            <a:endParaRPr lang="en-US" b="0" dirty="0">
              <a:latin typeface="Times New Roman" pitchFamily="18" charset="0"/>
            </a:endParaRPr>
          </a:p>
        </p:txBody>
      </p:sp>
      <p:sp>
        <p:nvSpPr>
          <p:cNvPr id="11" name="TextBox 10"/>
          <p:cNvSpPr txBox="1"/>
          <p:nvPr/>
        </p:nvSpPr>
        <p:spPr>
          <a:xfrm>
            <a:off x="4191000" y="3424378"/>
            <a:ext cx="2057400" cy="830997"/>
          </a:xfrm>
          <a:prstGeom prst="rect">
            <a:avLst/>
          </a:prstGeom>
          <a:noFill/>
          <a:ln w="19050">
            <a:noFill/>
          </a:ln>
        </p:spPr>
        <p:txBody>
          <a:bodyPr wrap="square" rtlCol="0">
            <a:spAutoFit/>
          </a:bodyPr>
          <a:lstStyle/>
          <a:p>
            <a:r>
              <a:rPr lang="en-US" b="1" dirty="0"/>
              <a:t>cre8data.sas</a:t>
            </a:r>
          </a:p>
          <a:p>
            <a:r>
              <a:rPr lang="en-US" b="1" dirty="0"/>
              <a:t>libname.sas</a:t>
            </a:r>
          </a:p>
        </p:txBody>
      </p:sp>
      <p:pic>
        <p:nvPicPr>
          <p:cNvPr id="1031" name="Picture 7" descr="\\sashq\root\dept\PSD\GRAPHICS\Illustrations\Data\incoming_data_noarrow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17" y="3235354"/>
            <a:ext cx="1336027" cy="1873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shq\root\dept\PSD\GRAPHICS\Illustrations\Computers\computer_blue_small_trans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5" y="4171950"/>
            <a:ext cx="16668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ashq\root\dept\PSD\GRAPHICS\Illustrations\People_Generic\person_blue_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6" y="3276600"/>
            <a:ext cx="2828926" cy="28765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shq\root\dept\PSD\GRAPHICS\Illustrations\Arrows\arrow_swoop_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109317">
            <a:off x="6242534" y="3481747"/>
            <a:ext cx="10287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ashq\root\dept\PSD\GRAPHICS\Illustrations\Arrows\arrow_swoop_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109317">
            <a:off x="3168166" y="3591359"/>
            <a:ext cx="10287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graphics\cloud_pla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669" y="1508069"/>
            <a:ext cx="3006593" cy="30065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27211" y="2346357"/>
            <a:ext cx="1609957" cy="707886"/>
          </a:xfrm>
          <a:prstGeom prst="rect">
            <a:avLst/>
          </a:prstGeom>
          <a:noFill/>
        </p:spPr>
        <p:txBody>
          <a:bodyPr wrap="square" rtlCol="0">
            <a:spAutoFit/>
          </a:bodyPr>
          <a:lstStyle/>
          <a:p>
            <a:pPr algn="ctr"/>
            <a:r>
              <a:rPr lang="en-US" sz="2000" b="1" dirty="0"/>
              <a:t>Data</a:t>
            </a:r>
          </a:p>
          <a:p>
            <a:pPr algn="ctr"/>
            <a:r>
              <a:rPr lang="en-US" sz="2000" b="1" dirty="0"/>
              <a:t>location?</a:t>
            </a:r>
          </a:p>
        </p:txBody>
      </p:sp>
    </p:spTree>
    <p:extLst>
      <p:ext uri="{BB962C8B-B14F-4D97-AF65-F5344CB8AC3E}">
        <p14:creationId xmlns:p14="http://schemas.microsoft.com/office/powerpoint/2010/main" val="642140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moTitle"/>
          <p:cNvSpPr>
            <a:spLocks noGrp="1"/>
          </p:cNvSpPr>
          <p:nvPr>
            <p:ph type="title"/>
          </p:nvPr>
        </p:nvSpPr>
        <p:spPr>
          <a:xfrm>
            <a:off x="2197100" y="1466850"/>
            <a:ext cx="4895850" cy="596900"/>
          </a:xfrm>
        </p:spPr>
        <p:txBody>
          <a:bodyPr/>
          <a:lstStyle/>
          <a:p>
            <a:r>
              <a:rPr lang="en-US" dirty="0">
                <a:solidFill>
                  <a:srgbClr val="0053C3"/>
                </a:solidFill>
                <a:latin typeface="Arial Narrow"/>
              </a:rPr>
              <a:t>Creating Course Data Files</a:t>
            </a:r>
            <a:endParaRPr lang="en-US" dirty="0">
              <a:solidFill>
                <a:srgbClr val="0070C0"/>
              </a:solidFill>
            </a:endParaRPr>
          </a:p>
        </p:txBody>
      </p:sp>
      <p:pic>
        <p:nvPicPr>
          <p:cNvPr id="8195" name="Picture 3" descr="C:\Users\kaperk\Desktop\CDS_slides\PNG\dem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309688"/>
            <a:ext cx="15636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DemoText"/>
          <p:cNvSpPr txBox="1">
            <a:spLocks/>
          </p:cNvSpPr>
          <p:nvPr/>
        </p:nvSpPr>
        <p:spPr bwMode="auto">
          <a:xfrm>
            <a:off x="2227263" y="2919413"/>
            <a:ext cx="5053012" cy="2278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ts val="2600"/>
              </a:lnSpc>
              <a:spcBef>
                <a:spcPct val="0"/>
              </a:spcBef>
              <a:spcAft>
                <a:spcPct val="0"/>
              </a:spcAft>
              <a:buClr>
                <a:srgbClr val="000000"/>
              </a:buClr>
            </a:pPr>
            <a:r>
              <a:rPr lang="en-US" dirty="0">
                <a:solidFill>
                  <a:srgbClr val="000000"/>
                </a:solidFill>
                <a:latin typeface="Arial" pitchFamily="34" charset="0"/>
                <a:ea typeface="MS PGothic" pitchFamily="34" charset="-128"/>
              </a:rPr>
              <a:t>This demonstration illustrates how </a:t>
            </a:r>
            <a:br>
              <a:rPr lang="en-US" dirty="0">
                <a:solidFill>
                  <a:srgbClr val="000000"/>
                </a:solidFill>
                <a:latin typeface="Arial" pitchFamily="34" charset="0"/>
                <a:ea typeface="MS PGothic" pitchFamily="34" charset="-128"/>
              </a:rPr>
            </a:br>
            <a:r>
              <a:rPr lang="en-US" dirty="0">
                <a:solidFill>
                  <a:srgbClr val="000000"/>
                </a:solidFill>
                <a:latin typeface="Arial" pitchFamily="34" charset="0"/>
                <a:ea typeface="MS PGothic" pitchFamily="34" charset="-128"/>
              </a:rPr>
              <a:t>to create the course data files and define the data location.</a:t>
            </a:r>
          </a:p>
        </p:txBody>
      </p:sp>
      <p:pic>
        <p:nvPicPr>
          <p:cNvPr id="8197"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79831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a:solidFill>
                  <a:srgbClr val="0070C0"/>
                </a:solidFill>
              </a:rPr>
              <a:t>Exercise</a:t>
            </a:r>
          </a:p>
        </p:txBody>
      </p:sp>
      <p:sp>
        <p:nvSpPr>
          <p:cNvPr id="10243" name="ExerciseText"/>
          <p:cNvSpPr txBox="1">
            <a:spLocks/>
          </p:cNvSpPr>
          <p:nvPr/>
        </p:nvSpPr>
        <p:spPr bwMode="auto">
          <a:xfrm>
            <a:off x="2228849" y="2927350"/>
            <a:ext cx="5961561"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concepts 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SAS?  </a:t>
            </a:r>
            <a:endParaRPr lang="en-US" dirty="0">
              <a:solidFill>
                <a:srgbClr val="FF66FF"/>
              </a:solidFill>
            </a:endParaRPr>
          </a:p>
        </p:txBody>
      </p:sp>
      <p:sp>
        <p:nvSpPr>
          <p:cNvPr id="3" name="Content Placeholder 2"/>
          <p:cNvSpPr>
            <a:spLocks noGrp="1"/>
          </p:cNvSpPr>
          <p:nvPr>
            <p:ph idx="1"/>
          </p:nvPr>
        </p:nvSpPr>
        <p:spPr/>
        <p:txBody>
          <a:bodyPr/>
          <a:lstStyle/>
          <a:p>
            <a:r>
              <a:rPr lang="en-US" i="1" dirty="0"/>
              <a:t>SAS </a:t>
            </a:r>
            <a:r>
              <a:rPr lang="en-US" dirty="0"/>
              <a:t>is a suite of business solutions and technologies </a:t>
            </a:r>
            <a:br>
              <a:rPr lang="en-US" dirty="0"/>
            </a:br>
            <a:r>
              <a:rPr lang="en-US" dirty="0"/>
              <a:t>to help organizations solve business problems. </a:t>
            </a:r>
          </a:p>
          <a:p>
            <a:r>
              <a:rPr lang="en-US" dirty="0"/>
              <a:t>   </a:t>
            </a:r>
          </a:p>
        </p:txBody>
      </p:sp>
      <p:pic>
        <p:nvPicPr>
          <p:cNvPr id="1026" name="Picture 2" descr="\\sashq\root\dept\PSD\GRAPHICS\Illustrations\Logos\sa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670" y="5562600"/>
            <a:ext cx="1662659"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2133600"/>
            <a:ext cx="3429000" cy="3429000"/>
          </a:xfrm>
          <a:prstGeom prst="rect">
            <a:avLst/>
          </a:prstGeom>
        </p:spPr>
      </p:pic>
    </p:spTree>
    <p:extLst>
      <p:ext uri="{BB962C8B-B14F-4D97-AF65-F5344CB8AC3E}">
        <p14:creationId xmlns:p14="http://schemas.microsoft.com/office/powerpoint/2010/main" val="400188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ge representing the SAS capabilities to handle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3044539"/>
            <a:ext cx="64960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p:txBody>
          <a:bodyPr/>
          <a:lstStyle/>
          <a:p>
            <a:r>
              <a:rPr lang="en-US" dirty="0"/>
              <a:t>What Can You Do with SAS?</a:t>
            </a:r>
          </a:p>
        </p:txBody>
      </p:sp>
      <p:sp>
        <p:nvSpPr>
          <p:cNvPr id="28675" name="Rectangle 3"/>
          <p:cNvSpPr>
            <a:spLocks noGrp="1" noChangeArrowheads="1"/>
          </p:cNvSpPr>
          <p:nvPr>
            <p:ph idx="1"/>
          </p:nvPr>
        </p:nvSpPr>
        <p:spPr/>
        <p:txBody>
          <a:bodyPr/>
          <a:lstStyle/>
          <a:p>
            <a:r>
              <a:rPr lang="en-US" dirty="0"/>
              <a:t>SAS software enables you to do the following:</a:t>
            </a:r>
          </a:p>
          <a:p>
            <a:pPr lvl="1"/>
            <a:r>
              <a:rPr lang="en-US" dirty="0"/>
              <a:t>access data across multiple sources </a:t>
            </a:r>
          </a:p>
          <a:p>
            <a:pPr lvl="1"/>
            <a:r>
              <a:rPr lang="en-US" dirty="0"/>
              <a:t>manage data</a:t>
            </a:r>
          </a:p>
          <a:p>
            <a:pPr lvl="1"/>
            <a:r>
              <a:rPr lang="en-US" dirty="0"/>
              <a:t>perform sophisticated analyses</a:t>
            </a:r>
          </a:p>
          <a:p>
            <a:pPr lvl="1"/>
            <a:r>
              <a:rPr lang="en-US" dirty="0"/>
              <a:t>deliver information across your organization</a:t>
            </a:r>
          </a:p>
        </p:txBody>
      </p:sp>
      <p:sp>
        <p:nvSpPr>
          <p:cNvPr id="5" name="Slide Number Placeholder 3"/>
          <p:cNvSpPr>
            <a:spLocks noGrp="1"/>
          </p:cNvSpPr>
          <p:nvPr>
            <p:ph type="sldNum" sz="quarter" idx="10"/>
          </p:nvPr>
        </p:nvSpPr>
        <p:spPr/>
        <p:txBody>
          <a:bodyPr/>
          <a:lstStyle/>
          <a:p>
            <a:pPr>
              <a:defRPr/>
            </a:pPr>
            <a:fld id="{5AC4EBDB-2113-4884-A8A2-0EE12F9F2ED8}" type="slidenum">
              <a:rPr lang="en-US"/>
              <a:pPr>
                <a:defRPr/>
              </a:pPr>
              <a:t>5</a:t>
            </a:fld>
            <a:endParaRPr lang="en-US" b="0" dirty="0">
              <a:latin typeface="Times New Roman"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89" y="4490751"/>
            <a:ext cx="1536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82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What Is Base SAS? </a:t>
            </a:r>
          </a:p>
        </p:txBody>
      </p:sp>
      <p:sp>
        <p:nvSpPr>
          <p:cNvPr id="29699" name="Rectangle 3"/>
          <p:cNvSpPr>
            <a:spLocks noGrp="1" noChangeArrowheads="1"/>
          </p:cNvSpPr>
          <p:nvPr>
            <p:ph idx="1"/>
          </p:nvPr>
        </p:nvSpPr>
        <p:spPr>
          <a:xfrm>
            <a:off x="685800" y="1074738"/>
            <a:ext cx="8001000" cy="4264025"/>
          </a:xfrm>
        </p:spPr>
        <p:txBody>
          <a:bodyPr/>
          <a:lstStyle/>
          <a:p>
            <a:pPr marL="0" lvl="1" indent="0">
              <a:buClr>
                <a:schemeClr val="tx1"/>
              </a:buClr>
              <a:buSzTx/>
              <a:buNone/>
            </a:pPr>
            <a:r>
              <a:rPr lang="en-US" i="1" dirty="0"/>
              <a:t>Base SAS </a:t>
            </a:r>
            <a:r>
              <a:rPr lang="en-US" dirty="0"/>
              <a:t>is the centerpiece of all SAS software. </a:t>
            </a:r>
            <a:endParaRPr lang="en-US" dirty="0">
              <a:solidFill>
                <a:schemeClr val="tx1"/>
              </a:solidFill>
            </a:endParaRPr>
          </a:p>
          <a:p>
            <a:endParaRPr lang="en-US" i="1" dirty="0">
              <a:solidFill>
                <a:schemeClr val="tx1"/>
              </a:solidFill>
            </a:endParaRPr>
          </a:p>
          <a:p>
            <a:endParaRPr lang="en-US" i="1" dirty="0">
              <a:solidFill>
                <a:schemeClr val="tx1"/>
              </a:solidFill>
            </a:endParaRPr>
          </a:p>
          <a:p>
            <a:endParaRPr lang="en-US" i="1" dirty="0">
              <a:solidFill>
                <a:schemeClr val="tx1"/>
              </a:solidFill>
            </a:endParaRPr>
          </a:p>
          <a:p>
            <a:endParaRPr lang="en-US" i="1" dirty="0">
              <a:solidFill>
                <a:schemeClr val="tx1"/>
              </a:solidFill>
            </a:endParaRPr>
          </a:p>
          <a:p>
            <a:endParaRPr lang="en-US" i="1" dirty="0">
              <a:solidFill>
                <a:schemeClr val="tx1"/>
              </a:solidFill>
            </a:endParaRPr>
          </a:p>
          <a:p>
            <a:endParaRPr lang="en-US" i="1" dirty="0">
              <a:solidFill>
                <a:schemeClr val="tx1"/>
              </a:solidFill>
            </a:endParaRPr>
          </a:p>
          <a:p>
            <a:r>
              <a:rPr lang="en-US" dirty="0">
                <a:solidFill>
                  <a:schemeClr val="tx1"/>
                </a:solidFill>
              </a:rPr>
              <a:t>Base SAS is a product within the SAS Foundation </a:t>
            </a:r>
            <a:r>
              <a:rPr lang="en-US" dirty="0">
                <a:solidFill>
                  <a:srgbClr val="000000"/>
                </a:solidFill>
              </a:rPr>
              <a:t>set </a:t>
            </a:r>
            <a:br>
              <a:rPr lang="en-US" dirty="0">
                <a:solidFill>
                  <a:srgbClr val="000000"/>
                </a:solidFill>
              </a:rPr>
            </a:br>
            <a:r>
              <a:rPr lang="en-US" dirty="0">
                <a:solidFill>
                  <a:srgbClr val="000000"/>
                </a:solidFill>
              </a:rPr>
              <a:t>of products that provides </a:t>
            </a:r>
            <a:endParaRPr lang="en-US" dirty="0"/>
          </a:p>
          <a:p>
            <a:pPr lvl="1"/>
            <a:r>
              <a:rPr lang="en-US" dirty="0">
                <a:solidFill>
                  <a:schemeClr val="tx1"/>
                </a:solidFill>
              </a:rPr>
              <a:t>a highly flexible, highly extensible fourth-generation programming language </a:t>
            </a:r>
          </a:p>
          <a:p>
            <a:pPr lvl="1"/>
            <a:r>
              <a:rPr lang="en-US" dirty="0">
                <a:solidFill>
                  <a:schemeClr val="tx1"/>
                </a:solidFill>
              </a:rPr>
              <a:t>a rich library of encapsulated programming procedures</a:t>
            </a:r>
          </a:p>
          <a:p>
            <a:pPr lvl="1"/>
            <a:r>
              <a:rPr lang="en-US" dirty="0">
                <a:solidFill>
                  <a:schemeClr val="tx1"/>
                </a:solidFill>
              </a:rPr>
              <a:t>a graphic user interface for administering SAS tasks.</a:t>
            </a:r>
          </a:p>
          <a:p>
            <a:pPr marL="117475" lvl="1" indent="0">
              <a:buNone/>
            </a:pPr>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marL="117475" lvl="1" indent="0">
              <a:buNone/>
            </a:pPr>
            <a:r>
              <a:rPr lang="en-US" dirty="0">
                <a:solidFill>
                  <a:schemeClr val="tx1"/>
                </a:solidFill>
              </a:rPr>
              <a:t> </a:t>
            </a:r>
            <a:endParaRPr lang="en-US" dirty="0"/>
          </a:p>
          <a:p>
            <a:pPr marL="117475" lvl="1" indent="0">
              <a:buNone/>
            </a:pPr>
            <a:endParaRPr lang="en-US" dirty="0"/>
          </a:p>
          <a:p>
            <a:pPr marL="117475" lvl="1" indent="0">
              <a:buNone/>
            </a:pPr>
            <a:endParaRPr lang="en-US" dirty="0"/>
          </a:p>
          <a:p>
            <a:pPr marL="117475" lvl="1" indent="0">
              <a:buNone/>
            </a:pPr>
            <a:endParaRPr lang="en-US" sz="1000" dirty="0"/>
          </a:p>
          <a:p>
            <a:pPr lvl="1"/>
            <a:endParaRPr lang="en-US" dirty="0">
              <a:solidFill>
                <a:schemeClr val="tx1"/>
              </a:solidFill>
            </a:endParaRPr>
          </a:p>
        </p:txBody>
      </p:sp>
      <p:sp>
        <p:nvSpPr>
          <p:cNvPr id="4" name="Slide Number Placeholder 3"/>
          <p:cNvSpPr>
            <a:spLocks noGrp="1"/>
          </p:cNvSpPr>
          <p:nvPr>
            <p:ph type="sldNum" sz="quarter" idx="10"/>
          </p:nvPr>
        </p:nvSpPr>
        <p:spPr>
          <a:prstGeom prst="rect">
            <a:avLst/>
          </a:prstGeom>
        </p:spPr>
        <p:txBody>
          <a:bodyPr/>
          <a:lstStyle/>
          <a:p>
            <a:pPr>
              <a:defRPr/>
            </a:pPr>
            <a:fld id="{A79DCEC5-7162-4765-8D87-FED075626215}" type="slidenum">
              <a:rPr lang="en-US"/>
              <a:pPr>
                <a:defRPr/>
              </a:pPr>
              <a:t>6</a:t>
            </a:fld>
            <a:endParaRPr lang="en-US" b="0" dirty="0">
              <a:latin typeface="Times New Roman" pitchFamily="18" charset="0"/>
            </a:endParaRPr>
          </a:p>
        </p:txBody>
      </p:sp>
      <p:grpSp>
        <p:nvGrpSpPr>
          <p:cNvPr id="8" name="Group 7"/>
          <p:cNvGrpSpPr/>
          <p:nvPr/>
        </p:nvGrpSpPr>
        <p:grpSpPr>
          <a:xfrm>
            <a:off x="1941909" y="1600200"/>
            <a:ext cx="5260182" cy="2454021"/>
            <a:chOff x="1941909" y="1600200"/>
            <a:chExt cx="5260182" cy="2454021"/>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909" y="1600200"/>
              <a:ext cx="5260182" cy="245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bwMode="auto">
            <a:xfrm>
              <a:off x="4572000" y="1981200"/>
              <a:ext cx="1109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r>
                <a:rPr lang="en-US" sz="1600" dirty="0">
                  <a:solidFill>
                    <a:srgbClr val="FFFFFF"/>
                  </a:solidFill>
                </a:rPr>
                <a:t>Integrated</a:t>
              </a:r>
            </a:p>
          </p:txBody>
        </p:sp>
        <p:sp>
          <p:nvSpPr>
            <p:cNvPr id="13" name="TextBox 12"/>
            <p:cNvSpPr txBox="1"/>
            <p:nvPr/>
          </p:nvSpPr>
          <p:spPr bwMode="auto">
            <a:xfrm>
              <a:off x="5837500" y="1981200"/>
              <a:ext cx="9813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r>
                <a:rPr lang="en-US" sz="1600" dirty="0">
                  <a:solidFill>
                    <a:srgbClr val="FFFFFF"/>
                  </a:solidFill>
                </a:rPr>
                <a:t>Powerful</a:t>
              </a:r>
            </a:p>
          </p:txBody>
        </p:sp>
        <p:sp>
          <p:nvSpPr>
            <p:cNvPr id="14" name="TextBox 13"/>
            <p:cNvSpPr txBox="1"/>
            <p:nvPr/>
          </p:nvSpPr>
          <p:spPr bwMode="auto">
            <a:xfrm>
              <a:off x="3372089" y="1981200"/>
              <a:ext cx="1128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r>
                <a:rPr lang="en-US" sz="1600" dirty="0">
                  <a:solidFill>
                    <a:srgbClr val="FFFFFF"/>
                  </a:solidFill>
                </a:rPr>
                <a:t>Extensible</a:t>
              </a:r>
            </a:p>
          </p:txBody>
        </p:sp>
        <p:sp>
          <p:nvSpPr>
            <p:cNvPr id="15" name="TextBox 14"/>
            <p:cNvSpPr txBox="1"/>
            <p:nvPr/>
          </p:nvSpPr>
          <p:spPr bwMode="auto">
            <a:xfrm>
              <a:off x="2318796" y="1981200"/>
              <a:ext cx="888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b">
              <a:spAutoFit/>
            </a:bodyPr>
            <a:lstStyle/>
            <a:p>
              <a:r>
                <a:rPr lang="en-US" sz="1600" dirty="0">
                  <a:solidFill>
                    <a:srgbClr val="FFFFFF"/>
                  </a:solidFill>
                </a:rPr>
                <a:t>Flexible</a:t>
              </a:r>
            </a:p>
          </p:txBody>
        </p:sp>
      </p:grpSp>
    </p:spTree>
    <p:extLst>
      <p:ext uri="{BB962C8B-B14F-4D97-AF65-F5344CB8AC3E}">
        <p14:creationId xmlns:p14="http://schemas.microsoft.com/office/powerpoint/2010/main" val="39777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Class</a:t>
            </a:r>
          </a:p>
        </p:txBody>
      </p:sp>
      <p:sp>
        <p:nvSpPr>
          <p:cNvPr id="3" name="Content Placeholder 2"/>
          <p:cNvSpPr>
            <a:spLocks noGrp="1"/>
          </p:cNvSpPr>
          <p:nvPr>
            <p:ph idx="1"/>
          </p:nvPr>
        </p:nvSpPr>
        <p:spPr/>
        <p:txBody>
          <a:bodyPr/>
          <a:lstStyle/>
          <a:p>
            <a:r>
              <a:rPr lang="en-US" dirty="0"/>
              <a:t>This class focuses on writing SAS programs to do the following:</a:t>
            </a:r>
          </a:p>
          <a:p>
            <a:pPr marL="2690813" lvl="1"/>
            <a:r>
              <a:rPr lang="en-US" dirty="0"/>
              <a:t>access data in various forms</a:t>
            </a:r>
          </a:p>
          <a:p>
            <a:pPr marL="2690813" lvl="1"/>
            <a:r>
              <a:rPr lang="en-US" dirty="0"/>
              <a:t>create SAS data sets </a:t>
            </a:r>
          </a:p>
          <a:p>
            <a:pPr marL="2690813" lvl="1"/>
            <a:r>
              <a:rPr lang="en-US" dirty="0"/>
              <a:t>use prewritten procedures to analyze data and write basic reports</a:t>
            </a:r>
          </a:p>
          <a:p>
            <a:pPr marL="2690813" lvl="1"/>
            <a:r>
              <a:rPr lang="en-US" dirty="0"/>
              <a:t>combine data sets</a:t>
            </a:r>
          </a:p>
          <a:p>
            <a:pPr marL="2690813" lvl="1"/>
            <a:r>
              <a:rPr lang="en-US" dirty="0"/>
              <a:t>generate detail and summary reports in various formats, including HTML, RTF, PDF</a:t>
            </a:r>
          </a:p>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05" y="2178518"/>
            <a:ext cx="21050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44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a:t>1.01 Multiple </a:t>
            </a:r>
            <a:r>
              <a:rPr lang="en-US" dirty="0"/>
              <a:t>Choice Poll</a:t>
            </a:r>
          </a:p>
        </p:txBody>
      </p:sp>
      <p:sp>
        <p:nvSpPr>
          <p:cNvPr id="2051" name="Rectangle 5"/>
          <p:cNvSpPr>
            <a:spLocks noGrp="1" noChangeArrowheads="1"/>
          </p:cNvSpPr>
          <p:nvPr>
            <p:ph idx="1"/>
          </p:nvPr>
        </p:nvSpPr>
        <p:spPr/>
        <p:txBody>
          <a:bodyPr/>
          <a:lstStyle/>
          <a:p>
            <a:r>
              <a:rPr lang="en-US" dirty="0"/>
              <a:t>Have you worked with Base SAS?</a:t>
            </a:r>
          </a:p>
          <a:p>
            <a:pPr lvl="1">
              <a:buClr>
                <a:schemeClr val="tx1"/>
              </a:buClr>
              <a:buSzTx/>
              <a:buFont typeface="Wingdings" pitchFamily="2" charset="2"/>
              <a:buAutoNum type="alphaLcPeriod"/>
            </a:pPr>
            <a:r>
              <a:rPr lang="en-US" dirty="0"/>
              <a:t>yes, just maintaining programs</a:t>
            </a:r>
          </a:p>
          <a:p>
            <a:pPr lvl="1">
              <a:buClr>
                <a:schemeClr val="tx1"/>
              </a:buClr>
              <a:buSzTx/>
              <a:buFont typeface="Wingdings" pitchFamily="2" charset="2"/>
              <a:buAutoNum type="alphaLcPeriod"/>
            </a:pPr>
            <a:r>
              <a:rPr lang="en-US" dirty="0"/>
              <a:t>yes, writing some programs</a:t>
            </a:r>
          </a:p>
          <a:p>
            <a:pPr lvl="1">
              <a:buClr>
                <a:schemeClr val="tx1"/>
              </a:buClr>
              <a:buSzTx/>
              <a:buFont typeface="Wingdings" pitchFamily="2" charset="2"/>
              <a:buAutoNum type="alphaLcPeriod"/>
            </a:pPr>
            <a:r>
              <a:rPr lang="en-US" dirty="0"/>
              <a:t>no, not at all</a:t>
            </a:r>
          </a:p>
          <a:p>
            <a:pPr marL="0" indent="0"/>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UIDATA" val="&lt;database version=&quot;7.0&quot;&gt;&lt;object type=&quot;1&quot; unique_id=&quot;10001&quot;&gt;&lt;object type=&quot;8&quot; unique_id=&quot;10002&quot;&gt;&lt;/object&gt;&lt;object type=&quot;2&quot; unique_id=&quot;10003&quot;&gt;&lt;object type=&quot;3&quot; unique_id=&quot;10061&quot;&gt;&lt;property id=&quot;20148&quot; value=&quot;5&quot;/&gt;&lt;property id=&quot;20300&quot; value=&quot;Slide 31 - &amp;quot;Objectives&amp;quot;&quot;/&gt;&lt;property id=&quot;20307&quot; value=&quot;308&quot;/&gt;&lt;/object&gt;&lt;object type=&quot;3&quot; unique_id=&quot;10062&quot;&gt;&lt;property id=&quot;20148&quot; value=&quot;5&quot;/&gt;&lt;property id=&quot;20300&quot; value=&quot;Slide 32 - &amp;quot;Business Scenario&amp;quot;&quot;/&gt;&lt;property id=&quot;20307&quot; value=&quot;309&quot;/&gt;&lt;/object&gt;&lt;object type=&quot;3&quot; unique_id=&quot;10380&quot;&gt;&lt;property id=&quot;20148&quot; value=&quot;5&quot;/&gt;&lt;property id=&quot;20300&quot; value=&quot;Slide 1 - &amp;quot;Chapter 1: Introduction&amp;quot;&quot;/&gt;&lt;property id=&quot;20307&quot; value=&quot;369&quot;/&gt;&lt;/object&gt;&lt;object type=&quot;3&quot; unique_id=&quot;10382&quot;&gt;&lt;property id=&quot;20148&quot; value=&quot;5&quot;/&gt;&lt;property id=&quot;20300&quot; value=&quot;Slide 3 - &amp;quot;Objectives&amp;quot;&quot;/&gt;&lt;property id=&quot;20307&quot; value=&quot;339&quot;/&gt;&lt;/object&gt;&lt;object type=&quot;3&quot; unique_id=&quot;10383&quot;&gt;&lt;property id=&quot;20148&quot; value=&quot;5&quot;/&gt;&lt;property id=&quot;20300&quot; value=&quot;Slide 4 - &amp;quot;What Is SAS?  &amp;quot;&quot;/&gt;&lt;property id=&quot;20307&quot; value=&quot;340&quot;/&gt;&lt;/object&gt;&lt;object type=&quot;3&quot; unique_id=&quot;10384&quot;&gt;&lt;property id=&quot;20148&quot; value=&quot;5&quot;/&gt;&lt;property id=&quot;20300&quot; value=&quot;Slide 5 - &amp;quot;What Can You Do with SAS?&amp;quot;&quot;/&gt;&lt;property id=&quot;20307&quot; value=&quot;341&quot;/&gt;&lt;/object&gt;&lt;object type=&quot;3&quot; unique_id=&quot;10385&quot;&gt;&lt;property id=&quot;20148&quot; value=&quot;5&quot;/&gt;&lt;property id=&quot;20300&quot; value=&quot;Slide 6 - &amp;quot;What Is Base SAS? &amp;quot;&quot;/&gt;&lt;property id=&quot;20307&quot; value=&quot;342&quot;/&gt;&lt;/object&gt;&lt;object type=&quot;3&quot; unique_id=&quot;10386&quot;&gt;&lt;property id=&quot;20148&quot; value=&quot;5&quot;/&gt;&lt;property id=&quot;20300&quot; value=&quot;Slide 7 - &amp;quot;About This Class&amp;quot;&quot;/&gt;&lt;property id=&quot;20307&quot; value=&quot;367&quot;/&gt;&lt;/object&gt;&lt;object type=&quot;3&quot; unique_id=&quot;10387&quot;&gt;&lt;property id=&quot;20148&quot; value=&quot;5&quot;/&gt;&lt;property id=&quot;20300&quot; value=&quot;Slide 8 - &amp;quot;1.01 Multiple Choice Poll&amp;quot;&quot;/&gt;&lt;property id=&quot;20307&quot; value=&quot;344&quot;/&gt;&lt;/object&gt;&lt;object type=&quot;3&quot; unique_id=&quot;10388&quot;&gt;&lt;property id=&quot;20148&quot; value=&quot;5&quot;/&gt;&lt;property id=&quot;20300&quot; value=&quot;Slide 9&quot;/&gt;&lt;property id=&quot;20307&quot; value=&quot;373&quot;/&gt;&lt;/object&gt;&lt;object type=&quot;3&quot; unique_id=&quot;10390&quot;&gt;&lt;property id=&quot;20148&quot; value=&quot;5&quot;/&gt;&lt;property id=&quot;20300&quot; value=&quot;Slide 11 - &amp;quot;Objectives&amp;quot;&quot;/&gt;&lt;property id=&quot;20307&quot; value=&quot;347&quot;/&gt;&lt;/object&gt;&lt;object type=&quot;3&quot; unique_id=&quot;10391&quot;&gt;&lt;property id=&quot;20148&quot; value=&quot;5&quot;/&gt;&lt;property id=&quot;20300&quot; value=&quot;Slide 12 - &amp;quot;Orion Star Sports &amp;amp; Outdoors&amp;quot;&quot;/&gt;&lt;property id=&quot;20307&quot; value=&quot;348&quot;/&gt;&lt;/object&gt;&lt;object type=&quot;3&quot; unique_id=&quot;10392&quot;&gt;&lt;property id=&quot;20148&quot; value=&quot;5&quot;/&gt;&lt;property id=&quot;20300&quot; value=&quot;Slide 13 - &amp;quot;Orion Star Data&amp;quot;&quot;/&gt;&lt;property id=&quot;20307&quot; value=&quot;349&quot;/&gt;&lt;/object&gt;&lt;object type=&quot;3&quot; unique_id=&quot;10393&quot;&gt;&lt;property id=&quot;20148&quot; value=&quot;5&quot;/&gt;&lt;property id=&quot;20300&quot; value=&quot;Slide 14 - &amp;quot;Orion Star Business Scenarios&amp;quot;&quot;/&gt;&lt;property id=&quot;20307&quot; value=&quot;350&quot;/&gt;&lt;/object&gt;&lt;object type=&quot;3&quot; unique_id=&quot;10394&quot;&gt;&lt;property id=&quot;20148&quot; value=&quot;5&quot;/&gt;&lt;property id=&quot;20300&quot; value=&quot;Slide 15 - &amp;quot;What Is SAS Enterprise Guide?&amp;quot;&quot;/&gt;&lt;property id=&quot;20307&quot; value=&quot;351&quot;/&gt;&lt;/object&gt;&lt;object type=&quot;3&quot; unique_id=&quot;10395&quot;&gt;&lt;property id=&quot;20148&quot; value=&quot;5&quot;/&gt;&lt;property id=&quot;20300&quot; value=&quot;Slide 16 - &amp;quot;What Is the SAS Windowing Environment?&amp;quot;&quot;/&gt;&lt;property id=&quot;20307&quot; value=&quot;352&quot;/&gt;&lt;/object&gt;&lt;object type=&quot;3&quot; unique_id=&quot;10397&quot;&gt;&lt;property id=&quot;20148&quot; value=&quot;5&quot;/&gt;&lt;property id=&quot;20300&quot; value=&quot;Slide 18 - &amp;quot;Running SAS Programs&amp;quot;&quot;/&gt;&lt;property id=&quot;20307&quot; value=&quot;354&quot;/&gt;&lt;/object&gt;&lt;object type=&quot;3&quot; unique_id=&quot;10398&quot;&gt;&lt;property id=&quot;20148&quot; value=&quot;5&quot;/&gt;&lt;property id=&quot;20300&quot; value=&quot;Slide 19 - &amp;quot;Running SAS Programs&amp;quot;&quot;/&gt;&lt;property id=&quot;20307&quot; value=&quot;355&quot;/&gt;&lt;/object&gt;&lt;object type=&quot;3&quot; unique_id=&quot;10400&quot;&gt;&lt;property id=&quot;20148&quot; value=&quot;5&quot;/&gt;&lt;property id=&quot;20300&quot; value=&quot;Slide 21 - &amp;quot;Program Naming Conventions&amp;quot;&quot;/&gt;&lt;property id=&quot;20307&quot; value=&quot;357&quot;/&gt;&lt;/object&gt;&lt;object type=&quot;3&quot; unique_id=&quot;10401&quot;&gt;&lt;property id=&quot;20148&quot; value=&quot;5&quot;/&gt;&lt;property id=&quot;20300&quot; value=&quot;Slide 22 - &amp;quot;Filename and Library Name References&amp;quot;&quot;/&gt;&lt;property id=&quot;20307&quot; value=&quot;358&quot;/&gt;&lt;/object&gt;&lt;object type=&quot;3&quot; unique_id=&quot;10402&quot;&gt;&lt;property id=&quot;20148&quot; value=&quot;5&quot;/&gt;&lt;property id=&quot;20300&quot; value=&quot;Slide 23 - &amp;quot;Three Levels of Exercises&amp;quot;&quot;/&gt;&lt;property id=&quot;20307&quot; value=&quot;359&quot;/&gt;&lt;/object&gt;&lt;object type=&quot;3&quot; unique_id=&quot;10403&quot;&gt;&lt;property id=&quot;20148&quot; value=&quot;5&quot;/&gt;&lt;property id=&quot;20300&quot; value=&quot;Slide 24 - &amp;quot;Getting Help&amp;quot;&quot;/&gt;&lt;property id=&quot;20307&quot; value=&quot;360&quot;/&gt;&lt;/object&gt;&lt;object type=&quot;3&quot; unique_id=&quot;10404&quot;&gt;&lt;property id=&quot;20148&quot; value=&quot;5&quot;/&gt;&lt;property id=&quot;20300&quot; value=&quot;Slide 25 - &amp;quot;Investigating the Help Facility&amp;quot;&quot;/&gt;&lt;property id=&quot;20307&quot; value=&quot;374&quot;/&gt;&lt;/object&gt;&lt;object type=&quot;3&quot; unique_id=&quot;10405&quot;&gt;&lt;property id=&quot;20148&quot; value=&quot;5&quot;/&gt;&lt;property id=&quot;20300&quot; value=&quot;Slide 26 - &amp;quot;Setup for the Poll&amp;quot;&quot;/&gt;&lt;property id=&quot;20307&quot; value=&quot;362&quot;/&gt;&lt;/object&gt;&lt;object type=&quot;3&quot; unique_id=&quot;10407&quot;&gt;&lt;property id=&quot;20148&quot; value=&quot;5&quot;/&gt;&lt;property id=&quot;20300&quot; value=&quot;Slide 28 - &amp;quot;Extending Your Learning&amp;quot;&quot;/&gt;&lt;property id=&quot;20307&quot; value=&quot;364&quot;/&gt;&lt;/object&gt;&lt;object type=&quot;3&quot; unique_id=&quot;10408&quot;&gt;&lt;property id=&quot;20148&quot; value=&quot;5&quot;/&gt;&lt;property id=&quot;20300&quot; value=&quot;Slide 29&quot;/&gt;&lt;property id=&quot;20307&quot; value=&quot;375&quot;/&gt;&lt;/object&gt;&lt;object type=&quot;3&quot; unique_id=&quot;10410&quot;&gt;&lt;property id=&quot;20148&quot; value=&quot;5&quot;/&gt;&lt;property id=&quot;20300&quot; value=&quot;Slide 33 - &amp;quot;Creating Course Data Files&amp;quot;&quot;/&gt;&lt;property id=&quot;20307&quot; value=&quot;376&quot;/&gt;&lt;/object&gt;&lt;object type=&quot;3&quot; unique_id=&quot;10411&quot;&gt;&lt;property id=&quot;20148&quot; value=&quot;5&quot;/&gt;&lt;property id=&quot;20300&quot; value=&quot;Slide 34 - &amp;quot;Exercise&amp;quot;&quot;/&gt;&lt;property id=&quot;20307&quot; value=&quot;377&quot;/&gt;&lt;/object&gt;&lt;object type=&quot;3&quot; unique_id=&quot;10520&quot;&gt;&lt;property id=&quot;20148&quot; value=&quot;5&quot;/&gt;&lt;property id=&quot;20300&quot; value=&quot;Slide 2 - &amp;quot;Chapter 1: Introduction&amp;quot;&quot;/&gt;&lt;property id=&quot;20307&quot; value=&quot;380&quot;/&gt;&lt;/object&gt;&lt;object type=&quot;3&quot; unique_id=&quot;10521&quot;&gt;&lt;property id=&quot;20148&quot; value=&quot;5&quot;/&gt;&lt;property id=&quot;20300&quot; value=&quot;Slide 10 - &amp;quot;Chapter 1: Introduction&amp;quot;&quot;/&gt;&lt;property id=&quot;20307&quot; value=&quot;379&quot;/&gt;&lt;/object&gt;&lt;object type=&quot;3&quot; unique_id=&quot;10522&quot;&gt;&lt;property id=&quot;20148&quot; value=&quot;5&quot;/&gt;&lt;property id=&quot;20300&quot; value=&quot;Slide 30 - &amp;quot;Chapter 1: Introduction&amp;quot;&quot;/&gt;&lt;property id=&quot;20307&quot; value=&quot;378&quot;/&gt;&lt;/object&gt;&lt;object type=&quot;3&quot; unique_id=&quot;10631&quot;&gt;&lt;property id=&quot;20148&quot; value=&quot;5&quot;/&gt;&lt;property id=&quot;20300&quot; value=&quot;Slide 17 - &amp;quot;1.02 Multiple Choice Poll&amp;quot;&quot;/&gt;&lt;property id=&quot;20307&quot; value=&quot;381&quot;/&gt;&lt;/object&gt;&lt;object type=&quot;3&quot; unique_id=&quot;10632&quot;&gt;&lt;property id=&quot;20148&quot; value=&quot;5&quot;/&gt;&lt;property id=&quot;20300&quot; value=&quot;Slide 20 - &amp;quot;1.03 Multiple Choice Poll&amp;quot;&quot;/&gt;&lt;property id=&quot;20307&quot; value=&quot;382&quot;/&gt;&lt;/object&gt;&lt;object type=&quot;3&quot; unique_id=&quot;10633&quot;&gt;&lt;property id=&quot;20148&quot; value=&quot;5&quot;/&gt;&lt;property id=&quot;20300&quot; value=&quot;Slide 27 - &amp;quot;1.04 Multiple Choice Poll&amp;quot;&quot;/&gt;&lt;property id=&quot;20307&quot; value=&quot;383&quot;/&gt;&lt;/object&gt;&lt;/object&gt;&lt;/object&gt;&lt;/database&gt;"/>
  <p:tag name="CHAPTERTITLE" val="Introduction"/>
  <p:tag name="CHAPTERHEADING" val="Chapter 1"/>
  <p:tag name="CHAPTERNUMBER" val="1"/>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SLIDETYPE" val="CourseLogistics"/>
</p:tagLst>
</file>

<file path=ppt/tags/tag11.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12.xml><?xml version="1.0" encoding="utf-8"?>
<p:tagLst xmlns:a="http://schemas.openxmlformats.org/drawingml/2006/main" xmlns:r="http://schemas.openxmlformats.org/officeDocument/2006/relationships" xmlns:p="http://schemas.openxmlformats.org/presentationml/2006/main">
  <p:tag name="SLIDETYPE" val="QA"/>
</p:tagLst>
</file>

<file path=ppt/tags/tag13.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3"/>
  <p:tag name="SECTIONNUMBER" val="0"/>
  <p:tag name="SHAPETABLE" val="Group Organizer"/>
  <p:tag name="SLIDETYPE" val="Organizer"/>
</p:tagLst>
</file>

<file path=ppt/tags/tag14.xml><?xml version="1.0" encoding="utf-8"?>
<p:tagLst xmlns:a="http://schemas.openxmlformats.org/drawingml/2006/main" xmlns:r="http://schemas.openxmlformats.org/officeDocument/2006/relationships" xmlns:p="http://schemas.openxmlformats.org/presentationml/2006/main">
  <p:tag name="SLIDETYPE" val="Demo"/>
</p:tagLst>
</file>

<file path=ppt/tags/tag15.xml><?xml version="1.0" encoding="utf-8"?>
<p:tagLst xmlns:a="http://schemas.openxmlformats.org/drawingml/2006/main" xmlns:r="http://schemas.openxmlformats.org/officeDocument/2006/relationships" xmlns:p="http://schemas.openxmlformats.org/presentationml/2006/main">
  <p:tag name="SLIDETYPE" val="Exercise"/>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FONT_COLOR" val="16746772"/>
  <p:tag name="HIGHLIGHT_COLOR" val="16777215"/>
  <p:tag name="HIGHLIGHT_FONT_SIZE" val="24"/>
  <p:tag name="SECTIONCOUNT" val="3"/>
  <p:tag name="SECTIONNUMBER" val="0"/>
  <p:tag name="SLIDETYPE" val="Organizer"/>
</p:tagLst>
</file>

<file path=ppt/tags/tag3.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3"/>
  <p:tag name="SECTIONNUMBER" val="0"/>
  <p:tag name="SHAPETABLE" val="Group Organizer"/>
  <p:tag name="SLIDETYPE" val="Organizer"/>
</p:tagLst>
</file>

<file path=ppt/tags/tag4.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5.xml><?xml version="1.0" encoding="utf-8"?>
<p:tagLst xmlns:a="http://schemas.openxmlformats.org/drawingml/2006/main" xmlns:r="http://schemas.openxmlformats.org/officeDocument/2006/relationships" xmlns:p="http://schemas.openxmlformats.org/presentationml/2006/main">
  <p:tag name="SLIDETYPE" val="QA"/>
</p:tagLst>
</file>

<file path=ppt/tags/tag6.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3"/>
  <p:tag name="SECTIONNUMBER" val="0"/>
  <p:tag name="SHAPETABLE" val="Group Organizer"/>
  <p:tag name="SLIDETYPE" val="Organizer"/>
</p:tagLst>
</file>

<file path=ppt/tags/tag7.xml><?xml version="1.0" encoding="utf-8"?>
<p:tagLst xmlns:a="http://schemas.openxmlformats.org/drawingml/2006/main" xmlns:r="http://schemas.openxmlformats.org/officeDocument/2006/relationships" xmlns:p="http://schemas.openxmlformats.org/presentationml/2006/main">
  <p:tag name="SLIDETYPE" val="CourseLogistics"/>
</p:tagLst>
</file>

<file path=ppt/tags/tag8.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9.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1632</TotalTime>
  <Words>2639</Words>
  <Application>Microsoft Office PowerPoint</Application>
  <PresentationFormat>On-screen Show (4:3)</PresentationFormat>
  <Paragraphs>360</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Arial</vt:lpstr>
      <vt:lpstr>Arial Narrow</vt:lpstr>
      <vt:lpstr>Times New Roman</vt:lpstr>
      <vt:lpstr>Wingdings</vt:lpstr>
      <vt:lpstr>MS PGothic</vt:lpstr>
      <vt:lpstr>Courier New</vt:lpstr>
      <vt:lpstr>Monotype Sorts</vt:lpstr>
      <vt:lpstr>SAS2010</vt:lpstr>
      <vt:lpstr>Chapter 1: Introduction</vt:lpstr>
      <vt:lpstr>Chapter 1: Introduction</vt:lpstr>
      <vt:lpstr>Objectives</vt:lpstr>
      <vt:lpstr>What Is SAS?  </vt:lpstr>
      <vt:lpstr>What Can You Do with SAS?</vt:lpstr>
      <vt:lpstr>What Is Base SAS? </vt:lpstr>
      <vt:lpstr>About This Class</vt:lpstr>
      <vt:lpstr>1.01 Multiple Choice Poll</vt:lpstr>
      <vt:lpstr>PowerPoint Presentation</vt:lpstr>
      <vt:lpstr>Chapter 1: Introduction</vt:lpstr>
      <vt:lpstr>Objectives</vt:lpstr>
      <vt:lpstr>Orion Star Sports &amp; Outdoors</vt:lpstr>
      <vt:lpstr>Orion Star Data</vt:lpstr>
      <vt:lpstr>Orion Star Business Scenarios</vt:lpstr>
      <vt:lpstr>What Is SAS Enterprise Guide?</vt:lpstr>
      <vt:lpstr>What Is the SAS Windowing Environment?</vt:lpstr>
      <vt:lpstr>1.02 Multiple Choice Poll</vt:lpstr>
      <vt:lpstr>Running SAS Programs</vt:lpstr>
      <vt:lpstr>Running SAS Programs</vt:lpstr>
      <vt:lpstr>1.03 Multiple Choice Poll</vt:lpstr>
      <vt:lpstr>Program Naming Conventions</vt:lpstr>
      <vt:lpstr>Filename and Library Name References</vt:lpstr>
      <vt:lpstr>Three Levels of Exercises</vt:lpstr>
      <vt:lpstr>Getting Help</vt:lpstr>
      <vt:lpstr>Investigating the Help Facility</vt:lpstr>
      <vt:lpstr>Setup for the Poll</vt:lpstr>
      <vt:lpstr>1.04 Multiple Choice Poll</vt:lpstr>
      <vt:lpstr>Extending Your Learning</vt:lpstr>
      <vt:lpstr>PowerPoint Presentation</vt:lpstr>
      <vt:lpstr>Chapter 1: Introduction</vt:lpstr>
      <vt:lpstr>Objectives</vt:lpstr>
      <vt:lpstr>Business Scenario</vt:lpstr>
      <vt:lpstr>Creating Course Data Files</vt:lpstr>
      <vt:lpstr>Exercise</vt:lpstr>
    </vt:vector>
  </TitlesOfParts>
  <Company>SAS Institute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Deborah Blank</dc:creator>
  <cp:lastModifiedBy>Kalai Anand Ratnam</cp:lastModifiedBy>
  <cp:revision>120</cp:revision>
  <cp:lastPrinted>2012-06-20T19:27:15Z</cp:lastPrinted>
  <dcterms:created xsi:type="dcterms:W3CDTF">2012-05-04T20:28:58Z</dcterms:created>
  <dcterms:modified xsi:type="dcterms:W3CDTF">2017-01-12T09:04:32Z</dcterms:modified>
</cp:coreProperties>
</file>