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0" r:id="rId3"/>
    <p:sldId id="301" r:id="rId4"/>
    <p:sldId id="258" r:id="rId5"/>
    <p:sldId id="341" r:id="rId6"/>
    <p:sldId id="257" r:id="rId7"/>
    <p:sldId id="332" r:id="rId8"/>
    <p:sldId id="330" r:id="rId9"/>
    <p:sldId id="333" r:id="rId10"/>
    <p:sldId id="334" r:id="rId11"/>
    <p:sldId id="335" r:id="rId12"/>
    <p:sldId id="336" r:id="rId13"/>
    <p:sldId id="337" r:id="rId14"/>
  </p:sldIdLst>
  <p:sldSz cx="9144000" cy="6858000" type="screen4x3"/>
  <p:notesSz cx="6858000" cy="9777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6B53"/>
    <a:srgbClr val="EE6E60"/>
    <a:srgbClr val="E83320"/>
    <a:srgbClr val="EF1928"/>
    <a:srgbClr val="D83048"/>
    <a:srgbClr val="CC0000"/>
    <a:srgbClr val="FF2929"/>
    <a:srgbClr val="A2C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5" autoAdjust="0"/>
    <p:restoredTop sz="94702" autoAdjust="0"/>
  </p:normalViewPr>
  <p:slideViewPr>
    <p:cSldViewPr snapToGrid="0"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500" y="107950"/>
            <a:ext cx="6794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Asia Pacific University of Technology and Innovation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00800" y="9364663"/>
            <a:ext cx="393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defRPr/>
            </a:pPr>
            <a:fld id="{E8640C51-FACC-4CE8-B446-6A138AAFA080}" type="slidenum">
              <a:rPr lang="en-GB" sz="1400">
                <a:latin typeface="Calibri" pitchFamily="34" charset="0"/>
                <a:cs typeface="Calibri" pitchFamily="34" charset="0"/>
              </a:rPr>
              <a:pPr algn="r" eaLnBrk="0" hangingPunct="0">
                <a:defRPr/>
              </a:pPr>
              <a:t>‹#›</a:t>
            </a:fld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33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notes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4075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500" y="107950"/>
            <a:ext cx="6794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Asia Pacific University of Technology and Innovation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00800" y="9364663"/>
            <a:ext cx="393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defRPr/>
            </a:pPr>
            <a:fld id="{94C085EB-D3B8-4965-8950-38D1770B84D7}" type="slidenum">
              <a:rPr lang="en-GB" sz="1400">
                <a:latin typeface="Calibri" pitchFamily="34" charset="0"/>
                <a:cs typeface="Calibri" pitchFamily="34" charset="0"/>
              </a:rPr>
              <a:pPr algn="r" eaLnBrk="0" hangingPunct="0">
                <a:defRPr/>
              </a:pPr>
              <a:t>‹#›</a:t>
            </a:fld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84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0" descr="APU Logo_Final_Vertical_V1_HR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8" y="2514600"/>
            <a:ext cx="2530476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9188" y="1952625"/>
            <a:ext cx="67548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4900" y="3886200"/>
            <a:ext cx="67691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79917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2057400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021388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40629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76735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529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6742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7913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79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2336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894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65326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ucti_globe1_transparent_small"/>
          <p:cNvPicPr>
            <a:picLocks noChangeAspect="1" noChangeArrowheads="1"/>
          </p:cNvPicPr>
          <p:nvPr/>
        </p:nvPicPr>
        <p:blipFill>
          <a:blip r:embed="rId13">
            <a:lum bright="80000" contrast="-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1450" y="2570163"/>
            <a:ext cx="720725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697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7042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Module Code and Module Title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30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5C18404C-5DB1-4AB5-8A1A-53A4884EF6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7500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Title of Slides</a:t>
            </a:r>
          </a:p>
        </p:txBody>
      </p:sp>
      <p:pic>
        <p:nvPicPr>
          <p:cNvPr id="1033" name="Picture 10" descr="APU Logo Final-medium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0"/>
            <a:ext cx="15144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gapedia.com/items/355839/emerging-markets--lessons-for-business-success-and-the-outlook-for-different-markets--economist-books-" TargetMode="External"/><Relationship Id="rId2" Type="http://schemas.openxmlformats.org/officeDocument/2006/relationships/hyperlink" Target="http://gigapedia.com/items/364916/emerging-multinationals-in-emerging-marke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biwani@apu.edu.m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Strategies in Emerging Markets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INTRODUCTION AND OVERVIEW OF EMERGING MARKETS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29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" y="274638"/>
            <a:ext cx="8397025" cy="1143000"/>
          </a:xfrm>
        </p:spPr>
        <p:txBody>
          <a:bodyPr/>
          <a:lstStyle/>
          <a:p>
            <a:r>
              <a:rPr lang="en-US" b="1" dirty="0" smtClean="0"/>
              <a:t>DIFFERENCES BETWEEN LESS DEVELOPED COUNTRIES AND DEVELOPING COUNTRIES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Developing or emerging countries: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Improvement in </a:t>
            </a:r>
            <a:r>
              <a:rPr lang="en-US" b="1" dirty="0" smtClean="0"/>
              <a:t>standard of living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Committed to </a:t>
            </a:r>
            <a:r>
              <a:rPr lang="en-US" b="1" dirty="0" smtClean="0"/>
              <a:t>sustained the growth </a:t>
            </a:r>
            <a:r>
              <a:rPr lang="en-US" dirty="0" smtClean="0"/>
              <a:t>of the country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Continuous effort to catch up with the industrialized nation </a:t>
            </a:r>
            <a:r>
              <a:rPr lang="en-US" dirty="0" smtClean="0"/>
              <a:t>and the presence in world trade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90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" y="274638"/>
            <a:ext cx="8397025" cy="1143000"/>
          </a:xfrm>
        </p:spPr>
        <p:txBody>
          <a:bodyPr/>
          <a:lstStyle/>
          <a:p>
            <a:r>
              <a:rPr lang="en-US" b="1" dirty="0" smtClean="0"/>
              <a:t>COMMON FEATURES OF 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3" y="1284914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common characteristic of EM is that :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Demographic characteristic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b="1" dirty="0" smtClean="0"/>
              <a:t>high</a:t>
            </a:r>
            <a:r>
              <a:rPr lang="en-US" dirty="0" smtClean="0"/>
              <a:t> population and high birth rates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Growing rate of </a:t>
            </a:r>
            <a:r>
              <a:rPr lang="en-US" b="1" dirty="0" smtClean="0"/>
              <a:t>urbanization</a:t>
            </a:r>
          </a:p>
          <a:p>
            <a:pPr marL="514350" indent="-514350">
              <a:buAutoNum type="arabicPeriod"/>
            </a:pPr>
            <a:r>
              <a:rPr lang="en-US" sz="2800" b="1" dirty="0"/>
              <a:t>Political and economic characteristic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/>
              <a:t>Increase </a:t>
            </a:r>
            <a:r>
              <a:rPr lang="en-US" b="1" dirty="0"/>
              <a:t>privatization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/>
              <a:t>Good policies to protect environment and social stability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Government intervention</a:t>
            </a:r>
            <a:r>
              <a:rPr lang="en-US" sz="2800" dirty="0" smtClean="0"/>
              <a:t> in all activities of the market is </a:t>
            </a:r>
            <a:r>
              <a:rPr lang="en-US" sz="2800" b="1" dirty="0" smtClean="0"/>
              <a:t>high</a:t>
            </a:r>
            <a:r>
              <a:rPr lang="en-US" sz="28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73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" y="274638"/>
            <a:ext cx="8397025" cy="1143000"/>
          </a:xfrm>
        </p:spPr>
        <p:txBody>
          <a:bodyPr/>
          <a:lstStyle/>
          <a:p>
            <a:r>
              <a:rPr lang="en-US" sz="3200" b="1" dirty="0" smtClean="0"/>
              <a:t>IMPLICATION / EFFECT FROM EM ON MULTINATIONAL GLOBAL STRATEGY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3" y="1542494"/>
            <a:ext cx="8229600" cy="452596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b="1" dirty="0" smtClean="0"/>
              <a:t>Increase the level of domestic demand </a:t>
            </a:r>
            <a:r>
              <a:rPr lang="en-US" sz="2800" dirty="0" smtClean="0"/>
              <a:t>and increase </a:t>
            </a:r>
            <a:r>
              <a:rPr lang="en-US" sz="2800" b="1" dirty="0" smtClean="0"/>
              <a:t>more of new middle class </a:t>
            </a:r>
            <a:r>
              <a:rPr lang="en-US" sz="2800" dirty="0" smtClean="0"/>
              <a:t>society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Creation of </a:t>
            </a:r>
            <a:r>
              <a:rPr lang="en-US" sz="2800" b="1" dirty="0" smtClean="0"/>
              <a:t>more jobs </a:t>
            </a:r>
            <a:r>
              <a:rPr lang="en-US" sz="2800" dirty="0" smtClean="0"/>
              <a:t>to be filled by the people of the country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Consumer </a:t>
            </a:r>
            <a:r>
              <a:rPr lang="en-US" sz="2800" b="1" dirty="0" smtClean="0"/>
              <a:t>consumption or purchasing power increased </a:t>
            </a:r>
            <a:r>
              <a:rPr lang="en-US" sz="2800" dirty="0" smtClean="0"/>
              <a:t>and result is more buying power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Splitting of value chain </a:t>
            </a:r>
            <a:r>
              <a:rPr lang="en-US" sz="2800" dirty="0" smtClean="0"/>
              <a:t>where some operations may be managed by other country that offer cheaper operating cost.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349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" y="274638"/>
            <a:ext cx="8397025" cy="1143000"/>
          </a:xfrm>
        </p:spPr>
        <p:txBody>
          <a:bodyPr/>
          <a:lstStyle/>
          <a:p>
            <a:r>
              <a:rPr lang="en-US" sz="3400" b="1" dirty="0" smtClean="0"/>
              <a:t>FACTORS AFFECTING EM </a:t>
            </a:r>
            <a:br>
              <a:rPr lang="en-US" sz="3400" b="1" dirty="0" smtClean="0"/>
            </a:br>
            <a:r>
              <a:rPr lang="en-US" sz="3400" b="1" dirty="0" smtClean="0"/>
              <a:t>BUSINESS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3" y="1542494"/>
            <a:ext cx="8229600" cy="452596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Controlled factor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Uncontrolled factor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Competition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Economic restraints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Government rules and regulation</a:t>
            </a:r>
          </a:p>
          <a:p>
            <a:pPr marL="400050" lvl="1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7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Getting to know you….</a:t>
            </a:r>
          </a:p>
        </p:txBody>
      </p:sp>
      <p:pic>
        <p:nvPicPr>
          <p:cNvPr id="4" name="Picture 6" descr="closing-s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54" y="1895788"/>
            <a:ext cx="3786387" cy="369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Callout 2"/>
          <p:cNvSpPr/>
          <p:nvPr/>
        </p:nvSpPr>
        <p:spPr bwMode="auto">
          <a:xfrm>
            <a:off x="4275786" y="1493949"/>
            <a:ext cx="4662152" cy="1584101"/>
          </a:xfrm>
          <a:prstGeom prst="wedgeEllipse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Hello..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Welcome to Strategy in Emerging Markets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My name is Dr. Ibiwani Alisa</a:t>
            </a:r>
          </a:p>
        </p:txBody>
      </p:sp>
    </p:spTree>
    <p:extLst>
      <p:ext uri="{BB962C8B-B14F-4D97-AF65-F5344CB8AC3E}">
        <p14:creationId xmlns:p14="http://schemas.microsoft.com/office/powerpoint/2010/main" val="350387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What is expected of you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26000" y="1272035"/>
            <a:ext cx="8229600" cy="4871188"/>
          </a:xfrm>
        </p:spPr>
        <p:txBody>
          <a:bodyPr/>
          <a:lstStyle/>
          <a:p>
            <a:pPr eaLnBrk="1" hangingPunct="1"/>
            <a:r>
              <a:rPr lang="en-US" dirty="0" smtClean="0"/>
              <a:t>Attendance</a:t>
            </a:r>
          </a:p>
          <a:p>
            <a:pPr eaLnBrk="1" hangingPunct="1"/>
            <a:r>
              <a:rPr lang="en-US" dirty="0" smtClean="0"/>
              <a:t>Participation </a:t>
            </a:r>
          </a:p>
          <a:p>
            <a:pPr eaLnBrk="1" hangingPunct="1"/>
            <a:r>
              <a:rPr lang="en-US" dirty="0" smtClean="0"/>
              <a:t>Attention</a:t>
            </a:r>
          </a:p>
          <a:p>
            <a:pPr eaLnBrk="1" hangingPunct="1"/>
            <a:r>
              <a:rPr lang="en-US" dirty="0" smtClean="0"/>
              <a:t>Punctuality</a:t>
            </a:r>
          </a:p>
          <a:p>
            <a:pPr eaLnBrk="1" hangingPunct="1"/>
            <a:r>
              <a:rPr lang="en-US" dirty="0" smtClean="0"/>
              <a:t>Additional Reading</a:t>
            </a:r>
          </a:p>
          <a:p>
            <a:pPr lvl="1"/>
            <a:r>
              <a:rPr lang="en-GB" sz="1600" dirty="0" err="1" smtClean="0"/>
              <a:t>Cavusgil</a:t>
            </a:r>
            <a:r>
              <a:rPr lang="en-GB" sz="1600" dirty="0"/>
              <a:t>, </a:t>
            </a:r>
            <a:r>
              <a:rPr lang="en-GB" sz="1600" dirty="0" err="1"/>
              <a:t>Ghauri</a:t>
            </a:r>
            <a:r>
              <a:rPr lang="en-GB" sz="1600" dirty="0"/>
              <a:t>, </a:t>
            </a:r>
            <a:r>
              <a:rPr lang="en-GB" sz="1600" dirty="0" err="1"/>
              <a:t>Agarwal</a:t>
            </a:r>
            <a:r>
              <a:rPr lang="en-GB" sz="1600" dirty="0"/>
              <a:t>, (2002), Doing Business in Emerging Markets, Sage Publications</a:t>
            </a:r>
            <a:r>
              <a:rPr lang="en-GB" sz="1600" dirty="0" smtClean="0"/>
              <a:t>. </a:t>
            </a:r>
            <a:endParaRPr lang="en-US" sz="1600" dirty="0"/>
          </a:p>
          <a:p>
            <a:pPr lvl="1"/>
            <a:r>
              <a:rPr lang="en-GB" sz="1600" dirty="0"/>
              <a:t>Ravi </a:t>
            </a:r>
            <a:r>
              <a:rPr lang="en-GB" sz="1600" dirty="0" err="1"/>
              <a:t>Ramamurti</a:t>
            </a:r>
            <a:r>
              <a:rPr lang="en-GB" sz="1600" dirty="0"/>
              <a:t>, </a:t>
            </a:r>
            <a:r>
              <a:rPr lang="en-GB" sz="1600" dirty="0" err="1"/>
              <a:t>Jitendra</a:t>
            </a:r>
            <a:r>
              <a:rPr lang="en-GB" sz="1600" dirty="0"/>
              <a:t> V. Singh (2008), </a:t>
            </a:r>
            <a:r>
              <a:rPr lang="en-GB" sz="1600" dirty="0">
                <a:hlinkClick r:id="rId2"/>
              </a:rPr>
              <a:t>Emerging Multinationals in Emerging Markets</a:t>
            </a:r>
            <a:r>
              <a:rPr lang="en-GB" sz="1600" dirty="0"/>
              <a:t>  Cambridge University Press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 lvl="1"/>
            <a:r>
              <a:rPr lang="en-GB" sz="1600" dirty="0" err="1" smtClean="0"/>
              <a:t>Nenad</a:t>
            </a:r>
            <a:r>
              <a:rPr lang="en-GB" sz="1600" dirty="0" smtClean="0"/>
              <a:t> </a:t>
            </a:r>
            <a:r>
              <a:rPr lang="en-GB" sz="1600" dirty="0" err="1" smtClean="0"/>
              <a:t>Pacek</a:t>
            </a:r>
            <a:r>
              <a:rPr lang="en-GB" sz="1600" dirty="0" smtClean="0"/>
              <a:t>, Daniel </a:t>
            </a:r>
            <a:r>
              <a:rPr lang="en-GB" sz="1600" dirty="0" err="1" smtClean="0"/>
              <a:t>Thorniley</a:t>
            </a:r>
            <a:r>
              <a:rPr lang="en-GB" sz="1600" dirty="0" smtClean="0"/>
              <a:t>, (2007) </a:t>
            </a:r>
            <a:r>
              <a:rPr lang="en-GB" sz="1600" dirty="0" smtClean="0">
                <a:hlinkClick r:id="rId3"/>
              </a:rPr>
              <a:t>Emerging Markets: Lessons for Business Success and the Outlook for Different Markets, (Economist Books)</a:t>
            </a:r>
            <a:r>
              <a:rPr lang="en-GB" sz="1600" dirty="0" smtClean="0"/>
              <a:t> </a:t>
            </a:r>
            <a:br>
              <a:rPr lang="en-GB" sz="1600" dirty="0" smtClean="0"/>
            </a:b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226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1. Individual Assignment – </a:t>
            </a:r>
            <a:r>
              <a:rPr lang="en-US" b="1" dirty="0" smtClean="0"/>
              <a:t>50%</a:t>
            </a:r>
          </a:p>
          <a:p>
            <a:pPr marL="457200" lvl="1" indent="0">
              <a:buNone/>
            </a:pPr>
            <a:r>
              <a:rPr lang="en-US" dirty="0" smtClean="0"/>
              <a:t>2. Final Exam - </a:t>
            </a:r>
            <a:r>
              <a:rPr lang="en-US" b="1" dirty="0" smtClean="0"/>
              <a:t>50%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0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Contact details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Lecturer?</a:t>
            </a:r>
          </a:p>
          <a:p>
            <a:r>
              <a:rPr lang="en-US" smtClean="0">
                <a:hlinkClick r:id="rId2"/>
              </a:rPr>
              <a:t>ibiwani@apu.edu.my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Student?</a:t>
            </a:r>
          </a:p>
          <a:p>
            <a:pPr lvl="1"/>
            <a:r>
              <a:rPr lang="en-US" dirty="0" smtClean="0"/>
              <a:t>Class representative contact no.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Slide </a:t>
            </a:r>
            <a:fld id="{C8BB5D4B-B460-4ECD-BC4E-40AC84406B32}" type="slidenum">
              <a:rPr lang="en-US" smtClean="0">
                <a:solidFill>
                  <a:schemeClr val="bg1"/>
                </a:solidFill>
              </a:rPr>
              <a:pPr eaLnBrk="1" hangingPunct="1"/>
              <a:t>5</a:t>
            </a:fld>
            <a:r>
              <a:rPr lang="en-US" smtClean="0">
                <a:solidFill>
                  <a:schemeClr val="bg1"/>
                </a:solidFill>
              </a:rPr>
              <a:t> of 18</a:t>
            </a:r>
          </a:p>
        </p:txBody>
      </p:sp>
    </p:spTree>
    <p:extLst>
      <p:ext uri="{BB962C8B-B14F-4D97-AF65-F5344CB8AC3E}">
        <p14:creationId xmlns:p14="http://schemas.microsoft.com/office/powerpoint/2010/main" val="218294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Critically evaluate </a:t>
            </a:r>
            <a:r>
              <a:rPr lang="en-US" sz="2000" dirty="0" smtClean="0"/>
              <a:t>the </a:t>
            </a:r>
            <a:r>
              <a:rPr lang="en-US" sz="2000" b="1" dirty="0" smtClean="0"/>
              <a:t>features of Emerging Markets </a:t>
            </a:r>
            <a:r>
              <a:rPr lang="en-US" sz="2000" dirty="0" smtClean="0"/>
              <a:t>and </a:t>
            </a:r>
            <a:r>
              <a:rPr lang="en-US" sz="2000" b="1" dirty="0" err="1" smtClean="0"/>
              <a:t>analyse</a:t>
            </a:r>
            <a:r>
              <a:rPr lang="en-US" sz="2000" dirty="0" smtClean="0"/>
              <a:t> </a:t>
            </a:r>
            <a:r>
              <a:rPr lang="en-US" sz="2000" b="1" dirty="0" smtClean="0"/>
              <a:t>opportunities</a:t>
            </a:r>
            <a:r>
              <a:rPr lang="en-US" sz="2000" dirty="0" smtClean="0"/>
              <a:t> presented.</a:t>
            </a:r>
          </a:p>
          <a:p>
            <a:r>
              <a:rPr lang="en-US" sz="2000" b="1" dirty="0" smtClean="0"/>
              <a:t>Evaluate the nature and complexity </a:t>
            </a:r>
            <a:r>
              <a:rPr lang="en-US" sz="2000" dirty="0" smtClean="0"/>
              <a:t>of the fundamental </a:t>
            </a:r>
            <a:r>
              <a:rPr lang="en-US" sz="2000" b="1" dirty="0" smtClean="0"/>
              <a:t>shift in business/economic environments </a:t>
            </a:r>
            <a:r>
              <a:rPr lang="en-US" sz="2000" dirty="0" smtClean="0"/>
              <a:t>with particular emphasis on Global Businesses.</a:t>
            </a:r>
          </a:p>
          <a:p>
            <a:r>
              <a:rPr lang="en-US" sz="2000" b="1" dirty="0" smtClean="0"/>
              <a:t>Evaluate</a:t>
            </a:r>
            <a:r>
              <a:rPr lang="en-US" sz="2000" dirty="0" smtClean="0"/>
              <a:t> the </a:t>
            </a:r>
            <a:r>
              <a:rPr lang="en-US" sz="2000" b="1" dirty="0" smtClean="0"/>
              <a:t>nature of emerging markets</a:t>
            </a:r>
            <a:r>
              <a:rPr lang="en-US" sz="2000" dirty="0" smtClean="0"/>
              <a:t>; how </a:t>
            </a:r>
            <a:r>
              <a:rPr lang="en-US" sz="2000" b="1" dirty="0" smtClean="0"/>
              <a:t>their evolution </a:t>
            </a:r>
            <a:r>
              <a:rPr lang="en-US" sz="2000" dirty="0" smtClean="0"/>
              <a:t>can impact businesses.</a:t>
            </a:r>
          </a:p>
          <a:p>
            <a:r>
              <a:rPr lang="en-US" sz="2000" b="1" dirty="0" err="1" smtClean="0"/>
              <a:t>Analyse</a:t>
            </a:r>
            <a:r>
              <a:rPr lang="en-US" sz="2000" b="1" dirty="0" smtClean="0"/>
              <a:t> the additional ethical challenges </a:t>
            </a:r>
            <a:r>
              <a:rPr lang="en-US" sz="2000" dirty="0" smtClean="0"/>
              <a:t>and issues of social responsibility common in emerging markets.</a:t>
            </a:r>
          </a:p>
          <a:p>
            <a:r>
              <a:rPr lang="en-US" sz="2000" b="1" dirty="0" smtClean="0"/>
              <a:t>Solve problems</a:t>
            </a:r>
            <a:r>
              <a:rPr lang="en-US" sz="2000" dirty="0" smtClean="0"/>
              <a:t> involving the impact on </a:t>
            </a:r>
            <a:r>
              <a:rPr lang="en-US" sz="2000" b="1" dirty="0" smtClean="0"/>
              <a:t>managing businesses </a:t>
            </a:r>
            <a:r>
              <a:rPr lang="en-US" sz="2000" dirty="0" smtClean="0"/>
              <a:t>and </a:t>
            </a:r>
            <a:r>
              <a:rPr lang="en-US" sz="2000" b="1" dirty="0" smtClean="0"/>
              <a:t>marketing strategies of </a:t>
            </a:r>
            <a:r>
              <a:rPr lang="en-US" sz="2000" dirty="0" smtClean="0"/>
              <a:t>the </a:t>
            </a:r>
            <a:r>
              <a:rPr lang="en-US" sz="2000" b="1" dirty="0" smtClean="0"/>
              <a:t>emerging markets </a:t>
            </a:r>
            <a:r>
              <a:rPr lang="en-US" sz="2000" dirty="0" smtClean="0"/>
              <a:t>environment.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3050"/>
            <a:ext cx="8839200" cy="64135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Introduction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12763" y="1327150"/>
            <a:ext cx="8489950" cy="4878388"/>
          </a:xfrm>
        </p:spPr>
        <p:txBody>
          <a:bodyPr/>
          <a:lstStyle/>
          <a:p>
            <a:pPr marL="385763" indent="-385763" algn="just" eaLnBrk="1" hangingPunct="1">
              <a:lnSpc>
                <a:spcPct val="80000"/>
              </a:lnSpc>
            </a:pPr>
            <a:r>
              <a:rPr lang="en-GB" sz="2800" b="1" dirty="0" smtClean="0"/>
              <a:t>Emerging market countries </a:t>
            </a:r>
            <a:r>
              <a:rPr lang="en-GB" sz="2800" dirty="0" smtClean="0"/>
              <a:t>are:</a:t>
            </a:r>
            <a:r>
              <a:rPr lang="en-GB" sz="2600" dirty="0" smtClean="0"/>
              <a:t> </a:t>
            </a:r>
          </a:p>
          <a:p>
            <a:pPr marL="774700" lvl="1" indent="-376238" algn="just" eaLnBrk="1" hangingPunct="1">
              <a:lnSpc>
                <a:spcPct val="80000"/>
              </a:lnSpc>
            </a:pPr>
            <a:r>
              <a:rPr lang="en-GB" sz="2600" b="1" dirty="0" smtClean="0"/>
              <a:t>Growing in importance for international </a:t>
            </a:r>
            <a:r>
              <a:rPr lang="en-GB" sz="2600" dirty="0" smtClean="0"/>
              <a:t>managers for </a:t>
            </a:r>
            <a:r>
              <a:rPr lang="en-GB" sz="2600" b="1" dirty="0" smtClean="0"/>
              <a:t>both market-seeking investments </a:t>
            </a:r>
            <a:r>
              <a:rPr lang="en-GB" sz="2600" dirty="0" smtClean="0"/>
              <a:t>and </a:t>
            </a:r>
            <a:r>
              <a:rPr lang="en-GB" sz="2600" b="1" dirty="0" smtClean="0"/>
              <a:t>resource-seeking investment.</a:t>
            </a:r>
          </a:p>
          <a:p>
            <a:pPr marL="774700" lvl="1" indent="-376238" algn="just" eaLnBrk="1" hangingPunct="1">
              <a:lnSpc>
                <a:spcPct val="80000"/>
              </a:lnSpc>
            </a:pPr>
            <a:r>
              <a:rPr lang="en-GB" sz="2600" b="1" dirty="0" smtClean="0"/>
              <a:t>Strongly government-controlled</a:t>
            </a:r>
            <a:r>
              <a:rPr lang="en-GB" sz="2600" dirty="0" smtClean="0"/>
              <a:t>, in that government agencies play a </a:t>
            </a:r>
            <a:r>
              <a:rPr lang="en-GB" sz="2600" b="1" dirty="0" smtClean="0"/>
              <a:t>central role in negotiating with foreign investors</a:t>
            </a:r>
            <a:r>
              <a:rPr lang="en-GB" sz="2600" dirty="0" smtClean="0"/>
              <a:t> and </a:t>
            </a:r>
            <a:r>
              <a:rPr lang="en-GB" sz="2600" b="1" dirty="0" smtClean="0"/>
              <a:t>deciding the local rules </a:t>
            </a:r>
            <a:r>
              <a:rPr lang="en-GB" sz="2600" dirty="0" smtClean="0"/>
              <a:t>of the game.</a:t>
            </a:r>
          </a:p>
          <a:p>
            <a:pPr marL="774700" lvl="1" indent="-376238" algn="just" eaLnBrk="1" hangingPunct="1">
              <a:lnSpc>
                <a:spcPct val="80000"/>
              </a:lnSpc>
            </a:pPr>
            <a:r>
              <a:rPr lang="en-GB" sz="2600" b="1" dirty="0" smtClean="0"/>
              <a:t>Less predictable </a:t>
            </a:r>
            <a:r>
              <a:rPr lang="en-GB" sz="2600" dirty="0" smtClean="0"/>
              <a:t>and </a:t>
            </a:r>
            <a:r>
              <a:rPr lang="en-GB" sz="2600" b="1" dirty="0" smtClean="0"/>
              <a:t>riskier than triad markets</a:t>
            </a:r>
            <a:r>
              <a:rPr lang="en-GB" sz="2600" dirty="0" smtClean="0"/>
              <a:t>, which investors often underestimate in their pursuit of the high level of rewards on offer.</a:t>
            </a:r>
          </a:p>
          <a:p>
            <a:pPr marL="774700" lvl="1" indent="-376238" algn="just" eaLnBrk="1" hangingPunct="1">
              <a:lnSpc>
                <a:spcPct val="80000"/>
              </a:lnSpc>
            </a:pPr>
            <a:r>
              <a:rPr lang="en-GB" sz="2600" dirty="0" smtClean="0"/>
              <a:t>The </a:t>
            </a:r>
            <a:r>
              <a:rPr lang="en-GB" sz="2600" b="1" dirty="0" smtClean="0"/>
              <a:t>source of new competitors</a:t>
            </a:r>
            <a:r>
              <a:rPr lang="en-GB" sz="2600" dirty="0" smtClean="0"/>
              <a:t>, as local firms move up the value-chain, </a:t>
            </a:r>
            <a:r>
              <a:rPr lang="en-GB" sz="2600" b="1" dirty="0" smtClean="0"/>
              <a:t>becoming more sophisticated and more international</a:t>
            </a:r>
            <a:r>
              <a:rPr lang="en-GB" sz="2600" dirty="0" smtClean="0"/>
              <a:t>.</a:t>
            </a:r>
            <a:r>
              <a:rPr lang="en-US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4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52400"/>
            <a:ext cx="807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Emerging Markets (EM)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endParaRPr lang="en-US" sz="4400" b="1" dirty="0" smtClean="0">
              <a:solidFill>
                <a:schemeClr val="tx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987380"/>
            <a:ext cx="88392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u="sng" dirty="0"/>
              <a:t>Definition</a:t>
            </a:r>
            <a:r>
              <a:rPr lang="en-US" sz="3200" b="1" dirty="0" smtClean="0"/>
              <a:t>:</a:t>
            </a:r>
            <a:endParaRPr lang="en-US" sz="3200" dirty="0"/>
          </a:p>
          <a:p>
            <a:pPr eaLnBrk="1" hangingPunct="1"/>
            <a:endParaRPr lang="en-US" sz="1600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sz="3200" dirty="0"/>
              <a:t>“</a:t>
            </a:r>
            <a:r>
              <a:rPr lang="en-US" dirty="0"/>
              <a:t>Emerging Markets” </a:t>
            </a:r>
            <a:r>
              <a:rPr lang="en-US" b="1" dirty="0"/>
              <a:t>designation is associated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with the World Bank</a:t>
            </a:r>
            <a:r>
              <a:rPr lang="en-US" sz="3200" dirty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dirty="0"/>
              <a:t>  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dirty="0"/>
              <a:t>A </a:t>
            </a:r>
            <a:r>
              <a:rPr lang="en-US" b="1" dirty="0"/>
              <a:t>country is </a:t>
            </a:r>
            <a:r>
              <a:rPr lang="en-US" dirty="0"/>
              <a:t>said to be </a:t>
            </a:r>
            <a:r>
              <a:rPr lang="en-US" b="1" dirty="0"/>
              <a:t>emerging if its </a:t>
            </a:r>
            <a:r>
              <a:rPr lang="en-US" dirty="0"/>
              <a:t>per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 capita </a:t>
            </a:r>
            <a:r>
              <a:rPr lang="en-US" b="1" dirty="0"/>
              <a:t>GDP falls bellow </a:t>
            </a:r>
            <a:r>
              <a:rPr lang="en-US" dirty="0"/>
              <a:t>a </a:t>
            </a:r>
            <a:r>
              <a:rPr lang="en-US" b="1" dirty="0"/>
              <a:t>certain threshold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 that changes over time</a:t>
            </a:r>
            <a:r>
              <a:rPr lang="en-US" sz="3200" dirty="0"/>
              <a:t>.</a:t>
            </a:r>
            <a:endParaRPr lang="en-US" sz="1200" dirty="0"/>
          </a:p>
          <a:p>
            <a:pPr eaLnBrk="1" hangingPunct="1"/>
            <a:r>
              <a:rPr lang="en-US" sz="1200" dirty="0"/>
              <a:t>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dirty="0"/>
              <a:t>The term indicates that these countries </a:t>
            </a:r>
            <a:r>
              <a:rPr lang="en-US" b="1" dirty="0"/>
              <a:t>are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/>
              <a:t>   emerging from the status of developing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/>
              <a:t>   joining the class of developed nations.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5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EMERGING MARKETS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Factors that focus to increase the emerging markets globally are “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Potential to penetrate international markets easily </a:t>
            </a:r>
            <a:r>
              <a:rPr lang="en-US" dirty="0" smtClean="0"/>
              <a:t>since there is more opportunity available</a:t>
            </a:r>
          </a:p>
          <a:p>
            <a:pPr marL="514350" indent="-514350">
              <a:buAutoNum type="arabicPeriod"/>
            </a:pPr>
            <a:r>
              <a:rPr lang="en-US" dirty="0" smtClean="0"/>
              <a:t>Emerging economies </a:t>
            </a:r>
            <a:r>
              <a:rPr lang="en-US" b="1" dirty="0" smtClean="0"/>
              <a:t>tend to invest more on infrastructure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Government provide </a:t>
            </a:r>
            <a:r>
              <a:rPr lang="en-US" b="1" dirty="0"/>
              <a:t>f</a:t>
            </a:r>
            <a:r>
              <a:rPr lang="en-US" b="1" dirty="0" smtClean="0"/>
              <a:t>ull support </a:t>
            </a:r>
            <a:r>
              <a:rPr lang="en-US" dirty="0" smtClean="0"/>
              <a:t>to encourage foreign investment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2370"/>
      </p:ext>
    </p:extLst>
  </p:cSld>
  <p:clrMapOvr>
    <a:masterClrMapping/>
  </p:clrMapOvr>
</p:sld>
</file>

<file path=ppt/theme/theme1.xml><?xml version="1.0" encoding="utf-8"?>
<a:theme xmlns:a="http://schemas.openxmlformats.org/drawingml/2006/main" name="APU -Template-level-M">
  <a:themeElements>
    <a:clrScheme name="UCTI-Template-foundation-lev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TI-Template-foundation-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CTI-Template-foundation-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APU -Template-level-M</Template>
  <TotalTime>252</TotalTime>
  <Pages>11</Pages>
  <Words>554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APU -Template-level-M</vt:lpstr>
      <vt:lpstr>Strategies in Emerging Markets   </vt:lpstr>
      <vt:lpstr>Getting to know you….</vt:lpstr>
      <vt:lpstr>What is expected of you</vt:lpstr>
      <vt:lpstr>Assessment</vt:lpstr>
      <vt:lpstr>Contact details</vt:lpstr>
      <vt:lpstr>Learning Outcomes</vt:lpstr>
      <vt:lpstr>Introduction</vt:lpstr>
      <vt:lpstr>PowerPoint Presentation</vt:lpstr>
      <vt:lpstr>OVERVIEW OF EMERGING MARKETS</vt:lpstr>
      <vt:lpstr>DIFFERENCES BETWEEN LESS DEVELOPED COUNTRIES AND DEVELOPING COUNTRIES</vt:lpstr>
      <vt:lpstr>COMMON FEATURES OF EM</vt:lpstr>
      <vt:lpstr>IMPLICATION / EFFECT FROM EM ON MULTINATIONAL GLOBAL STRATEGY</vt:lpstr>
      <vt:lpstr>FACTORS AFFECTING EM  BUSINESS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MSc</dc:subject>
  <dc:creator>Margaret A/P Subramaniam</dc:creator>
  <cp:lastModifiedBy>Dr. Ibiwani Alisa Binti Hussain</cp:lastModifiedBy>
  <cp:revision>62</cp:revision>
  <cp:lastPrinted>1995-11-02T09:23:42Z</cp:lastPrinted>
  <dcterms:created xsi:type="dcterms:W3CDTF">2013-08-19T02:02:26Z</dcterms:created>
  <dcterms:modified xsi:type="dcterms:W3CDTF">2018-01-17T01:26:23Z</dcterms:modified>
</cp:coreProperties>
</file>