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6"/>
  </p:notesMasterIdLst>
  <p:handoutMasterIdLst>
    <p:handoutMasterId r:id="rId17"/>
  </p:handoutMasterIdLst>
  <p:sldIdLst>
    <p:sldId id="259" r:id="rId2"/>
    <p:sldId id="260" r:id="rId3"/>
    <p:sldId id="261" r:id="rId4"/>
    <p:sldId id="262" r:id="rId5"/>
    <p:sldId id="265" r:id="rId6"/>
    <p:sldId id="266" r:id="rId7"/>
    <p:sldId id="267" r:id="rId8"/>
    <p:sldId id="268" r:id="rId9"/>
    <p:sldId id="269" r:id="rId10"/>
    <p:sldId id="270" r:id="rId11"/>
    <p:sldId id="271" r:id="rId12"/>
    <p:sldId id="272" r:id="rId13"/>
    <p:sldId id="273" r:id="rId14"/>
    <p:sldId id="275" r:id="rId15"/>
  </p:sldIdLst>
  <p:sldSz cx="9144000" cy="6858000" type="screen4x3"/>
  <p:notesSz cx="6807200" cy="9939338"/>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FFA3"/>
    <a:srgbClr val="A2C1FE"/>
    <a:srgbClr val="FCFEB9"/>
    <a:srgbClr val="CECECE"/>
    <a:srgbClr val="B2B2B2"/>
    <a:srgbClr val="C44C4C"/>
    <a:srgbClr val="8ABCE6"/>
    <a:srgbClr val="BAE4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5" autoAdjust="0"/>
    <p:restoredTop sz="94702" autoAdjust="0"/>
  </p:normalViewPr>
  <p:slideViewPr>
    <p:cSldViewPr snapToGrid="0">
      <p:cViewPr varScale="1">
        <p:scale>
          <a:sx n="74" d="100"/>
          <a:sy n="74" d="100"/>
        </p:scale>
        <p:origin x="171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2922" y="1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030" y="109529"/>
            <a:ext cx="6744170" cy="310267"/>
          </a:xfrm>
          <a:prstGeom prst="rect">
            <a:avLst/>
          </a:prstGeom>
          <a:noFill/>
          <a:ln w="12700">
            <a:noFill/>
            <a:miter lim="800000"/>
            <a:headEnd/>
            <a:tailEnd/>
          </a:ln>
          <a:effectLst/>
        </p:spPr>
        <p:txBody>
          <a:bodyPr lIns="90488" tIns="44450" rIns="90488" bIns="44450" anchor="ctr">
            <a:spAutoFit/>
          </a:bodyPr>
          <a:lstStyle/>
          <a:p>
            <a:pPr algn="ctr" eaLnBrk="0" hangingPunct="0"/>
            <a:r>
              <a:rPr lang="en-US" sz="1400" dirty="0">
                <a:latin typeface="Book Antiqua" pitchFamily="18" charset="0"/>
              </a:rPr>
              <a:t>Asia Pacific </a:t>
            </a:r>
            <a:r>
              <a:rPr lang="en-US" sz="1400" dirty="0" smtClean="0">
                <a:latin typeface="Book Antiqua" pitchFamily="18" charset="0"/>
              </a:rPr>
              <a:t>University </a:t>
            </a:r>
            <a:r>
              <a:rPr lang="en-US" sz="1400" dirty="0">
                <a:latin typeface="Book Antiqua" pitchFamily="18" charset="0"/>
              </a:rPr>
              <a:t>of Technology and Innovation</a:t>
            </a:r>
          </a:p>
        </p:txBody>
      </p:sp>
      <p:sp>
        <p:nvSpPr>
          <p:cNvPr id="3075" name="Rectangle 3"/>
          <p:cNvSpPr>
            <a:spLocks noChangeArrowheads="1"/>
          </p:cNvSpPr>
          <p:nvPr/>
        </p:nvSpPr>
        <p:spPr bwMode="auto">
          <a:xfrm>
            <a:off x="6333801" y="9522070"/>
            <a:ext cx="410370" cy="305212"/>
          </a:xfrm>
          <a:prstGeom prst="rect">
            <a:avLst/>
          </a:prstGeom>
          <a:noFill/>
          <a:ln w="12700">
            <a:noFill/>
            <a:miter lim="800000"/>
            <a:headEnd/>
            <a:tailEnd/>
          </a:ln>
          <a:effectLst/>
        </p:spPr>
        <p:txBody>
          <a:bodyPr wrap="none" lIns="90488" tIns="44450" rIns="90488" bIns="44450" anchor="ctr">
            <a:spAutoFit/>
          </a:bodyPr>
          <a:lstStyle/>
          <a:p>
            <a:pPr algn="r" eaLnBrk="0" hangingPunct="0"/>
            <a:fld id="{7CC0BFB6-5620-40A7-A10C-C8237A90801E}" type="slidenum">
              <a:rPr lang="en-US" sz="1400">
                <a:latin typeface="Book Antiqua" pitchFamily="18" charset="0"/>
              </a:rPr>
              <a:pPr algn="r" eaLnBrk="0" hangingPunct="0"/>
              <a:t>‹#›</a:t>
            </a:fld>
            <a:endParaRPr lang="en-US" sz="1400">
              <a:latin typeface="Book Antiqua" pitchFamily="18" charset="0"/>
            </a:endParaRPr>
          </a:p>
        </p:txBody>
      </p:sp>
    </p:spTree>
    <p:extLst>
      <p:ext uri="{BB962C8B-B14F-4D97-AF65-F5344CB8AC3E}">
        <p14:creationId xmlns:p14="http://schemas.microsoft.com/office/powerpoint/2010/main" val="234436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7627" y="4725179"/>
            <a:ext cx="4991947" cy="4182946"/>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082675" y="868363"/>
            <a:ext cx="4641850" cy="3482975"/>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3030" y="111353"/>
            <a:ext cx="6744170" cy="306620"/>
          </a:xfrm>
          <a:prstGeom prst="rect">
            <a:avLst/>
          </a:prstGeom>
          <a:noFill/>
          <a:ln w="12700">
            <a:noFill/>
            <a:miter lim="800000"/>
            <a:headEnd/>
            <a:tailEnd/>
          </a:ln>
          <a:effectLst/>
        </p:spPr>
        <p:txBody>
          <a:bodyPr lIns="90488" tIns="44450" rIns="90488" bIns="44450" anchor="ctr">
            <a:spAutoFit/>
          </a:bodyPr>
          <a:lstStyle/>
          <a:p>
            <a:pPr algn="ctr" eaLnBrk="0" hangingPunct="0"/>
            <a:r>
              <a:rPr lang="en-US" sz="1400">
                <a:latin typeface="Book Antiqua" pitchFamily="18" charset="0"/>
              </a:rPr>
              <a:t>Asia Pacific University College of Technology and Innovation</a:t>
            </a:r>
          </a:p>
        </p:txBody>
      </p:sp>
      <p:sp>
        <p:nvSpPr>
          <p:cNvPr id="2053" name="Rectangle 5"/>
          <p:cNvSpPr>
            <a:spLocks noChangeArrowheads="1"/>
          </p:cNvSpPr>
          <p:nvPr/>
        </p:nvSpPr>
        <p:spPr bwMode="auto">
          <a:xfrm>
            <a:off x="6333801" y="9522070"/>
            <a:ext cx="410370" cy="305212"/>
          </a:xfrm>
          <a:prstGeom prst="rect">
            <a:avLst/>
          </a:prstGeom>
          <a:noFill/>
          <a:ln w="12700">
            <a:noFill/>
            <a:miter lim="800000"/>
            <a:headEnd/>
            <a:tailEnd/>
          </a:ln>
          <a:effectLst/>
        </p:spPr>
        <p:txBody>
          <a:bodyPr wrap="none" lIns="90488" tIns="44450" rIns="90488" bIns="44450" anchor="ctr">
            <a:spAutoFit/>
          </a:bodyPr>
          <a:lstStyle/>
          <a:p>
            <a:pPr algn="r" eaLnBrk="0" hangingPunct="0"/>
            <a:fld id="{972E4C37-C037-46C6-996B-C799EBB41B3B}" type="slidenum">
              <a:rPr lang="en-US" sz="1400">
                <a:latin typeface="Book Antiqua" pitchFamily="18" charset="0"/>
              </a:rPr>
              <a:pPr algn="r" eaLnBrk="0" hangingPunct="0"/>
              <a:t>‹#›</a:t>
            </a:fld>
            <a:endParaRPr lang="en-US" sz="1400">
              <a:latin typeface="Book Antiqua" pitchFamily="18" charset="0"/>
            </a:endParaRPr>
          </a:p>
        </p:txBody>
      </p:sp>
    </p:spTree>
    <p:extLst>
      <p:ext uri="{BB962C8B-B14F-4D97-AF65-F5344CB8AC3E}">
        <p14:creationId xmlns:p14="http://schemas.microsoft.com/office/powerpoint/2010/main" val="3302050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8"/>
          <p:cNvSpPr>
            <a:spLocks noGrp="1" noChangeArrowheads="1"/>
          </p:cNvSpPr>
          <p:nvPr>
            <p:ph type="sldNum" sz="quarter" idx="5"/>
          </p:nvPr>
        </p:nvSpPr>
        <p:spPr>
          <a:xfrm>
            <a:off x="3855838" y="9440900"/>
            <a:ext cx="2949787" cy="496707"/>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Multimedia Lecture Support Package to Accompany Basic Marketing</a:t>
            </a:r>
          </a:p>
          <a:p>
            <a:pPr eaLnBrk="1" hangingPunct="1"/>
            <a:r>
              <a:rPr lang="en-US" smtClean="0">
                <a:latin typeface="Times New Roman" pitchFamily="18" charset="0"/>
              </a:rPr>
              <a:t>Lecture Script 6-</a:t>
            </a:r>
            <a:fld id="{F0E8039D-4199-4471-A63C-B71B796785AE}" type="slidenum">
              <a:rPr lang="en-US" smtClean="0">
                <a:latin typeface="Times New Roman" pitchFamily="18" charset="0"/>
              </a:rPr>
              <a:pPr eaLnBrk="1" hangingPunct="1"/>
              <a:t>1</a:t>
            </a:fld>
            <a:endParaRPr lang="en-US" smtClean="0">
              <a:latin typeface="Times New Roman"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smtClean="0"/>
              <a:t>Chapter 2: National Differences in Political Economy</a:t>
            </a:r>
          </a:p>
          <a:p>
            <a:pPr eaLnBrk="1" hangingPunct="1"/>
            <a:endParaRPr lang="en-US" smtClean="0"/>
          </a:p>
        </p:txBody>
      </p:sp>
    </p:spTree>
    <p:extLst>
      <p:ext uri="{BB962C8B-B14F-4D97-AF65-F5344CB8AC3E}">
        <p14:creationId xmlns:p14="http://schemas.microsoft.com/office/powerpoint/2010/main" val="2968889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8"/>
          <p:cNvSpPr>
            <a:spLocks noGrp="1" noChangeArrowheads="1"/>
          </p:cNvSpPr>
          <p:nvPr>
            <p:ph type="sldNum" sz="quarter" idx="5"/>
          </p:nvPr>
        </p:nvSpPr>
        <p:spPr>
          <a:xfrm>
            <a:off x="3855838" y="9440900"/>
            <a:ext cx="2949787" cy="496707"/>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Multimedia Lecture Support Package to Accompany Basic Marketing</a:t>
            </a:r>
          </a:p>
          <a:p>
            <a:pPr eaLnBrk="1" hangingPunct="1"/>
            <a:r>
              <a:rPr lang="en-US" smtClean="0">
                <a:latin typeface="Times New Roman" pitchFamily="18" charset="0"/>
              </a:rPr>
              <a:t>Lecture Script 6-</a:t>
            </a:r>
            <a:fld id="{0973F385-99E7-4ED6-8925-9CE4D1F31EDE}" type="slidenum">
              <a:rPr lang="en-US" smtClean="0">
                <a:latin typeface="Times New Roman" pitchFamily="18" charset="0"/>
              </a:rPr>
              <a:pPr eaLnBrk="1" hangingPunct="1"/>
              <a:t>10</a:t>
            </a:fld>
            <a:endParaRPr lang="en-US" smtClean="0">
              <a:latin typeface="Times New Roman" pitchFamily="18"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r>
              <a:rPr lang="en-US" smtClean="0"/>
              <a:t>There are three broad types of economic systems—the market economy, the command economy, and the mixed economy.  Let’s begin with the market economy where the goods and services that a country produces are privately owned and production quantities are determined by supply and demand.  </a:t>
            </a:r>
          </a:p>
          <a:p>
            <a:pPr eaLnBrk="1" hangingPunct="1"/>
            <a:r>
              <a:rPr lang="en-US" smtClean="0"/>
              <a:t>In a market economy, like the U.S., governments encourage free and fair competition and discourage monopolies. </a:t>
            </a:r>
          </a:p>
          <a:p>
            <a:pPr eaLnBrk="1" hangingPunct="1"/>
            <a:endParaRPr lang="en-US" smtClean="0"/>
          </a:p>
        </p:txBody>
      </p:sp>
    </p:spTree>
    <p:extLst>
      <p:ext uri="{BB962C8B-B14F-4D97-AF65-F5344CB8AC3E}">
        <p14:creationId xmlns:p14="http://schemas.microsoft.com/office/powerpoint/2010/main" val="349305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8"/>
          <p:cNvSpPr>
            <a:spLocks noGrp="1" noChangeArrowheads="1"/>
          </p:cNvSpPr>
          <p:nvPr>
            <p:ph type="sldNum" sz="quarter" idx="5"/>
          </p:nvPr>
        </p:nvSpPr>
        <p:spPr>
          <a:xfrm>
            <a:off x="3855838" y="9440900"/>
            <a:ext cx="2949787" cy="496707"/>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Multimedia Lecture Support Package to Accompany Basic Marketing</a:t>
            </a:r>
          </a:p>
          <a:p>
            <a:pPr eaLnBrk="1" hangingPunct="1"/>
            <a:r>
              <a:rPr lang="en-US" smtClean="0">
                <a:latin typeface="Times New Roman" pitchFamily="18" charset="0"/>
              </a:rPr>
              <a:t>Lecture Script 6-</a:t>
            </a:r>
            <a:fld id="{F89BB3BC-3421-489E-A391-8D6AF3985A00}" type="slidenum">
              <a:rPr lang="en-US" smtClean="0">
                <a:latin typeface="Times New Roman" pitchFamily="18" charset="0"/>
              </a:rPr>
              <a:pPr eaLnBrk="1" hangingPunct="1"/>
              <a:t>11</a:t>
            </a:fld>
            <a:endParaRPr lang="en-US" smtClean="0">
              <a:latin typeface="Times New Roman"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r>
              <a:rPr lang="en-US" smtClean="0"/>
              <a:t>In contrast to the market economy, in a command economy the goods and services that a country produces, the quantity in which they are produced, and the price at which they are sold are planned by the government.  Businesses are state-owned and the government allocates resources for the good of society as a whole.  However, because state-owned companies lack the profit incentive to be efficient and develop the new products that you find in market economies, command economies tend to stagnate.</a:t>
            </a:r>
          </a:p>
          <a:p>
            <a:pPr eaLnBrk="1" hangingPunct="1"/>
            <a:endParaRPr lang="en-US" smtClean="0"/>
          </a:p>
        </p:txBody>
      </p:sp>
    </p:spTree>
    <p:extLst>
      <p:ext uri="{BB962C8B-B14F-4D97-AF65-F5344CB8AC3E}">
        <p14:creationId xmlns:p14="http://schemas.microsoft.com/office/powerpoint/2010/main" val="3084583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8"/>
          <p:cNvSpPr>
            <a:spLocks noGrp="1" noChangeArrowheads="1"/>
          </p:cNvSpPr>
          <p:nvPr>
            <p:ph type="sldNum" sz="quarter" idx="5"/>
          </p:nvPr>
        </p:nvSpPr>
        <p:spPr>
          <a:xfrm>
            <a:off x="3855838" y="9440900"/>
            <a:ext cx="2949787" cy="496707"/>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Multimedia Lecture Support Package to Accompany Basic Marketing</a:t>
            </a:r>
          </a:p>
          <a:p>
            <a:pPr eaLnBrk="1" hangingPunct="1"/>
            <a:r>
              <a:rPr lang="en-US" smtClean="0">
                <a:latin typeface="Times New Roman" pitchFamily="18" charset="0"/>
              </a:rPr>
              <a:t>Lecture Script 6-</a:t>
            </a:r>
            <a:fld id="{0F2DB5B0-642E-4BA8-8EA0-CB42E53CAF7D}" type="slidenum">
              <a:rPr lang="en-US" smtClean="0">
                <a:latin typeface="Times New Roman" pitchFamily="18" charset="0"/>
              </a:rPr>
              <a:pPr eaLnBrk="1" hangingPunct="1"/>
              <a:t>12</a:t>
            </a:fld>
            <a:endParaRPr lang="en-US" smtClean="0">
              <a:latin typeface="Times New Roman"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r>
              <a:rPr lang="en-US" smtClean="0"/>
              <a:t>Finally, a mixed economy includes some elements of a market economy and some elements of a command economy.  Governments often take control of industries that are considered vital to national interest.  Until their recent shift to market economies, France, Great Britain, and Sweden were mixed economies.</a:t>
            </a:r>
          </a:p>
          <a:p>
            <a:pPr eaLnBrk="1" hangingPunct="1"/>
            <a:endParaRPr lang="en-US" smtClean="0"/>
          </a:p>
        </p:txBody>
      </p:sp>
    </p:spTree>
    <p:extLst>
      <p:ext uri="{BB962C8B-B14F-4D97-AF65-F5344CB8AC3E}">
        <p14:creationId xmlns:p14="http://schemas.microsoft.com/office/powerpoint/2010/main" val="1721346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8"/>
          <p:cNvSpPr>
            <a:spLocks noGrp="1" noChangeArrowheads="1"/>
          </p:cNvSpPr>
          <p:nvPr>
            <p:ph type="sldNum" sz="quarter" idx="5"/>
          </p:nvPr>
        </p:nvSpPr>
        <p:spPr>
          <a:xfrm>
            <a:off x="3855838" y="9440900"/>
            <a:ext cx="2949787" cy="496707"/>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Multimedia Lecture Support Package to Accompany Basic Marketing</a:t>
            </a:r>
          </a:p>
          <a:p>
            <a:pPr eaLnBrk="1" hangingPunct="1"/>
            <a:r>
              <a:rPr lang="en-US" smtClean="0">
                <a:latin typeface="Times New Roman" pitchFamily="18" charset="0"/>
              </a:rPr>
              <a:t>Lecture Script 6-</a:t>
            </a:r>
            <a:fld id="{78848CF2-4803-47D7-8BE3-BC285CEC9907}" type="slidenum">
              <a:rPr lang="en-US" smtClean="0">
                <a:latin typeface="Times New Roman" pitchFamily="18" charset="0"/>
              </a:rPr>
              <a:pPr eaLnBrk="1" hangingPunct="1"/>
              <a:t>13</a:t>
            </a:fld>
            <a:endParaRPr lang="en-US" smtClean="0">
              <a:latin typeface="Times New Roman"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r>
              <a:rPr lang="en-US" smtClean="0"/>
              <a:t>Now, let’s move on to explore legal systems, or the rules that regulate behavior, along with the processes by which the laws of a country are enforced and through which redress for grievances is obtained.  </a:t>
            </a:r>
          </a:p>
          <a:p>
            <a:pPr eaLnBrk="1" hangingPunct="1"/>
            <a:r>
              <a:rPr lang="en-US" smtClean="0"/>
              <a:t>A country’s legal system is influenced by its political system.  As we discussed, countries that are collectivistic totalitarian states restrict private enterprise, while individualistic market economies are pro private enterprise and pro consumer.</a:t>
            </a:r>
          </a:p>
          <a:p>
            <a:pPr eaLnBrk="1" hangingPunct="1"/>
            <a:r>
              <a:rPr lang="en-US" smtClean="0"/>
              <a:t>The legal environment of a country is important because a country’s laws regulate business practice, define the manner in which business transactions are to be executed, and set down the rights and obligations of those involved in business transactions.  So, the legal system impacts the attractiveness of a country as an investment or a potential target market.</a:t>
            </a:r>
          </a:p>
          <a:p>
            <a:pPr eaLnBrk="1" hangingPunct="1"/>
            <a:endParaRPr lang="en-US" smtClean="0"/>
          </a:p>
        </p:txBody>
      </p:sp>
    </p:spTree>
    <p:extLst>
      <p:ext uri="{BB962C8B-B14F-4D97-AF65-F5344CB8AC3E}">
        <p14:creationId xmlns:p14="http://schemas.microsoft.com/office/powerpoint/2010/main" val="1838565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8"/>
          <p:cNvSpPr>
            <a:spLocks noGrp="1" noChangeArrowheads="1"/>
          </p:cNvSpPr>
          <p:nvPr>
            <p:ph type="sldNum" sz="quarter" idx="5"/>
          </p:nvPr>
        </p:nvSpPr>
        <p:spPr>
          <a:xfrm>
            <a:off x="3884613" y="9287095"/>
            <a:ext cx="2971800" cy="488615"/>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Times New Roman" pitchFamily="18" charset="0"/>
              </a:rPr>
              <a:t>Multimedia Lecture Support Package to Accompany Basic Marketing</a:t>
            </a:r>
          </a:p>
          <a:p>
            <a:pPr eaLnBrk="1" hangingPunct="1"/>
            <a:r>
              <a:rPr lang="en-US" altLang="en-US" smtClean="0">
                <a:latin typeface="Times New Roman" pitchFamily="18" charset="0"/>
              </a:rPr>
              <a:t>Lecture Script 6-</a:t>
            </a:r>
            <a:fld id="{A0A1888F-37FE-4EB0-8E2D-A08A488F05B0}" type="slidenum">
              <a:rPr lang="en-US" altLang="en-US" smtClean="0">
                <a:latin typeface="Times New Roman" pitchFamily="18" charset="0"/>
              </a:rPr>
              <a:pPr eaLnBrk="1" hangingPunct="1"/>
              <a:t>14</a:t>
            </a:fld>
            <a:endParaRPr lang="en-US" altLang="en-US" smtClean="0">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53673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8"/>
          <p:cNvSpPr>
            <a:spLocks noGrp="1" noChangeArrowheads="1"/>
          </p:cNvSpPr>
          <p:nvPr>
            <p:ph type="sldNum" sz="quarter" idx="5"/>
          </p:nvPr>
        </p:nvSpPr>
        <p:spPr>
          <a:xfrm>
            <a:off x="3855838" y="9440900"/>
            <a:ext cx="2949787" cy="496707"/>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Multimedia Lecture Support Package to Accompany Basic Marketing</a:t>
            </a:r>
          </a:p>
          <a:p>
            <a:pPr eaLnBrk="1" hangingPunct="1"/>
            <a:r>
              <a:rPr lang="en-US" smtClean="0">
                <a:latin typeface="Times New Roman" pitchFamily="18" charset="0"/>
              </a:rPr>
              <a:t>Lecture Script 6-</a:t>
            </a:r>
            <a:fld id="{ED151B98-4377-4CCF-85DF-DE422397D13C}" type="slidenum">
              <a:rPr lang="en-US" smtClean="0">
                <a:latin typeface="Times New Roman" pitchFamily="18" charset="0"/>
              </a:rPr>
              <a:pPr eaLnBrk="1" hangingPunct="1"/>
              <a:t>2</a:t>
            </a:fld>
            <a:endParaRPr lang="en-US" smtClean="0">
              <a:latin typeface="Times New Roman"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smtClean="0"/>
              <a:t>You probably already know that the political, economic, and legal systems of countries differ, but do you know why these differences are important to companies that do business in foreign markets?  </a:t>
            </a:r>
          </a:p>
          <a:p>
            <a:pPr eaLnBrk="1" hangingPunct="1"/>
            <a:r>
              <a:rPr lang="en-US" smtClean="0"/>
              <a:t>In this chapter, we’re going to explore these systems, known collectively as the political economy of a country, and what they mean for multinational enterprises. </a:t>
            </a:r>
          </a:p>
          <a:p>
            <a:pPr eaLnBrk="1" hangingPunct="1"/>
            <a:endParaRPr lang="en-US" smtClean="0"/>
          </a:p>
        </p:txBody>
      </p:sp>
    </p:spTree>
    <p:extLst>
      <p:ext uri="{BB962C8B-B14F-4D97-AF65-F5344CB8AC3E}">
        <p14:creationId xmlns:p14="http://schemas.microsoft.com/office/powerpoint/2010/main" val="3242997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8"/>
          <p:cNvSpPr>
            <a:spLocks noGrp="1" noChangeArrowheads="1"/>
          </p:cNvSpPr>
          <p:nvPr>
            <p:ph type="sldNum" sz="quarter" idx="5"/>
          </p:nvPr>
        </p:nvSpPr>
        <p:spPr>
          <a:xfrm>
            <a:off x="3855838" y="9440900"/>
            <a:ext cx="2949787" cy="496707"/>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Multimedia Lecture Support Package to Accompany Basic Marketing</a:t>
            </a:r>
          </a:p>
          <a:p>
            <a:pPr eaLnBrk="1" hangingPunct="1"/>
            <a:r>
              <a:rPr lang="en-US" smtClean="0">
                <a:latin typeface="Times New Roman" pitchFamily="18" charset="0"/>
              </a:rPr>
              <a:t>Lecture Script 6-</a:t>
            </a:r>
            <a:fld id="{F1B563FE-E036-4408-9403-B23B4F4660F0}" type="slidenum">
              <a:rPr lang="en-US" smtClean="0">
                <a:latin typeface="Times New Roman" pitchFamily="18" charset="0"/>
              </a:rPr>
              <a:pPr eaLnBrk="1" hangingPunct="1"/>
              <a:t>3</a:t>
            </a:fld>
            <a:endParaRPr lang="en-US" smtClean="0">
              <a:latin typeface="Times New Roman"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smtClean="0"/>
              <a:t>We’ll begin with political systems, or the system of government in a nation.  We can assess political systems using two dimensions.  First, the degree to which they emphasize collectivism as opposed to individualism, and second, the degree to which they are democratic or totalitarian.  </a:t>
            </a:r>
          </a:p>
          <a:p>
            <a:pPr eaLnBrk="1" hangingPunct="1"/>
            <a:r>
              <a:rPr lang="en-US" smtClean="0"/>
              <a:t>Keep in mind that these systems are interrelated.  So, a collectivistic system tends to be more totalitarian and an individualistic system tends to be more democratic. </a:t>
            </a:r>
          </a:p>
          <a:p>
            <a:pPr eaLnBrk="1" hangingPunct="1"/>
            <a:endParaRPr lang="en-US" smtClean="0"/>
          </a:p>
        </p:txBody>
      </p:sp>
    </p:spTree>
    <p:extLst>
      <p:ext uri="{BB962C8B-B14F-4D97-AF65-F5344CB8AC3E}">
        <p14:creationId xmlns:p14="http://schemas.microsoft.com/office/powerpoint/2010/main" val="2615650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8"/>
          <p:cNvSpPr>
            <a:spLocks noGrp="1" noChangeArrowheads="1"/>
          </p:cNvSpPr>
          <p:nvPr>
            <p:ph type="sldNum" sz="quarter" idx="5"/>
          </p:nvPr>
        </p:nvSpPr>
        <p:spPr>
          <a:xfrm>
            <a:off x="3855838" y="9440900"/>
            <a:ext cx="2949787" cy="496707"/>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Multimedia Lecture Support Package to Accompany Basic Marketing</a:t>
            </a:r>
          </a:p>
          <a:p>
            <a:pPr eaLnBrk="1" hangingPunct="1"/>
            <a:r>
              <a:rPr lang="en-US" smtClean="0">
                <a:latin typeface="Times New Roman" pitchFamily="18" charset="0"/>
              </a:rPr>
              <a:t>Lecture Script 6-</a:t>
            </a:r>
            <a:fld id="{BE8D202A-B9CB-4B85-9D40-567DB1736A4A}" type="slidenum">
              <a:rPr lang="en-US" smtClean="0">
                <a:latin typeface="Times New Roman" pitchFamily="18" charset="0"/>
              </a:rPr>
              <a:pPr eaLnBrk="1" hangingPunct="1"/>
              <a:t>4</a:t>
            </a:fld>
            <a:endParaRPr lang="en-US" smtClean="0">
              <a:latin typeface="Times New Roman"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smtClean="0"/>
              <a:t>Let’s begin with the first dimension—collectivism and individualism.  Collectivism refers to a system that stresses the primacy of collective goals over individual goals.  In other words, in a collectivistic society, the needs of a society as a whole are generally viewed as being more important than individual freedoms.</a:t>
            </a:r>
          </a:p>
          <a:p>
            <a:pPr eaLnBrk="1" hangingPunct="1"/>
            <a:r>
              <a:rPr lang="en-US" smtClean="0"/>
              <a:t>Collectivism isn’t new --  we can trace it back to the ancient Greek philosopher, Plato.  In modern times though, collectivism is equated with socialism. </a:t>
            </a:r>
          </a:p>
          <a:p>
            <a:pPr eaLnBrk="1" hangingPunct="1"/>
            <a:endParaRPr lang="en-US" smtClean="0"/>
          </a:p>
        </p:txBody>
      </p:sp>
    </p:spTree>
    <p:extLst>
      <p:ext uri="{BB962C8B-B14F-4D97-AF65-F5344CB8AC3E}">
        <p14:creationId xmlns:p14="http://schemas.microsoft.com/office/powerpoint/2010/main" val="3417557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8"/>
          <p:cNvSpPr>
            <a:spLocks noGrp="1" noChangeArrowheads="1"/>
          </p:cNvSpPr>
          <p:nvPr>
            <p:ph type="sldNum" sz="quarter" idx="5"/>
          </p:nvPr>
        </p:nvSpPr>
        <p:spPr>
          <a:xfrm>
            <a:off x="3855838" y="9440900"/>
            <a:ext cx="2949787" cy="496707"/>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Multimedia Lecture Support Package to Accompany Basic Marketing</a:t>
            </a:r>
          </a:p>
          <a:p>
            <a:pPr eaLnBrk="1" hangingPunct="1"/>
            <a:r>
              <a:rPr lang="en-US" smtClean="0">
                <a:latin typeface="Times New Roman" pitchFamily="18" charset="0"/>
              </a:rPr>
              <a:t>Lecture Script 6-</a:t>
            </a:r>
            <a:fld id="{75E87D72-77AD-4992-AB39-E5CDBD58F61A}" type="slidenum">
              <a:rPr lang="en-US" smtClean="0">
                <a:latin typeface="Times New Roman" pitchFamily="18" charset="0"/>
              </a:rPr>
              <a:pPr eaLnBrk="1" hangingPunct="1"/>
              <a:t>5</a:t>
            </a:fld>
            <a:endParaRPr lang="en-US" smtClean="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r>
              <a:rPr lang="en-US" smtClean="0"/>
              <a:t>In contrast to socialism, individualism, which we can trace to the ancient Greek philosopher, Aristotle, suggests that individuals should have freedom over their economic and political pursuits.  This philosophy has been championed by people like David Hume, Adam Smith, and John Stuart Mill, and more recently by economists including Milton Friedman and Friedrich von Hayak.</a:t>
            </a:r>
          </a:p>
          <a:p>
            <a:pPr eaLnBrk="1" hangingPunct="1"/>
            <a:r>
              <a:rPr lang="en-US" smtClean="0"/>
              <a:t>There are two main points to individualism.  First, that individual freedom and self-expression are guaranteed, and second, that people are allowed to pursue their own self-interest in order to achieve the best overall good for society.  </a:t>
            </a:r>
          </a:p>
          <a:p>
            <a:pPr eaLnBrk="1" hangingPunct="1"/>
            <a:r>
              <a:rPr lang="en-US" smtClean="0"/>
              <a:t>The differences between the central tenets of this philosophy and those of collectivism have contributed to much of the political conflict that has shaped recent history.  For international companies, the shift towards individualism and its free market economics is important for creating a favorable business environment. </a:t>
            </a:r>
          </a:p>
          <a:p>
            <a:pPr eaLnBrk="1" hangingPunct="1"/>
            <a:endParaRPr lang="en-US" smtClean="0"/>
          </a:p>
        </p:txBody>
      </p:sp>
    </p:spTree>
    <p:extLst>
      <p:ext uri="{BB962C8B-B14F-4D97-AF65-F5344CB8AC3E}">
        <p14:creationId xmlns:p14="http://schemas.microsoft.com/office/powerpoint/2010/main" val="2879626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8"/>
          <p:cNvSpPr>
            <a:spLocks noGrp="1" noChangeArrowheads="1"/>
          </p:cNvSpPr>
          <p:nvPr>
            <p:ph type="sldNum" sz="quarter" idx="5"/>
          </p:nvPr>
        </p:nvSpPr>
        <p:spPr>
          <a:xfrm>
            <a:off x="3855838" y="9440900"/>
            <a:ext cx="2949787" cy="496707"/>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Multimedia Lecture Support Package to Accompany Basic Marketing</a:t>
            </a:r>
          </a:p>
          <a:p>
            <a:pPr eaLnBrk="1" hangingPunct="1"/>
            <a:r>
              <a:rPr lang="en-US" smtClean="0">
                <a:latin typeface="Times New Roman" pitchFamily="18" charset="0"/>
              </a:rPr>
              <a:t>Lecture Script 6-</a:t>
            </a:r>
            <a:fld id="{90764F88-975A-4713-9C4D-64F8B719B557}" type="slidenum">
              <a:rPr lang="en-US" smtClean="0">
                <a:latin typeface="Times New Roman" pitchFamily="18" charset="0"/>
              </a:rPr>
              <a:pPr eaLnBrk="1" hangingPunct="1"/>
              <a:t>6</a:t>
            </a:fld>
            <a:endParaRPr lang="en-US" smtClean="0">
              <a:latin typeface="Times New Roman"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lnSpc>
                <a:spcPct val="90000"/>
              </a:lnSpc>
            </a:pPr>
            <a:r>
              <a:rPr lang="en-US" smtClean="0"/>
              <a:t>Now, let’s move on to the second dimension of political systems, the degree to which they are democratic or totalitarian.  You can think of these as being at opposite ends of a political spectrum where at one end, democracy is a political system in which government is by the people, and is exercised either directly or through elected individuals, and at the other end, totalitarianism, where one person or political party exercises absolute control over all spheres of life, and opposing political parties are forbidden. </a:t>
            </a:r>
          </a:p>
          <a:p>
            <a:pPr eaLnBrk="1" hangingPunct="1">
              <a:lnSpc>
                <a:spcPct val="90000"/>
              </a:lnSpc>
            </a:pPr>
            <a:r>
              <a:rPr lang="en-US" smtClean="0"/>
              <a:t>While we generally think of democracy as going hand-in-hand with individualism, and totalitarianism being associated with collectivism, gray areas do exist.  For example, China is still under totalitarian rule, but has adopted free market policies that tend to be associated with individualism. </a:t>
            </a:r>
          </a:p>
          <a:p>
            <a:pPr eaLnBrk="1" hangingPunct="1">
              <a:lnSpc>
                <a:spcPct val="90000"/>
              </a:lnSpc>
            </a:pPr>
            <a:r>
              <a:rPr lang="en-US" smtClean="0"/>
              <a:t>The most common form of democracy today is representative democracy, where elected representatives vote on behalf of constituents.  This is the type of system that is present in the U.S.  Some of the characteristics of democracies include freedom of expression, free media, regular elections, a fair court system, and free access to state information.  Of course, these freedoms do not exist in totalitarian systems.</a:t>
            </a:r>
          </a:p>
          <a:p>
            <a:pPr eaLnBrk="1" hangingPunct="1">
              <a:lnSpc>
                <a:spcPct val="90000"/>
              </a:lnSpc>
            </a:pPr>
            <a:endParaRPr lang="en-US" smtClean="0"/>
          </a:p>
          <a:p>
            <a:pPr eaLnBrk="1" hangingPunct="1">
              <a:lnSpc>
                <a:spcPct val="90000"/>
              </a:lnSpc>
            </a:pPr>
            <a:endParaRPr lang="en-US" smtClean="0"/>
          </a:p>
        </p:txBody>
      </p:sp>
    </p:spTree>
    <p:extLst>
      <p:ext uri="{BB962C8B-B14F-4D97-AF65-F5344CB8AC3E}">
        <p14:creationId xmlns:p14="http://schemas.microsoft.com/office/powerpoint/2010/main" val="2852150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8"/>
          <p:cNvSpPr>
            <a:spLocks noGrp="1" noChangeArrowheads="1"/>
          </p:cNvSpPr>
          <p:nvPr>
            <p:ph type="sldNum" sz="quarter" idx="5"/>
          </p:nvPr>
        </p:nvSpPr>
        <p:spPr>
          <a:xfrm>
            <a:off x="3855838" y="9440900"/>
            <a:ext cx="2949787" cy="496707"/>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Multimedia Lecture Support Package to Accompany Basic Marketing</a:t>
            </a:r>
          </a:p>
          <a:p>
            <a:pPr eaLnBrk="1" hangingPunct="1"/>
            <a:r>
              <a:rPr lang="en-US" smtClean="0">
                <a:latin typeface="Times New Roman" pitchFamily="18" charset="0"/>
              </a:rPr>
              <a:t>Lecture Script 6-</a:t>
            </a:r>
            <a:fld id="{7CC74E03-953D-48C1-83F7-393ECB1DDFB6}" type="slidenum">
              <a:rPr lang="en-US" smtClean="0">
                <a:latin typeface="Times New Roman" pitchFamily="18" charset="0"/>
              </a:rPr>
              <a:pPr eaLnBrk="1" hangingPunct="1"/>
              <a:t>7</a:t>
            </a:fld>
            <a:endParaRPr lang="en-US" smtClean="0">
              <a:latin typeface="Times New Roman"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r>
              <a:rPr lang="en-US" smtClean="0"/>
              <a:t>Usually totalitarian regimes are characterized by widespread political repression, a lack of free and fair elections, censored media, and a lack of basic civil liberties.  It’s also hard to challenge this type of regime.  You may recall hearing about Google’s problems in China for example.  Google would like to provide Chinese citizens with the same search results it provides to citizens in democratic countries like the United States, but is finding that its efforts to do so are hampered by restrictions from the Chinese government.  </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3055467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8"/>
          <p:cNvSpPr>
            <a:spLocks noGrp="1" noChangeArrowheads="1"/>
          </p:cNvSpPr>
          <p:nvPr>
            <p:ph type="sldNum" sz="quarter" idx="5"/>
          </p:nvPr>
        </p:nvSpPr>
        <p:spPr>
          <a:xfrm>
            <a:off x="3855838" y="9440900"/>
            <a:ext cx="2949787" cy="496707"/>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Multimedia Lecture Support Package to Accompany Basic Marketing</a:t>
            </a:r>
          </a:p>
          <a:p>
            <a:pPr eaLnBrk="1" hangingPunct="1"/>
            <a:r>
              <a:rPr lang="en-US" smtClean="0">
                <a:latin typeface="Times New Roman" pitchFamily="18" charset="0"/>
              </a:rPr>
              <a:t>Lecture Script 6-</a:t>
            </a:r>
            <a:fld id="{3046C8C1-49B5-44C8-8641-F0373DF9D95D}" type="slidenum">
              <a:rPr lang="en-US" smtClean="0">
                <a:latin typeface="Times New Roman" pitchFamily="18" charset="0"/>
              </a:rPr>
              <a:pPr eaLnBrk="1" hangingPunct="1"/>
              <a:t>8</a:t>
            </a:fld>
            <a:endParaRPr lang="en-US" smtClean="0">
              <a:latin typeface="Times New Roman"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r>
              <a:rPr lang="en-US" smtClean="0"/>
              <a:t>There are four major forms of totalitarianism.  Communist totalitarianism advocates achieving socialism through totalitarian dictatorship.  While this form of totalitarianism is declining worldwide, countries like Vietnam, Cuba, and North Korea still follow the philosophy. </a:t>
            </a:r>
          </a:p>
          <a:p>
            <a:pPr eaLnBrk="1" hangingPunct="1"/>
            <a:r>
              <a:rPr lang="en-US" smtClean="0"/>
              <a:t>In a theocratic totalitarian system political power is monopolized by a party, group, or individual that governs according to religious principles.  You might think of countries like Saudi Arabia or Iran when you think of this type of system.  Both countries are greatly influenced by the principles of Islam, and both countries restrict political and religious freedom.</a:t>
            </a:r>
          </a:p>
          <a:p>
            <a:pPr eaLnBrk="1" hangingPunct="1"/>
            <a:r>
              <a:rPr lang="en-US" smtClean="0"/>
              <a:t>In a tribal totalitarian system a political party that represents the interests of a particular tribe monopolizes power.  This type of system is present in some African nations like Zimbabwe and Tanzania.</a:t>
            </a:r>
          </a:p>
          <a:p>
            <a:pPr eaLnBrk="1" hangingPunct="1"/>
            <a:r>
              <a:rPr lang="en-US" smtClean="0"/>
              <a:t>Finally, in a right wing totalitarian system individual economic freedom is allowed, but individual political freedom is restricted because it might lead to communism.  A nation’s military often backs this type of system.  Right wind totalitarianism has been declining since 1980, but you might recall its presence in Germany and Italy during the 1930s and 1940s. </a:t>
            </a:r>
          </a:p>
          <a:p>
            <a:pPr eaLnBrk="1" hangingPunct="1"/>
            <a:endParaRPr lang="en-US" smtClean="0"/>
          </a:p>
        </p:txBody>
      </p:sp>
    </p:spTree>
    <p:extLst>
      <p:ext uri="{BB962C8B-B14F-4D97-AF65-F5344CB8AC3E}">
        <p14:creationId xmlns:p14="http://schemas.microsoft.com/office/powerpoint/2010/main" val="3308659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8"/>
          <p:cNvSpPr>
            <a:spLocks noGrp="1" noChangeArrowheads="1"/>
          </p:cNvSpPr>
          <p:nvPr>
            <p:ph type="sldNum" sz="quarter" idx="5"/>
          </p:nvPr>
        </p:nvSpPr>
        <p:spPr>
          <a:xfrm>
            <a:off x="3855838" y="9440900"/>
            <a:ext cx="2949787" cy="496707"/>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Multimedia Lecture Support Package to Accompany Basic Marketing</a:t>
            </a:r>
          </a:p>
          <a:p>
            <a:pPr eaLnBrk="1" hangingPunct="1"/>
            <a:r>
              <a:rPr lang="en-US" smtClean="0">
                <a:latin typeface="Times New Roman" pitchFamily="18" charset="0"/>
              </a:rPr>
              <a:t>Lecture Script 6-</a:t>
            </a:r>
            <a:fld id="{6B495080-C16F-4482-84D5-FFE8A3A3C2A0}" type="slidenum">
              <a:rPr lang="en-US" smtClean="0">
                <a:latin typeface="Times New Roman" pitchFamily="18" charset="0"/>
              </a:rPr>
              <a:pPr eaLnBrk="1" hangingPunct="1"/>
              <a:t>9</a:t>
            </a:fld>
            <a:endParaRPr lang="en-US" smtClean="0">
              <a:latin typeface="Times New Roman"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r>
              <a:rPr lang="en-US" smtClean="0"/>
              <a:t>Now that we’ve explored the various types of political systems, let’s move on to economic systems.  Keep in mind that a nation’s political system and its economic system are connected.  </a:t>
            </a:r>
          </a:p>
          <a:p>
            <a:pPr eaLnBrk="1" hangingPunct="1"/>
            <a:r>
              <a:rPr lang="en-US" smtClean="0"/>
              <a:t>As we mentioned before, in countries where individual goals are given primacy over collective goals, free market systems are likely to exist, but in countries where collective goals are dominant, markets are likely to be restricted and state-owned enterprises are common.</a:t>
            </a:r>
          </a:p>
          <a:p>
            <a:pPr eaLnBrk="1" hangingPunct="1"/>
            <a:endParaRPr lang="en-US" smtClean="0"/>
          </a:p>
        </p:txBody>
      </p:sp>
    </p:spTree>
    <p:extLst>
      <p:ext uri="{BB962C8B-B14F-4D97-AF65-F5344CB8AC3E}">
        <p14:creationId xmlns:p14="http://schemas.microsoft.com/office/powerpoint/2010/main" val="41006420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7045" name="Rectangle 5"/>
          <p:cNvSpPr>
            <a:spLocks noChangeArrowheads="1"/>
          </p:cNvSpPr>
          <p:nvPr/>
        </p:nvSpPr>
        <p:spPr bwMode="auto">
          <a:xfrm>
            <a:off x="0" y="0"/>
            <a:ext cx="9144000" cy="3429000"/>
          </a:xfrm>
          <a:prstGeom prst="rect">
            <a:avLst/>
          </a:prstGeom>
          <a:solidFill>
            <a:srgbClr val="B2B2B2"/>
          </a:solidFill>
          <a:ln w="9525">
            <a:noFill/>
            <a:miter lim="800000"/>
            <a:headEnd/>
            <a:tailEnd/>
          </a:ln>
          <a:effectLst/>
        </p:spPr>
        <p:txBody>
          <a:bodyPr wrap="none" anchor="ctr"/>
          <a:lstStyle/>
          <a:p>
            <a:pPr algn="ctr"/>
            <a:endParaRPr lang="en-US"/>
          </a:p>
        </p:txBody>
      </p:sp>
      <p:sp>
        <p:nvSpPr>
          <p:cNvPr id="87042" name="Rectangle 2"/>
          <p:cNvSpPr>
            <a:spLocks noGrp="1" noChangeArrowheads="1"/>
          </p:cNvSpPr>
          <p:nvPr>
            <p:ph type="ctrTitle"/>
          </p:nvPr>
        </p:nvSpPr>
        <p:spPr>
          <a:xfrm>
            <a:off x="2389188" y="1952625"/>
            <a:ext cx="6754812" cy="1470025"/>
          </a:xfrm>
        </p:spPr>
        <p:txBody>
          <a:bodyPr/>
          <a:lstStyle>
            <a:lvl1pPr>
              <a:defRPr/>
            </a:lvl1pPr>
          </a:lstStyle>
          <a:p>
            <a:r>
              <a:rPr lang="en-US" smtClean="0"/>
              <a:t>Click to edit Master title style</a:t>
            </a:r>
            <a:endParaRPr lang="en-US"/>
          </a:p>
        </p:txBody>
      </p:sp>
      <p:sp>
        <p:nvSpPr>
          <p:cNvPr id="87043" name="Rectangle 3"/>
          <p:cNvSpPr>
            <a:spLocks noGrp="1" noChangeArrowheads="1"/>
          </p:cNvSpPr>
          <p:nvPr>
            <p:ph type="subTitle" idx="1"/>
          </p:nvPr>
        </p:nvSpPr>
        <p:spPr>
          <a:xfrm>
            <a:off x="2374900" y="3886200"/>
            <a:ext cx="6769100" cy="1752600"/>
          </a:xfrm>
        </p:spPr>
        <p:txBody>
          <a:bodyPr/>
          <a:lstStyle>
            <a:lvl1pPr marL="0" indent="0" algn="ctr">
              <a:buFontTx/>
              <a:buNone/>
              <a:defRPr/>
            </a:lvl1pPr>
          </a:lstStyle>
          <a:p>
            <a:r>
              <a:rPr lang="en-US" smtClean="0"/>
              <a:t>Click to edit Master subtitle style</a:t>
            </a:r>
            <a:endParaRPr lang="en-US"/>
          </a:p>
        </p:txBody>
      </p:sp>
      <p:pic>
        <p:nvPicPr>
          <p:cNvPr id="7" name="Picture 10" descr="ucti_logo_transparent_small"/>
          <p:cNvPicPr>
            <a:picLocks noChangeAspect="1" noChangeArrowheads="1"/>
          </p:cNvPicPr>
          <p:nvPr userDrawn="1"/>
        </p:nvPicPr>
        <p:blipFill>
          <a:blip r:embed="rId2" cstate="print">
            <a:clrChange>
              <a:clrFrom>
                <a:srgbClr val="FFFFFE"/>
              </a:clrFrom>
              <a:clrTo>
                <a:srgbClr val="FFFFFE">
                  <a:alpha val="0"/>
                </a:srgbClr>
              </a:clrTo>
            </a:clrChange>
          </a:blip>
          <a:stretch>
            <a:fillRect/>
          </a:stretch>
        </p:blipFill>
        <p:spPr bwMode="auto">
          <a:xfrm>
            <a:off x="151606" y="2417763"/>
            <a:ext cx="2074862" cy="2074862"/>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274638"/>
            <a:ext cx="2057400" cy="5948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5775" y="274638"/>
            <a:ext cx="6021388" cy="594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7363" y="16970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8363" y="16970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6033" name="Picture 17" descr="ucti_globe1_transparent_small"/>
          <p:cNvPicPr>
            <a:picLocks noChangeAspect="1" noChangeArrowheads="1"/>
          </p:cNvPicPr>
          <p:nvPr/>
        </p:nvPicPr>
        <p:blipFill>
          <a:blip r:embed="rId13" cstate="print">
            <a:duotone>
              <a:schemeClr val="accent5">
                <a:shade val="45000"/>
                <a:satMod val="135000"/>
              </a:schemeClr>
              <a:prstClr val="white"/>
            </a:duotone>
          </a:blip>
          <a:stretch>
            <a:fillRect/>
          </a:stretch>
        </p:blipFill>
        <p:spPr bwMode="auto">
          <a:xfrm>
            <a:off x="250825" y="2016125"/>
            <a:ext cx="5325727" cy="5325727"/>
          </a:xfrm>
          <a:prstGeom prst="rect">
            <a:avLst/>
          </a:prstGeom>
          <a:noFill/>
          <a:ln w="9525">
            <a:noFill/>
            <a:miter lim="800000"/>
            <a:headEnd/>
            <a:tailEnd/>
          </a:ln>
        </p:spPr>
      </p:pic>
      <p:pic>
        <p:nvPicPr>
          <p:cNvPr id="86030" name="Picture 14" descr="AP-UCTI-final(26-01-05)"/>
          <p:cNvPicPr>
            <a:picLocks noChangeAspect="1" noChangeArrowheads="1"/>
          </p:cNvPicPr>
          <p:nvPr/>
        </p:nvPicPr>
        <p:blipFill>
          <a:blip r:embed="rId13" cstate="print"/>
          <a:stretch>
            <a:fillRect/>
          </a:stretch>
        </p:blipFill>
        <p:spPr bwMode="auto">
          <a:xfrm>
            <a:off x="7672387" y="0"/>
            <a:ext cx="1468438" cy="1468438"/>
          </a:xfrm>
          <a:prstGeom prst="rect">
            <a:avLst/>
          </a:prstGeom>
          <a:noFill/>
          <a:ln w="9525">
            <a:noFill/>
            <a:miter lim="800000"/>
            <a:headEnd/>
            <a:tailEnd/>
          </a:ln>
        </p:spPr>
      </p:pic>
      <p:sp>
        <p:nvSpPr>
          <p:cNvPr id="86019" name="Rectangle 3"/>
          <p:cNvSpPr>
            <a:spLocks noChangeArrowheads="1"/>
          </p:cNvSpPr>
          <p:nvPr/>
        </p:nvSpPr>
        <p:spPr bwMode="auto">
          <a:xfrm>
            <a:off x="0" y="6621463"/>
            <a:ext cx="9144000" cy="236537"/>
          </a:xfrm>
          <a:prstGeom prst="rect">
            <a:avLst/>
          </a:prstGeom>
          <a:solidFill>
            <a:srgbClr val="B2B2B2"/>
          </a:solidFill>
          <a:ln w="9525">
            <a:noFill/>
            <a:miter lim="800000"/>
            <a:headEnd/>
            <a:tailEnd/>
          </a:ln>
          <a:effectLst/>
        </p:spPr>
        <p:txBody>
          <a:bodyPr wrap="none" anchor="ctr"/>
          <a:lstStyle/>
          <a:p>
            <a:endParaRPr lang="en-US"/>
          </a:p>
        </p:txBody>
      </p:sp>
      <p:sp>
        <p:nvSpPr>
          <p:cNvPr id="86020" name="Rectangle 4"/>
          <p:cNvSpPr>
            <a:spLocks noGrp="1" noChangeArrowheads="1"/>
          </p:cNvSpPr>
          <p:nvPr>
            <p:ph type="body" idx="1"/>
          </p:nvPr>
        </p:nvSpPr>
        <p:spPr bwMode="auto">
          <a:xfrm>
            <a:off x="487363" y="1697038"/>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6022" name="Rectangle 6"/>
          <p:cNvSpPr>
            <a:spLocks noGrp="1" noChangeArrowheads="1"/>
          </p:cNvSpPr>
          <p:nvPr>
            <p:ph type="title"/>
          </p:nvPr>
        </p:nvSpPr>
        <p:spPr bwMode="auto">
          <a:xfrm>
            <a:off x="485775" y="274638"/>
            <a:ext cx="70421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6023" name="Rectangle 7"/>
          <p:cNvSpPr>
            <a:spLocks noChangeArrowheads="1"/>
          </p:cNvSpPr>
          <p:nvPr/>
        </p:nvSpPr>
        <p:spPr bwMode="auto">
          <a:xfrm>
            <a:off x="0" y="6597650"/>
            <a:ext cx="2711450" cy="260350"/>
          </a:xfrm>
          <a:prstGeom prst="rect">
            <a:avLst/>
          </a:prstGeom>
          <a:noFill/>
          <a:ln w="9525">
            <a:noFill/>
            <a:miter lim="800000"/>
            <a:headEnd/>
            <a:tailEnd/>
          </a:ln>
          <a:effectLst/>
        </p:spPr>
        <p:txBody>
          <a:bodyPr/>
          <a:lstStyle/>
          <a:p>
            <a:r>
              <a:rPr lang="en-US" sz="800" dirty="0"/>
              <a:t>Module Code and Module Title</a:t>
            </a:r>
          </a:p>
        </p:txBody>
      </p:sp>
      <p:sp>
        <p:nvSpPr>
          <p:cNvPr id="86024" name="Rectangle 8"/>
          <p:cNvSpPr>
            <a:spLocks noGrp="1" noChangeArrowheads="1"/>
          </p:cNvSpPr>
          <p:nvPr>
            <p:ph type="ftr" sz="quarter" idx="3"/>
          </p:nvPr>
        </p:nvSpPr>
        <p:spPr bwMode="auto">
          <a:xfrm>
            <a:off x="6248400" y="6623050"/>
            <a:ext cx="2895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endParaRPr lang="en-US"/>
          </a:p>
        </p:txBody>
      </p:sp>
      <p:sp>
        <p:nvSpPr>
          <p:cNvPr id="86025" name="Rectangle 9"/>
          <p:cNvSpPr>
            <a:spLocks noChangeArrowheads="1"/>
          </p:cNvSpPr>
          <p:nvPr/>
        </p:nvSpPr>
        <p:spPr bwMode="auto">
          <a:xfrm>
            <a:off x="3175000" y="6597650"/>
            <a:ext cx="2711450" cy="260350"/>
          </a:xfrm>
          <a:prstGeom prst="rect">
            <a:avLst/>
          </a:prstGeom>
          <a:noFill/>
          <a:ln w="9525">
            <a:noFill/>
            <a:miter lim="800000"/>
            <a:headEnd/>
            <a:tailEnd/>
          </a:ln>
          <a:effectLst/>
        </p:spPr>
        <p:txBody>
          <a:bodyPr/>
          <a:lstStyle/>
          <a:p>
            <a:pPr algn="ctr"/>
            <a:r>
              <a:rPr lang="en-US" sz="800"/>
              <a:t>Title of Slides</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1694999" y="4027880"/>
            <a:ext cx="6598992" cy="1600200"/>
          </a:xfrm>
        </p:spPr>
        <p:txBody>
          <a:bodyPr/>
          <a:lstStyle/>
          <a:p>
            <a:pPr eaLnBrk="1" hangingPunct="1">
              <a:lnSpc>
                <a:spcPct val="90000"/>
              </a:lnSpc>
            </a:pPr>
            <a:r>
              <a:rPr lang="en-US" sz="3600" b="1" dirty="0" smtClean="0"/>
              <a:t>National Differences </a:t>
            </a:r>
          </a:p>
          <a:p>
            <a:pPr eaLnBrk="1" hangingPunct="1">
              <a:lnSpc>
                <a:spcPct val="90000"/>
              </a:lnSpc>
            </a:pPr>
            <a:r>
              <a:rPr lang="en-US" sz="3600" b="1" dirty="0" smtClean="0"/>
              <a:t>in Political Economy</a:t>
            </a:r>
          </a:p>
          <a:p>
            <a:pPr eaLnBrk="1" hangingPunct="1">
              <a:lnSpc>
                <a:spcPct val="90000"/>
              </a:lnSpc>
            </a:pPr>
            <a:endParaRPr lang="en-US" sz="3600" b="1" dirty="0" smtClean="0"/>
          </a:p>
        </p:txBody>
      </p:sp>
      <p:sp>
        <p:nvSpPr>
          <p:cNvPr id="3" name="Subtitle 2"/>
          <p:cNvSpPr>
            <a:spLocks noGrp="1"/>
          </p:cNvSpPr>
          <p:nvPr/>
        </p:nvSpPr>
        <p:spPr bwMode="auto">
          <a:xfrm>
            <a:off x="1290481" y="1084508"/>
            <a:ext cx="67691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4400" b="1" dirty="0" smtClean="0"/>
              <a:t>STRATEGY IN EMERGING MARKETS</a:t>
            </a:r>
            <a:endParaRPr lang="en-US" sz="4400" b="1" dirty="0"/>
          </a:p>
        </p:txBody>
      </p:sp>
    </p:spTree>
    <p:extLst>
      <p:ext uri="{BB962C8B-B14F-4D97-AF65-F5344CB8AC3E}">
        <p14:creationId xmlns:p14="http://schemas.microsoft.com/office/powerpoint/2010/main" val="131813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a:lstStyle/>
          <a:p>
            <a:pPr eaLnBrk="1" hangingPunct="1"/>
            <a:r>
              <a:rPr lang="en-US" sz="3400" b="1" dirty="0" smtClean="0">
                <a:solidFill>
                  <a:schemeClr val="tx1"/>
                </a:solidFill>
              </a:rPr>
              <a:t>Market Economy</a:t>
            </a:r>
          </a:p>
        </p:txBody>
      </p:sp>
      <p:sp>
        <p:nvSpPr>
          <p:cNvPr id="16387" name="Rectangle 3"/>
          <p:cNvSpPr>
            <a:spLocks noGrp="1" noChangeArrowheads="1"/>
          </p:cNvSpPr>
          <p:nvPr>
            <p:ph type="body" idx="1"/>
          </p:nvPr>
        </p:nvSpPr>
        <p:spPr>
          <a:xfrm>
            <a:off x="487363" y="1349305"/>
            <a:ext cx="8229600" cy="4525962"/>
          </a:xfrm>
          <a:noFill/>
        </p:spPr>
        <p:txBody>
          <a:bodyPr/>
          <a:lstStyle/>
          <a:p>
            <a:pPr eaLnBrk="1" hangingPunct="1">
              <a:lnSpc>
                <a:spcPct val="90000"/>
              </a:lnSpc>
            </a:pPr>
            <a:r>
              <a:rPr lang="en-US" sz="3000" dirty="0" smtClean="0"/>
              <a:t>In a </a:t>
            </a:r>
            <a:r>
              <a:rPr lang="en-US" sz="3000" b="1" dirty="0" smtClean="0"/>
              <a:t>pure </a:t>
            </a:r>
            <a:r>
              <a:rPr lang="en-US" sz="3000" b="1" dirty="0" smtClean="0">
                <a:solidFill>
                  <a:srgbClr val="6A96D3"/>
                </a:solidFill>
              </a:rPr>
              <a:t>market economy</a:t>
            </a:r>
            <a:r>
              <a:rPr lang="en-US" sz="3000" b="1" dirty="0" smtClean="0"/>
              <a:t> the goods and services that a country produces</a:t>
            </a:r>
            <a:r>
              <a:rPr lang="en-US" sz="3000" dirty="0" smtClean="0"/>
              <a:t>, </a:t>
            </a:r>
            <a:r>
              <a:rPr lang="en-US" sz="3000" b="1" dirty="0" smtClean="0"/>
              <a:t>and the quantity</a:t>
            </a:r>
            <a:r>
              <a:rPr lang="en-US" sz="3000" dirty="0" smtClean="0"/>
              <a:t> in which they are produced is </a:t>
            </a:r>
            <a:r>
              <a:rPr lang="en-US" sz="3000" b="1" dirty="0" smtClean="0"/>
              <a:t>determined by supply and demand</a:t>
            </a:r>
          </a:p>
          <a:p>
            <a:pPr eaLnBrk="1" hangingPunct="1">
              <a:lnSpc>
                <a:spcPct val="90000"/>
              </a:lnSpc>
            </a:pPr>
            <a:r>
              <a:rPr lang="en-US" sz="3000" b="1" dirty="0" smtClean="0"/>
              <a:t>Consumers,</a:t>
            </a:r>
            <a:r>
              <a:rPr lang="en-US" sz="3000" dirty="0" smtClean="0"/>
              <a:t> through their purchases, </a:t>
            </a:r>
            <a:r>
              <a:rPr lang="en-US" sz="3000" b="1" dirty="0" smtClean="0"/>
              <a:t>determine what is produced </a:t>
            </a:r>
            <a:r>
              <a:rPr lang="en-US" sz="3000" dirty="0" smtClean="0"/>
              <a:t>and in what quantity </a:t>
            </a:r>
          </a:p>
          <a:p>
            <a:pPr eaLnBrk="1" hangingPunct="1">
              <a:lnSpc>
                <a:spcPct val="90000"/>
              </a:lnSpc>
            </a:pPr>
            <a:r>
              <a:rPr lang="en-US" sz="3000" dirty="0" smtClean="0"/>
              <a:t>The </a:t>
            </a:r>
            <a:r>
              <a:rPr lang="en-US" sz="3000" b="1" dirty="0" smtClean="0"/>
              <a:t>role of government is to encourage free and fair competition</a:t>
            </a:r>
            <a:r>
              <a:rPr lang="en-US" sz="3000" dirty="0" smtClean="0"/>
              <a:t> between private producers</a:t>
            </a:r>
          </a:p>
        </p:txBody>
      </p:sp>
    </p:spTree>
    <p:extLst>
      <p:ext uri="{BB962C8B-B14F-4D97-AF65-F5344CB8AC3E}">
        <p14:creationId xmlns:p14="http://schemas.microsoft.com/office/powerpoint/2010/main" val="1369783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85775" y="261759"/>
            <a:ext cx="7042150" cy="1143000"/>
          </a:xfrm>
          <a:noFill/>
        </p:spPr>
        <p:txBody>
          <a:bodyPr/>
          <a:lstStyle/>
          <a:p>
            <a:pPr eaLnBrk="1" hangingPunct="1"/>
            <a:r>
              <a:rPr lang="en-US" sz="3400" b="1" dirty="0" smtClean="0">
                <a:solidFill>
                  <a:schemeClr val="tx1"/>
                </a:solidFill>
              </a:rPr>
              <a:t>Command Economy</a:t>
            </a:r>
          </a:p>
        </p:txBody>
      </p:sp>
      <p:sp>
        <p:nvSpPr>
          <p:cNvPr id="17411" name="Rectangle 3"/>
          <p:cNvSpPr>
            <a:spLocks noGrp="1" noChangeArrowheads="1"/>
          </p:cNvSpPr>
          <p:nvPr>
            <p:ph type="body" idx="1"/>
          </p:nvPr>
        </p:nvSpPr>
        <p:spPr>
          <a:xfrm>
            <a:off x="487363" y="1336426"/>
            <a:ext cx="8229600" cy="4525962"/>
          </a:xfrm>
          <a:noFill/>
        </p:spPr>
        <p:txBody>
          <a:bodyPr/>
          <a:lstStyle/>
          <a:p>
            <a:pPr eaLnBrk="1" hangingPunct="1">
              <a:lnSpc>
                <a:spcPct val="90000"/>
              </a:lnSpc>
            </a:pPr>
            <a:r>
              <a:rPr lang="en-US" sz="3000" dirty="0" smtClean="0"/>
              <a:t>In a pure </a:t>
            </a:r>
            <a:r>
              <a:rPr lang="en-US" sz="3000" b="1" dirty="0" smtClean="0">
                <a:solidFill>
                  <a:srgbClr val="6A96D3"/>
                </a:solidFill>
              </a:rPr>
              <a:t>command economy</a:t>
            </a:r>
            <a:r>
              <a:rPr lang="en-US" sz="3000" b="1" dirty="0" smtClean="0"/>
              <a:t> </a:t>
            </a:r>
            <a:r>
              <a:rPr lang="en-US" sz="3000" dirty="0" smtClean="0"/>
              <a:t>the </a:t>
            </a:r>
            <a:r>
              <a:rPr lang="en-US" sz="3000" b="1" dirty="0" smtClean="0"/>
              <a:t>goods and services that a country produces</a:t>
            </a:r>
            <a:r>
              <a:rPr lang="en-US" sz="3000" dirty="0" smtClean="0"/>
              <a:t>, </a:t>
            </a:r>
            <a:r>
              <a:rPr lang="en-US" sz="3000" b="1" dirty="0" smtClean="0"/>
              <a:t>the quantity</a:t>
            </a:r>
            <a:r>
              <a:rPr lang="en-US" sz="3000" dirty="0" smtClean="0"/>
              <a:t> in which they are produced, and the price at which they are sold are all </a:t>
            </a:r>
            <a:r>
              <a:rPr lang="en-US" sz="3000" b="1" dirty="0" smtClean="0"/>
              <a:t>planned by the government</a:t>
            </a:r>
          </a:p>
          <a:p>
            <a:pPr eaLnBrk="1" hangingPunct="1">
              <a:lnSpc>
                <a:spcPct val="90000"/>
              </a:lnSpc>
            </a:pPr>
            <a:r>
              <a:rPr lang="en-US" sz="3000" dirty="0" smtClean="0"/>
              <a:t>All </a:t>
            </a:r>
            <a:r>
              <a:rPr lang="en-US" sz="3000" b="1" dirty="0" smtClean="0"/>
              <a:t>businesses are state owned</a:t>
            </a:r>
            <a:r>
              <a:rPr lang="en-US" sz="3000" dirty="0" smtClean="0"/>
              <a:t>, and so have little incentive to control costs and be efficient</a:t>
            </a:r>
          </a:p>
          <a:p>
            <a:pPr eaLnBrk="1" hangingPunct="1">
              <a:lnSpc>
                <a:spcPct val="90000"/>
              </a:lnSpc>
            </a:pPr>
            <a:r>
              <a:rPr lang="en-US" sz="3000" dirty="0" smtClean="0"/>
              <a:t>Because there is </a:t>
            </a:r>
            <a:r>
              <a:rPr lang="en-US" sz="3000" b="1" dirty="0" smtClean="0"/>
              <a:t>no private ownership</a:t>
            </a:r>
            <a:r>
              <a:rPr lang="en-US" sz="3000" dirty="0" smtClean="0"/>
              <a:t>, there is </a:t>
            </a:r>
            <a:r>
              <a:rPr lang="en-US" sz="3000" b="1" dirty="0" smtClean="0"/>
              <a:t>little incentive to better serve consumer </a:t>
            </a:r>
            <a:r>
              <a:rPr lang="en-US" sz="3000" dirty="0" smtClean="0"/>
              <a:t>needs</a:t>
            </a:r>
          </a:p>
        </p:txBody>
      </p:sp>
    </p:spTree>
    <p:extLst>
      <p:ext uri="{BB962C8B-B14F-4D97-AF65-F5344CB8AC3E}">
        <p14:creationId xmlns:p14="http://schemas.microsoft.com/office/powerpoint/2010/main" val="1754034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a:lstStyle/>
          <a:p>
            <a:pPr eaLnBrk="1" hangingPunct="1"/>
            <a:r>
              <a:rPr lang="en-US" sz="3400" b="1" dirty="0" smtClean="0">
                <a:solidFill>
                  <a:schemeClr val="tx1"/>
                </a:solidFill>
              </a:rPr>
              <a:t>Mixed Economy</a:t>
            </a:r>
          </a:p>
        </p:txBody>
      </p:sp>
      <p:sp>
        <p:nvSpPr>
          <p:cNvPr id="18435" name="Rectangle 3"/>
          <p:cNvSpPr>
            <a:spLocks noGrp="1" noChangeArrowheads="1"/>
          </p:cNvSpPr>
          <p:nvPr>
            <p:ph type="body" idx="1"/>
          </p:nvPr>
        </p:nvSpPr>
        <p:spPr>
          <a:noFill/>
        </p:spPr>
        <p:txBody>
          <a:bodyPr/>
          <a:lstStyle/>
          <a:p>
            <a:pPr eaLnBrk="1" hangingPunct="1">
              <a:lnSpc>
                <a:spcPct val="90000"/>
              </a:lnSpc>
            </a:pPr>
            <a:r>
              <a:rPr lang="en-US" dirty="0" smtClean="0"/>
              <a:t>A </a:t>
            </a:r>
            <a:r>
              <a:rPr lang="en-US" b="1" dirty="0" smtClean="0">
                <a:solidFill>
                  <a:srgbClr val="6A96D3"/>
                </a:solidFill>
              </a:rPr>
              <a:t>mixed economy</a:t>
            </a:r>
            <a:r>
              <a:rPr lang="en-US" b="1" dirty="0" smtClean="0"/>
              <a:t> </a:t>
            </a:r>
            <a:r>
              <a:rPr lang="en-US" dirty="0" smtClean="0"/>
              <a:t>includes </a:t>
            </a:r>
            <a:r>
              <a:rPr lang="en-US" b="1" dirty="0" smtClean="0"/>
              <a:t>some elements of a market economy </a:t>
            </a:r>
            <a:r>
              <a:rPr lang="en-US" dirty="0" smtClean="0"/>
              <a:t>and some elements of a </a:t>
            </a:r>
            <a:r>
              <a:rPr lang="en-US" b="1" dirty="0" smtClean="0"/>
              <a:t>command economy</a:t>
            </a:r>
          </a:p>
          <a:p>
            <a:pPr eaLnBrk="1" hangingPunct="1">
              <a:lnSpc>
                <a:spcPct val="90000"/>
              </a:lnSpc>
            </a:pPr>
            <a:r>
              <a:rPr lang="en-US" b="1" dirty="0" smtClean="0"/>
              <a:t>Governments</a:t>
            </a:r>
            <a:r>
              <a:rPr lang="en-US" dirty="0" smtClean="0"/>
              <a:t> tend to take over </a:t>
            </a:r>
            <a:r>
              <a:rPr lang="en-US" b="1" dirty="0" smtClean="0"/>
              <a:t>troubled firms </a:t>
            </a:r>
            <a:r>
              <a:rPr lang="en-US" dirty="0" smtClean="0"/>
              <a:t>that are considered to be </a:t>
            </a:r>
            <a:r>
              <a:rPr lang="en-US" b="1" dirty="0" smtClean="0"/>
              <a:t>vital to national interests</a:t>
            </a:r>
          </a:p>
          <a:p>
            <a:pPr eaLnBrk="1" hangingPunct="1">
              <a:lnSpc>
                <a:spcPct val="90000"/>
              </a:lnSpc>
            </a:pPr>
            <a:r>
              <a:rPr lang="en-US" dirty="0" smtClean="0"/>
              <a:t>The </a:t>
            </a:r>
            <a:r>
              <a:rPr lang="en-US" b="1" dirty="0" smtClean="0"/>
              <a:t>number</a:t>
            </a:r>
            <a:r>
              <a:rPr lang="en-US" dirty="0" smtClean="0"/>
              <a:t> of </a:t>
            </a:r>
            <a:r>
              <a:rPr lang="en-US" b="1" dirty="0" smtClean="0"/>
              <a:t>mixed economies </a:t>
            </a:r>
            <a:r>
              <a:rPr lang="en-US" dirty="0" smtClean="0"/>
              <a:t>in the world today </a:t>
            </a:r>
            <a:r>
              <a:rPr lang="en-US" b="1" dirty="0" smtClean="0"/>
              <a:t>is falling</a:t>
            </a:r>
          </a:p>
          <a:p>
            <a:pPr eaLnBrk="1" hangingPunct="1">
              <a:lnSpc>
                <a:spcPct val="90000"/>
              </a:lnSpc>
            </a:pPr>
            <a:r>
              <a:rPr lang="en-US" dirty="0" smtClean="0"/>
              <a:t>France, Great Britain and Sweden were on mixed economies once.</a:t>
            </a:r>
          </a:p>
        </p:txBody>
      </p:sp>
    </p:spTree>
    <p:extLst>
      <p:ext uri="{BB962C8B-B14F-4D97-AF65-F5344CB8AC3E}">
        <p14:creationId xmlns:p14="http://schemas.microsoft.com/office/powerpoint/2010/main" val="1676179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lstStyle/>
          <a:p>
            <a:pPr eaLnBrk="1" hangingPunct="1"/>
            <a:r>
              <a:rPr lang="en-US" sz="3400" b="1" dirty="0" smtClean="0">
                <a:solidFill>
                  <a:schemeClr val="tx1"/>
                </a:solidFill>
              </a:rPr>
              <a:t>Legal Systems</a:t>
            </a:r>
          </a:p>
        </p:txBody>
      </p:sp>
      <p:sp>
        <p:nvSpPr>
          <p:cNvPr id="19459" name="Rectangle 3"/>
          <p:cNvSpPr>
            <a:spLocks noGrp="1" noChangeArrowheads="1"/>
          </p:cNvSpPr>
          <p:nvPr>
            <p:ph type="body" idx="1"/>
          </p:nvPr>
        </p:nvSpPr>
        <p:spPr>
          <a:xfrm>
            <a:off x="487363" y="1272035"/>
            <a:ext cx="8229600" cy="4525962"/>
          </a:xfrm>
          <a:noFill/>
        </p:spPr>
        <p:txBody>
          <a:bodyPr/>
          <a:lstStyle/>
          <a:p>
            <a:pPr eaLnBrk="1" hangingPunct="1">
              <a:lnSpc>
                <a:spcPct val="90000"/>
              </a:lnSpc>
            </a:pPr>
            <a:r>
              <a:rPr lang="en-US" sz="2800" dirty="0" smtClean="0"/>
              <a:t>The </a:t>
            </a:r>
            <a:r>
              <a:rPr lang="en-US" sz="2800" b="1" dirty="0" smtClean="0"/>
              <a:t>legal system </a:t>
            </a:r>
            <a:r>
              <a:rPr lang="en-US" sz="2800" dirty="0" smtClean="0"/>
              <a:t>of a country refers to the </a:t>
            </a:r>
            <a:r>
              <a:rPr lang="en-US" sz="2800" b="1" dirty="0" smtClean="0"/>
              <a:t>rules, or laws, that regulate behavior</a:t>
            </a:r>
            <a:r>
              <a:rPr lang="en-US" sz="2800" dirty="0" smtClean="0"/>
              <a:t>, along with the </a:t>
            </a:r>
            <a:r>
              <a:rPr lang="en-US" sz="2800" b="1" dirty="0" smtClean="0"/>
              <a:t>processes</a:t>
            </a:r>
            <a:r>
              <a:rPr lang="en-US" sz="2800" dirty="0" smtClean="0"/>
              <a:t> by which the laws of a country are enforced and through which redress for grievances is obtained</a:t>
            </a:r>
          </a:p>
          <a:p>
            <a:pPr eaLnBrk="1" hangingPunct="1">
              <a:lnSpc>
                <a:spcPct val="90000"/>
              </a:lnSpc>
            </a:pPr>
            <a:r>
              <a:rPr lang="en-US" sz="2800" dirty="0" smtClean="0"/>
              <a:t>A country’s </a:t>
            </a:r>
            <a:r>
              <a:rPr lang="en-US" sz="2800" b="1" dirty="0" smtClean="0"/>
              <a:t>legal system is important because</a:t>
            </a:r>
          </a:p>
          <a:p>
            <a:pPr lvl="1" eaLnBrk="1" hangingPunct="1">
              <a:lnSpc>
                <a:spcPct val="90000"/>
              </a:lnSpc>
            </a:pPr>
            <a:r>
              <a:rPr lang="en-US" dirty="0" smtClean="0"/>
              <a:t>laws </a:t>
            </a:r>
            <a:r>
              <a:rPr lang="en-US" b="1" dirty="0" smtClean="0"/>
              <a:t>regulate business</a:t>
            </a:r>
            <a:r>
              <a:rPr lang="en-US" dirty="0" smtClean="0"/>
              <a:t> practice</a:t>
            </a:r>
          </a:p>
          <a:p>
            <a:pPr lvl="1" eaLnBrk="1" hangingPunct="1">
              <a:lnSpc>
                <a:spcPct val="90000"/>
              </a:lnSpc>
            </a:pPr>
            <a:r>
              <a:rPr lang="en-US" dirty="0" smtClean="0"/>
              <a:t>laws </a:t>
            </a:r>
            <a:r>
              <a:rPr lang="en-US" b="1" dirty="0" smtClean="0"/>
              <a:t>define</a:t>
            </a:r>
            <a:r>
              <a:rPr lang="en-US" dirty="0" smtClean="0"/>
              <a:t> the manner in which </a:t>
            </a:r>
            <a:r>
              <a:rPr lang="en-US" b="1" dirty="0" smtClean="0"/>
              <a:t>business transactions</a:t>
            </a:r>
            <a:r>
              <a:rPr lang="en-US" dirty="0" smtClean="0"/>
              <a:t> are to be executed</a:t>
            </a:r>
          </a:p>
          <a:p>
            <a:pPr lvl="1" eaLnBrk="1" hangingPunct="1">
              <a:lnSpc>
                <a:spcPct val="90000"/>
              </a:lnSpc>
            </a:pPr>
            <a:r>
              <a:rPr lang="en-US" dirty="0" smtClean="0"/>
              <a:t>laws </a:t>
            </a:r>
            <a:r>
              <a:rPr lang="en-US" b="1" dirty="0" smtClean="0"/>
              <a:t>set down the rights and obligations </a:t>
            </a:r>
            <a:r>
              <a:rPr lang="en-US" dirty="0" smtClean="0"/>
              <a:t>of </a:t>
            </a:r>
            <a:r>
              <a:rPr lang="en-US" b="1" dirty="0" smtClean="0"/>
              <a:t>those involved </a:t>
            </a:r>
            <a:r>
              <a:rPr lang="en-US" dirty="0" smtClean="0"/>
              <a:t>in business transactions</a:t>
            </a:r>
          </a:p>
          <a:p>
            <a:pPr eaLnBrk="1" hangingPunct="1">
              <a:lnSpc>
                <a:spcPct val="90000"/>
              </a:lnSpc>
              <a:buFont typeface="Wingdings" pitchFamily="2" charset="2"/>
              <a:buNone/>
            </a:pPr>
            <a:endParaRPr lang="en-US" sz="2800" dirty="0" smtClean="0"/>
          </a:p>
        </p:txBody>
      </p:sp>
    </p:spTree>
    <p:extLst>
      <p:ext uri="{BB962C8B-B14F-4D97-AF65-F5344CB8AC3E}">
        <p14:creationId xmlns:p14="http://schemas.microsoft.com/office/powerpoint/2010/main" val="868794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b="1" dirty="0" smtClean="0"/>
              <a:t>Different Legal Systems</a:t>
            </a:r>
          </a:p>
        </p:txBody>
      </p:sp>
      <p:sp>
        <p:nvSpPr>
          <p:cNvPr id="22531" name="Rectangle 3"/>
          <p:cNvSpPr>
            <a:spLocks noGrp="1" noChangeArrowheads="1"/>
          </p:cNvSpPr>
          <p:nvPr>
            <p:ph idx="1"/>
          </p:nvPr>
        </p:nvSpPr>
        <p:spPr>
          <a:xfrm>
            <a:off x="838200" y="1600200"/>
            <a:ext cx="8153400" cy="4525963"/>
          </a:xfrm>
        </p:spPr>
        <p:txBody>
          <a:bodyPr rtlCol="0">
            <a:normAutofit fontScale="85000" lnSpcReduction="10000"/>
          </a:bodyPr>
          <a:lstStyle/>
          <a:p>
            <a:pPr marL="533400" indent="-533400" eaLnBrk="1" fontAlgn="auto" hangingPunct="1">
              <a:spcAft>
                <a:spcPts val="0"/>
              </a:spcAft>
              <a:buFont typeface="Wingdings" pitchFamily="2" charset="2"/>
              <a:buNone/>
              <a:defRPr/>
            </a:pPr>
            <a:r>
              <a:rPr lang="en-US" dirty="0" smtClean="0"/>
              <a:t>There are three main types of legal systems:</a:t>
            </a:r>
          </a:p>
          <a:p>
            <a:pPr marL="533400" indent="-533400" eaLnBrk="1" fontAlgn="auto" hangingPunct="1">
              <a:spcAft>
                <a:spcPts val="0"/>
              </a:spcAft>
              <a:buFont typeface="Wingdings" pitchFamily="2" charset="2"/>
              <a:buAutoNum type="arabicPeriod"/>
              <a:defRPr/>
            </a:pPr>
            <a:r>
              <a:rPr lang="en-US" b="1" dirty="0" smtClean="0">
                <a:solidFill>
                  <a:schemeClr val="accent4">
                    <a:lumMod val="75000"/>
                  </a:schemeClr>
                </a:solidFill>
              </a:rPr>
              <a:t>Common law </a:t>
            </a:r>
            <a:r>
              <a:rPr lang="en-US" dirty="0" smtClean="0"/>
              <a:t>- based on tradition, precedent, and custom </a:t>
            </a:r>
          </a:p>
          <a:p>
            <a:pPr marL="914400" lvl="1" indent="-457200" eaLnBrk="1" fontAlgn="auto" hangingPunct="1">
              <a:spcAft>
                <a:spcPts val="0"/>
              </a:spcAft>
              <a:defRPr/>
            </a:pPr>
            <a:r>
              <a:rPr lang="en-US" dirty="0" smtClean="0"/>
              <a:t>Found in most of Great Britain’s former colonies, including the United States</a:t>
            </a:r>
          </a:p>
          <a:p>
            <a:pPr marL="533400" indent="-533400" eaLnBrk="1" fontAlgn="auto" hangingPunct="1">
              <a:spcAft>
                <a:spcPts val="0"/>
              </a:spcAft>
              <a:buFont typeface="Wingdings" pitchFamily="2" charset="2"/>
              <a:buAutoNum type="arabicPeriod"/>
              <a:defRPr/>
            </a:pPr>
            <a:r>
              <a:rPr lang="en-US" b="1" dirty="0" smtClean="0">
                <a:solidFill>
                  <a:schemeClr val="accent4">
                    <a:lumMod val="75000"/>
                  </a:schemeClr>
                </a:solidFill>
              </a:rPr>
              <a:t>Civil law </a:t>
            </a:r>
            <a:r>
              <a:rPr lang="en-US" dirty="0" smtClean="0"/>
              <a:t>- based on a very detailed set of laws organized into codes</a:t>
            </a:r>
          </a:p>
          <a:p>
            <a:pPr marL="914400" lvl="1" indent="-457200" eaLnBrk="1" fontAlgn="auto" hangingPunct="1">
              <a:spcAft>
                <a:spcPts val="0"/>
              </a:spcAft>
              <a:defRPr/>
            </a:pPr>
            <a:r>
              <a:rPr lang="en-US" dirty="0" smtClean="0"/>
              <a:t>Found in over 80 countries, including Germany, France, Japan, and Russia</a:t>
            </a:r>
          </a:p>
          <a:p>
            <a:pPr marL="533400" indent="-533400" eaLnBrk="1" fontAlgn="auto" hangingPunct="1">
              <a:spcAft>
                <a:spcPts val="0"/>
              </a:spcAft>
              <a:buFont typeface="Wingdings" pitchFamily="2" charset="2"/>
              <a:buAutoNum type="arabicPeriod"/>
              <a:defRPr/>
            </a:pPr>
            <a:r>
              <a:rPr lang="en-US" b="1" dirty="0" smtClean="0">
                <a:solidFill>
                  <a:schemeClr val="accent4">
                    <a:lumMod val="75000"/>
                  </a:schemeClr>
                </a:solidFill>
              </a:rPr>
              <a:t>Theocratic law </a:t>
            </a:r>
            <a:r>
              <a:rPr lang="en-US" dirty="0" smtClean="0"/>
              <a:t>- based on religious teachings</a:t>
            </a:r>
          </a:p>
          <a:p>
            <a:pPr marL="914400" lvl="1" indent="-457200" eaLnBrk="1" fontAlgn="auto" hangingPunct="1">
              <a:spcAft>
                <a:spcPts val="0"/>
              </a:spcAft>
              <a:defRPr/>
            </a:pPr>
            <a:r>
              <a:rPr lang="en-US" dirty="0" smtClean="0"/>
              <a:t>Islamic law is the most widely practiced</a:t>
            </a:r>
          </a:p>
          <a:p>
            <a:pPr marL="533400" indent="-533400" eaLnBrk="1" fontAlgn="auto" hangingPunct="1">
              <a:spcAft>
                <a:spcPts val="0"/>
              </a:spcAft>
              <a:defRPr/>
            </a:pPr>
            <a:endParaRPr lang="en-US" dirty="0" smtClean="0"/>
          </a:p>
        </p:txBody>
      </p:sp>
    </p:spTree>
    <p:extLst>
      <p:ext uri="{BB962C8B-B14F-4D97-AF65-F5344CB8AC3E}">
        <p14:creationId xmlns:p14="http://schemas.microsoft.com/office/powerpoint/2010/main" val="39734666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left)">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wipe(left)">
                                      <p:cBhvr>
                                        <p:cTn id="12" dur="500"/>
                                        <p:tgtEl>
                                          <p:spTgt spid="22531">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animEffect transition="in" filter="wipe(left)">
                                      <p:cBhvr>
                                        <p:cTn id="15" dur="500"/>
                                        <p:tgtEl>
                                          <p:spTgt spid="22531">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2531">
                                            <p:txEl>
                                              <p:pRg st="3" end="3"/>
                                            </p:txEl>
                                          </p:spTgt>
                                        </p:tgtEl>
                                        <p:attrNameLst>
                                          <p:attrName>style.visibility</p:attrName>
                                        </p:attrNameLst>
                                      </p:cBhvr>
                                      <p:to>
                                        <p:strVal val="visible"/>
                                      </p:to>
                                    </p:set>
                                    <p:animEffect transition="in" filter="wipe(left)">
                                      <p:cBhvr>
                                        <p:cTn id="20" dur="500"/>
                                        <p:tgtEl>
                                          <p:spTgt spid="22531">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animEffect transition="in" filter="wipe(left)">
                                      <p:cBhvr>
                                        <p:cTn id="23" dur="500"/>
                                        <p:tgtEl>
                                          <p:spTgt spid="22531">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2531">
                                            <p:txEl>
                                              <p:pRg st="5" end="5"/>
                                            </p:txEl>
                                          </p:spTgt>
                                        </p:tgtEl>
                                        <p:attrNameLst>
                                          <p:attrName>style.visibility</p:attrName>
                                        </p:attrNameLst>
                                      </p:cBhvr>
                                      <p:to>
                                        <p:strVal val="visible"/>
                                      </p:to>
                                    </p:set>
                                    <p:animEffect transition="in" filter="wipe(left)">
                                      <p:cBhvr>
                                        <p:cTn id="28" dur="500"/>
                                        <p:tgtEl>
                                          <p:spTgt spid="22531">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2531">
                                            <p:txEl>
                                              <p:pRg st="6" end="6"/>
                                            </p:txEl>
                                          </p:spTgt>
                                        </p:tgtEl>
                                        <p:attrNameLst>
                                          <p:attrName>style.visibility</p:attrName>
                                        </p:attrNameLst>
                                      </p:cBhvr>
                                      <p:to>
                                        <p:strVal val="visible"/>
                                      </p:to>
                                    </p:set>
                                    <p:animEffect transition="in" filter="wipe(left)">
                                      <p:cBhvr>
                                        <p:cTn id="31" dur="500"/>
                                        <p:tgtEl>
                                          <p:spTgt spid="225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485775" y="171606"/>
            <a:ext cx="7042150" cy="1143000"/>
          </a:xfrm>
          <a:noFill/>
        </p:spPr>
        <p:txBody>
          <a:bodyPr/>
          <a:lstStyle/>
          <a:p>
            <a:pPr eaLnBrk="1" hangingPunct="1"/>
            <a:r>
              <a:rPr lang="en-US" b="1" dirty="0" smtClean="0">
                <a:solidFill>
                  <a:schemeClr val="tx1"/>
                </a:solidFill>
              </a:rPr>
              <a:t>Introduction</a:t>
            </a:r>
          </a:p>
        </p:txBody>
      </p:sp>
      <p:sp>
        <p:nvSpPr>
          <p:cNvPr id="6147" name="Rectangle 5"/>
          <p:cNvSpPr>
            <a:spLocks noGrp="1" noChangeArrowheads="1"/>
          </p:cNvSpPr>
          <p:nvPr>
            <p:ph type="body" idx="1"/>
          </p:nvPr>
        </p:nvSpPr>
        <p:spPr>
          <a:xfrm>
            <a:off x="487363" y="1014451"/>
            <a:ext cx="8229600" cy="4525962"/>
          </a:xfrm>
          <a:noFill/>
        </p:spPr>
        <p:txBody>
          <a:bodyPr/>
          <a:lstStyle/>
          <a:p>
            <a:pPr eaLnBrk="1" hangingPunct="1">
              <a:buFont typeface="Wingdings" pitchFamily="2" charset="2"/>
              <a:buNone/>
            </a:pPr>
            <a:r>
              <a:rPr lang="en-US" sz="3000" dirty="0" smtClean="0">
                <a:solidFill>
                  <a:srgbClr val="6A96D3"/>
                </a:solidFill>
              </a:rPr>
              <a:t>   </a:t>
            </a:r>
            <a:r>
              <a:rPr lang="en-US" sz="3000" b="1" dirty="0" smtClean="0"/>
              <a:t>Definition</a:t>
            </a:r>
            <a:r>
              <a:rPr lang="en-US" sz="3000" dirty="0" smtClean="0"/>
              <a:t> of “the </a:t>
            </a:r>
            <a:r>
              <a:rPr lang="en-US" sz="3000" b="1" dirty="0" smtClean="0"/>
              <a:t>political economy</a:t>
            </a:r>
            <a:r>
              <a:rPr lang="en-US" sz="3000" dirty="0" smtClean="0"/>
              <a:t>” of a country:</a:t>
            </a:r>
          </a:p>
          <a:p>
            <a:pPr eaLnBrk="1" hangingPunct="1"/>
            <a:r>
              <a:rPr lang="en-US" sz="3000" dirty="0" smtClean="0"/>
              <a:t>Refers to a country’s </a:t>
            </a:r>
            <a:r>
              <a:rPr lang="en-US" sz="3000" b="1" dirty="0" smtClean="0"/>
              <a:t>political, economic, and legal systems</a:t>
            </a:r>
          </a:p>
          <a:p>
            <a:pPr eaLnBrk="1" hangingPunct="1"/>
            <a:r>
              <a:rPr lang="en-US" sz="3000" dirty="0" smtClean="0"/>
              <a:t>These systems are </a:t>
            </a:r>
            <a:r>
              <a:rPr lang="en-US" sz="3000" b="1" dirty="0" smtClean="0"/>
              <a:t>interdependent, but interact and influence </a:t>
            </a:r>
            <a:r>
              <a:rPr lang="en-US" sz="3000" dirty="0" smtClean="0"/>
              <a:t>each other</a:t>
            </a:r>
          </a:p>
          <a:p>
            <a:pPr eaLnBrk="1" hangingPunct="1"/>
            <a:r>
              <a:rPr lang="en-US" sz="3000" dirty="0" smtClean="0"/>
              <a:t>A country’s political system has major implications for the practice of international business   </a:t>
            </a:r>
          </a:p>
        </p:txBody>
      </p:sp>
    </p:spTree>
    <p:extLst>
      <p:ext uri="{BB962C8B-B14F-4D97-AF65-F5344CB8AC3E}">
        <p14:creationId xmlns:p14="http://schemas.microsoft.com/office/powerpoint/2010/main" val="2560844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a:lstStyle/>
          <a:p>
            <a:pPr eaLnBrk="1" hangingPunct="1"/>
            <a:r>
              <a:rPr lang="en-US" sz="3400" b="1" dirty="0" smtClean="0">
                <a:solidFill>
                  <a:schemeClr val="tx1"/>
                </a:solidFill>
              </a:rPr>
              <a:t>Political Systems</a:t>
            </a:r>
          </a:p>
        </p:txBody>
      </p:sp>
      <p:sp>
        <p:nvSpPr>
          <p:cNvPr id="7171" name="Rectangle 3"/>
          <p:cNvSpPr>
            <a:spLocks noGrp="1" noChangeArrowheads="1"/>
          </p:cNvSpPr>
          <p:nvPr>
            <p:ph type="body" idx="1"/>
          </p:nvPr>
        </p:nvSpPr>
        <p:spPr>
          <a:noFill/>
        </p:spPr>
        <p:txBody>
          <a:bodyPr/>
          <a:lstStyle/>
          <a:p>
            <a:pPr eaLnBrk="1" hangingPunct="1">
              <a:lnSpc>
                <a:spcPct val="90000"/>
              </a:lnSpc>
            </a:pPr>
            <a:r>
              <a:rPr lang="en-US" dirty="0" smtClean="0"/>
              <a:t>A </a:t>
            </a:r>
            <a:r>
              <a:rPr lang="en-US" dirty="0" smtClean="0">
                <a:solidFill>
                  <a:srgbClr val="6A96D3"/>
                </a:solidFill>
              </a:rPr>
              <a:t>political system</a:t>
            </a:r>
            <a:r>
              <a:rPr lang="en-US" b="1" dirty="0" smtClean="0"/>
              <a:t> </a:t>
            </a:r>
            <a:r>
              <a:rPr lang="en-US" dirty="0" smtClean="0"/>
              <a:t>- the </a:t>
            </a:r>
            <a:r>
              <a:rPr lang="en-US" b="1" dirty="0" smtClean="0"/>
              <a:t>system of government</a:t>
            </a:r>
            <a:r>
              <a:rPr lang="en-US" dirty="0" smtClean="0"/>
              <a:t> in a nation</a:t>
            </a:r>
          </a:p>
          <a:p>
            <a:pPr eaLnBrk="1" hangingPunct="1">
              <a:lnSpc>
                <a:spcPct val="90000"/>
              </a:lnSpc>
            </a:pPr>
            <a:endParaRPr lang="en-US" dirty="0" smtClean="0"/>
          </a:p>
          <a:p>
            <a:pPr eaLnBrk="1" hangingPunct="1">
              <a:lnSpc>
                <a:spcPct val="90000"/>
              </a:lnSpc>
            </a:pPr>
            <a:r>
              <a:rPr lang="en-US" dirty="0" smtClean="0"/>
              <a:t>Political systems can be </a:t>
            </a:r>
            <a:r>
              <a:rPr lang="en-US" b="1" dirty="0" smtClean="0"/>
              <a:t>assessed</a:t>
            </a:r>
          </a:p>
          <a:p>
            <a:pPr lvl="1" eaLnBrk="1" hangingPunct="1">
              <a:lnSpc>
                <a:spcPct val="90000"/>
              </a:lnSpc>
            </a:pPr>
            <a:r>
              <a:rPr lang="en-US" dirty="0" smtClean="0"/>
              <a:t>in terms of </a:t>
            </a:r>
            <a:r>
              <a:rPr lang="en-US" b="1" dirty="0" smtClean="0"/>
              <a:t>the degree </a:t>
            </a:r>
            <a:r>
              <a:rPr lang="en-US" dirty="0" smtClean="0"/>
              <a:t>to which they emphasize </a:t>
            </a:r>
            <a:r>
              <a:rPr lang="en-US" b="1" dirty="0" smtClean="0"/>
              <a:t>collectivism</a:t>
            </a:r>
            <a:r>
              <a:rPr lang="en-US" dirty="0" smtClean="0"/>
              <a:t> as opposed to </a:t>
            </a:r>
            <a:r>
              <a:rPr lang="en-US" b="1" dirty="0" smtClean="0"/>
              <a:t>individualism</a:t>
            </a:r>
          </a:p>
          <a:p>
            <a:pPr lvl="1" eaLnBrk="1" hangingPunct="1">
              <a:lnSpc>
                <a:spcPct val="90000"/>
              </a:lnSpc>
            </a:pPr>
            <a:r>
              <a:rPr lang="en-US" dirty="0" smtClean="0"/>
              <a:t>in terms of the </a:t>
            </a:r>
            <a:r>
              <a:rPr lang="en-US" b="1" dirty="0" smtClean="0"/>
              <a:t>degree </a:t>
            </a:r>
            <a:r>
              <a:rPr lang="en-US" dirty="0" smtClean="0"/>
              <a:t>to which they are </a:t>
            </a:r>
            <a:r>
              <a:rPr lang="en-US" b="1" dirty="0" smtClean="0"/>
              <a:t>democratic or totalitarian</a:t>
            </a:r>
          </a:p>
          <a:p>
            <a:pPr eaLnBrk="1" hangingPunct="1">
              <a:lnSpc>
                <a:spcPct val="90000"/>
              </a:lnSpc>
            </a:pPr>
            <a:endParaRPr lang="en-US" dirty="0" smtClean="0"/>
          </a:p>
        </p:txBody>
      </p:sp>
    </p:spTree>
    <p:extLst>
      <p:ext uri="{BB962C8B-B14F-4D97-AF65-F5344CB8AC3E}">
        <p14:creationId xmlns:p14="http://schemas.microsoft.com/office/powerpoint/2010/main" val="879446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a:lstStyle/>
          <a:p>
            <a:pPr eaLnBrk="1" hangingPunct="1"/>
            <a:r>
              <a:rPr lang="en-US" sz="3400" b="1" dirty="0" smtClean="0">
                <a:solidFill>
                  <a:schemeClr val="tx1"/>
                </a:solidFill>
              </a:rPr>
              <a:t>Collectivism and Individualism</a:t>
            </a:r>
          </a:p>
        </p:txBody>
      </p:sp>
      <p:sp>
        <p:nvSpPr>
          <p:cNvPr id="8195" name="Rectangle 3"/>
          <p:cNvSpPr>
            <a:spLocks noGrp="1" noChangeArrowheads="1"/>
          </p:cNvSpPr>
          <p:nvPr>
            <p:ph type="body" idx="1"/>
          </p:nvPr>
        </p:nvSpPr>
        <p:spPr>
          <a:noFill/>
        </p:spPr>
        <p:txBody>
          <a:bodyPr/>
          <a:lstStyle/>
          <a:p>
            <a:pPr eaLnBrk="1" hangingPunct="1">
              <a:lnSpc>
                <a:spcPct val="90000"/>
              </a:lnSpc>
            </a:pPr>
            <a:r>
              <a:rPr lang="en-US" dirty="0" smtClean="0">
                <a:solidFill>
                  <a:srgbClr val="6A96D3"/>
                </a:solidFill>
              </a:rPr>
              <a:t>Collectivism </a:t>
            </a:r>
            <a:r>
              <a:rPr lang="en-US" dirty="0" smtClean="0"/>
              <a:t>- a system that </a:t>
            </a:r>
            <a:r>
              <a:rPr lang="en-US" b="1" dirty="0" smtClean="0"/>
              <a:t>stresses the primacy of collective goals</a:t>
            </a:r>
            <a:r>
              <a:rPr lang="en-US" dirty="0" smtClean="0"/>
              <a:t> over individual goals</a:t>
            </a:r>
          </a:p>
          <a:p>
            <a:pPr lvl="1" eaLnBrk="1" hangingPunct="1">
              <a:lnSpc>
                <a:spcPct val="90000"/>
              </a:lnSpc>
            </a:pPr>
            <a:r>
              <a:rPr lang="en-US" dirty="0" smtClean="0"/>
              <a:t>can be traced to the ancient Greek philosopher Plato</a:t>
            </a:r>
          </a:p>
          <a:p>
            <a:pPr lvl="1" eaLnBrk="1" hangingPunct="1">
              <a:lnSpc>
                <a:spcPct val="90000"/>
              </a:lnSpc>
            </a:pPr>
            <a:r>
              <a:rPr lang="en-US" dirty="0" smtClean="0"/>
              <a:t>today, socialists support collectivism</a:t>
            </a:r>
          </a:p>
          <a:p>
            <a:pPr eaLnBrk="1" hangingPunct="1">
              <a:lnSpc>
                <a:spcPct val="90000"/>
              </a:lnSpc>
            </a:pPr>
            <a:r>
              <a:rPr lang="en-US" dirty="0" smtClean="0"/>
              <a:t>When </a:t>
            </a:r>
            <a:r>
              <a:rPr lang="en-US" b="1" dirty="0" smtClean="0"/>
              <a:t>collectivism</a:t>
            </a:r>
            <a:r>
              <a:rPr lang="en-US" dirty="0" smtClean="0"/>
              <a:t> is emphasized, the </a:t>
            </a:r>
            <a:r>
              <a:rPr lang="en-US" b="1" dirty="0" smtClean="0"/>
              <a:t>needs of the society </a:t>
            </a:r>
            <a:r>
              <a:rPr lang="en-US" dirty="0" smtClean="0"/>
              <a:t>as whole are generally viewed as being </a:t>
            </a:r>
            <a:r>
              <a:rPr lang="en-US" b="1" dirty="0" smtClean="0"/>
              <a:t>more important </a:t>
            </a:r>
            <a:r>
              <a:rPr lang="en-US" dirty="0" smtClean="0"/>
              <a:t>than individual freedoms</a:t>
            </a:r>
          </a:p>
        </p:txBody>
      </p:sp>
    </p:spTree>
    <p:extLst>
      <p:ext uri="{BB962C8B-B14F-4D97-AF65-F5344CB8AC3E}">
        <p14:creationId xmlns:p14="http://schemas.microsoft.com/office/powerpoint/2010/main" val="827733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a:lstStyle/>
          <a:p>
            <a:pPr eaLnBrk="1" hangingPunct="1"/>
            <a:r>
              <a:rPr lang="en-US" sz="3400" b="1" dirty="0" smtClean="0">
                <a:solidFill>
                  <a:schemeClr val="tx1"/>
                </a:solidFill>
              </a:rPr>
              <a:t>Collectivism and Individualism</a:t>
            </a:r>
          </a:p>
        </p:txBody>
      </p:sp>
      <p:sp>
        <p:nvSpPr>
          <p:cNvPr id="11267" name="Rectangle 3"/>
          <p:cNvSpPr>
            <a:spLocks noGrp="1" noChangeArrowheads="1"/>
          </p:cNvSpPr>
          <p:nvPr>
            <p:ph type="body" idx="1"/>
          </p:nvPr>
        </p:nvSpPr>
        <p:spPr>
          <a:xfrm>
            <a:off x="487363" y="1156120"/>
            <a:ext cx="8229600" cy="4525962"/>
          </a:xfrm>
          <a:noFill/>
        </p:spPr>
        <p:txBody>
          <a:bodyPr/>
          <a:lstStyle/>
          <a:p>
            <a:pPr eaLnBrk="1" hangingPunct="1">
              <a:buFont typeface="Wingdings" pitchFamily="2" charset="2"/>
              <a:buNone/>
            </a:pPr>
            <a:r>
              <a:rPr lang="en-US" sz="2600" dirty="0" smtClean="0">
                <a:solidFill>
                  <a:srgbClr val="6A96D3"/>
                </a:solidFill>
              </a:rPr>
              <a:t>Individualism</a:t>
            </a:r>
          </a:p>
          <a:p>
            <a:pPr eaLnBrk="1" hangingPunct="1"/>
            <a:r>
              <a:rPr lang="en-US" sz="2600" dirty="0" smtClean="0"/>
              <a:t>a political philosophy that suggests </a:t>
            </a:r>
            <a:r>
              <a:rPr lang="en-US" sz="2600" b="1" dirty="0" smtClean="0"/>
              <a:t>individuals should have freedom</a:t>
            </a:r>
            <a:r>
              <a:rPr lang="en-US" sz="2600" dirty="0" smtClean="0"/>
              <a:t> over their economic and political pursuits</a:t>
            </a:r>
          </a:p>
          <a:p>
            <a:pPr lvl="1" eaLnBrk="1" hangingPunct="1"/>
            <a:r>
              <a:rPr lang="en-US" sz="2600" dirty="0" smtClean="0"/>
              <a:t>can be traced to Aristotle who argued that individual diversity and private ownership are desirable</a:t>
            </a:r>
          </a:p>
          <a:p>
            <a:pPr eaLnBrk="1" hangingPunct="1"/>
            <a:r>
              <a:rPr lang="en-US" sz="2600" dirty="0" smtClean="0"/>
              <a:t>Individualism stresses </a:t>
            </a:r>
          </a:p>
          <a:p>
            <a:pPr lvl="1" eaLnBrk="1" hangingPunct="1"/>
            <a:r>
              <a:rPr lang="en-US" sz="2600" dirty="0" smtClean="0"/>
              <a:t>individual </a:t>
            </a:r>
            <a:r>
              <a:rPr lang="en-US" sz="2600" b="1" dirty="0" smtClean="0"/>
              <a:t>freedom and self-expression</a:t>
            </a:r>
          </a:p>
          <a:p>
            <a:pPr lvl="1" eaLnBrk="1" hangingPunct="1"/>
            <a:r>
              <a:rPr lang="en-US" sz="2600" dirty="0" smtClean="0"/>
              <a:t>letting people </a:t>
            </a:r>
            <a:r>
              <a:rPr lang="en-US" sz="2600" b="1" dirty="0" smtClean="0"/>
              <a:t>pursue</a:t>
            </a:r>
            <a:r>
              <a:rPr lang="en-US" sz="2600" dirty="0" smtClean="0"/>
              <a:t> their </a:t>
            </a:r>
            <a:r>
              <a:rPr lang="en-US" sz="2600" b="1" dirty="0" smtClean="0"/>
              <a:t>own self-interests</a:t>
            </a:r>
            <a:r>
              <a:rPr lang="en-US" sz="2600" dirty="0" smtClean="0"/>
              <a:t> to achieve the best overall good for society</a:t>
            </a:r>
          </a:p>
          <a:p>
            <a:pPr lvl="1" eaLnBrk="1" hangingPunct="1"/>
            <a:r>
              <a:rPr lang="en-US" sz="2600" b="1" dirty="0" smtClean="0"/>
              <a:t>democratic systems and free markets</a:t>
            </a:r>
          </a:p>
        </p:txBody>
      </p:sp>
    </p:spTree>
    <p:extLst>
      <p:ext uri="{BB962C8B-B14F-4D97-AF65-F5344CB8AC3E}">
        <p14:creationId xmlns:p14="http://schemas.microsoft.com/office/powerpoint/2010/main" val="954038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lstStyle/>
          <a:p>
            <a:pPr eaLnBrk="1" hangingPunct="1"/>
            <a:r>
              <a:rPr lang="en-US" sz="3400" b="1" dirty="0" smtClean="0">
                <a:solidFill>
                  <a:schemeClr val="tx1"/>
                </a:solidFill>
              </a:rPr>
              <a:t>Democracy and Totalitarianism</a:t>
            </a:r>
          </a:p>
        </p:txBody>
      </p:sp>
      <p:sp>
        <p:nvSpPr>
          <p:cNvPr id="12291" name="Rectangle 3"/>
          <p:cNvSpPr>
            <a:spLocks noGrp="1" noChangeArrowheads="1"/>
          </p:cNvSpPr>
          <p:nvPr>
            <p:ph type="body" idx="1"/>
          </p:nvPr>
        </p:nvSpPr>
        <p:spPr>
          <a:noFill/>
        </p:spPr>
        <p:txBody>
          <a:bodyPr/>
          <a:lstStyle/>
          <a:p>
            <a:pPr algn="ctr" eaLnBrk="1" hangingPunct="1">
              <a:lnSpc>
                <a:spcPct val="80000"/>
              </a:lnSpc>
              <a:buFont typeface="Wingdings" pitchFamily="2" charset="2"/>
              <a:buNone/>
            </a:pPr>
            <a:r>
              <a:rPr lang="en-US" sz="2600" b="1" dirty="0" smtClean="0"/>
              <a:t>What is the difference between a democracy and totalitarianism?</a:t>
            </a:r>
          </a:p>
          <a:p>
            <a:pPr eaLnBrk="1" hangingPunct="1">
              <a:lnSpc>
                <a:spcPct val="80000"/>
              </a:lnSpc>
              <a:buFont typeface="Wingdings" pitchFamily="2" charset="2"/>
              <a:buNone/>
            </a:pPr>
            <a:r>
              <a:rPr lang="en-US" sz="2600" dirty="0" smtClean="0">
                <a:solidFill>
                  <a:srgbClr val="6A96D3"/>
                </a:solidFill>
              </a:rPr>
              <a:t>  </a:t>
            </a:r>
            <a:endParaRPr lang="en-US" sz="2600" dirty="0" smtClean="0"/>
          </a:p>
          <a:p>
            <a:pPr eaLnBrk="1" hangingPunct="1">
              <a:lnSpc>
                <a:spcPct val="80000"/>
              </a:lnSpc>
            </a:pPr>
            <a:r>
              <a:rPr lang="en-US" sz="2600" b="1" dirty="0" smtClean="0">
                <a:solidFill>
                  <a:srgbClr val="6A96D3"/>
                </a:solidFill>
              </a:rPr>
              <a:t>Democracy</a:t>
            </a:r>
            <a:r>
              <a:rPr lang="en-US" sz="2600" dirty="0" smtClean="0"/>
              <a:t> - political system in which </a:t>
            </a:r>
            <a:r>
              <a:rPr lang="en-US" sz="2600" b="1" dirty="0" smtClean="0"/>
              <a:t>government is by the people</a:t>
            </a:r>
            <a:r>
              <a:rPr lang="en-US" sz="2600" dirty="0" smtClean="0"/>
              <a:t>, exercised either directly or through elected representatives</a:t>
            </a:r>
          </a:p>
          <a:p>
            <a:pPr lvl="1" eaLnBrk="1" hangingPunct="1">
              <a:lnSpc>
                <a:spcPct val="80000"/>
              </a:lnSpc>
            </a:pPr>
            <a:r>
              <a:rPr lang="en-US" sz="2600" dirty="0" smtClean="0"/>
              <a:t>most common form today is </a:t>
            </a:r>
            <a:r>
              <a:rPr lang="en-US" sz="2600" b="1" dirty="0" smtClean="0">
                <a:solidFill>
                  <a:srgbClr val="6A96D3"/>
                </a:solidFill>
              </a:rPr>
              <a:t>representative democracy</a:t>
            </a:r>
            <a:r>
              <a:rPr lang="en-US" sz="2600" b="1" dirty="0" smtClean="0"/>
              <a:t>,</a:t>
            </a:r>
            <a:r>
              <a:rPr lang="en-US" sz="2600" dirty="0" smtClean="0"/>
              <a:t> where elected representatives vote on behalf of constituents</a:t>
            </a:r>
          </a:p>
          <a:p>
            <a:pPr eaLnBrk="1" hangingPunct="1">
              <a:lnSpc>
                <a:spcPct val="80000"/>
              </a:lnSpc>
            </a:pPr>
            <a:r>
              <a:rPr lang="en-US" sz="2600" b="1" dirty="0" smtClean="0">
                <a:solidFill>
                  <a:srgbClr val="6A96D3"/>
                </a:solidFill>
              </a:rPr>
              <a:t>Totalitarianism</a:t>
            </a:r>
            <a:r>
              <a:rPr lang="en-US" sz="2600" dirty="0" smtClean="0">
                <a:solidFill>
                  <a:srgbClr val="6A96D3"/>
                </a:solidFill>
              </a:rPr>
              <a:t> </a:t>
            </a:r>
            <a:r>
              <a:rPr lang="en-US" sz="2600" dirty="0" smtClean="0"/>
              <a:t>- form of </a:t>
            </a:r>
            <a:r>
              <a:rPr lang="en-US" sz="2600" b="1" dirty="0" smtClean="0"/>
              <a:t>government in which one person or political party exercises absolute contro</a:t>
            </a:r>
            <a:r>
              <a:rPr lang="en-US" sz="2600" dirty="0" smtClean="0"/>
              <a:t>l over all spheres of human life, and opposing political parties are prohibited</a:t>
            </a:r>
          </a:p>
        </p:txBody>
      </p:sp>
    </p:spTree>
    <p:extLst>
      <p:ext uri="{BB962C8B-B14F-4D97-AF65-F5344CB8AC3E}">
        <p14:creationId xmlns:p14="http://schemas.microsoft.com/office/powerpoint/2010/main" val="2688852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lstStyle/>
          <a:p>
            <a:pPr eaLnBrk="1" hangingPunct="1"/>
            <a:r>
              <a:rPr lang="en-US" sz="3400" b="1" dirty="0" smtClean="0">
                <a:solidFill>
                  <a:schemeClr val="tx1"/>
                </a:solidFill>
              </a:rPr>
              <a:t>Democracy and Totalitarianism</a:t>
            </a:r>
          </a:p>
        </p:txBody>
      </p:sp>
      <p:sp>
        <p:nvSpPr>
          <p:cNvPr id="13315" name="Rectangle 3"/>
          <p:cNvSpPr>
            <a:spLocks noGrp="1" noChangeArrowheads="1"/>
          </p:cNvSpPr>
          <p:nvPr>
            <p:ph type="body" idx="1"/>
          </p:nvPr>
        </p:nvSpPr>
        <p:spPr>
          <a:noFill/>
        </p:spPr>
        <p:txBody>
          <a:bodyPr/>
          <a:lstStyle/>
          <a:p>
            <a:pPr eaLnBrk="1" hangingPunct="1"/>
            <a:r>
              <a:rPr lang="en-US" dirty="0" smtClean="0"/>
              <a:t>In most totalitarian regimes</a:t>
            </a:r>
          </a:p>
          <a:p>
            <a:pPr lvl="1" eaLnBrk="1" hangingPunct="1"/>
            <a:r>
              <a:rPr lang="en-US" dirty="0" smtClean="0"/>
              <a:t>there is </a:t>
            </a:r>
            <a:r>
              <a:rPr lang="en-US" b="1" dirty="0" smtClean="0"/>
              <a:t>widespread political repression</a:t>
            </a:r>
          </a:p>
          <a:p>
            <a:pPr lvl="1" eaLnBrk="1" hangingPunct="1"/>
            <a:r>
              <a:rPr lang="en-US" dirty="0" smtClean="0"/>
              <a:t>there are </a:t>
            </a:r>
            <a:r>
              <a:rPr lang="en-US" b="1" dirty="0" smtClean="0"/>
              <a:t>no free and fair elections</a:t>
            </a:r>
          </a:p>
          <a:p>
            <a:pPr lvl="1" eaLnBrk="1" hangingPunct="1"/>
            <a:r>
              <a:rPr lang="en-US" b="1" dirty="0" smtClean="0"/>
              <a:t>media is censored</a:t>
            </a:r>
          </a:p>
          <a:p>
            <a:pPr lvl="1" eaLnBrk="1" hangingPunct="1"/>
            <a:r>
              <a:rPr lang="en-US" dirty="0" smtClean="0"/>
              <a:t>basic </a:t>
            </a:r>
            <a:r>
              <a:rPr lang="en-US" b="1" dirty="0" smtClean="0"/>
              <a:t>civil liberties are denied</a:t>
            </a:r>
          </a:p>
          <a:p>
            <a:pPr lvl="1" eaLnBrk="1" hangingPunct="1"/>
            <a:r>
              <a:rPr lang="en-US" b="1" dirty="0" smtClean="0"/>
              <a:t>challenges</a:t>
            </a:r>
            <a:r>
              <a:rPr lang="en-US" dirty="0" smtClean="0"/>
              <a:t> to the </a:t>
            </a:r>
            <a:r>
              <a:rPr lang="en-US" b="1" dirty="0" smtClean="0"/>
              <a:t>regime are prohibited </a:t>
            </a:r>
          </a:p>
        </p:txBody>
      </p:sp>
    </p:spTree>
    <p:extLst>
      <p:ext uri="{BB962C8B-B14F-4D97-AF65-F5344CB8AC3E}">
        <p14:creationId xmlns:p14="http://schemas.microsoft.com/office/powerpoint/2010/main" val="4058112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pPr eaLnBrk="1" hangingPunct="1"/>
            <a:r>
              <a:rPr lang="en-US" sz="3400" b="1" dirty="0" smtClean="0">
                <a:solidFill>
                  <a:schemeClr val="tx1"/>
                </a:solidFill>
              </a:rPr>
              <a:t>Democracy and Totalitarianism</a:t>
            </a:r>
          </a:p>
        </p:txBody>
      </p:sp>
      <p:sp>
        <p:nvSpPr>
          <p:cNvPr id="14339" name="Rectangle 3"/>
          <p:cNvSpPr>
            <a:spLocks noGrp="1" noChangeArrowheads="1"/>
          </p:cNvSpPr>
          <p:nvPr>
            <p:ph type="body" idx="1"/>
          </p:nvPr>
        </p:nvSpPr>
        <p:spPr>
          <a:xfrm>
            <a:off x="487363" y="1478095"/>
            <a:ext cx="8229600" cy="4525962"/>
          </a:xfrm>
          <a:noFill/>
        </p:spPr>
        <p:txBody>
          <a:bodyPr/>
          <a:lstStyle/>
          <a:p>
            <a:pPr marL="457200" indent="-457200" algn="just" eaLnBrk="1" hangingPunct="1">
              <a:lnSpc>
                <a:spcPct val="80000"/>
              </a:lnSpc>
              <a:buFont typeface="Wingdings" pitchFamily="2" charset="2"/>
              <a:buNone/>
            </a:pPr>
            <a:r>
              <a:rPr lang="en-US" sz="2600" dirty="0" smtClean="0"/>
              <a:t>There are </a:t>
            </a:r>
            <a:r>
              <a:rPr lang="en-US" sz="2600" b="1" dirty="0" smtClean="0"/>
              <a:t>four major forms </a:t>
            </a:r>
            <a:r>
              <a:rPr lang="en-US" sz="2600" dirty="0" smtClean="0"/>
              <a:t>of </a:t>
            </a:r>
            <a:r>
              <a:rPr lang="en-US" sz="2600" b="1" dirty="0" smtClean="0"/>
              <a:t>totalitarianism</a:t>
            </a:r>
            <a:r>
              <a:rPr lang="en-US" sz="2600" dirty="0" smtClean="0"/>
              <a:t> today:</a:t>
            </a:r>
            <a:endParaRPr lang="en-US" sz="2600" b="1" dirty="0" smtClean="0"/>
          </a:p>
          <a:p>
            <a:pPr marL="457200" indent="-457200" algn="just" eaLnBrk="1" hangingPunct="1">
              <a:lnSpc>
                <a:spcPct val="80000"/>
              </a:lnSpc>
              <a:buFont typeface="Wingdings" pitchFamily="2" charset="2"/>
              <a:buAutoNum type="arabicPeriod"/>
            </a:pPr>
            <a:r>
              <a:rPr lang="en-US" sz="2600" b="1" dirty="0" smtClean="0">
                <a:solidFill>
                  <a:srgbClr val="6A96D3"/>
                </a:solidFill>
              </a:rPr>
              <a:t>communist totalitarianism</a:t>
            </a:r>
            <a:r>
              <a:rPr lang="en-US" sz="2600" dirty="0" smtClean="0">
                <a:solidFill>
                  <a:srgbClr val="6A96D3"/>
                </a:solidFill>
              </a:rPr>
              <a:t>:</a:t>
            </a:r>
            <a:r>
              <a:rPr lang="en-US" sz="2600" dirty="0" smtClean="0"/>
              <a:t> advocates achieving socialism through </a:t>
            </a:r>
            <a:r>
              <a:rPr lang="en-US" sz="2600" b="1" dirty="0" smtClean="0"/>
              <a:t>totalitarian dictatorship</a:t>
            </a:r>
            <a:r>
              <a:rPr lang="en-US" sz="2600" dirty="0" smtClean="0"/>
              <a:t>  </a:t>
            </a:r>
          </a:p>
          <a:p>
            <a:pPr marL="457200" indent="-457200" algn="just" eaLnBrk="1" hangingPunct="1">
              <a:lnSpc>
                <a:spcPct val="80000"/>
              </a:lnSpc>
              <a:buFont typeface="Wingdings" pitchFamily="2" charset="2"/>
              <a:buAutoNum type="arabicPeriod"/>
            </a:pPr>
            <a:r>
              <a:rPr lang="en-US" sz="2600" b="1" dirty="0" smtClean="0">
                <a:solidFill>
                  <a:srgbClr val="6A96D3"/>
                </a:solidFill>
              </a:rPr>
              <a:t>theocratic totalitarianism</a:t>
            </a:r>
            <a:r>
              <a:rPr lang="en-US" sz="2600" dirty="0" smtClean="0">
                <a:solidFill>
                  <a:srgbClr val="6A96D3"/>
                </a:solidFill>
              </a:rPr>
              <a:t>:</a:t>
            </a:r>
            <a:r>
              <a:rPr lang="en-US" sz="2600" dirty="0" smtClean="0"/>
              <a:t> political power is </a:t>
            </a:r>
            <a:r>
              <a:rPr lang="en-US" sz="2600" b="1" dirty="0" smtClean="0"/>
              <a:t>monopolized by a party, group, or individua</a:t>
            </a:r>
            <a:r>
              <a:rPr lang="en-US" sz="2600" dirty="0" smtClean="0"/>
              <a:t>l that governs according to religious principles </a:t>
            </a:r>
          </a:p>
          <a:p>
            <a:pPr marL="457200" indent="-457200" algn="just" eaLnBrk="1" hangingPunct="1">
              <a:lnSpc>
                <a:spcPct val="80000"/>
              </a:lnSpc>
              <a:buFont typeface="Wingdings" pitchFamily="2" charset="2"/>
              <a:buAutoNum type="arabicPeriod"/>
            </a:pPr>
            <a:r>
              <a:rPr lang="en-US" sz="2600" b="1" dirty="0" smtClean="0">
                <a:solidFill>
                  <a:srgbClr val="6A96D3"/>
                </a:solidFill>
              </a:rPr>
              <a:t>tribal totalitarianism</a:t>
            </a:r>
            <a:r>
              <a:rPr lang="en-US" sz="2600" dirty="0" smtClean="0">
                <a:solidFill>
                  <a:srgbClr val="6A96D3"/>
                </a:solidFill>
              </a:rPr>
              <a:t>:</a:t>
            </a:r>
            <a:r>
              <a:rPr lang="en-US" sz="2600" dirty="0" smtClean="0"/>
              <a:t> a </a:t>
            </a:r>
            <a:r>
              <a:rPr lang="en-US" sz="2600" b="1" dirty="0" smtClean="0"/>
              <a:t>political party</a:t>
            </a:r>
            <a:r>
              <a:rPr lang="en-US" sz="2600" dirty="0" smtClean="0"/>
              <a:t> that </a:t>
            </a:r>
            <a:r>
              <a:rPr lang="en-US" sz="2600" b="1" dirty="0" smtClean="0"/>
              <a:t>represents the interests of a particular tribe </a:t>
            </a:r>
            <a:r>
              <a:rPr lang="en-US" sz="2600" i="1" dirty="0" smtClean="0"/>
              <a:t>(society, community or population)</a:t>
            </a:r>
            <a:r>
              <a:rPr lang="en-US" sz="2600" dirty="0" smtClean="0"/>
              <a:t> monopolizes power </a:t>
            </a:r>
          </a:p>
          <a:p>
            <a:pPr marL="457200" indent="-457200" algn="just" eaLnBrk="1" hangingPunct="1">
              <a:lnSpc>
                <a:spcPct val="80000"/>
              </a:lnSpc>
              <a:buFont typeface="Wingdings" pitchFamily="2" charset="2"/>
              <a:buAutoNum type="arabicPeriod"/>
            </a:pPr>
            <a:r>
              <a:rPr lang="en-US" sz="2600" b="1" dirty="0" smtClean="0">
                <a:solidFill>
                  <a:srgbClr val="6A96D3"/>
                </a:solidFill>
              </a:rPr>
              <a:t>right wing totalitarianism</a:t>
            </a:r>
            <a:r>
              <a:rPr lang="en-US" sz="2600" dirty="0" smtClean="0">
                <a:solidFill>
                  <a:srgbClr val="6A96D3"/>
                </a:solidFill>
              </a:rPr>
              <a:t>:</a:t>
            </a:r>
            <a:r>
              <a:rPr lang="en-US" sz="2600" b="1" dirty="0" smtClean="0"/>
              <a:t> individual economic freedom is allowed</a:t>
            </a:r>
            <a:r>
              <a:rPr lang="en-US" sz="2600" dirty="0" smtClean="0"/>
              <a:t> </a:t>
            </a:r>
            <a:r>
              <a:rPr lang="en-US" sz="2600" b="1" dirty="0" smtClean="0"/>
              <a:t>bu</a:t>
            </a:r>
            <a:r>
              <a:rPr lang="en-US" sz="2600" dirty="0" smtClean="0"/>
              <a:t>t individual political freedom is </a:t>
            </a:r>
            <a:r>
              <a:rPr lang="en-US" sz="2600" b="1" dirty="0" smtClean="0"/>
              <a:t>restricted</a:t>
            </a:r>
            <a:r>
              <a:rPr lang="en-US" sz="2600" dirty="0" smtClean="0"/>
              <a:t> in the belief that it could lead to communism  </a:t>
            </a:r>
          </a:p>
          <a:p>
            <a:pPr marL="457200" indent="-457200" algn="just" eaLnBrk="1" hangingPunct="1">
              <a:lnSpc>
                <a:spcPct val="80000"/>
              </a:lnSpc>
              <a:buFont typeface="Wingdings" pitchFamily="2" charset="2"/>
              <a:buNone/>
            </a:pPr>
            <a:endParaRPr lang="en-US" sz="2600" dirty="0" smtClean="0"/>
          </a:p>
        </p:txBody>
      </p:sp>
    </p:spTree>
    <p:extLst>
      <p:ext uri="{BB962C8B-B14F-4D97-AF65-F5344CB8AC3E}">
        <p14:creationId xmlns:p14="http://schemas.microsoft.com/office/powerpoint/2010/main" val="627571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sz="3400" b="1" dirty="0" smtClean="0">
                <a:solidFill>
                  <a:schemeClr val="tx1"/>
                </a:solidFill>
              </a:rPr>
              <a:t>Economic Systems</a:t>
            </a:r>
          </a:p>
        </p:txBody>
      </p:sp>
      <p:sp>
        <p:nvSpPr>
          <p:cNvPr id="15363" name="Rectangle 3"/>
          <p:cNvSpPr>
            <a:spLocks noGrp="1" noChangeArrowheads="1"/>
          </p:cNvSpPr>
          <p:nvPr>
            <p:ph type="body" idx="1"/>
          </p:nvPr>
        </p:nvSpPr>
        <p:spPr>
          <a:xfrm>
            <a:off x="487363" y="1194757"/>
            <a:ext cx="8229600" cy="4525962"/>
          </a:xfrm>
          <a:noFill/>
        </p:spPr>
        <p:txBody>
          <a:bodyPr/>
          <a:lstStyle/>
          <a:p>
            <a:pPr eaLnBrk="1" hangingPunct="1"/>
            <a:r>
              <a:rPr lang="en-US" sz="2600" b="1" dirty="0" smtClean="0"/>
              <a:t>Political ideology and economic systems </a:t>
            </a:r>
            <a:r>
              <a:rPr lang="en-US" sz="2600" dirty="0" smtClean="0"/>
              <a:t>are </a:t>
            </a:r>
            <a:r>
              <a:rPr lang="en-US" sz="2600" b="1" dirty="0" smtClean="0"/>
              <a:t>connected</a:t>
            </a:r>
          </a:p>
          <a:p>
            <a:pPr eaLnBrk="1" hangingPunct="1"/>
            <a:r>
              <a:rPr lang="en-US" sz="2600" dirty="0" smtClean="0"/>
              <a:t>There are </a:t>
            </a:r>
            <a:r>
              <a:rPr lang="en-US" sz="2600" b="1" dirty="0" smtClean="0"/>
              <a:t>three types</a:t>
            </a:r>
            <a:r>
              <a:rPr lang="en-US" sz="2600" dirty="0" smtClean="0"/>
              <a:t> of economic systems: </a:t>
            </a:r>
            <a:r>
              <a:rPr lang="en-US" sz="2600" b="1" dirty="0" smtClean="0"/>
              <a:t>the market economy, the command economy, and the mixed economy</a:t>
            </a:r>
            <a:r>
              <a:rPr lang="en-US" sz="2600" dirty="0" smtClean="0"/>
              <a:t> </a:t>
            </a:r>
          </a:p>
          <a:p>
            <a:pPr eaLnBrk="1" hangingPunct="1"/>
            <a:r>
              <a:rPr lang="en-US" sz="2600" dirty="0" smtClean="0"/>
              <a:t>A </a:t>
            </a:r>
            <a:r>
              <a:rPr lang="en-US" sz="2600" b="1" dirty="0" smtClean="0"/>
              <a:t>free market system </a:t>
            </a:r>
            <a:r>
              <a:rPr lang="en-US" sz="2600" dirty="0" smtClean="0"/>
              <a:t>is likely in countries where </a:t>
            </a:r>
            <a:r>
              <a:rPr lang="en-US" sz="2600" b="1" dirty="0" smtClean="0"/>
              <a:t>individual goals </a:t>
            </a:r>
            <a:r>
              <a:rPr lang="en-US" sz="2600" dirty="0" smtClean="0"/>
              <a:t>are given </a:t>
            </a:r>
            <a:r>
              <a:rPr lang="en-US" sz="2600" b="1" dirty="0" smtClean="0"/>
              <a:t>primacy over collective goals</a:t>
            </a:r>
          </a:p>
          <a:p>
            <a:pPr eaLnBrk="1" hangingPunct="1"/>
            <a:r>
              <a:rPr lang="en-US" sz="2600" b="1" dirty="0" smtClean="0"/>
              <a:t>State-owned enterprises </a:t>
            </a:r>
            <a:r>
              <a:rPr lang="en-US" sz="2600" dirty="0" smtClean="0"/>
              <a:t>and </a:t>
            </a:r>
            <a:r>
              <a:rPr lang="en-US" sz="2600" b="1" dirty="0" smtClean="0"/>
              <a:t>restricted markets are common</a:t>
            </a:r>
            <a:r>
              <a:rPr lang="en-US" sz="2600" dirty="0" smtClean="0"/>
              <a:t> in countries where </a:t>
            </a:r>
            <a:r>
              <a:rPr lang="en-US" sz="2600" b="1" dirty="0" smtClean="0"/>
              <a:t>collective goals are dominant</a:t>
            </a:r>
          </a:p>
          <a:p>
            <a:pPr eaLnBrk="1" hangingPunct="1">
              <a:buFont typeface="Wingdings" pitchFamily="2" charset="2"/>
              <a:buNone/>
            </a:pPr>
            <a:endParaRPr lang="en-US" sz="2600" dirty="0" smtClean="0"/>
          </a:p>
          <a:p>
            <a:pPr eaLnBrk="1" hangingPunct="1">
              <a:buFont typeface="Wingdings" pitchFamily="2" charset="2"/>
              <a:buNone/>
            </a:pPr>
            <a:endParaRPr lang="en-US" sz="2600" dirty="0" smtClean="0"/>
          </a:p>
          <a:p>
            <a:pPr eaLnBrk="1" hangingPunct="1"/>
            <a:endParaRPr lang="en-US" sz="2600" dirty="0" smtClean="0"/>
          </a:p>
        </p:txBody>
      </p:sp>
    </p:spTree>
    <p:extLst>
      <p:ext uri="{BB962C8B-B14F-4D97-AF65-F5344CB8AC3E}">
        <p14:creationId xmlns:p14="http://schemas.microsoft.com/office/powerpoint/2010/main" val="2626009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UCTI-Template-level-M">
  <a:themeElements>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CTI-Template-foundation-lev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CTI-Template-foundation-lev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CTI-Template-foundation-lev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CTI-Template-foundation-lev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CTI-Template-foundation-lev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CTI-Template-foundation-lev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CTI-Template-foundation-lev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CTI-Template-foundation-lev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CTI-Template-foundation-lev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CTI-Template-foundation-lev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CTI-Template-foundation-lev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CTI-Template-foundation-lev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UCTI-Template-level-M</Template>
  <TotalTime>317</TotalTime>
  <Pages>11</Pages>
  <Words>2291</Words>
  <Application>Microsoft Office PowerPoint</Application>
  <PresentationFormat>On-screen Show (4:3)</PresentationFormat>
  <Paragraphs>134</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Book Antiqua</vt:lpstr>
      <vt:lpstr>Times New Roman</vt:lpstr>
      <vt:lpstr>Wingdings</vt:lpstr>
      <vt:lpstr>UCTI-Template-level-M</vt:lpstr>
      <vt:lpstr>PowerPoint Presentation</vt:lpstr>
      <vt:lpstr>Introduction</vt:lpstr>
      <vt:lpstr>Political Systems</vt:lpstr>
      <vt:lpstr>Collectivism and Individualism</vt:lpstr>
      <vt:lpstr>Collectivism and Individualism</vt:lpstr>
      <vt:lpstr>Democracy and Totalitarianism</vt:lpstr>
      <vt:lpstr>Democracy and Totalitarianism</vt:lpstr>
      <vt:lpstr>Democracy and Totalitarianism</vt:lpstr>
      <vt:lpstr>Economic Systems</vt:lpstr>
      <vt:lpstr>Market Economy</vt:lpstr>
      <vt:lpstr>Command Economy</vt:lpstr>
      <vt:lpstr>Mixed Economy</vt:lpstr>
      <vt:lpstr>Legal Systems</vt:lpstr>
      <vt:lpstr>Different Legal Systems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MSc</dc:subject>
  <dc:creator>zailan</dc:creator>
  <cp:lastModifiedBy>Dr. Ibiwani Alisa Binti Hussain</cp:lastModifiedBy>
  <cp:revision>66</cp:revision>
  <cp:lastPrinted>2017-11-01T00:30:06Z</cp:lastPrinted>
  <dcterms:created xsi:type="dcterms:W3CDTF">2012-09-24T03:45:58Z</dcterms:created>
  <dcterms:modified xsi:type="dcterms:W3CDTF">2018-01-24T01:57:31Z</dcterms:modified>
</cp:coreProperties>
</file>