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25.xml" ContentType="application/vnd.openxmlformats-officedocument.presentationml.notesSlide+xml"/>
  <Override PartName="/ppt/tags/tag47.xml" ContentType="application/vnd.openxmlformats-officedocument.presentationml.tags+xml"/>
  <Override PartName="/ppt/notesSlides/notesSlide26.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27.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28.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9.xml" ContentType="application/vnd.openxmlformats-officedocument.presentationml.notesSlide+xml"/>
  <Override PartName="/ppt/tags/tag80.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32.xml" ContentType="application/vnd.openxmlformats-officedocument.presentationml.notesSlide+xml"/>
  <Override PartName="/ppt/tags/tag83.xml" ContentType="application/vnd.openxmlformats-officedocument.presentationml.tags+xml"/>
  <Override PartName="/ppt/notesSlides/notesSlide33.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88.xml" ContentType="application/vnd.openxmlformats-officedocument.presentationml.tags+xml"/>
  <Override PartName="/ppt/notesSlides/notesSlide36.xml" ContentType="application/vnd.openxmlformats-officedocument.presentationml.notesSlide+xml"/>
  <Override PartName="/ppt/tags/tag89.xml" ContentType="application/vnd.openxmlformats-officedocument.presentationml.tags+xml"/>
  <Override PartName="/ppt/notesSlides/notesSlide37.xml" ContentType="application/vnd.openxmlformats-officedocument.presentationml.notesSlide+xml"/>
  <Override PartName="/ppt/tags/tag90.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91.xml" ContentType="application/vnd.openxmlformats-officedocument.presentationml.tags+xml"/>
  <Override PartName="/ppt/notesSlides/notesSlide40.xml" ContentType="application/vnd.openxmlformats-officedocument.presentationml.notesSlide+xml"/>
  <Override PartName="/ppt/tags/tag92.xml" ContentType="application/vnd.openxmlformats-officedocument.presentationml.tags+xml"/>
  <Override PartName="/ppt/notesSlides/notesSlide41.xml" ContentType="application/vnd.openxmlformats-officedocument.presentationml.notesSlide+xml"/>
  <Override PartName="/ppt/tags/tag93.xml" ContentType="application/vnd.openxmlformats-officedocument.presentationml.tags+xml"/>
  <Override PartName="/ppt/notesSlides/notesSlide42.xml" ContentType="application/vnd.openxmlformats-officedocument.presentationml.notesSlide+xml"/>
  <Override PartName="/ppt/tags/tag94.xml" ContentType="application/vnd.openxmlformats-officedocument.presentationml.tags+xml"/>
  <Override PartName="/ppt/notesSlides/notesSlide43.xml" ContentType="application/vnd.openxmlformats-officedocument.presentationml.notesSlide+xml"/>
  <Override PartName="/ppt/tags/tag95.xml" ContentType="application/vnd.openxmlformats-officedocument.presentationml.tags+xml"/>
  <Override PartName="/ppt/notesSlides/notesSlide44.xml" ContentType="application/vnd.openxmlformats-officedocument.presentationml.notesSlide+xml"/>
  <Override PartName="/ppt/tags/tag96.xml" ContentType="application/vnd.openxmlformats-officedocument.presentationml.tags+xml"/>
  <Override PartName="/ppt/notesSlides/notesSlide45.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46.xml" ContentType="application/vnd.openxmlformats-officedocument.presentationml.notesSlide+xml"/>
  <Override PartName="/ppt/tags/tag99.xml" ContentType="application/vnd.openxmlformats-officedocument.presentationml.tags+xml"/>
  <Override PartName="/ppt/notesSlides/notesSlide47.xml" ContentType="application/vnd.openxmlformats-officedocument.presentationml.notesSlide+xml"/>
  <Override PartName="/ppt/tags/tag100.xml" ContentType="application/vnd.openxmlformats-officedocument.presentationml.tags+xml"/>
  <Override PartName="/ppt/notesSlides/notesSlide48.xml" ContentType="application/vnd.openxmlformats-officedocument.presentationml.notesSlide+xml"/>
  <Override PartName="/ppt/tags/tag101.xml" ContentType="application/vnd.openxmlformats-officedocument.presentationml.tags+xml"/>
  <Override PartName="/ppt/notesSlides/notesSlide49.xml" ContentType="application/vnd.openxmlformats-officedocument.presentationml.notesSlide+xml"/>
  <Override PartName="/ppt/tags/tag102.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103.xml" ContentType="application/vnd.openxmlformats-officedocument.presentationml.tags+xml"/>
  <Override PartName="/ppt/notesSlides/notesSlide52.xml" ContentType="application/vnd.openxmlformats-officedocument.presentationml.notesSlide+xml"/>
  <Override PartName="/ppt/tags/tag104.xml" ContentType="application/vnd.openxmlformats-officedocument.presentationml.tags+xml"/>
  <Override PartName="/ppt/notesSlides/notesSlide53.xml" ContentType="application/vnd.openxmlformats-officedocument.presentationml.notesSlide+xml"/>
  <Override PartName="/ppt/tags/tag105.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89" r:id="rId1"/>
  </p:sldMasterIdLst>
  <p:notesMasterIdLst>
    <p:notesMasterId r:id="rId101"/>
  </p:notesMasterIdLst>
  <p:handoutMasterIdLst>
    <p:handoutMasterId r:id="rId102"/>
  </p:handoutMasterIdLst>
  <p:sldIdLst>
    <p:sldId id="578" r:id="rId2"/>
    <p:sldId id="580" r:id="rId3"/>
    <p:sldId id="431" r:id="rId4"/>
    <p:sldId id="510" r:id="rId5"/>
    <p:sldId id="511" r:id="rId6"/>
    <p:sldId id="434" r:id="rId7"/>
    <p:sldId id="514" r:id="rId8"/>
    <p:sldId id="554" r:id="rId9"/>
    <p:sldId id="435" r:id="rId10"/>
    <p:sldId id="512" r:id="rId11"/>
    <p:sldId id="501" r:id="rId12"/>
    <p:sldId id="438" r:id="rId13"/>
    <p:sldId id="439" r:id="rId14"/>
    <p:sldId id="440" r:id="rId15"/>
    <p:sldId id="442" r:id="rId16"/>
    <p:sldId id="446" r:id="rId17"/>
    <p:sldId id="443" r:id="rId18"/>
    <p:sldId id="502" r:id="rId19"/>
    <p:sldId id="582" r:id="rId20"/>
    <p:sldId id="571" r:id="rId21"/>
    <p:sldId id="572" r:id="rId22"/>
    <p:sldId id="581" r:id="rId23"/>
    <p:sldId id="258" r:id="rId24"/>
    <p:sldId id="392" r:id="rId25"/>
    <p:sldId id="393" r:id="rId26"/>
    <p:sldId id="396" r:id="rId27"/>
    <p:sldId id="395" r:id="rId28"/>
    <p:sldId id="397" r:id="rId29"/>
    <p:sldId id="399" r:id="rId30"/>
    <p:sldId id="400" r:id="rId31"/>
    <p:sldId id="451" r:id="rId32"/>
    <p:sldId id="401" r:id="rId33"/>
    <p:sldId id="403" r:id="rId34"/>
    <p:sldId id="404" r:id="rId35"/>
    <p:sldId id="558" r:id="rId36"/>
    <p:sldId id="556" r:id="rId37"/>
    <p:sldId id="406" r:id="rId38"/>
    <p:sldId id="555" r:id="rId39"/>
    <p:sldId id="409" r:id="rId40"/>
    <p:sldId id="504" r:id="rId41"/>
    <p:sldId id="490" r:id="rId42"/>
    <p:sldId id="491" r:id="rId43"/>
    <p:sldId id="410" r:id="rId44"/>
    <p:sldId id="452" r:id="rId45"/>
    <p:sldId id="413" r:id="rId46"/>
    <p:sldId id="559" r:id="rId47"/>
    <p:sldId id="557" r:id="rId48"/>
    <p:sldId id="509" r:id="rId49"/>
    <p:sldId id="422" r:id="rId50"/>
    <p:sldId id="505" r:id="rId51"/>
    <p:sldId id="423" r:id="rId52"/>
    <p:sldId id="516" r:id="rId53"/>
    <p:sldId id="517" r:id="rId54"/>
    <p:sldId id="518" r:id="rId55"/>
    <p:sldId id="520" r:id="rId56"/>
    <p:sldId id="545" r:id="rId57"/>
    <p:sldId id="547" r:id="rId58"/>
    <p:sldId id="546" r:id="rId59"/>
    <p:sldId id="573" r:id="rId60"/>
    <p:sldId id="487" r:id="rId61"/>
    <p:sldId id="328" r:id="rId62"/>
    <p:sldId id="330" r:id="rId63"/>
    <p:sldId id="329" r:id="rId64"/>
    <p:sldId id="331" r:id="rId65"/>
    <p:sldId id="332" r:id="rId66"/>
    <p:sldId id="333" r:id="rId67"/>
    <p:sldId id="334" r:id="rId68"/>
    <p:sldId id="489" r:id="rId69"/>
    <p:sldId id="336" r:id="rId70"/>
    <p:sldId id="337" r:id="rId71"/>
    <p:sldId id="339" r:id="rId72"/>
    <p:sldId id="492" r:id="rId73"/>
    <p:sldId id="493" r:id="rId74"/>
    <p:sldId id="494" r:id="rId75"/>
    <p:sldId id="495" r:id="rId76"/>
    <p:sldId id="340" r:id="rId77"/>
    <p:sldId id="575" r:id="rId78"/>
    <p:sldId id="576" r:id="rId79"/>
    <p:sldId id="577" r:id="rId80"/>
    <p:sldId id="548" r:id="rId81"/>
    <p:sldId id="561" r:id="rId82"/>
    <p:sldId id="525" r:id="rId83"/>
    <p:sldId id="526" r:id="rId84"/>
    <p:sldId id="527" r:id="rId85"/>
    <p:sldId id="528" r:id="rId86"/>
    <p:sldId id="529" r:id="rId87"/>
    <p:sldId id="530" r:id="rId88"/>
    <p:sldId id="531" r:id="rId89"/>
    <p:sldId id="550" r:id="rId90"/>
    <p:sldId id="533" r:id="rId91"/>
    <p:sldId id="552" r:id="rId92"/>
    <p:sldId id="535" r:id="rId93"/>
    <p:sldId id="536" r:id="rId94"/>
    <p:sldId id="537" r:id="rId95"/>
    <p:sldId id="538" r:id="rId96"/>
    <p:sldId id="539" r:id="rId97"/>
    <p:sldId id="553" r:id="rId98"/>
    <p:sldId id="541" r:id="rId99"/>
    <p:sldId id="542" r:id="rId100"/>
  </p:sldIdLst>
  <p:sldSz cx="9144000" cy="6858000" type="screen4x3"/>
  <p:notesSz cx="7315200" cy="9601200"/>
  <p:embeddedFontLst>
    <p:embeddedFont>
      <p:font typeface="Arial Narrow" pitchFamily="34" charset="0"/>
      <p:regular r:id="rId103"/>
      <p:bold r:id="rId104"/>
      <p:italic r:id="rId105"/>
      <p:boldItalic r:id="rId106"/>
    </p:embeddedFont>
    <p:embeddedFont>
      <p:font typeface="Monotype Sorts" pitchFamily="2" charset="2"/>
      <p:regular r:id="rId107"/>
    </p:embeddedFont>
    <p:embeddedFont>
      <p:font typeface="SAS Monospace" pitchFamily="49" charset="0"/>
      <p:regular r:id="rId108"/>
    </p:embeddedFont>
  </p:embeddedFontLst>
  <p:custDataLst>
    <p:tags r:id="rId109"/>
  </p:custDataLst>
  <p:defaultTextStyle>
    <a:defPPr>
      <a:defRPr lang="en-US"/>
    </a:defPPr>
    <a:lvl1pPr marL="0" algn="l" defTabSz="914400" rtl="0" eaLnBrk="1" latinLnBrk="0" hangingPunct="1">
      <a:buNone/>
      <a:defRPr kumimoji="0" lang="en-US" sz="2400" b="0" i="0" u="none" kern="1200" baseline="0">
        <a:solidFill>
          <a:schemeClr val="tx1"/>
        </a:solidFill>
        <a:latin typeface="Arial"/>
        <a:ea typeface="+mn-ea"/>
        <a:cs typeface="+mn-cs"/>
      </a:defRPr>
    </a:lvl1pPr>
    <a:lvl2pPr marL="457200" algn="l" defTabSz="914400" rtl="0" eaLnBrk="1" latinLnBrk="0" hangingPunct="1">
      <a:buNone/>
      <a:defRPr kumimoji="0" lang="en-US" sz="2400" b="0" i="0" u="none" kern="1200" baseline="0">
        <a:solidFill>
          <a:schemeClr val="tx1"/>
        </a:solidFill>
        <a:latin typeface="Arial"/>
        <a:ea typeface="+mn-ea"/>
        <a:cs typeface="+mn-cs"/>
      </a:defRPr>
    </a:lvl2pPr>
    <a:lvl3pPr marL="914400" algn="l" defTabSz="914400" rtl="0" eaLnBrk="1" latinLnBrk="0" hangingPunct="1">
      <a:buNone/>
      <a:defRPr kumimoji="0" lang="en-US" sz="2400" b="0" i="0" u="none" kern="1200" baseline="0">
        <a:solidFill>
          <a:schemeClr val="tx1"/>
        </a:solidFill>
        <a:latin typeface="Arial"/>
        <a:ea typeface="+mn-ea"/>
        <a:cs typeface="+mn-cs"/>
      </a:defRPr>
    </a:lvl3pPr>
    <a:lvl4pPr marL="1371600" algn="l" defTabSz="914400" rtl="0" eaLnBrk="1" latinLnBrk="0" hangingPunct="1">
      <a:buNone/>
      <a:defRPr kumimoji="0" lang="en-US" sz="2400" b="0" i="0" u="none" kern="1200" baseline="0">
        <a:solidFill>
          <a:schemeClr val="tx1"/>
        </a:solidFill>
        <a:latin typeface="Arial"/>
        <a:ea typeface="+mn-ea"/>
        <a:cs typeface="+mn-cs"/>
      </a:defRPr>
    </a:lvl4pPr>
    <a:lvl5pPr marL="1828800" algn="l" defTabSz="914400" rtl="0" eaLnBrk="1" latinLnBrk="0" hangingPunct="1">
      <a:buNone/>
      <a:defRPr kumimoji="0" lang="en-US" sz="2400" b="0" i="0" u="none" kern="1200" baseline="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FF"/>
    <a:srgbClr val="B2FFB2"/>
    <a:srgbClr val="009900"/>
    <a:srgbClr val="969696"/>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89739" autoAdjust="0"/>
  </p:normalViewPr>
  <p:slideViewPr>
    <p:cSldViewPr snapToGrid="0" showGuides="1">
      <p:cViewPr varScale="1">
        <p:scale>
          <a:sx n="10" d="100"/>
          <a:sy n="10" d="100"/>
        </p:scale>
        <p:origin x="-6" y="222"/>
      </p:cViewPr>
      <p:guideLst>
        <p:guide orient="horz" pos="527"/>
        <p:guide orient="horz" pos="616"/>
        <p:guide pos="440"/>
        <p:guide pos="5325"/>
        <p:guide pos="719"/>
      </p:guideLst>
    </p:cSldViewPr>
  </p:slideViewPr>
  <p:notesTextViewPr>
    <p:cViewPr>
      <p:scale>
        <a:sx n="1" d="1"/>
        <a:sy n="1" d="1"/>
      </p:scale>
      <p:origin x="0" y="0"/>
    </p:cViewPr>
  </p:notesTextViewPr>
  <p:sorterViewPr>
    <p:cViewPr>
      <p:scale>
        <a:sx n="150" d="100"/>
        <a:sy n="150" d="100"/>
      </p:scale>
      <p:origin x="0" y="16578"/>
    </p:cViewPr>
  </p:sorterViewPr>
  <p:notesViewPr>
    <p:cSldViewPr snapToGrid="0">
      <p:cViewPr varScale="1">
        <p:scale>
          <a:sx n="80" d="100"/>
          <a:sy n="80" d="100"/>
        </p:scale>
        <p:origin x="-1860"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font" Target="fonts/font3.fntdata"/><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1.fntdata"/><Relationship Id="rId108"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gs" Target="tags/tag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5747" tIns="47873" rIns="95747" bIns="47873" rtlCol="0"/>
          <a:lstStyle>
            <a:lvl1pPr algn="r">
              <a:defRPr sz="1300"/>
            </a:lvl1pPr>
          </a:lstStyle>
          <a:p>
            <a:fld id="{857D9AB1-C6C7-4156-BFAA-4BD3619DD13A}" type="datetimeFigureOut">
              <a:rPr lang="en-US" smtClean="0"/>
              <a:t>2/21/2013</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5747" tIns="47873" rIns="95747" bIns="47873"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5747" tIns="47873" rIns="95747" bIns="47873" rtlCol="0" anchor="b"/>
          <a:lstStyle>
            <a:lvl1pPr algn="r">
              <a:defRPr sz="1300"/>
            </a:lvl1pPr>
          </a:lstStyle>
          <a:p>
            <a:fld id="{F3AD0EAA-0C54-42A1-B29E-F4DAC0C249BD}" type="slidenum">
              <a:rPr lang="en-US" smtClean="0"/>
              <a:t>‹#›</a:t>
            </a:fld>
            <a:endParaRPr lang="en-US" dirty="0"/>
          </a:p>
        </p:txBody>
      </p:sp>
    </p:spTree>
    <p:extLst>
      <p:ext uri="{BB962C8B-B14F-4D97-AF65-F5344CB8AC3E}">
        <p14:creationId xmlns:p14="http://schemas.microsoft.com/office/powerpoint/2010/main" val="3095353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5747" tIns="47873" rIns="95747" bIns="47873" rtlCol="0"/>
          <a:lstStyle>
            <a:lvl1pPr algn="l">
              <a:defRPr sz="1200">
                <a:latin typeface="Times New Roman"/>
              </a:defRPr>
            </a:lvl1pPr>
          </a:lstStyle>
          <a:p>
            <a:endParaRPr lang="en-US" dirty="0"/>
          </a:p>
        </p:txBody>
      </p:sp>
      <p:sp>
        <p:nvSpPr>
          <p:cNvPr id="3" name="Date Placeholder 2"/>
          <p:cNvSpPr>
            <a:spLocks noGrp="1"/>
          </p:cNvSpPr>
          <p:nvPr>
            <p:ph type="dt" idx="1"/>
          </p:nvPr>
        </p:nvSpPr>
        <p:spPr>
          <a:xfrm>
            <a:off x="3886200" y="0"/>
            <a:ext cx="2971800" cy="457200"/>
          </a:xfrm>
          <a:prstGeom prst="rect">
            <a:avLst/>
          </a:prstGeom>
        </p:spPr>
        <p:txBody>
          <a:bodyPr vert="horz" lIns="95747" tIns="47873" rIns="95747" bIns="47873" rtlCol="0"/>
          <a:lstStyle>
            <a:lvl1pPr algn="r">
              <a:defRPr sz="1200">
                <a:latin typeface="Times New Roman"/>
              </a:defRPr>
            </a:lvl1pPr>
          </a:lstStyle>
          <a:p>
            <a:fld id="{49366C56-684C-4C3A-8AC7-5BAF28416502}" type="datetimeFigureOut">
              <a:rPr lang="en-US" smtClean="0"/>
              <a:pPr/>
              <a:t>2/21/2013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5747" tIns="47873" rIns="95747" bIns="47873" rtlCol="0" anchor="ctr"/>
          <a:lstStyle/>
          <a:p>
            <a:endParaRPr lang="en-US" dirty="0"/>
          </a:p>
        </p:txBody>
      </p:sp>
      <p:sp>
        <p:nvSpPr>
          <p:cNvPr id="5" name="Notes Placeholder 4"/>
          <p:cNvSpPr>
            <a:spLocks noGrp="1"/>
          </p:cNvSpPr>
          <p:nvPr>
            <p:ph type="body" sz="quarter" idx="3"/>
          </p:nvPr>
        </p:nvSpPr>
        <p:spPr>
          <a:xfrm>
            <a:off x="914400" y="4343400"/>
            <a:ext cx="5029200" cy="4114800"/>
          </a:xfrm>
          <a:prstGeom prst="rect">
            <a:avLst/>
          </a:prstGeom>
        </p:spPr>
        <p:txBody>
          <a:bodyPr vert="horz" lIns="95747" tIns="47873" rIns="95747" bIns="4787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6800"/>
            <a:ext cx="2971800" cy="457200"/>
          </a:xfrm>
          <a:prstGeom prst="rect">
            <a:avLst/>
          </a:prstGeom>
        </p:spPr>
        <p:txBody>
          <a:bodyPr vert="horz" lIns="95747" tIns="47873" rIns="95747" bIns="47873" rtlCol="0" anchor="b"/>
          <a:lstStyle>
            <a:lvl1pPr algn="l">
              <a:defRPr sz="1200">
                <a:latin typeface="Times New Roman"/>
              </a:defRPr>
            </a:lvl1pPr>
          </a:lstStyle>
          <a:p>
            <a:endParaRPr lang="en-US" dirty="0"/>
          </a:p>
        </p:txBody>
      </p:sp>
      <p:sp>
        <p:nvSpPr>
          <p:cNvPr id="7" name="Slide Number Placeholder 6"/>
          <p:cNvSpPr>
            <a:spLocks noGrp="1"/>
          </p:cNvSpPr>
          <p:nvPr>
            <p:ph type="sldNum" sz="quarter" idx="5"/>
          </p:nvPr>
        </p:nvSpPr>
        <p:spPr>
          <a:xfrm>
            <a:off x="3886200" y="8686800"/>
            <a:ext cx="2971800" cy="457200"/>
          </a:xfrm>
          <a:prstGeom prst="rect">
            <a:avLst/>
          </a:prstGeom>
        </p:spPr>
        <p:txBody>
          <a:bodyPr vert="horz" lIns="95747" tIns="47873" rIns="95747" bIns="47873" rtlCol="0" anchor="b"/>
          <a:lstStyle>
            <a:lvl1pPr algn="r">
              <a:defRPr sz="1200">
                <a:latin typeface="Times New Roman"/>
              </a:defRPr>
            </a:lvl1pPr>
          </a:lstStyle>
          <a:p>
            <a:fld id="{077055FA-F84C-4BE7-84B9-14B9B17681E1}" type="slidenum">
              <a:rPr lang="en-US" smtClean="0"/>
              <a:pPr/>
              <a:t>‹#›</a:t>
            </a:fld>
            <a:endParaRPr lang="en-US" dirty="0"/>
          </a:p>
        </p:txBody>
      </p:sp>
    </p:spTree>
    <p:extLst>
      <p:ext uri="{BB962C8B-B14F-4D97-AF65-F5344CB8AC3E}">
        <p14:creationId xmlns:p14="http://schemas.microsoft.com/office/powerpoint/2010/main" val="2701490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a:ea typeface="+mn-ea"/>
        <a:cs typeface="+mn-cs"/>
      </a:defRPr>
    </a:lvl1pPr>
    <a:lvl2pPr marL="457200" algn="l" defTabSz="914400" rtl="0" eaLnBrk="1" latinLnBrk="0" hangingPunct="1">
      <a:defRPr sz="1200" kern="1200">
        <a:solidFill>
          <a:schemeClr val="tx1"/>
        </a:solidFill>
        <a:latin typeface="Times New Roman"/>
        <a:ea typeface="+mn-ea"/>
        <a:cs typeface="+mn-cs"/>
      </a:defRPr>
    </a:lvl2pPr>
    <a:lvl3pPr marL="914400" algn="l" defTabSz="914400" rtl="0" eaLnBrk="1" latinLnBrk="0" hangingPunct="1">
      <a:defRPr sz="1200" kern="1200">
        <a:solidFill>
          <a:schemeClr val="tx1"/>
        </a:solidFill>
        <a:latin typeface="Times New Roman"/>
        <a:ea typeface="+mn-ea"/>
        <a:cs typeface="+mn-cs"/>
      </a:defRPr>
    </a:lvl3pPr>
    <a:lvl4pPr marL="1371600" algn="l" defTabSz="914400" rtl="0" eaLnBrk="1" latinLnBrk="0" hangingPunct="1">
      <a:defRPr sz="1200" kern="1200">
        <a:solidFill>
          <a:schemeClr val="tx1"/>
        </a:solidFill>
        <a:latin typeface="Times New Roman"/>
        <a:ea typeface="+mn-ea"/>
        <a:cs typeface="+mn-cs"/>
      </a:defRPr>
    </a:lvl4pPr>
    <a:lvl5pPr marL="1828800" algn="l" defTabSz="914400" rtl="0" eaLnBrk="1" latinLnBrk="0" hangingPunct="1">
      <a:defRPr sz="1200" kern="1200">
        <a:solidFill>
          <a:schemeClr val="tx1"/>
        </a:solidFill>
        <a:latin typeface="Times New Roman"/>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143000" y="685800"/>
            <a:ext cx="4572000" cy="3429000"/>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fld id="{B4151660-9308-464F-A8F8-CFDA0A1AC5F1}" type="slidenum">
              <a:rPr lang="en-US" sz="1300"/>
              <a:pPr/>
              <a:t>1</a:t>
            </a:fld>
            <a:endParaRPr lang="en-US" sz="13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36">
              <a:defRPr sz="2500">
                <a:solidFill>
                  <a:schemeClr val="tx1"/>
                </a:solidFill>
                <a:latin typeface="Arial" pitchFamily="34" charset="0"/>
              </a:defRPr>
            </a:lvl1pPr>
            <a:lvl2pPr marL="764562" indent="-294062" defTabSz="957336">
              <a:defRPr sz="2500">
                <a:solidFill>
                  <a:schemeClr val="tx1"/>
                </a:solidFill>
                <a:latin typeface="Arial" pitchFamily="34" charset="0"/>
              </a:defRPr>
            </a:lvl2pPr>
            <a:lvl3pPr marL="1176249" indent="-235250" defTabSz="957336">
              <a:defRPr sz="2500">
                <a:solidFill>
                  <a:schemeClr val="tx1"/>
                </a:solidFill>
                <a:latin typeface="Arial" pitchFamily="34" charset="0"/>
              </a:defRPr>
            </a:lvl3pPr>
            <a:lvl4pPr marL="1646750" indent="-235250" defTabSz="957336">
              <a:defRPr sz="2500">
                <a:solidFill>
                  <a:schemeClr val="tx1"/>
                </a:solidFill>
                <a:latin typeface="Arial" pitchFamily="34" charset="0"/>
              </a:defRPr>
            </a:lvl4pPr>
            <a:lvl5pPr marL="2117250" indent="-235250" defTabSz="957336">
              <a:defRPr sz="2500">
                <a:solidFill>
                  <a:schemeClr val="tx1"/>
                </a:solidFill>
                <a:latin typeface="Arial" pitchFamily="34" charset="0"/>
              </a:defRPr>
            </a:lvl5pPr>
            <a:lvl6pPr marL="2587750" indent="-235250" defTabSz="957336" eaLnBrk="0" fontAlgn="base" hangingPunct="0">
              <a:spcBef>
                <a:spcPct val="0"/>
              </a:spcBef>
              <a:spcAft>
                <a:spcPct val="0"/>
              </a:spcAft>
              <a:defRPr sz="2500">
                <a:solidFill>
                  <a:schemeClr val="tx1"/>
                </a:solidFill>
                <a:latin typeface="Arial" pitchFamily="34" charset="0"/>
              </a:defRPr>
            </a:lvl6pPr>
            <a:lvl7pPr marL="3058249" indent="-235250" defTabSz="957336" eaLnBrk="0" fontAlgn="base" hangingPunct="0">
              <a:spcBef>
                <a:spcPct val="0"/>
              </a:spcBef>
              <a:spcAft>
                <a:spcPct val="0"/>
              </a:spcAft>
              <a:defRPr sz="2500">
                <a:solidFill>
                  <a:schemeClr val="tx1"/>
                </a:solidFill>
                <a:latin typeface="Arial" pitchFamily="34" charset="0"/>
              </a:defRPr>
            </a:lvl7pPr>
            <a:lvl8pPr marL="3528749" indent="-235250" defTabSz="957336" eaLnBrk="0" fontAlgn="base" hangingPunct="0">
              <a:spcBef>
                <a:spcPct val="0"/>
              </a:spcBef>
              <a:spcAft>
                <a:spcPct val="0"/>
              </a:spcAft>
              <a:defRPr sz="2500">
                <a:solidFill>
                  <a:schemeClr val="tx1"/>
                </a:solidFill>
                <a:latin typeface="Arial" pitchFamily="34" charset="0"/>
              </a:defRPr>
            </a:lvl8pPr>
            <a:lvl9pPr marL="3999249" indent="-235250" defTabSz="957336" eaLnBrk="0" fontAlgn="base" hangingPunct="0">
              <a:spcBef>
                <a:spcPct val="0"/>
              </a:spcBef>
              <a:spcAft>
                <a:spcPct val="0"/>
              </a:spcAft>
              <a:defRPr sz="2500">
                <a:solidFill>
                  <a:schemeClr val="tx1"/>
                </a:solidFill>
                <a:latin typeface="Arial" pitchFamily="34" charset="0"/>
              </a:defRPr>
            </a:lvl9pPr>
          </a:lstStyle>
          <a:p>
            <a:fld id="{DE36C9D8-D148-4261-AC28-95F238D26613}" type="slidenum">
              <a:rPr lang="en-US" sz="1300">
                <a:latin typeface="Times New Roman" pitchFamily="18" charset="0"/>
              </a:rPr>
              <a:pPr/>
              <a:t>10</a:t>
            </a:fld>
            <a:endParaRPr lang="en-US" sz="1300" dirty="0">
              <a:latin typeface="Times New Roman" pitchFamily="18" charset="0"/>
            </a:endParaRPr>
          </a:p>
        </p:txBody>
      </p:sp>
      <p:sp>
        <p:nvSpPr>
          <p:cNvPr id="146435" name="Rectangle 2"/>
          <p:cNvSpPr>
            <a:spLocks noGrp="1" noRot="1" noChangeAspect="1" noChangeArrowheads="1" noTextEdit="1"/>
          </p:cNvSpPr>
          <p:nvPr>
            <p:ph type="sldImg"/>
          </p:nvPr>
        </p:nvSpPr>
        <p:spPr>
          <a:xfrm>
            <a:off x="1216025" y="914400"/>
            <a:ext cx="4425950" cy="3319463"/>
          </a:xfrm>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Now let's create </a:t>
            </a:r>
            <a:r>
              <a:rPr lang="en-US" baseline="0" dirty="0" smtClean="0">
                <a:latin typeface="Times New Roman" pitchFamily="18" charset="0"/>
              </a:rPr>
              <a:t>the new variable Compensation.  We could use the addition operator but instead we will use the SUM function to calculate the sum of</a:t>
            </a:r>
            <a:r>
              <a:rPr lang="en-US" dirty="0" smtClean="0">
                <a:latin typeface="Times New Roman" pitchFamily="18" charset="0"/>
              </a:rPr>
              <a:t> Salary and Bonus.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36">
              <a:defRPr sz="2500">
                <a:solidFill>
                  <a:schemeClr val="tx1"/>
                </a:solidFill>
                <a:latin typeface="Arial" pitchFamily="34" charset="0"/>
              </a:defRPr>
            </a:lvl1pPr>
            <a:lvl2pPr marL="764562" indent="-294062" defTabSz="957336">
              <a:defRPr sz="2500">
                <a:solidFill>
                  <a:schemeClr val="tx1"/>
                </a:solidFill>
                <a:latin typeface="Arial" pitchFamily="34" charset="0"/>
              </a:defRPr>
            </a:lvl2pPr>
            <a:lvl3pPr marL="1176249" indent="-235250" defTabSz="957336">
              <a:defRPr sz="2500">
                <a:solidFill>
                  <a:schemeClr val="tx1"/>
                </a:solidFill>
                <a:latin typeface="Arial" pitchFamily="34" charset="0"/>
              </a:defRPr>
            </a:lvl3pPr>
            <a:lvl4pPr marL="1646750" indent="-235250" defTabSz="957336">
              <a:defRPr sz="2500">
                <a:solidFill>
                  <a:schemeClr val="tx1"/>
                </a:solidFill>
                <a:latin typeface="Arial" pitchFamily="34" charset="0"/>
              </a:defRPr>
            </a:lvl4pPr>
            <a:lvl5pPr marL="2117250" indent="-235250" defTabSz="957336">
              <a:defRPr sz="2500">
                <a:solidFill>
                  <a:schemeClr val="tx1"/>
                </a:solidFill>
                <a:latin typeface="Arial" pitchFamily="34" charset="0"/>
              </a:defRPr>
            </a:lvl5pPr>
            <a:lvl6pPr marL="2587750" indent="-235250" defTabSz="957336" eaLnBrk="0" fontAlgn="base" hangingPunct="0">
              <a:spcBef>
                <a:spcPct val="0"/>
              </a:spcBef>
              <a:spcAft>
                <a:spcPct val="0"/>
              </a:spcAft>
              <a:defRPr sz="2500">
                <a:solidFill>
                  <a:schemeClr val="tx1"/>
                </a:solidFill>
                <a:latin typeface="Arial" pitchFamily="34" charset="0"/>
              </a:defRPr>
            </a:lvl6pPr>
            <a:lvl7pPr marL="3058249" indent="-235250" defTabSz="957336" eaLnBrk="0" fontAlgn="base" hangingPunct="0">
              <a:spcBef>
                <a:spcPct val="0"/>
              </a:spcBef>
              <a:spcAft>
                <a:spcPct val="0"/>
              </a:spcAft>
              <a:defRPr sz="2500">
                <a:solidFill>
                  <a:schemeClr val="tx1"/>
                </a:solidFill>
                <a:latin typeface="Arial" pitchFamily="34" charset="0"/>
              </a:defRPr>
            </a:lvl7pPr>
            <a:lvl8pPr marL="3528749" indent="-235250" defTabSz="957336" eaLnBrk="0" fontAlgn="base" hangingPunct="0">
              <a:spcBef>
                <a:spcPct val="0"/>
              </a:spcBef>
              <a:spcAft>
                <a:spcPct val="0"/>
              </a:spcAft>
              <a:defRPr sz="2500">
                <a:solidFill>
                  <a:schemeClr val="tx1"/>
                </a:solidFill>
                <a:latin typeface="Arial" pitchFamily="34" charset="0"/>
              </a:defRPr>
            </a:lvl8pPr>
            <a:lvl9pPr marL="3999249" indent="-235250" defTabSz="957336" eaLnBrk="0" fontAlgn="base" hangingPunct="0">
              <a:spcBef>
                <a:spcPct val="0"/>
              </a:spcBef>
              <a:spcAft>
                <a:spcPct val="0"/>
              </a:spcAft>
              <a:defRPr sz="2500">
                <a:solidFill>
                  <a:schemeClr val="tx1"/>
                </a:solidFill>
                <a:latin typeface="Arial" pitchFamily="34" charset="0"/>
              </a:defRPr>
            </a:lvl9pPr>
          </a:lstStyle>
          <a:p>
            <a:fld id="{242C82C0-142D-4183-8F78-B4D7F25C700E}" type="slidenum">
              <a:rPr lang="en-US" sz="1300">
                <a:latin typeface="Times New Roman" pitchFamily="18" charset="0"/>
              </a:rPr>
              <a:pPr/>
              <a:t>11</a:t>
            </a:fld>
            <a:endParaRPr lang="en-US" sz="1300" dirty="0">
              <a:latin typeface="Times New Roman" pitchFamily="18" charset="0"/>
            </a:endParaRPr>
          </a:p>
        </p:txBody>
      </p:sp>
      <p:sp>
        <p:nvSpPr>
          <p:cNvPr id="147459" name="Rectangle 2"/>
          <p:cNvSpPr>
            <a:spLocks noGrp="1" noRot="1" noChangeAspect="1" noChangeArrowheads="1" noTextEdit="1"/>
          </p:cNvSpPr>
          <p:nvPr>
            <p:ph type="sldImg"/>
          </p:nvPr>
        </p:nvSpPr>
        <p:spPr>
          <a:xfrm>
            <a:off x="1216025" y="914400"/>
            <a:ext cx="4425950" cy="3319463"/>
          </a:xfrm>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There are numerous functions that deal with SAS dates …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36">
              <a:defRPr sz="2500">
                <a:solidFill>
                  <a:schemeClr val="tx1"/>
                </a:solidFill>
                <a:latin typeface="Arial" pitchFamily="34" charset="0"/>
              </a:defRPr>
            </a:lvl1pPr>
            <a:lvl2pPr marL="764562" indent="-294062" defTabSz="957336">
              <a:defRPr sz="2500">
                <a:solidFill>
                  <a:schemeClr val="tx1"/>
                </a:solidFill>
                <a:latin typeface="Arial" pitchFamily="34" charset="0"/>
              </a:defRPr>
            </a:lvl2pPr>
            <a:lvl3pPr marL="1176249" indent="-235250" defTabSz="957336">
              <a:defRPr sz="2500">
                <a:solidFill>
                  <a:schemeClr val="tx1"/>
                </a:solidFill>
                <a:latin typeface="Arial" pitchFamily="34" charset="0"/>
              </a:defRPr>
            </a:lvl3pPr>
            <a:lvl4pPr marL="1646750" indent="-235250" defTabSz="957336">
              <a:defRPr sz="2500">
                <a:solidFill>
                  <a:schemeClr val="tx1"/>
                </a:solidFill>
                <a:latin typeface="Arial" pitchFamily="34" charset="0"/>
              </a:defRPr>
            </a:lvl4pPr>
            <a:lvl5pPr marL="2117250" indent="-235250" defTabSz="957336">
              <a:defRPr sz="2500">
                <a:solidFill>
                  <a:schemeClr val="tx1"/>
                </a:solidFill>
                <a:latin typeface="Arial" pitchFamily="34" charset="0"/>
              </a:defRPr>
            </a:lvl5pPr>
            <a:lvl6pPr marL="2587750" indent="-235250" defTabSz="957336" eaLnBrk="0" fontAlgn="base" hangingPunct="0">
              <a:spcBef>
                <a:spcPct val="0"/>
              </a:spcBef>
              <a:spcAft>
                <a:spcPct val="0"/>
              </a:spcAft>
              <a:defRPr sz="2500">
                <a:solidFill>
                  <a:schemeClr val="tx1"/>
                </a:solidFill>
                <a:latin typeface="Arial" pitchFamily="34" charset="0"/>
              </a:defRPr>
            </a:lvl6pPr>
            <a:lvl7pPr marL="3058249" indent="-235250" defTabSz="957336" eaLnBrk="0" fontAlgn="base" hangingPunct="0">
              <a:spcBef>
                <a:spcPct val="0"/>
              </a:spcBef>
              <a:spcAft>
                <a:spcPct val="0"/>
              </a:spcAft>
              <a:defRPr sz="2500">
                <a:solidFill>
                  <a:schemeClr val="tx1"/>
                </a:solidFill>
                <a:latin typeface="Arial" pitchFamily="34" charset="0"/>
              </a:defRPr>
            </a:lvl7pPr>
            <a:lvl8pPr marL="3528749" indent="-235250" defTabSz="957336" eaLnBrk="0" fontAlgn="base" hangingPunct="0">
              <a:spcBef>
                <a:spcPct val="0"/>
              </a:spcBef>
              <a:spcAft>
                <a:spcPct val="0"/>
              </a:spcAft>
              <a:defRPr sz="2500">
                <a:solidFill>
                  <a:schemeClr val="tx1"/>
                </a:solidFill>
                <a:latin typeface="Arial" pitchFamily="34" charset="0"/>
              </a:defRPr>
            </a:lvl8pPr>
            <a:lvl9pPr marL="3999249" indent="-235250" defTabSz="957336" eaLnBrk="0" fontAlgn="base" hangingPunct="0">
              <a:spcBef>
                <a:spcPct val="0"/>
              </a:spcBef>
              <a:spcAft>
                <a:spcPct val="0"/>
              </a:spcAft>
              <a:defRPr sz="2500">
                <a:solidFill>
                  <a:schemeClr val="tx1"/>
                </a:solidFill>
                <a:latin typeface="Arial" pitchFamily="34" charset="0"/>
              </a:defRPr>
            </a:lvl9pPr>
          </a:lstStyle>
          <a:p>
            <a:fld id="{8209E8A7-3428-449A-B2E4-2BFE78572123}" type="slidenum">
              <a:rPr lang="en-US" sz="1300">
                <a:latin typeface="Times New Roman" pitchFamily="18" charset="0"/>
              </a:rPr>
              <a:pPr/>
              <a:t>12</a:t>
            </a:fld>
            <a:endParaRPr lang="en-US" sz="1300" dirty="0">
              <a:latin typeface="Times New Roman" pitchFamily="18" charset="0"/>
            </a:endParaRPr>
          </a:p>
        </p:txBody>
      </p:sp>
      <p:sp>
        <p:nvSpPr>
          <p:cNvPr id="148483" name="Rectangle 2"/>
          <p:cNvSpPr>
            <a:spLocks noGrp="1" noRot="1" noChangeAspect="1" noChangeArrowheads="1" noTextEdit="1"/>
          </p:cNvSpPr>
          <p:nvPr>
            <p:ph type="sldImg"/>
          </p:nvPr>
        </p:nvSpPr>
        <p:spPr>
          <a:xfrm>
            <a:off x="1216025" y="914400"/>
            <a:ext cx="4425950" cy="3319463"/>
          </a:xfrm>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 The MONTH function will let us create the BonusMonth based on the Hire_Date.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36">
              <a:defRPr sz="2500">
                <a:solidFill>
                  <a:schemeClr val="tx1"/>
                </a:solidFill>
                <a:latin typeface="Arial" pitchFamily="34" charset="0"/>
              </a:defRPr>
            </a:lvl1pPr>
            <a:lvl2pPr marL="764562" indent="-294062" defTabSz="957336">
              <a:defRPr sz="2500">
                <a:solidFill>
                  <a:schemeClr val="tx1"/>
                </a:solidFill>
                <a:latin typeface="Arial" pitchFamily="34" charset="0"/>
              </a:defRPr>
            </a:lvl2pPr>
            <a:lvl3pPr marL="1176249" indent="-235250" defTabSz="957336">
              <a:defRPr sz="2500">
                <a:solidFill>
                  <a:schemeClr val="tx1"/>
                </a:solidFill>
                <a:latin typeface="Arial" pitchFamily="34" charset="0"/>
              </a:defRPr>
            </a:lvl3pPr>
            <a:lvl4pPr marL="1646750" indent="-235250" defTabSz="957336">
              <a:defRPr sz="2500">
                <a:solidFill>
                  <a:schemeClr val="tx1"/>
                </a:solidFill>
                <a:latin typeface="Arial" pitchFamily="34" charset="0"/>
              </a:defRPr>
            </a:lvl4pPr>
            <a:lvl5pPr marL="2117250" indent="-235250" defTabSz="957336">
              <a:defRPr sz="2500">
                <a:solidFill>
                  <a:schemeClr val="tx1"/>
                </a:solidFill>
                <a:latin typeface="Arial" pitchFamily="34" charset="0"/>
              </a:defRPr>
            </a:lvl5pPr>
            <a:lvl6pPr marL="2587750" indent="-235250" defTabSz="957336" eaLnBrk="0" fontAlgn="base" hangingPunct="0">
              <a:spcBef>
                <a:spcPct val="0"/>
              </a:spcBef>
              <a:spcAft>
                <a:spcPct val="0"/>
              </a:spcAft>
              <a:defRPr sz="2500">
                <a:solidFill>
                  <a:schemeClr val="tx1"/>
                </a:solidFill>
                <a:latin typeface="Arial" pitchFamily="34" charset="0"/>
              </a:defRPr>
            </a:lvl6pPr>
            <a:lvl7pPr marL="3058249" indent="-235250" defTabSz="957336" eaLnBrk="0" fontAlgn="base" hangingPunct="0">
              <a:spcBef>
                <a:spcPct val="0"/>
              </a:spcBef>
              <a:spcAft>
                <a:spcPct val="0"/>
              </a:spcAft>
              <a:defRPr sz="2500">
                <a:solidFill>
                  <a:schemeClr val="tx1"/>
                </a:solidFill>
                <a:latin typeface="Arial" pitchFamily="34" charset="0"/>
              </a:defRPr>
            </a:lvl7pPr>
            <a:lvl8pPr marL="3528749" indent="-235250" defTabSz="957336" eaLnBrk="0" fontAlgn="base" hangingPunct="0">
              <a:spcBef>
                <a:spcPct val="0"/>
              </a:spcBef>
              <a:spcAft>
                <a:spcPct val="0"/>
              </a:spcAft>
              <a:defRPr sz="2500">
                <a:solidFill>
                  <a:schemeClr val="tx1"/>
                </a:solidFill>
                <a:latin typeface="Arial" pitchFamily="34" charset="0"/>
              </a:defRPr>
            </a:lvl8pPr>
            <a:lvl9pPr marL="3999249" indent="-235250" defTabSz="957336" eaLnBrk="0" fontAlgn="base" hangingPunct="0">
              <a:spcBef>
                <a:spcPct val="0"/>
              </a:spcBef>
              <a:spcAft>
                <a:spcPct val="0"/>
              </a:spcAft>
              <a:defRPr sz="2500">
                <a:solidFill>
                  <a:schemeClr val="tx1"/>
                </a:solidFill>
                <a:latin typeface="Arial" pitchFamily="34" charset="0"/>
              </a:defRPr>
            </a:lvl9pPr>
          </a:lstStyle>
          <a:p>
            <a:fld id="{9960B930-B2EC-4C0D-AF44-081FFD97D893}" type="slidenum">
              <a:rPr lang="en-US" sz="1300">
                <a:latin typeface="Times New Roman" pitchFamily="18" charset="0"/>
              </a:rPr>
              <a:pPr/>
              <a:t>13</a:t>
            </a:fld>
            <a:endParaRPr lang="en-US" sz="1300" dirty="0">
              <a:latin typeface="Times New Roman" pitchFamily="18" charset="0"/>
            </a:endParaRPr>
          </a:p>
        </p:txBody>
      </p:sp>
      <p:sp>
        <p:nvSpPr>
          <p:cNvPr id="149507" name="Rectangle 2"/>
          <p:cNvSpPr>
            <a:spLocks noGrp="1" noRot="1" noChangeAspect="1" noChangeArrowheads="1" noTextEdit="1"/>
          </p:cNvSpPr>
          <p:nvPr>
            <p:ph type="sldImg"/>
          </p:nvPr>
        </p:nvSpPr>
        <p:spPr>
          <a:xfrm>
            <a:off x="1216025" y="914400"/>
            <a:ext cx="4425950" cy="3319463"/>
          </a:xfrm>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Notes: The</a:t>
            </a:r>
            <a:r>
              <a:rPr lang="en-US" baseline="0" dirty="0" smtClean="0"/>
              <a:t> YEARCUTOFF= system option is when two-digit years are specified. </a:t>
            </a:r>
            <a:r>
              <a:rPr lang="en-US" dirty="0" smtClean="0"/>
              <a:t>YEARCUTOFF= specifies the first year of a 100-year span. The value that is specified in YEARCUTOFF= can result in a range of years that span two centuries. If YEARCUTOFF=1950, then any two-digit value between 50 and 99 inclusive refers to the first half of the 100-year span, which is in the 1900s. Any two-digit value between 00 and 49 inclusive refers to the second half of the 100-year span, which is in the 2000s. YEARCUTOFF= has no effect on existing SAS dates or dates that are read from input data that include a four-digit year.</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36">
              <a:defRPr sz="2500">
                <a:solidFill>
                  <a:schemeClr val="tx1"/>
                </a:solidFill>
                <a:latin typeface="Arial" pitchFamily="34" charset="0"/>
              </a:defRPr>
            </a:lvl1pPr>
            <a:lvl2pPr marL="764562" indent="-294062" defTabSz="957336">
              <a:defRPr sz="2500">
                <a:solidFill>
                  <a:schemeClr val="tx1"/>
                </a:solidFill>
                <a:latin typeface="Arial" pitchFamily="34" charset="0"/>
              </a:defRPr>
            </a:lvl2pPr>
            <a:lvl3pPr marL="1176249" indent="-235250" defTabSz="957336">
              <a:defRPr sz="2500">
                <a:solidFill>
                  <a:schemeClr val="tx1"/>
                </a:solidFill>
                <a:latin typeface="Arial" pitchFamily="34" charset="0"/>
              </a:defRPr>
            </a:lvl3pPr>
            <a:lvl4pPr marL="1646750" indent="-235250" defTabSz="957336">
              <a:defRPr sz="2500">
                <a:solidFill>
                  <a:schemeClr val="tx1"/>
                </a:solidFill>
                <a:latin typeface="Arial" pitchFamily="34" charset="0"/>
              </a:defRPr>
            </a:lvl4pPr>
            <a:lvl5pPr marL="2117250" indent="-235250" defTabSz="957336">
              <a:defRPr sz="2500">
                <a:solidFill>
                  <a:schemeClr val="tx1"/>
                </a:solidFill>
                <a:latin typeface="Arial" pitchFamily="34" charset="0"/>
              </a:defRPr>
            </a:lvl5pPr>
            <a:lvl6pPr marL="2587750" indent="-235250" defTabSz="957336" eaLnBrk="0" fontAlgn="base" hangingPunct="0">
              <a:spcBef>
                <a:spcPct val="0"/>
              </a:spcBef>
              <a:spcAft>
                <a:spcPct val="0"/>
              </a:spcAft>
              <a:defRPr sz="2500">
                <a:solidFill>
                  <a:schemeClr val="tx1"/>
                </a:solidFill>
                <a:latin typeface="Arial" pitchFamily="34" charset="0"/>
              </a:defRPr>
            </a:lvl6pPr>
            <a:lvl7pPr marL="3058249" indent="-235250" defTabSz="957336" eaLnBrk="0" fontAlgn="base" hangingPunct="0">
              <a:spcBef>
                <a:spcPct val="0"/>
              </a:spcBef>
              <a:spcAft>
                <a:spcPct val="0"/>
              </a:spcAft>
              <a:defRPr sz="2500">
                <a:solidFill>
                  <a:schemeClr val="tx1"/>
                </a:solidFill>
                <a:latin typeface="Arial" pitchFamily="34" charset="0"/>
              </a:defRPr>
            </a:lvl7pPr>
            <a:lvl8pPr marL="3528749" indent="-235250" defTabSz="957336" eaLnBrk="0" fontAlgn="base" hangingPunct="0">
              <a:spcBef>
                <a:spcPct val="0"/>
              </a:spcBef>
              <a:spcAft>
                <a:spcPct val="0"/>
              </a:spcAft>
              <a:defRPr sz="2500">
                <a:solidFill>
                  <a:schemeClr val="tx1"/>
                </a:solidFill>
                <a:latin typeface="Arial" pitchFamily="34" charset="0"/>
              </a:defRPr>
            </a:lvl8pPr>
            <a:lvl9pPr marL="3999249" indent="-235250" defTabSz="957336" eaLnBrk="0" fontAlgn="base" hangingPunct="0">
              <a:spcBef>
                <a:spcPct val="0"/>
              </a:spcBef>
              <a:spcAft>
                <a:spcPct val="0"/>
              </a:spcAft>
              <a:defRPr sz="2500">
                <a:solidFill>
                  <a:schemeClr val="tx1"/>
                </a:solidFill>
                <a:latin typeface="Arial" pitchFamily="34" charset="0"/>
              </a:defRPr>
            </a:lvl9pPr>
          </a:lstStyle>
          <a:p>
            <a:fld id="{9960B930-B2EC-4C0D-AF44-081FFD97D893}" type="slidenum">
              <a:rPr lang="en-US" sz="1300">
                <a:latin typeface="Times New Roman" pitchFamily="18" charset="0"/>
              </a:rPr>
              <a:pPr/>
              <a:t>14</a:t>
            </a:fld>
            <a:endParaRPr lang="en-US" sz="1300" dirty="0">
              <a:latin typeface="Times New Roman" pitchFamily="18" charset="0"/>
            </a:endParaRPr>
          </a:p>
        </p:txBody>
      </p:sp>
      <p:sp>
        <p:nvSpPr>
          <p:cNvPr id="149507" name="Rectangle 2"/>
          <p:cNvSpPr>
            <a:spLocks noGrp="1" noRot="1" noChangeAspect="1" noChangeArrowheads="1" noTextEdit="1"/>
          </p:cNvSpPr>
          <p:nvPr>
            <p:ph type="sldImg"/>
          </p:nvPr>
        </p:nvSpPr>
        <p:spPr>
          <a:xfrm>
            <a:off x="1216025" y="914400"/>
            <a:ext cx="4425950" cy="3319463"/>
          </a:xfrm>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36">
              <a:defRPr sz="2500">
                <a:solidFill>
                  <a:schemeClr val="tx1"/>
                </a:solidFill>
                <a:latin typeface="Arial" pitchFamily="34" charset="0"/>
              </a:defRPr>
            </a:lvl1pPr>
            <a:lvl2pPr marL="764562" indent="-294062" defTabSz="957336">
              <a:defRPr sz="2500">
                <a:solidFill>
                  <a:schemeClr val="tx1"/>
                </a:solidFill>
                <a:latin typeface="Arial" pitchFamily="34" charset="0"/>
              </a:defRPr>
            </a:lvl2pPr>
            <a:lvl3pPr marL="1176249" indent="-235250" defTabSz="957336">
              <a:defRPr sz="2500">
                <a:solidFill>
                  <a:schemeClr val="tx1"/>
                </a:solidFill>
                <a:latin typeface="Arial" pitchFamily="34" charset="0"/>
              </a:defRPr>
            </a:lvl3pPr>
            <a:lvl4pPr marL="1646750" indent="-235250" defTabSz="957336">
              <a:defRPr sz="2500">
                <a:solidFill>
                  <a:schemeClr val="tx1"/>
                </a:solidFill>
                <a:latin typeface="Arial" pitchFamily="34" charset="0"/>
              </a:defRPr>
            </a:lvl4pPr>
            <a:lvl5pPr marL="2117250" indent="-235250" defTabSz="957336">
              <a:defRPr sz="2500">
                <a:solidFill>
                  <a:schemeClr val="tx1"/>
                </a:solidFill>
                <a:latin typeface="Arial" pitchFamily="34" charset="0"/>
              </a:defRPr>
            </a:lvl5pPr>
            <a:lvl6pPr marL="2587750" indent="-235250" defTabSz="957336" eaLnBrk="0" fontAlgn="base" hangingPunct="0">
              <a:spcBef>
                <a:spcPct val="0"/>
              </a:spcBef>
              <a:spcAft>
                <a:spcPct val="0"/>
              </a:spcAft>
              <a:defRPr sz="2500">
                <a:solidFill>
                  <a:schemeClr val="tx1"/>
                </a:solidFill>
                <a:latin typeface="Arial" pitchFamily="34" charset="0"/>
              </a:defRPr>
            </a:lvl6pPr>
            <a:lvl7pPr marL="3058249" indent="-235250" defTabSz="957336" eaLnBrk="0" fontAlgn="base" hangingPunct="0">
              <a:spcBef>
                <a:spcPct val="0"/>
              </a:spcBef>
              <a:spcAft>
                <a:spcPct val="0"/>
              </a:spcAft>
              <a:defRPr sz="2500">
                <a:solidFill>
                  <a:schemeClr val="tx1"/>
                </a:solidFill>
                <a:latin typeface="Arial" pitchFamily="34" charset="0"/>
              </a:defRPr>
            </a:lvl7pPr>
            <a:lvl8pPr marL="3528749" indent="-235250" defTabSz="957336" eaLnBrk="0" fontAlgn="base" hangingPunct="0">
              <a:spcBef>
                <a:spcPct val="0"/>
              </a:spcBef>
              <a:spcAft>
                <a:spcPct val="0"/>
              </a:spcAft>
              <a:defRPr sz="2500">
                <a:solidFill>
                  <a:schemeClr val="tx1"/>
                </a:solidFill>
                <a:latin typeface="Arial" pitchFamily="34" charset="0"/>
              </a:defRPr>
            </a:lvl8pPr>
            <a:lvl9pPr marL="3999249" indent="-235250" defTabSz="957336" eaLnBrk="0" fontAlgn="base" hangingPunct="0">
              <a:spcBef>
                <a:spcPct val="0"/>
              </a:spcBef>
              <a:spcAft>
                <a:spcPct val="0"/>
              </a:spcAft>
              <a:defRPr sz="2500">
                <a:solidFill>
                  <a:schemeClr val="tx1"/>
                </a:solidFill>
                <a:latin typeface="Arial" pitchFamily="34" charset="0"/>
              </a:defRPr>
            </a:lvl9pPr>
          </a:lstStyle>
          <a:p>
            <a:fld id="{DB48325E-69FC-48B0-9D15-67A3AF1757F6}" type="slidenum">
              <a:rPr lang="en-US" sz="1300">
                <a:latin typeface="Times New Roman" pitchFamily="18" charset="0"/>
              </a:rPr>
              <a:pPr/>
              <a:t>15</a:t>
            </a:fld>
            <a:endParaRPr lang="en-US" sz="1300" dirty="0">
              <a:latin typeface="Times New Roman" pitchFamily="18" charset="0"/>
            </a:endParaRPr>
          </a:p>
        </p:txBody>
      </p:sp>
      <p:sp>
        <p:nvSpPr>
          <p:cNvPr id="151555" name="Rectangle 2"/>
          <p:cNvSpPr>
            <a:spLocks noGrp="1" noRot="1" noChangeAspect="1" noChangeArrowheads="1" noTextEdit="1"/>
          </p:cNvSpPr>
          <p:nvPr>
            <p:ph type="sldImg"/>
          </p:nvPr>
        </p:nvSpPr>
        <p:spPr>
          <a:xfrm>
            <a:off x="1143000" y="685800"/>
            <a:ext cx="4572000" cy="3429000"/>
          </a:xfrm>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Based on our scenario, we are reading in 9 variables and then creating 3 variables, which results in 12 variables. We</a:t>
            </a:r>
            <a:r>
              <a:rPr lang="en-US" baseline="0" dirty="0" smtClean="0">
                <a:latin typeface="Times New Roman" pitchFamily="18" charset="0"/>
              </a:rPr>
              <a:t> can subset the variables with a DROP statement.</a:t>
            </a:r>
            <a:endParaRPr lang="en-US" dirty="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36">
              <a:defRPr sz="2500">
                <a:solidFill>
                  <a:schemeClr val="tx1"/>
                </a:solidFill>
                <a:latin typeface="Arial" pitchFamily="34" charset="0"/>
              </a:defRPr>
            </a:lvl1pPr>
            <a:lvl2pPr marL="764562" indent="-294062" defTabSz="957336">
              <a:defRPr sz="2500">
                <a:solidFill>
                  <a:schemeClr val="tx1"/>
                </a:solidFill>
                <a:latin typeface="Arial" pitchFamily="34" charset="0"/>
              </a:defRPr>
            </a:lvl2pPr>
            <a:lvl3pPr marL="1176249" indent="-235250" defTabSz="957336">
              <a:defRPr sz="2500">
                <a:solidFill>
                  <a:schemeClr val="tx1"/>
                </a:solidFill>
                <a:latin typeface="Arial" pitchFamily="34" charset="0"/>
              </a:defRPr>
            </a:lvl3pPr>
            <a:lvl4pPr marL="1646750" indent="-235250" defTabSz="957336">
              <a:defRPr sz="2500">
                <a:solidFill>
                  <a:schemeClr val="tx1"/>
                </a:solidFill>
                <a:latin typeface="Arial" pitchFamily="34" charset="0"/>
              </a:defRPr>
            </a:lvl4pPr>
            <a:lvl5pPr marL="2117250" indent="-235250" defTabSz="957336">
              <a:defRPr sz="2500">
                <a:solidFill>
                  <a:schemeClr val="tx1"/>
                </a:solidFill>
                <a:latin typeface="Arial" pitchFamily="34" charset="0"/>
              </a:defRPr>
            </a:lvl5pPr>
            <a:lvl6pPr marL="2587750" indent="-235250" defTabSz="957336" eaLnBrk="0" fontAlgn="base" hangingPunct="0">
              <a:spcBef>
                <a:spcPct val="0"/>
              </a:spcBef>
              <a:spcAft>
                <a:spcPct val="0"/>
              </a:spcAft>
              <a:defRPr sz="2500">
                <a:solidFill>
                  <a:schemeClr val="tx1"/>
                </a:solidFill>
                <a:latin typeface="Arial" pitchFamily="34" charset="0"/>
              </a:defRPr>
            </a:lvl6pPr>
            <a:lvl7pPr marL="3058249" indent="-235250" defTabSz="957336" eaLnBrk="0" fontAlgn="base" hangingPunct="0">
              <a:spcBef>
                <a:spcPct val="0"/>
              </a:spcBef>
              <a:spcAft>
                <a:spcPct val="0"/>
              </a:spcAft>
              <a:defRPr sz="2500">
                <a:solidFill>
                  <a:schemeClr val="tx1"/>
                </a:solidFill>
                <a:latin typeface="Arial" pitchFamily="34" charset="0"/>
              </a:defRPr>
            </a:lvl7pPr>
            <a:lvl8pPr marL="3528749" indent="-235250" defTabSz="957336" eaLnBrk="0" fontAlgn="base" hangingPunct="0">
              <a:spcBef>
                <a:spcPct val="0"/>
              </a:spcBef>
              <a:spcAft>
                <a:spcPct val="0"/>
              </a:spcAft>
              <a:defRPr sz="2500">
                <a:solidFill>
                  <a:schemeClr val="tx1"/>
                </a:solidFill>
                <a:latin typeface="Arial" pitchFamily="34" charset="0"/>
              </a:defRPr>
            </a:lvl8pPr>
            <a:lvl9pPr marL="3999249" indent="-235250" defTabSz="957336" eaLnBrk="0" fontAlgn="base" hangingPunct="0">
              <a:spcBef>
                <a:spcPct val="0"/>
              </a:spcBef>
              <a:spcAft>
                <a:spcPct val="0"/>
              </a:spcAft>
              <a:defRPr sz="2500">
                <a:solidFill>
                  <a:schemeClr val="tx1"/>
                </a:solidFill>
                <a:latin typeface="Arial" pitchFamily="34" charset="0"/>
              </a:defRPr>
            </a:lvl9pPr>
          </a:lstStyle>
          <a:p>
            <a:fld id="{F155637F-E21C-4DC6-8752-72052F658F79}" type="slidenum">
              <a:rPr lang="en-US" sz="1300">
                <a:latin typeface="Times New Roman" pitchFamily="18" charset="0"/>
              </a:rPr>
              <a:pPr/>
              <a:t>16</a:t>
            </a:fld>
            <a:endParaRPr lang="en-US" sz="1300" dirty="0">
              <a:latin typeface="Times New Roman" pitchFamily="18" charset="0"/>
            </a:endParaRPr>
          </a:p>
        </p:txBody>
      </p:sp>
      <p:sp>
        <p:nvSpPr>
          <p:cNvPr id="156675" name="Rectangle 2"/>
          <p:cNvSpPr>
            <a:spLocks noGrp="1" noRot="1" noChangeAspect="1" noChangeArrowheads="1" noTextEdit="1"/>
          </p:cNvSpPr>
          <p:nvPr>
            <p:ph type="sldImg"/>
          </p:nvPr>
        </p:nvSpPr>
        <p:spPr>
          <a:xfrm>
            <a:off x="1216025" y="914400"/>
            <a:ext cx="4425950" cy="3319463"/>
          </a:xfrm>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36">
              <a:defRPr sz="2500">
                <a:solidFill>
                  <a:schemeClr val="tx1"/>
                </a:solidFill>
                <a:latin typeface="Arial" pitchFamily="34" charset="0"/>
              </a:defRPr>
            </a:lvl1pPr>
            <a:lvl2pPr marL="764562" indent="-294062" defTabSz="957336">
              <a:defRPr sz="2500">
                <a:solidFill>
                  <a:schemeClr val="tx1"/>
                </a:solidFill>
                <a:latin typeface="Arial" pitchFamily="34" charset="0"/>
              </a:defRPr>
            </a:lvl2pPr>
            <a:lvl3pPr marL="1176249" indent="-235250" defTabSz="957336">
              <a:defRPr sz="2500">
                <a:solidFill>
                  <a:schemeClr val="tx1"/>
                </a:solidFill>
                <a:latin typeface="Arial" pitchFamily="34" charset="0"/>
              </a:defRPr>
            </a:lvl3pPr>
            <a:lvl4pPr marL="1646750" indent="-235250" defTabSz="957336">
              <a:defRPr sz="2500">
                <a:solidFill>
                  <a:schemeClr val="tx1"/>
                </a:solidFill>
                <a:latin typeface="Arial" pitchFamily="34" charset="0"/>
              </a:defRPr>
            </a:lvl4pPr>
            <a:lvl5pPr marL="2117250" indent="-235250" defTabSz="957336">
              <a:defRPr sz="2500">
                <a:solidFill>
                  <a:schemeClr val="tx1"/>
                </a:solidFill>
                <a:latin typeface="Arial" pitchFamily="34" charset="0"/>
              </a:defRPr>
            </a:lvl5pPr>
            <a:lvl6pPr marL="2587750" indent="-235250" defTabSz="957336" eaLnBrk="0" fontAlgn="base" hangingPunct="0">
              <a:spcBef>
                <a:spcPct val="0"/>
              </a:spcBef>
              <a:spcAft>
                <a:spcPct val="0"/>
              </a:spcAft>
              <a:defRPr sz="2500">
                <a:solidFill>
                  <a:schemeClr val="tx1"/>
                </a:solidFill>
                <a:latin typeface="Arial" pitchFamily="34" charset="0"/>
              </a:defRPr>
            </a:lvl6pPr>
            <a:lvl7pPr marL="3058249" indent="-235250" defTabSz="957336" eaLnBrk="0" fontAlgn="base" hangingPunct="0">
              <a:spcBef>
                <a:spcPct val="0"/>
              </a:spcBef>
              <a:spcAft>
                <a:spcPct val="0"/>
              </a:spcAft>
              <a:defRPr sz="2500">
                <a:solidFill>
                  <a:schemeClr val="tx1"/>
                </a:solidFill>
                <a:latin typeface="Arial" pitchFamily="34" charset="0"/>
              </a:defRPr>
            </a:lvl7pPr>
            <a:lvl8pPr marL="3528749" indent="-235250" defTabSz="957336" eaLnBrk="0" fontAlgn="base" hangingPunct="0">
              <a:spcBef>
                <a:spcPct val="0"/>
              </a:spcBef>
              <a:spcAft>
                <a:spcPct val="0"/>
              </a:spcAft>
              <a:defRPr sz="2500">
                <a:solidFill>
                  <a:schemeClr val="tx1"/>
                </a:solidFill>
                <a:latin typeface="Arial" pitchFamily="34" charset="0"/>
              </a:defRPr>
            </a:lvl8pPr>
            <a:lvl9pPr marL="3999249" indent="-235250" defTabSz="957336" eaLnBrk="0" fontAlgn="base" hangingPunct="0">
              <a:spcBef>
                <a:spcPct val="0"/>
              </a:spcBef>
              <a:spcAft>
                <a:spcPct val="0"/>
              </a:spcAft>
              <a:defRPr sz="2500">
                <a:solidFill>
                  <a:schemeClr val="tx1"/>
                </a:solidFill>
                <a:latin typeface="Arial" pitchFamily="34" charset="0"/>
              </a:defRPr>
            </a:lvl9pPr>
          </a:lstStyle>
          <a:p>
            <a:fld id="{3CFD9988-7BD2-42FF-9C39-43E8F3DAF37A}" type="slidenum">
              <a:rPr lang="en-US" sz="1300">
                <a:latin typeface="Times New Roman" pitchFamily="18" charset="0"/>
              </a:rPr>
              <a:pPr/>
              <a:t>17</a:t>
            </a:fld>
            <a:endParaRPr lang="en-US" sz="1300" dirty="0">
              <a:latin typeface="Times New Roman" pitchFamily="18" charset="0"/>
            </a:endParaRPr>
          </a:p>
        </p:txBody>
      </p:sp>
      <p:sp>
        <p:nvSpPr>
          <p:cNvPr id="153603" name="Rectangle 2"/>
          <p:cNvSpPr>
            <a:spLocks noGrp="1" noRot="1" noChangeAspect="1" noChangeArrowheads="1" noTextEdit="1"/>
          </p:cNvSpPr>
          <p:nvPr>
            <p:ph type="sldImg"/>
          </p:nvPr>
        </p:nvSpPr>
        <p:spPr>
          <a:xfrm>
            <a:off x="1216025" y="914400"/>
            <a:ext cx="4425950" cy="3319463"/>
          </a:xfrm>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the DROP or KEEP statement</a:t>
            </a:r>
          </a:p>
          <a:p>
            <a:r>
              <a:rPr lang="en-US" dirty="0" smtClean="0">
                <a:latin typeface="Times New Roman" pitchFamily="18" charset="0"/>
              </a:rPr>
              <a:t>But we don’t want all 12 variables, which statement could we add to the DATA step to eliminate six of the 12?  </a:t>
            </a:r>
          </a:p>
          <a:p>
            <a:r>
              <a:rPr lang="en-US" dirty="0" smtClean="0">
                <a:latin typeface="Times New Roman" pitchFamily="18" charset="0"/>
              </a:rPr>
              <a:t>LW: Send a text response to the moderator.</a:t>
            </a:r>
          </a:p>
          <a:p>
            <a:r>
              <a:rPr lang="en-US" dirty="0" smtClean="0">
                <a:latin typeface="Times New Roman" pitchFamily="18" charset="0"/>
              </a:rPr>
              <a:t>IBT: Shout out the answer.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36">
              <a:defRPr sz="2500">
                <a:solidFill>
                  <a:schemeClr val="tx1"/>
                </a:solidFill>
                <a:latin typeface="Arial" pitchFamily="34" charset="0"/>
              </a:defRPr>
            </a:lvl1pPr>
            <a:lvl2pPr marL="764562" indent="-294062" defTabSz="957336">
              <a:defRPr sz="2500">
                <a:solidFill>
                  <a:schemeClr val="tx1"/>
                </a:solidFill>
                <a:latin typeface="Arial" pitchFamily="34" charset="0"/>
              </a:defRPr>
            </a:lvl2pPr>
            <a:lvl3pPr marL="1176249" indent="-235250" defTabSz="957336">
              <a:defRPr sz="2500">
                <a:solidFill>
                  <a:schemeClr val="tx1"/>
                </a:solidFill>
                <a:latin typeface="Arial" pitchFamily="34" charset="0"/>
              </a:defRPr>
            </a:lvl3pPr>
            <a:lvl4pPr marL="1646750" indent="-235250" defTabSz="957336">
              <a:defRPr sz="2500">
                <a:solidFill>
                  <a:schemeClr val="tx1"/>
                </a:solidFill>
                <a:latin typeface="Arial" pitchFamily="34" charset="0"/>
              </a:defRPr>
            </a:lvl4pPr>
            <a:lvl5pPr marL="2117250" indent="-235250" defTabSz="957336">
              <a:defRPr sz="2500">
                <a:solidFill>
                  <a:schemeClr val="tx1"/>
                </a:solidFill>
                <a:latin typeface="Arial" pitchFamily="34" charset="0"/>
              </a:defRPr>
            </a:lvl5pPr>
            <a:lvl6pPr marL="2587750" indent="-235250" defTabSz="957336" eaLnBrk="0" fontAlgn="base" hangingPunct="0">
              <a:spcBef>
                <a:spcPct val="0"/>
              </a:spcBef>
              <a:spcAft>
                <a:spcPct val="0"/>
              </a:spcAft>
              <a:defRPr sz="2500">
                <a:solidFill>
                  <a:schemeClr val="tx1"/>
                </a:solidFill>
                <a:latin typeface="Arial" pitchFamily="34" charset="0"/>
              </a:defRPr>
            </a:lvl6pPr>
            <a:lvl7pPr marL="3058249" indent="-235250" defTabSz="957336" eaLnBrk="0" fontAlgn="base" hangingPunct="0">
              <a:spcBef>
                <a:spcPct val="0"/>
              </a:spcBef>
              <a:spcAft>
                <a:spcPct val="0"/>
              </a:spcAft>
              <a:defRPr sz="2500">
                <a:solidFill>
                  <a:schemeClr val="tx1"/>
                </a:solidFill>
                <a:latin typeface="Arial" pitchFamily="34" charset="0"/>
              </a:defRPr>
            </a:lvl7pPr>
            <a:lvl8pPr marL="3528749" indent="-235250" defTabSz="957336" eaLnBrk="0" fontAlgn="base" hangingPunct="0">
              <a:spcBef>
                <a:spcPct val="0"/>
              </a:spcBef>
              <a:spcAft>
                <a:spcPct val="0"/>
              </a:spcAft>
              <a:defRPr sz="2500">
                <a:solidFill>
                  <a:schemeClr val="tx1"/>
                </a:solidFill>
                <a:latin typeface="Arial" pitchFamily="34" charset="0"/>
              </a:defRPr>
            </a:lvl8pPr>
            <a:lvl9pPr marL="3999249" indent="-235250" defTabSz="957336" eaLnBrk="0" fontAlgn="base" hangingPunct="0">
              <a:spcBef>
                <a:spcPct val="0"/>
              </a:spcBef>
              <a:spcAft>
                <a:spcPct val="0"/>
              </a:spcAft>
              <a:defRPr sz="2500">
                <a:solidFill>
                  <a:schemeClr val="tx1"/>
                </a:solidFill>
                <a:latin typeface="Arial" pitchFamily="34" charset="0"/>
              </a:defRPr>
            </a:lvl9pPr>
          </a:lstStyle>
          <a:p>
            <a:fld id="{3CFD9988-7BD2-42FF-9C39-43E8F3DAF37A}" type="slidenum">
              <a:rPr lang="en-US" sz="1300">
                <a:latin typeface="Times New Roman" pitchFamily="18" charset="0"/>
              </a:rPr>
              <a:pPr/>
              <a:t>18</a:t>
            </a:fld>
            <a:endParaRPr lang="en-US" sz="1300" dirty="0">
              <a:latin typeface="Times New Roman" pitchFamily="18" charset="0"/>
            </a:endParaRPr>
          </a:p>
        </p:txBody>
      </p:sp>
      <p:sp>
        <p:nvSpPr>
          <p:cNvPr id="153603" name="Rectangle 2"/>
          <p:cNvSpPr>
            <a:spLocks noGrp="1" noRot="1" noChangeAspect="1" noChangeArrowheads="1" noTextEdit="1"/>
          </p:cNvSpPr>
          <p:nvPr>
            <p:ph type="sldImg"/>
          </p:nvPr>
        </p:nvSpPr>
        <p:spPr>
          <a:xfrm>
            <a:off x="1216025" y="914400"/>
            <a:ext cx="4425950" cy="3319463"/>
          </a:xfrm>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the DROP or KEEP statement</a:t>
            </a:r>
          </a:p>
          <a:p>
            <a:r>
              <a:rPr lang="en-US" dirty="0" smtClean="0">
                <a:latin typeface="Times New Roman" pitchFamily="18" charset="0"/>
              </a:rPr>
              <a:t>But we don’t want all 12 variables, which statement could we add to the DATA step to eliminate six of the 12?  </a:t>
            </a:r>
          </a:p>
          <a:p>
            <a:r>
              <a:rPr lang="en-US" dirty="0" smtClean="0">
                <a:latin typeface="Times New Roman" pitchFamily="18" charset="0"/>
              </a:rPr>
              <a:t>LW: Send a text response to the moderator.</a:t>
            </a:r>
          </a:p>
          <a:p>
            <a:r>
              <a:rPr lang="en-US" dirty="0" smtClean="0">
                <a:latin typeface="Times New Roman" pitchFamily="18" charset="0"/>
              </a:rPr>
              <a:t>IBT: Shout out the answer.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fld id="{676BEF42-25FD-4E3A-A3D1-39B1D080F24E}" type="slidenum">
              <a:rPr lang="en-US" sz="1300">
                <a:solidFill>
                  <a:prstClr val="black"/>
                </a:solidFill>
              </a:rPr>
              <a:pPr/>
              <a:t>20</a:t>
            </a:fld>
            <a:endParaRPr lang="en-US" sz="1300"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143000" y="685800"/>
            <a:ext cx="4572000" cy="3429000"/>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fld id="{B4151660-9308-464F-A8F8-CFDA0A1AC5F1}" type="slidenum">
              <a:rPr lang="en-US" sz="1300"/>
              <a:pPr/>
              <a:t>2</a:t>
            </a:fld>
            <a:endParaRPr lang="en-US" sz="13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7055FA-F84C-4BE7-84B9-14B9B17681E1}" type="slidenum">
              <a:rPr lang="en-US" smtClean="0"/>
              <a:pPr/>
              <a:t>21</a:t>
            </a:fld>
            <a:endParaRPr lang="en-US" dirty="0"/>
          </a:p>
        </p:txBody>
      </p:sp>
    </p:spTree>
    <p:extLst>
      <p:ext uri="{BB962C8B-B14F-4D97-AF65-F5344CB8AC3E}">
        <p14:creationId xmlns:p14="http://schemas.microsoft.com/office/powerpoint/2010/main" val="2367382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143000" y="685800"/>
            <a:ext cx="4572000" cy="3429000"/>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fld id="{B4151660-9308-464F-A8F8-CFDA0A1AC5F1}" type="slidenum">
              <a:rPr lang="en-US" sz="1300"/>
              <a:pPr/>
              <a:t>22</a:t>
            </a:fld>
            <a:endParaRPr lang="en-US" sz="13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36">
              <a:defRPr sz="2500">
                <a:solidFill>
                  <a:schemeClr val="tx1"/>
                </a:solidFill>
                <a:latin typeface="Arial" pitchFamily="34" charset="0"/>
              </a:defRPr>
            </a:lvl1pPr>
            <a:lvl2pPr marL="764562" indent="-294062" defTabSz="957336">
              <a:defRPr sz="2500">
                <a:solidFill>
                  <a:schemeClr val="tx1"/>
                </a:solidFill>
                <a:latin typeface="Arial" pitchFamily="34" charset="0"/>
              </a:defRPr>
            </a:lvl2pPr>
            <a:lvl3pPr marL="1176249" indent="-235250" defTabSz="957336">
              <a:defRPr sz="2500">
                <a:solidFill>
                  <a:schemeClr val="tx1"/>
                </a:solidFill>
                <a:latin typeface="Arial" pitchFamily="34" charset="0"/>
              </a:defRPr>
            </a:lvl3pPr>
            <a:lvl4pPr marL="1646750" indent="-235250" defTabSz="957336">
              <a:defRPr sz="2500">
                <a:solidFill>
                  <a:schemeClr val="tx1"/>
                </a:solidFill>
                <a:latin typeface="Arial" pitchFamily="34" charset="0"/>
              </a:defRPr>
            </a:lvl4pPr>
            <a:lvl5pPr marL="2117250" indent="-235250" defTabSz="957336">
              <a:defRPr sz="2500">
                <a:solidFill>
                  <a:schemeClr val="tx1"/>
                </a:solidFill>
                <a:latin typeface="Arial" pitchFamily="34" charset="0"/>
              </a:defRPr>
            </a:lvl5pPr>
            <a:lvl6pPr marL="2587750" indent="-235250" defTabSz="957336" eaLnBrk="0" fontAlgn="base" hangingPunct="0">
              <a:spcBef>
                <a:spcPct val="0"/>
              </a:spcBef>
              <a:spcAft>
                <a:spcPct val="0"/>
              </a:spcAft>
              <a:defRPr sz="2500">
                <a:solidFill>
                  <a:schemeClr val="tx1"/>
                </a:solidFill>
                <a:latin typeface="Arial" pitchFamily="34" charset="0"/>
              </a:defRPr>
            </a:lvl6pPr>
            <a:lvl7pPr marL="3058249" indent="-235250" defTabSz="957336" eaLnBrk="0" fontAlgn="base" hangingPunct="0">
              <a:spcBef>
                <a:spcPct val="0"/>
              </a:spcBef>
              <a:spcAft>
                <a:spcPct val="0"/>
              </a:spcAft>
              <a:defRPr sz="2500">
                <a:solidFill>
                  <a:schemeClr val="tx1"/>
                </a:solidFill>
                <a:latin typeface="Arial" pitchFamily="34" charset="0"/>
              </a:defRPr>
            </a:lvl7pPr>
            <a:lvl8pPr marL="3528749" indent="-235250" defTabSz="957336" eaLnBrk="0" fontAlgn="base" hangingPunct="0">
              <a:spcBef>
                <a:spcPct val="0"/>
              </a:spcBef>
              <a:spcAft>
                <a:spcPct val="0"/>
              </a:spcAft>
              <a:defRPr sz="2500">
                <a:solidFill>
                  <a:schemeClr val="tx1"/>
                </a:solidFill>
                <a:latin typeface="Arial" pitchFamily="34" charset="0"/>
              </a:defRPr>
            </a:lvl8pPr>
            <a:lvl9pPr marL="3999249" indent="-235250" defTabSz="957336" eaLnBrk="0" fontAlgn="base" hangingPunct="0">
              <a:spcBef>
                <a:spcPct val="0"/>
              </a:spcBef>
              <a:spcAft>
                <a:spcPct val="0"/>
              </a:spcAft>
              <a:defRPr sz="2500">
                <a:solidFill>
                  <a:schemeClr val="tx1"/>
                </a:solidFill>
                <a:latin typeface="Arial" pitchFamily="34" charset="0"/>
              </a:defRPr>
            </a:lvl9pPr>
          </a:lstStyle>
          <a:p>
            <a:fld id="{5AC3E656-12D9-40FD-A54B-BB1A5B58512A}" type="slidenum">
              <a:rPr lang="en-US" sz="1300">
                <a:latin typeface="Times New Roman" pitchFamily="18" charset="0"/>
              </a:rPr>
              <a:pPr/>
              <a:t>23</a:t>
            </a:fld>
            <a:endParaRPr lang="en-US" sz="1300" dirty="0">
              <a:latin typeface="Times New Roman" pitchFamily="18" charset="0"/>
            </a:endParaRPr>
          </a:p>
        </p:txBody>
      </p:sp>
      <p:sp>
        <p:nvSpPr>
          <p:cNvPr id="131075" name="Rectangle 2"/>
          <p:cNvSpPr>
            <a:spLocks noGrp="1" noRot="1" noChangeAspect="1" noChangeArrowheads="1" noTextEdit="1"/>
          </p:cNvSpPr>
          <p:nvPr>
            <p:ph type="sldImg"/>
          </p:nvPr>
        </p:nvSpPr>
        <p:spPr>
          <a:xfrm>
            <a:off x="1216025" y="914400"/>
            <a:ext cx="4425950" cy="3319463"/>
          </a:xfrm>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41">
              <a:defRPr sz="2500">
                <a:solidFill>
                  <a:schemeClr val="tx1"/>
                </a:solidFill>
                <a:latin typeface="Arial" pitchFamily="34" charset="0"/>
              </a:defRPr>
            </a:lvl1pPr>
            <a:lvl2pPr marL="764487" indent="-294034" defTabSz="957241">
              <a:defRPr sz="2500">
                <a:solidFill>
                  <a:schemeClr val="tx1"/>
                </a:solidFill>
                <a:latin typeface="Arial" pitchFamily="34" charset="0"/>
              </a:defRPr>
            </a:lvl2pPr>
            <a:lvl3pPr marL="1176132" indent="-235226" defTabSz="957241">
              <a:defRPr sz="2500">
                <a:solidFill>
                  <a:schemeClr val="tx1"/>
                </a:solidFill>
                <a:latin typeface="Arial" pitchFamily="34" charset="0"/>
              </a:defRPr>
            </a:lvl3pPr>
            <a:lvl4pPr marL="1646587" indent="-235226" defTabSz="957241">
              <a:defRPr sz="2500">
                <a:solidFill>
                  <a:schemeClr val="tx1"/>
                </a:solidFill>
                <a:latin typeface="Arial" pitchFamily="34" charset="0"/>
              </a:defRPr>
            </a:lvl4pPr>
            <a:lvl5pPr marL="2117039" indent="-235226" defTabSz="957241">
              <a:defRPr sz="2500">
                <a:solidFill>
                  <a:schemeClr val="tx1"/>
                </a:solidFill>
                <a:latin typeface="Arial" pitchFamily="34" charset="0"/>
              </a:defRPr>
            </a:lvl5pPr>
            <a:lvl6pPr marL="2587492" indent="-235226" defTabSz="957241" eaLnBrk="0" fontAlgn="base" hangingPunct="0">
              <a:spcBef>
                <a:spcPct val="0"/>
              </a:spcBef>
              <a:spcAft>
                <a:spcPct val="0"/>
              </a:spcAft>
              <a:defRPr sz="2500">
                <a:solidFill>
                  <a:schemeClr val="tx1"/>
                </a:solidFill>
                <a:latin typeface="Arial" pitchFamily="34" charset="0"/>
              </a:defRPr>
            </a:lvl6pPr>
            <a:lvl7pPr marL="3057946" indent="-235226" defTabSz="957241" eaLnBrk="0" fontAlgn="base" hangingPunct="0">
              <a:spcBef>
                <a:spcPct val="0"/>
              </a:spcBef>
              <a:spcAft>
                <a:spcPct val="0"/>
              </a:spcAft>
              <a:defRPr sz="2500">
                <a:solidFill>
                  <a:schemeClr val="tx1"/>
                </a:solidFill>
                <a:latin typeface="Arial" pitchFamily="34" charset="0"/>
              </a:defRPr>
            </a:lvl7pPr>
            <a:lvl8pPr marL="3528398" indent="-235226" defTabSz="957241" eaLnBrk="0" fontAlgn="base" hangingPunct="0">
              <a:spcBef>
                <a:spcPct val="0"/>
              </a:spcBef>
              <a:spcAft>
                <a:spcPct val="0"/>
              </a:spcAft>
              <a:defRPr sz="2500">
                <a:solidFill>
                  <a:schemeClr val="tx1"/>
                </a:solidFill>
                <a:latin typeface="Arial" pitchFamily="34" charset="0"/>
              </a:defRPr>
            </a:lvl8pPr>
            <a:lvl9pPr marL="3998852" indent="-235226" defTabSz="957241" eaLnBrk="0" fontAlgn="base" hangingPunct="0">
              <a:spcBef>
                <a:spcPct val="0"/>
              </a:spcBef>
              <a:spcAft>
                <a:spcPct val="0"/>
              </a:spcAft>
              <a:defRPr sz="2500">
                <a:solidFill>
                  <a:schemeClr val="tx1"/>
                </a:solidFill>
                <a:latin typeface="Arial" pitchFamily="34" charset="0"/>
              </a:defRPr>
            </a:lvl9pPr>
          </a:lstStyle>
          <a:p>
            <a:fld id="{380A0F97-EF0A-4B58-9925-FEAE18C8BF94}" type="slidenum">
              <a:rPr lang="en-US" sz="1300">
                <a:latin typeface="Times New Roman" pitchFamily="18" charset="0"/>
              </a:rPr>
              <a:pPr/>
              <a:t>24</a:t>
            </a:fld>
            <a:endParaRPr lang="en-US" sz="1300" dirty="0">
              <a:latin typeface="Times New Roman" pitchFamily="18" charset="0"/>
            </a:endParaRPr>
          </a:p>
        </p:txBody>
      </p:sp>
      <p:sp>
        <p:nvSpPr>
          <p:cNvPr id="142339" name="Rectangle 2"/>
          <p:cNvSpPr>
            <a:spLocks noGrp="1" noRot="1" noChangeAspect="1" noChangeArrowheads="1" noTextEdit="1"/>
          </p:cNvSpPr>
          <p:nvPr>
            <p:ph type="sldImg"/>
          </p:nvPr>
        </p:nvSpPr>
        <p:spPr>
          <a:xfrm>
            <a:off x="1216025" y="914400"/>
            <a:ext cx="4425950" cy="3319463"/>
          </a:xfrm>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41">
              <a:defRPr sz="2500">
                <a:solidFill>
                  <a:schemeClr val="tx1"/>
                </a:solidFill>
                <a:latin typeface="Arial" pitchFamily="34" charset="0"/>
              </a:defRPr>
            </a:lvl1pPr>
            <a:lvl2pPr marL="764487" indent="-294034" defTabSz="957241">
              <a:defRPr sz="2500">
                <a:solidFill>
                  <a:schemeClr val="tx1"/>
                </a:solidFill>
                <a:latin typeface="Arial" pitchFamily="34" charset="0"/>
              </a:defRPr>
            </a:lvl2pPr>
            <a:lvl3pPr marL="1176132" indent="-235226" defTabSz="957241">
              <a:defRPr sz="2500">
                <a:solidFill>
                  <a:schemeClr val="tx1"/>
                </a:solidFill>
                <a:latin typeface="Arial" pitchFamily="34" charset="0"/>
              </a:defRPr>
            </a:lvl3pPr>
            <a:lvl4pPr marL="1646587" indent="-235226" defTabSz="957241">
              <a:defRPr sz="2500">
                <a:solidFill>
                  <a:schemeClr val="tx1"/>
                </a:solidFill>
                <a:latin typeface="Arial" pitchFamily="34" charset="0"/>
              </a:defRPr>
            </a:lvl4pPr>
            <a:lvl5pPr marL="2117039" indent="-235226" defTabSz="957241">
              <a:defRPr sz="2500">
                <a:solidFill>
                  <a:schemeClr val="tx1"/>
                </a:solidFill>
                <a:latin typeface="Arial" pitchFamily="34" charset="0"/>
              </a:defRPr>
            </a:lvl5pPr>
            <a:lvl6pPr marL="2587492" indent="-235226" defTabSz="957241" eaLnBrk="0" fontAlgn="base" hangingPunct="0">
              <a:spcBef>
                <a:spcPct val="0"/>
              </a:spcBef>
              <a:spcAft>
                <a:spcPct val="0"/>
              </a:spcAft>
              <a:defRPr sz="2500">
                <a:solidFill>
                  <a:schemeClr val="tx1"/>
                </a:solidFill>
                <a:latin typeface="Arial" pitchFamily="34" charset="0"/>
              </a:defRPr>
            </a:lvl6pPr>
            <a:lvl7pPr marL="3057946" indent="-235226" defTabSz="957241" eaLnBrk="0" fontAlgn="base" hangingPunct="0">
              <a:spcBef>
                <a:spcPct val="0"/>
              </a:spcBef>
              <a:spcAft>
                <a:spcPct val="0"/>
              </a:spcAft>
              <a:defRPr sz="2500">
                <a:solidFill>
                  <a:schemeClr val="tx1"/>
                </a:solidFill>
                <a:latin typeface="Arial" pitchFamily="34" charset="0"/>
              </a:defRPr>
            </a:lvl7pPr>
            <a:lvl8pPr marL="3528398" indent="-235226" defTabSz="957241" eaLnBrk="0" fontAlgn="base" hangingPunct="0">
              <a:spcBef>
                <a:spcPct val="0"/>
              </a:spcBef>
              <a:spcAft>
                <a:spcPct val="0"/>
              </a:spcAft>
              <a:defRPr sz="2500">
                <a:solidFill>
                  <a:schemeClr val="tx1"/>
                </a:solidFill>
                <a:latin typeface="Arial" pitchFamily="34" charset="0"/>
              </a:defRPr>
            </a:lvl8pPr>
            <a:lvl9pPr marL="3998852" indent="-235226" defTabSz="957241" eaLnBrk="0" fontAlgn="base" hangingPunct="0">
              <a:spcBef>
                <a:spcPct val="0"/>
              </a:spcBef>
              <a:spcAft>
                <a:spcPct val="0"/>
              </a:spcAft>
              <a:defRPr sz="2500">
                <a:solidFill>
                  <a:schemeClr val="tx1"/>
                </a:solidFill>
                <a:latin typeface="Arial" pitchFamily="34" charset="0"/>
              </a:defRPr>
            </a:lvl9pPr>
          </a:lstStyle>
          <a:p>
            <a:fld id="{380A0F97-EF0A-4B58-9925-FEAE18C8BF94}" type="slidenum">
              <a:rPr lang="en-US" sz="1300">
                <a:latin typeface="Times New Roman" pitchFamily="18" charset="0"/>
              </a:rPr>
              <a:pPr/>
              <a:t>25</a:t>
            </a:fld>
            <a:endParaRPr lang="en-US" sz="1300" dirty="0">
              <a:latin typeface="Times New Roman" pitchFamily="18" charset="0"/>
            </a:endParaRPr>
          </a:p>
        </p:txBody>
      </p:sp>
      <p:sp>
        <p:nvSpPr>
          <p:cNvPr id="142339" name="Rectangle 2"/>
          <p:cNvSpPr>
            <a:spLocks noGrp="1" noRot="1" noChangeAspect="1" noChangeArrowheads="1" noTextEdit="1"/>
          </p:cNvSpPr>
          <p:nvPr>
            <p:ph type="sldImg"/>
          </p:nvPr>
        </p:nvSpPr>
        <p:spPr>
          <a:xfrm>
            <a:off x="1216025" y="914400"/>
            <a:ext cx="4425950" cy="3319463"/>
          </a:xfrm>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500">
                <a:solidFill>
                  <a:schemeClr val="tx1"/>
                </a:solidFill>
                <a:latin typeface="Times New Roman" pitchFamily="18" charset="0"/>
              </a:defRPr>
            </a:lvl1pPr>
            <a:lvl2pPr marL="777943" indent="-299209">
              <a:defRPr sz="2500">
                <a:solidFill>
                  <a:schemeClr val="tx1"/>
                </a:solidFill>
                <a:latin typeface="Times New Roman" pitchFamily="18" charset="0"/>
              </a:defRPr>
            </a:lvl2pPr>
            <a:lvl3pPr marL="1196835" indent="-239367">
              <a:defRPr sz="2500">
                <a:solidFill>
                  <a:schemeClr val="tx1"/>
                </a:solidFill>
                <a:latin typeface="Times New Roman" pitchFamily="18" charset="0"/>
              </a:defRPr>
            </a:lvl3pPr>
            <a:lvl4pPr marL="1675569" indent="-239367">
              <a:defRPr sz="2500">
                <a:solidFill>
                  <a:schemeClr val="tx1"/>
                </a:solidFill>
                <a:latin typeface="Times New Roman" pitchFamily="18" charset="0"/>
              </a:defRPr>
            </a:lvl4pPr>
            <a:lvl5pPr marL="2154304" indent="-239367">
              <a:defRPr sz="2500">
                <a:solidFill>
                  <a:schemeClr val="tx1"/>
                </a:solidFill>
                <a:latin typeface="Times New Roman" pitchFamily="18" charset="0"/>
              </a:defRPr>
            </a:lvl5pPr>
            <a:lvl6pPr marL="2633038" indent="-239367" eaLnBrk="0" fontAlgn="base" hangingPunct="0">
              <a:spcBef>
                <a:spcPct val="0"/>
              </a:spcBef>
              <a:spcAft>
                <a:spcPct val="0"/>
              </a:spcAft>
              <a:defRPr sz="2500">
                <a:solidFill>
                  <a:schemeClr val="tx1"/>
                </a:solidFill>
                <a:latin typeface="Times New Roman" pitchFamily="18" charset="0"/>
              </a:defRPr>
            </a:lvl6pPr>
            <a:lvl7pPr marL="3111772" indent="-239367" eaLnBrk="0" fontAlgn="base" hangingPunct="0">
              <a:spcBef>
                <a:spcPct val="0"/>
              </a:spcBef>
              <a:spcAft>
                <a:spcPct val="0"/>
              </a:spcAft>
              <a:defRPr sz="2500">
                <a:solidFill>
                  <a:schemeClr val="tx1"/>
                </a:solidFill>
                <a:latin typeface="Times New Roman" pitchFamily="18" charset="0"/>
              </a:defRPr>
            </a:lvl7pPr>
            <a:lvl8pPr marL="3590506" indent="-239367" eaLnBrk="0" fontAlgn="base" hangingPunct="0">
              <a:spcBef>
                <a:spcPct val="0"/>
              </a:spcBef>
              <a:spcAft>
                <a:spcPct val="0"/>
              </a:spcAft>
              <a:defRPr sz="2500">
                <a:solidFill>
                  <a:schemeClr val="tx1"/>
                </a:solidFill>
                <a:latin typeface="Times New Roman" pitchFamily="18" charset="0"/>
              </a:defRPr>
            </a:lvl8pPr>
            <a:lvl9pPr marL="4069240" indent="-239367" eaLnBrk="0" fontAlgn="base" hangingPunct="0">
              <a:spcBef>
                <a:spcPct val="0"/>
              </a:spcBef>
              <a:spcAft>
                <a:spcPct val="0"/>
              </a:spcAft>
              <a:defRPr sz="2500">
                <a:solidFill>
                  <a:schemeClr val="tx1"/>
                </a:solidFill>
                <a:latin typeface="Times New Roman" pitchFamily="18" charset="0"/>
              </a:defRPr>
            </a:lvl9pPr>
          </a:lstStyle>
          <a:p>
            <a:fld id="{49E4E4A9-ED49-4BA2-BAB0-45389B7AED93}" type="slidenum">
              <a:rPr lang="en-US" sz="1300"/>
              <a:pPr/>
              <a:t>37</a:t>
            </a:fld>
            <a:endParaRPr lang="en-US" sz="1300" dirty="0"/>
          </a:p>
        </p:txBody>
      </p:sp>
      <p:sp>
        <p:nvSpPr>
          <p:cNvPr id="4099" name="Rectangle 2"/>
          <p:cNvSpPr>
            <a:spLocks noGrp="1" noRot="1" noChangeAspect="1" noChangeArrowheads="1" noTextEdit="1"/>
          </p:cNvSpPr>
          <p:nvPr>
            <p:ph type="sldImg"/>
          </p:nvPr>
        </p:nvSpPr>
        <p:spPr>
          <a:xfrm>
            <a:off x="1143000" y="685800"/>
            <a:ext cx="4572000" cy="3429000"/>
          </a:xfrm>
          <a:ln/>
        </p:spPr>
      </p:sp>
      <p:sp>
        <p:nvSpPr>
          <p:cNvPr id="4100" name="Rectangle 3"/>
          <p:cNvSpPr>
            <a:spLocks noGrp="1" noChangeArrowheads="1"/>
          </p:cNvSpPr>
          <p:nvPr>
            <p:ph type="body" idx="1"/>
          </p:nvPr>
        </p:nvSpPr>
        <p:spPr>
          <a:noFill/>
        </p:spPr>
        <p:txBody>
          <a:bodyPr/>
          <a:lstStyle/>
          <a:p>
            <a:pPr defTabSz="957468">
              <a:defRPr/>
            </a:pPr>
            <a:r>
              <a:rPr lang="en-US" dirty="0" smtClean="0"/>
              <a:t>Was it necessary to check for other values of </a:t>
            </a:r>
            <a:r>
              <a:rPr lang="en-US" b="1" dirty="0" smtClean="0">
                <a:latin typeface="Arial"/>
              </a:rPr>
              <a:t>Job_Title</a:t>
            </a:r>
            <a:r>
              <a:rPr lang="en-US" dirty="0" smtClean="0"/>
              <a:t> once a match was found?</a:t>
            </a:r>
          </a:p>
          <a:p>
            <a:r>
              <a:rPr lang="en-US" dirty="0" smtClean="0"/>
              <a:t>Type answer here</a:t>
            </a:r>
          </a:p>
          <a:p>
            <a:pPr marL="0" lvl="1" defTabSz="957468">
              <a:defRPr/>
            </a:pPr>
            <a:r>
              <a:rPr lang="en-US" dirty="0" smtClean="0"/>
              <a:t>b. No, the conditions are mutually exclusive, so only one condition can be true.</a:t>
            </a:r>
          </a:p>
          <a:p>
            <a:endParaRPr lang="en-US" dirty="0" smtClean="0"/>
          </a:p>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500">
                <a:solidFill>
                  <a:schemeClr val="tx1"/>
                </a:solidFill>
                <a:latin typeface="Times New Roman" pitchFamily="18" charset="0"/>
              </a:defRPr>
            </a:lvl1pPr>
            <a:lvl2pPr marL="777943" indent="-299209">
              <a:defRPr sz="2500">
                <a:solidFill>
                  <a:schemeClr val="tx1"/>
                </a:solidFill>
                <a:latin typeface="Times New Roman" pitchFamily="18" charset="0"/>
              </a:defRPr>
            </a:lvl2pPr>
            <a:lvl3pPr marL="1196835" indent="-239367">
              <a:defRPr sz="2500">
                <a:solidFill>
                  <a:schemeClr val="tx1"/>
                </a:solidFill>
                <a:latin typeface="Times New Roman" pitchFamily="18" charset="0"/>
              </a:defRPr>
            </a:lvl3pPr>
            <a:lvl4pPr marL="1675569" indent="-239367">
              <a:defRPr sz="2500">
                <a:solidFill>
                  <a:schemeClr val="tx1"/>
                </a:solidFill>
                <a:latin typeface="Times New Roman" pitchFamily="18" charset="0"/>
              </a:defRPr>
            </a:lvl4pPr>
            <a:lvl5pPr marL="2154304" indent="-239367">
              <a:defRPr sz="2500">
                <a:solidFill>
                  <a:schemeClr val="tx1"/>
                </a:solidFill>
                <a:latin typeface="Times New Roman" pitchFamily="18" charset="0"/>
              </a:defRPr>
            </a:lvl5pPr>
            <a:lvl6pPr marL="2633038" indent="-239367" eaLnBrk="0" fontAlgn="base" hangingPunct="0">
              <a:spcBef>
                <a:spcPct val="0"/>
              </a:spcBef>
              <a:spcAft>
                <a:spcPct val="0"/>
              </a:spcAft>
              <a:defRPr sz="2500">
                <a:solidFill>
                  <a:schemeClr val="tx1"/>
                </a:solidFill>
                <a:latin typeface="Times New Roman" pitchFamily="18" charset="0"/>
              </a:defRPr>
            </a:lvl6pPr>
            <a:lvl7pPr marL="3111772" indent="-239367" eaLnBrk="0" fontAlgn="base" hangingPunct="0">
              <a:spcBef>
                <a:spcPct val="0"/>
              </a:spcBef>
              <a:spcAft>
                <a:spcPct val="0"/>
              </a:spcAft>
              <a:defRPr sz="2500">
                <a:solidFill>
                  <a:schemeClr val="tx1"/>
                </a:solidFill>
                <a:latin typeface="Times New Roman" pitchFamily="18" charset="0"/>
              </a:defRPr>
            </a:lvl7pPr>
            <a:lvl8pPr marL="3590506" indent="-239367" eaLnBrk="0" fontAlgn="base" hangingPunct="0">
              <a:spcBef>
                <a:spcPct val="0"/>
              </a:spcBef>
              <a:spcAft>
                <a:spcPct val="0"/>
              </a:spcAft>
              <a:defRPr sz="2500">
                <a:solidFill>
                  <a:schemeClr val="tx1"/>
                </a:solidFill>
                <a:latin typeface="Times New Roman" pitchFamily="18" charset="0"/>
              </a:defRPr>
            </a:lvl8pPr>
            <a:lvl9pPr marL="4069240" indent="-239367" eaLnBrk="0" fontAlgn="base" hangingPunct="0">
              <a:spcBef>
                <a:spcPct val="0"/>
              </a:spcBef>
              <a:spcAft>
                <a:spcPct val="0"/>
              </a:spcAft>
              <a:defRPr sz="2500">
                <a:solidFill>
                  <a:schemeClr val="tx1"/>
                </a:solidFill>
                <a:latin typeface="Times New Roman" pitchFamily="18" charset="0"/>
              </a:defRPr>
            </a:lvl9pPr>
          </a:lstStyle>
          <a:p>
            <a:fld id="{49E4E4A9-ED49-4BA2-BAB0-45389B7AED93}" type="slidenum">
              <a:rPr lang="en-US" sz="1300"/>
              <a:pPr/>
              <a:t>38</a:t>
            </a:fld>
            <a:endParaRPr lang="en-US" sz="1300" dirty="0"/>
          </a:p>
        </p:txBody>
      </p:sp>
      <p:sp>
        <p:nvSpPr>
          <p:cNvPr id="4099" name="Rectangle 2"/>
          <p:cNvSpPr>
            <a:spLocks noGrp="1" noRot="1" noChangeAspect="1" noChangeArrowheads="1" noTextEdit="1"/>
          </p:cNvSpPr>
          <p:nvPr>
            <p:ph type="sldImg"/>
          </p:nvPr>
        </p:nvSpPr>
        <p:spPr>
          <a:xfrm>
            <a:off x="1143000" y="685800"/>
            <a:ext cx="4572000" cy="3429000"/>
          </a:xfrm>
          <a:ln/>
        </p:spPr>
      </p:sp>
      <p:sp>
        <p:nvSpPr>
          <p:cNvPr id="4100" name="Rectangle 3"/>
          <p:cNvSpPr>
            <a:spLocks noGrp="1" noChangeArrowheads="1"/>
          </p:cNvSpPr>
          <p:nvPr>
            <p:ph type="body" idx="1"/>
          </p:nvPr>
        </p:nvSpPr>
        <p:spPr>
          <a:noFill/>
        </p:spPr>
        <p:txBody>
          <a:bodyPr/>
          <a:lstStyle/>
          <a:p>
            <a:pPr defTabSz="957468">
              <a:defRPr/>
            </a:pPr>
            <a:r>
              <a:rPr lang="en-US" dirty="0" smtClean="0"/>
              <a:t>Was it necessary to check for other values of </a:t>
            </a:r>
            <a:r>
              <a:rPr lang="en-US" b="1" dirty="0" smtClean="0">
                <a:latin typeface="Arial"/>
              </a:rPr>
              <a:t>Job_Title</a:t>
            </a:r>
            <a:r>
              <a:rPr lang="en-US" dirty="0" smtClean="0"/>
              <a:t> once a match was found?</a:t>
            </a:r>
          </a:p>
          <a:p>
            <a:r>
              <a:rPr lang="en-US" dirty="0" smtClean="0"/>
              <a:t>Type answer here</a:t>
            </a:r>
          </a:p>
          <a:p>
            <a:pPr marL="0" lvl="1" defTabSz="957468">
              <a:defRPr/>
            </a:pPr>
            <a:r>
              <a:rPr lang="en-US" dirty="0" smtClean="0"/>
              <a:t>b. No, the conditions are mutually exclusive, so only one condition can be true.</a:t>
            </a:r>
          </a:p>
          <a:p>
            <a:endParaRPr lang="en-US" dirty="0" smtClean="0"/>
          </a:p>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41">
              <a:defRPr sz="2500">
                <a:solidFill>
                  <a:schemeClr val="tx1"/>
                </a:solidFill>
                <a:latin typeface="Arial" pitchFamily="34" charset="0"/>
              </a:defRPr>
            </a:lvl1pPr>
            <a:lvl2pPr marL="764487" indent="-294034" defTabSz="957241">
              <a:defRPr sz="2500">
                <a:solidFill>
                  <a:schemeClr val="tx1"/>
                </a:solidFill>
                <a:latin typeface="Arial" pitchFamily="34" charset="0"/>
              </a:defRPr>
            </a:lvl2pPr>
            <a:lvl3pPr marL="1176132" indent="-235226" defTabSz="957241">
              <a:defRPr sz="2500">
                <a:solidFill>
                  <a:schemeClr val="tx1"/>
                </a:solidFill>
                <a:latin typeface="Arial" pitchFamily="34" charset="0"/>
              </a:defRPr>
            </a:lvl3pPr>
            <a:lvl4pPr marL="1646587" indent="-235226" defTabSz="957241">
              <a:defRPr sz="2500">
                <a:solidFill>
                  <a:schemeClr val="tx1"/>
                </a:solidFill>
                <a:latin typeface="Arial" pitchFamily="34" charset="0"/>
              </a:defRPr>
            </a:lvl4pPr>
            <a:lvl5pPr marL="2117039" indent="-235226" defTabSz="957241">
              <a:defRPr sz="2500">
                <a:solidFill>
                  <a:schemeClr val="tx1"/>
                </a:solidFill>
                <a:latin typeface="Arial" pitchFamily="34" charset="0"/>
              </a:defRPr>
            </a:lvl5pPr>
            <a:lvl6pPr marL="2587492" indent="-235226" defTabSz="957241" eaLnBrk="0" fontAlgn="base" hangingPunct="0">
              <a:spcBef>
                <a:spcPct val="0"/>
              </a:spcBef>
              <a:spcAft>
                <a:spcPct val="0"/>
              </a:spcAft>
              <a:defRPr sz="2500">
                <a:solidFill>
                  <a:schemeClr val="tx1"/>
                </a:solidFill>
                <a:latin typeface="Arial" pitchFamily="34" charset="0"/>
              </a:defRPr>
            </a:lvl6pPr>
            <a:lvl7pPr marL="3057946" indent="-235226" defTabSz="957241" eaLnBrk="0" fontAlgn="base" hangingPunct="0">
              <a:spcBef>
                <a:spcPct val="0"/>
              </a:spcBef>
              <a:spcAft>
                <a:spcPct val="0"/>
              </a:spcAft>
              <a:defRPr sz="2500">
                <a:solidFill>
                  <a:schemeClr val="tx1"/>
                </a:solidFill>
                <a:latin typeface="Arial" pitchFamily="34" charset="0"/>
              </a:defRPr>
            </a:lvl7pPr>
            <a:lvl8pPr marL="3528398" indent="-235226" defTabSz="957241" eaLnBrk="0" fontAlgn="base" hangingPunct="0">
              <a:spcBef>
                <a:spcPct val="0"/>
              </a:spcBef>
              <a:spcAft>
                <a:spcPct val="0"/>
              </a:spcAft>
              <a:defRPr sz="2500">
                <a:solidFill>
                  <a:schemeClr val="tx1"/>
                </a:solidFill>
                <a:latin typeface="Arial" pitchFamily="34" charset="0"/>
              </a:defRPr>
            </a:lvl8pPr>
            <a:lvl9pPr marL="3998852" indent="-235226" defTabSz="957241" eaLnBrk="0" fontAlgn="base" hangingPunct="0">
              <a:spcBef>
                <a:spcPct val="0"/>
              </a:spcBef>
              <a:spcAft>
                <a:spcPct val="0"/>
              </a:spcAft>
              <a:defRPr sz="2500">
                <a:solidFill>
                  <a:schemeClr val="tx1"/>
                </a:solidFill>
                <a:latin typeface="Arial" pitchFamily="34" charset="0"/>
              </a:defRPr>
            </a:lvl9pPr>
          </a:lstStyle>
          <a:p>
            <a:fld id="{380A0F97-EF0A-4B58-9925-FEAE18C8BF94}" type="slidenum">
              <a:rPr lang="en-US" sz="1300">
                <a:latin typeface="Times New Roman" pitchFamily="18" charset="0"/>
              </a:rPr>
              <a:pPr/>
              <a:t>48</a:t>
            </a:fld>
            <a:endParaRPr lang="en-US" sz="1300" dirty="0">
              <a:latin typeface="Times New Roman" pitchFamily="18" charset="0"/>
            </a:endParaRPr>
          </a:p>
        </p:txBody>
      </p:sp>
      <p:sp>
        <p:nvSpPr>
          <p:cNvPr id="142339" name="Rectangle 2"/>
          <p:cNvSpPr>
            <a:spLocks noGrp="1" noRot="1" noChangeAspect="1" noChangeArrowheads="1" noTextEdit="1"/>
          </p:cNvSpPr>
          <p:nvPr>
            <p:ph type="sldImg"/>
          </p:nvPr>
        </p:nvSpPr>
        <p:spPr>
          <a:xfrm>
            <a:off x="1216025" y="914400"/>
            <a:ext cx="4425950" cy="3319463"/>
          </a:xfrm>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Notice that two</a:t>
            </a:r>
            <a:r>
              <a:rPr lang="en-US" baseline="0" dirty="0" smtClean="0"/>
              <a:t> conditions have been combined in the first IF statement. You can use </a:t>
            </a:r>
            <a:r>
              <a:rPr lang="en-US" dirty="0" smtClean="0"/>
              <a:t>the AND, OR or NOT operators to construct compound IF expressions.</a:t>
            </a:r>
          </a:p>
          <a:p>
            <a:endParaRPr lang="en-US" dirty="0"/>
          </a:p>
        </p:txBody>
      </p:sp>
      <p:sp>
        <p:nvSpPr>
          <p:cNvPr id="4" name="Slide Number Placeholder 3"/>
          <p:cNvSpPr>
            <a:spLocks noGrp="1"/>
          </p:cNvSpPr>
          <p:nvPr>
            <p:ph type="sldNum" sz="quarter" idx="10"/>
          </p:nvPr>
        </p:nvSpPr>
        <p:spPr/>
        <p:txBody>
          <a:bodyPr/>
          <a:lstStyle/>
          <a:p>
            <a:fld id="{077055FA-F84C-4BE7-84B9-14B9B17681E1}" type="slidenum">
              <a:rPr lang="en-US" smtClean="0"/>
              <a:pPr/>
              <a:t>49</a:t>
            </a:fld>
            <a:endParaRPr lang="en-US" dirty="0"/>
          </a:p>
        </p:txBody>
      </p:sp>
    </p:spTree>
    <p:extLst>
      <p:ext uri="{BB962C8B-B14F-4D97-AF65-F5344CB8AC3E}">
        <p14:creationId xmlns:p14="http://schemas.microsoft.com/office/powerpoint/2010/main" val="3583504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36">
              <a:defRPr sz="2500">
                <a:solidFill>
                  <a:schemeClr val="tx1"/>
                </a:solidFill>
                <a:latin typeface="Arial" pitchFamily="34" charset="0"/>
              </a:defRPr>
            </a:lvl1pPr>
            <a:lvl2pPr marL="764562" indent="-294062" defTabSz="957336">
              <a:defRPr sz="2500">
                <a:solidFill>
                  <a:schemeClr val="tx1"/>
                </a:solidFill>
                <a:latin typeface="Arial" pitchFamily="34" charset="0"/>
              </a:defRPr>
            </a:lvl2pPr>
            <a:lvl3pPr marL="1176249" indent="-235250" defTabSz="957336">
              <a:defRPr sz="2500">
                <a:solidFill>
                  <a:schemeClr val="tx1"/>
                </a:solidFill>
                <a:latin typeface="Arial" pitchFamily="34" charset="0"/>
              </a:defRPr>
            </a:lvl3pPr>
            <a:lvl4pPr marL="1646750" indent="-235250" defTabSz="957336">
              <a:defRPr sz="2500">
                <a:solidFill>
                  <a:schemeClr val="tx1"/>
                </a:solidFill>
                <a:latin typeface="Arial" pitchFamily="34" charset="0"/>
              </a:defRPr>
            </a:lvl4pPr>
            <a:lvl5pPr marL="2117250" indent="-235250" defTabSz="957336">
              <a:defRPr sz="2500">
                <a:solidFill>
                  <a:schemeClr val="tx1"/>
                </a:solidFill>
                <a:latin typeface="Arial" pitchFamily="34" charset="0"/>
              </a:defRPr>
            </a:lvl5pPr>
            <a:lvl6pPr marL="2587750" indent="-235250" defTabSz="957336" eaLnBrk="0" fontAlgn="base" hangingPunct="0">
              <a:spcBef>
                <a:spcPct val="0"/>
              </a:spcBef>
              <a:spcAft>
                <a:spcPct val="0"/>
              </a:spcAft>
              <a:defRPr sz="2500">
                <a:solidFill>
                  <a:schemeClr val="tx1"/>
                </a:solidFill>
                <a:latin typeface="Arial" pitchFamily="34" charset="0"/>
              </a:defRPr>
            </a:lvl6pPr>
            <a:lvl7pPr marL="3058249" indent="-235250" defTabSz="957336" eaLnBrk="0" fontAlgn="base" hangingPunct="0">
              <a:spcBef>
                <a:spcPct val="0"/>
              </a:spcBef>
              <a:spcAft>
                <a:spcPct val="0"/>
              </a:spcAft>
              <a:defRPr sz="2500">
                <a:solidFill>
                  <a:schemeClr val="tx1"/>
                </a:solidFill>
                <a:latin typeface="Arial" pitchFamily="34" charset="0"/>
              </a:defRPr>
            </a:lvl7pPr>
            <a:lvl8pPr marL="3528749" indent="-235250" defTabSz="957336" eaLnBrk="0" fontAlgn="base" hangingPunct="0">
              <a:spcBef>
                <a:spcPct val="0"/>
              </a:spcBef>
              <a:spcAft>
                <a:spcPct val="0"/>
              </a:spcAft>
              <a:defRPr sz="2500">
                <a:solidFill>
                  <a:schemeClr val="tx1"/>
                </a:solidFill>
                <a:latin typeface="Arial" pitchFamily="34" charset="0"/>
              </a:defRPr>
            </a:lvl8pPr>
            <a:lvl9pPr marL="3999249" indent="-235250" defTabSz="957336" eaLnBrk="0" fontAlgn="base" hangingPunct="0">
              <a:spcBef>
                <a:spcPct val="0"/>
              </a:spcBef>
              <a:spcAft>
                <a:spcPct val="0"/>
              </a:spcAft>
              <a:defRPr sz="2500">
                <a:solidFill>
                  <a:schemeClr val="tx1"/>
                </a:solidFill>
                <a:latin typeface="Arial" pitchFamily="34" charset="0"/>
              </a:defRPr>
            </a:lvl9pPr>
          </a:lstStyle>
          <a:p>
            <a:fld id="{C1B6D959-9D4F-452C-9C49-A42EB1971614}" type="slidenum">
              <a:rPr lang="en-US" sz="1300">
                <a:latin typeface="Times New Roman" pitchFamily="18" charset="0"/>
              </a:rPr>
              <a:pPr/>
              <a:t>52</a:t>
            </a:fld>
            <a:endParaRPr lang="en-US" sz="1300" dirty="0">
              <a:latin typeface="Times New Roman" pitchFamily="18" charset="0"/>
            </a:endParaRPr>
          </a:p>
        </p:txBody>
      </p:sp>
      <p:sp>
        <p:nvSpPr>
          <p:cNvPr id="192515" name="Rectangle 2"/>
          <p:cNvSpPr>
            <a:spLocks noGrp="1" noRot="1" noChangeAspect="1" noChangeArrowheads="1" noTextEdit="1"/>
          </p:cNvSpPr>
          <p:nvPr>
            <p:ph type="sldImg"/>
          </p:nvPr>
        </p:nvSpPr>
        <p:spPr>
          <a:xfrm>
            <a:off x="1216025" y="914400"/>
            <a:ext cx="4425950" cy="3319463"/>
          </a:xfrm>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For this scenario, we are still using ORION.SALES as our input data set but instead of giving everyone a bonus of 500, we will either give 300 or 500 depending on which country the employee is from.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36">
              <a:defRPr sz="2500">
                <a:solidFill>
                  <a:schemeClr val="tx1"/>
                </a:solidFill>
                <a:latin typeface="Arial" pitchFamily="34" charset="0"/>
              </a:defRPr>
            </a:lvl1pPr>
            <a:lvl2pPr marL="764562" indent="-294062" defTabSz="957336">
              <a:defRPr sz="2500">
                <a:solidFill>
                  <a:schemeClr val="tx1"/>
                </a:solidFill>
                <a:latin typeface="Arial" pitchFamily="34" charset="0"/>
              </a:defRPr>
            </a:lvl2pPr>
            <a:lvl3pPr marL="1176249" indent="-235250" defTabSz="957336">
              <a:defRPr sz="2500">
                <a:solidFill>
                  <a:schemeClr val="tx1"/>
                </a:solidFill>
                <a:latin typeface="Arial" pitchFamily="34" charset="0"/>
              </a:defRPr>
            </a:lvl3pPr>
            <a:lvl4pPr marL="1646750" indent="-235250" defTabSz="957336">
              <a:defRPr sz="2500">
                <a:solidFill>
                  <a:schemeClr val="tx1"/>
                </a:solidFill>
                <a:latin typeface="Arial" pitchFamily="34" charset="0"/>
              </a:defRPr>
            </a:lvl4pPr>
            <a:lvl5pPr marL="2117250" indent="-235250" defTabSz="957336">
              <a:defRPr sz="2500">
                <a:solidFill>
                  <a:schemeClr val="tx1"/>
                </a:solidFill>
                <a:latin typeface="Arial" pitchFamily="34" charset="0"/>
              </a:defRPr>
            </a:lvl5pPr>
            <a:lvl6pPr marL="2587750" indent="-235250" defTabSz="957336" eaLnBrk="0" fontAlgn="base" hangingPunct="0">
              <a:spcBef>
                <a:spcPct val="0"/>
              </a:spcBef>
              <a:spcAft>
                <a:spcPct val="0"/>
              </a:spcAft>
              <a:defRPr sz="2500">
                <a:solidFill>
                  <a:schemeClr val="tx1"/>
                </a:solidFill>
                <a:latin typeface="Arial" pitchFamily="34" charset="0"/>
              </a:defRPr>
            </a:lvl6pPr>
            <a:lvl7pPr marL="3058249" indent="-235250" defTabSz="957336" eaLnBrk="0" fontAlgn="base" hangingPunct="0">
              <a:spcBef>
                <a:spcPct val="0"/>
              </a:spcBef>
              <a:spcAft>
                <a:spcPct val="0"/>
              </a:spcAft>
              <a:defRPr sz="2500">
                <a:solidFill>
                  <a:schemeClr val="tx1"/>
                </a:solidFill>
                <a:latin typeface="Arial" pitchFamily="34" charset="0"/>
              </a:defRPr>
            </a:lvl7pPr>
            <a:lvl8pPr marL="3528749" indent="-235250" defTabSz="957336" eaLnBrk="0" fontAlgn="base" hangingPunct="0">
              <a:spcBef>
                <a:spcPct val="0"/>
              </a:spcBef>
              <a:spcAft>
                <a:spcPct val="0"/>
              </a:spcAft>
              <a:defRPr sz="2500">
                <a:solidFill>
                  <a:schemeClr val="tx1"/>
                </a:solidFill>
                <a:latin typeface="Arial" pitchFamily="34" charset="0"/>
              </a:defRPr>
            </a:lvl8pPr>
            <a:lvl9pPr marL="3999249" indent="-235250" defTabSz="957336" eaLnBrk="0" fontAlgn="base" hangingPunct="0">
              <a:spcBef>
                <a:spcPct val="0"/>
              </a:spcBef>
              <a:spcAft>
                <a:spcPct val="0"/>
              </a:spcAft>
              <a:defRPr sz="2500">
                <a:solidFill>
                  <a:schemeClr val="tx1"/>
                </a:solidFill>
                <a:latin typeface="Arial" pitchFamily="34" charset="0"/>
              </a:defRPr>
            </a:lvl9pPr>
          </a:lstStyle>
          <a:p>
            <a:fld id="{5AC3E656-12D9-40FD-A54B-BB1A5B58512A}" type="slidenum">
              <a:rPr lang="en-US" sz="1300">
                <a:latin typeface="Times New Roman" pitchFamily="18" charset="0"/>
              </a:rPr>
              <a:pPr/>
              <a:t>3</a:t>
            </a:fld>
            <a:endParaRPr lang="en-US" sz="1300" dirty="0">
              <a:latin typeface="Times New Roman" pitchFamily="18" charset="0"/>
            </a:endParaRPr>
          </a:p>
        </p:txBody>
      </p:sp>
      <p:sp>
        <p:nvSpPr>
          <p:cNvPr id="131075" name="Rectangle 2"/>
          <p:cNvSpPr>
            <a:spLocks noGrp="1" noRot="1" noChangeAspect="1" noChangeArrowheads="1" noTextEdit="1"/>
          </p:cNvSpPr>
          <p:nvPr>
            <p:ph type="sldImg"/>
          </p:nvPr>
        </p:nvSpPr>
        <p:spPr>
          <a:xfrm>
            <a:off x="1216025" y="914400"/>
            <a:ext cx="4425950" cy="3319463"/>
          </a:xfrm>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36">
              <a:defRPr sz="2500">
                <a:solidFill>
                  <a:schemeClr val="tx1"/>
                </a:solidFill>
                <a:latin typeface="Arial" pitchFamily="34" charset="0"/>
              </a:defRPr>
            </a:lvl1pPr>
            <a:lvl2pPr marL="764562" indent="-294062" defTabSz="957336">
              <a:defRPr sz="2500">
                <a:solidFill>
                  <a:schemeClr val="tx1"/>
                </a:solidFill>
                <a:latin typeface="Arial" pitchFamily="34" charset="0"/>
              </a:defRPr>
            </a:lvl2pPr>
            <a:lvl3pPr marL="1176249" indent="-235250" defTabSz="957336">
              <a:defRPr sz="2500">
                <a:solidFill>
                  <a:schemeClr val="tx1"/>
                </a:solidFill>
                <a:latin typeface="Arial" pitchFamily="34" charset="0"/>
              </a:defRPr>
            </a:lvl3pPr>
            <a:lvl4pPr marL="1646750" indent="-235250" defTabSz="957336">
              <a:defRPr sz="2500">
                <a:solidFill>
                  <a:schemeClr val="tx1"/>
                </a:solidFill>
                <a:latin typeface="Arial" pitchFamily="34" charset="0"/>
              </a:defRPr>
            </a:lvl4pPr>
            <a:lvl5pPr marL="2117250" indent="-235250" defTabSz="957336">
              <a:defRPr sz="2500">
                <a:solidFill>
                  <a:schemeClr val="tx1"/>
                </a:solidFill>
                <a:latin typeface="Arial" pitchFamily="34" charset="0"/>
              </a:defRPr>
            </a:lvl5pPr>
            <a:lvl6pPr marL="2587750" indent="-235250" defTabSz="957336" eaLnBrk="0" fontAlgn="base" hangingPunct="0">
              <a:spcBef>
                <a:spcPct val="0"/>
              </a:spcBef>
              <a:spcAft>
                <a:spcPct val="0"/>
              </a:spcAft>
              <a:defRPr sz="2500">
                <a:solidFill>
                  <a:schemeClr val="tx1"/>
                </a:solidFill>
                <a:latin typeface="Arial" pitchFamily="34" charset="0"/>
              </a:defRPr>
            </a:lvl6pPr>
            <a:lvl7pPr marL="3058249" indent="-235250" defTabSz="957336" eaLnBrk="0" fontAlgn="base" hangingPunct="0">
              <a:spcBef>
                <a:spcPct val="0"/>
              </a:spcBef>
              <a:spcAft>
                <a:spcPct val="0"/>
              </a:spcAft>
              <a:defRPr sz="2500">
                <a:solidFill>
                  <a:schemeClr val="tx1"/>
                </a:solidFill>
                <a:latin typeface="Arial" pitchFamily="34" charset="0"/>
              </a:defRPr>
            </a:lvl7pPr>
            <a:lvl8pPr marL="3528749" indent="-235250" defTabSz="957336" eaLnBrk="0" fontAlgn="base" hangingPunct="0">
              <a:spcBef>
                <a:spcPct val="0"/>
              </a:spcBef>
              <a:spcAft>
                <a:spcPct val="0"/>
              </a:spcAft>
              <a:defRPr sz="2500">
                <a:solidFill>
                  <a:schemeClr val="tx1"/>
                </a:solidFill>
                <a:latin typeface="Arial" pitchFamily="34" charset="0"/>
              </a:defRPr>
            </a:lvl8pPr>
            <a:lvl9pPr marL="3999249" indent="-235250" defTabSz="957336" eaLnBrk="0" fontAlgn="base" hangingPunct="0">
              <a:spcBef>
                <a:spcPct val="0"/>
              </a:spcBef>
              <a:spcAft>
                <a:spcPct val="0"/>
              </a:spcAft>
              <a:defRPr sz="2500">
                <a:solidFill>
                  <a:schemeClr val="tx1"/>
                </a:solidFill>
                <a:latin typeface="Arial" pitchFamily="34" charset="0"/>
              </a:defRPr>
            </a:lvl9pPr>
          </a:lstStyle>
          <a:p>
            <a:fld id="{015911BF-FA64-4183-B6DA-BC51F2D5DA3C}" type="slidenum">
              <a:rPr lang="en-US" sz="1300">
                <a:latin typeface="Times New Roman" pitchFamily="18" charset="0"/>
              </a:rPr>
              <a:pPr/>
              <a:t>53</a:t>
            </a:fld>
            <a:endParaRPr lang="en-US" sz="1300" dirty="0">
              <a:latin typeface="Times New Roman" pitchFamily="18" charset="0"/>
            </a:endParaRPr>
          </a:p>
        </p:txBody>
      </p:sp>
      <p:sp>
        <p:nvSpPr>
          <p:cNvPr id="195587" name="Rectangle 2"/>
          <p:cNvSpPr>
            <a:spLocks noGrp="1" noRot="1" noChangeAspect="1" noChangeArrowheads="1" noTextEdit="1"/>
          </p:cNvSpPr>
          <p:nvPr>
            <p:ph type="sldImg"/>
          </p:nvPr>
        </p:nvSpPr>
        <p:spPr>
          <a:xfrm>
            <a:off x="1216025" y="914400"/>
            <a:ext cx="4425950" cy="3319463"/>
          </a:xfrm>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36">
              <a:defRPr sz="2500">
                <a:solidFill>
                  <a:schemeClr val="tx1"/>
                </a:solidFill>
                <a:latin typeface="Arial" pitchFamily="34" charset="0"/>
              </a:defRPr>
            </a:lvl1pPr>
            <a:lvl2pPr marL="764562" indent="-294062" defTabSz="957336">
              <a:defRPr sz="2500">
                <a:solidFill>
                  <a:schemeClr val="tx1"/>
                </a:solidFill>
                <a:latin typeface="Arial" pitchFamily="34" charset="0"/>
              </a:defRPr>
            </a:lvl2pPr>
            <a:lvl3pPr marL="1176249" indent="-235250" defTabSz="957336">
              <a:defRPr sz="2500">
                <a:solidFill>
                  <a:schemeClr val="tx1"/>
                </a:solidFill>
                <a:latin typeface="Arial" pitchFamily="34" charset="0"/>
              </a:defRPr>
            </a:lvl3pPr>
            <a:lvl4pPr marL="1646750" indent="-235250" defTabSz="957336">
              <a:defRPr sz="2500">
                <a:solidFill>
                  <a:schemeClr val="tx1"/>
                </a:solidFill>
                <a:latin typeface="Arial" pitchFamily="34" charset="0"/>
              </a:defRPr>
            </a:lvl4pPr>
            <a:lvl5pPr marL="2117250" indent="-235250" defTabSz="957336">
              <a:defRPr sz="2500">
                <a:solidFill>
                  <a:schemeClr val="tx1"/>
                </a:solidFill>
                <a:latin typeface="Arial" pitchFamily="34" charset="0"/>
              </a:defRPr>
            </a:lvl5pPr>
            <a:lvl6pPr marL="2587750" indent="-235250" defTabSz="957336" eaLnBrk="0" fontAlgn="base" hangingPunct="0">
              <a:spcBef>
                <a:spcPct val="0"/>
              </a:spcBef>
              <a:spcAft>
                <a:spcPct val="0"/>
              </a:spcAft>
              <a:defRPr sz="2500">
                <a:solidFill>
                  <a:schemeClr val="tx1"/>
                </a:solidFill>
                <a:latin typeface="Arial" pitchFamily="34" charset="0"/>
              </a:defRPr>
            </a:lvl6pPr>
            <a:lvl7pPr marL="3058249" indent="-235250" defTabSz="957336" eaLnBrk="0" fontAlgn="base" hangingPunct="0">
              <a:spcBef>
                <a:spcPct val="0"/>
              </a:spcBef>
              <a:spcAft>
                <a:spcPct val="0"/>
              </a:spcAft>
              <a:defRPr sz="2500">
                <a:solidFill>
                  <a:schemeClr val="tx1"/>
                </a:solidFill>
                <a:latin typeface="Arial" pitchFamily="34" charset="0"/>
              </a:defRPr>
            </a:lvl7pPr>
            <a:lvl8pPr marL="3528749" indent="-235250" defTabSz="957336" eaLnBrk="0" fontAlgn="base" hangingPunct="0">
              <a:spcBef>
                <a:spcPct val="0"/>
              </a:spcBef>
              <a:spcAft>
                <a:spcPct val="0"/>
              </a:spcAft>
              <a:defRPr sz="2500">
                <a:solidFill>
                  <a:schemeClr val="tx1"/>
                </a:solidFill>
                <a:latin typeface="Arial" pitchFamily="34" charset="0"/>
              </a:defRPr>
            </a:lvl8pPr>
            <a:lvl9pPr marL="3999249" indent="-235250" defTabSz="957336" eaLnBrk="0" fontAlgn="base" hangingPunct="0">
              <a:spcBef>
                <a:spcPct val="0"/>
              </a:spcBef>
              <a:spcAft>
                <a:spcPct val="0"/>
              </a:spcAft>
              <a:defRPr sz="2500">
                <a:solidFill>
                  <a:schemeClr val="tx1"/>
                </a:solidFill>
                <a:latin typeface="Arial" pitchFamily="34" charset="0"/>
              </a:defRPr>
            </a:lvl9pPr>
          </a:lstStyle>
          <a:p>
            <a:fld id="{33DABD77-9281-4FC8-A47C-233E561EF3FF}" type="slidenum">
              <a:rPr lang="en-US" sz="1300">
                <a:latin typeface="Times New Roman" pitchFamily="18" charset="0"/>
              </a:rPr>
              <a:pPr/>
              <a:t>54</a:t>
            </a:fld>
            <a:endParaRPr lang="en-US" sz="1300" dirty="0">
              <a:latin typeface="Times New Roman" pitchFamily="18" charset="0"/>
            </a:endParaRPr>
          </a:p>
        </p:txBody>
      </p:sp>
      <p:sp>
        <p:nvSpPr>
          <p:cNvPr id="196611" name="Rectangle 2"/>
          <p:cNvSpPr>
            <a:spLocks noGrp="1" noRot="1" noChangeAspect="1" noChangeArrowheads="1" noTextEdit="1"/>
          </p:cNvSpPr>
          <p:nvPr>
            <p:ph type="sldImg"/>
          </p:nvPr>
        </p:nvSpPr>
        <p:spPr>
          <a:xfrm>
            <a:off x="1216025" y="914400"/>
            <a:ext cx="4425950" cy="3319463"/>
          </a:xfrm>
          <a:ln/>
        </p:spPr>
      </p:sp>
      <p:sp>
        <p:nvSpPr>
          <p:cNvPr id="196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36">
              <a:defRPr sz="2500">
                <a:solidFill>
                  <a:schemeClr val="tx1"/>
                </a:solidFill>
                <a:latin typeface="Arial" pitchFamily="34" charset="0"/>
              </a:defRPr>
            </a:lvl1pPr>
            <a:lvl2pPr marL="764562" indent="-294062" defTabSz="957336">
              <a:defRPr sz="2500">
                <a:solidFill>
                  <a:schemeClr val="tx1"/>
                </a:solidFill>
                <a:latin typeface="Arial" pitchFamily="34" charset="0"/>
              </a:defRPr>
            </a:lvl2pPr>
            <a:lvl3pPr marL="1176249" indent="-235250" defTabSz="957336">
              <a:defRPr sz="2500">
                <a:solidFill>
                  <a:schemeClr val="tx1"/>
                </a:solidFill>
                <a:latin typeface="Arial" pitchFamily="34" charset="0"/>
              </a:defRPr>
            </a:lvl3pPr>
            <a:lvl4pPr marL="1646750" indent="-235250" defTabSz="957336">
              <a:defRPr sz="2500">
                <a:solidFill>
                  <a:schemeClr val="tx1"/>
                </a:solidFill>
                <a:latin typeface="Arial" pitchFamily="34" charset="0"/>
              </a:defRPr>
            </a:lvl4pPr>
            <a:lvl5pPr marL="2117250" indent="-235250" defTabSz="957336">
              <a:defRPr sz="2500">
                <a:solidFill>
                  <a:schemeClr val="tx1"/>
                </a:solidFill>
                <a:latin typeface="Arial" pitchFamily="34" charset="0"/>
              </a:defRPr>
            </a:lvl5pPr>
            <a:lvl6pPr marL="2587750" indent="-235250" defTabSz="957336" eaLnBrk="0" fontAlgn="base" hangingPunct="0">
              <a:spcBef>
                <a:spcPct val="0"/>
              </a:spcBef>
              <a:spcAft>
                <a:spcPct val="0"/>
              </a:spcAft>
              <a:defRPr sz="2500">
                <a:solidFill>
                  <a:schemeClr val="tx1"/>
                </a:solidFill>
                <a:latin typeface="Arial" pitchFamily="34" charset="0"/>
              </a:defRPr>
            </a:lvl6pPr>
            <a:lvl7pPr marL="3058249" indent="-235250" defTabSz="957336" eaLnBrk="0" fontAlgn="base" hangingPunct="0">
              <a:spcBef>
                <a:spcPct val="0"/>
              </a:spcBef>
              <a:spcAft>
                <a:spcPct val="0"/>
              </a:spcAft>
              <a:defRPr sz="2500">
                <a:solidFill>
                  <a:schemeClr val="tx1"/>
                </a:solidFill>
                <a:latin typeface="Arial" pitchFamily="34" charset="0"/>
              </a:defRPr>
            </a:lvl7pPr>
            <a:lvl8pPr marL="3528749" indent="-235250" defTabSz="957336" eaLnBrk="0" fontAlgn="base" hangingPunct="0">
              <a:spcBef>
                <a:spcPct val="0"/>
              </a:spcBef>
              <a:spcAft>
                <a:spcPct val="0"/>
              </a:spcAft>
              <a:defRPr sz="2500">
                <a:solidFill>
                  <a:schemeClr val="tx1"/>
                </a:solidFill>
                <a:latin typeface="Arial" pitchFamily="34" charset="0"/>
              </a:defRPr>
            </a:lvl8pPr>
            <a:lvl9pPr marL="3999249" indent="-235250" defTabSz="957336" eaLnBrk="0" fontAlgn="base" hangingPunct="0">
              <a:spcBef>
                <a:spcPct val="0"/>
              </a:spcBef>
              <a:spcAft>
                <a:spcPct val="0"/>
              </a:spcAft>
              <a:defRPr sz="2500">
                <a:solidFill>
                  <a:schemeClr val="tx1"/>
                </a:solidFill>
                <a:latin typeface="Arial" pitchFamily="34" charset="0"/>
              </a:defRPr>
            </a:lvl9pPr>
          </a:lstStyle>
          <a:p>
            <a:fld id="{3F5001A1-C0B7-41E7-AC8B-186DD9F48E3A}" type="slidenum">
              <a:rPr lang="en-US" sz="1300">
                <a:latin typeface="Times New Roman" pitchFamily="18" charset="0"/>
              </a:rPr>
              <a:pPr/>
              <a:t>55</a:t>
            </a:fld>
            <a:endParaRPr lang="en-US" sz="1300" dirty="0">
              <a:latin typeface="Times New Roman" pitchFamily="18" charset="0"/>
            </a:endParaRPr>
          </a:p>
        </p:txBody>
      </p:sp>
      <p:sp>
        <p:nvSpPr>
          <p:cNvPr id="198659" name="Rectangle 2"/>
          <p:cNvSpPr>
            <a:spLocks noGrp="1" noRot="1" noChangeAspect="1" noChangeArrowheads="1" noTextEdit="1"/>
          </p:cNvSpPr>
          <p:nvPr>
            <p:ph type="sldImg"/>
          </p:nvPr>
        </p:nvSpPr>
        <p:spPr>
          <a:xfrm>
            <a:off x="1216025" y="914400"/>
            <a:ext cx="4425950" cy="3319463"/>
          </a:xfrm>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500" dirty="0">
                <a:latin typeface="Courier New" pitchFamily="49" charset="0"/>
              </a:rPr>
              <a:t>Country</a:t>
            </a:r>
            <a:r>
              <a:rPr lang="en-US" dirty="0" smtClean="0">
                <a:latin typeface="Times New Roman" pitchFamily="18" charset="0"/>
              </a:rPr>
              <a:t> has mixed case values in the </a:t>
            </a:r>
            <a:r>
              <a:rPr lang="en-US" sz="1500" dirty="0">
                <a:latin typeface="Courier New" pitchFamily="49" charset="0"/>
              </a:rPr>
              <a:t>orion.nonsales</a:t>
            </a:r>
            <a:r>
              <a:rPr lang="en-US" dirty="0" smtClean="0">
                <a:latin typeface="Times New Roman" pitchFamily="18" charset="0"/>
              </a:rPr>
              <a:t> data set.</a:t>
            </a:r>
          </a:p>
          <a:p>
            <a:r>
              <a:rPr lang="en-US" dirty="0" smtClean="0">
                <a:latin typeface="Times New Roman" pitchFamily="18" charset="0"/>
              </a:rPr>
              <a:t>I want you to try out some code very similar to our business scenario but instead of using ORION.SALES as input you will be using ORION.NONSALES (dirty data). Go into SAS and submit the program.  </a:t>
            </a:r>
          </a:p>
          <a:p>
            <a:r>
              <a:rPr lang="en-US" dirty="0" smtClean="0">
                <a:latin typeface="Times New Roman" pitchFamily="18" charset="0"/>
              </a:rPr>
              <a:t>LW: Once you determine why some of the Bonus values are missing head back into Connect and send a text response of the reason.</a:t>
            </a:r>
          </a:p>
          <a:p>
            <a:r>
              <a:rPr lang="en-US" dirty="0" smtClean="0">
                <a:latin typeface="Times New Roman" pitchFamily="18" charset="0"/>
              </a:rPr>
              <a:t>IBT: When it looks like everyone is done, ask someone to tell you the reason. </a:t>
            </a:r>
          </a:p>
          <a:p>
            <a:endParaRPr lang="en-US" dirty="0" smtClean="0">
              <a:latin typeface="Times New Roman" pitchFamily="18" charset="0"/>
            </a:endParaRPr>
          </a:p>
          <a:p>
            <a:endParaRPr lang="en-US" dirty="0"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36">
              <a:defRPr sz="2500">
                <a:solidFill>
                  <a:schemeClr val="tx1"/>
                </a:solidFill>
                <a:latin typeface="Arial" pitchFamily="34" charset="0"/>
              </a:defRPr>
            </a:lvl1pPr>
            <a:lvl2pPr marL="764562" indent="-294062" defTabSz="957336">
              <a:defRPr sz="2500">
                <a:solidFill>
                  <a:schemeClr val="tx1"/>
                </a:solidFill>
                <a:latin typeface="Arial" pitchFamily="34" charset="0"/>
              </a:defRPr>
            </a:lvl2pPr>
            <a:lvl3pPr marL="1176249" indent="-235250" defTabSz="957336">
              <a:defRPr sz="2500">
                <a:solidFill>
                  <a:schemeClr val="tx1"/>
                </a:solidFill>
                <a:latin typeface="Arial" pitchFamily="34" charset="0"/>
              </a:defRPr>
            </a:lvl3pPr>
            <a:lvl4pPr marL="1646750" indent="-235250" defTabSz="957336">
              <a:defRPr sz="2500">
                <a:solidFill>
                  <a:schemeClr val="tx1"/>
                </a:solidFill>
                <a:latin typeface="Arial" pitchFamily="34" charset="0"/>
              </a:defRPr>
            </a:lvl4pPr>
            <a:lvl5pPr marL="2117250" indent="-235250" defTabSz="957336">
              <a:defRPr sz="2500">
                <a:solidFill>
                  <a:schemeClr val="tx1"/>
                </a:solidFill>
                <a:latin typeface="Arial" pitchFamily="34" charset="0"/>
              </a:defRPr>
            </a:lvl5pPr>
            <a:lvl6pPr marL="2587750" indent="-235250" defTabSz="957336" eaLnBrk="0" fontAlgn="base" hangingPunct="0">
              <a:spcBef>
                <a:spcPct val="0"/>
              </a:spcBef>
              <a:spcAft>
                <a:spcPct val="0"/>
              </a:spcAft>
              <a:defRPr sz="2500">
                <a:solidFill>
                  <a:schemeClr val="tx1"/>
                </a:solidFill>
                <a:latin typeface="Arial" pitchFamily="34" charset="0"/>
              </a:defRPr>
            </a:lvl6pPr>
            <a:lvl7pPr marL="3058249" indent="-235250" defTabSz="957336" eaLnBrk="0" fontAlgn="base" hangingPunct="0">
              <a:spcBef>
                <a:spcPct val="0"/>
              </a:spcBef>
              <a:spcAft>
                <a:spcPct val="0"/>
              </a:spcAft>
              <a:defRPr sz="2500">
                <a:solidFill>
                  <a:schemeClr val="tx1"/>
                </a:solidFill>
                <a:latin typeface="Arial" pitchFamily="34" charset="0"/>
              </a:defRPr>
            </a:lvl7pPr>
            <a:lvl8pPr marL="3528749" indent="-235250" defTabSz="957336" eaLnBrk="0" fontAlgn="base" hangingPunct="0">
              <a:spcBef>
                <a:spcPct val="0"/>
              </a:spcBef>
              <a:spcAft>
                <a:spcPct val="0"/>
              </a:spcAft>
              <a:defRPr sz="2500">
                <a:solidFill>
                  <a:schemeClr val="tx1"/>
                </a:solidFill>
                <a:latin typeface="Arial" pitchFamily="34" charset="0"/>
              </a:defRPr>
            </a:lvl8pPr>
            <a:lvl9pPr marL="3999249" indent="-235250" defTabSz="957336" eaLnBrk="0" fontAlgn="base" hangingPunct="0">
              <a:spcBef>
                <a:spcPct val="0"/>
              </a:spcBef>
              <a:spcAft>
                <a:spcPct val="0"/>
              </a:spcAft>
              <a:defRPr sz="2500">
                <a:solidFill>
                  <a:schemeClr val="tx1"/>
                </a:solidFill>
                <a:latin typeface="Arial" pitchFamily="34" charset="0"/>
              </a:defRPr>
            </a:lvl9pPr>
          </a:lstStyle>
          <a:p>
            <a:fld id="{3F5001A1-C0B7-41E7-AC8B-186DD9F48E3A}" type="slidenum">
              <a:rPr lang="en-US" sz="1300">
                <a:latin typeface="Times New Roman" pitchFamily="18" charset="0"/>
              </a:rPr>
              <a:pPr/>
              <a:t>56</a:t>
            </a:fld>
            <a:endParaRPr lang="en-US" sz="1300" dirty="0">
              <a:latin typeface="Times New Roman" pitchFamily="18" charset="0"/>
            </a:endParaRPr>
          </a:p>
        </p:txBody>
      </p:sp>
      <p:sp>
        <p:nvSpPr>
          <p:cNvPr id="198659" name="Rectangle 2"/>
          <p:cNvSpPr>
            <a:spLocks noGrp="1" noRot="1" noChangeAspect="1" noChangeArrowheads="1" noTextEdit="1"/>
          </p:cNvSpPr>
          <p:nvPr>
            <p:ph type="sldImg"/>
          </p:nvPr>
        </p:nvSpPr>
        <p:spPr>
          <a:xfrm>
            <a:off x="1216025" y="914400"/>
            <a:ext cx="4425950" cy="3319463"/>
          </a:xfrm>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500" dirty="0">
                <a:latin typeface="Courier New" pitchFamily="49" charset="0"/>
              </a:rPr>
              <a:t>Country</a:t>
            </a:r>
            <a:r>
              <a:rPr lang="en-US" dirty="0" smtClean="0">
                <a:latin typeface="Times New Roman" pitchFamily="18" charset="0"/>
              </a:rPr>
              <a:t> has mixed case values in the </a:t>
            </a:r>
            <a:r>
              <a:rPr lang="en-US" sz="1500" dirty="0">
                <a:latin typeface="Courier New" pitchFamily="49" charset="0"/>
              </a:rPr>
              <a:t>orion.nonsales</a:t>
            </a:r>
            <a:r>
              <a:rPr lang="en-US" dirty="0" smtClean="0">
                <a:latin typeface="Times New Roman" pitchFamily="18" charset="0"/>
              </a:rPr>
              <a:t> data set.</a:t>
            </a:r>
          </a:p>
          <a:p>
            <a:r>
              <a:rPr lang="en-US" dirty="0" smtClean="0">
                <a:latin typeface="Times New Roman" pitchFamily="18" charset="0"/>
              </a:rPr>
              <a:t>I want you to try out some code very similar to our business scenario but instead of using ORION.SALES as input you will be using ORION.NONSALES (dirty data). Go into SAS and submit the program.  </a:t>
            </a:r>
          </a:p>
          <a:p>
            <a:r>
              <a:rPr lang="en-US" dirty="0" smtClean="0">
                <a:latin typeface="Times New Roman" pitchFamily="18" charset="0"/>
              </a:rPr>
              <a:t>LW: Once you determine why some of the Bonus values are missing head back into Connect and send a text response of the reason.</a:t>
            </a:r>
          </a:p>
          <a:p>
            <a:r>
              <a:rPr lang="en-US" dirty="0" smtClean="0">
                <a:latin typeface="Times New Roman" pitchFamily="18" charset="0"/>
              </a:rPr>
              <a:t>IBT: When it looks like everyone is done, ask someone to tell you the reason. </a:t>
            </a:r>
          </a:p>
          <a:p>
            <a:endParaRPr lang="en-US" dirty="0" smtClean="0">
              <a:latin typeface="Times New Roman" pitchFamily="18" charset="0"/>
            </a:endParaRPr>
          </a:p>
          <a:p>
            <a:endParaRPr lang="en-US" dirty="0"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fld id="{676BEF42-25FD-4E3A-A3D1-39B1D080F24E}" type="slidenum">
              <a:rPr lang="en-US" sz="1300">
                <a:solidFill>
                  <a:prstClr val="black"/>
                </a:solidFill>
              </a:rPr>
              <a:pPr/>
              <a:t>59</a:t>
            </a:fld>
            <a:endParaRPr lang="en-US" sz="1300"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36">
              <a:defRPr sz="2500">
                <a:solidFill>
                  <a:schemeClr val="tx1"/>
                </a:solidFill>
                <a:latin typeface="Arial" pitchFamily="34" charset="0"/>
              </a:defRPr>
            </a:lvl1pPr>
            <a:lvl2pPr marL="764562" indent="-294062" defTabSz="957336">
              <a:defRPr sz="2500">
                <a:solidFill>
                  <a:schemeClr val="tx1"/>
                </a:solidFill>
                <a:latin typeface="Arial" pitchFamily="34" charset="0"/>
              </a:defRPr>
            </a:lvl2pPr>
            <a:lvl3pPr marL="1176249" indent="-235250" defTabSz="957336">
              <a:defRPr sz="2500">
                <a:solidFill>
                  <a:schemeClr val="tx1"/>
                </a:solidFill>
                <a:latin typeface="Arial" pitchFamily="34" charset="0"/>
              </a:defRPr>
            </a:lvl3pPr>
            <a:lvl4pPr marL="1646750" indent="-235250" defTabSz="957336">
              <a:defRPr sz="2500">
                <a:solidFill>
                  <a:schemeClr val="tx1"/>
                </a:solidFill>
                <a:latin typeface="Arial" pitchFamily="34" charset="0"/>
              </a:defRPr>
            </a:lvl4pPr>
            <a:lvl5pPr marL="2117250" indent="-235250" defTabSz="957336">
              <a:defRPr sz="2500">
                <a:solidFill>
                  <a:schemeClr val="tx1"/>
                </a:solidFill>
                <a:latin typeface="Arial" pitchFamily="34" charset="0"/>
              </a:defRPr>
            </a:lvl5pPr>
            <a:lvl6pPr marL="2587750" indent="-235250" defTabSz="957336" eaLnBrk="0" fontAlgn="base" hangingPunct="0">
              <a:spcBef>
                <a:spcPct val="0"/>
              </a:spcBef>
              <a:spcAft>
                <a:spcPct val="0"/>
              </a:spcAft>
              <a:defRPr sz="2500">
                <a:solidFill>
                  <a:schemeClr val="tx1"/>
                </a:solidFill>
                <a:latin typeface="Arial" pitchFamily="34" charset="0"/>
              </a:defRPr>
            </a:lvl6pPr>
            <a:lvl7pPr marL="3058249" indent="-235250" defTabSz="957336" eaLnBrk="0" fontAlgn="base" hangingPunct="0">
              <a:spcBef>
                <a:spcPct val="0"/>
              </a:spcBef>
              <a:spcAft>
                <a:spcPct val="0"/>
              </a:spcAft>
              <a:defRPr sz="2500">
                <a:solidFill>
                  <a:schemeClr val="tx1"/>
                </a:solidFill>
                <a:latin typeface="Arial" pitchFamily="34" charset="0"/>
              </a:defRPr>
            </a:lvl7pPr>
            <a:lvl8pPr marL="3528749" indent="-235250" defTabSz="957336" eaLnBrk="0" fontAlgn="base" hangingPunct="0">
              <a:spcBef>
                <a:spcPct val="0"/>
              </a:spcBef>
              <a:spcAft>
                <a:spcPct val="0"/>
              </a:spcAft>
              <a:defRPr sz="2500">
                <a:solidFill>
                  <a:schemeClr val="tx1"/>
                </a:solidFill>
                <a:latin typeface="Arial" pitchFamily="34" charset="0"/>
              </a:defRPr>
            </a:lvl8pPr>
            <a:lvl9pPr marL="3999249" indent="-235250" defTabSz="957336" eaLnBrk="0" fontAlgn="base" hangingPunct="0">
              <a:spcBef>
                <a:spcPct val="0"/>
              </a:spcBef>
              <a:spcAft>
                <a:spcPct val="0"/>
              </a:spcAft>
              <a:defRPr sz="2500">
                <a:solidFill>
                  <a:schemeClr val="tx1"/>
                </a:solidFill>
                <a:latin typeface="Arial" pitchFamily="34" charset="0"/>
              </a:defRPr>
            </a:lvl9pPr>
          </a:lstStyle>
          <a:p>
            <a:fld id="{6013EB60-FC3B-41E7-AFE0-48439FA17E60}" type="slidenum">
              <a:rPr lang="en-US" sz="1300">
                <a:latin typeface="Times New Roman" pitchFamily="18" charset="0"/>
              </a:rPr>
              <a:pPr/>
              <a:t>60</a:t>
            </a:fld>
            <a:endParaRPr lang="en-US" sz="1300" dirty="0">
              <a:latin typeface="Times New Roman" pitchFamily="18" charset="0"/>
            </a:endParaRPr>
          </a:p>
        </p:txBody>
      </p:sp>
      <p:sp>
        <p:nvSpPr>
          <p:cNvPr id="201731" name="Rectangle 2"/>
          <p:cNvSpPr>
            <a:spLocks noGrp="1" noRot="1" noChangeAspect="1" noChangeArrowheads="1" noTextEdit="1"/>
          </p:cNvSpPr>
          <p:nvPr>
            <p:ph type="sldImg"/>
          </p:nvPr>
        </p:nvSpPr>
        <p:spPr>
          <a:xfrm>
            <a:off x="1216025" y="914400"/>
            <a:ext cx="4425950" cy="3319463"/>
          </a:xfrm>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I really wasn’t telling you the whole story about the bonuses.  Australian employees are only getting a bonus of 300 but they are to get the bonus twice a year.  US employees are only getting a one time bonus of 500.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36">
              <a:defRPr sz="2500">
                <a:solidFill>
                  <a:schemeClr val="tx1"/>
                </a:solidFill>
                <a:latin typeface="Arial" pitchFamily="34" charset="0"/>
              </a:defRPr>
            </a:lvl1pPr>
            <a:lvl2pPr marL="764562" indent="-294062" defTabSz="957336">
              <a:defRPr sz="2500">
                <a:solidFill>
                  <a:schemeClr val="tx1"/>
                </a:solidFill>
                <a:latin typeface="Arial" pitchFamily="34" charset="0"/>
              </a:defRPr>
            </a:lvl2pPr>
            <a:lvl3pPr marL="1176249" indent="-235250" defTabSz="957336">
              <a:defRPr sz="2500">
                <a:solidFill>
                  <a:schemeClr val="tx1"/>
                </a:solidFill>
                <a:latin typeface="Arial" pitchFamily="34" charset="0"/>
              </a:defRPr>
            </a:lvl3pPr>
            <a:lvl4pPr marL="1646750" indent="-235250" defTabSz="957336">
              <a:defRPr sz="2500">
                <a:solidFill>
                  <a:schemeClr val="tx1"/>
                </a:solidFill>
                <a:latin typeface="Arial" pitchFamily="34" charset="0"/>
              </a:defRPr>
            </a:lvl4pPr>
            <a:lvl5pPr marL="2117250" indent="-235250" defTabSz="957336">
              <a:defRPr sz="2500">
                <a:solidFill>
                  <a:schemeClr val="tx1"/>
                </a:solidFill>
                <a:latin typeface="Arial" pitchFamily="34" charset="0"/>
              </a:defRPr>
            </a:lvl5pPr>
            <a:lvl6pPr marL="2587750" indent="-235250" defTabSz="957336" eaLnBrk="0" fontAlgn="base" hangingPunct="0">
              <a:spcBef>
                <a:spcPct val="0"/>
              </a:spcBef>
              <a:spcAft>
                <a:spcPct val="0"/>
              </a:spcAft>
              <a:defRPr sz="2500">
                <a:solidFill>
                  <a:schemeClr val="tx1"/>
                </a:solidFill>
                <a:latin typeface="Arial" pitchFamily="34" charset="0"/>
              </a:defRPr>
            </a:lvl6pPr>
            <a:lvl7pPr marL="3058249" indent="-235250" defTabSz="957336" eaLnBrk="0" fontAlgn="base" hangingPunct="0">
              <a:spcBef>
                <a:spcPct val="0"/>
              </a:spcBef>
              <a:spcAft>
                <a:spcPct val="0"/>
              </a:spcAft>
              <a:defRPr sz="2500">
                <a:solidFill>
                  <a:schemeClr val="tx1"/>
                </a:solidFill>
                <a:latin typeface="Arial" pitchFamily="34" charset="0"/>
              </a:defRPr>
            </a:lvl7pPr>
            <a:lvl8pPr marL="3528749" indent="-235250" defTabSz="957336" eaLnBrk="0" fontAlgn="base" hangingPunct="0">
              <a:spcBef>
                <a:spcPct val="0"/>
              </a:spcBef>
              <a:spcAft>
                <a:spcPct val="0"/>
              </a:spcAft>
              <a:defRPr sz="2500">
                <a:solidFill>
                  <a:schemeClr val="tx1"/>
                </a:solidFill>
                <a:latin typeface="Arial" pitchFamily="34" charset="0"/>
              </a:defRPr>
            </a:lvl8pPr>
            <a:lvl9pPr marL="3999249" indent="-235250" defTabSz="957336" eaLnBrk="0" fontAlgn="base" hangingPunct="0">
              <a:spcBef>
                <a:spcPct val="0"/>
              </a:spcBef>
              <a:spcAft>
                <a:spcPct val="0"/>
              </a:spcAft>
              <a:defRPr sz="2500">
                <a:solidFill>
                  <a:schemeClr val="tx1"/>
                </a:solidFill>
                <a:latin typeface="Arial" pitchFamily="34" charset="0"/>
              </a:defRPr>
            </a:lvl9pPr>
          </a:lstStyle>
          <a:p>
            <a:fld id="{677DD53B-E4DF-4A30-8D33-5F26871D4048}" type="slidenum">
              <a:rPr lang="en-US" sz="1300">
                <a:latin typeface="Times New Roman" pitchFamily="18" charset="0"/>
              </a:rPr>
              <a:pPr/>
              <a:t>61</a:t>
            </a:fld>
            <a:endParaRPr lang="en-US" sz="1300" dirty="0">
              <a:latin typeface="Times New Roman" pitchFamily="18" charset="0"/>
            </a:endParaRPr>
          </a:p>
        </p:txBody>
      </p:sp>
      <p:sp>
        <p:nvSpPr>
          <p:cNvPr id="202755" name="Rectangle 2"/>
          <p:cNvSpPr>
            <a:spLocks noGrp="1" noRot="1" noChangeAspect="1" noChangeArrowheads="1" noTextEdit="1"/>
          </p:cNvSpPr>
          <p:nvPr>
            <p:ph type="sldImg"/>
          </p:nvPr>
        </p:nvSpPr>
        <p:spPr>
          <a:xfrm>
            <a:off x="1216025" y="914400"/>
            <a:ext cx="4425950" cy="3319463"/>
          </a:xfrm>
          <a:ln/>
        </p:spPr>
      </p:sp>
      <p:sp>
        <p:nvSpPr>
          <p:cNvPr id="202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We now need to create two variables, Bonus and Freq, based on a condition.  This creates a problem because the syntax we are using will only allow one statement…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36">
              <a:defRPr sz="2500">
                <a:solidFill>
                  <a:schemeClr val="tx1"/>
                </a:solidFill>
                <a:latin typeface="Arial" pitchFamily="34" charset="0"/>
              </a:defRPr>
            </a:lvl1pPr>
            <a:lvl2pPr marL="764562" indent="-294062" defTabSz="957336">
              <a:defRPr sz="2500">
                <a:solidFill>
                  <a:schemeClr val="tx1"/>
                </a:solidFill>
                <a:latin typeface="Arial" pitchFamily="34" charset="0"/>
              </a:defRPr>
            </a:lvl2pPr>
            <a:lvl3pPr marL="1176249" indent="-235250" defTabSz="957336">
              <a:defRPr sz="2500">
                <a:solidFill>
                  <a:schemeClr val="tx1"/>
                </a:solidFill>
                <a:latin typeface="Arial" pitchFamily="34" charset="0"/>
              </a:defRPr>
            </a:lvl3pPr>
            <a:lvl4pPr marL="1646750" indent="-235250" defTabSz="957336">
              <a:defRPr sz="2500">
                <a:solidFill>
                  <a:schemeClr val="tx1"/>
                </a:solidFill>
                <a:latin typeface="Arial" pitchFamily="34" charset="0"/>
              </a:defRPr>
            </a:lvl4pPr>
            <a:lvl5pPr marL="2117250" indent="-235250" defTabSz="957336">
              <a:defRPr sz="2500">
                <a:solidFill>
                  <a:schemeClr val="tx1"/>
                </a:solidFill>
                <a:latin typeface="Arial" pitchFamily="34" charset="0"/>
              </a:defRPr>
            </a:lvl5pPr>
            <a:lvl6pPr marL="2587750" indent="-235250" defTabSz="957336" eaLnBrk="0" fontAlgn="base" hangingPunct="0">
              <a:spcBef>
                <a:spcPct val="0"/>
              </a:spcBef>
              <a:spcAft>
                <a:spcPct val="0"/>
              </a:spcAft>
              <a:defRPr sz="2500">
                <a:solidFill>
                  <a:schemeClr val="tx1"/>
                </a:solidFill>
                <a:latin typeface="Arial" pitchFamily="34" charset="0"/>
              </a:defRPr>
            </a:lvl6pPr>
            <a:lvl7pPr marL="3058249" indent="-235250" defTabSz="957336" eaLnBrk="0" fontAlgn="base" hangingPunct="0">
              <a:spcBef>
                <a:spcPct val="0"/>
              </a:spcBef>
              <a:spcAft>
                <a:spcPct val="0"/>
              </a:spcAft>
              <a:defRPr sz="2500">
                <a:solidFill>
                  <a:schemeClr val="tx1"/>
                </a:solidFill>
                <a:latin typeface="Arial" pitchFamily="34" charset="0"/>
              </a:defRPr>
            </a:lvl7pPr>
            <a:lvl8pPr marL="3528749" indent="-235250" defTabSz="957336" eaLnBrk="0" fontAlgn="base" hangingPunct="0">
              <a:spcBef>
                <a:spcPct val="0"/>
              </a:spcBef>
              <a:spcAft>
                <a:spcPct val="0"/>
              </a:spcAft>
              <a:defRPr sz="2500">
                <a:solidFill>
                  <a:schemeClr val="tx1"/>
                </a:solidFill>
                <a:latin typeface="Arial" pitchFamily="34" charset="0"/>
              </a:defRPr>
            </a:lvl8pPr>
            <a:lvl9pPr marL="3999249" indent="-235250" defTabSz="957336" eaLnBrk="0" fontAlgn="base" hangingPunct="0">
              <a:spcBef>
                <a:spcPct val="0"/>
              </a:spcBef>
              <a:spcAft>
                <a:spcPct val="0"/>
              </a:spcAft>
              <a:defRPr sz="2500">
                <a:solidFill>
                  <a:schemeClr val="tx1"/>
                </a:solidFill>
                <a:latin typeface="Arial" pitchFamily="34" charset="0"/>
              </a:defRPr>
            </a:lvl9pPr>
          </a:lstStyle>
          <a:p>
            <a:fld id="{BCC863AF-9DAE-4D5D-B09C-E18EACB2EE9E}" type="slidenum">
              <a:rPr lang="en-US" sz="1300">
                <a:latin typeface="Times New Roman" pitchFamily="18" charset="0"/>
              </a:rPr>
              <a:pPr/>
              <a:t>62</a:t>
            </a:fld>
            <a:endParaRPr lang="en-US" sz="1300" dirty="0">
              <a:latin typeface="Times New Roman" pitchFamily="18" charset="0"/>
            </a:endParaRPr>
          </a:p>
        </p:txBody>
      </p:sp>
      <p:sp>
        <p:nvSpPr>
          <p:cNvPr id="204803" name="Rectangle 2"/>
          <p:cNvSpPr>
            <a:spLocks noGrp="1" noRot="1" noChangeAspect="1" noChangeArrowheads="1" noTextEdit="1"/>
          </p:cNvSpPr>
          <p:nvPr>
            <p:ph type="sldImg"/>
          </p:nvPr>
        </p:nvSpPr>
        <p:spPr>
          <a:xfrm>
            <a:off x="1216025" y="914400"/>
            <a:ext cx="4425950" cy="3319463"/>
          </a:xfrm>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36">
              <a:defRPr sz="2500">
                <a:solidFill>
                  <a:schemeClr val="tx1"/>
                </a:solidFill>
                <a:latin typeface="Arial" pitchFamily="34" charset="0"/>
              </a:defRPr>
            </a:lvl1pPr>
            <a:lvl2pPr marL="764562" indent="-294062" defTabSz="957336">
              <a:defRPr sz="2500">
                <a:solidFill>
                  <a:schemeClr val="tx1"/>
                </a:solidFill>
                <a:latin typeface="Arial" pitchFamily="34" charset="0"/>
              </a:defRPr>
            </a:lvl2pPr>
            <a:lvl3pPr marL="1176249" indent="-235250" defTabSz="957336">
              <a:defRPr sz="2500">
                <a:solidFill>
                  <a:schemeClr val="tx1"/>
                </a:solidFill>
                <a:latin typeface="Arial" pitchFamily="34" charset="0"/>
              </a:defRPr>
            </a:lvl3pPr>
            <a:lvl4pPr marL="1646750" indent="-235250" defTabSz="957336">
              <a:defRPr sz="2500">
                <a:solidFill>
                  <a:schemeClr val="tx1"/>
                </a:solidFill>
                <a:latin typeface="Arial" pitchFamily="34" charset="0"/>
              </a:defRPr>
            </a:lvl4pPr>
            <a:lvl5pPr marL="2117250" indent="-235250" defTabSz="957336">
              <a:defRPr sz="2500">
                <a:solidFill>
                  <a:schemeClr val="tx1"/>
                </a:solidFill>
                <a:latin typeface="Arial" pitchFamily="34" charset="0"/>
              </a:defRPr>
            </a:lvl5pPr>
            <a:lvl6pPr marL="2587750" indent="-235250" defTabSz="957336" eaLnBrk="0" fontAlgn="base" hangingPunct="0">
              <a:spcBef>
                <a:spcPct val="0"/>
              </a:spcBef>
              <a:spcAft>
                <a:spcPct val="0"/>
              </a:spcAft>
              <a:defRPr sz="2500">
                <a:solidFill>
                  <a:schemeClr val="tx1"/>
                </a:solidFill>
                <a:latin typeface="Arial" pitchFamily="34" charset="0"/>
              </a:defRPr>
            </a:lvl6pPr>
            <a:lvl7pPr marL="3058249" indent="-235250" defTabSz="957336" eaLnBrk="0" fontAlgn="base" hangingPunct="0">
              <a:spcBef>
                <a:spcPct val="0"/>
              </a:spcBef>
              <a:spcAft>
                <a:spcPct val="0"/>
              </a:spcAft>
              <a:defRPr sz="2500">
                <a:solidFill>
                  <a:schemeClr val="tx1"/>
                </a:solidFill>
                <a:latin typeface="Arial" pitchFamily="34" charset="0"/>
              </a:defRPr>
            </a:lvl7pPr>
            <a:lvl8pPr marL="3528749" indent="-235250" defTabSz="957336" eaLnBrk="0" fontAlgn="base" hangingPunct="0">
              <a:spcBef>
                <a:spcPct val="0"/>
              </a:spcBef>
              <a:spcAft>
                <a:spcPct val="0"/>
              </a:spcAft>
              <a:defRPr sz="2500">
                <a:solidFill>
                  <a:schemeClr val="tx1"/>
                </a:solidFill>
                <a:latin typeface="Arial" pitchFamily="34" charset="0"/>
              </a:defRPr>
            </a:lvl8pPr>
            <a:lvl9pPr marL="3999249" indent="-235250" defTabSz="957336" eaLnBrk="0" fontAlgn="base" hangingPunct="0">
              <a:spcBef>
                <a:spcPct val="0"/>
              </a:spcBef>
              <a:spcAft>
                <a:spcPct val="0"/>
              </a:spcAft>
              <a:defRPr sz="2500">
                <a:solidFill>
                  <a:schemeClr val="tx1"/>
                </a:solidFill>
                <a:latin typeface="Arial" pitchFamily="34" charset="0"/>
              </a:defRPr>
            </a:lvl9pPr>
          </a:lstStyle>
          <a:p>
            <a:fld id="{1D0F19C5-96B6-41D0-9D0C-9F4010ED4D5B}" type="slidenum">
              <a:rPr lang="en-US" sz="1300">
                <a:latin typeface="Times New Roman" pitchFamily="18" charset="0"/>
              </a:rPr>
              <a:pPr/>
              <a:t>63</a:t>
            </a:fld>
            <a:endParaRPr lang="en-US" sz="1300" dirty="0">
              <a:latin typeface="Times New Roman" pitchFamily="18" charset="0"/>
            </a:endParaRPr>
          </a:p>
        </p:txBody>
      </p:sp>
      <p:sp>
        <p:nvSpPr>
          <p:cNvPr id="203779" name="Rectangle 2"/>
          <p:cNvSpPr>
            <a:spLocks noGrp="1" noRot="1" noChangeAspect="1" noChangeArrowheads="1" noTextEdit="1"/>
          </p:cNvSpPr>
          <p:nvPr>
            <p:ph type="sldImg"/>
          </p:nvPr>
        </p:nvSpPr>
        <p:spPr>
          <a:xfrm>
            <a:off x="1216025" y="914400"/>
            <a:ext cx="4425950" cy="3319463"/>
          </a:xfrm>
          <a:ln/>
        </p:spPr>
      </p:sp>
      <p:sp>
        <p:nvSpPr>
          <p:cNvPr id="203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36">
              <a:defRPr sz="2500">
                <a:solidFill>
                  <a:schemeClr val="tx1"/>
                </a:solidFill>
                <a:latin typeface="Arial" pitchFamily="34" charset="0"/>
              </a:defRPr>
            </a:lvl1pPr>
            <a:lvl2pPr marL="764562" indent="-294062" defTabSz="957336">
              <a:defRPr sz="2500">
                <a:solidFill>
                  <a:schemeClr val="tx1"/>
                </a:solidFill>
                <a:latin typeface="Arial" pitchFamily="34" charset="0"/>
              </a:defRPr>
            </a:lvl2pPr>
            <a:lvl3pPr marL="1176249" indent="-235250" defTabSz="957336">
              <a:defRPr sz="2500">
                <a:solidFill>
                  <a:schemeClr val="tx1"/>
                </a:solidFill>
                <a:latin typeface="Arial" pitchFamily="34" charset="0"/>
              </a:defRPr>
            </a:lvl3pPr>
            <a:lvl4pPr marL="1646750" indent="-235250" defTabSz="957336">
              <a:defRPr sz="2500">
                <a:solidFill>
                  <a:schemeClr val="tx1"/>
                </a:solidFill>
                <a:latin typeface="Arial" pitchFamily="34" charset="0"/>
              </a:defRPr>
            </a:lvl4pPr>
            <a:lvl5pPr marL="2117250" indent="-235250" defTabSz="957336">
              <a:defRPr sz="2500">
                <a:solidFill>
                  <a:schemeClr val="tx1"/>
                </a:solidFill>
                <a:latin typeface="Arial" pitchFamily="34" charset="0"/>
              </a:defRPr>
            </a:lvl5pPr>
            <a:lvl6pPr marL="2587750" indent="-235250" defTabSz="957336" eaLnBrk="0" fontAlgn="base" hangingPunct="0">
              <a:spcBef>
                <a:spcPct val="0"/>
              </a:spcBef>
              <a:spcAft>
                <a:spcPct val="0"/>
              </a:spcAft>
              <a:defRPr sz="2500">
                <a:solidFill>
                  <a:schemeClr val="tx1"/>
                </a:solidFill>
                <a:latin typeface="Arial" pitchFamily="34" charset="0"/>
              </a:defRPr>
            </a:lvl6pPr>
            <a:lvl7pPr marL="3058249" indent="-235250" defTabSz="957336" eaLnBrk="0" fontAlgn="base" hangingPunct="0">
              <a:spcBef>
                <a:spcPct val="0"/>
              </a:spcBef>
              <a:spcAft>
                <a:spcPct val="0"/>
              </a:spcAft>
              <a:defRPr sz="2500">
                <a:solidFill>
                  <a:schemeClr val="tx1"/>
                </a:solidFill>
                <a:latin typeface="Arial" pitchFamily="34" charset="0"/>
              </a:defRPr>
            </a:lvl7pPr>
            <a:lvl8pPr marL="3528749" indent="-235250" defTabSz="957336" eaLnBrk="0" fontAlgn="base" hangingPunct="0">
              <a:spcBef>
                <a:spcPct val="0"/>
              </a:spcBef>
              <a:spcAft>
                <a:spcPct val="0"/>
              </a:spcAft>
              <a:defRPr sz="2500">
                <a:solidFill>
                  <a:schemeClr val="tx1"/>
                </a:solidFill>
                <a:latin typeface="Arial" pitchFamily="34" charset="0"/>
              </a:defRPr>
            </a:lvl8pPr>
            <a:lvl9pPr marL="3999249" indent="-235250" defTabSz="957336" eaLnBrk="0" fontAlgn="base" hangingPunct="0">
              <a:spcBef>
                <a:spcPct val="0"/>
              </a:spcBef>
              <a:spcAft>
                <a:spcPct val="0"/>
              </a:spcAft>
              <a:defRPr sz="2500">
                <a:solidFill>
                  <a:schemeClr val="tx1"/>
                </a:solidFill>
                <a:latin typeface="Arial" pitchFamily="34" charset="0"/>
              </a:defRPr>
            </a:lvl9pPr>
          </a:lstStyle>
          <a:p>
            <a:fld id="{92A4415F-2E30-4313-9FD4-B9D0083F60D2}" type="slidenum">
              <a:rPr lang="en-US" sz="1300">
                <a:latin typeface="Times New Roman" pitchFamily="18" charset="0"/>
              </a:rPr>
              <a:pPr/>
              <a:t>64</a:t>
            </a:fld>
            <a:endParaRPr lang="en-US" sz="1300" dirty="0">
              <a:latin typeface="Times New Roman" pitchFamily="18" charset="0"/>
            </a:endParaRPr>
          </a:p>
        </p:txBody>
      </p:sp>
      <p:sp>
        <p:nvSpPr>
          <p:cNvPr id="205827" name="Rectangle 2"/>
          <p:cNvSpPr>
            <a:spLocks noGrp="1" noRot="1" noChangeAspect="1" noChangeArrowheads="1" noTextEdit="1"/>
          </p:cNvSpPr>
          <p:nvPr>
            <p:ph type="sldImg"/>
          </p:nvPr>
        </p:nvSpPr>
        <p:spPr>
          <a:xfrm>
            <a:off x="1216025" y="914400"/>
            <a:ext cx="4425950" cy="3319463"/>
          </a:xfrm>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Something doesn’t look quite right with Freq …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41">
              <a:defRPr sz="2500">
                <a:solidFill>
                  <a:schemeClr val="tx1"/>
                </a:solidFill>
                <a:latin typeface="Arial" pitchFamily="34" charset="0"/>
              </a:defRPr>
            </a:lvl1pPr>
            <a:lvl2pPr marL="764487" indent="-294034" defTabSz="957241">
              <a:defRPr sz="2500">
                <a:solidFill>
                  <a:schemeClr val="tx1"/>
                </a:solidFill>
                <a:latin typeface="Arial" pitchFamily="34" charset="0"/>
              </a:defRPr>
            </a:lvl2pPr>
            <a:lvl3pPr marL="1176132" indent="-235226" defTabSz="957241">
              <a:defRPr sz="2500">
                <a:solidFill>
                  <a:schemeClr val="tx1"/>
                </a:solidFill>
                <a:latin typeface="Arial" pitchFamily="34" charset="0"/>
              </a:defRPr>
            </a:lvl3pPr>
            <a:lvl4pPr marL="1646587" indent="-235226" defTabSz="957241">
              <a:defRPr sz="2500">
                <a:solidFill>
                  <a:schemeClr val="tx1"/>
                </a:solidFill>
                <a:latin typeface="Arial" pitchFamily="34" charset="0"/>
              </a:defRPr>
            </a:lvl4pPr>
            <a:lvl5pPr marL="2117039" indent="-235226" defTabSz="957241">
              <a:defRPr sz="2500">
                <a:solidFill>
                  <a:schemeClr val="tx1"/>
                </a:solidFill>
                <a:latin typeface="Arial" pitchFamily="34" charset="0"/>
              </a:defRPr>
            </a:lvl5pPr>
            <a:lvl6pPr marL="2587492" indent="-235226" defTabSz="957241" eaLnBrk="0" fontAlgn="base" hangingPunct="0">
              <a:spcBef>
                <a:spcPct val="0"/>
              </a:spcBef>
              <a:spcAft>
                <a:spcPct val="0"/>
              </a:spcAft>
              <a:defRPr sz="2500">
                <a:solidFill>
                  <a:schemeClr val="tx1"/>
                </a:solidFill>
                <a:latin typeface="Arial" pitchFamily="34" charset="0"/>
              </a:defRPr>
            </a:lvl6pPr>
            <a:lvl7pPr marL="3057946" indent="-235226" defTabSz="957241" eaLnBrk="0" fontAlgn="base" hangingPunct="0">
              <a:spcBef>
                <a:spcPct val="0"/>
              </a:spcBef>
              <a:spcAft>
                <a:spcPct val="0"/>
              </a:spcAft>
              <a:defRPr sz="2500">
                <a:solidFill>
                  <a:schemeClr val="tx1"/>
                </a:solidFill>
                <a:latin typeface="Arial" pitchFamily="34" charset="0"/>
              </a:defRPr>
            </a:lvl7pPr>
            <a:lvl8pPr marL="3528398" indent="-235226" defTabSz="957241" eaLnBrk="0" fontAlgn="base" hangingPunct="0">
              <a:spcBef>
                <a:spcPct val="0"/>
              </a:spcBef>
              <a:spcAft>
                <a:spcPct val="0"/>
              </a:spcAft>
              <a:defRPr sz="2500">
                <a:solidFill>
                  <a:schemeClr val="tx1"/>
                </a:solidFill>
                <a:latin typeface="Arial" pitchFamily="34" charset="0"/>
              </a:defRPr>
            </a:lvl8pPr>
            <a:lvl9pPr marL="3998852" indent="-235226" defTabSz="957241" eaLnBrk="0" fontAlgn="base" hangingPunct="0">
              <a:spcBef>
                <a:spcPct val="0"/>
              </a:spcBef>
              <a:spcAft>
                <a:spcPct val="0"/>
              </a:spcAft>
              <a:defRPr sz="2500">
                <a:solidFill>
                  <a:schemeClr val="tx1"/>
                </a:solidFill>
                <a:latin typeface="Arial" pitchFamily="34" charset="0"/>
              </a:defRPr>
            </a:lvl9pPr>
          </a:lstStyle>
          <a:p>
            <a:fld id="{380A0F97-EF0A-4B58-9925-FEAE18C8BF94}" type="slidenum">
              <a:rPr lang="en-US" sz="1300">
                <a:latin typeface="Times New Roman" pitchFamily="18" charset="0"/>
              </a:rPr>
              <a:pPr/>
              <a:t>4</a:t>
            </a:fld>
            <a:endParaRPr lang="en-US" sz="1300" dirty="0">
              <a:latin typeface="Times New Roman" pitchFamily="18" charset="0"/>
            </a:endParaRPr>
          </a:p>
        </p:txBody>
      </p:sp>
      <p:sp>
        <p:nvSpPr>
          <p:cNvPr id="142339" name="Rectangle 2"/>
          <p:cNvSpPr>
            <a:spLocks noGrp="1" noRot="1" noChangeAspect="1" noChangeArrowheads="1" noTextEdit="1"/>
          </p:cNvSpPr>
          <p:nvPr>
            <p:ph type="sldImg"/>
          </p:nvPr>
        </p:nvSpPr>
        <p:spPr>
          <a:xfrm>
            <a:off x="1216025" y="914400"/>
            <a:ext cx="4425950" cy="3319463"/>
          </a:xfrm>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36">
              <a:defRPr sz="2500">
                <a:solidFill>
                  <a:schemeClr val="tx1"/>
                </a:solidFill>
                <a:latin typeface="Arial" pitchFamily="34" charset="0"/>
              </a:defRPr>
            </a:lvl1pPr>
            <a:lvl2pPr marL="764562" indent="-294062" defTabSz="957336">
              <a:defRPr sz="2500">
                <a:solidFill>
                  <a:schemeClr val="tx1"/>
                </a:solidFill>
                <a:latin typeface="Arial" pitchFamily="34" charset="0"/>
              </a:defRPr>
            </a:lvl2pPr>
            <a:lvl3pPr marL="1176249" indent="-235250" defTabSz="957336">
              <a:defRPr sz="2500">
                <a:solidFill>
                  <a:schemeClr val="tx1"/>
                </a:solidFill>
                <a:latin typeface="Arial" pitchFamily="34" charset="0"/>
              </a:defRPr>
            </a:lvl3pPr>
            <a:lvl4pPr marL="1646750" indent="-235250" defTabSz="957336">
              <a:defRPr sz="2500">
                <a:solidFill>
                  <a:schemeClr val="tx1"/>
                </a:solidFill>
                <a:latin typeface="Arial" pitchFamily="34" charset="0"/>
              </a:defRPr>
            </a:lvl4pPr>
            <a:lvl5pPr marL="2117250" indent="-235250" defTabSz="957336">
              <a:defRPr sz="2500">
                <a:solidFill>
                  <a:schemeClr val="tx1"/>
                </a:solidFill>
                <a:latin typeface="Arial" pitchFamily="34" charset="0"/>
              </a:defRPr>
            </a:lvl5pPr>
            <a:lvl6pPr marL="2587750" indent="-235250" defTabSz="957336" eaLnBrk="0" fontAlgn="base" hangingPunct="0">
              <a:spcBef>
                <a:spcPct val="0"/>
              </a:spcBef>
              <a:spcAft>
                <a:spcPct val="0"/>
              </a:spcAft>
              <a:defRPr sz="2500">
                <a:solidFill>
                  <a:schemeClr val="tx1"/>
                </a:solidFill>
                <a:latin typeface="Arial" pitchFamily="34" charset="0"/>
              </a:defRPr>
            </a:lvl6pPr>
            <a:lvl7pPr marL="3058249" indent="-235250" defTabSz="957336" eaLnBrk="0" fontAlgn="base" hangingPunct="0">
              <a:spcBef>
                <a:spcPct val="0"/>
              </a:spcBef>
              <a:spcAft>
                <a:spcPct val="0"/>
              </a:spcAft>
              <a:defRPr sz="2500">
                <a:solidFill>
                  <a:schemeClr val="tx1"/>
                </a:solidFill>
                <a:latin typeface="Arial" pitchFamily="34" charset="0"/>
              </a:defRPr>
            </a:lvl7pPr>
            <a:lvl8pPr marL="3528749" indent="-235250" defTabSz="957336" eaLnBrk="0" fontAlgn="base" hangingPunct="0">
              <a:spcBef>
                <a:spcPct val="0"/>
              </a:spcBef>
              <a:spcAft>
                <a:spcPct val="0"/>
              </a:spcAft>
              <a:defRPr sz="2500">
                <a:solidFill>
                  <a:schemeClr val="tx1"/>
                </a:solidFill>
                <a:latin typeface="Arial" pitchFamily="34" charset="0"/>
              </a:defRPr>
            </a:lvl8pPr>
            <a:lvl9pPr marL="3999249" indent="-235250" defTabSz="957336" eaLnBrk="0" fontAlgn="base" hangingPunct="0">
              <a:spcBef>
                <a:spcPct val="0"/>
              </a:spcBef>
              <a:spcAft>
                <a:spcPct val="0"/>
              </a:spcAft>
              <a:defRPr sz="2500">
                <a:solidFill>
                  <a:schemeClr val="tx1"/>
                </a:solidFill>
                <a:latin typeface="Arial" pitchFamily="34" charset="0"/>
              </a:defRPr>
            </a:lvl9pPr>
          </a:lstStyle>
          <a:p>
            <a:fld id="{E55060CE-A759-40BC-A2CE-5097FEACA55C}" type="slidenum">
              <a:rPr lang="en-US" sz="1300">
                <a:latin typeface="Times New Roman" pitchFamily="18" charset="0"/>
              </a:rPr>
              <a:pPr/>
              <a:t>65</a:t>
            </a:fld>
            <a:endParaRPr lang="en-US" sz="1300" dirty="0">
              <a:latin typeface="Times New Roman" pitchFamily="18" charset="0"/>
            </a:endParaRPr>
          </a:p>
        </p:txBody>
      </p:sp>
      <p:sp>
        <p:nvSpPr>
          <p:cNvPr id="206851" name="Rectangle 2"/>
          <p:cNvSpPr>
            <a:spLocks noGrp="1" noRot="1" noChangeAspect="1" noChangeArrowheads="1" noTextEdit="1"/>
          </p:cNvSpPr>
          <p:nvPr>
            <p:ph type="sldImg"/>
          </p:nvPr>
        </p:nvSpPr>
        <p:spPr>
          <a:xfrm>
            <a:off x="1216025" y="914400"/>
            <a:ext cx="4425950" cy="3319463"/>
          </a:xfrm>
          <a:ln/>
        </p:spPr>
      </p:sp>
      <p:sp>
        <p:nvSpPr>
          <p:cNvPr id="206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To understand why Freq is getting truncated lets go back to what happens behind the scenes at compile time …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36">
              <a:defRPr sz="2500">
                <a:solidFill>
                  <a:schemeClr val="tx1"/>
                </a:solidFill>
                <a:latin typeface="Arial" pitchFamily="34" charset="0"/>
              </a:defRPr>
            </a:lvl1pPr>
            <a:lvl2pPr marL="764562" indent="-294062" defTabSz="957336">
              <a:defRPr sz="2500">
                <a:solidFill>
                  <a:schemeClr val="tx1"/>
                </a:solidFill>
                <a:latin typeface="Arial" pitchFamily="34" charset="0"/>
              </a:defRPr>
            </a:lvl2pPr>
            <a:lvl3pPr marL="1176249" indent="-235250" defTabSz="957336">
              <a:defRPr sz="2500">
                <a:solidFill>
                  <a:schemeClr val="tx1"/>
                </a:solidFill>
                <a:latin typeface="Arial" pitchFamily="34" charset="0"/>
              </a:defRPr>
            </a:lvl3pPr>
            <a:lvl4pPr marL="1646750" indent="-235250" defTabSz="957336">
              <a:defRPr sz="2500">
                <a:solidFill>
                  <a:schemeClr val="tx1"/>
                </a:solidFill>
                <a:latin typeface="Arial" pitchFamily="34" charset="0"/>
              </a:defRPr>
            </a:lvl4pPr>
            <a:lvl5pPr marL="2117250" indent="-235250" defTabSz="957336">
              <a:defRPr sz="2500">
                <a:solidFill>
                  <a:schemeClr val="tx1"/>
                </a:solidFill>
                <a:latin typeface="Arial" pitchFamily="34" charset="0"/>
              </a:defRPr>
            </a:lvl5pPr>
            <a:lvl6pPr marL="2587750" indent="-235250" defTabSz="957336" eaLnBrk="0" fontAlgn="base" hangingPunct="0">
              <a:spcBef>
                <a:spcPct val="0"/>
              </a:spcBef>
              <a:spcAft>
                <a:spcPct val="0"/>
              </a:spcAft>
              <a:defRPr sz="2500">
                <a:solidFill>
                  <a:schemeClr val="tx1"/>
                </a:solidFill>
                <a:latin typeface="Arial" pitchFamily="34" charset="0"/>
              </a:defRPr>
            </a:lvl6pPr>
            <a:lvl7pPr marL="3058249" indent="-235250" defTabSz="957336" eaLnBrk="0" fontAlgn="base" hangingPunct="0">
              <a:spcBef>
                <a:spcPct val="0"/>
              </a:spcBef>
              <a:spcAft>
                <a:spcPct val="0"/>
              </a:spcAft>
              <a:defRPr sz="2500">
                <a:solidFill>
                  <a:schemeClr val="tx1"/>
                </a:solidFill>
                <a:latin typeface="Arial" pitchFamily="34" charset="0"/>
              </a:defRPr>
            </a:lvl7pPr>
            <a:lvl8pPr marL="3528749" indent="-235250" defTabSz="957336" eaLnBrk="0" fontAlgn="base" hangingPunct="0">
              <a:spcBef>
                <a:spcPct val="0"/>
              </a:spcBef>
              <a:spcAft>
                <a:spcPct val="0"/>
              </a:spcAft>
              <a:defRPr sz="2500">
                <a:solidFill>
                  <a:schemeClr val="tx1"/>
                </a:solidFill>
                <a:latin typeface="Arial" pitchFamily="34" charset="0"/>
              </a:defRPr>
            </a:lvl8pPr>
            <a:lvl9pPr marL="3999249" indent="-235250" defTabSz="957336" eaLnBrk="0" fontAlgn="base" hangingPunct="0">
              <a:spcBef>
                <a:spcPct val="0"/>
              </a:spcBef>
              <a:spcAft>
                <a:spcPct val="0"/>
              </a:spcAft>
              <a:defRPr sz="2500">
                <a:solidFill>
                  <a:schemeClr val="tx1"/>
                </a:solidFill>
                <a:latin typeface="Arial" pitchFamily="34" charset="0"/>
              </a:defRPr>
            </a:lvl9pPr>
          </a:lstStyle>
          <a:p>
            <a:fld id="{5676FE82-550F-49EF-BE9A-D29D62744362}" type="slidenum">
              <a:rPr lang="en-US" sz="1300">
                <a:latin typeface="Times New Roman" pitchFamily="18" charset="0"/>
              </a:rPr>
              <a:pPr/>
              <a:t>66</a:t>
            </a:fld>
            <a:endParaRPr lang="en-US" sz="1300" dirty="0">
              <a:latin typeface="Times New Roman" pitchFamily="18" charset="0"/>
            </a:endParaRPr>
          </a:p>
        </p:txBody>
      </p:sp>
      <p:sp>
        <p:nvSpPr>
          <p:cNvPr id="207875" name="Rectangle 2"/>
          <p:cNvSpPr>
            <a:spLocks noGrp="1" noRot="1" noChangeAspect="1" noChangeArrowheads="1" noTextEdit="1"/>
          </p:cNvSpPr>
          <p:nvPr>
            <p:ph type="sldImg"/>
          </p:nvPr>
        </p:nvSpPr>
        <p:spPr>
          <a:xfrm>
            <a:off x="1216025" y="914400"/>
            <a:ext cx="4425950" cy="3319463"/>
          </a:xfrm>
          <a:ln/>
        </p:spPr>
      </p:sp>
      <p:sp>
        <p:nvSpPr>
          <p:cNvPr id="207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36">
              <a:defRPr sz="2500">
                <a:solidFill>
                  <a:schemeClr val="tx1"/>
                </a:solidFill>
                <a:latin typeface="Arial" pitchFamily="34" charset="0"/>
              </a:defRPr>
            </a:lvl1pPr>
            <a:lvl2pPr marL="764562" indent="-294062" defTabSz="957336">
              <a:defRPr sz="2500">
                <a:solidFill>
                  <a:schemeClr val="tx1"/>
                </a:solidFill>
                <a:latin typeface="Arial" pitchFamily="34" charset="0"/>
              </a:defRPr>
            </a:lvl2pPr>
            <a:lvl3pPr marL="1176249" indent="-235250" defTabSz="957336">
              <a:defRPr sz="2500">
                <a:solidFill>
                  <a:schemeClr val="tx1"/>
                </a:solidFill>
                <a:latin typeface="Arial" pitchFamily="34" charset="0"/>
              </a:defRPr>
            </a:lvl3pPr>
            <a:lvl4pPr marL="1646750" indent="-235250" defTabSz="957336">
              <a:defRPr sz="2500">
                <a:solidFill>
                  <a:schemeClr val="tx1"/>
                </a:solidFill>
                <a:latin typeface="Arial" pitchFamily="34" charset="0"/>
              </a:defRPr>
            </a:lvl4pPr>
            <a:lvl5pPr marL="2117250" indent="-235250" defTabSz="957336">
              <a:defRPr sz="2500">
                <a:solidFill>
                  <a:schemeClr val="tx1"/>
                </a:solidFill>
                <a:latin typeface="Arial" pitchFamily="34" charset="0"/>
              </a:defRPr>
            </a:lvl5pPr>
            <a:lvl6pPr marL="2587750" indent="-235250" defTabSz="957336" eaLnBrk="0" fontAlgn="base" hangingPunct="0">
              <a:spcBef>
                <a:spcPct val="0"/>
              </a:spcBef>
              <a:spcAft>
                <a:spcPct val="0"/>
              </a:spcAft>
              <a:defRPr sz="2500">
                <a:solidFill>
                  <a:schemeClr val="tx1"/>
                </a:solidFill>
                <a:latin typeface="Arial" pitchFamily="34" charset="0"/>
              </a:defRPr>
            </a:lvl6pPr>
            <a:lvl7pPr marL="3058249" indent="-235250" defTabSz="957336" eaLnBrk="0" fontAlgn="base" hangingPunct="0">
              <a:spcBef>
                <a:spcPct val="0"/>
              </a:spcBef>
              <a:spcAft>
                <a:spcPct val="0"/>
              </a:spcAft>
              <a:defRPr sz="2500">
                <a:solidFill>
                  <a:schemeClr val="tx1"/>
                </a:solidFill>
                <a:latin typeface="Arial" pitchFamily="34" charset="0"/>
              </a:defRPr>
            </a:lvl7pPr>
            <a:lvl8pPr marL="3528749" indent="-235250" defTabSz="957336" eaLnBrk="0" fontAlgn="base" hangingPunct="0">
              <a:spcBef>
                <a:spcPct val="0"/>
              </a:spcBef>
              <a:spcAft>
                <a:spcPct val="0"/>
              </a:spcAft>
              <a:defRPr sz="2500">
                <a:solidFill>
                  <a:schemeClr val="tx1"/>
                </a:solidFill>
                <a:latin typeface="Arial" pitchFamily="34" charset="0"/>
              </a:defRPr>
            </a:lvl8pPr>
            <a:lvl9pPr marL="3999249" indent="-235250" defTabSz="957336" eaLnBrk="0" fontAlgn="base" hangingPunct="0">
              <a:spcBef>
                <a:spcPct val="0"/>
              </a:spcBef>
              <a:spcAft>
                <a:spcPct val="0"/>
              </a:spcAft>
              <a:defRPr sz="2500">
                <a:solidFill>
                  <a:schemeClr val="tx1"/>
                </a:solidFill>
                <a:latin typeface="Arial" pitchFamily="34" charset="0"/>
              </a:defRPr>
            </a:lvl9pPr>
          </a:lstStyle>
          <a:p>
            <a:fld id="{FAF1AE1D-F363-4C2E-A3E9-AE58E939ED89}" type="slidenum">
              <a:rPr lang="en-US" sz="1300">
                <a:latin typeface="Times New Roman" pitchFamily="18" charset="0"/>
              </a:rPr>
              <a:pPr/>
              <a:t>67</a:t>
            </a:fld>
            <a:endParaRPr lang="en-US" sz="1300" dirty="0">
              <a:latin typeface="Times New Roman" pitchFamily="18" charset="0"/>
            </a:endParaRPr>
          </a:p>
        </p:txBody>
      </p:sp>
      <p:sp>
        <p:nvSpPr>
          <p:cNvPr id="208899" name="Rectangle 2"/>
          <p:cNvSpPr>
            <a:spLocks noGrp="1" noRot="1" noChangeAspect="1" noChangeArrowheads="1" noTextEdit="1"/>
          </p:cNvSpPr>
          <p:nvPr>
            <p:ph type="sldImg"/>
          </p:nvPr>
        </p:nvSpPr>
        <p:spPr>
          <a:xfrm>
            <a:off x="1216025" y="914400"/>
            <a:ext cx="4425950" cy="3319463"/>
          </a:xfrm>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36">
              <a:defRPr sz="2500">
                <a:solidFill>
                  <a:schemeClr val="tx1"/>
                </a:solidFill>
                <a:latin typeface="Arial" pitchFamily="34" charset="0"/>
              </a:defRPr>
            </a:lvl1pPr>
            <a:lvl2pPr marL="764562" indent="-294062" defTabSz="957336">
              <a:defRPr sz="2500">
                <a:solidFill>
                  <a:schemeClr val="tx1"/>
                </a:solidFill>
                <a:latin typeface="Arial" pitchFamily="34" charset="0"/>
              </a:defRPr>
            </a:lvl2pPr>
            <a:lvl3pPr marL="1176249" indent="-235250" defTabSz="957336">
              <a:defRPr sz="2500">
                <a:solidFill>
                  <a:schemeClr val="tx1"/>
                </a:solidFill>
                <a:latin typeface="Arial" pitchFamily="34" charset="0"/>
              </a:defRPr>
            </a:lvl3pPr>
            <a:lvl4pPr marL="1646750" indent="-235250" defTabSz="957336">
              <a:defRPr sz="2500">
                <a:solidFill>
                  <a:schemeClr val="tx1"/>
                </a:solidFill>
                <a:latin typeface="Arial" pitchFamily="34" charset="0"/>
              </a:defRPr>
            </a:lvl4pPr>
            <a:lvl5pPr marL="2117250" indent="-235250" defTabSz="957336">
              <a:defRPr sz="2500">
                <a:solidFill>
                  <a:schemeClr val="tx1"/>
                </a:solidFill>
                <a:latin typeface="Arial" pitchFamily="34" charset="0"/>
              </a:defRPr>
            </a:lvl5pPr>
            <a:lvl6pPr marL="2587750" indent="-235250" defTabSz="957336" eaLnBrk="0" fontAlgn="base" hangingPunct="0">
              <a:spcBef>
                <a:spcPct val="0"/>
              </a:spcBef>
              <a:spcAft>
                <a:spcPct val="0"/>
              </a:spcAft>
              <a:defRPr sz="2500">
                <a:solidFill>
                  <a:schemeClr val="tx1"/>
                </a:solidFill>
                <a:latin typeface="Arial" pitchFamily="34" charset="0"/>
              </a:defRPr>
            </a:lvl6pPr>
            <a:lvl7pPr marL="3058249" indent="-235250" defTabSz="957336" eaLnBrk="0" fontAlgn="base" hangingPunct="0">
              <a:spcBef>
                <a:spcPct val="0"/>
              </a:spcBef>
              <a:spcAft>
                <a:spcPct val="0"/>
              </a:spcAft>
              <a:defRPr sz="2500">
                <a:solidFill>
                  <a:schemeClr val="tx1"/>
                </a:solidFill>
                <a:latin typeface="Arial" pitchFamily="34" charset="0"/>
              </a:defRPr>
            </a:lvl7pPr>
            <a:lvl8pPr marL="3528749" indent="-235250" defTabSz="957336" eaLnBrk="0" fontAlgn="base" hangingPunct="0">
              <a:spcBef>
                <a:spcPct val="0"/>
              </a:spcBef>
              <a:spcAft>
                <a:spcPct val="0"/>
              </a:spcAft>
              <a:defRPr sz="2500">
                <a:solidFill>
                  <a:schemeClr val="tx1"/>
                </a:solidFill>
                <a:latin typeface="Arial" pitchFamily="34" charset="0"/>
              </a:defRPr>
            </a:lvl8pPr>
            <a:lvl9pPr marL="3999249" indent="-235250" defTabSz="957336" eaLnBrk="0" fontAlgn="base" hangingPunct="0">
              <a:spcBef>
                <a:spcPct val="0"/>
              </a:spcBef>
              <a:spcAft>
                <a:spcPct val="0"/>
              </a:spcAft>
              <a:defRPr sz="2500">
                <a:solidFill>
                  <a:schemeClr val="tx1"/>
                </a:solidFill>
                <a:latin typeface="Arial" pitchFamily="34" charset="0"/>
              </a:defRPr>
            </a:lvl9pPr>
          </a:lstStyle>
          <a:p>
            <a:fld id="{FAF1AE1D-F363-4C2E-A3E9-AE58E939ED89}" type="slidenum">
              <a:rPr lang="en-US" sz="1300">
                <a:latin typeface="Times New Roman" pitchFamily="18" charset="0"/>
              </a:rPr>
              <a:pPr/>
              <a:t>68</a:t>
            </a:fld>
            <a:endParaRPr lang="en-US" sz="1300" dirty="0">
              <a:latin typeface="Times New Roman" pitchFamily="18" charset="0"/>
            </a:endParaRPr>
          </a:p>
        </p:txBody>
      </p:sp>
      <p:sp>
        <p:nvSpPr>
          <p:cNvPr id="208899" name="Rectangle 2"/>
          <p:cNvSpPr>
            <a:spLocks noGrp="1" noRot="1" noChangeAspect="1" noChangeArrowheads="1" noTextEdit="1"/>
          </p:cNvSpPr>
          <p:nvPr>
            <p:ph type="sldImg"/>
          </p:nvPr>
        </p:nvSpPr>
        <p:spPr>
          <a:xfrm>
            <a:off x="1216025" y="914400"/>
            <a:ext cx="4425950" cy="3319463"/>
          </a:xfrm>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36">
              <a:defRPr sz="2500">
                <a:solidFill>
                  <a:schemeClr val="tx1"/>
                </a:solidFill>
                <a:latin typeface="Arial" pitchFamily="34" charset="0"/>
              </a:defRPr>
            </a:lvl1pPr>
            <a:lvl2pPr marL="764562" indent="-294062" defTabSz="957336">
              <a:defRPr sz="2500">
                <a:solidFill>
                  <a:schemeClr val="tx1"/>
                </a:solidFill>
                <a:latin typeface="Arial" pitchFamily="34" charset="0"/>
              </a:defRPr>
            </a:lvl2pPr>
            <a:lvl3pPr marL="1176249" indent="-235250" defTabSz="957336">
              <a:defRPr sz="2500">
                <a:solidFill>
                  <a:schemeClr val="tx1"/>
                </a:solidFill>
                <a:latin typeface="Arial" pitchFamily="34" charset="0"/>
              </a:defRPr>
            </a:lvl3pPr>
            <a:lvl4pPr marL="1646750" indent="-235250" defTabSz="957336">
              <a:defRPr sz="2500">
                <a:solidFill>
                  <a:schemeClr val="tx1"/>
                </a:solidFill>
                <a:latin typeface="Arial" pitchFamily="34" charset="0"/>
              </a:defRPr>
            </a:lvl4pPr>
            <a:lvl5pPr marL="2117250" indent="-235250" defTabSz="957336">
              <a:defRPr sz="2500">
                <a:solidFill>
                  <a:schemeClr val="tx1"/>
                </a:solidFill>
                <a:latin typeface="Arial" pitchFamily="34" charset="0"/>
              </a:defRPr>
            </a:lvl5pPr>
            <a:lvl6pPr marL="2587750" indent="-235250" defTabSz="957336" eaLnBrk="0" fontAlgn="base" hangingPunct="0">
              <a:spcBef>
                <a:spcPct val="0"/>
              </a:spcBef>
              <a:spcAft>
                <a:spcPct val="0"/>
              </a:spcAft>
              <a:defRPr sz="2500">
                <a:solidFill>
                  <a:schemeClr val="tx1"/>
                </a:solidFill>
                <a:latin typeface="Arial" pitchFamily="34" charset="0"/>
              </a:defRPr>
            </a:lvl6pPr>
            <a:lvl7pPr marL="3058249" indent="-235250" defTabSz="957336" eaLnBrk="0" fontAlgn="base" hangingPunct="0">
              <a:spcBef>
                <a:spcPct val="0"/>
              </a:spcBef>
              <a:spcAft>
                <a:spcPct val="0"/>
              </a:spcAft>
              <a:defRPr sz="2500">
                <a:solidFill>
                  <a:schemeClr val="tx1"/>
                </a:solidFill>
                <a:latin typeface="Arial" pitchFamily="34" charset="0"/>
              </a:defRPr>
            </a:lvl7pPr>
            <a:lvl8pPr marL="3528749" indent="-235250" defTabSz="957336" eaLnBrk="0" fontAlgn="base" hangingPunct="0">
              <a:spcBef>
                <a:spcPct val="0"/>
              </a:spcBef>
              <a:spcAft>
                <a:spcPct val="0"/>
              </a:spcAft>
              <a:defRPr sz="2500">
                <a:solidFill>
                  <a:schemeClr val="tx1"/>
                </a:solidFill>
                <a:latin typeface="Arial" pitchFamily="34" charset="0"/>
              </a:defRPr>
            </a:lvl8pPr>
            <a:lvl9pPr marL="3999249" indent="-235250" defTabSz="957336" eaLnBrk="0" fontAlgn="base" hangingPunct="0">
              <a:spcBef>
                <a:spcPct val="0"/>
              </a:spcBef>
              <a:spcAft>
                <a:spcPct val="0"/>
              </a:spcAft>
              <a:defRPr sz="2500">
                <a:solidFill>
                  <a:schemeClr val="tx1"/>
                </a:solidFill>
                <a:latin typeface="Arial" pitchFamily="34" charset="0"/>
              </a:defRPr>
            </a:lvl9pPr>
          </a:lstStyle>
          <a:p>
            <a:fld id="{B50263E7-5341-42E0-982A-A892F5AF92DB}" type="slidenum">
              <a:rPr lang="en-US" sz="1300">
                <a:latin typeface="Times New Roman" pitchFamily="18" charset="0"/>
              </a:rPr>
              <a:pPr/>
              <a:t>69</a:t>
            </a:fld>
            <a:endParaRPr lang="en-US" sz="1300" dirty="0">
              <a:latin typeface="Times New Roman" pitchFamily="18" charset="0"/>
            </a:endParaRPr>
          </a:p>
        </p:txBody>
      </p:sp>
      <p:sp>
        <p:nvSpPr>
          <p:cNvPr id="210947" name="Rectangle 2"/>
          <p:cNvSpPr>
            <a:spLocks noGrp="1" noRot="1" noChangeAspect="1" noChangeArrowheads="1" noTextEdit="1"/>
          </p:cNvSpPr>
          <p:nvPr>
            <p:ph type="sldImg"/>
          </p:nvPr>
        </p:nvSpPr>
        <p:spPr>
          <a:xfrm>
            <a:off x="1216025" y="914400"/>
            <a:ext cx="4425950" cy="3319463"/>
          </a:xfrm>
          <a:ln/>
        </p:spPr>
      </p:sp>
      <p:sp>
        <p:nvSpPr>
          <p:cNvPr id="210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Possible solutions:</a:t>
            </a:r>
          </a:p>
          <a:p>
            <a:pPr lvl="1"/>
            <a:r>
              <a:rPr lang="en-US" dirty="0" smtClean="0">
                <a:latin typeface="Times New Roman" pitchFamily="18" charset="0"/>
              </a:rPr>
              <a:t>Pad the first occurrence of the </a:t>
            </a:r>
            <a:r>
              <a:rPr lang="en-US" sz="1500" dirty="0">
                <a:latin typeface="Courier New" pitchFamily="49" charset="0"/>
              </a:rPr>
              <a:t>Freq</a:t>
            </a:r>
            <a:r>
              <a:rPr lang="en-US" dirty="0" smtClean="0">
                <a:latin typeface="Times New Roman" pitchFamily="18" charset="0"/>
              </a:rPr>
              <a:t> value with blanks to be the length of the longest possible value.</a:t>
            </a:r>
          </a:p>
          <a:p>
            <a:pPr lvl="1"/>
            <a:r>
              <a:rPr lang="en-US" dirty="0" smtClean="0">
                <a:latin typeface="Times New Roman" pitchFamily="18" charset="0"/>
              </a:rPr>
              <a:t>Switch conditional statements to place the longest value of </a:t>
            </a:r>
            <a:r>
              <a:rPr lang="en-US" sz="1500" dirty="0">
                <a:latin typeface="Courier New" pitchFamily="49" charset="0"/>
              </a:rPr>
              <a:t>Freq</a:t>
            </a:r>
            <a:r>
              <a:rPr lang="en-US" dirty="0" smtClean="0">
                <a:latin typeface="Times New Roman" pitchFamily="18" charset="0"/>
              </a:rPr>
              <a:t> in the first conditional statement.</a:t>
            </a:r>
          </a:p>
          <a:p>
            <a:pPr lvl="1"/>
            <a:r>
              <a:rPr lang="en-US" dirty="0" smtClean="0">
                <a:latin typeface="Times New Roman" pitchFamily="18" charset="0"/>
              </a:rPr>
              <a:t>Add a LENGTH statement to declare the byte size of the variable upfront.</a:t>
            </a:r>
          </a:p>
          <a:p>
            <a:pPr lvl="1"/>
            <a:endParaRPr lang="en-US" dirty="0" smtClean="0">
              <a:latin typeface="Times New Roman" pitchFamily="18" charset="0"/>
            </a:endParaRPr>
          </a:p>
          <a:p>
            <a:pPr lvl="1"/>
            <a:r>
              <a:rPr lang="en-US" dirty="0" smtClean="0">
                <a:latin typeface="Times New Roman" pitchFamily="18" charset="0"/>
              </a:rPr>
              <a:t>Any thoughts on how we could prevent the truncation, several possibilities? (The students have already learned about the LENGTH statement with list input.)</a:t>
            </a:r>
          </a:p>
          <a:p>
            <a:pPr lvl="1"/>
            <a:r>
              <a:rPr lang="en-US" dirty="0" smtClean="0">
                <a:latin typeface="Times New Roman" pitchFamily="18" charset="0"/>
              </a:rPr>
              <a:t>LW: Send your thought as a text response.</a:t>
            </a:r>
          </a:p>
          <a:p>
            <a:pPr lvl="1"/>
            <a:r>
              <a:rPr lang="en-US" dirty="0" smtClean="0">
                <a:latin typeface="Times New Roman" pitchFamily="18" charset="0"/>
              </a:rPr>
              <a:t>IBT: Take suggestions verbally from the students. </a:t>
            </a:r>
          </a:p>
          <a:p>
            <a:endParaRPr lang="en-US" dirty="0"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36">
              <a:defRPr sz="2500">
                <a:solidFill>
                  <a:schemeClr val="tx1"/>
                </a:solidFill>
                <a:latin typeface="Arial" pitchFamily="34" charset="0"/>
              </a:defRPr>
            </a:lvl1pPr>
            <a:lvl2pPr marL="764562" indent="-294062" defTabSz="957336">
              <a:defRPr sz="2500">
                <a:solidFill>
                  <a:schemeClr val="tx1"/>
                </a:solidFill>
                <a:latin typeface="Arial" pitchFamily="34" charset="0"/>
              </a:defRPr>
            </a:lvl2pPr>
            <a:lvl3pPr marL="1176249" indent="-235250" defTabSz="957336">
              <a:defRPr sz="2500">
                <a:solidFill>
                  <a:schemeClr val="tx1"/>
                </a:solidFill>
                <a:latin typeface="Arial" pitchFamily="34" charset="0"/>
              </a:defRPr>
            </a:lvl3pPr>
            <a:lvl4pPr marL="1646750" indent="-235250" defTabSz="957336">
              <a:defRPr sz="2500">
                <a:solidFill>
                  <a:schemeClr val="tx1"/>
                </a:solidFill>
                <a:latin typeface="Arial" pitchFamily="34" charset="0"/>
              </a:defRPr>
            </a:lvl4pPr>
            <a:lvl5pPr marL="2117250" indent="-235250" defTabSz="957336">
              <a:defRPr sz="2500">
                <a:solidFill>
                  <a:schemeClr val="tx1"/>
                </a:solidFill>
                <a:latin typeface="Arial" pitchFamily="34" charset="0"/>
              </a:defRPr>
            </a:lvl5pPr>
            <a:lvl6pPr marL="2587750" indent="-235250" defTabSz="957336" eaLnBrk="0" fontAlgn="base" hangingPunct="0">
              <a:spcBef>
                <a:spcPct val="0"/>
              </a:spcBef>
              <a:spcAft>
                <a:spcPct val="0"/>
              </a:spcAft>
              <a:defRPr sz="2500">
                <a:solidFill>
                  <a:schemeClr val="tx1"/>
                </a:solidFill>
                <a:latin typeface="Arial" pitchFamily="34" charset="0"/>
              </a:defRPr>
            </a:lvl6pPr>
            <a:lvl7pPr marL="3058249" indent="-235250" defTabSz="957336" eaLnBrk="0" fontAlgn="base" hangingPunct="0">
              <a:spcBef>
                <a:spcPct val="0"/>
              </a:spcBef>
              <a:spcAft>
                <a:spcPct val="0"/>
              </a:spcAft>
              <a:defRPr sz="2500">
                <a:solidFill>
                  <a:schemeClr val="tx1"/>
                </a:solidFill>
                <a:latin typeface="Arial" pitchFamily="34" charset="0"/>
              </a:defRPr>
            </a:lvl7pPr>
            <a:lvl8pPr marL="3528749" indent="-235250" defTabSz="957336" eaLnBrk="0" fontAlgn="base" hangingPunct="0">
              <a:spcBef>
                <a:spcPct val="0"/>
              </a:spcBef>
              <a:spcAft>
                <a:spcPct val="0"/>
              </a:spcAft>
              <a:defRPr sz="2500">
                <a:solidFill>
                  <a:schemeClr val="tx1"/>
                </a:solidFill>
                <a:latin typeface="Arial" pitchFamily="34" charset="0"/>
              </a:defRPr>
            </a:lvl8pPr>
            <a:lvl9pPr marL="3999249" indent="-235250" defTabSz="957336" eaLnBrk="0" fontAlgn="base" hangingPunct="0">
              <a:spcBef>
                <a:spcPct val="0"/>
              </a:spcBef>
              <a:spcAft>
                <a:spcPct val="0"/>
              </a:spcAft>
              <a:defRPr sz="2500">
                <a:solidFill>
                  <a:schemeClr val="tx1"/>
                </a:solidFill>
                <a:latin typeface="Arial" pitchFamily="34" charset="0"/>
              </a:defRPr>
            </a:lvl9pPr>
          </a:lstStyle>
          <a:p>
            <a:fld id="{1C712B19-3476-45BC-86B6-FA668D019DAD}" type="slidenum">
              <a:rPr lang="en-US" sz="1300">
                <a:latin typeface="Times New Roman" pitchFamily="18" charset="0"/>
              </a:rPr>
              <a:pPr/>
              <a:t>70</a:t>
            </a:fld>
            <a:endParaRPr lang="en-US" sz="1300" dirty="0">
              <a:latin typeface="Times New Roman" pitchFamily="18" charset="0"/>
            </a:endParaRPr>
          </a:p>
        </p:txBody>
      </p:sp>
      <p:sp>
        <p:nvSpPr>
          <p:cNvPr id="211971" name="Rectangle 2"/>
          <p:cNvSpPr>
            <a:spLocks noGrp="1" noRot="1" noChangeAspect="1" noChangeArrowheads="1" noTextEdit="1"/>
          </p:cNvSpPr>
          <p:nvPr>
            <p:ph type="sldImg"/>
          </p:nvPr>
        </p:nvSpPr>
        <p:spPr>
          <a:xfrm>
            <a:off x="1216025" y="914400"/>
            <a:ext cx="4425950" cy="3319463"/>
          </a:xfrm>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Possible solutions:</a:t>
            </a:r>
          </a:p>
          <a:p>
            <a:pPr lvl="1"/>
            <a:r>
              <a:rPr lang="en-US" dirty="0" smtClean="0">
                <a:latin typeface="Times New Roman" pitchFamily="18" charset="0"/>
              </a:rPr>
              <a:t>Pad the first occurrence of the </a:t>
            </a:r>
            <a:r>
              <a:rPr lang="en-US" sz="1500" dirty="0">
                <a:latin typeface="Courier New" pitchFamily="49" charset="0"/>
              </a:rPr>
              <a:t>Freq</a:t>
            </a:r>
            <a:r>
              <a:rPr lang="en-US" dirty="0" smtClean="0">
                <a:latin typeface="Times New Roman" pitchFamily="18" charset="0"/>
              </a:rPr>
              <a:t> value with blanks to be the length of the longest possible value.</a:t>
            </a:r>
          </a:p>
          <a:p>
            <a:pPr lvl="1"/>
            <a:r>
              <a:rPr lang="en-US" dirty="0" smtClean="0">
                <a:latin typeface="Times New Roman" pitchFamily="18" charset="0"/>
              </a:rPr>
              <a:t>Switch conditional statements to place the longest value of </a:t>
            </a:r>
            <a:r>
              <a:rPr lang="en-US" sz="1500" dirty="0">
                <a:latin typeface="Courier New" pitchFamily="49" charset="0"/>
              </a:rPr>
              <a:t>Freq</a:t>
            </a:r>
            <a:r>
              <a:rPr lang="en-US" dirty="0" smtClean="0">
                <a:latin typeface="Times New Roman" pitchFamily="18" charset="0"/>
              </a:rPr>
              <a:t> in the first conditional statement.</a:t>
            </a:r>
          </a:p>
          <a:p>
            <a:pPr lvl="1"/>
            <a:r>
              <a:rPr lang="en-US" dirty="0" smtClean="0">
                <a:latin typeface="Times New Roman" pitchFamily="18" charset="0"/>
              </a:rPr>
              <a:t>Add a LENGTH statement to declare the byte size of the variable upfront.</a:t>
            </a:r>
          </a:p>
          <a:p>
            <a:endParaRPr lang="en-US" dirty="0" smtClean="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36">
              <a:defRPr sz="2500">
                <a:solidFill>
                  <a:schemeClr val="tx1"/>
                </a:solidFill>
                <a:latin typeface="Arial" pitchFamily="34" charset="0"/>
              </a:defRPr>
            </a:lvl1pPr>
            <a:lvl2pPr marL="764562" indent="-294062" defTabSz="957336">
              <a:defRPr sz="2500">
                <a:solidFill>
                  <a:schemeClr val="tx1"/>
                </a:solidFill>
                <a:latin typeface="Arial" pitchFamily="34" charset="0"/>
              </a:defRPr>
            </a:lvl2pPr>
            <a:lvl3pPr marL="1176249" indent="-235250" defTabSz="957336">
              <a:defRPr sz="2500">
                <a:solidFill>
                  <a:schemeClr val="tx1"/>
                </a:solidFill>
                <a:latin typeface="Arial" pitchFamily="34" charset="0"/>
              </a:defRPr>
            </a:lvl3pPr>
            <a:lvl4pPr marL="1646750" indent="-235250" defTabSz="957336">
              <a:defRPr sz="2500">
                <a:solidFill>
                  <a:schemeClr val="tx1"/>
                </a:solidFill>
                <a:latin typeface="Arial" pitchFamily="34" charset="0"/>
              </a:defRPr>
            </a:lvl4pPr>
            <a:lvl5pPr marL="2117250" indent="-235250" defTabSz="957336">
              <a:defRPr sz="2500">
                <a:solidFill>
                  <a:schemeClr val="tx1"/>
                </a:solidFill>
                <a:latin typeface="Arial" pitchFamily="34" charset="0"/>
              </a:defRPr>
            </a:lvl5pPr>
            <a:lvl6pPr marL="2587750" indent="-235250" defTabSz="957336" eaLnBrk="0" fontAlgn="base" hangingPunct="0">
              <a:spcBef>
                <a:spcPct val="0"/>
              </a:spcBef>
              <a:spcAft>
                <a:spcPct val="0"/>
              </a:spcAft>
              <a:defRPr sz="2500">
                <a:solidFill>
                  <a:schemeClr val="tx1"/>
                </a:solidFill>
                <a:latin typeface="Arial" pitchFamily="34" charset="0"/>
              </a:defRPr>
            </a:lvl6pPr>
            <a:lvl7pPr marL="3058249" indent="-235250" defTabSz="957336" eaLnBrk="0" fontAlgn="base" hangingPunct="0">
              <a:spcBef>
                <a:spcPct val="0"/>
              </a:spcBef>
              <a:spcAft>
                <a:spcPct val="0"/>
              </a:spcAft>
              <a:defRPr sz="2500">
                <a:solidFill>
                  <a:schemeClr val="tx1"/>
                </a:solidFill>
                <a:latin typeface="Arial" pitchFamily="34" charset="0"/>
              </a:defRPr>
            </a:lvl7pPr>
            <a:lvl8pPr marL="3528749" indent="-235250" defTabSz="957336" eaLnBrk="0" fontAlgn="base" hangingPunct="0">
              <a:spcBef>
                <a:spcPct val="0"/>
              </a:spcBef>
              <a:spcAft>
                <a:spcPct val="0"/>
              </a:spcAft>
              <a:defRPr sz="2500">
                <a:solidFill>
                  <a:schemeClr val="tx1"/>
                </a:solidFill>
                <a:latin typeface="Arial" pitchFamily="34" charset="0"/>
              </a:defRPr>
            </a:lvl8pPr>
            <a:lvl9pPr marL="3999249" indent="-235250" defTabSz="957336" eaLnBrk="0" fontAlgn="base" hangingPunct="0">
              <a:spcBef>
                <a:spcPct val="0"/>
              </a:spcBef>
              <a:spcAft>
                <a:spcPct val="0"/>
              </a:spcAft>
              <a:defRPr sz="2500">
                <a:solidFill>
                  <a:schemeClr val="tx1"/>
                </a:solidFill>
                <a:latin typeface="Arial" pitchFamily="34" charset="0"/>
              </a:defRPr>
            </a:lvl9pPr>
          </a:lstStyle>
          <a:p>
            <a:fld id="{22166EDE-027B-4EE0-B9E0-3833DDF9EAC3}" type="slidenum">
              <a:rPr lang="en-US" sz="1300">
                <a:latin typeface="Times New Roman" pitchFamily="18" charset="0"/>
              </a:rPr>
              <a:pPr/>
              <a:t>71</a:t>
            </a:fld>
            <a:endParaRPr lang="en-US" sz="1300" dirty="0">
              <a:latin typeface="Times New Roman" pitchFamily="18" charset="0"/>
            </a:endParaRPr>
          </a:p>
        </p:txBody>
      </p:sp>
      <p:sp>
        <p:nvSpPr>
          <p:cNvPr id="214019" name="Rectangle 2"/>
          <p:cNvSpPr>
            <a:spLocks noGrp="1" noRot="1" noChangeAspect="1" noChangeArrowheads="1" noTextEdit="1"/>
          </p:cNvSpPr>
          <p:nvPr>
            <p:ph type="sldImg"/>
          </p:nvPr>
        </p:nvSpPr>
        <p:spPr>
          <a:xfrm>
            <a:off x="1216025" y="914400"/>
            <a:ext cx="4425950" cy="3319463"/>
          </a:xfrm>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36">
              <a:defRPr sz="2500">
                <a:solidFill>
                  <a:schemeClr val="tx1"/>
                </a:solidFill>
                <a:latin typeface="Arial" pitchFamily="34" charset="0"/>
              </a:defRPr>
            </a:lvl1pPr>
            <a:lvl2pPr marL="764562" indent="-294062" defTabSz="957336">
              <a:defRPr sz="2500">
                <a:solidFill>
                  <a:schemeClr val="tx1"/>
                </a:solidFill>
                <a:latin typeface="Arial" pitchFamily="34" charset="0"/>
              </a:defRPr>
            </a:lvl2pPr>
            <a:lvl3pPr marL="1176249" indent="-235250" defTabSz="957336">
              <a:defRPr sz="2500">
                <a:solidFill>
                  <a:schemeClr val="tx1"/>
                </a:solidFill>
                <a:latin typeface="Arial" pitchFamily="34" charset="0"/>
              </a:defRPr>
            </a:lvl3pPr>
            <a:lvl4pPr marL="1646750" indent="-235250" defTabSz="957336">
              <a:defRPr sz="2500">
                <a:solidFill>
                  <a:schemeClr val="tx1"/>
                </a:solidFill>
                <a:latin typeface="Arial" pitchFamily="34" charset="0"/>
              </a:defRPr>
            </a:lvl4pPr>
            <a:lvl5pPr marL="2117250" indent="-235250" defTabSz="957336">
              <a:defRPr sz="2500">
                <a:solidFill>
                  <a:schemeClr val="tx1"/>
                </a:solidFill>
                <a:latin typeface="Arial" pitchFamily="34" charset="0"/>
              </a:defRPr>
            </a:lvl5pPr>
            <a:lvl6pPr marL="2587750" indent="-235250" defTabSz="957336" eaLnBrk="0" fontAlgn="base" hangingPunct="0">
              <a:spcBef>
                <a:spcPct val="0"/>
              </a:spcBef>
              <a:spcAft>
                <a:spcPct val="0"/>
              </a:spcAft>
              <a:defRPr sz="2500">
                <a:solidFill>
                  <a:schemeClr val="tx1"/>
                </a:solidFill>
                <a:latin typeface="Arial" pitchFamily="34" charset="0"/>
              </a:defRPr>
            </a:lvl6pPr>
            <a:lvl7pPr marL="3058249" indent="-235250" defTabSz="957336" eaLnBrk="0" fontAlgn="base" hangingPunct="0">
              <a:spcBef>
                <a:spcPct val="0"/>
              </a:spcBef>
              <a:spcAft>
                <a:spcPct val="0"/>
              </a:spcAft>
              <a:defRPr sz="2500">
                <a:solidFill>
                  <a:schemeClr val="tx1"/>
                </a:solidFill>
                <a:latin typeface="Arial" pitchFamily="34" charset="0"/>
              </a:defRPr>
            </a:lvl7pPr>
            <a:lvl8pPr marL="3528749" indent="-235250" defTabSz="957336" eaLnBrk="0" fontAlgn="base" hangingPunct="0">
              <a:spcBef>
                <a:spcPct val="0"/>
              </a:spcBef>
              <a:spcAft>
                <a:spcPct val="0"/>
              </a:spcAft>
              <a:defRPr sz="2500">
                <a:solidFill>
                  <a:schemeClr val="tx1"/>
                </a:solidFill>
                <a:latin typeface="Arial" pitchFamily="34" charset="0"/>
              </a:defRPr>
            </a:lvl8pPr>
            <a:lvl9pPr marL="3999249" indent="-235250" defTabSz="957336" eaLnBrk="0" fontAlgn="base" hangingPunct="0">
              <a:spcBef>
                <a:spcPct val="0"/>
              </a:spcBef>
              <a:spcAft>
                <a:spcPct val="0"/>
              </a:spcAft>
              <a:defRPr sz="2500">
                <a:solidFill>
                  <a:schemeClr val="tx1"/>
                </a:solidFill>
                <a:latin typeface="Arial" pitchFamily="34" charset="0"/>
              </a:defRPr>
            </a:lvl9pPr>
          </a:lstStyle>
          <a:p>
            <a:fld id="{22166EDE-027B-4EE0-B9E0-3833DDF9EAC3}" type="slidenum">
              <a:rPr lang="en-US" sz="1300">
                <a:latin typeface="Times New Roman" pitchFamily="18" charset="0"/>
              </a:rPr>
              <a:pPr/>
              <a:t>72</a:t>
            </a:fld>
            <a:endParaRPr lang="en-US" sz="1300" dirty="0">
              <a:latin typeface="Times New Roman" pitchFamily="18" charset="0"/>
            </a:endParaRPr>
          </a:p>
        </p:txBody>
      </p:sp>
      <p:sp>
        <p:nvSpPr>
          <p:cNvPr id="214019" name="Rectangle 2"/>
          <p:cNvSpPr>
            <a:spLocks noGrp="1" noRot="1" noChangeAspect="1" noChangeArrowheads="1" noTextEdit="1"/>
          </p:cNvSpPr>
          <p:nvPr>
            <p:ph type="sldImg"/>
          </p:nvPr>
        </p:nvSpPr>
        <p:spPr>
          <a:xfrm>
            <a:off x="1216025" y="914400"/>
            <a:ext cx="4425950" cy="3319463"/>
          </a:xfrm>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36">
              <a:defRPr sz="2500">
                <a:solidFill>
                  <a:schemeClr val="tx1"/>
                </a:solidFill>
                <a:latin typeface="Arial" pitchFamily="34" charset="0"/>
              </a:defRPr>
            </a:lvl1pPr>
            <a:lvl2pPr marL="764562" indent="-294062" defTabSz="957336">
              <a:defRPr sz="2500">
                <a:solidFill>
                  <a:schemeClr val="tx1"/>
                </a:solidFill>
                <a:latin typeface="Arial" pitchFamily="34" charset="0"/>
              </a:defRPr>
            </a:lvl2pPr>
            <a:lvl3pPr marL="1176249" indent="-235250" defTabSz="957336">
              <a:defRPr sz="2500">
                <a:solidFill>
                  <a:schemeClr val="tx1"/>
                </a:solidFill>
                <a:latin typeface="Arial" pitchFamily="34" charset="0"/>
              </a:defRPr>
            </a:lvl3pPr>
            <a:lvl4pPr marL="1646750" indent="-235250" defTabSz="957336">
              <a:defRPr sz="2500">
                <a:solidFill>
                  <a:schemeClr val="tx1"/>
                </a:solidFill>
                <a:latin typeface="Arial" pitchFamily="34" charset="0"/>
              </a:defRPr>
            </a:lvl4pPr>
            <a:lvl5pPr marL="2117250" indent="-235250" defTabSz="957336">
              <a:defRPr sz="2500">
                <a:solidFill>
                  <a:schemeClr val="tx1"/>
                </a:solidFill>
                <a:latin typeface="Arial" pitchFamily="34" charset="0"/>
              </a:defRPr>
            </a:lvl5pPr>
            <a:lvl6pPr marL="2587750" indent="-235250" defTabSz="957336" eaLnBrk="0" fontAlgn="base" hangingPunct="0">
              <a:spcBef>
                <a:spcPct val="0"/>
              </a:spcBef>
              <a:spcAft>
                <a:spcPct val="0"/>
              </a:spcAft>
              <a:defRPr sz="2500">
                <a:solidFill>
                  <a:schemeClr val="tx1"/>
                </a:solidFill>
                <a:latin typeface="Arial" pitchFamily="34" charset="0"/>
              </a:defRPr>
            </a:lvl6pPr>
            <a:lvl7pPr marL="3058249" indent="-235250" defTabSz="957336" eaLnBrk="0" fontAlgn="base" hangingPunct="0">
              <a:spcBef>
                <a:spcPct val="0"/>
              </a:spcBef>
              <a:spcAft>
                <a:spcPct val="0"/>
              </a:spcAft>
              <a:defRPr sz="2500">
                <a:solidFill>
                  <a:schemeClr val="tx1"/>
                </a:solidFill>
                <a:latin typeface="Arial" pitchFamily="34" charset="0"/>
              </a:defRPr>
            </a:lvl7pPr>
            <a:lvl8pPr marL="3528749" indent="-235250" defTabSz="957336" eaLnBrk="0" fontAlgn="base" hangingPunct="0">
              <a:spcBef>
                <a:spcPct val="0"/>
              </a:spcBef>
              <a:spcAft>
                <a:spcPct val="0"/>
              </a:spcAft>
              <a:defRPr sz="2500">
                <a:solidFill>
                  <a:schemeClr val="tx1"/>
                </a:solidFill>
                <a:latin typeface="Arial" pitchFamily="34" charset="0"/>
              </a:defRPr>
            </a:lvl8pPr>
            <a:lvl9pPr marL="3999249" indent="-235250" defTabSz="957336" eaLnBrk="0" fontAlgn="base" hangingPunct="0">
              <a:spcBef>
                <a:spcPct val="0"/>
              </a:spcBef>
              <a:spcAft>
                <a:spcPct val="0"/>
              </a:spcAft>
              <a:defRPr sz="2500">
                <a:solidFill>
                  <a:schemeClr val="tx1"/>
                </a:solidFill>
                <a:latin typeface="Arial" pitchFamily="34" charset="0"/>
              </a:defRPr>
            </a:lvl9pPr>
          </a:lstStyle>
          <a:p>
            <a:fld id="{22166EDE-027B-4EE0-B9E0-3833DDF9EAC3}" type="slidenum">
              <a:rPr lang="en-US" sz="1300">
                <a:latin typeface="Times New Roman" pitchFamily="18" charset="0"/>
              </a:rPr>
              <a:pPr/>
              <a:t>73</a:t>
            </a:fld>
            <a:endParaRPr lang="en-US" sz="1300" dirty="0">
              <a:latin typeface="Times New Roman" pitchFamily="18" charset="0"/>
            </a:endParaRPr>
          </a:p>
        </p:txBody>
      </p:sp>
      <p:sp>
        <p:nvSpPr>
          <p:cNvPr id="214019" name="Rectangle 2"/>
          <p:cNvSpPr>
            <a:spLocks noGrp="1" noRot="1" noChangeAspect="1" noChangeArrowheads="1" noTextEdit="1"/>
          </p:cNvSpPr>
          <p:nvPr>
            <p:ph type="sldImg"/>
          </p:nvPr>
        </p:nvSpPr>
        <p:spPr>
          <a:xfrm>
            <a:off x="1216025" y="914400"/>
            <a:ext cx="4425950" cy="3319463"/>
          </a:xfrm>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36">
              <a:defRPr sz="2500">
                <a:solidFill>
                  <a:schemeClr val="tx1"/>
                </a:solidFill>
                <a:latin typeface="Arial" pitchFamily="34" charset="0"/>
              </a:defRPr>
            </a:lvl1pPr>
            <a:lvl2pPr marL="764562" indent="-294062" defTabSz="957336">
              <a:defRPr sz="2500">
                <a:solidFill>
                  <a:schemeClr val="tx1"/>
                </a:solidFill>
                <a:latin typeface="Arial" pitchFamily="34" charset="0"/>
              </a:defRPr>
            </a:lvl2pPr>
            <a:lvl3pPr marL="1176249" indent="-235250" defTabSz="957336">
              <a:defRPr sz="2500">
                <a:solidFill>
                  <a:schemeClr val="tx1"/>
                </a:solidFill>
                <a:latin typeface="Arial" pitchFamily="34" charset="0"/>
              </a:defRPr>
            </a:lvl3pPr>
            <a:lvl4pPr marL="1646750" indent="-235250" defTabSz="957336">
              <a:defRPr sz="2500">
                <a:solidFill>
                  <a:schemeClr val="tx1"/>
                </a:solidFill>
                <a:latin typeface="Arial" pitchFamily="34" charset="0"/>
              </a:defRPr>
            </a:lvl4pPr>
            <a:lvl5pPr marL="2117250" indent="-235250" defTabSz="957336">
              <a:defRPr sz="2500">
                <a:solidFill>
                  <a:schemeClr val="tx1"/>
                </a:solidFill>
                <a:latin typeface="Arial" pitchFamily="34" charset="0"/>
              </a:defRPr>
            </a:lvl5pPr>
            <a:lvl6pPr marL="2587750" indent="-235250" defTabSz="957336" eaLnBrk="0" fontAlgn="base" hangingPunct="0">
              <a:spcBef>
                <a:spcPct val="0"/>
              </a:spcBef>
              <a:spcAft>
                <a:spcPct val="0"/>
              </a:spcAft>
              <a:defRPr sz="2500">
                <a:solidFill>
                  <a:schemeClr val="tx1"/>
                </a:solidFill>
                <a:latin typeface="Arial" pitchFamily="34" charset="0"/>
              </a:defRPr>
            </a:lvl6pPr>
            <a:lvl7pPr marL="3058249" indent="-235250" defTabSz="957336" eaLnBrk="0" fontAlgn="base" hangingPunct="0">
              <a:spcBef>
                <a:spcPct val="0"/>
              </a:spcBef>
              <a:spcAft>
                <a:spcPct val="0"/>
              </a:spcAft>
              <a:defRPr sz="2500">
                <a:solidFill>
                  <a:schemeClr val="tx1"/>
                </a:solidFill>
                <a:latin typeface="Arial" pitchFamily="34" charset="0"/>
              </a:defRPr>
            </a:lvl7pPr>
            <a:lvl8pPr marL="3528749" indent="-235250" defTabSz="957336" eaLnBrk="0" fontAlgn="base" hangingPunct="0">
              <a:spcBef>
                <a:spcPct val="0"/>
              </a:spcBef>
              <a:spcAft>
                <a:spcPct val="0"/>
              </a:spcAft>
              <a:defRPr sz="2500">
                <a:solidFill>
                  <a:schemeClr val="tx1"/>
                </a:solidFill>
                <a:latin typeface="Arial" pitchFamily="34" charset="0"/>
              </a:defRPr>
            </a:lvl8pPr>
            <a:lvl9pPr marL="3999249" indent="-235250" defTabSz="957336" eaLnBrk="0" fontAlgn="base" hangingPunct="0">
              <a:spcBef>
                <a:spcPct val="0"/>
              </a:spcBef>
              <a:spcAft>
                <a:spcPct val="0"/>
              </a:spcAft>
              <a:defRPr sz="2500">
                <a:solidFill>
                  <a:schemeClr val="tx1"/>
                </a:solidFill>
                <a:latin typeface="Arial" pitchFamily="34" charset="0"/>
              </a:defRPr>
            </a:lvl9pPr>
          </a:lstStyle>
          <a:p>
            <a:fld id="{22166EDE-027B-4EE0-B9E0-3833DDF9EAC3}" type="slidenum">
              <a:rPr lang="en-US" sz="1300">
                <a:latin typeface="Times New Roman" pitchFamily="18" charset="0"/>
              </a:rPr>
              <a:pPr/>
              <a:t>74</a:t>
            </a:fld>
            <a:endParaRPr lang="en-US" sz="1300" dirty="0">
              <a:latin typeface="Times New Roman" pitchFamily="18" charset="0"/>
            </a:endParaRPr>
          </a:p>
        </p:txBody>
      </p:sp>
      <p:sp>
        <p:nvSpPr>
          <p:cNvPr id="214019" name="Rectangle 2"/>
          <p:cNvSpPr>
            <a:spLocks noGrp="1" noRot="1" noChangeAspect="1" noChangeArrowheads="1" noTextEdit="1"/>
          </p:cNvSpPr>
          <p:nvPr>
            <p:ph type="sldImg"/>
          </p:nvPr>
        </p:nvSpPr>
        <p:spPr>
          <a:xfrm>
            <a:off x="1216025" y="914400"/>
            <a:ext cx="4425950" cy="3319463"/>
          </a:xfrm>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41">
              <a:defRPr sz="2500">
                <a:solidFill>
                  <a:schemeClr val="tx1"/>
                </a:solidFill>
                <a:latin typeface="Arial" pitchFamily="34" charset="0"/>
              </a:defRPr>
            </a:lvl1pPr>
            <a:lvl2pPr marL="764487" indent="-294034" defTabSz="957241">
              <a:defRPr sz="2500">
                <a:solidFill>
                  <a:schemeClr val="tx1"/>
                </a:solidFill>
                <a:latin typeface="Arial" pitchFamily="34" charset="0"/>
              </a:defRPr>
            </a:lvl2pPr>
            <a:lvl3pPr marL="1176132" indent="-235226" defTabSz="957241">
              <a:defRPr sz="2500">
                <a:solidFill>
                  <a:schemeClr val="tx1"/>
                </a:solidFill>
                <a:latin typeface="Arial" pitchFamily="34" charset="0"/>
              </a:defRPr>
            </a:lvl3pPr>
            <a:lvl4pPr marL="1646587" indent="-235226" defTabSz="957241">
              <a:defRPr sz="2500">
                <a:solidFill>
                  <a:schemeClr val="tx1"/>
                </a:solidFill>
                <a:latin typeface="Arial" pitchFamily="34" charset="0"/>
              </a:defRPr>
            </a:lvl4pPr>
            <a:lvl5pPr marL="2117039" indent="-235226" defTabSz="957241">
              <a:defRPr sz="2500">
                <a:solidFill>
                  <a:schemeClr val="tx1"/>
                </a:solidFill>
                <a:latin typeface="Arial" pitchFamily="34" charset="0"/>
              </a:defRPr>
            </a:lvl5pPr>
            <a:lvl6pPr marL="2587492" indent="-235226" defTabSz="957241" eaLnBrk="0" fontAlgn="base" hangingPunct="0">
              <a:spcBef>
                <a:spcPct val="0"/>
              </a:spcBef>
              <a:spcAft>
                <a:spcPct val="0"/>
              </a:spcAft>
              <a:defRPr sz="2500">
                <a:solidFill>
                  <a:schemeClr val="tx1"/>
                </a:solidFill>
                <a:latin typeface="Arial" pitchFamily="34" charset="0"/>
              </a:defRPr>
            </a:lvl6pPr>
            <a:lvl7pPr marL="3057946" indent="-235226" defTabSz="957241" eaLnBrk="0" fontAlgn="base" hangingPunct="0">
              <a:spcBef>
                <a:spcPct val="0"/>
              </a:spcBef>
              <a:spcAft>
                <a:spcPct val="0"/>
              </a:spcAft>
              <a:defRPr sz="2500">
                <a:solidFill>
                  <a:schemeClr val="tx1"/>
                </a:solidFill>
                <a:latin typeface="Arial" pitchFamily="34" charset="0"/>
              </a:defRPr>
            </a:lvl7pPr>
            <a:lvl8pPr marL="3528398" indent="-235226" defTabSz="957241" eaLnBrk="0" fontAlgn="base" hangingPunct="0">
              <a:spcBef>
                <a:spcPct val="0"/>
              </a:spcBef>
              <a:spcAft>
                <a:spcPct val="0"/>
              </a:spcAft>
              <a:defRPr sz="2500">
                <a:solidFill>
                  <a:schemeClr val="tx1"/>
                </a:solidFill>
                <a:latin typeface="Arial" pitchFamily="34" charset="0"/>
              </a:defRPr>
            </a:lvl8pPr>
            <a:lvl9pPr marL="3998852" indent="-235226" defTabSz="957241" eaLnBrk="0" fontAlgn="base" hangingPunct="0">
              <a:spcBef>
                <a:spcPct val="0"/>
              </a:spcBef>
              <a:spcAft>
                <a:spcPct val="0"/>
              </a:spcAft>
              <a:defRPr sz="2500">
                <a:solidFill>
                  <a:schemeClr val="tx1"/>
                </a:solidFill>
                <a:latin typeface="Arial" pitchFamily="34" charset="0"/>
              </a:defRPr>
            </a:lvl9pPr>
          </a:lstStyle>
          <a:p>
            <a:fld id="{380A0F97-EF0A-4B58-9925-FEAE18C8BF94}" type="slidenum">
              <a:rPr lang="en-US" sz="1300">
                <a:latin typeface="Times New Roman" pitchFamily="18" charset="0"/>
              </a:rPr>
              <a:pPr/>
              <a:t>5</a:t>
            </a:fld>
            <a:endParaRPr lang="en-US" sz="1300" dirty="0">
              <a:latin typeface="Times New Roman" pitchFamily="18" charset="0"/>
            </a:endParaRPr>
          </a:p>
        </p:txBody>
      </p:sp>
      <p:sp>
        <p:nvSpPr>
          <p:cNvPr id="142339" name="Rectangle 2"/>
          <p:cNvSpPr>
            <a:spLocks noGrp="1" noRot="1" noChangeAspect="1" noChangeArrowheads="1" noTextEdit="1"/>
          </p:cNvSpPr>
          <p:nvPr>
            <p:ph type="sldImg"/>
          </p:nvPr>
        </p:nvSpPr>
        <p:spPr>
          <a:xfrm>
            <a:off x="1216025" y="914400"/>
            <a:ext cx="4425950" cy="3319463"/>
          </a:xfrm>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36">
              <a:defRPr sz="2500">
                <a:solidFill>
                  <a:schemeClr val="tx1"/>
                </a:solidFill>
                <a:latin typeface="Arial" pitchFamily="34" charset="0"/>
              </a:defRPr>
            </a:lvl1pPr>
            <a:lvl2pPr marL="764562" indent="-294062" defTabSz="957336">
              <a:defRPr sz="2500">
                <a:solidFill>
                  <a:schemeClr val="tx1"/>
                </a:solidFill>
                <a:latin typeface="Arial" pitchFamily="34" charset="0"/>
              </a:defRPr>
            </a:lvl2pPr>
            <a:lvl3pPr marL="1176249" indent="-235250" defTabSz="957336">
              <a:defRPr sz="2500">
                <a:solidFill>
                  <a:schemeClr val="tx1"/>
                </a:solidFill>
                <a:latin typeface="Arial" pitchFamily="34" charset="0"/>
              </a:defRPr>
            </a:lvl3pPr>
            <a:lvl4pPr marL="1646750" indent="-235250" defTabSz="957336">
              <a:defRPr sz="2500">
                <a:solidFill>
                  <a:schemeClr val="tx1"/>
                </a:solidFill>
                <a:latin typeface="Arial" pitchFamily="34" charset="0"/>
              </a:defRPr>
            </a:lvl4pPr>
            <a:lvl5pPr marL="2117250" indent="-235250" defTabSz="957336">
              <a:defRPr sz="2500">
                <a:solidFill>
                  <a:schemeClr val="tx1"/>
                </a:solidFill>
                <a:latin typeface="Arial" pitchFamily="34" charset="0"/>
              </a:defRPr>
            </a:lvl5pPr>
            <a:lvl6pPr marL="2587750" indent="-235250" defTabSz="957336" eaLnBrk="0" fontAlgn="base" hangingPunct="0">
              <a:spcBef>
                <a:spcPct val="0"/>
              </a:spcBef>
              <a:spcAft>
                <a:spcPct val="0"/>
              </a:spcAft>
              <a:defRPr sz="2500">
                <a:solidFill>
                  <a:schemeClr val="tx1"/>
                </a:solidFill>
                <a:latin typeface="Arial" pitchFamily="34" charset="0"/>
              </a:defRPr>
            </a:lvl6pPr>
            <a:lvl7pPr marL="3058249" indent="-235250" defTabSz="957336" eaLnBrk="0" fontAlgn="base" hangingPunct="0">
              <a:spcBef>
                <a:spcPct val="0"/>
              </a:spcBef>
              <a:spcAft>
                <a:spcPct val="0"/>
              </a:spcAft>
              <a:defRPr sz="2500">
                <a:solidFill>
                  <a:schemeClr val="tx1"/>
                </a:solidFill>
                <a:latin typeface="Arial" pitchFamily="34" charset="0"/>
              </a:defRPr>
            </a:lvl7pPr>
            <a:lvl8pPr marL="3528749" indent="-235250" defTabSz="957336" eaLnBrk="0" fontAlgn="base" hangingPunct="0">
              <a:spcBef>
                <a:spcPct val="0"/>
              </a:spcBef>
              <a:spcAft>
                <a:spcPct val="0"/>
              </a:spcAft>
              <a:defRPr sz="2500">
                <a:solidFill>
                  <a:schemeClr val="tx1"/>
                </a:solidFill>
                <a:latin typeface="Arial" pitchFamily="34" charset="0"/>
              </a:defRPr>
            </a:lvl8pPr>
            <a:lvl9pPr marL="3999249" indent="-235250" defTabSz="957336" eaLnBrk="0" fontAlgn="base" hangingPunct="0">
              <a:spcBef>
                <a:spcPct val="0"/>
              </a:spcBef>
              <a:spcAft>
                <a:spcPct val="0"/>
              </a:spcAft>
              <a:defRPr sz="2500">
                <a:solidFill>
                  <a:schemeClr val="tx1"/>
                </a:solidFill>
                <a:latin typeface="Arial" pitchFamily="34" charset="0"/>
              </a:defRPr>
            </a:lvl9pPr>
          </a:lstStyle>
          <a:p>
            <a:fld id="{22166EDE-027B-4EE0-B9E0-3833DDF9EAC3}" type="slidenum">
              <a:rPr lang="en-US" sz="1300">
                <a:latin typeface="Times New Roman" pitchFamily="18" charset="0"/>
              </a:rPr>
              <a:pPr/>
              <a:t>75</a:t>
            </a:fld>
            <a:endParaRPr lang="en-US" sz="1300" dirty="0">
              <a:latin typeface="Times New Roman" pitchFamily="18" charset="0"/>
            </a:endParaRPr>
          </a:p>
        </p:txBody>
      </p:sp>
      <p:sp>
        <p:nvSpPr>
          <p:cNvPr id="214019" name="Rectangle 2"/>
          <p:cNvSpPr>
            <a:spLocks noGrp="1" noRot="1" noChangeAspect="1" noChangeArrowheads="1" noTextEdit="1"/>
          </p:cNvSpPr>
          <p:nvPr>
            <p:ph type="sldImg"/>
          </p:nvPr>
        </p:nvSpPr>
        <p:spPr>
          <a:xfrm>
            <a:off x="1216025" y="914400"/>
            <a:ext cx="4425950" cy="3319463"/>
          </a:xfrm>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36">
              <a:defRPr sz="2500">
                <a:solidFill>
                  <a:schemeClr val="tx1"/>
                </a:solidFill>
                <a:latin typeface="Arial" pitchFamily="34" charset="0"/>
              </a:defRPr>
            </a:lvl1pPr>
            <a:lvl2pPr marL="764562" indent="-294062" defTabSz="957336">
              <a:defRPr sz="2500">
                <a:solidFill>
                  <a:schemeClr val="tx1"/>
                </a:solidFill>
                <a:latin typeface="Arial" pitchFamily="34" charset="0"/>
              </a:defRPr>
            </a:lvl2pPr>
            <a:lvl3pPr marL="1176249" indent="-235250" defTabSz="957336">
              <a:defRPr sz="2500">
                <a:solidFill>
                  <a:schemeClr val="tx1"/>
                </a:solidFill>
                <a:latin typeface="Arial" pitchFamily="34" charset="0"/>
              </a:defRPr>
            </a:lvl3pPr>
            <a:lvl4pPr marL="1646750" indent="-235250" defTabSz="957336">
              <a:defRPr sz="2500">
                <a:solidFill>
                  <a:schemeClr val="tx1"/>
                </a:solidFill>
                <a:latin typeface="Arial" pitchFamily="34" charset="0"/>
              </a:defRPr>
            </a:lvl4pPr>
            <a:lvl5pPr marL="2117250" indent="-235250" defTabSz="957336">
              <a:defRPr sz="2500">
                <a:solidFill>
                  <a:schemeClr val="tx1"/>
                </a:solidFill>
                <a:latin typeface="Arial" pitchFamily="34" charset="0"/>
              </a:defRPr>
            </a:lvl5pPr>
            <a:lvl6pPr marL="2587750" indent="-235250" defTabSz="957336" eaLnBrk="0" fontAlgn="base" hangingPunct="0">
              <a:spcBef>
                <a:spcPct val="0"/>
              </a:spcBef>
              <a:spcAft>
                <a:spcPct val="0"/>
              </a:spcAft>
              <a:defRPr sz="2500">
                <a:solidFill>
                  <a:schemeClr val="tx1"/>
                </a:solidFill>
                <a:latin typeface="Arial" pitchFamily="34" charset="0"/>
              </a:defRPr>
            </a:lvl6pPr>
            <a:lvl7pPr marL="3058249" indent="-235250" defTabSz="957336" eaLnBrk="0" fontAlgn="base" hangingPunct="0">
              <a:spcBef>
                <a:spcPct val="0"/>
              </a:spcBef>
              <a:spcAft>
                <a:spcPct val="0"/>
              </a:spcAft>
              <a:defRPr sz="2500">
                <a:solidFill>
                  <a:schemeClr val="tx1"/>
                </a:solidFill>
                <a:latin typeface="Arial" pitchFamily="34" charset="0"/>
              </a:defRPr>
            </a:lvl7pPr>
            <a:lvl8pPr marL="3528749" indent="-235250" defTabSz="957336" eaLnBrk="0" fontAlgn="base" hangingPunct="0">
              <a:spcBef>
                <a:spcPct val="0"/>
              </a:spcBef>
              <a:spcAft>
                <a:spcPct val="0"/>
              </a:spcAft>
              <a:defRPr sz="2500">
                <a:solidFill>
                  <a:schemeClr val="tx1"/>
                </a:solidFill>
                <a:latin typeface="Arial" pitchFamily="34" charset="0"/>
              </a:defRPr>
            </a:lvl8pPr>
            <a:lvl9pPr marL="3999249" indent="-235250" defTabSz="957336" eaLnBrk="0" fontAlgn="base" hangingPunct="0">
              <a:spcBef>
                <a:spcPct val="0"/>
              </a:spcBef>
              <a:spcAft>
                <a:spcPct val="0"/>
              </a:spcAft>
              <a:defRPr sz="2500">
                <a:solidFill>
                  <a:schemeClr val="tx1"/>
                </a:solidFill>
                <a:latin typeface="Arial" pitchFamily="34" charset="0"/>
              </a:defRPr>
            </a:lvl9pPr>
          </a:lstStyle>
          <a:p>
            <a:fld id="{02D2FA06-E039-4AF9-93C4-B5BFC2A8256F}" type="slidenum">
              <a:rPr lang="en-US" sz="1300">
                <a:latin typeface="Times New Roman" pitchFamily="18" charset="0"/>
              </a:rPr>
              <a:pPr/>
              <a:t>76</a:t>
            </a:fld>
            <a:endParaRPr lang="en-US" sz="1300" dirty="0">
              <a:latin typeface="Times New Roman" pitchFamily="18" charset="0"/>
            </a:endParaRPr>
          </a:p>
        </p:txBody>
      </p:sp>
      <p:sp>
        <p:nvSpPr>
          <p:cNvPr id="215043" name="Rectangle 2"/>
          <p:cNvSpPr>
            <a:spLocks noGrp="1" noRot="1" noChangeAspect="1" noChangeArrowheads="1" noTextEdit="1"/>
          </p:cNvSpPr>
          <p:nvPr>
            <p:ph type="sldImg"/>
          </p:nvPr>
        </p:nvSpPr>
        <p:spPr>
          <a:xfrm>
            <a:off x="1216025" y="914400"/>
            <a:ext cx="4425950" cy="3319463"/>
          </a:xfrm>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fld id="{676BEF42-25FD-4E3A-A3D1-39B1D080F24E}" type="slidenum">
              <a:rPr lang="en-US" sz="1300">
                <a:solidFill>
                  <a:prstClr val="black"/>
                </a:solidFill>
              </a:rPr>
              <a:pPr/>
              <a:t>77</a:t>
            </a:fld>
            <a:endParaRPr lang="en-US" sz="1300" dirty="0">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MINS </a:t>
            </a:r>
          </a:p>
          <a:p>
            <a:r>
              <a:rPr lang="en-US" dirty="0" smtClean="0"/>
              <a:t>Suggest students start with EX 4 and if time they can attempt EX 5 and 6.</a:t>
            </a:r>
          </a:p>
          <a:p>
            <a:r>
              <a:rPr lang="en-US" dirty="0" smtClean="0"/>
              <a:t>Review EX 4 at end of exercise time. </a:t>
            </a:r>
            <a:endParaRPr lang="en-US" dirty="0"/>
          </a:p>
        </p:txBody>
      </p:sp>
      <p:sp>
        <p:nvSpPr>
          <p:cNvPr id="4" name="Slide Number Placeholder 3"/>
          <p:cNvSpPr>
            <a:spLocks noGrp="1"/>
          </p:cNvSpPr>
          <p:nvPr>
            <p:ph type="sldNum" sz="quarter" idx="10"/>
          </p:nvPr>
        </p:nvSpPr>
        <p:spPr/>
        <p:txBody>
          <a:bodyPr/>
          <a:lstStyle/>
          <a:p>
            <a:fld id="{077055FA-F84C-4BE7-84B9-14B9B17681E1}" type="slidenum">
              <a:rPr lang="en-US" smtClean="0"/>
              <a:pPr/>
              <a:t>78</a:t>
            </a:fld>
            <a:endParaRPr lang="en-US" dirty="0"/>
          </a:p>
        </p:txBody>
      </p:sp>
    </p:spTree>
    <p:extLst>
      <p:ext uri="{BB962C8B-B14F-4D97-AF65-F5344CB8AC3E}">
        <p14:creationId xmlns:p14="http://schemas.microsoft.com/office/powerpoint/2010/main" val="2024839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fld id="{8EA4B456-A5FD-4A4D-8903-FA419A4D2D2B}" type="slidenum">
              <a:rPr lang="en-US" sz="1300">
                <a:solidFill>
                  <a:prstClr val="black"/>
                </a:solidFill>
              </a:rPr>
              <a:pPr/>
              <a:t>79</a:t>
            </a:fld>
            <a:endParaRPr lang="en-US" sz="1300" dirty="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Would like a review of the exercises?</a:t>
            </a:r>
          </a:p>
          <a:p>
            <a:r>
              <a:rPr lang="en-US" dirty="0" smtClean="0"/>
              <a:t>Please answer with your Yes or No seat indicator.</a:t>
            </a:r>
          </a:p>
          <a:p>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500">
                <a:solidFill>
                  <a:schemeClr val="tx1"/>
                </a:solidFill>
                <a:latin typeface="Times New Roman" pitchFamily="18" charset="0"/>
              </a:defRPr>
            </a:lvl1pPr>
            <a:lvl2pPr marL="785372" indent="-302066">
              <a:defRPr sz="2500">
                <a:solidFill>
                  <a:schemeClr val="tx1"/>
                </a:solidFill>
                <a:latin typeface="Times New Roman" pitchFamily="18" charset="0"/>
              </a:defRPr>
            </a:lvl2pPr>
            <a:lvl3pPr marL="1208265" indent="-241653">
              <a:defRPr sz="2500">
                <a:solidFill>
                  <a:schemeClr val="tx1"/>
                </a:solidFill>
                <a:latin typeface="Times New Roman" pitchFamily="18" charset="0"/>
              </a:defRPr>
            </a:lvl3pPr>
            <a:lvl4pPr marL="1691571" indent="-241653">
              <a:defRPr sz="2500">
                <a:solidFill>
                  <a:schemeClr val="tx1"/>
                </a:solidFill>
                <a:latin typeface="Times New Roman" pitchFamily="18" charset="0"/>
              </a:defRPr>
            </a:lvl4pPr>
            <a:lvl5pPr marL="2174878" indent="-241653">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fld id="{6266C21A-8198-432E-AB02-E9559B8F0E1A}" type="slidenum">
              <a:rPr lang="en-US" sz="1300"/>
              <a:pPr/>
              <a:t>80</a:t>
            </a:fld>
            <a:endParaRPr lang="en-US" sz="13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dirty="0" smtClean="0">
                <a:latin typeface="Times New Roman" pitchFamily="18" charset="0"/>
              </a:rPr>
              <a:t>Correct answer: c. </a:t>
            </a:r>
            <a:br>
              <a:rPr lang="en-US" dirty="0" smtClean="0">
                <a:latin typeface="Times New Roman" pitchFamily="18" charset="0"/>
              </a:rPr>
            </a:br>
            <a:r>
              <a:rPr lang="en-US" dirty="0" smtClean="0">
                <a:latin typeface="Times New Roman" pitchFamily="18" charset="0"/>
              </a:rPr>
              <a:t>In this DATA step, if the value of </a:t>
            </a:r>
            <a:r>
              <a:rPr lang="en-US" b="1" dirty="0" smtClean="0">
                <a:latin typeface="Times New Roman" pitchFamily="18" charset="0"/>
              </a:rPr>
              <a:t>PayClass</a:t>
            </a:r>
            <a:r>
              <a:rPr lang="en-US" dirty="0" smtClean="0">
                <a:latin typeface="Times New Roman" pitchFamily="18" charset="0"/>
              </a:rPr>
              <a:t> is </a:t>
            </a:r>
            <a:r>
              <a:rPr lang="en-US" i="1" dirty="0" smtClean="0">
                <a:latin typeface="Times New Roman" pitchFamily="18" charset="0"/>
              </a:rPr>
              <a:t>Contract</a:t>
            </a:r>
            <a:r>
              <a:rPr lang="en-US" dirty="0" smtClean="0">
                <a:latin typeface="Times New Roman" pitchFamily="18" charset="0"/>
              </a:rPr>
              <a:t>, the observation doesn’t meet either of the conditions for </a:t>
            </a:r>
            <a:r>
              <a:rPr lang="en-US" b="1" dirty="0" err="1" smtClean="0">
                <a:latin typeface="Times New Roman" pitchFamily="18" charset="0"/>
              </a:rPr>
              <a:t>PayClass</a:t>
            </a:r>
            <a:r>
              <a:rPr lang="en-US" dirty="0" smtClean="0">
                <a:latin typeface="Times New Roman" pitchFamily="18" charset="0"/>
              </a:rPr>
              <a:t>. Therefore, the ELSE statement with no condition assigns the </a:t>
            </a:r>
            <a:r>
              <a:rPr lang="en-US" b="1" dirty="0" smtClean="0">
                <a:latin typeface="Times New Roman" pitchFamily="18" charset="0"/>
              </a:rPr>
              <a:t>JobRate</a:t>
            </a:r>
            <a:r>
              <a:rPr lang="en-US" dirty="0" smtClean="0">
                <a:latin typeface="Times New Roman" pitchFamily="18" charset="0"/>
              </a:rPr>
              <a:t> value to </a:t>
            </a:r>
            <a:r>
              <a:rPr lang="en-US" b="1" dirty="0" smtClean="0">
                <a:latin typeface="Times New Roman" pitchFamily="18" charset="0"/>
              </a:rPr>
              <a:t>Amt</a:t>
            </a:r>
            <a:r>
              <a:rPr lang="en-US" dirty="0" smtClean="0">
                <a:latin typeface="Times New Roman" pitchFamily="18" charset="0"/>
              </a:rPr>
              <a:t>. The DO group doesn’t apply in this case.</a:t>
            </a:r>
          </a:p>
          <a:p>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500">
                <a:solidFill>
                  <a:schemeClr val="tx1"/>
                </a:solidFill>
                <a:latin typeface="Times New Roman" pitchFamily="18" charset="0"/>
              </a:defRPr>
            </a:lvl1pPr>
            <a:lvl2pPr marL="785372" indent="-302066">
              <a:defRPr sz="2500">
                <a:solidFill>
                  <a:schemeClr val="tx1"/>
                </a:solidFill>
                <a:latin typeface="Times New Roman" pitchFamily="18" charset="0"/>
              </a:defRPr>
            </a:lvl2pPr>
            <a:lvl3pPr marL="1208265" indent="-241653">
              <a:defRPr sz="2500">
                <a:solidFill>
                  <a:schemeClr val="tx1"/>
                </a:solidFill>
                <a:latin typeface="Times New Roman" pitchFamily="18" charset="0"/>
              </a:defRPr>
            </a:lvl3pPr>
            <a:lvl4pPr marL="1691571" indent="-241653">
              <a:defRPr sz="2500">
                <a:solidFill>
                  <a:schemeClr val="tx1"/>
                </a:solidFill>
                <a:latin typeface="Times New Roman" pitchFamily="18" charset="0"/>
              </a:defRPr>
            </a:lvl4pPr>
            <a:lvl5pPr marL="2174878" indent="-241653">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fld id="{6266C21A-8198-432E-AB02-E9559B8F0E1A}" type="slidenum">
              <a:rPr lang="en-US" sz="1300"/>
              <a:pPr/>
              <a:t>81</a:t>
            </a:fld>
            <a:endParaRPr lang="en-US" sz="13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dirty="0" smtClean="0">
                <a:latin typeface="Times New Roman" pitchFamily="18" charset="0"/>
              </a:rPr>
              <a:t>Correct answer: c. </a:t>
            </a:r>
            <a:br>
              <a:rPr lang="en-US" dirty="0" smtClean="0">
                <a:latin typeface="Times New Roman" pitchFamily="18" charset="0"/>
              </a:rPr>
            </a:br>
            <a:r>
              <a:rPr lang="en-US" dirty="0" smtClean="0">
                <a:latin typeface="Times New Roman" pitchFamily="18" charset="0"/>
              </a:rPr>
              <a:t>In this DATA step, if the value of </a:t>
            </a:r>
            <a:r>
              <a:rPr lang="en-US" b="1" dirty="0" err="1" smtClean="0">
                <a:latin typeface="Times New Roman" pitchFamily="18" charset="0"/>
              </a:rPr>
              <a:t>PayClass</a:t>
            </a:r>
            <a:r>
              <a:rPr lang="en-US" dirty="0" smtClean="0">
                <a:latin typeface="Times New Roman" pitchFamily="18" charset="0"/>
              </a:rPr>
              <a:t> is </a:t>
            </a:r>
            <a:r>
              <a:rPr lang="en-US" i="1" dirty="0" smtClean="0">
                <a:latin typeface="Times New Roman" pitchFamily="18" charset="0"/>
              </a:rPr>
              <a:t>Contract</a:t>
            </a:r>
            <a:r>
              <a:rPr lang="en-US" dirty="0" smtClean="0">
                <a:latin typeface="Times New Roman" pitchFamily="18" charset="0"/>
              </a:rPr>
              <a:t>, the observation doesn’t meet either of the conditions for </a:t>
            </a:r>
            <a:r>
              <a:rPr lang="en-US" b="1" dirty="0" err="1" smtClean="0">
                <a:latin typeface="Times New Roman" pitchFamily="18" charset="0"/>
              </a:rPr>
              <a:t>PayClass</a:t>
            </a:r>
            <a:r>
              <a:rPr lang="en-US" dirty="0" smtClean="0">
                <a:latin typeface="Times New Roman" pitchFamily="18" charset="0"/>
              </a:rPr>
              <a:t>. Therefore, the ELSE statement with no condition assigns the </a:t>
            </a:r>
            <a:r>
              <a:rPr lang="en-US" b="1" dirty="0" err="1" smtClean="0">
                <a:latin typeface="Times New Roman" pitchFamily="18" charset="0"/>
              </a:rPr>
              <a:t>JobRate</a:t>
            </a:r>
            <a:r>
              <a:rPr lang="en-US" dirty="0" smtClean="0">
                <a:latin typeface="Times New Roman" pitchFamily="18" charset="0"/>
              </a:rPr>
              <a:t> value to </a:t>
            </a:r>
            <a:r>
              <a:rPr lang="en-US" b="1" dirty="0" smtClean="0">
                <a:latin typeface="Times New Roman" pitchFamily="18" charset="0"/>
              </a:rPr>
              <a:t>Amt</a:t>
            </a:r>
            <a:r>
              <a:rPr lang="en-US" dirty="0" smtClean="0">
                <a:latin typeface="Times New Roman" pitchFamily="18" charset="0"/>
              </a:rPr>
              <a:t>. The DO group doesn’t apply in this case.</a:t>
            </a:r>
          </a:p>
          <a:p>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500">
                <a:solidFill>
                  <a:schemeClr val="tx1"/>
                </a:solidFill>
                <a:latin typeface="Times New Roman" pitchFamily="18" charset="0"/>
              </a:defRPr>
            </a:lvl1pPr>
            <a:lvl2pPr marL="785372" indent="-302066">
              <a:defRPr sz="2500">
                <a:solidFill>
                  <a:schemeClr val="tx1"/>
                </a:solidFill>
                <a:latin typeface="Times New Roman" pitchFamily="18" charset="0"/>
              </a:defRPr>
            </a:lvl2pPr>
            <a:lvl3pPr marL="1208265" indent="-241653">
              <a:defRPr sz="2500">
                <a:solidFill>
                  <a:schemeClr val="tx1"/>
                </a:solidFill>
                <a:latin typeface="Times New Roman" pitchFamily="18" charset="0"/>
              </a:defRPr>
            </a:lvl3pPr>
            <a:lvl4pPr marL="1691571" indent="-241653">
              <a:defRPr sz="2500">
                <a:solidFill>
                  <a:schemeClr val="tx1"/>
                </a:solidFill>
                <a:latin typeface="Times New Roman" pitchFamily="18" charset="0"/>
              </a:defRPr>
            </a:lvl4pPr>
            <a:lvl5pPr marL="2174878" indent="-241653">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fld id="{6D6A3AC5-51B8-40DE-94E3-0155C9B9314B}" type="slidenum">
              <a:rPr lang="en-US" sz="1300"/>
              <a:pPr/>
              <a:t>82</a:t>
            </a:fld>
            <a:endParaRPr lang="en-US" sz="13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Correct answer: 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MONTH</a:t>
            </a:r>
            <a:r>
              <a:rPr lang="en-US" baseline="0" dirty="0" smtClean="0"/>
              <a:t> function </a:t>
            </a:r>
            <a:r>
              <a:rPr kumimoji="0" lang="en-US" sz="1200" b="0" i="0" u="none" strike="noStrike" cap="none" normalizeH="0" baseline="0" dirty="0" smtClean="0">
                <a:ln>
                  <a:noFill/>
                </a:ln>
                <a:solidFill>
                  <a:schemeClr val="tx1"/>
                </a:solidFill>
                <a:effectLst/>
                <a:latin typeface="Arial" charset="0"/>
              </a:rPr>
              <a:t>extracts the month from a SAS date and returns a number from 1 to 12.</a:t>
            </a:r>
          </a:p>
          <a:p>
            <a:endParaRPr lang="en-US" dirty="0" smtClean="0"/>
          </a:p>
          <a:p>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500">
                <a:solidFill>
                  <a:schemeClr val="tx1"/>
                </a:solidFill>
                <a:latin typeface="Times New Roman" pitchFamily="18" charset="0"/>
              </a:defRPr>
            </a:lvl1pPr>
            <a:lvl2pPr marL="785372" indent="-302066">
              <a:defRPr sz="2500">
                <a:solidFill>
                  <a:schemeClr val="tx1"/>
                </a:solidFill>
                <a:latin typeface="Times New Roman" pitchFamily="18" charset="0"/>
              </a:defRPr>
            </a:lvl2pPr>
            <a:lvl3pPr marL="1208265" indent="-241653">
              <a:defRPr sz="2500">
                <a:solidFill>
                  <a:schemeClr val="tx1"/>
                </a:solidFill>
                <a:latin typeface="Times New Roman" pitchFamily="18" charset="0"/>
              </a:defRPr>
            </a:lvl3pPr>
            <a:lvl4pPr marL="1691571" indent="-241653">
              <a:defRPr sz="2500">
                <a:solidFill>
                  <a:schemeClr val="tx1"/>
                </a:solidFill>
                <a:latin typeface="Times New Roman" pitchFamily="18" charset="0"/>
              </a:defRPr>
            </a:lvl4pPr>
            <a:lvl5pPr marL="2174878" indent="-241653">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fld id="{6D6A3AC5-51B8-40DE-94E3-0155C9B9314B}" type="slidenum">
              <a:rPr lang="en-US" sz="1300"/>
              <a:pPr/>
              <a:t>83</a:t>
            </a:fld>
            <a:endParaRPr lang="en-US" sz="13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Correct answer: 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MONTH</a:t>
            </a:r>
            <a:r>
              <a:rPr lang="en-US" baseline="0" dirty="0" smtClean="0"/>
              <a:t> function </a:t>
            </a:r>
            <a:r>
              <a:rPr kumimoji="0" lang="en-US" sz="1200" b="0" i="0" u="none" strike="noStrike" cap="none" normalizeH="0" baseline="0" dirty="0" smtClean="0">
                <a:ln>
                  <a:noFill/>
                </a:ln>
                <a:solidFill>
                  <a:schemeClr val="tx1"/>
                </a:solidFill>
                <a:effectLst/>
                <a:latin typeface="Arial" charset="0"/>
              </a:rPr>
              <a:t>extracts the month from a SAS date and returns a number from 1 to 12.</a:t>
            </a:r>
          </a:p>
          <a:p>
            <a:r>
              <a:rPr lang="en-US" dirty="0" smtClean="0"/>
              <a:t> </a:t>
            </a:r>
          </a:p>
          <a:p>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500">
                <a:solidFill>
                  <a:schemeClr val="tx1"/>
                </a:solidFill>
                <a:latin typeface="Times New Roman" pitchFamily="18" charset="0"/>
              </a:defRPr>
            </a:lvl1pPr>
            <a:lvl2pPr marL="785372" indent="-302066">
              <a:defRPr sz="2500">
                <a:solidFill>
                  <a:schemeClr val="tx1"/>
                </a:solidFill>
                <a:latin typeface="Times New Roman" pitchFamily="18" charset="0"/>
              </a:defRPr>
            </a:lvl2pPr>
            <a:lvl3pPr marL="1208265" indent="-241653">
              <a:defRPr sz="2500">
                <a:solidFill>
                  <a:schemeClr val="tx1"/>
                </a:solidFill>
                <a:latin typeface="Times New Roman" pitchFamily="18" charset="0"/>
              </a:defRPr>
            </a:lvl3pPr>
            <a:lvl4pPr marL="1691571" indent="-241653">
              <a:defRPr sz="2500">
                <a:solidFill>
                  <a:schemeClr val="tx1"/>
                </a:solidFill>
                <a:latin typeface="Times New Roman" pitchFamily="18" charset="0"/>
              </a:defRPr>
            </a:lvl4pPr>
            <a:lvl5pPr marL="2174878" indent="-241653">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fld id="{67D39347-38C5-452A-9F5F-28F29D2BB91D}" type="slidenum">
              <a:rPr lang="en-US" sz="1300"/>
              <a:pPr/>
              <a:t>84</a:t>
            </a:fld>
            <a:endParaRPr lang="en-US" sz="13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dirty="0" smtClean="0">
                <a:latin typeface="Times New Roman" pitchFamily="18" charset="0"/>
              </a:rPr>
              <a:t>Correct answer: b</a:t>
            </a:r>
          </a:p>
          <a:p>
            <a:pPr eaLnBrk="1" hangingPunct="1"/>
            <a:r>
              <a:rPr lang="sv-SE" dirty="0" smtClean="0">
                <a:latin typeface="Times New Roman" pitchFamily="18" charset="0"/>
              </a:rPr>
              <a:t>The DATA step reads the nine existing variables, adds the new variable </a:t>
            </a:r>
            <a:r>
              <a:rPr lang="sv-SE" b="1" dirty="0" smtClean="0">
                <a:latin typeface="Times New Roman" pitchFamily="18" charset="0"/>
              </a:rPr>
              <a:t>Compensation</a:t>
            </a:r>
            <a:r>
              <a:rPr lang="sv-SE" dirty="0" smtClean="0">
                <a:latin typeface="Times New Roman" pitchFamily="18" charset="0"/>
              </a:rPr>
              <a:t>, and drops </a:t>
            </a:r>
            <a:r>
              <a:rPr lang="sv-SE" b="1" dirty="0" smtClean="0">
                <a:latin typeface="Times New Roman" pitchFamily="18" charset="0"/>
              </a:rPr>
              <a:t>Gender</a:t>
            </a:r>
            <a:r>
              <a:rPr lang="sv-SE" dirty="0" smtClean="0">
                <a:latin typeface="Times New Roman" pitchFamily="18" charset="0"/>
              </a:rPr>
              <a:t>, </a:t>
            </a:r>
            <a:r>
              <a:rPr lang="sv-SE" b="1" dirty="0" smtClean="0">
                <a:latin typeface="Times New Roman" pitchFamily="18" charset="0"/>
              </a:rPr>
              <a:t>Salary</a:t>
            </a:r>
            <a:r>
              <a:rPr lang="sv-SE" dirty="0" smtClean="0">
                <a:latin typeface="Times New Roman" pitchFamily="18" charset="0"/>
              </a:rPr>
              <a:t>, and </a:t>
            </a:r>
            <a:r>
              <a:rPr lang="sv-SE" b="1" dirty="0" smtClean="0">
                <a:latin typeface="Times New Roman" pitchFamily="18" charset="0"/>
              </a:rPr>
              <a:t>Country</a:t>
            </a:r>
            <a:r>
              <a:rPr lang="sv-SE" dirty="0" smtClean="0">
                <a:latin typeface="Times New Roman" pitchFamily="18" charset="0"/>
              </a:rPr>
              <a:t> at output time. The variables in the DROP statement never appear in the new data set.</a:t>
            </a:r>
          </a:p>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36">
              <a:defRPr sz="2500">
                <a:solidFill>
                  <a:schemeClr val="tx1"/>
                </a:solidFill>
                <a:latin typeface="Arial" pitchFamily="34" charset="0"/>
              </a:defRPr>
            </a:lvl1pPr>
            <a:lvl2pPr marL="764562" indent="-294062" defTabSz="957336">
              <a:defRPr sz="2500">
                <a:solidFill>
                  <a:schemeClr val="tx1"/>
                </a:solidFill>
                <a:latin typeface="Arial" pitchFamily="34" charset="0"/>
              </a:defRPr>
            </a:lvl2pPr>
            <a:lvl3pPr marL="1176249" indent="-235250" defTabSz="957336">
              <a:defRPr sz="2500">
                <a:solidFill>
                  <a:schemeClr val="tx1"/>
                </a:solidFill>
                <a:latin typeface="Arial" pitchFamily="34" charset="0"/>
              </a:defRPr>
            </a:lvl3pPr>
            <a:lvl4pPr marL="1646750" indent="-235250" defTabSz="957336">
              <a:defRPr sz="2500">
                <a:solidFill>
                  <a:schemeClr val="tx1"/>
                </a:solidFill>
                <a:latin typeface="Arial" pitchFamily="34" charset="0"/>
              </a:defRPr>
            </a:lvl4pPr>
            <a:lvl5pPr marL="2117250" indent="-235250" defTabSz="957336">
              <a:defRPr sz="2500">
                <a:solidFill>
                  <a:schemeClr val="tx1"/>
                </a:solidFill>
                <a:latin typeface="Arial" pitchFamily="34" charset="0"/>
              </a:defRPr>
            </a:lvl5pPr>
            <a:lvl6pPr marL="2587750" indent="-235250" defTabSz="957336" eaLnBrk="0" fontAlgn="base" hangingPunct="0">
              <a:spcBef>
                <a:spcPct val="0"/>
              </a:spcBef>
              <a:spcAft>
                <a:spcPct val="0"/>
              </a:spcAft>
              <a:defRPr sz="2500">
                <a:solidFill>
                  <a:schemeClr val="tx1"/>
                </a:solidFill>
                <a:latin typeface="Arial" pitchFamily="34" charset="0"/>
              </a:defRPr>
            </a:lvl6pPr>
            <a:lvl7pPr marL="3058249" indent="-235250" defTabSz="957336" eaLnBrk="0" fontAlgn="base" hangingPunct="0">
              <a:spcBef>
                <a:spcPct val="0"/>
              </a:spcBef>
              <a:spcAft>
                <a:spcPct val="0"/>
              </a:spcAft>
              <a:defRPr sz="2500">
                <a:solidFill>
                  <a:schemeClr val="tx1"/>
                </a:solidFill>
                <a:latin typeface="Arial" pitchFamily="34" charset="0"/>
              </a:defRPr>
            </a:lvl7pPr>
            <a:lvl8pPr marL="3528749" indent="-235250" defTabSz="957336" eaLnBrk="0" fontAlgn="base" hangingPunct="0">
              <a:spcBef>
                <a:spcPct val="0"/>
              </a:spcBef>
              <a:spcAft>
                <a:spcPct val="0"/>
              </a:spcAft>
              <a:defRPr sz="2500">
                <a:solidFill>
                  <a:schemeClr val="tx1"/>
                </a:solidFill>
                <a:latin typeface="Arial" pitchFamily="34" charset="0"/>
              </a:defRPr>
            </a:lvl8pPr>
            <a:lvl9pPr marL="3999249" indent="-235250" defTabSz="957336" eaLnBrk="0" fontAlgn="base" hangingPunct="0">
              <a:spcBef>
                <a:spcPct val="0"/>
              </a:spcBef>
              <a:spcAft>
                <a:spcPct val="0"/>
              </a:spcAft>
              <a:defRPr sz="2500">
                <a:solidFill>
                  <a:schemeClr val="tx1"/>
                </a:solidFill>
                <a:latin typeface="Arial" pitchFamily="34" charset="0"/>
              </a:defRPr>
            </a:lvl9pPr>
          </a:lstStyle>
          <a:p>
            <a:fld id="{9FD5262A-8DEB-47C6-A778-7FDA15BD5523}" type="slidenum">
              <a:rPr lang="en-US" sz="1300">
                <a:latin typeface="Times New Roman" pitchFamily="18" charset="0"/>
              </a:rPr>
              <a:pPr/>
              <a:t>6</a:t>
            </a:fld>
            <a:endParaRPr lang="en-US" sz="1300" dirty="0">
              <a:latin typeface="Times New Roman" pitchFamily="18" charset="0"/>
            </a:endParaRPr>
          </a:p>
        </p:txBody>
      </p:sp>
      <p:sp>
        <p:nvSpPr>
          <p:cNvPr id="133123" name="Rectangle 2"/>
          <p:cNvSpPr>
            <a:spLocks noGrp="1" noRot="1" noChangeAspect="1" noChangeArrowheads="1" noTextEdit="1"/>
          </p:cNvSpPr>
          <p:nvPr>
            <p:ph type="sldImg"/>
          </p:nvPr>
        </p:nvSpPr>
        <p:spPr>
          <a:xfrm>
            <a:off x="1143000" y="685800"/>
            <a:ext cx="4572000" cy="3429000"/>
          </a:xfrm>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This slide shows you the scenario from the data set standpoint.  9 variables will be read in, then 3 variables will be created, Bonus, Compensation, and BonusMonth. Of the 9 variables that are read in, we are only keeping 3. </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500">
                <a:solidFill>
                  <a:schemeClr val="tx1"/>
                </a:solidFill>
                <a:latin typeface="Times New Roman" pitchFamily="18" charset="0"/>
              </a:defRPr>
            </a:lvl1pPr>
            <a:lvl2pPr marL="785372" indent="-302066">
              <a:defRPr sz="2500">
                <a:solidFill>
                  <a:schemeClr val="tx1"/>
                </a:solidFill>
                <a:latin typeface="Times New Roman" pitchFamily="18" charset="0"/>
              </a:defRPr>
            </a:lvl2pPr>
            <a:lvl3pPr marL="1208265" indent="-241653">
              <a:defRPr sz="2500">
                <a:solidFill>
                  <a:schemeClr val="tx1"/>
                </a:solidFill>
                <a:latin typeface="Times New Roman" pitchFamily="18" charset="0"/>
              </a:defRPr>
            </a:lvl3pPr>
            <a:lvl4pPr marL="1691571" indent="-241653">
              <a:defRPr sz="2500">
                <a:solidFill>
                  <a:schemeClr val="tx1"/>
                </a:solidFill>
                <a:latin typeface="Times New Roman" pitchFamily="18" charset="0"/>
              </a:defRPr>
            </a:lvl4pPr>
            <a:lvl5pPr marL="2174878" indent="-241653">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fld id="{67D39347-38C5-452A-9F5F-28F29D2BB91D}" type="slidenum">
              <a:rPr lang="en-US" sz="1300"/>
              <a:pPr/>
              <a:t>85</a:t>
            </a:fld>
            <a:endParaRPr lang="en-US" sz="13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dirty="0" smtClean="0">
                <a:latin typeface="Times New Roman" pitchFamily="18" charset="0"/>
              </a:rPr>
              <a:t>Correct answer: b</a:t>
            </a:r>
          </a:p>
          <a:p>
            <a:pPr eaLnBrk="1" hangingPunct="1"/>
            <a:r>
              <a:rPr lang="sv-SE" dirty="0" smtClean="0">
                <a:latin typeface="Times New Roman" pitchFamily="18" charset="0"/>
              </a:rPr>
              <a:t>The DATA step reads the nine existing variables, adds the new variable </a:t>
            </a:r>
            <a:r>
              <a:rPr lang="sv-SE" b="1" dirty="0" smtClean="0">
                <a:latin typeface="Times New Roman" pitchFamily="18" charset="0"/>
              </a:rPr>
              <a:t>Compensation</a:t>
            </a:r>
            <a:r>
              <a:rPr lang="sv-SE" dirty="0" smtClean="0">
                <a:latin typeface="Times New Roman" pitchFamily="18" charset="0"/>
              </a:rPr>
              <a:t>, and drops </a:t>
            </a:r>
            <a:r>
              <a:rPr lang="sv-SE" b="1" dirty="0" smtClean="0">
                <a:latin typeface="Times New Roman" pitchFamily="18" charset="0"/>
              </a:rPr>
              <a:t>Gender</a:t>
            </a:r>
            <a:r>
              <a:rPr lang="sv-SE" dirty="0" smtClean="0">
                <a:latin typeface="Times New Roman" pitchFamily="18" charset="0"/>
              </a:rPr>
              <a:t>, </a:t>
            </a:r>
            <a:r>
              <a:rPr lang="sv-SE" b="1" dirty="0" smtClean="0">
                <a:latin typeface="Times New Roman" pitchFamily="18" charset="0"/>
              </a:rPr>
              <a:t>Salary</a:t>
            </a:r>
            <a:r>
              <a:rPr lang="sv-SE" dirty="0" smtClean="0">
                <a:latin typeface="Times New Roman" pitchFamily="18" charset="0"/>
              </a:rPr>
              <a:t>, and </a:t>
            </a:r>
            <a:r>
              <a:rPr lang="sv-SE" b="1" dirty="0" smtClean="0">
                <a:latin typeface="Times New Roman" pitchFamily="18" charset="0"/>
              </a:rPr>
              <a:t>Country</a:t>
            </a:r>
            <a:r>
              <a:rPr lang="sv-SE" dirty="0" smtClean="0">
                <a:latin typeface="Times New Roman" pitchFamily="18" charset="0"/>
              </a:rPr>
              <a:t> at output time. The variables in the DROP statement never appear in the new data set.</a:t>
            </a:r>
          </a:p>
          <a:p>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500">
                <a:solidFill>
                  <a:schemeClr val="tx1"/>
                </a:solidFill>
                <a:latin typeface="Times New Roman" pitchFamily="18" charset="0"/>
              </a:defRPr>
            </a:lvl1pPr>
            <a:lvl2pPr marL="785372" indent="-302066">
              <a:defRPr sz="2500">
                <a:solidFill>
                  <a:schemeClr val="tx1"/>
                </a:solidFill>
                <a:latin typeface="Times New Roman" pitchFamily="18" charset="0"/>
              </a:defRPr>
            </a:lvl2pPr>
            <a:lvl3pPr marL="1208265" indent="-241653">
              <a:defRPr sz="2500">
                <a:solidFill>
                  <a:schemeClr val="tx1"/>
                </a:solidFill>
                <a:latin typeface="Times New Roman" pitchFamily="18" charset="0"/>
              </a:defRPr>
            </a:lvl3pPr>
            <a:lvl4pPr marL="1691571" indent="-241653">
              <a:defRPr sz="2500">
                <a:solidFill>
                  <a:schemeClr val="tx1"/>
                </a:solidFill>
                <a:latin typeface="Times New Roman" pitchFamily="18" charset="0"/>
              </a:defRPr>
            </a:lvl4pPr>
            <a:lvl5pPr marL="2174878" indent="-241653">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fld id="{F4407CC6-B7F4-448A-B79D-9413E8AC3AD1}" type="slidenum">
              <a:rPr lang="en-US" sz="1300"/>
              <a:pPr/>
              <a:t>86</a:t>
            </a:fld>
            <a:endParaRPr lang="en-US" sz="13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dirty="0" smtClean="0">
                <a:latin typeface="Times New Roman" pitchFamily="18" charset="0"/>
              </a:rPr>
              <a:t>Correct answer: b</a:t>
            </a:r>
          </a:p>
          <a:p>
            <a:pPr eaLnBrk="1" hangingPunct="1"/>
            <a:r>
              <a:rPr lang="en-US" dirty="0" smtClean="0">
                <a:latin typeface="Times New Roman" pitchFamily="18" charset="0"/>
              </a:rPr>
              <a:t>Adding an ELSE statement without a condition ensures that all observations have a nonmissing value for </a:t>
            </a:r>
            <a:r>
              <a:rPr lang="en-US" b="1" dirty="0" smtClean="0">
                <a:latin typeface="Times New Roman" pitchFamily="18" charset="0"/>
              </a:rPr>
              <a:t>Bonus</a:t>
            </a:r>
            <a:r>
              <a:rPr lang="en-US" dirty="0" smtClean="0">
                <a:latin typeface="Times New Roman" pitchFamily="18" charset="0"/>
              </a:rPr>
              <a:t>, even if they don’t meet any stated condition.</a:t>
            </a:r>
          </a:p>
          <a:p>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500">
                <a:solidFill>
                  <a:schemeClr val="tx1"/>
                </a:solidFill>
                <a:latin typeface="Times New Roman" pitchFamily="18" charset="0"/>
              </a:defRPr>
            </a:lvl1pPr>
            <a:lvl2pPr marL="785372" indent="-302066">
              <a:defRPr sz="2500">
                <a:solidFill>
                  <a:schemeClr val="tx1"/>
                </a:solidFill>
                <a:latin typeface="Times New Roman" pitchFamily="18" charset="0"/>
              </a:defRPr>
            </a:lvl2pPr>
            <a:lvl3pPr marL="1208265" indent="-241653">
              <a:defRPr sz="2500">
                <a:solidFill>
                  <a:schemeClr val="tx1"/>
                </a:solidFill>
                <a:latin typeface="Times New Roman" pitchFamily="18" charset="0"/>
              </a:defRPr>
            </a:lvl3pPr>
            <a:lvl4pPr marL="1691571" indent="-241653">
              <a:defRPr sz="2500">
                <a:solidFill>
                  <a:schemeClr val="tx1"/>
                </a:solidFill>
                <a:latin typeface="Times New Roman" pitchFamily="18" charset="0"/>
              </a:defRPr>
            </a:lvl4pPr>
            <a:lvl5pPr marL="2174878" indent="-241653">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fld id="{F4407CC6-B7F4-448A-B79D-9413E8AC3AD1}" type="slidenum">
              <a:rPr lang="en-US" sz="1300"/>
              <a:pPr/>
              <a:t>87</a:t>
            </a:fld>
            <a:endParaRPr lang="en-US" sz="13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dirty="0" smtClean="0">
                <a:latin typeface="Times New Roman" pitchFamily="18" charset="0"/>
              </a:rPr>
              <a:t>Correct answer: b</a:t>
            </a:r>
          </a:p>
          <a:p>
            <a:pPr eaLnBrk="1" hangingPunct="1"/>
            <a:r>
              <a:rPr lang="en-US" dirty="0" smtClean="0">
                <a:latin typeface="Times New Roman" pitchFamily="18" charset="0"/>
              </a:rPr>
              <a:t>Adding an ELSE statement without a condition ensures that all observations have a nonmissing value for </a:t>
            </a:r>
            <a:r>
              <a:rPr lang="en-US" b="1" dirty="0" smtClean="0">
                <a:latin typeface="Times New Roman" pitchFamily="18" charset="0"/>
              </a:rPr>
              <a:t>Bonus</a:t>
            </a:r>
            <a:r>
              <a:rPr lang="en-US" dirty="0" smtClean="0">
                <a:latin typeface="Times New Roman" pitchFamily="18" charset="0"/>
              </a:rPr>
              <a:t>, even if they don’t meet any stated condition.</a:t>
            </a:r>
          </a:p>
          <a:p>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500">
                <a:solidFill>
                  <a:schemeClr val="tx1"/>
                </a:solidFill>
                <a:latin typeface="Times New Roman" pitchFamily="18" charset="0"/>
              </a:defRPr>
            </a:lvl1pPr>
            <a:lvl2pPr marL="785372" indent="-302066">
              <a:defRPr sz="2500">
                <a:solidFill>
                  <a:schemeClr val="tx1"/>
                </a:solidFill>
                <a:latin typeface="Times New Roman" pitchFamily="18" charset="0"/>
              </a:defRPr>
            </a:lvl2pPr>
            <a:lvl3pPr marL="1208265" indent="-241653">
              <a:defRPr sz="2500">
                <a:solidFill>
                  <a:schemeClr val="tx1"/>
                </a:solidFill>
                <a:latin typeface="Times New Roman" pitchFamily="18" charset="0"/>
              </a:defRPr>
            </a:lvl3pPr>
            <a:lvl4pPr marL="1691571" indent="-241653">
              <a:defRPr sz="2500">
                <a:solidFill>
                  <a:schemeClr val="tx1"/>
                </a:solidFill>
                <a:latin typeface="Times New Roman" pitchFamily="18" charset="0"/>
              </a:defRPr>
            </a:lvl4pPr>
            <a:lvl5pPr marL="2174878" indent="-241653">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fld id="{74F2DBEE-717E-4078-B227-72CA02152A68}" type="slidenum">
              <a:rPr lang="en-US" sz="1300"/>
              <a:pPr/>
              <a:t>88</a:t>
            </a:fld>
            <a:endParaRPr lang="en-US" sz="13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dirty="0" smtClean="0">
                <a:latin typeface="Times New Roman" pitchFamily="18" charset="0"/>
              </a:rPr>
              <a:t>Correct answer: a</a:t>
            </a:r>
          </a:p>
          <a:p>
            <a:pPr eaLnBrk="1" hangingPunct="1"/>
            <a:r>
              <a:rPr lang="en-US" dirty="0" smtClean="0">
                <a:latin typeface="Times New Roman" pitchFamily="18" charset="0"/>
              </a:rPr>
              <a:t>The length of a new variable is determined by the first reference in the DATA step. In this case, the length of </a:t>
            </a:r>
            <a:r>
              <a:rPr lang="en-US" b="1" dirty="0" smtClean="0">
                <a:latin typeface="Times New Roman" pitchFamily="18" charset="0"/>
              </a:rPr>
              <a:t>Type</a:t>
            </a:r>
            <a:r>
              <a:rPr lang="en-US" dirty="0" smtClean="0">
                <a:latin typeface="Times New Roman" pitchFamily="18" charset="0"/>
              </a:rPr>
              <a:t> is determined by the value </a:t>
            </a:r>
            <a:r>
              <a:rPr lang="en-US" i="1" dirty="0" smtClean="0">
                <a:latin typeface="Times New Roman" pitchFamily="18" charset="0"/>
              </a:rPr>
              <a:t>Fixed</a:t>
            </a:r>
            <a:r>
              <a:rPr lang="en-US" dirty="0" smtClean="0">
                <a:latin typeface="Times New Roman" pitchFamily="18" charset="0"/>
              </a:rPr>
              <a:t>. Although</a:t>
            </a:r>
            <a:r>
              <a:rPr lang="en-US" baseline="0" dirty="0" smtClean="0">
                <a:latin typeface="Times New Roman" pitchFamily="18" charset="0"/>
              </a:rPr>
              <a:t> a </a:t>
            </a:r>
            <a:r>
              <a:rPr lang="en-US" dirty="0" smtClean="0">
                <a:latin typeface="Times New Roman" pitchFamily="18" charset="0"/>
              </a:rPr>
              <a:t>LENGTH statement is included,</a:t>
            </a:r>
            <a:r>
              <a:rPr lang="en-US" baseline="0" dirty="0" smtClean="0">
                <a:latin typeface="Times New Roman" pitchFamily="18" charset="0"/>
              </a:rPr>
              <a:t> it</a:t>
            </a:r>
            <a:r>
              <a:rPr lang="en-US" dirty="0" smtClean="0">
                <a:latin typeface="Times New Roman" pitchFamily="18" charset="0"/>
              </a:rPr>
              <a:t> is in the wrong place. It should appear </a:t>
            </a:r>
            <a:r>
              <a:rPr lang="en-US" b="0" dirty="0" smtClean="0">
                <a:latin typeface="Times New Roman" pitchFamily="18" charset="0"/>
              </a:rPr>
              <a:t>before</a:t>
            </a:r>
            <a:r>
              <a:rPr lang="en-US" dirty="0" smtClean="0">
                <a:latin typeface="Times New Roman" pitchFamily="18" charset="0"/>
              </a:rPr>
              <a:t> any other reference to the variable in the DATA step. The LENGTH statement cannot change the length of an existing variable.</a:t>
            </a:r>
          </a:p>
          <a:p>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500">
                <a:solidFill>
                  <a:schemeClr val="tx1"/>
                </a:solidFill>
                <a:latin typeface="Times New Roman" pitchFamily="18" charset="0"/>
              </a:defRPr>
            </a:lvl1pPr>
            <a:lvl2pPr marL="785372" indent="-302066">
              <a:defRPr sz="2500">
                <a:solidFill>
                  <a:schemeClr val="tx1"/>
                </a:solidFill>
                <a:latin typeface="Times New Roman" pitchFamily="18" charset="0"/>
              </a:defRPr>
            </a:lvl2pPr>
            <a:lvl3pPr marL="1208265" indent="-241653">
              <a:defRPr sz="2500">
                <a:solidFill>
                  <a:schemeClr val="tx1"/>
                </a:solidFill>
                <a:latin typeface="Times New Roman" pitchFamily="18" charset="0"/>
              </a:defRPr>
            </a:lvl3pPr>
            <a:lvl4pPr marL="1691571" indent="-241653">
              <a:defRPr sz="2500">
                <a:solidFill>
                  <a:schemeClr val="tx1"/>
                </a:solidFill>
                <a:latin typeface="Times New Roman" pitchFamily="18" charset="0"/>
              </a:defRPr>
            </a:lvl4pPr>
            <a:lvl5pPr marL="2174878" indent="-241653">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fld id="{74F2DBEE-717E-4078-B227-72CA02152A68}" type="slidenum">
              <a:rPr lang="en-US" sz="1300"/>
              <a:pPr/>
              <a:t>89</a:t>
            </a:fld>
            <a:endParaRPr lang="en-US" sz="13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dirty="0" smtClean="0">
                <a:latin typeface="Times New Roman" pitchFamily="18" charset="0"/>
              </a:rPr>
              <a:t>Correct answer: a</a:t>
            </a:r>
          </a:p>
          <a:p>
            <a:pPr eaLnBrk="1" hangingPunct="1"/>
            <a:r>
              <a:rPr lang="en-US" dirty="0" smtClean="0">
                <a:latin typeface="Times New Roman" pitchFamily="18" charset="0"/>
              </a:rPr>
              <a:t>The length of a new variable is determined by the first reference in the DATA step. In this case, the length of </a:t>
            </a:r>
            <a:r>
              <a:rPr lang="en-US" b="1" dirty="0" smtClean="0">
                <a:latin typeface="Times New Roman" pitchFamily="18" charset="0"/>
              </a:rPr>
              <a:t>Type</a:t>
            </a:r>
            <a:r>
              <a:rPr lang="en-US" dirty="0" smtClean="0">
                <a:latin typeface="Times New Roman" pitchFamily="18" charset="0"/>
              </a:rPr>
              <a:t> is determined by the value </a:t>
            </a:r>
            <a:r>
              <a:rPr lang="en-US" i="1" dirty="0" smtClean="0">
                <a:latin typeface="Times New Roman" pitchFamily="18" charset="0"/>
              </a:rPr>
              <a:t>Fixed</a:t>
            </a:r>
            <a:r>
              <a:rPr lang="en-US" dirty="0" smtClean="0">
                <a:latin typeface="Times New Roman" pitchFamily="18" charset="0"/>
              </a:rPr>
              <a:t>. Although</a:t>
            </a:r>
            <a:r>
              <a:rPr lang="en-US" baseline="0" dirty="0" smtClean="0">
                <a:latin typeface="Times New Roman" pitchFamily="18" charset="0"/>
              </a:rPr>
              <a:t> a </a:t>
            </a:r>
            <a:r>
              <a:rPr lang="en-US" dirty="0" smtClean="0">
                <a:latin typeface="Times New Roman" pitchFamily="18" charset="0"/>
              </a:rPr>
              <a:t>LENGTH statement is included,</a:t>
            </a:r>
            <a:r>
              <a:rPr lang="en-US" baseline="0" dirty="0" smtClean="0">
                <a:latin typeface="Times New Roman" pitchFamily="18" charset="0"/>
              </a:rPr>
              <a:t> it</a:t>
            </a:r>
            <a:r>
              <a:rPr lang="en-US" dirty="0" smtClean="0">
                <a:latin typeface="Times New Roman" pitchFamily="18" charset="0"/>
              </a:rPr>
              <a:t> is in the wrong place. It should appear </a:t>
            </a:r>
            <a:r>
              <a:rPr lang="en-US" b="0" dirty="0" smtClean="0">
                <a:latin typeface="Times New Roman" pitchFamily="18" charset="0"/>
              </a:rPr>
              <a:t>before</a:t>
            </a:r>
            <a:r>
              <a:rPr lang="en-US" dirty="0" smtClean="0">
                <a:latin typeface="Times New Roman" pitchFamily="18" charset="0"/>
              </a:rPr>
              <a:t> any other reference to the variable in the DATA step. The LENGTH statement cannot change the length of an existing variable.</a:t>
            </a:r>
          </a:p>
          <a:p>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500">
                <a:solidFill>
                  <a:schemeClr val="tx1"/>
                </a:solidFill>
                <a:latin typeface="Times New Roman" pitchFamily="18" charset="0"/>
              </a:defRPr>
            </a:lvl1pPr>
            <a:lvl2pPr marL="785372" indent="-302066">
              <a:defRPr sz="2500">
                <a:solidFill>
                  <a:schemeClr val="tx1"/>
                </a:solidFill>
                <a:latin typeface="Times New Roman" pitchFamily="18" charset="0"/>
              </a:defRPr>
            </a:lvl2pPr>
            <a:lvl3pPr marL="1208265" indent="-241653">
              <a:defRPr sz="2500">
                <a:solidFill>
                  <a:schemeClr val="tx1"/>
                </a:solidFill>
                <a:latin typeface="Times New Roman" pitchFamily="18" charset="0"/>
              </a:defRPr>
            </a:lvl3pPr>
            <a:lvl4pPr marL="1691571" indent="-241653">
              <a:defRPr sz="2500">
                <a:solidFill>
                  <a:schemeClr val="tx1"/>
                </a:solidFill>
                <a:latin typeface="Times New Roman" pitchFamily="18" charset="0"/>
              </a:defRPr>
            </a:lvl4pPr>
            <a:lvl5pPr marL="2174878" indent="-241653">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fld id="{C42FBA2E-A787-4462-8AE1-1DD188054CB2}" type="slidenum">
              <a:rPr lang="en-US" sz="1300"/>
              <a:pPr/>
              <a:t>90</a:t>
            </a:fld>
            <a:endParaRPr lang="en-US" sz="13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dirty="0" smtClean="0">
                <a:latin typeface="Times New Roman" pitchFamily="18" charset="0"/>
              </a:rPr>
              <a:t>Correct answer: c</a:t>
            </a:r>
          </a:p>
          <a:p>
            <a:pPr eaLnBrk="1" hangingPunct="1"/>
            <a:r>
              <a:rPr lang="en-US" dirty="0" smtClean="0">
                <a:latin typeface="Times New Roman" pitchFamily="18" charset="0"/>
              </a:rPr>
              <a:t>The SUM function ignores missing values, so the value of </a:t>
            </a:r>
            <a:r>
              <a:rPr lang="en-US" b="1" dirty="0" smtClean="0">
                <a:latin typeface="Times New Roman" pitchFamily="18" charset="0"/>
              </a:rPr>
              <a:t>Benefit</a:t>
            </a:r>
            <a:r>
              <a:rPr lang="en-US" dirty="0" smtClean="0">
                <a:latin typeface="Times New Roman" pitchFamily="18" charset="0"/>
              </a:rPr>
              <a:t> is the sum of </a:t>
            </a:r>
            <a:r>
              <a:rPr lang="en-US" b="1" dirty="0" smtClean="0">
                <a:latin typeface="Times New Roman" pitchFamily="18" charset="0"/>
              </a:rPr>
              <a:t>Ins</a:t>
            </a:r>
            <a:r>
              <a:rPr lang="en-US" dirty="0" smtClean="0">
                <a:latin typeface="Times New Roman" pitchFamily="18" charset="0"/>
              </a:rPr>
              <a:t> (</a:t>
            </a:r>
            <a:r>
              <a:rPr lang="en-US" i="1" dirty="0" smtClean="0">
                <a:latin typeface="Times New Roman" pitchFamily="18" charset="0"/>
              </a:rPr>
              <a:t>800</a:t>
            </a:r>
            <a:r>
              <a:rPr lang="en-US" dirty="0" smtClean="0">
                <a:latin typeface="Times New Roman" pitchFamily="18" charset="0"/>
              </a:rPr>
              <a:t>) and </a:t>
            </a:r>
            <a:r>
              <a:rPr lang="en-US" b="1" dirty="0" smtClean="0">
                <a:latin typeface="Times New Roman" pitchFamily="18" charset="0"/>
              </a:rPr>
              <a:t>Health_Award</a:t>
            </a:r>
            <a:r>
              <a:rPr lang="en-US" dirty="0" smtClean="0">
                <a:latin typeface="Times New Roman" pitchFamily="18" charset="0"/>
              </a:rPr>
              <a:t> (a missing value), which equals </a:t>
            </a:r>
            <a:r>
              <a:rPr lang="en-US" i="1" dirty="0" smtClean="0">
                <a:latin typeface="Times New Roman" pitchFamily="18" charset="0"/>
              </a:rPr>
              <a:t>800</a:t>
            </a:r>
            <a:r>
              <a:rPr lang="en-US" dirty="0" smtClean="0">
                <a:latin typeface="Times New Roman" pitchFamily="18" charset="0"/>
              </a:rPr>
              <a:t>.</a:t>
            </a:r>
          </a:p>
          <a:p>
            <a:endParaRPr 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500">
                <a:solidFill>
                  <a:schemeClr val="tx1"/>
                </a:solidFill>
                <a:latin typeface="Times New Roman" pitchFamily="18" charset="0"/>
              </a:defRPr>
            </a:lvl1pPr>
            <a:lvl2pPr marL="785372" indent="-302066">
              <a:defRPr sz="2500">
                <a:solidFill>
                  <a:schemeClr val="tx1"/>
                </a:solidFill>
                <a:latin typeface="Times New Roman" pitchFamily="18" charset="0"/>
              </a:defRPr>
            </a:lvl2pPr>
            <a:lvl3pPr marL="1208265" indent="-241653">
              <a:defRPr sz="2500">
                <a:solidFill>
                  <a:schemeClr val="tx1"/>
                </a:solidFill>
                <a:latin typeface="Times New Roman" pitchFamily="18" charset="0"/>
              </a:defRPr>
            </a:lvl3pPr>
            <a:lvl4pPr marL="1691571" indent="-241653">
              <a:defRPr sz="2500">
                <a:solidFill>
                  <a:schemeClr val="tx1"/>
                </a:solidFill>
                <a:latin typeface="Times New Roman" pitchFamily="18" charset="0"/>
              </a:defRPr>
            </a:lvl4pPr>
            <a:lvl5pPr marL="2174878" indent="-241653">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fld id="{C42FBA2E-A787-4462-8AE1-1DD188054CB2}" type="slidenum">
              <a:rPr lang="en-US" sz="1300"/>
              <a:pPr/>
              <a:t>91</a:t>
            </a:fld>
            <a:endParaRPr lang="en-US" sz="13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dirty="0" smtClean="0">
                <a:latin typeface="Times New Roman" pitchFamily="18" charset="0"/>
              </a:rPr>
              <a:t>Correct answer: c</a:t>
            </a:r>
          </a:p>
          <a:p>
            <a:pPr eaLnBrk="1" hangingPunct="1"/>
            <a:r>
              <a:rPr lang="en-US" dirty="0" smtClean="0">
                <a:latin typeface="Times New Roman" pitchFamily="18" charset="0"/>
              </a:rPr>
              <a:t>The SUM function ignores missing values, so the value of </a:t>
            </a:r>
            <a:r>
              <a:rPr lang="en-US" b="1" dirty="0" smtClean="0">
                <a:latin typeface="Times New Roman" pitchFamily="18" charset="0"/>
              </a:rPr>
              <a:t>Benefit</a:t>
            </a:r>
            <a:r>
              <a:rPr lang="en-US" dirty="0" smtClean="0">
                <a:latin typeface="Times New Roman" pitchFamily="18" charset="0"/>
              </a:rPr>
              <a:t> is the sum of </a:t>
            </a:r>
            <a:r>
              <a:rPr lang="en-US" b="1" dirty="0" smtClean="0">
                <a:latin typeface="Times New Roman" pitchFamily="18" charset="0"/>
              </a:rPr>
              <a:t>Ins</a:t>
            </a:r>
            <a:r>
              <a:rPr lang="en-US" dirty="0" smtClean="0">
                <a:latin typeface="Times New Roman" pitchFamily="18" charset="0"/>
              </a:rPr>
              <a:t> (</a:t>
            </a:r>
            <a:r>
              <a:rPr lang="en-US" i="1" dirty="0" smtClean="0">
                <a:latin typeface="Times New Roman" pitchFamily="18" charset="0"/>
              </a:rPr>
              <a:t>800</a:t>
            </a:r>
            <a:r>
              <a:rPr lang="en-US" dirty="0" smtClean="0">
                <a:latin typeface="Times New Roman" pitchFamily="18" charset="0"/>
              </a:rPr>
              <a:t>) and </a:t>
            </a:r>
            <a:r>
              <a:rPr lang="en-US" b="1" dirty="0" err="1" smtClean="0">
                <a:latin typeface="Times New Roman" pitchFamily="18" charset="0"/>
              </a:rPr>
              <a:t>Health_Award</a:t>
            </a:r>
            <a:r>
              <a:rPr lang="en-US" dirty="0" smtClean="0">
                <a:latin typeface="Times New Roman" pitchFamily="18" charset="0"/>
              </a:rPr>
              <a:t> (a missing value), which equals </a:t>
            </a:r>
            <a:r>
              <a:rPr lang="en-US" i="1" dirty="0" smtClean="0">
                <a:latin typeface="Times New Roman" pitchFamily="18" charset="0"/>
              </a:rPr>
              <a:t>800</a:t>
            </a:r>
            <a:r>
              <a:rPr lang="en-US" dirty="0" smtClean="0">
                <a:latin typeface="Times New Roman" pitchFamily="18" charset="0"/>
              </a:rPr>
              <a:t>.</a:t>
            </a:r>
          </a:p>
          <a:p>
            <a:endParaRPr 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500">
                <a:solidFill>
                  <a:schemeClr val="tx1"/>
                </a:solidFill>
                <a:latin typeface="Times New Roman" pitchFamily="18" charset="0"/>
              </a:defRPr>
            </a:lvl1pPr>
            <a:lvl2pPr marL="785372" indent="-302066">
              <a:defRPr sz="2500">
                <a:solidFill>
                  <a:schemeClr val="tx1"/>
                </a:solidFill>
                <a:latin typeface="Times New Roman" pitchFamily="18" charset="0"/>
              </a:defRPr>
            </a:lvl2pPr>
            <a:lvl3pPr marL="1208265" indent="-241653">
              <a:defRPr sz="2500">
                <a:solidFill>
                  <a:schemeClr val="tx1"/>
                </a:solidFill>
                <a:latin typeface="Times New Roman" pitchFamily="18" charset="0"/>
              </a:defRPr>
            </a:lvl3pPr>
            <a:lvl4pPr marL="1691571" indent="-241653">
              <a:defRPr sz="2500">
                <a:solidFill>
                  <a:schemeClr val="tx1"/>
                </a:solidFill>
                <a:latin typeface="Times New Roman" pitchFamily="18" charset="0"/>
              </a:defRPr>
            </a:lvl4pPr>
            <a:lvl5pPr marL="2174878" indent="-241653">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fld id="{C875E0F6-8426-4079-9F46-09BE0F8554D6}" type="slidenum">
              <a:rPr lang="en-US" sz="1300"/>
              <a:pPr/>
              <a:t>92</a:t>
            </a:fld>
            <a:endParaRPr lang="en-US" sz="13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sv-SE" smtClean="0">
                <a:latin typeface="Times New Roman" pitchFamily="18" charset="0"/>
              </a:rPr>
              <a:t>Correct Answer: a</a:t>
            </a:r>
          </a:p>
          <a:p>
            <a:pPr eaLnBrk="1" hangingPunct="1"/>
            <a:r>
              <a:rPr lang="sv-SE" smtClean="0">
                <a:latin typeface="Times New Roman" pitchFamily="18" charset="0"/>
              </a:rPr>
              <a:t>Remember that numeric functions require appropriate numeric arguments. </a:t>
            </a:r>
            <a:r>
              <a:rPr lang="sv-SE" b="1" smtClean="0">
                <a:latin typeface="Times New Roman" pitchFamily="18" charset="0"/>
              </a:rPr>
              <a:t>Last_Name</a:t>
            </a:r>
            <a:r>
              <a:rPr lang="sv-SE" baseline="0" smtClean="0">
                <a:latin typeface="Times New Roman" pitchFamily="18" charset="0"/>
              </a:rPr>
              <a:t> is a character variable</a:t>
            </a:r>
            <a:r>
              <a:rPr lang="sv-SE" smtClean="0">
                <a:latin typeface="Times New Roman" pitchFamily="18" charset="0"/>
              </a:rPr>
              <a:t>. Except for the TODAY() function, numeric functions must specify arguments including numeric constants, numeric variables, or arithmetic expressions in parentheses following the function keyword. The TODAY() function doesn’t require an argument.</a:t>
            </a:r>
          </a:p>
          <a:p>
            <a:endParaRPr 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500">
                <a:solidFill>
                  <a:schemeClr val="tx1"/>
                </a:solidFill>
                <a:latin typeface="Times New Roman" pitchFamily="18" charset="0"/>
              </a:defRPr>
            </a:lvl1pPr>
            <a:lvl2pPr marL="785372" indent="-302066">
              <a:defRPr sz="2500">
                <a:solidFill>
                  <a:schemeClr val="tx1"/>
                </a:solidFill>
                <a:latin typeface="Times New Roman" pitchFamily="18" charset="0"/>
              </a:defRPr>
            </a:lvl2pPr>
            <a:lvl3pPr marL="1208265" indent="-241653">
              <a:defRPr sz="2500">
                <a:solidFill>
                  <a:schemeClr val="tx1"/>
                </a:solidFill>
                <a:latin typeface="Times New Roman" pitchFamily="18" charset="0"/>
              </a:defRPr>
            </a:lvl3pPr>
            <a:lvl4pPr marL="1691571" indent="-241653">
              <a:defRPr sz="2500">
                <a:solidFill>
                  <a:schemeClr val="tx1"/>
                </a:solidFill>
                <a:latin typeface="Times New Roman" pitchFamily="18" charset="0"/>
              </a:defRPr>
            </a:lvl4pPr>
            <a:lvl5pPr marL="2174878" indent="-241653">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fld id="{C875E0F6-8426-4079-9F46-09BE0F8554D6}" type="slidenum">
              <a:rPr lang="en-US" sz="1300"/>
              <a:pPr/>
              <a:t>93</a:t>
            </a:fld>
            <a:endParaRPr lang="en-US" sz="13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sv-SE" dirty="0" smtClean="0">
                <a:latin typeface="Times New Roman" pitchFamily="18" charset="0"/>
              </a:rPr>
              <a:t>Correct Answer: a</a:t>
            </a:r>
          </a:p>
          <a:p>
            <a:pPr eaLnBrk="1" hangingPunct="1"/>
            <a:r>
              <a:rPr lang="sv-SE" dirty="0" smtClean="0">
                <a:latin typeface="Times New Roman" pitchFamily="18" charset="0"/>
              </a:rPr>
              <a:t>Remember that numeric functions require appropriate numeric arguments. </a:t>
            </a:r>
            <a:r>
              <a:rPr lang="sv-SE" b="1" dirty="0" smtClean="0">
                <a:latin typeface="Times New Roman" pitchFamily="18" charset="0"/>
              </a:rPr>
              <a:t>Last_Name</a:t>
            </a:r>
            <a:r>
              <a:rPr lang="sv-SE" baseline="0" dirty="0" smtClean="0">
                <a:latin typeface="Times New Roman" pitchFamily="18" charset="0"/>
              </a:rPr>
              <a:t> is a character variable</a:t>
            </a:r>
            <a:r>
              <a:rPr lang="sv-SE" dirty="0" smtClean="0">
                <a:latin typeface="Times New Roman" pitchFamily="18" charset="0"/>
              </a:rPr>
              <a:t>. Except for the TODAY() function, numeric functions must specify arguments including numeric constants, numeric variables, or arithmetic expressions in parentheses following the function keyword. The TODAY() function doesn’t require an argument.</a:t>
            </a:r>
          </a:p>
          <a:p>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itchFamily="34" charset="0"/>
              </a:defRPr>
            </a:lvl1pPr>
            <a:lvl2pPr marL="771925" indent="-296894" eaLnBrk="0" hangingPunct="0">
              <a:defRPr sz="1200">
                <a:solidFill>
                  <a:schemeClr val="tx1"/>
                </a:solidFill>
                <a:latin typeface="Arial" pitchFamily="34" charset="0"/>
              </a:defRPr>
            </a:lvl2pPr>
            <a:lvl3pPr marL="1187577" indent="-237515" eaLnBrk="0" hangingPunct="0">
              <a:defRPr sz="1200">
                <a:solidFill>
                  <a:schemeClr val="tx1"/>
                </a:solidFill>
                <a:latin typeface="Arial" pitchFamily="34" charset="0"/>
              </a:defRPr>
            </a:lvl3pPr>
            <a:lvl4pPr marL="1662608" indent="-237515" eaLnBrk="0" hangingPunct="0">
              <a:defRPr sz="1200">
                <a:solidFill>
                  <a:schemeClr val="tx1"/>
                </a:solidFill>
                <a:latin typeface="Arial" pitchFamily="34" charset="0"/>
              </a:defRPr>
            </a:lvl4pPr>
            <a:lvl5pPr marL="2137639" indent="-237515" eaLnBrk="0" hangingPunct="0">
              <a:defRPr sz="1200">
                <a:solidFill>
                  <a:schemeClr val="tx1"/>
                </a:solidFill>
                <a:latin typeface="Arial" pitchFamily="34" charset="0"/>
              </a:defRPr>
            </a:lvl5pPr>
            <a:lvl6pPr marL="2612669" indent="-237515" eaLnBrk="0" fontAlgn="base" hangingPunct="0">
              <a:spcBef>
                <a:spcPct val="0"/>
              </a:spcBef>
              <a:spcAft>
                <a:spcPct val="0"/>
              </a:spcAft>
              <a:defRPr sz="1200">
                <a:solidFill>
                  <a:schemeClr val="tx1"/>
                </a:solidFill>
                <a:latin typeface="Arial" pitchFamily="34" charset="0"/>
              </a:defRPr>
            </a:lvl6pPr>
            <a:lvl7pPr marL="3087700" indent="-237515" eaLnBrk="0" fontAlgn="base" hangingPunct="0">
              <a:spcBef>
                <a:spcPct val="0"/>
              </a:spcBef>
              <a:spcAft>
                <a:spcPct val="0"/>
              </a:spcAft>
              <a:defRPr sz="1200">
                <a:solidFill>
                  <a:schemeClr val="tx1"/>
                </a:solidFill>
                <a:latin typeface="Arial" pitchFamily="34" charset="0"/>
              </a:defRPr>
            </a:lvl7pPr>
            <a:lvl8pPr marL="3562731" indent="-237515" eaLnBrk="0" fontAlgn="base" hangingPunct="0">
              <a:spcBef>
                <a:spcPct val="0"/>
              </a:spcBef>
              <a:spcAft>
                <a:spcPct val="0"/>
              </a:spcAft>
              <a:defRPr sz="1200">
                <a:solidFill>
                  <a:schemeClr val="tx1"/>
                </a:solidFill>
                <a:latin typeface="Arial" pitchFamily="34" charset="0"/>
              </a:defRPr>
            </a:lvl8pPr>
            <a:lvl9pPr marL="4037762" indent="-237515" eaLnBrk="0" fontAlgn="base" hangingPunct="0">
              <a:spcBef>
                <a:spcPct val="0"/>
              </a:spcBef>
              <a:spcAft>
                <a:spcPct val="0"/>
              </a:spcAft>
              <a:defRPr sz="1200">
                <a:solidFill>
                  <a:schemeClr val="tx1"/>
                </a:solidFill>
                <a:latin typeface="Arial" pitchFamily="34" charset="0"/>
              </a:defRPr>
            </a:lvl9pPr>
          </a:lstStyle>
          <a:p>
            <a:pPr eaLnBrk="1" hangingPunct="1"/>
            <a:fld id="{2AB1B6CB-961F-4577-91AE-9D6403D2E569}" type="slidenum">
              <a:rPr lang="en-US"/>
              <a:pPr eaLnBrk="1" hangingPunct="1"/>
              <a:t>94</a:t>
            </a:fld>
            <a:endParaRPr lang="en-US" dirty="0"/>
          </a:p>
        </p:txBody>
      </p:sp>
      <p:sp>
        <p:nvSpPr>
          <p:cNvPr id="459779" name="Rectangle 2"/>
          <p:cNvSpPr>
            <a:spLocks noGrp="1" noRot="1" noChangeAspect="1" noChangeArrowheads="1" noTextEdit="1"/>
          </p:cNvSpPr>
          <p:nvPr>
            <p:ph type="sldImg"/>
          </p:nvPr>
        </p:nvSpPr>
        <p:spPr>
          <a:xfrm>
            <a:off x="1300163" y="731838"/>
            <a:ext cx="4878387" cy="3659187"/>
          </a:xfrm>
          <a:ln/>
        </p:spPr>
      </p:sp>
      <p:sp>
        <p:nvSpPr>
          <p:cNvPr id="459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itchFamily="18" charset="0"/>
              </a:rPr>
              <a:t>Correct answer: yes</a:t>
            </a:r>
          </a:p>
          <a:p>
            <a:pPr eaLnBrk="1" hangingPunct="1"/>
            <a:r>
              <a:rPr lang="sv-SE" smtClean="0">
                <a:latin typeface="Times New Roman" pitchFamily="18" charset="0"/>
              </a:rPr>
              <a:t>Variables in the DROP statement are dropped </a:t>
            </a:r>
            <a:r>
              <a:rPr lang="en-US" dirty="0" smtClean="0">
                <a:latin typeface="Times New Roman" pitchFamily="18" charset="0"/>
              </a:rPr>
              <a:t>during output, so they're available for calculations in the DATA step, even if they follow the statements that reference them.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500">
                <a:solidFill>
                  <a:schemeClr val="tx1"/>
                </a:solidFill>
                <a:latin typeface="Times New Roman" pitchFamily="18" charset="0"/>
              </a:defRPr>
            </a:lvl1pPr>
            <a:lvl2pPr marL="785372" indent="-302066">
              <a:defRPr sz="2500">
                <a:solidFill>
                  <a:schemeClr val="tx1"/>
                </a:solidFill>
                <a:latin typeface="Times New Roman" pitchFamily="18" charset="0"/>
              </a:defRPr>
            </a:lvl2pPr>
            <a:lvl3pPr marL="1208265" indent="-241653">
              <a:defRPr sz="2500">
                <a:solidFill>
                  <a:schemeClr val="tx1"/>
                </a:solidFill>
                <a:latin typeface="Times New Roman" pitchFamily="18" charset="0"/>
              </a:defRPr>
            </a:lvl3pPr>
            <a:lvl4pPr marL="1691571" indent="-241653">
              <a:defRPr sz="2500">
                <a:solidFill>
                  <a:schemeClr val="tx1"/>
                </a:solidFill>
                <a:latin typeface="Times New Roman" pitchFamily="18" charset="0"/>
              </a:defRPr>
            </a:lvl4pPr>
            <a:lvl5pPr marL="2174878" indent="-241653">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fld id="{FF008B78-8CEE-465E-A8D7-DAAC76EB390A}" type="slidenum">
              <a:rPr lang="en-US" sz="1300"/>
              <a:pPr/>
              <a:t>7</a:t>
            </a:fld>
            <a:endParaRPr lang="en-US" sz="1300" dirty="0"/>
          </a:p>
        </p:txBody>
      </p:sp>
      <p:sp>
        <p:nvSpPr>
          <p:cNvPr id="4099" name="Rectangle 2"/>
          <p:cNvSpPr>
            <a:spLocks noGrp="1" noRot="1" noChangeAspect="1" noChangeArrowheads="1" noTextEdit="1"/>
          </p:cNvSpPr>
          <p:nvPr>
            <p:ph type="sldImg"/>
          </p:nvPr>
        </p:nvSpPr>
        <p:spPr>
          <a:xfrm>
            <a:off x="1143000" y="685800"/>
            <a:ext cx="4572000" cy="3429000"/>
          </a:xfrm>
          <a:ln/>
        </p:spPr>
      </p:sp>
      <p:sp>
        <p:nvSpPr>
          <p:cNvPr id="4100" name="Rectangle 3"/>
          <p:cNvSpPr>
            <a:spLocks noGrp="1" noChangeArrowheads="1"/>
          </p:cNvSpPr>
          <p:nvPr>
            <p:ph type="body" idx="1"/>
          </p:nvPr>
        </p:nvSpPr>
        <p:spPr>
          <a:noFill/>
        </p:spPr>
        <p:txBody>
          <a:bodyPr/>
          <a:lstStyle/>
          <a:p>
            <a:r>
              <a:rPr lang="en-US" dirty="0" smtClean="0"/>
              <a:t>Type answer here</a:t>
            </a:r>
          </a:p>
          <a:p>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itchFamily="34" charset="0"/>
              </a:defRPr>
            </a:lvl1pPr>
            <a:lvl2pPr marL="771925" indent="-296894" eaLnBrk="0" hangingPunct="0">
              <a:defRPr sz="1200">
                <a:solidFill>
                  <a:schemeClr val="tx1"/>
                </a:solidFill>
                <a:latin typeface="Arial" pitchFamily="34" charset="0"/>
              </a:defRPr>
            </a:lvl2pPr>
            <a:lvl3pPr marL="1187577" indent="-237515" eaLnBrk="0" hangingPunct="0">
              <a:defRPr sz="1200">
                <a:solidFill>
                  <a:schemeClr val="tx1"/>
                </a:solidFill>
                <a:latin typeface="Arial" pitchFamily="34" charset="0"/>
              </a:defRPr>
            </a:lvl3pPr>
            <a:lvl4pPr marL="1662608" indent="-237515" eaLnBrk="0" hangingPunct="0">
              <a:defRPr sz="1200">
                <a:solidFill>
                  <a:schemeClr val="tx1"/>
                </a:solidFill>
                <a:latin typeface="Arial" pitchFamily="34" charset="0"/>
              </a:defRPr>
            </a:lvl4pPr>
            <a:lvl5pPr marL="2137639" indent="-237515" eaLnBrk="0" hangingPunct="0">
              <a:defRPr sz="1200">
                <a:solidFill>
                  <a:schemeClr val="tx1"/>
                </a:solidFill>
                <a:latin typeface="Arial" pitchFamily="34" charset="0"/>
              </a:defRPr>
            </a:lvl5pPr>
            <a:lvl6pPr marL="2612669" indent="-237515" eaLnBrk="0" fontAlgn="base" hangingPunct="0">
              <a:spcBef>
                <a:spcPct val="0"/>
              </a:spcBef>
              <a:spcAft>
                <a:spcPct val="0"/>
              </a:spcAft>
              <a:defRPr sz="1200">
                <a:solidFill>
                  <a:schemeClr val="tx1"/>
                </a:solidFill>
                <a:latin typeface="Arial" pitchFamily="34" charset="0"/>
              </a:defRPr>
            </a:lvl6pPr>
            <a:lvl7pPr marL="3087700" indent="-237515" eaLnBrk="0" fontAlgn="base" hangingPunct="0">
              <a:spcBef>
                <a:spcPct val="0"/>
              </a:spcBef>
              <a:spcAft>
                <a:spcPct val="0"/>
              </a:spcAft>
              <a:defRPr sz="1200">
                <a:solidFill>
                  <a:schemeClr val="tx1"/>
                </a:solidFill>
                <a:latin typeface="Arial" pitchFamily="34" charset="0"/>
              </a:defRPr>
            </a:lvl7pPr>
            <a:lvl8pPr marL="3562731" indent="-237515" eaLnBrk="0" fontAlgn="base" hangingPunct="0">
              <a:spcBef>
                <a:spcPct val="0"/>
              </a:spcBef>
              <a:spcAft>
                <a:spcPct val="0"/>
              </a:spcAft>
              <a:defRPr sz="1200">
                <a:solidFill>
                  <a:schemeClr val="tx1"/>
                </a:solidFill>
                <a:latin typeface="Arial" pitchFamily="34" charset="0"/>
              </a:defRPr>
            </a:lvl8pPr>
            <a:lvl9pPr marL="4037762" indent="-237515" eaLnBrk="0" fontAlgn="base" hangingPunct="0">
              <a:spcBef>
                <a:spcPct val="0"/>
              </a:spcBef>
              <a:spcAft>
                <a:spcPct val="0"/>
              </a:spcAft>
              <a:defRPr sz="1200">
                <a:solidFill>
                  <a:schemeClr val="tx1"/>
                </a:solidFill>
                <a:latin typeface="Arial" pitchFamily="34" charset="0"/>
              </a:defRPr>
            </a:lvl9pPr>
          </a:lstStyle>
          <a:p>
            <a:pPr eaLnBrk="1" hangingPunct="1"/>
            <a:fld id="{2AB1B6CB-961F-4577-91AE-9D6403D2E569}" type="slidenum">
              <a:rPr lang="en-US"/>
              <a:pPr eaLnBrk="1" hangingPunct="1"/>
              <a:t>95</a:t>
            </a:fld>
            <a:endParaRPr lang="en-US" dirty="0"/>
          </a:p>
        </p:txBody>
      </p:sp>
      <p:sp>
        <p:nvSpPr>
          <p:cNvPr id="459779" name="Rectangle 2"/>
          <p:cNvSpPr>
            <a:spLocks noGrp="1" noRot="1" noChangeAspect="1" noChangeArrowheads="1" noTextEdit="1"/>
          </p:cNvSpPr>
          <p:nvPr>
            <p:ph type="sldImg"/>
          </p:nvPr>
        </p:nvSpPr>
        <p:spPr>
          <a:xfrm>
            <a:off x="1300163" y="731838"/>
            <a:ext cx="4878387" cy="3659187"/>
          </a:xfrm>
          <a:ln/>
        </p:spPr>
      </p:sp>
      <p:sp>
        <p:nvSpPr>
          <p:cNvPr id="459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itchFamily="18" charset="0"/>
              </a:rPr>
              <a:t>Correct answer: yes</a:t>
            </a:r>
          </a:p>
          <a:p>
            <a:pPr eaLnBrk="1" hangingPunct="1"/>
            <a:r>
              <a:rPr lang="sv-SE" dirty="0" smtClean="0">
                <a:latin typeface="Times New Roman" pitchFamily="18" charset="0"/>
              </a:rPr>
              <a:t>Variables in the DROP statement are dropped </a:t>
            </a:r>
            <a:r>
              <a:rPr lang="en-US" dirty="0" smtClean="0">
                <a:latin typeface="Times New Roman" pitchFamily="18" charset="0"/>
              </a:rPr>
              <a:t>during output, so they're available for calculations in the DATA step, even if they follow the statements that reference them.</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itchFamily="34" charset="0"/>
              </a:defRPr>
            </a:lvl1pPr>
            <a:lvl2pPr marL="771925" indent="-296894" eaLnBrk="0" hangingPunct="0">
              <a:defRPr sz="1200">
                <a:solidFill>
                  <a:schemeClr val="tx1"/>
                </a:solidFill>
                <a:latin typeface="Arial" pitchFamily="34" charset="0"/>
              </a:defRPr>
            </a:lvl2pPr>
            <a:lvl3pPr marL="1187577" indent="-237515" eaLnBrk="0" hangingPunct="0">
              <a:defRPr sz="1200">
                <a:solidFill>
                  <a:schemeClr val="tx1"/>
                </a:solidFill>
                <a:latin typeface="Arial" pitchFamily="34" charset="0"/>
              </a:defRPr>
            </a:lvl3pPr>
            <a:lvl4pPr marL="1662608" indent="-237515" eaLnBrk="0" hangingPunct="0">
              <a:defRPr sz="1200">
                <a:solidFill>
                  <a:schemeClr val="tx1"/>
                </a:solidFill>
                <a:latin typeface="Arial" pitchFamily="34" charset="0"/>
              </a:defRPr>
            </a:lvl4pPr>
            <a:lvl5pPr marL="2137639" indent="-237515" eaLnBrk="0" hangingPunct="0">
              <a:defRPr sz="1200">
                <a:solidFill>
                  <a:schemeClr val="tx1"/>
                </a:solidFill>
                <a:latin typeface="Arial" pitchFamily="34" charset="0"/>
              </a:defRPr>
            </a:lvl5pPr>
            <a:lvl6pPr marL="2612669" indent="-237515" eaLnBrk="0" fontAlgn="base" hangingPunct="0">
              <a:spcBef>
                <a:spcPct val="0"/>
              </a:spcBef>
              <a:spcAft>
                <a:spcPct val="0"/>
              </a:spcAft>
              <a:defRPr sz="1200">
                <a:solidFill>
                  <a:schemeClr val="tx1"/>
                </a:solidFill>
                <a:latin typeface="Arial" pitchFamily="34" charset="0"/>
              </a:defRPr>
            </a:lvl6pPr>
            <a:lvl7pPr marL="3087700" indent="-237515" eaLnBrk="0" fontAlgn="base" hangingPunct="0">
              <a:spcBef>
                <a:spcPct val="0"/>
              </a:spcBef>
              <a:spcAft>
                <a:spcPct val="0"/>
              </a:spcAft>
              <a:defRPr sz="1200">
                <a:solidFill>
                  <a:schemeClr val="tx1"/>
                </a:solidFill>
                <a:latin typeface="Arial" pitchFamily="34" charset="0"/>
              </a:defRPr>
            </a:lvl7pPr>
            <a:lvl8pPr marL="3562731" indent="-237515" eaLnBrk="0" fontAlgn="base" hangingPunct="0">
              <a:spcBef>
                <a:spcPct val="0"/>
              </a:spcBef>
              <a:spcAft>
                <a:spcPct val="0"/>
              </a:spcAft>
              <a:defRPr sz="1200">
                <a:solidFill>
                  <a:schemeClr val="tx1"/>
                </a:solidFill>
                <a:latin typeface="Arial" pitchFamily="34" charset="0"/>
              </a:defRPr>
            </a:lvl8pPr>
            <a:lvl9pPr marL="4037762" indent="-237515" eaLnBrk="0" fontAlgn="base" hangingPunct="0">
              <a:spcBef>
                <a:spcPct val="0"/>
              </a:spcBef>
              <a:spcAft>
                <a:spcPct val="0"/>
              </a:spcAft>
              <a:defRPr sz="1200">
                <a:solidFill>
                  <a:schemeClr val="tx1"/>
                </a:solidFill>
                <a:latin typeface="Arial" pitchFamily="34" charset="0"/>
              </a:defRPr>
            </a:lvl9pPr>
          </a:lstStyle>
          <a:p>
            <a:pPr eaLnBrk="1" hangingPunct="1"/>
            <a:fld id="{1CC00025-B319-468C-9F7A-8BD3FBA06CFD}" type="slidenum">
              <a:rPr lang="en-US"/>
              <a:pPr eaLnBrk="1" hangingPunct="1"/>
              <a:t>96</a:t>
            </a:fld>
            <a:endParaRPr lang="en-US" dirty="0"/>
          </a:p>
        </p:txBody>
      </p:sp>
      <p:sp>
        <p:nvSpPr>
          <p:cNvPr id="566275" name="Rectangle 2"/>
          <p:cNvSpPr>
            <a:spLocks noGrp="1" noRot="1" noChangeAspect="1" noChangeArrowheads="1" noTextEdit="1"/>
          </p:cNvSpPr>
          <p:nvPr>
            <p:ph type="sldImg"/>
          </p:nvPr>
        </p:nvSpPr>
        <p:spPr>
          <a:xfrm>
            <a:off x="1300163" y="731838"/>
            <a:ext cx="4878387" cy="3659187"/>
          </a:xfrm>
          <a:ln/>
        </p:spPr>
      </p:sp>
      <p:sp>
        <p:nvSpPr>
          <p:cNvPr id="566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itchFamily="18" charset="0"/>
              </a:rPr>
              <a:t>Correct answer: d</a:t>
            </a:r>
          </a:p>
          <a:p>
            <a:pPr eaLnBrk="1" hangingPunct="1"/>
            <a:r>
              <a:rPr lang="en-US" dirty="0" smtClean="0">
                <a:latin typeface="Times New Roman" pitchFamily="18" charset="0"/>
              </a:rPr>
              <a:t>In the DATA step, the first reference to a variable determines its length. The first reference to a new variable can be in a LENGTH statement, an assignment statement, or another statement such as an INPUT statement. After a variable has been referenced in your program, the length of the variable's first value does not affect the length of the variable. </a:t>
            </a:r>
          </a:p>
          <a:p>
            <a:pPr eaLnBrk="1" hangingPunct="1"/>
            <a:endParaRPr lang="en-US" dirty="0" smtClean="0">
              <a:latin typeface="Times New Roman" pitchFamily="18"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itchFamily="34" charset="0"/>
              </a:defRPr>
            </a:lvl1pPr>
            <a:lvl2pPr marL="771925" indent="-296894" eaLnBrk="0" hangingPunct="0">
              <a:defRPr sz="1200">
                <a:solidFill>
                  <a:schemeClr val="tx1"/>
                </a:solidFill>
                <a:latin typeface="Arial" pitchFamily="34" charset="0"/>
              </a:defRPr>
            </a:lvl2pPr>
            <a:lvl3pPr marL="1187577" indent="-237515" eaLnBrk="0" hangingPunct="0">
              <a:defRPr sz="1200">
                <a:solidFill>
                  <a:schemeClr val="tx1"/>
                </a:solidFill>
                <a:latin typeface="Arial" pitchFamily="34" charset="0"/>
              </a:defRPr>
            </a:lvl3pPr>
            <a:lvl4pPr marL="1662608" indent="-237515" eaLnBrk="0" hangingPunct="0">
              <a:defRPr sz="1200">
                <a:solidFill>
                  <a:schemeClr val="tx1"/>
                </a:solidFill>
                <a:latin typeface="Arial" pitchFamily="34" charset="0"/>
              </a:defRPr>
            </a:lvl4pPr>
            <a:lvl5pPr marL="2137639" indent="-237515" eaLnBrk="0" hangingPunct="0">
              <a:defRPr sz="1200">
                <a:solidFill>
                  <a:schemeClr val="tx1"/>
                </a:solidFill>
                <a:latin typeface="Arial" pitchFamily="34" charset="0"/>
              </a:defRPr>
            </a:lvl5pPr>
            <a:lvl6pPr marL="2612669" indent="-237515" eaLnBrk="0" fontAlgn="base" hangingPunct="0">
              <a:spcBef>
                <a:spcPct val="0"/>
              </a:spcBef>
              <a:spcAft>
                <a:spcPct val="0"/>
              </a:spcAft>
              <a:defRPr sz="1200">
                <a:solidFill>
                  <a:schemeClr val="tx1"/>
                </a:solidFill>
                <a:latin typeface="Arial" pitchFamily="34" charset="0"/>
              </a:defRPr>
            </a:lvl6pPr>
            <a:lvl7pPr marL="3087700" indent="-237515" eaLnBrk="0" fontAlgn="base" hangingPunct="0">
              <a:spcBef>
                <a:spcPct val="0"/>
              </a:spcBef>
              <a:spcAft>
                <a:spcPct val="0"/>
              </a:spcAft>
              <a:defRPr sz="1200">
                <a:solidFill>
                  <a:schemeClr val="tx1"/>
                </a:solidFill>
                <a:latin typeface="Arial" pitchFamily="34" charset="0"/>
              </a:defRPr>
            </a:lvl7pPr>
            <a:lvl8pPr marL="3562731" indent="-237515" eaLnBrk="0" fontAlgn="base" hangingPunct="0">
              <a:spcBef>
                <a:spcPct val="0"/>
              </a:spcBef>
              <a:spcAft>
                <a:spcPct val="0"/>
              </a:spcAft>
              <a:defRPr sz="1200">
                <a:solidFill>
                  <a:schemeClr val="tx1"/>
                </a:solidFill>
                <a:latin typeface="Arial" pitchFamily="34" charset="0"/>
              </a:defRPr>
            </a:lvl8pPr>
            <a:lvl9pPr marL="4037762" indent="-237515" eaLnBrk="0" fontAlgn="base" hangingPunct="0">
              <a:spcBef>
                <a:spcPct val="0"/>
              </a:spcBef>
              <a:spcAft>
                <a:spcPct val="0"/>
              </a:spcAft>
              <a:defRPr sz="1200">
                <a:solidFill>
                  <a:schemeClr val="tx1"/>
                </a:solidFill>
                <a:latin typeface="Arial" pitchFamily="34" charset="0"/>
              </a:defRPr>
            </a:lvl9pPr>
          </a:lstStyle>
          <a:p>
            <a:pPr eaLnBrk="1" hangingPunct="1"/>
            <a:fld id="{1CC00025-B319-468C-9F7A-8BD3FBA06CFD}" type="slidenum">
              <a:rPr lang="en-US"/>
              <a:pPr eaLnBrk="1" hangingPunct="1"/>
              <a:t>97</a:t>
            </a:fld>
            <a:endParaRPr lang="en-US" dirty="0"/>
          </a:p>
        </p:txBody>
      </p:sp>
      <p:sp>
        <p:nvSpPr>
          <p:cNvPr id="566275" name="Rectangle 2"/>
          <p:cNvSpPr>
            <a:spLocks noGrp="1" noRot="1" noChangeAspect="1" noChangeArrowheads="1" noTextEdit="1"/>
          </p:cNvSpPr>
          <p:nvPr>
            <p:ph type="sldImg"/>
          </p:nvPr>
        </p:nvSpPr>
        <p:spPr>
          <a:xfrm>
            <a:off x="1300163" y="731838"/>
            <a:ext cx="4878387" cy="3659187"/>
          </a:xfrm>
          <a:ln/>
        </p:spPr>
      </p:sp>
      <p:sp>
        <p:nvSpPr>
          <p:cNvPr id="566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itchFamily="18" charset="0"/>
              </a:rPr>
              <a:t>Correct answer: d</a:t>
            </a:r>
          </a:p>
          <a:p>
            <a:pPr eaLnBrk="1" hangingPunct="1"/>
            <a:r>
              <a:rPr lang="en-US" dirty="0" smtClean="0">
                <a:latin typeface="Times New Roman" pitchFamily="18" charset="0"/>
              </a:rPr>
              <a:t>In the DATA step, the first reference to a variable determines its length. The first reference to a new variable can be in a LENGTH statement, an assignment statement, or another statement such as an INPUT statement. After a variable has been referenced in your program, the length of the variable's first value does not affect the length of the variable. </a:t>
            </a:r>
          </a:p>
          <a:p>
            <a:pPr eaLnBrk="1" hangingPunct="1"/>
            <a:endParaRPr lang="en-US" dirty="0" smtClean="0">
              <a:latin typeface="Times New Roman" pitchFamily="18"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500">
                <a:solidFill>
                  <a:schemeClr val="tx1"/>
                </a:solidFill>
                <a:latin typeface="Times New Roman" pitchFamily="18" charset="0"/>
              </a:defRPr>
            </a:lvl1pPr>
            <a:lvl2pPr marL="785372" indent="-302066">
              <a:defRPr sz="2500">
                <a:solidFill>
                  <a:schemeClr val="tx1"/>
                </a:solidFill>
                <a:latin typeface="Times New Roman" pitchFamily="18" charset="0"/>
              </a:defRPr>
            </a:lvl2pPr>
            <a:lvl3pPr marL="1208265" indent="-241653">
              <a:defRPr sz="2500">
                <a:solidFill>
                  <a:schemeClr val="tx1"/>
                </a:solidFill>
                <a:latin typeface="Times New Roman" pitchFamily="18" charset="0"/>
              </a:defRPr>
            </a:lvl3pPr>
            <a:lvl4pPr marL="1691571" indent="-241653">
              <a:defRPr sz="2500">
                <a:solidFill>
                  <a:schemeClr val="tx1"/>
                </a:solidFill>
                <a:latin typeface="Times New Roman" pitchFamily="18" charset="0"/>
              </a:defRPr>
            </a:lvl4pPr>
            <a:lvl5pPr marL="2174878" indent="-241653">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fld id="{B7A6EB86-0F9B-4DFC-BE32-AEB283CEB3FB}" type="slidenum">
              <a:rPr lang="en-US" sz="1300"/>
              <a:pPr/>
              <a:t>98</a:t>
            </a:fld>
            <a:endParaRPr lang="en-US" sz="13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Correct</a:t>
            </a:r>
            <a:r>
              <a:rPr lang="en-US" baseline="0" dirty="0" smtClean="0"/>
              <a:t> answer: True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Only </a:t>
            </a:r>
            <a:r>
              <a:rPr lang="en-US" b="1" i="1" dirty="0" smtClean="0"/>
              <a:t>one</a:t>
            </a:r>
            <a:r>
              <a:rPr lang="en-US" dirty="0" smtClean="0"/>
              <a:t> executable statement is allowed in IF-THEN and ELSE statements. Multiple executable</a:t>
            </a:r>
            <a:r>
              <a:rPr lang="en-US" baseline="0" dirty="0" smtClean="0"/>
              <a:t> statements are allowed in IF-THEN DO/ELSE DO statements. Each DO group can contain multiple statements that apply to the expression.</a:t>
            </a:r>
            <a:endParaRPr lang="en-US" dirty="0" smtClean="0"/>
          </a:p>
          <a:p>
            <a:endParaRPr lang="en-US" dirty="0" smtClean="0"/>
          </a:p>
          <a:p>
            <a:endParaRPr lang="en-US"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500">
                <a:solidFill>
                  <a:schemeClr val="tx1"/>
                </a:solidFill>
                <a:latin typeface="Times New Roman" pitchFamily="18" charset="0"/>
              </a:defRPr>
            </a:lvl1pPr>
            <a:lvl2pPr marL="785372" indent="-302066">
              <a:defRPr sz="2500">
                <a:solidFill>
                  <a:schemeClr val="tx1"/>
                </a:solidFill>
                <a:latin typeface="Times New Roman" pitchFamily="18" charset="0"/>
              </a:defRPr>
            </a:lvl2pPr>
            <a:lvl3pPr marL="1208265" indent="-241653">
              <a:defRPr sz="2500">
                <a:solidFill>
                  <a:schemeClr val="tx1"/>
                </a:solidFill>
                <a:latin typeface="Times New Roman" pitchFamily="18" charset="0"/>
              </a:defRPr>
            </a:lvl3pPr>
            <a:lvl4pPr marL="1691571" indent="-241653">
              <a:defRPr sz="2500">
                <a:solidFill>
                  <a:schemeClr val="tx1"/>
                </a:solidFill>
                <a:latin typeface="Times New Roman" pitchFamily="18" charset="0"/>
              </a:defRPr>
            </a:lvl4pPr>
            <a:lvl5pPr marL="2174878" indent="-241653">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fld id="{B7A6EB86-0F9B-4DFC-BE32-AEB283CEB3FB}" type="slidenum">
              <a:rPr lang="en-US" sz="1300"/>
              <a:pPr/>
              <a:t>99</a:t>
            </a:fld>
            <a:endParaRPr lang="en-US" sz="13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Correct</a:t>
            </a:r>
            <a:r>
              <a:rPr lang="en-US" baseline="0" dirty="0" smtClean="0"/>
              <a:t> answer: True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Only </a:t>
            </a:r>
            <a:r>
              <a:rPr lang="en-US" b="1" i="1" dirty="0" smtClean="0"/>
              <a:t>one</a:t>
            </a:r>
            <a:r>
              <a:rPr lang="en-US" dirty="0" smtClean="0"/>
              <a:t> executable statement is allowed in IF-THEN and ELSE statements. Multiple executable</a:t>
            </a:r>
            <a:r>
              <a:rPr lang="en-US" baseline="0" dirty="0" smtClean="0"/>
              <a:t> statements are allowed in IF-THEN DO/ELSE DO statements. Each DO group can contain multiple statements that apply to the expression.</a:t>
            </a:r>
            <a:endParaRPr lang="en-US" dirty="0" smtClean="0"/>
          </a:p>
          <a:p>
            <a:r>
              <a:rPr lang="en-US" dirty="0" smtClean="0"/>
              <a:t> </a:t>
            </a:r>
          </a:p>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500">
                <a:solidFill>
                  <a:schemeClr val="tx1"/>
                </a:solidFill>
                <a:latin typeface="Times New Roman" pitchFamily="18" charset="0"/>
              </a:defRPr>
            </a:lvl1pPr>
            <a:lvl2pPr marL="785372" indent="-302066">
              <a:defRPr sz="2500">
                <a:solidFill>
                  <a:schemeClr val="tx1"/>
                </a:solidFill>
                <a:latin typeface="Times New Roman" pitchFamily="18" charset="0"/>
              </a:defRPr>
            </a:lvl2pPr>
            <a:lvl3pPr marL="1208265" indent="-241653">
              <a:defRPr sz="2500">
                <a:solidFill>
                  <a:schemeClr val="tx1"/>
                </a:solidFill>
                <a:latin typeface="Times New Roman" pitchFamily="18" charset="0"/>
              </a:defRPr>
            </a:lvl3pPr>
            <a:lvl4pPr marL="1691571" indent="-241653">
              <a:defRPr sz="2500">
                <a:solidFill>
                  <a:schemeClr val="tx1"/>
                </a:solidFill>
                <a:latin typeface="Times New Roman" pitchFamily="18" charset="0"/>
              </a:defRPr>
            </a:lvl4pPr>
            <a:lvl5pPr marL="2174878" indent="-241653">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fld id="{FF008B78-8CEE-465E-A8D7-DAAC76EB390A}" type="slidenum">
              <a:rPr lang="en-US" sz="1300"/>
              <a:pPr/>
              <a:t>8</a:t>
            </a:fld>
            <a:endParaRPr lang="en-US" sz="1300" dirty="0"/>
          </a:p>
        </p:txBody>
      </p:sp>
      <p:sp>
        <p:nvSpPr>
          <p:cNvPr id="4099" name="Rectangle 2"/>
          <p:cNvSpPr>
            <a:spLocks noGrp="1" noRot="1" noChangeAspect="1" noChangeArrowheads="1" noTextEdit="1"/>
          </p:cNvSpPr>
          <p:nvPr>
            <p:ph type="sldImg"/>
          </p:nvPr>
        </p:nvSpPr>
        <p:spPr>
          <a:xfrm>
            <a:off x="1216025" y="914400"/>
            <a:ext cx="4425950" cy="3319463"/>
          </a:xfrm>
          <a:ln/>
        </p:spPr>
      </p:sp>
      <p:sp>
        <p:nvSpPr>
          <p:cNvPr id="4100" name="Rectangle 3"/>
          <p:cNvSpPr>
            <a:spLocks noGrp="1" noChangeArrowheads="1"/>
          </p:cNvSpPr>
          <p:nvPr>
            <p:ph type="body" idx="1"/>
          </p:nvPr>
        </p:nvSpPr>
        <p:spPr>
          <a:noFill/>
        </p:spPr>
        <p:txBody>
          <a:bodyPr/>
          <a:lstStyle/>
          <a:p>
            <a:r>
              <a:rPr lang="en-US" dirty="0" smtClean="0"/>
              <a:t>Type answer here</a:t>
            </a:r>
          </a:p>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336">
              <a:defRPr sz="2500">
                <a:solidFill>
                  <a:schemeClr val="tx1"/>
                </a:solidFill>
                <a:latin typeface="Arial" pitchFamily="34" charset="0"/>
              </a:defRPr>
            </a:lvl1pPr>
            <a:lvl2pPr marL="764562" indent="-294062" defTabSz="957336">
              <a:defRPr sz="2500">
                <a:solidFill>
                  <a:schemeClr val="tx1"/>
                </a:solidFill>
                <a:latin typeface="Arial" pitchFamily="34" charset="0"/>
              </a:defRPr>
            </a:lvl2pPr>
            <a:lvl3pPr marL="1176249" indent="-235250" defTabSz="957336">
              <a:defRPr sz="2500">
                <a:solidFill>
                  <a:schemeClr val="tx1"/>
                </a:solidFill>
                <a:latin typeface="Arial" pitchFamily="34" charset="0"/>
              </a:defRPr>
            </a:lvl3pPr>
            <a:lvl4pPr marL="1646750" indent="-235250" defTabSz="957336">
              <a:defRPr sz="2500">
                <a:solidFill>
                  <a:schemeClr val="tx1"/>
                </a:solidFill>
                <a:latin typeface="Arial" pitchFamily="34" charset="0"/>
              </a:defRPr>
            </a:lvl4pPr>
            <a:lvl5pPr marL="2117250" indent="-235250" defTabSz="957336">
              <a:defRPr sz="2500">
                <a:solidFill>
                  <a:schemeClr val="tx1"/>
                </a:solidFill>
                <a:latin typeface="Arial" pitchFamily="34" charset="0"/>
              </a:defRPr>
            </a:lvl5pPr>
            <a:lvl6pPr marL="2587750" indent="-235250" defTabSz="957336" eaLnBrk="0" fontAlgn="base" hangingPunct="0">
              <a:spcBef>
                <a:spcPct val="0"/>
              </a:spcBef>
              <a:spcAft>
                <a:spcPct val="0"/>
              </a:spcAft>
              <a:defRPr sz="2500">
                <a:solidFill>
                  <a:schemeClr val="tx1"/>
                </a:solidFill>
                <a:latin typeface="Arial" pitchFamily="34" charset="0"/>
              </a:defRPr>
            </a:lvl6pPr>
            <a:lvl7pPr marL="3058249" indent="-235250" defTabSz="957336" eaLnBrk="0" fontAlgn="base" hangingPunct="0">
              <a:spcBef>
                <a:spcPct val="0"/>
              </a:spcBef>
              <a:spcAft>
                <a:spcPct val="0"/>
              </a:spcAft>
              <a:defRPr sz="2500">
                <a:solidFill>
                  <a:schemeClr val="tx1"/>
                </a:solidFill>
                <a:latin typeface="Arial" pitchFamily="34" charset="0"/>
              </a:defRPr>
            </a:lvl7pPr>
            <a:lvl8pPr marL="3528749" indent="-235250" defTabSz="957336" eaLnBrk="0" fontAlgn="base" hangingPunct="0">
              <a:spcBef>
                <a:spcPct val="0"/>
              </a:spcBef>
              <a:spcAft>
                <a:spcPct val="0"/>
              </a:spcAft>
              <a:defRPr sz="2500">
                <a:solidFill>
                  <a:schemeClr val="tx1"/>
                </a:solidFill>
                <a:latin typeface="Arial" pitchFamily="34" charset="0"/>
              </a:defRPr>
            </a:lvl8pPr>
            <a:lvl9pPr marL="3999249" indent="-235250" defTabSz="957336" eaLnBrk="0" fontAlgn="base" hangingPunct="0">
              <a:spcBef>
                <a:spcPct val="0"/>
              </a:spcBef>
              <a:spcAft>
                <a:spcPct val="0"/>
              </a:spcAft>
              <a:defRPr sz="2500">
                <a:solidFill>
                  <a:schemeClr val="tx1"/>
                </a:solidFill>
                <a:latin typeface="Arial" pitchFamily="34" charset="0"/>
              </a:defRPr>
            </a:lvl9pPr>
          </a:lstStyle>
          <a:p>
            <a:fld id="{37C2060D-381D-488A-B77A-04D6ECB0E60C}" type="slidenum">
              <a:rPr lang="en-US" sz="1300">
                <a:latin typeface="Times New Roman" pitchFamily="18" charset="0"/>
              </a:rPr>
              <a:pPr/>
              <a:t>9</a:t>
            </a:fld>
            <a:endParaRPr lang="en-US" sz="1300" dirty="0">
              <a:latin typeface="Times New Roman" pitchFamily="18" charset="0"/>
            </a:endParaRPr>
          </a:p>
        </p:txBody>
      </p:sp>
      <p:sp>
        <p:nvSpPr>
          <p:cNvPr id="145411" name="Rectangle 2"/>
          <p:cNvSpPr>
            <a:spLocks noGrp="1" noRot="1" noChangeAspect="1" noChangeArrowheads="1" noTextEdit="1"/>
          </p:cNvSpPr>
          <p:nvPr>
            <p:ph type="sldImg"/>
          </p:nvPr>
        </p:nvSpPr>
        <p:spPr>
          <a:xfrm>
            <a:off x="1143000" y="685800"/>
            <a:ext cx="4572000" cy="3429000"/>
          </a:xfrm>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We learned the UPCASE function earlier but there are a lot of functions …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Line 47"/>
          <p:cNvSpPr>
            <a:spLocks noChangeShapeType="1"/>
          </p:cNvSpPr>
          <p:nvPr/>
        </p:nvSpPr>
        <p:spPr bwMode="auto">
          <a:xfrm>
            <a:off x="1252538" y="4264025"/>
            <a:ext cx="4805362"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Rectangle 8"/>
          <p:cNvSpPr>
            <a:spLocks noChangeArrowheads="1"/>
          </p:cNvSpPr>
          <p:nvPr/>
        </p:nvSpPr>
        <p:spPr bwMode="auto">
          <a:xfrm>
            <a:off x="2819400" y="6553200"/>
            <a:ext cx="3505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0" hangingPunct="0"/>
            <a:r>
              <a:rPr lang="en-US" sz="600" b="1">
                <a:solidFill>
                  <a:srgbClr val="B0B7BB"/>
                </a:solidFill>
                <a:latin typeface="Arial" pitchFamily="34" charset="0"/>
              </a:rPr>
              <a:t/>
            </a:r>
            <a:br>
              <a:rPr lang="en-US" sz="600" b="1">
                <a:solidFill>
                  <a:srgbClr val="B0B7BB"/>
                </a:solidFill>
                <a:latin typeface="Arial" pitchFamily="34" charset="0"/>
              </a:rPr>
            </a:br>
            <a:r>
              <a:rPr lang="en-US" sz="600" b="1">
                <a:solidFill>
                  <a:srgbClr val="B0B7BB"/>
                </a:solidFill>
                <a:latin typeface="Arial" pitchFamily="34" charset="0"/>
              </a:rPr>
              <a:t>Copyright © 2010, SAS Institute Inc. All rights reserved.</a:t>
            </a:r>
            <a:endParaRPr lang="en-US" sz="600">
              <a:solidFill>
                <a:srgbClr val="B0B7BB"/>
              </a:solidFill>
              <a:latin typeface="Arial" pitchFamily="34" charset="0"/>
            </a:endParaRPr>
          </a:p>
        </p:txBody>
      </p:sp>
      <p:pic>
        <p:nvPicPr>
          <p:cNvPr id="5" name="Picture 2" descr="C:\Users\sassnh\Desktop\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863" y="3235325"/>
            <a:ext cx="72548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415212" y="3089275"/>
            <a:ext cx="8458200" cy="679450"/>
          </a:xfrm>
        </p:spPr>
        <p:txBody>
          <a:bodyPr/>
          <a:lstStyle>
            <a:lvl1pPr>
              <a:defRPr>
                <a:solidFill>
                  <a:srgbClr val="FFFFF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11707649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5" name="Rectangle 44"/>
          <p:cNvSpPr>
            <a:spLocks noGrp="1" noChangeArrowheads="1"/>
          </p:cNvSpPr>
          <p:nvPr>
            <p:ph type="title"/>
          </p:nvPr>
        </p:nvSpPr>
        <p:spPr bwMode="auto">
          <a:xfrm>
            <a:off x="685800" y="457200"/>
            <a:ext cx="8458200" cy="685800"/>
          </a:xfrm>
          <a:prstGeom prst="rect">
            <a:avLst/>
          </a:prstGeom>
          <a:noFill/>
          <a:ln>
            <a:noFill/>
          </a:ln>
          <a:effectLst/>
          <a:extLst/>
        </p:spPr>
        <p:txBody>
          <a:bodyPr/>
          <a:lstStyle/>
          <a:p>
            <a:pPr lvl="0"/>
            <a:r>
              <a:rPr lang="en-US" smtClean="0"/>
              <a:t>Click to edit Master title style</a:t>
            </a:r>
            <a:endParaRPr lang="en-US" dirty="0" smtClean="0"/>
          </a:p>
        </p:txBody>
      </p:sp>
      <p:sp>
        <p:nvSpPr>
          <p:cNvPr id="6" name="Rectangle 45"/>
          <p:cNvSpPr>
            <a:spLocks noGrp="1" noChangeArrowheads="1"/>
          </p:cNvSpPr>
          <p:nvPr>
            <p:ph idx="1"/>
          </p:nvPr>
        </p:nvSpPr>
        <p:spPr bwMode="auto">
          <a:xfrm>
            <a:off x="685800" y="1078992"/>
            <a:ext cx="7848600" cy="4267200"/>
          </a:xfrm>
          <a:prstGeom prst="rect">
            <a:avLst/>
          </a:prstGeom>
          <a:noFill/>
          <a:ln>
            <a:noFill/>
          </a:ln>
          <a:effectLst/>
          <a:extLst/>
        </p:spPr>
        <p:txBody>
          <a:bodyPr/>
          <a:lstStyle>
            <a:lvl1pPr marL="0" indent="0">
              <a:defRPr baseline="0">
                <a:solidFill>
                  <a:srgbClr val="000000"/>
                </a:solidFill>
              </a:defRPr>
            </a:lvl1pPr>
            <a:lvl2pPr>
              <a:defRPr baseline="0">
                <a:solidFill>
                  <a:srgbClr val="000000"/>
                </a:solidFill>
              </a:defRPr>
            </a:lvl2pPr>
            <a:lvl3pPr>
              <a:defRPr baseline="0">
                <a:solidFill>
                  <a:srgbClr val="000000"/>
                </a:solidFill>
              </a:defRPr>
            </a:lvl3pPr>
            <a:lvl4pPr>
              <a:defRPr baseline="0">
                <a:solidFill>
                  <a:srgbClr val="000000"/>
                </a:solidFill>
              </a:defRPr>
            </a:lvl4pPr>
            <a:lvl5pPr>
              <a:defRPr baseline="0">
                <a:solidFill>
                  <a:srgbClr val="000000"/>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Tree>
    <p:extLst>
      <p:ext uri="{BB962C8B-B14F-4D97-AF65-F5344CB8AC3E}">
        <p14:creationId xmlns:p14="http://schemas.microsoft.com/office/powerpoint/2010/main" val="2260923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50D98D2A-2E70-4072-AB5A-57325245672E}" type="slidenum">
              <a:rPr lang="en-US"/>
              <a:pPr>
                <a:defRPr/>
              </a:pPr>
              <a:t>‹#›</a:t>
            </a:fld>
            <a:endParaRPr lang="en-US" b="0" dirty="0">
              <a:latin typeface="Times New Roman" pitchFamily="18" charset="0"/>
            </a:endParaRPr>
          </a:p>
        </p:txBody>
      </p:sp>
    </p:spTree>
    <p:extLst>
      <p:ext uri="{BB962C8B-B14F-4D97-AF65-F5344CB8AC3E}">
        <p14:creationId xmlns:p14="http://schemas.microsoft.com/office/powerpoint/2010/main" val="438328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AFB8DB2C-9EB6-4556-AF97-C124BE19DE49}" type="slidenum">
              <a:rPr lang="en-US"/>
              <a:pPr>
                <a:defRPr/>
              </a:pPr>
              <a:t>‹#›</a:t>
            </a:fld>
            <a:endParaRPr lang="en-US" b="0" dirty="0">
              <a:latin typeface="Times New Roman" pitchFamily="18" charset="0"/>
            </a:endParaRPr>
          </a:p>
        </p:txBody>
      </p:sp>
    </p:spTree>
    <p:extLst>
      <p:ext uri="{BB962C8B-B14F-4D97-AF65-F5344CB8AC3E}">
        <p14:creationId xmlns:p14="http://schemas.microsoft.com/office/powerpoint/2010/main" val="1938157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7090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4582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071563"/>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071563"/>
            <a:ext cx="38481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281363"/>
            <a:ext cx="38481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a:defRPr/>
            </a:lvl1pPr>
          </a:lstStyle>
          <a:p>
            <a:pPr>
              <a:defRPr/>
            </a:pPr>
            <a:fld id="{765787C0-C569-4FCD-8CB4-5426D90AEA27}" type="slidenum">
              <a:rPr lang="en-US"/>
              <a:pPr>
                <a:defRPr/>
              </a:pPr>
              <a:t>‹#›</a:t>
            </a:fld>
            <a:endParaRPr lang="en-US" b="0" dirty="0">
              <a:latin typeface="Times New Roman" pitchFamily="18" charset="0"/>
            </a:endParaRPr>
          </a:p>
        </p:txBody>
      </p:sp>
    </p:spTree>
    <p:extLst>
      <p:ext uri="{BB962C8B-B14F-4D97-AF65-F5344CB8AC3E}">
        <p14:creationId xmlns:p14="http://schemas.microsoft.com/office/powerpoint/2010/main" val="2216950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0" y="6770688"/>
            <a:ext cx="98425" cy="87312"/>
          </a:xfrm>
          <a:prstGeom prst="rect">
            <a:avLst/>
          </a:prstGeom>
        </p:spPr>
        <p:txBody>
          <a:bodyPr vert="horz" lIns="0" tIns="0" rIns="0" bIns="0" rtlCol="0" anchor="ctr"/>
          <a:lstStyle>
            <a:lvl1pPr algn="l">
              <a:defRPr sz="100">
                <a:solidFill>
                  <a:srgbClr val="FFFFFF"/>
                </a:solidFill>
                <a:latin typeface="Arial" pitchFamily="34" charset="0"/>
                <a:cs typeface="Arial" pitchFamily="34" charset="0"/>
              </a:defRPr>
            </a:lvl1pPr>
          </a:lstStyle>
          <a:p>
            <a:fld id="{0D4129BE-27B6-4B4C-9906-8A651DD287BB}" type="slidenum">
              <a:rPr lang="en-US" smtClean="0"/>
              <a:t>‹#›</a:t>
            </a:fld>
            <a:endParaRPr lang="en-US" dirty="0"/>
          </a:p>
        </p:txBody>
      </p:sp>
      <p:sp>
        <p:nvSpPr>
          <p:cNvPr id="1027" name="Rectangle 46"/>
          <p:cNvSpPr>
            <a:spLocks noChangeArrowheads="1"/>
          </p:cNvSpPr>
          <p:nvPr/>
        </p:nvSpPr>
        <p:spPr bwMode="auto">
          <a:xfrm>
            <a:off x="0" y="64770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eaLnBrk="0" hangingPunct="0"/>
            <a:fld id="{88919163-BAE9-40D4-8AF2-28FA3405E7D9}" type="slidenum">
              <a:rPr lang="en-US" sz="1400" b="1">
                <a:latin typeface="Arial" pitchFamily="34" charset="0"/>
              </a:rPr>
              <a:pPr eaLnBrk="0" hangingPunct="0"/>
              <a:t>‹#›</a:t>
            </a:fld>
            <a:endParaRPr lang="en-US" sz="1400"/>
          </a:p>
        </p:txBody>
      </p:sp>
      <p:sp>
        <p:nvSpPr>
          <p:cNvPr id="1028" name="Rectangle 44"/>
          <p:cNvSpPr>
            <a:spLocks noGrp="1" noChangeArrowheads="1"/>
          </p:cNvSpPr>
          <p:nvPr>
            <p:ph type="title"/>
          </p:nvPr>
        </p:nvSpPr>
        <p:spPr bwMode="auto">
          <a:xfrm>
            <a:off x="685800" y="457200"/>
            <a:ext cx="84582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Title text should go here--one line only</a:t>
            </a:r>
            <a:br>
              <a:rPr lang="en-US" smtClean="0"/>
            </a:br>
            <a:endParaRPr lang="en-US" smtClean="0"/>
          </a:p>
        </p:txBody>
      </p:sp>
      <p:sp>
        <p:nvSpPr>
          <p:cNvPr id="1029" name="Rectangle 45"/>
          <p:cNvSpPr>
            <a:spLocks noGrp="1" noChangeArrowheads="1"/>
          </p:cNvSpPr>
          <p:nvPr>
            <p:ph type="body" idx="1"/>
          </p:nvPr>
        </p:nvSpPr>
        <p:spPr bwMode="auto">
          <a:xfrm>
            <a:off x="685800" y="1074738"/>
            <a:ext cx="78486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9144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3"/>
          <p:cNvSpPr txBox="1"/>
          <p:nvPr/>
        </p:nvSpPr>
        <p:spPr>
          <a:xfrm>
            <a:off x="0" y="30163"/>
            <a:ext cx="1931988" cy="153987"/>
          </a:xfrm>
          <a:prstGeom prst="rect">
            <a:avLst/>
          </a:prstGeom>
          <a:noFill/>
        </p:spPr>
        <p:txBody>
          <a:bodyPr anchor="ctr">
            <a:spAutoFit/>
          </a:bodyPr>
          <a:lstStyle>
            <a:defPPr>
              <a:defRPr lang="en-US"/>
            </a:defPPr>
            <a:lvl1pPr eaLnBrk="0" hangingPunct="0">
              <a:defRPr sz="400" b="0" kern="300" spc="50">
                <a:solidFill>
                  <a:schemeClr val="accent2">
                    <a:lumMod val="60000"/>
                    <a:lumOff val="40000"/>
                  </a:schemeClr>
                </a:solidFill>
                <a:latin typeface="Arial"/>
                <a:ea typeface="ＭＳ Ｐゴシック" pitchFamily="34" charset="-128"/>
                <a:cs typeface="Arial"/>
              </a:defRPr>
            </a:lvl1pPr>
          </a:lstStyle>
          <a:p>
            <a:pPr fontAlgn="auto">
              <a:spcBef>
                <a:spcPts val="0"/>
              </a:spcBef>
              <a:spcAft>
                <a:spcPts val="0"/>
              </a:spcAft>
              <a:defRPr/>
            </a:pPr>
            <a:r>
              <a:rPr lang="en-US" dirty="0" smtClean="0">
                <a:solidFill>
                  <a:srgbClr val="00539B">
                    <a:lumMod val="60000"/>
                    <a:lumOff val="40000"/>
                  </a:srgbClr>
                </a:solidFill>
              </a:rPr>
              <a:t>Copyright © 2012, SAS </a:t>
            </a:r>
            <a:r>
              <a:rPr lang="en-US" dirty="0">
                <a:solidFill>
                  <a:srgbClr val="00539B">
                    <a:lumMod val="60000"/>
                    <a:lumOff val="40000"/>
                  </a:srgbClr>
                </a:solidFill>
              </a:rPr>
              <a:t>Institute Inc. All rights reserved.</a:t>
            </a:r>
          </a:p>
        </p:txBody>
      </p:sp>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Lst>
  <p:timing>
    <p:tnLst>
      <p:par>
        <p:cTn id="1" dur="indefinite" restart="never" nodeType="tmRoot"/>
      </p:par>
    </p:tnLst>
  </p:timing>
  <p:hf hdr="0" ftr="0" dt="0"/>
  <p:txStyles>
    <p:titleStyle>
      <a:lvl1pPr algn="l" rtl="0" eaLnBrk="1" fontAlgn="base" hangingPunct="1">
        <a:lnSpc>
          <a:spcPct val="83000"/>
        </a:lnSpc>
        <a:spcBef>
          <a:spcPct val="0"/>
        </a:spcBef>
        <a:spcAft>
          <a:spcPct val="0"/>
        </a:spcAft>
        <a:defRPr sz="3600" b="1">
          <a:solidFill>
            <a:srgbClr val="0070C0"/>
          </a:solidFill>
          <a:latin typeface="+mj-lt"/>
          <a:ea typeface="MS PGothic" pitchFamily="34" charset="-128"/>
          <a:cs typeface="ＭＳ Ｐゴシック" pitchFamily="-112" charset="-128"/>
        </a:defRPr>
      </a:lvl1pPr>
      <a:lvl2pPr algn="l" rtl="0" eaLnBrk="1" fontAlgn="base" hangingPunct="1">
        <a:lnSpc>
          <a:spcPct val="83000"/>
        </a:lnSpc>
        <a:spcBef>
          <a:spcPct val="0"/>
        </a:spcBef>
        <a:spcAft>
          <a:spcPct val="0"/>
        </a:spcAft>
        <a:defRPr sz="3600" b="1">
          <a:solidFill>
            <a:srgbClr val="0070C0"/>
          </a:solidFill>
          <a:latin typeface="Arial Narrow" pitchFamily="34" charset="0"/>
          <a:ea typeface="MS PGothic" pitchFamily="34" charset="-128"/>
          <a:cs typeface="ＭＳ Ｐゴシック" pitchFamily="-112" charset="-128"/>
        </a:defRPr>
      </a:lvl2pPr>
      <a:lvl3pPr algn="l" rtl="0" eaLnBrk="1" fontAlgn="base" hangingPunct="1">
        <a:lnSpc>
          <a:spcPct val="83000"/>
        </a:lnSpc>
        <a:spcBef>
          <a:spcPct val="0"/>
        </a:spcBef>
        <a:spcAft>
          <a:spcPct val="0"/>
        </a:spcAft>
        <a:defRPr sz="3600" b="1">
          <a:solidFill>
            <a:srgbClr val="0070C0"/>
          </a:solidFill>
          <a:latin typeface="Arial Narrow" pitchFamily="34" charset="0"/>
          <a:ea typeface="MS PGothic" pitchFamily="34" charset="-128"/>
          <a:cs typeface="ＭＳ Ｐゴシック" pitchFamily="-112" charset="-128"/>
        </a:defRPr>
      </a:lvl3pPr>
      <a:lvl4pPr algn="l" rtl="0" eaLnBrk="1" fontAlgn="base" hangingPunct="1">
        <a:lnSpc>
          <a:spcPct val="83000"/>
        </a:lnSpc>
        <a:spcBef>
          <a:spcPct val="0"/>
        </a:spcBef>
        <a:spcAft>
          <a:spcPct val="0"/>
        </a:spcAft>
        <a:defRPr sz="3600" b="1">
          <a:solidFill>
            <a:srgbClr val="0070C0"/>
          </a:solidFill>
          <a:latin typeface="Arial Narrow" pitchFamily="34" charset="0"/>
          <a:ea typeface="MS PGothic" pitchFamily="34" charset="-128"/>
          <a:cs typeface="ＭＳ Ｐゴシック" pitchFamily="-112" charset="-128"/>
        </a:defRPr>
      </a:lvl4pPr>
      <a:lvl5pPr algn="l" rtl="0" eaLnBrk="1" fontAlgn="base" hangingPunct="1">
        <a:lnSpc>
          <a:spcPct val="83000"/>
        </a:lnSpc>
        <a:spcBef>
          <a:spcPct val="0"/>
        </a:spcBef>
        <a:spcAft>
          <a:spcPct val="0"/>
        </a:spcAft>
        <a:defRPr sz="3600" b="1">
          <a:solidFill>
            <a:srgbClr val="0070C0"/>
          </a:solidFill>
          <a:latin typeface="Arial Narrow" pitchFamily="34" charset="0"/>
          <a:ea typeface="MS PGothic" pitchFamily="34" charset="-128"/>
          <a:cs typeface="ＭＳ Ｐゴシック" pitchFamily="-112" charset="-128"/>
        </a:defRPr>
      </a:lvl5pPr>
      <a:lvl6pPr marL="457200" algn="l" rtl="0" eaLnBrk="1" fontAlgn="base" hangingPunct="1">
        <a:lnSpc>
          <a:spcPct val="83000"/>
        </a:lnSpc>
        <a:spcBef>
          <a:spcPct val="0"/>
        </a:spcBef>
        <a:spcAft>
          <a:spcPct val="0"/>
        </a:spcAft>
        <a:defRPr sz="3600">
          <a:solidFill>
            <a:srgbClr val="292929"/>
          </a:solidFill>
          <a:latin typeface="Arial Narrow" pitchFamily="34" charset="0"/>
        </a:defRPr>
      </a:lvl6pPr>
      <a:lvl7pPr marL="914400" algn="l" rtl="0" eaLnBrk="1" fontAlgn="base" hangingPunct="1">
        <a:lnSpc>
          <a:spcPct val="83000"/>
        </a:lnSpc>
        <a:spcBef>
          <a:spcPct val="0"/>
        </a:spcBef>
        <a:spcAft>
          <a:spcPct val="0"/>
        </a:spcAft>
        <a:defRPr sz="3600">
          <a:solidFill>
            <a:srgbClr val="292929"/>
          </a:solidFill>
          <a:latin typeface="Arial Narrow" pitchFamily="34" charset="0"/>
        </a:defRPr>
      </a:lvl7pPr>
      <a:lvl8pPr marL="1371600" algn="l" rtl="0" eaLnBrk="1" fontAlgn="base" hangingPunct="1">
        <a:lnSpc>
          <a:spcPct val="83000"/>
        </a:lnSpc>
        <a:spcBef>
          <a:spcPct val="0"/>
        </a:spcBef>
        <a:spcAft>
          <a:spcPct val="0"/>
        </a:spcAft>
        <a:defRPr sz="3600">
          <a:solidFill>
            <a:srgbClr val="292929"/>
          </a:solidFill>
          <a:latin typeface="Arial Narrow" pitchFamily="34" charset="0"/>
        </a:defRPr>
      </a:lvl8pPr>
      <a:lvl9pPr marL="1828800" algn="l" rtl="0" eaLnBrk="1" fontAlgn="base" hangingPunct="1">
        <a:lnSpc>
          <a:spcPct val="83000"/>
        </a:lnSpc>
        <a:spcBef>
          <a:spcPct val="0"/>
        </a:spcBef>
        <a:spcAft>
          <a:spcPct val="0"/>
        </a:spcAft>
        <a:defRPr sz="3600">
          <a:solidFill>
            <a:srgbClr val="292929"/>
          </a:solidFill>
          <a:latin typeface="Arial Narrow" pitchFamily="34" charset="0"/>
        </a:defRPr>
      </a:lvl9pPr>
    </p:titleStyle>
    <p:bodyStyle>
      <a:lvl1pPr algn="l" rtl="0" eaLnBrk="1" fontAlgn="base" hangingPunct="1">
        <a:spcBef>
          <a:spcPts val="25"/>
        </a:spcBef>
        <a:spcAft>
          <a:spcPct val="17000"/>
        </a:spcAft>
        <a:buClr>
          <a:schemeClr val="tx1"/>
        </a:buClr>
        <a:buFont typeface="+mj-lt"/>
        <a:defRPr sz="2400">
          <a:solidFill>
            <a:srgbClr val="000000"/>
          </a:solidFill>
          <a:latin typeface="+mn-lt"/>
          <a:ea typeface="MS PGothic" pitchFamily="34" charset="-128"/>
          <a:cs typeface="ＭＳ Ｐゴシック" pitchFamily="-112" charset="-128"/>
        </a:defRPr>
      </a:lvl1pPr>
      <a:lvl2pPr marL="460375" indent="-342900" algn="l" rtl="0" eaLnBrk="1" fontAlgn="base" hangingPunct="1">
        <a:spcBef>
          <a:spcPts val="25"/>
        </a:spcBef>
        <a:spcAft>
          <a:spcPct val="17000"/>
        </a:spcAft>
        <a:buClr>
          <a:srgbClr val="0053C3"/>
        </a:buClr>
        <a:buSzPct val="70000"/>
        <a:buFont typeface="Wingdings" pitchFamily="2" charset="2"/>
        <a:buChar char=""/>
        <a:defRPr sz="2400">
          <a:solidFill>
            <a:srgbClr val="000000"/>
          </a:solidFill>
          <a:latin typeface="+mn-lt"/>
          <a:ea typeface="MS PGothic" pitchFamily="34" charset="-128"/>
        </a:defRPr>
      </a:lvl2pPr>
      <a:lvl3pPr marL="914400" indent="-344488" algn="l" rtl="0" eaLnBrk="1" fontAlgn="base" hangingPunct="1">
        <a:spcBef>
          <a:spcPts val="25"/>
        </a:spcBef>
        <a:spcAft>
          <a:spcPct val="17000"/>
        </a:spcAft>
        <a:buClr>
          <a:schemeClr val="tx1"/>
        </a:buClr>
        <a:buFont typeface="Arial" pitchFamily="34" charset="0"/>
        <a:buChar char="–"/>
        <a:defRPr sz="2400">
          <a:solidFill>
            <a:srgbClr val="000000"/>
          </a:solidFill>
          <a:latin typeface="+mn-lt"/>
          <a:ea typeface="MS PGothic" pitchFamily="34" charset="-128"/>
        </a:defRPr>
      </a:lvl3pPr>
      <a:lvl4pPr marL="1374775" indent="-342900" algn="l" rtl="0" eaLnBrk="1" fontAlgn="base" hangingPunct="1">
        <a:spcBef>
          <a:spcPts val="25"/>
        </a:spcBef>
        <a:spcAft>
          <a:spcPct val="0"/>
        </a:spcAft>
        <a:buClr>
          <a:schemeClr val="tx1"/>
        </a:buClr>
        <a:buFont typeface="Wingdings" pitchFamily="2" charset="2"/>
        <a:buChar char="§"/>
        <a:defRPr sz="2400">
          <a:solidFill>
            <a:srgbClr val="000000"/>
          </a:solidFill>
          <a:latin typeface="+mn-lt"/>
          <a:ea typeface="MS PGothic" pitchFamily="34" charset="-128"/>
        </a:defRPr>
      </a:lvl4pPr>
      <a:lvl5pPr marL="1828800" indent="-344488" algn="l" rtl="0" eaLnBrk="1" fontAlgn="base" hangingPunct="1">
        <a:spcBef>
          <a:spcPts val="25"/>
        </a:spcBef>
        <a:spcAft>
          <a:spcPct val="0"/>
        </a:spcAft>
        <a:buClr>
          <a:schemeClr val="tx1"/>
        </a:buClr>
        <a:buFont typeface="Arial" pitchFamily="34" charset="0"/>
        <a:buChar char="»"/>
        <a:defRPr sz="2400">
          <a:solidFill>
            <a:srgbClr val="000000"/>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14.xml"/><Relationship Id="rId5" Type="http://schemas.openxmlformats.org/officeDocument/2006/relationships/slideLayout" Target="../slideLayouts/slideLayout4.xml"/><Relationship Id="rId4"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15.xml"/><Relationship Id="rId5" Type="http://schemas.openxmlformats.org/officeDocument/2006/relationships/slideLayout" Target="../slideLayouts/slideLayout4.xml"/><Relationship Id="rId4" Type="http://schemas.openxmlformats.org/officeDocument/2006/relationships/tags" Target="../tags/tag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17.xml"/><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4.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5.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4.pn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9"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39.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4.xml"/><Relationship Id="rId5" Type="http://schemas.openxmlformats.org/officeDocument/2006/relationships/tags" Target="../tags/tag52.xml"/><Relationship Id="rId4" Type="http://schemas.openxmlformats.org/officeDocument/2006/relationships/tags" Target="../tags/tag5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8" Type="http://schemas.openxmlformats.org/officeDocument/2006/relationships/tags" Target="../tags/tag60.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9"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4.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6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notesSlide" Target="../notesSlides/notesSlide28.xml"/><Relationship Id="rId5" Type="http://schemas.openxmlformats.org/officeDocument/2006/relationships/slideLayout" Target="../slideLayouts/slideLayout4.xml"/><Relationship Id="rId4" Type="http://schemas.openxmlformats.org/officeDocument/2006/relationships/tags" Target="../tags/tag7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8" Type="http://schemas.openxmlformats.org/officeDocument/2006/relationships/tags" Target="../tags/tag78.xml"/><Relationship Id="rId3" Type="http://schemas.openxmlformats.org/officeDocument/2006/relationships/tags" Target="../tags/tag73.xml"/><Relationship Id="rId7" Type="http://schemas.openxmlformats.org/officeDocument/2006/relationships/tags" Target="../tags/tag77.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10" Type="http://schemas.openxmlformats.org/officeDocument/2006/relationships/slideLayout" Target="../slideLayouts/slideLayout4.xml"/><Relationship Id="rId4" Type="http://schemas.openxmlformats.org/officeDocument/2006/relationships/tags" Target="../tags/tag74.xml"/><Relationship Id="rId9" Type="http://schemas.openxmlformats.org/officeDocument/2006/relationships/tags" Target="../tags/tag7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png"/><Relationship Id="rId7"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12.png"/><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80.xml"/><Relationship Id="rId4" Type="http://schemas.openxmlformats.org/officeDocument/2006/relationships/image" Target="../media/image25.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notesSlide" Target="../notesSlides/notesSlide3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83.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5.xml"/><Relationship Id="rId1" Type="http://schemas.openxmlformats.org/officeDocument/2006/relationships/tags" Target="../tags/tag84.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6.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8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24.png"/><Relationship Id="rId4" Type="http://schemas.openxmlformats.org/officeDocument/2006/relationships/image" Target="../media/image23.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88.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89.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9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91.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9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9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94.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9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96.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notesSlide" Target="../notesSlides/notesSlide46.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99.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100.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ags" Target="../tags/tag101.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xml"/><Relationship Id="rId1" Type="http://schemas.openxmlformats.org/officeDocument/2006/relationships/tags" Target="../tags/tag102.xml"/></Relationships>
</file>

<file path=ppt/slides/_rels/slide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103.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5.xml"/><Relationship Id="rId1" Type="http://schemas.openxmlformats.org/officeDocument/2006/relationships/tags" Target="../tags/tag104.xml"/><Relationship Id="rId5" Type="http://schemas.openxmlformats.org/officeDocument/2006/relationships/image" Target="../media/image18.png"/><Relationship Id="rId4" Type="http://schemas.openxmlformats.org/officeDocument/2006/relationships/image" Target="../media/image17.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xml"/><Relationship Id="rId1" Type="http://schemas.openxmlformats.org/officeDocument/2006/relationships/tags" Target="../tags/tag105.xml"/><Relationship Id="rId5" Type="http://schemas.openxmlformats.org/officeDocument/2006/relationships/image" Target="../media/image27.png"/><Relationship Id="rId4" Type="http://schemas.openxmlformats.org/officeDocument/2006/relationships/hyperlink" Target="http://support.sas.com/quiz/prg1"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6" name="Picture 28" descr="C:\Users\kaperk\Desktop\CDS_slides\PNG\background.png"/>
          <p:cNvPicPr>
            <a:picLocks noChangeAspect="1" noChangeArrowheads="1"/>
          </p:cNvPicPr>
          <p:nvPr>
            <p:custDataLst>
              <p:tags r:id="rId2"/>
            </p:custDataLst>
          </p:nvPr>
        </p:nvPicPr>
        <p:blipFill>
          <a:blip r:embed="rId5"/>
          <a:srcRect/>
          <a:stretch>
            <a:fillRect/>
          </a:stretch>
        </p:blipFill>
        <p:spPr bwMode="auto">
          <a:xfrm>
            <a:off x="1370013" y="1690688"/>
            <a:ext cx="6400800" cy="4343400"/>
          </a:xfrm>
          <a:prstGeom prst="rect">
            <a:avLst/>
          </a:prstGeom>
          <a:noFill/>
          <a:ln>
            <a:noFill/>
          </a:ln>
          <a:effectLst>
            <a:outerShdw blurRad="63500" sx="102000" sy="102000" algn="ctr" rotWithShape="0">
              <a:srgbClr val="000000">
                <a:alpha val="2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Organizer"/>
          <p:cNvSpPr>
            <a:spLocks noGrp="1"/>
          </p:cNvSpPr>
          <p:nvPr>
            <p:ph type="title" idx="4294967295"/>
          </p:nvPr>
        </p:nvSpPr>
        <p:spPr>
          <a:xfrm>
            <a:off x="685800" y="457200"/>
            <a:ext cx="8458200" cy="679450"/>
          </a:xfrm>
          <a:prstGeom prst="rect">
            <a:avLst/>
          </a:prstGeom>
        </p:spPr>
        <p:txBody>
          <a:bodyPr/>
          <a:lstStyle/>
          <a:p>
            <a:pPr eaLnBrk="1" hangingPunct="1"/>
            <a:r>
              <a:rPr lang="en-US" dirty="0" smtClean="0">
                <a:solidFill>
                  <a:srgbClr val="0070C0"/>
                </a:solidFill>
              </a:rPr>
              <a:t>Chapter 9: Manipulating Data</a:t>
            </a:r>
          </a:p>
        </p:txBody>
      </p:sp>
      <p:graphicFrame>
        <p:nvGraphicFramePr>
          <p:cNvPr id="7" name="Group Organizer"/>
          <p:cNvGraphicFramePr>
            <a:graphicFrameLocks noGrp="1"/>
          </p:cNvGraphicFramePr>
          <p:nvPr>
            <p:extLst>
              <p:ext uri="{D42A27DB-BD31-4B8C-83A1-F6EECF244321}">
                <p14:modId xmlns:p14="http://schemas.microsoft.com/office/powerpoint/2010/main" val="4288432189"/>
              </p:ext>
            </p:extLst>
          </p:nvPr>
        </p:nvGraphicFramePr>
        <p:xfrm>
          <a:off x="1371600" y="1690687"/>
          <a:ext cx="6400800" cy="4343400"/>
        </p:xfrm>
        <a:graphic>
          <a:graphicData uri="http://schemas.openxmlformats.org/drawingml/2006/table">
            <a:tbl>
              <a:tblPr/>
              <a:tblGrid>
                <a:gridCol w="6400800"/>
              </a:tblGrid>
              <a:tr h="2179743">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9.1 Using SAS Functions</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2163657">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9.2 Conditional Processing</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smtClean="0"/>
              <a:t>SUM Function</a:t>
            </a:r>
          </a:p>
        </p:txBody>
      </p:sp>
      <p:sp>
        <p:nvSpPr>
          <p:cNvPr id="31747" name="Rectangle 3"/>
          <p:cNvSpPr>
            <a:spLocks noGrp="1" noChangeArrowheads="1"/>
          </p:cNvSpPr>
          <p:nvPr>
            <p:ph idx="1"/>
          </p:nvPr>
        </p:nvSpPr>
        <p:spPr>
          <a:xfrm>
            <a:off x="685800" y="1071563"/>
            <a:ext cx="7848600" cy="5505450"/>
          </a:xfrm>
        </p:spPr>
        <p:txBody>
          <a:bodyPr/>
          <a:lstStyle/>
          <a:p>
            <a:pPr marL="0" indent="0" eaLnBrk="1" hangingPunct="1"/>
            <a:r>
              <a:rPr lang="en-US" dirty="0" smtClean="0"/>
              <a:t>Use the </a:t>
            </a:r>
            <a:r>
              <a:rPr lang="en-US" i="1" dirty="0" smtClean="0"/>
              <a:t>SUM function</a:t>
            </a:r>
            <a:r>
              <a:rPr lang="en-US" dirty="0" smtClean="0"/>
              <a:t> to create </a:t>
            </a:r>
            <a:r>
              <a:rPr lang="en-US" b="1" dirty="0" smtClean="0"/>
              <a:t>Compensation</a:t>
            </a:r>
            <a:r>
              <a:rPr lang="en-US" dirty="0" smtClean="0"/>
              <a:t>. The SUM function is a descriptive statistics function that returns the sum of its arguments.</a:t>
            </a:r>
          </a:p>
          <a:p>
            <a:pPr marL="0" indent="0" eaLnBrk="1" hangingPunct="1"/>
            <a:endParaRPr lang="en-US" dirty="0" smtClean="0"/>
          </a:p>
          <a:p>
            <a:pPr marL="0" indent="0" eaLnBrk="1" hangingPunct="1"/>
            <a:endParaRPr lang="en-US" dirty="0"/>
          </a:p>
          <a:p>
            <a:pPr marL="0" indent="0" eaLnBrk="1" hangingPunct="1"/>
            <a:r>
              <a:rPr lang="en-US" dirty="0" smtClean="0"/>
              <a:t> </a:t>
            </a:r>
          </a:p>
          <a:p>
            <a:pPr marL="0" indent="0" eaLnBrk="1" hangingPunct="1"/>
            <a:endParaRPr lang="en-US" dirty="0" smtClean="0"/>
          </a:p>
          <a:p>
            <a:pPr lvl="1" eaLnBrk="1" hangingPunct="1"/>
            <a:r>
              <a:rPr lang="en-US" dirty="0" smtClean="0"/>
              <a:t>The arguments must be numeric.</a:t>
            </a:r>
          </a:p>
          <a:p>
            <a:pPr lvl="1" eaLnBrk="1" hangingPunct="1"/>
            <a:r>
              <a:rPr lang="en-US" dirty="0" smtClean="0"/>
              <a:t>Missing values are ignored by SUM and other descriptive statistics functions.</a:t>
            </a:r>
          </a:p>
        </p:txBody>
      </p:sp>
      <p:sp>
        <p:nvSpPr>
          <p:cNvPr id="8" name="Slide Number Placeholder 3"/>
          <p:cNvSpPr>
            <a:spLocks noGrp="1"/>
          </p:cNvSpPr>
          <p:nvPr>
            <p:ph type="sldNum" sz="quarter" idx="10"/>
          </p:nvPr>
        </p:nvSpPr>
        <p:spPr/>
        <p:txBody>
          <a:bodyPr/>
          <a:lstStyle/>
          <a:p>
            <a:pPr>
              <a:defRPr/>
            </a:pPr>
            <a:fld id="{B8AA3057-B399-4925-93EF-FBE3377B71A1}" type="slidenum">
              <a:rPr lang="en-US"/>
              <a:pPr>
                <a:defRPr/>
              </a:pPr>
              <a:t>10</a:t>
            </a:fld>
            <a:endParaRPr lang="en-US" b="0" dirty="0">
              <a:latin typeface="Times New Roman" pitchFamily="18" charset="0"/>
            </a:endParaRPr>
          </a:p>
        </p:txBody>
      </p:sp>
      <p:sp>
        <p:nvSpPr>
          <p:cNvPr id="31752" name="Rectangle 9"/>
          <p:cNvSpPr>
            <a:spLocks noChangeArrowheads="1"/>
          </p:cNvSpPr>
          <p:nvPr/>
        </p:nvSpPr>
        <p:spPr bwMode="auto">
          <a:xfrm>
            <a:off x="1295833" y="2523443"/>
            <a:ext cx="5858335" cy="430374"/>
          </a:xfrm>
          <a:prstGeom prst="rect">
            <a:avLst/>
          </a:prstGeom>
          <a:solidFill>
            <a:srgbClr val="FFFFFF"/>
          </a:solidFill>
          <a:ln w="38100">
            <a:solidFill>
              <a:schemeClr val="tx2"/>
            </a:solidFill>
            <a:miter lim="800000"/>
            <a:headEnd type="none" w="med" len="lg"/>
            <a:tailEnd type="none" w="med" len="lg"/>
          </a:ln>
        </p:spPr>
        <p:txBody>
          <a:bodyPr wrap="none" tIns="50800" rIns="50800" bIns="50800">
            <a:spAutoFit/>
          </a:bodyPr>
          <a:lstStyle/>
          <a:p>
            <a:pPr>
              <a:lnSpc>
                <a:spcPct val="85000"/>
              </a:lnSpc>
            </a:pPr>
            <a:r>
              <a:rPr lang="en-US" b="1" dirty="0" smtClean="0">
                <a:latin typeface="Courier New" pitchFamily="49" charset="0"/>
              </a:rPr>
              <a:t>Compensation=sum(Salary,Bonus</a:t>
            </a:r>
            <a:r>
              <a:rPr lang="en-US" b="1" dirty="0">
                <a:latin typeface="Courier New" pitchFamily="49" charset="0"/>
              </a:rPr>
              <a:t>);</a:t>
            </a:r>
          </a:p>
        </p:txBody>
      </p:sp>
      <p:sp>
        <p:nvSpPr>
          <p:cNvPr id="297990" name="Rectangle 6"/>
          <p:cNvSpPr>
            <a:spLocks noChangeArrowheads="1"/>
          </p:cNvSpPr>
          <p:nvPr>
            <p:custDataLst>
              <p:tags r:id="rId1"/>
            </p:custDataLst>
          </p:nvPr>
        </p:nvSpPr>
        <p:spPr bwMode="auto">
          <a:xfrm>
            <a:off x="3812737" y="2903920"/>
            <a:ext cx="4594225" cy="698500"/>
          </a:xfrm>
          <a:prstGeom prst="rect">
            <a:avLst/>
          </a:prstGeom>
          <a:solidFill>
            <a:srgbClr val="CDD9EF"/>
          </a:solidFill>
          <a:ln w="19050">
            <a:solidFill>
              <a:srgbClr val="000000"/>
            </a:solidFill>
            <a:miter lim="800000"/>
            <a:headEnd type="none" w="med" len="lg"/>
            <a:tailEnd type="none" w="med" len="lg"/>
          </a:ln>
          <a:effectLst>
            <a:outerShdw blurRad="50800" dist="107763" dir="2700001" algn="ctr" rotWithShape="0">
              <a:srgbClr val="000000">
                <a:alpha val="40000"/>
              </a:srgbClr>
            </a:outerShdw>
          </a:effectLst>
        </p:spPr>
        <p:txBody>
          <a:bodyPr wrap="none" lIns="88900" tIns="152400" rIns="88900" bIns="152400" anchor="ctr">
            <a:spAutoFit/>
          </a:bodyPr>
          <a:lstStyle/>
          <a:p>
            <a:pPr>
              <a:defRPr/>
            </a:pPr>
            <a:r>
              <a:rPr lang="en-US" b="1" dirty="0">
                <a:latin typeface="Arial"/>
              </a:rPr>
              <a:t>SUM(</a:t>
            </a:r>
            <a:r>
              <a:rPr lang="en-US" i="1" dirty="0">
                <a:latin typeface="Arial"/>
              </a:rPr>
              <a:t>argument1,argument2</a:t>
            </a:r>
            <a:r>
              <a:rPr lang="en-US" dirty="0">
                <a:latin typeface="Arial"/>
              </a:rPr>
              <a:t>, ...</a:t>
            </a:r>
            <a:r>
              <a:rPr lang="en-US" b="1" dirty="0">
                <a:latin typeface="Arial"/>
              </a:rPr>
              <a:t>)</a:t>
            </a:r>
            <a:r>
              <a:rPr lang="en-US" dirty="0">
                <a:latin typeface="Arial"/>
              </a:rPr>
              <a:t> </a:t>
            </a:r>
          </a:p>
        </p:txBody>
      </p:sp>
    </p:spTree>
    <p:extLst>
      <p:ext uri="{BB962C8B-B14F-4D97-AF65-F5344CB8AC3E}">
        <p14:creationId xmlns:p14="http://schemas.microsoft.com/office/powerpoint/2010/main" val="3706021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t>MONTH Function</a:t>
            </a:r>
          </a:p>
        </p:txBody>
      </p:sp>
      <p:sp>
        <p:nvSpPr>
          <p:cNvPr id="32771" name="Rectangle 3"/>
          <p:cNvSpPr>
            <a:spLocks noGrp="1" noChangeArrowheads="1"/>
          </p:cNvSpPr>
          <p:nvPr>
            <p:ph idx="1"/>
          </p:nvPr>
        </p:nvSpPr>
        <p:spPr/>
        <p:txBody>
          <a:bodyPr/>
          <a:lstStyle/>
          <a:p>
            <a:pPr marL="0" indent="0" eaLnBrk="1" hangingPunct="1"/>
            <a:r>
              <a:rPr lang="en-US" dirty="0" smtClean="0"/>
              <a:t>Use the </a:t>
            </a:r>
            <a:r>
              <a:rPr lang="en-US" i="1" dirty="0" smtClean="0"/>
              <a:t>MONTH</a:t>
            </a:r>
            <a:r>
              <a:rPr lang="en-US" dirty="0" smtClean="0"/>
              <a:t> </a:t>
            </a:r>
            <a:r>
              <a:rPr lang="en-US" i="1" dirty="0" smtClean="0"/>
              <a:t>function</a:t>
            </a:r>
            <a:r>
              <a:rPr lang="en-US" dirty="0" smtClean="0"/>
              <a:t> to extract the month of hire from </a:t>
            </a:r>
            <a:r>
              <a:rPr lang="en-US" b="1" dirty="0" smtClean="0"/>
              <a:t>Hire_Date</a:t>
            </a:r>
            <a:r>
              <a:rPr lang="en-US" dirty="0" smtClean="0"/>
              <a:t>.</a:t>
            </a:r>
          </a:p>
          <a:p>
            <a:pPr marL="0" indent="0" eaLnBrk="1" hangingPunct="1"/>
            <a:endParaRPr lang="en-US" dirty="0"/>
          </a:p>
          <a:p>
            <a:pPr marL="0" indent="0" eaLnBrk="1" hangingPunct="1"/>
            <a:endParaRPr lang="en-US" dirty="0" smtClean="0"/>
          </a:p>
          <a:p>
            <a:pPr marL="0" indent="0" eaLnBrk="1" hangingPunct="1"/>
            <a:endParaRPr lang="en-US" dirty="0"/>
          </a:p>
          <a:p>
            <a:pPr marL="0" indent="0" eaLnBrk="1" hangingPunct="1"/>
            <a:endParaRPr lang="en-US" dirty="0" smtClean="0"/>
          </a:p>
          <a:p>
            <a:pPr marL="0" indent="0" eaLnBrk="1" hangingPunct="1"/>
            <a:r>
              <a:rPr lang="en-US" dirty="0" smtClean="0"/>
              <a:t>Other date functions can do the following:</a:t>
            </a:r>
          </a:p>
          <a:p>
            <a:pPr lvl="1" eaLnBrk="1" hangingPunct="1"/>
            <a:r>
              <a:rPr lang="en-US" dirty="0" smtClean="0"/>
              <a:t>extract information from SAS date values </a:t>
            </a:r>
          </a:p>
          <a:p>
            <a:pPr lvl="1" eaLnBrk="1" hangingPunct="1"/>
            <a:r>
              <a:rPr lang="en-US" dirty="0" smtClean="0"/>
              <a:t>create SAS date values</a:t>
            </a:r>
          </a:p>
        </p:txBody>
      </p:sp>
      <p:sp>
        <p:nvSpPr>
          <p:cNvPr id="17" name="Slide Number Placeholder 3"/>
          <p:cNvSpPr>
            <a:spLocks noGrp="1"/>
          </p:cNvSpPr>
          <p:nvPr>
            <p:ph type="sldNum" sz="quarter" idx="10"/>
          </p:nvPr>
        </p:nvSpPr>
        <p:spPr/>
        <p:txBody>
          <a:bodyPr/>
          <a:lstStyle/>
          <a:p>
            <a:pPr>
              <a:defRPr/>
            </a:pPr>
            <a:fld id="{466A9688-1B18-4834-99D3-F58FB201F66B}" type="slidenum">
              <a:rPr lang="en-US"/>
              <a:pPr>
                <a:defRPr/>
              </a:pPr>
              <a:t>11</a:t>
            </a:fld>
            <a:endParaRPr lang="en-US" b="0" dirty="0">
              <a:latin typeface="Times New Roman" pitchFamily="18" charset="0"/>
            </a:endParaRPr>
          </a:p>
        </p:txBody>
      </p:sp>
      <p:sp>
        <p:nvSpPr>
          <p:cNvPr id="18" name="Rectangle 139"/>
          <p:cNvSpPr>
            <a:spLocks noChangeArrowheads="1"/>
          </p:cNvSpPr>
          <p:nvPr/>
        </p:nvSpPr>
        <p:spPr bwMode="auto">
          <a:xfrm>
            <a:off x="1597819" y="2200834"/>
            <a:ext cx="5305425" cy="415925"/>
          </a:xfrm>
          <a:prstGeom prst="rect">
            <a:avLst/>
          </a:prstGeom>
          <a:solidFill>
            <a:srgbClr val="FFFFFF"/>
          </a:solidFill>
          <a:ln w="38100">
            <a:solidFill>
              <a:schemeClr val="tx2"/>
            </a:solidFill>
            <a:miter lim="800000"/>
            <a:headEnd type="none" w="med" len="lg"/>
            <a:tailEnd type="none" w="med" len="lg"/>
          </a:ln>
        </p:spPr>
        <p:txBody>
          <a:bodyPr wrap="none" tIns="50800" rIns="50800" bIns="50800">
            <a:spAutoFit/>
          </a:bodyPr>
          <a:lstStyle/>
          <a:p>
            <a:pPr>
              <a:lnSpc>
                <a:spcPct val="85000"/>
              </a:lnSpc>
            </a:pPr>
            <a:r>
              <a:rPr lang="en-US" b="1" dirty="0">
                <a:latin typeface="Courier New" pitchFamily="49" charset="0"/>
              </a:rPr>
              <a:t>BonusMonth=month(Hire_Date);</a:t>
            </a:r>
          </a:p>
        </p:txBody>
      </p:sp>
      <p:sp>
        <p:nvSpPr>
          <p:cNvPr id="19" name="Text Box 7"/>
          <p:cNvSpPr txBox="1">
            <a:spLocks noChangeArrowheads="1"/>
          </p:cNvSpPr>
          <p:nvPr>
            <p:custDataLst>
              <p:tags r:id="rId1"/>
            </p:custDataLst>
          </p:nvPr>
        </p:nvSpPr>
        <p:spPr bwMode="auto">
          <a:xfrm>
            <a:off x="4658342" y="2599909"/>
            <a:ext cx="2830903" cy="677108"/>
          </a:xfrm>
          <a:prstGeom prst="rect">
            <a:avLst/>
          </a:prstGeom>
          <a:solidFill>
            <a:srgbClr val="CDD9EF"/>
          </a:solidFill>
          <a:ln w="19050">
            <a:solidFill>
              <a:srgbClr val="000000"/>
            </a:solidFill>
            <a:miter lim="800000"/>
            <a:headEnd type="none" w="med" len="lg"/>
            <a:tailEnd type="none" w="med" len="lg"/>
          </a:ln>
          <a:effectLst>
            <a:outerShdw blurRad="50800" dist="107763" dir="2700001" algn="ctr" rotWithShape="0">
              <a:srgbClr val="000000">
                <a:alpha val="40000"/>
              </a:srgbClr>
            </a:outerShdw>
          </a:effectLst>
        </p:spPr>
        <p:txBody>
          <a:bodyPr wrap="none" lIns="88900" tIns="152400" rIns="88900" bIns="152400">
            <a:spAutoFit/>
          </a:bodyPr>
          <a:lstStyle/>
          <a:p>
            <a:pPr>
              <a:defRPr/>
            </a:pPr>
            <a:r>
              <a:rPr lang="en-US" b="1" dirty="0" smtClean="0">
                <a:latin typeface="Arial"/>
              </a:rPr>
              <a:t>MONTH(</a:t>
            </a:r>
            <a:r>
              <a:rPr lang="en-US" i="1" dirty="0" smtClean="0"/>
              <a:t>SAS-date</a:t>
            </a:r>
            <a:r>
              <a:rPr lang="en-US" b="1" dirty="0" smtClean="0"/>
              <a:t>)</a:t>
            </a:r>
            <a:endParaRPr lang="en-US" b="1" dirty="0"/>
          </a:p>
        </p:txBody>
      </p:sp>
    </p:spTree>
    <p:extLst>
      <p:ext uri="{BB962C8B-B14F-4D97-AF65-F5344CB8AC3E}">
        <p14:creationId xmlns:p14="http://schemas.microsoft.com/office/powerpoint/2010/main" val="3793262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t>Date Functions: Extracting Values</a:t>
            </a:r>
          </a:p>
        </p:txBody>
      </p:sp>
      <p:sp>
        <p:nvSpPr>
          <p:cNvPr id="33795" name="Rectangle 3"/>
          <p:cNvSpPr>
            <a:spLocks noGrp="1" noChangeArrowheads="1"/>
          </p:cNvSpPr>
          <p:nvPr>
            <p:ph idx="1"/>
          </p:nvPr>
        </p:nvSpPr>
        <p:spPr>
          <a:xfrm>
            <a:off x="685800" y="1071563"/>
            <a:ext cx="7848600" cy="4404327"/>
          </a:xfrm>
        </p:spPr>
        <p:txBody>
          <a:bodyPr/>
          <a:lstStyle/>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p:txBody>
      </p:sp>
      <p:sp>
        <p:nvSpPr>
          <p:cNvPr id="41" name="Slide Number Placeholder 3"/>
          <p:cNvSpPr>
            <a:spLocks noGrp="1"/>
          </p:cNvSpPr>
          <p:nvPr>
            <p:ph type="sldNum" sz="quarter" idx="10"/>
          </p:nvPr>
        </p:nvSpPr>
        <p:spPr/>
        <p:txBody>
          <a:bodyPr/>
          <a:lstStyle/>
          <a:p>
            <a:pPr>
              <a:defRPr/>
            </a:pPr>
            <a:fld id="{074B6B75-165F-4830-94EE-5340331D0000}" type="slidenum">
              <a:rPr lang="en-US"/>
              <a:pPr>
                <a:defRPr/>
              </a:pPr>
              <a:t>12</a:t>
            </a:fld>
            <a:endParaRPr lang="en-US" b="0" dirty="0">
              <a:latin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857542209"/>
              </p:ext>
            </p:extLst>
          </p:nvPr>
        </p:nvGraphicFramePr>
        <p:xfrm>
          <a:off x="616080" y="1141413"/>
          <a:ext cx="7919546" cy="4527086"/>
        </p:xfrm>
        <a:graphic>
          <a:graphicData uri="http://schemas.openxmlformats.org/drawingml/2006/table">
            <a:tbl>
              <a:tblPr firstRow="1" bandRow="1">
                <a:tableStyleId>{5C22544A-7EE6-4342-B048-85BDC9FD1C3A}</a:tableStyleId>
              </a:tblPr>
              <a:tblGrid>
                <a:gridCol w="2801111"/>
                <a:gridCol w="5118435"/>
              </a:tblGrid>
              <a:tr h="0">
                <a:tc>
                  <a:txBody>
                    <a:bodyPr/>
                    <a:lstStyle/>
                    <a:p>
                      <a:pPr algn="ctr"/>
                      <a:r>
                        <a:rPr lang="en-US" sz="2000" b="1" i="0" dirty="0" smtClean="0">
                          <a:solidFill>
                            <a:srgbClr val="FFFFFF"/>
                          </a:solidFill>
                          <a:latin typeface="Arial"/>
                        </a:rPr>
                        <a:t>Syntax </a:t>
                      </a:r>
                      <a:endParaRPr lang="en-US" sz="2000" b="1" i="0" dirty="0">
                        <a:solidFill>
                          <a:srgbClr val="FFFFFF"/>
                        </a:solidFill>
                        <a:latin typeface="Aria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53C3"/>
                    </a:solidFill>
                  </a:tcPr>
                </a:tc>
                <a:tc>
                  <a:txBody>
                    <a:bodyPr/>
                    <a:lstStyle/>
                    <a:p>
                      <a:pPr algn="ctr"/>
                      <a:r>
                        <a:rPr lang="en-US" sz="2000" b="1" i="0" dirty="0" smtClean="0">
                          <a:solidFill>
                            <a:srgbClr val="FFFFFF"/>
                          </a:solidFill>
                          <a:latin typeface="Arial"/>
                        </a:rPr>
                        <a:t>Description </a:t>
                      </a:r>
                      <a:endParaRPr lang="en-US" sz="2000" b="1" i="0" dirty="0">
                        <a:solidFill>
                          <a:srgbClr val="FFFFFF"/>
                        </a:solidFill>
                        <a:latin typeface="Aria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53C3"/>
                    </a:solidFill>
                  </a:tcPr>
                </a:tc>
              </a:tr>
              <a:tr h="7374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dirty="0" smtClean="0">
                          <a:solidFill>
                            <a:srgbClr val="000000"/>
                          </a:solidFill>
                          <a:latin typeface="Arial"/>
                        </a:rPr>
                        <a:t> </a:t>
                      </a:r>
                      <a:r>
                        <a:rPr kumimoji="0" lang="en-US" sz="2000" b="0" i="0" u="none" strike="noStrike" cap="none" normalizeH="0" baseline="0" dirty="0" smtClean="0">
                          <a:ln>
                            <a:noFill/>
                          </a:ln>
                          <a:solidFill>
                            <a:schemeClr val="tx1"/>
                          </a:solidFill>
                          <a:effectLst/>
                          <a:latin typeface="Arial" charset="0"/>
                        </a:rPr>
                        <a:t>YEAR(</a:t>
                      </a:r>
                      <a:r>
                        <a:rPr kumimoji="0" lang="en-US" sz="2000" b="0" i="1" u="none" strike="noStrike" cap="none" normalizeH="0" baseline="0" dirty="0" smtClean="0">
                          <a:ln>
                            <a:noFill/>
                          </a:ln>
                          <a:solidFill>
                            <a:schemeClr val="tx1"/>
                          </a:solidFill>
                          <a:effectLst/>
                          <a:latin typeface="Arial" charset="0"/>
                        </a:rPr>
                        <a:t>SAS-date</a:t>
                      </a:r>
                      <a:r>
                        <a:rPr kumimoji="0" lang="en-US" sz="2000" b="0" i="0" u="none" strike="noStrike" cap="none" normalizeH="0" baseline="0" dirty="0" smtClean="0">
                          <a:ln>
                            <a:noFill/>
                          </a:ln>
                          <a:solidFill>
                            <a:schemeClr val="tx1"/>
                          </a:solidFill>
                          <a:effectLst/>
                          <a:latin typeface="Arial" charset="0"/>
                        </a:rPr>
                        <a:t>)</a:t>
                      </a:r>
                    </a:p>
                  </a:txBody>
                  <a:tcPr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smtClean="0">
                          <a:ln>
                            <a:noFill/>
                          </a:ln>
                          <a:solidFill>
                            <a:schemeClr val="tx1"/>
                          </a:solidFill>
                          <a:effectLst/>
                          <a:latin typeface="Arial" charset="0"/>
                        </a:rPr>
                        <a:t>Extracts the year from a SAS date and returns a four-digit year.</a:t>
                      </a:r>
                      <a:endParaRPr lang="en-US" sz="2000" b="0" i="0" dirty="0">
                        <a:solidFill>
                          <a:srgbClr val="000000"/>
                        </a:solidFill>
                        <a:latin typeface="Arial"/>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solidFill>
                      <a:srgbClr val="F2F2F2"/>
                    </a:solidFill>
                  </a:tcPr>
                </a:tc>
              </a:tr>
              <a:tr h="672662">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QTR(</a:t>
                      </a:r>
                      <a:r>
                        <a:rPr kumimoji="0" lang="en-US" sz="2000" b="0" i="1" u="none" strike="noStrike" cap="none" normalizeH="0" baseline="0" dirty="0" smtClean="0">
                          <a:ln>
                            <a:noFill/>
                          </a:ln>
                          <a:solidFill>
                            <a:schemeClr val="tx1"/>
                          </a:solidFill>
                          <a:effectLst/>
                          <a:latin typeface="Arial" charset="0"/>
                        </a:rPr>
                        <a:t>SAS-date</a:t>
                      </a:r>
                      <a:r>
                        <a:rPr kumimoji="0" lang="en-US" sz="2000" b="0" i="0" u="none" strike="noStrike" cap="none" normalizeH="0" baseline="0" dirty="0" smtClean="0">
                          <a:ln>
                            <a:noFill/>
                          </a:ln>
                          <a:solidFill>
                            <a:schemeClr val="tx1"/>
                          </a:solidFill>
                          <a:effectLst/>
                          <a:latin typeface="Arial" charset="0"/>
                        </a:rPr>
                        <a:t>)</a:t>
                      </a:r>
                    </a:p>
                  </a:txBody>
                  <a:tcPr marT="91433" marB="91433" anchor="ctr" anchorCtr="1" horzOverflow="overflow">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solidFill>
                      <a:srgbClr val="CCCCCC"/>
                    </a:solidFill>
                  </a:tcPr>
                </a:tc>
                <a:tc>
                  <a:txBody>
                    <a:bodyPr/>
                    <a:lstStyle/>
                    <a:p>
                      <a:pPr marL="0" marR="0" lvl="0" indent="0" algn="l" defTabSz="914400" rtl="0" eaLnBrk="0" fontAlgn="base" latinLnBrk="0" hangingPunct="0">
                        <a:lnSpc>
                          <a:spcPct val="9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Extracts the calendar quarter from a SAS date and returns a number from 1 to 4.</a:t>
                      </a:r>
                    </a:p>
                  </a:txBody>
                  <a:tcPr marL="88900" marR="88900" marT="88893" marB="88893" horzOverflow="overflow">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solidFill>
                      <a:srgbClr val="CCCCCC"/>
                    </a:solidFill>
                  </a:tcPr>
                </a:tc>
              </a:tr>
              <a:tr h="753500">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MONTH(</a:t>
                      </a:r>
                      <a:r>
                        <a:rPr kumimoji="0" lang="en-US" sz="2000" b="0" i="1" u="none" strike="noStrike" cap="none" normalizeH="0" baseline="0" dirty="0" smtClean="0">
                          <a:ln>
                            <a:noFill/>
                          </a:ln>
                          <a:solidFill>
                            <a:schemeClr val="tx1"/>
                          </a:solidFill>
                          <a:effectLst/>
                          <a:latin typeface="Arial" charset="0"/>
                        </a:rPr>
                        <a:t>SAS-date</a:t>
                      </a:r>
                      <a:r>
                        <a:rPr kumimoji="0" lang="en-US" sz="2000" b="0" i="0" u="none" strike="noStrike" cap="none" normalizeH="0" baseline="0" dirty="0" smtClean="0">
                          <a:ln>
                            <a:noFill/>
                          </a:ln>
                          <a:solidFill>
                            <a:schemeClr val="tx1"/>
                          </a:solidFill>
                          <a:effectLst/>
                          <a:latin typeface="Arial" charset="0"/>
                        </a:rPr>
                        <a:t>)</a:t>
                      </a:r>
                    </a:p>
                  </a:txBody>
                  <a:tcPr marT="91433" marB="91433" anchor="ctr" anchorCtr="1" horzOverflow="overflow">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solidFill>
                      <a:srgbClr val="F2F2F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Extracts the month from a SAS date and returns a number from 1 to 12.</a:t>
                      </a:r>
                    </a:p>
                  </a:txBody>
                  <a:tcPr marL="88900" marR="88900" marT="88893" marB="88893" horzOverflow="overflow">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solidFill>
                      <a:srgbClr val="F2F2F2"/>
                    </a:solidFill>
                  </a:tcPr>
                </a:tc>
              </a:tr>
              <a:tr h="774497">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DAY(</a:t>
                      </a:r>
                      <a:r>
                        <a:rPr kumimoji="0" lang="en-US" sz="2000" b="0" i="1" u="none" strike="noStrike" cap="none" normalizeH="0" baseline="0" dirty="0" smtClean="0">
                          <a:ln>
                            <a:noFill/>
                          </a:ln>
                          <a:solidFill>
                            <a:schemeClr val="tx1"/>
                          </a:solidFill>
                          <a:effectLst/>
                          <a:latin typeface="Arial" charset="0"/>
                        </a:rPr>
                        <a:t>SAS-date</a:t>
                      </a:r>
                      <a:r>
                        <a:rPr kumimoji="0" lang="en-US" sz="2000" b="0" i="0" u="none" strike="noStrike" cap="none" normalizeH="0" baseline="0" dirty="0" smtClean="0">
                          <a:ln>
                            <a:noFill/>
                          </a:ln>
                          <a:solidFill>
                            <a:schemeClr val="tx1"/>
                          </a:solidFill>
                          <a:effectLst/>
                          <a:latin typeface="Arial" charset="0"/>
                        </a:rPr>
                        <a:t>)</a:t>
                      </a:r>
                    </a:p>
                  </a:txBody>
                  <a:tcPr marT="91433" marB="91433" anchor="ctr" anchorCtr="1" horzOverflow="overflow">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solidFill>
                      <a:srgbClr val="CCCCCC"/>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Extracts the day of the month from a SAS date and returns a number from 1 to 31.</a:t>
                      </a:r>
                    </a:p>
                  </a:txBody>
                  <a:tcPr marL="88900" marR="88900" marT="88893" marB="88893" horzOverflow="overflow">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solidFill>
                      <a:srgbClr val="CCCCCC"/>
                    </a:solidFill>
                  </a:tcPr>
                </a:tc>
              </a:tr>
              <a:tr h="990600">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WEEKDAY(</a:t>
                      </a:r>
                      <a:r>
                        <a:rPr kumimoji="0" lang="en-US" sz="2000" b="0" i="1" u="none" strike="noStrike" cap="none" normalizeH="0" baseline="0" dirty="0" smtClean="0">
                          <a:ln>
                            <a:noFill/>
                          </a:ln>
                          <a:solidFill>
                            <a:schemeClr val="tx1"/>
                          </a:solidFill>
                          <a:effectLst/>
                          <a:latin typeface="Arial" charset="0"/>
                        </a:rPr>
                        <a:t>SAS-date</a:t>
                      </a:r>
                      <a:r>
                        <a:rPr kumimoji="0" lang="en-US" sz="2000" b="0" i="0" u="none" strike="noStrike" cap="none" normalizeH="0" baseline="0" dirty="0" smtClean="0">
                          <a:ln>
                            <a:noFill/>
                          </a:ln>
                          <a:solidFill>
                            <a:schemeClr val="tx1"/>
                          </a:solidFill>
                          <a:effectLst/>
                          <a:latin typeface="Arial" charset="0"/>
                        </a:rPr>
                        <a:t>)</a:t>
                      </a:r>
                    </a:p>
                  </a:txBody>
                  <a:tcPr marT="91433" marB="91433" anchor="ctr" anchorCtr="1" horzOverflow="overflow">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solidFill>
                      <a:srgbClr val="F2F2F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Extracts the day of the week from a SAS date and returns a number from 1 to 7, where 1 represents Sunday.</a:t>
                      </a:r>
                    </a:p>
                  </a:txBody>
                  <a:tcPr marL="88900" marR="88900" marT="88893" marB="88893" horzOverflow="overflow">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solidFill>
                      <a:srgbClr val="F2F2F2"/>
                    </a:solidFill>
                  </a:tcPr>
                </a:tc>
              </a:tr>
            </a:tbl>
          </a:graphicData>
        </a:graphic>
      </p:graphicFrame>
    </p:spTree>
    <p:extLst>
      <p:ext uri="{BB962C8B-B14F-4D97-AF65-F5344CB8AC3E}">
        <p14:creationId xmlns:p14="http://schemas.microsoft.com/office/powerpoint/2010/main" val="1713538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smtClean="0"/>
              <a:t>Date Functions: Creating SAS Dates</a:t>
            </a:r>
          </a:p>
        </p:txBody>
      </p:sp>
      <p:sp>
        <p:nvSpPr>
          <p:cNvPr id="34819" name="Rectangle 3"/>
          <p:cNvSpPr>
            <a:spLocks noGrp="1" noChangeArrowheads="1"/>
          </p:cNvSpPr>
          <p:nvPr>
            <p:ph idx="1"/>
          </p:nvPr>
        </p:nvSpPr>
        <p:spPr>
          <a:xfrm>
            <a:off x="685800" y="1071564"/>
            <a:ext cx="7848600" cy="1847128"/>
          </a:xfrm>
        </p:spPr>
        <p:txBody>
          <a:bodyPr/>
          <a:lstStyle/>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p:txBody>
      </p:sp>
      <p:sp>
        <p:nvSpPr>
          <p:cNvPr id="27" name="Slide Number Placeholder 3"/>
          <p:cNvSpPr>
            <a:spLocks noGrp="1"/>
          </p:cNvSpPr>
          <p:nvPr>
            <p:ph type="sldNum" sz="quarter" idx="10"/>
          </p:nvPr>
        </p:nvSpPr>
        <p:spPr/>
        <p:txBody>
          <a:bodyPr/>
          <a:lstStyle/>
          <a:p>
            <a:pPr>
              <a:defRPr/>
            </a:pPr>
            <a:fld id="{52FD64EE-434C-4D8D-8748-D0DECA57A5D1}" type="slidenum">
              <a:rPr lang="en-US"/>
              <a:pPr>
                <a:defRPr/>
              </a:pPr>
              <a:t>13</a:t>
            </a:fld>
            <a:endParaRPr lang="en-US" b="0" dirty="0">
              <a:latin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152358796"/>
              </p:ext>
            </p:extLst>
          </p:nvPr>
        </p:nvGraphicFramePr>
        <p:xfrm>
          <a:off x="2491529" y="3626191"/>
          <a:ext cx="3932419" cy="1973218"/>
        </p:xfrm>
        <a:graphic>
          <a:graphicData uri="http://schemas.openxmlformats.org/drawingml/2006/table">
            <a:tbl>
              <a:tblPr firstRow="1" bandRow="1">
                <a:tableStyleId>{5C22544A-7EE6-4342-B048-85BDC9FD1C3A}</a:tableStyleId>
              </a:tblPr>
              <a:tblGrid>
                <a:gridCol w="3932419"/>
              </a:tblGrid>
              <a:tr h="428974">
                <a:tc>
                  <a:txBody>
                    <a:bodyPr/>
                    <a:lstStyle/>
                    <a:p>
                      <a:pPr algn="ctr"/>
                      <a:r>
                        <a:rPr lang="en-US" sz="2000" b="1" i="0" dirty="0" smtClean="0">
                          <a:solidFill>
                            <a:srgbClr val="FFFFFF"/>
                          </a:solidFill>
                          <a:latin typeface="Arial"/>
                        </a:rPr>
                        <a:t>Examples </a:t>
                      </a:r>
                      <a:endParaRPr lang="en-US" sz="2000" b="1" i="0" dirty="0">
                        <a:solidFill>
                          <a:srgbClr val="FFFFFF"/>
                        </a:solidFill>
                        <a:latin typeface="Aria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53C3"/>
                    </a:solidFill>
                  </a:tcPr>
                </a:tc>
              </a:tr>
              <a:tr h="514748">
                <a:tc>
                  <a:txBody>
                    <a:bodyPr/>
                    <a:lstStyle/>
                    <a:p>
                      <a:pPr algn="ctr"/>
                      <a:r>
                        <a:rPr lang="en-US" sz="2000" b="0" i="0" dirty="0" smtClean="0">
                          <a:solidFill>
                            <a:srgbClr val="000000"/>
                          </a:solidFill>
                          <a:latin typeface="Arial"/>
                        </a:rPr>
                        <a:t> CurrentDate=today();</a:t>
                      </a:r>
                      <a:endParaRPr lang="en-US" sz="2000" b="0" i="0" dirty="0">
                        <a:solidFill>
                          <a:srgbClr val="000000"/>
                        </a:solidFill>
                        <a:latin typeface="Aria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F2F2F2"/>
                    </a:solidFill>
                  </a:tcPr>
                </a:tc>
              </a:tr>
              <a:tr h="514748">
                <a:tc>
                  <a:txBody>
                    <a:bodyPr/>
                    <a:lstStyle/>
                    <a:p>
                      <a:pPr algn="ctr"/>
                      <a:r>
                        <a:rPr lang="en-US" sz="2000" b="0" i="0" dirty="0" smtClean="0">
                          <a:solidFill>
                            <a:srgbClr val="000000"/>
                          </a:solidFill>
                          <a:latin typeface="Arial"/>
                        </a:rPr>
                        <a:t> y2k=mdy(01,1,2000);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CCCCCC"/>
                    </a:solidFill>
                  </a:tcPr>
                </a:tc>
              </a:tr>
              <a:tr h="5147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dirty="0" smtClean="0">
                          <a:solidFill>
                            <a:srgbClr val="000000"/>
                          </a:solidFill>
                          <a:latin typeface="Arial"/>
                        </a:rPr>
                        <a:t> </a:t>
                      </a:r>
                      <a:r>
                        <a:rPr lang="en-US" sz="2000" b="0" i="0" dirty="0" smtClean="0">
                          <a:solidFill>
                            <a:srgbClr val="000000"/>
                          </a:solidFill>
                          <a:latin typeface="+mn-lt"/>
                        </a:rPr>
                        <a:t>NewYear=mdy(Mon,Day,2013);</a:t>
                      </a:r>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solidFill>
                      <a:srgbClr val="F2F2F2"/>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293709408"/>
              </p:ext>
            </p:extLst>
          </p:nvPr>
        </p:nvGraphicFramePr>
        <p:xfrm>
          <a:off x="622376" y="1141413"/>
          <a:ext cx="7845971" cy="2012126"/>
        </p:xfrm>
        <a:graphic>
          <a:graphicData uri="http://schemas.openxmlformats.org/drawingml/2006/table">
            <a:tbl>
              <a:tblPr firstRow="1" bandRow="1">
                <a:tableStyleId>{5C22544A-7EE6-4342-B048-85BDC9FD1C3A}</a:tableStyleId>
              </a:tblPr>
              <a:tblGrid>
                <a:gridCol w="2860823"/>
                <a:gridCol w="4985148"/>
              </a:tblGrid>
              <a:tr h="331843">
                <a:tc>
                  <a:txBody>
                    <a:bodyPr/>
                    <a:lstStyle/>
                    <a:p>
                      <a:pPr algn="ctr"/>
                      <a:r>
                        <a:rPr lang="en-US" sz="2000" b="1" i="0" dirty="0" smtClean="0">
                          <a:solidFill>
                            <a:srgbClr val="FFFFFF"/>
                          </a:solidFill>
                          <a:latin typeface="Arial"/>
                        </a:rPr>
                        <a:t>Syntax </a:t>
                      </a:r>
                      <a:endParaRPr lang="en-US" sz="2000" b="1" i="0" dirty="0">
                        <a:solidFill>
                          <a:srgbClr val="FFFFFF"/>
                        </a:solidFill>
                        <a:latin typeface="Arial"/>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solidFill>
                      <a:srgbClr val="0053C3"/>
                    </a:solidFill>
                  </a:tcPr>
                </a:tc>
                <a:tc>
                  <a:txBody>
                    <a:bodyPr/>
                    <a:lstStyle/>
                    <a:p>
                      <a:pPr algn="ctr"/>
                      <a:r>
                        <a:rPr lang="en-US" sz="2000" b="1" i="0" dirty="0" smtClean="0">
                          <a:solidFill>
                            <a:srgbClr val="FFFFFF"/>
                          </a:solidFill>
                          <a:latin typeface="Arial"/>
                        </a:rPr>
                        <a:t>Description</a:t>
                      </a:r>
                      <a:endParaRPr lang="en-US" sz="2000" b="1" i="0" dirty="0">
                        <a:solidFill>
                          <a:srgbClr val="FFFFFF"/>
                        </a:solidFill>
                        <a:latin typeface="Arial"/>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solidFill>
                      <a:srgbClr val="0053C3"/>
                    </a:solidFill>
                  </a:tcPr>
                </a:tc>
              </a:tr>
              <a:tr h="608346">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TODAY()</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DATE()</a:t>
                      </a:r>
                    </a:p>
                  </a:txBody>
                  <a:tcPr marT="91420" marB="91420" anchor="ctr" anchorCtr="1"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F2F2F2"/>
                    </a:solidFill>
                  </a:tcPr>
                </a:tc>
                <a:tc>
                  <a:txBody>
                    <a:bodyPr/>
                    <a:lstStyle/>
                    <a:p>
                      <a:pPr marL="0" marR="0" lvl="0" indent="0" algn="l" defTabSz="914400" rtl="0" eaLnBrk="0" fontAlgn="base" latinLnBrk="0" hangingPunct="0">
                        <a:lnSpc>
                          <a:spcPct val="9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Returns the current date as a SAS date value.</a:t>
                      </a:r>
                    </a:p>
                  </a:txBody>
                  <a:tcPr marL="88900" marR="88900" marT="88881" marB="88881"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F2F2F2"/>
                    </a:solidFill>
                  </a:tcPr>
                </a:tc>
              </a:tr>
              <a:tr h="762486">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MDY(</a:t>
                      </a:r>
                      <a:r>
                        <a:rPr kumimoji="0" lang="en-US" sz="2000" b="0" i="1" u="none" strike="noStrike" cap="none" normalizeH="0" baseline="0" dirty="0" smtClean="0">
                          <a:ln>
                            <a:noFill/>
                          </a:ln>
                          <a:solidFill>
                            <a:schemeClr val="tx1"/>
                          </a:solidFill>
                          <a:effectLst/>
                          <a:latin typeface="Arial" charset="0"/>
                        </a:rPr>
                        <a:t>month</a:t>
                      </a:r>
                      <a:r>
                        <a:rPr kumimoji="0" lang="en-US" sz="2000" b="0" i="0" u="none" strike="noStrike" cap="none" normalizeH="0" baseline="0" dirty="0" smtClean="0">
                          <a:ln>
                            <a:noFill/>
                          </a:ln>
                          <a:solidFill>
                            <a:schemeClr val="tx1"/>
                          </a:solidFill>
                          <a:effectLst/>
                          <a:latin typeface="Arial" charset="0"/>
                        </a:rPr>
                        <a:t>,</a:t>
                      </a:r>
                      <a:r>
                        <a:rPr kumimoji="0" lang="en-US" sz="2000" b="0" i="1" u="none" strike="noStrike" cap="none" normalizeH="0" baseline="0" dirty="0" smtClean="0">
                          <a:ln>
                            <a:noFill/>
                          </a:ln>
                          <a:solidFill>
                            <a:schemeClr val="tx1"/>
                          </a:solidFill>
                          <a:effectLst/>
                          <a:latin typeface="Arial" charset="0"/>
                        </a:rPr>
                        <a:t>day</a:t>
                      </a:r>
                      <a:r>
                        <a:rPr kumimoji="0" lang="en-US" sz="2000" b="0" i="0" u="none" strike="noStrike" cap="none" normalizeH="0" baseline="0" dirty="0" smtClean="0">
                          <a:ln>
                            <a:noFill/>
                          </a:ln>
                          <a:solidFill>
                            <a:schemeClr val="tx1"/>
                          </a:solidFill>
                          <a:effectLst/>
                          <a:latin typeface="Arial" charset="0"/>
                        </a:rPr>
                        <a:t>,</a:t>
                      </a:r>
                      <a:r>
                        <a:rPr kumimoji="0" lang="en-US" sz="2000" b="0" i="1" u="none" strike="noStrike" cap="none" normalizeH="0" baseline="0" dirty="0" smtClean="0">
                          <a:ln>
                            <a:noFill/>
                          </a:ln>
                          <a:solidFill>
                            <a:schemeClr val="tx1"/>
                          </a:solidFill>
                          <a:effectLst/>
                          <a:latin typeface="Arial" charset="0"/>
                        </a:rPr>
                        <a:t>year</a:t>
                      </a:r>
                      <a:r>
                        <a:rPr kumimoji="0" lang="en-US" sz="2000" b="0" i="0" u="none" strike="noStrike" cap="none" normalizeH="0" baseline="0" dirty="0" smtClean="0">
                          <a:ln>
                            <a:noFill/>
                          </a:ln>
                          <a:solidFill>
                            <a:schemeClr val="tx1"/>
                          </a:solidFill>
                          <a:effectLst/>
                          <a:latin typeface="Arial" charset="0"/>
                        </a:rPr>
                        <a:t>)</a:t>
                      </a:r>
                    </a:p>
                  </a:txBody>
                  <a:tcPr marT="91420" marB="91420" anchor="ctr" anchorCtr="1"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CCCCCC"/>
                    </a:solidFill>
                  </a:tcPr>
                </a:tc>
                <a:tc>
                  <a:txBody>
                    <a:bodyPr/>
                    <a:lstStyle/>
                    <a:p>
                      <a:pPr marL="0" marR="0" lvl="0" indent="0" algn="l" defTabSz="914400" rtl="0" eaLnBrk="0" fontAlgn="base" latinLnBrk="0" hangingPunct="0">
                        <a:lnSpc>
                          <a:spcPct val="9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Returns a SAS date value from numeric month, day, and year values.</a:t>
                      </a:r>
                    </a:p>
                  </a:txBody>
                  <a:tcPr marL="88900" marR="88900" marT="88881" marB="88881"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CCCCCC"/>
                    </a:solidFill>
                  </a:tcPr>
                </a:tc>
              </a:tr>
            </a:tbl>
          </a:graphicData>
        </a:graphic>
      </p:graphicFrame>
    </p:spTree>
    <p:extLst>
      <p:ext uri="{BB962C8B-B14F-4D97-AF65-F5344CB8AC3E}">
        <p14:creationId xmlns:p14="http://schemas.microsoft.com/office/powerpoint/2010/main" val="188141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smtClean="0"/>
              <a:t>Using SAS Functions</a:t>
            </a:r>
          </a:p>
        </p:txBody>
      </p:sp>
      <p:sp>
        <p:nvSpPr>
          <p:cNvPr id="34819" name="Rectangle 3"/>
          <p:cNvSpPr>
            <a:spLocks noGrp="1" noChangeArrowheads="1"/>
          </p:cNvSpPr>
          <p:nvPr>
            <p:ph idx="1"/>
          </p:nvPr>
        </p:nvSpPr>
        <p:spPr>
          <a:xfrm>
            <a:off x="685800" y="1071564"/>
            <a:ext cx="7848600" cy="5144042"/>
          </a:xfrm>
        </p:spPr>
        <p:txBody>
          <a:bodyPr/>
          <a:lstStyle/>
          <a:p>
            <a:pPr marL="0" lvl="1" indent="0">
              <a:buClr>
                <a:schemeClr val="tx1"/>
              </a:buClr>
              <a:buSzTx/>
              <a:buNone/>
            </a:pPr>
            <a:r>
              <a:rPr lang="en-US" dirty="0" smtClean="0"/>
              <a:t>A function call can be used alone in an assignment statement.</a:t>
            </a:r>
          </a:p>
          <a:p>
            <a:pPr marL="0" lvl="1" indent="0">
              <a:buClr>
                <a:schemeClr val="tx1"/>
              </a:buClr>
              <a:buSzTx/>
              <a:buNone/>
            </a:pPr>
            <a:endParaRPr lang="en-US" dirty="0"/>
          </a:p>
          <a:p>
            <a:pPr marL="0" lvl="1" indent="0">
              <a:buClr>
                <a:schemeClr val="tx1"/>
              </a:buClr>
              <a:buSzTx/>
              <a:buNone/>
            </a:pPr>
            <a:endParaRPr lang="en-US" dirty="0" smtClean="0"/>
          </a:p>
          <a:p>
            <a:pPr marL="0" indent="0" eaLnBrk="1" hangingPunct="1"/>
            <a:endParaRPr lang="en-US" dirty="0" smtClean="0"/>
          </a:p>
          <a:p>
            <a:r>
              <a:rPr lang="en-US" dirty="0" smtClean="0"/>
              <a:t>A function call can be part of any SAS expression.</a:t>
            </a:r>
          </a:p>
          <a:p>
            <a:pPr marL="0" indent="0" eaLnBrk="1" hangingPunct="1"/>
            <a:endParaRPr lang="en-US" dirty="0" smtClean="0"/>
          </a:p>
          <a:p>
            <a:pPr marL="0" indent="0" eaLnBrk="1" hangingPunct="1"/>
            <a:endParaRPr lang="en-US" dirty="0"/>
          </a:p>
          <a:p>
            <a:r>
              <a:rPr lang="en-US" dirty="0" smtClean="0"/>
              <a:t>A function call can be an argument to another function.</a:t>
            </a:r>
          </a:p>
        </p:txBody>
      </p:sp>
      <p:sp>
        <p:nvSpPr>
          <p:cNvPr id="27" name="Slide Number Placeholder 3"/>
          <p:cNvSpPr>
            <a:spLocks noGrp="1"/>
          </p:cNvSpPr>
          <p:nvPr>
            <p:ph type="sldNum" sz="quarter" idx="10"/>
          </p:nvPr>
        </p:nvSpPr>
        <p:spPr/>
        <p:txBody>
          <a:bodyPr/>
          <a:lstStyle/>
          <a:p>
            <a:pPr>
              <a:defRPr/>
            </a:pPr>
            <a:fld id="{52FD64EE-434C-4D8D-8748-D0DECA57A5D1}" type="slidenum">
              <a:rPr lang="en-US"/>
              <a:pPr>
                <a:defRPr/>
              </a:pPr>
              <a:t>14</a:t>
            </a:fld>
            <a:endParaRPr lang="en-US" b="0" dirty="0">
              <a:latin typeface="Times New Roman" pitchFamily="18" charset="0"/>
            </a:endParaRPr>
          </a:p>
        </p:txBody>
      </p:sp>
      <p:sp>
        <p:nvSpPr>
          <p:cNvPr id="34834" name="Rectangle 98"/>
          <p:cNvSpPr>
            <a:spLocks noChangeArrowheads="1"/>
          </p:cNvSpPr>
          <p:nvPr/>
        </p:nvSpPr>
        <p:spPr bwMode="auto">
          <a:xfrm>
            <a:off x="692873" y="1914966"/>
            <a:ext cx="7697788" cy="744306"/>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b="1" dirty="0">
                <a:latin typeface="Courier New" pitchFamily="49" charset="0"/>
              </a:rPr>
              <a:t>BonusMonth=month(Hire_Date);</a:t>
            </a:r>
          </a:p>
          <a:p>
            <a:pPr>
              <a:lnSpc>
                <a:spcPct val="85000"/>
              </a:lnSpc>
            </a:pPr>
            <a:r>
              <a:rPr lang="en-US" b="1" dirty="0" smtClean="0">
                <a:latin typeface="Courier New" pitchFamily="49" charset="0"/>
              </a:rPr>
              <a:t>AnnivBonus=mdy(BonusMonth,15,2008</a:t>
            </a:r>
            <a:r>
              <a:rPr lang="en-US" b="1" dirty="0">
                <a:latin typeface="Courier New" pitchFamily="49" charset="0"/>
              </a:rPr>
              <a:t>);</a:t>
            </a:r>
          </a:p>
        </p:txBody>
      </p:sp>
      <p:sp>
        <p:nvSpPr>
          <p:cNvPr id="9" name="Rectangle 98"/>
          <p:cNvSpPr>
            <a:spLocks noChangeArrowheads="1"/>
          </p:cNvSpPr>
          <p:nvPr/>
        </p:nvSpPr>
        <p:spPr bwMode="auto">
          <a:xfrm>
            <a:off x="692873" y="4860173"/>
            <a:ext cx="7697788" cy="416524"/>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b="1" dirty="0" smtClean="0">
                <a:latin typeface="Courier New" pitchFamily="49" charset="0"/>
              </a:rPr>
              <a:t>AnnivBonus=mdy(month(Hire_Date</a:t>
            </a:r>
            <a:r>
              <a:rPr lang="en-US" b="1" dirty="0">
                <a:latin typeface="Courier New" pitchFamily="49" charset="0"/>
              </a:rPr>
              <a:t>),</a:t>
            </a:r>
            <a:r>
              <a:rPr lang="en-US" b="1" dirty="0" smtClean="0">
                <a:latin typeface="Courier New" pitchFamily="49" charset="0"/>
              </a:rPr>
              <a:t>15,2012);</a:t>
            </a:r>
            <a:endParaRPr lang="en-US" b="1" dirty="0">
              <a:latin typeface="Courier New" pitchFamily="49" charset="0"/>
            </a:endParaRPr>
          </a:p>
        </p:txBody>
      </p:sp>
      <p:sp>
        <p:nvSpPr>
          <p:cNvPr id="10" name="Rectangle 98"/>
          <p:cNvSpPr>
            <a:spLocks noChangeArrowheads="1"/>
          </p:cNvSpPr>
          <p:nvPr/>
        </p:nvSpPr>
        <p:spPr bwMode="auto">
          <a:xfrm>
            <a:off x="685800" y="3637675"/>
            <a:ext cx="7697788" cy="430374"/>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b="1" dirty="0">
                <a:latin typeface="Courier New" pitchFamily="49" charset="0"/>
              </a:rPr>
              <a:t>i</a:t>
            </a:r>
            <a:r>
              <a:rPr lang="en-US" b="1" dirty="0" smtClean="0">
                <a:latin typeface="Courier New" pitchFamily="49" charset="0"/>
              </a:rPr>
              <a:t>f month(Hire_Date)=12;</a:t>
            </a:r>
            <a:endParaRPr lang="en-US" b="1" dirty="0">
              <a:latin typeface="Courier New" pitchFamily="49" charset="0"/>
            </a:endParaRPr>
          </a:p>
        </p:txBody>
      </p:sp>
      <p:sp>
        <p:nvSpPr>
          <p:cNvPr id="13" name="Rectangle 10"/>
          <p:cNvSpPr>
            <a:spLocks noChangeArrowheads="1"/>
          </p:cNvSpPr>
          <p:nvPr>
            <p:custDataLst>
              <p:tags r:id="rId1"/>
            </p:custDataLst>
          </p:nvPr>
        </p:nvSpPr>
        <p:spPr bwMode="auto">
          <a:xfrm>
            <a:off x="2765608" y="1940841"/>
            <a:ext cx="2951601"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14" name="Rectangle 10"/>
          <p:cNvSpPr>
            <a:spLocks noChangeArrowheads="1"/>
          </p:cNvSpPr>
          <p:nvPr>
            <p:custDataLst>
              <p:tags r:id="rId2"/>
            </p:custDataLst>
          </p:nvPr>
        </p:nvSpPr>
        <p:spPr bwMode="auto">
          <a:xfrm>
            <a:off x="2765608" y="2282867"/>
            <a:ext cx="4196742"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15" name="Rectangle 10"/>
          <p:cNvSpPr>
            <a:spLocks noChangeArrowheads="1"/>
          </p:cNvSpPr>
          <p:nvPr>
            <p:custDataLst>
              <p:tags r:id="rId3"/>
            </p:custDataLst>
          </p:nvPr>
        </p:nvSpPr>
        <p:spPr bwMode="auto">
          <a:xfrm>
            <a:off x="1282734" y="3668786"/>
            <a:ext cx="2951601"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16" name="Rectangle 10"/>
          <p:cNvSpPr>
            <a:spLocks noChangeArrowheads="1"/>
          </p:cNvSpPr>
          <p:nvPr>
            <p:custDataLst>
              <p:tags r:id="rId4"/>
            </p:custDataLst>
          </p:nvPr>
        </p:nvSpPr>
        <p:spPr bwMode="auto">
          <a:xfrm>
            <a:off x="3502628" y="4907085"/>
            <a:ext cx="2938123"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Tree>
    <p:extLst>
      <p:ext uri="{BB962C8B-B14F-4D97-AF65-F5344CB8AC3E}">
        <p14:creationId xmlns:p14="http://schemas.microsoft.com/office/powerpoint/2010/main" val="939255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9"/>
          <p:cNvSpPr>
            <a:spLocks noChangeArrowheads="1"/>
          </p:cNvSpPr>
          <p:nvPr/>
        </p:nvSpPr>
        <p:spPr bwMode="auto">
          <a:xfrm>
            <a:off x="274638" y="3908425"/>
            <a:ext cx="8555037" cy="2395528"/>
          </a:xfrm>
          <a:prstGeom prst="rect">
            <a:avLst/>
          </a:prstGeom>
          <a:solidFill>
            <a:srgbClr val="FFFFFF"/>
          </a:solidFill>
          <a:ln w="38100" cmpd="sng">
            <a:solidFill>
              <a:schemeClr val="tx2"/>
            </a:solidFill>
            <a:miter lim="800000"/>
            <a:headEnd type="none" w="med" len="lg"/>
            <a:tailEnd type="none" w="med" len="lg"/>
          </a:ln>
        </p:spPr>
        <p:txBody>
          <a:bodyPr lIns="88900" tIns="88900" rIns="88900" bIns="88900">
            <a:spAutoFit/>
          </a:bodyPr>
          <a:lstStyle/>
          <a:p>
            <a:r>
              <a:rPr lang="en-US" sz="1600" b="1" dirty="0">
                <a:solidFill>
                  <a:srgbClr val="000000"/>
                </a:solidFill>
                <a:latin typeface="SAS Monospace"/>
              </a:rPr>
              <a:t>175  data work.comp;</a:t>
            </a:r>
          </a:p>
          <a:p>
            <a:r>
              <a:rPr lang="en-US" sz="1600" b="1" dirty="0">
                <a:solidFill>
                  <a:srgbClr val="000000"/>
                </a:solidFill>
                <a:latin typeface="SAS Monospace"/>
              </a:rPr>
              <a:t>176     set orion.sales;</a:t>
            </a:r>
          </a:p>
          <a:p>
            <a:r>
              <a:rPr lang="en-US" sz="1600" b="1" dirty="0">
                <a:solidFill>
                  <a:srgbClr val="000000"/>
                </a:solidFill>
                <a:latin typeface="SAS Monospace"/>
              </a:rPr>
              <a:t>177     Bonus=500;</a:t>
            </a:r>
          </a:p>
          <a:p>
            <a:r>
              <a:rPr lang="en-US" sz="1600" b="1" dirty="0">
                <a:solidFill>
                  <a:srgbClr val="000000"/>
                </a:solidFill>
                <a:latin typeface="SAS Monospace"/>
              </a:rPr>
              <a:t>178     Compensation=sum(Salary,Bonus);</a:t>
            </a:r>
          </a:p>
          <a:p>
            <a:r>
              <a:rPr lang="en-US" sz="1600" b="1" dirty="0">
                <a:solidFill>
                  <a:srgbClr val="000000"/>
                </a:solidFill>
                <a:latin typeface="SAS Monospace"/>
              </a:rPr>
              <a:t>179     BonusMonth=month(Hire_Date);</a:t>
            </a:r>
          </a:p>
          <a:p>
            <a:r>
              <a:rPr lang="en-US" sz="1600" b="1" dirty="0">
                <a:solidFill>
                  <a:srgbClr val="000000"/>
                </a:solidFill>
                <a:latin typeface="SAS Monospace"/>
              </a:rPr>
              <a:t>180  run;</a:t>
            </a:r>
          </a:p>
          <a:p>
            <a:endParaRPr lang="en-US" sz="1600" b="1" dirty="0">
              <a:solidFill>
                <a:srgbClr val="000000"/>
              </a:solidFill>
              <a:latin typeface="SAS Monospace"/>
            </a:endParaRPr>
          </a:p>
          <a:p>
            <a:r>
              <a:rPr lang="en-US" sz="1600" b="1" dirty="0">
                <a:solidFill>
                  <a:srgbClr val="0000FF"/>
                </a:solidFill>
                <a:latin typeface="SAS Monospace"/>
              </a:rPr>
              <a:t>NOTE: There were 165 observations read from the data set ORION.SALES.</a:t>
            </a:r>
          </a:p>
          <a:p>
            <a:r>
              <a:rPr lang="en-US" sz="1600" b="1" dirty="0">
                <a:solidFill>
                  <a:srgbClr val="0000FF"/>
                </a:solidFill>
                <a:latin typeface="SAS Monospace"/>
              </a:rPr>
              <a:t>NOTE: The data set WORK.COMP has 165 observations and 12 variables.</a:t>
            </a:r>
          </a:p>
        </p:txBody>
      </p:sp>
      <p:sp>
        <p:nvSpPr>
          <p:cNvPr id="36866" name="Rectangle 2"/>
          <p:cNvSpPr>
            <a:spLocks noGrp="1" noChangeArrowheads="1"/>
          </p:cNvSpPr>
          <p:nvPr>
            <p:ph type="title"/>
          </p:nvPr>
        </p:nvSpPr>
        <p:spPr/>
        <p:txBody>
          <a:bodyPr/>
          <a:lstStyle/>
          <a:p>
            <a:r>
              <a:rPr lang="en-US" dirty="0" smtClean="0"/>
              <a:t>Using SAS Functions</a:t>
            </a:r>
          </a:p>
        </p:txBody>
      </p:sp>
      <p:sp>
        <p:nvSpPr>
          <p:cNvPr id="36867" name="Rectangle 3"/>
          <p:cNvSpPr>
            <a:spLocks noGrp="1" noChangeArrowheads="1"/>
          </p:cNvSpPr>
          <p:nvPr>
            <p:ph idx="1"/>
          </p:nvPr>
        </p:nvSpPr>
        <p:spPr/>
        <p:txBody>
          <a:bodyPr/>
          <a:lstStyle/>
          <a:p>
            <a:pPr marL="0" indent="0" eaLnBrk="1" hangingPunct="1"/>
            <a:r>
              <a:rPr lang="en-US" dirty="0" smtClean="0"/>
              <a:t>Create </a:t>
            </a:r>
            <a:r>
              <a:rPr lang="en-US" b="1" dirty="0" smtClean="0">
                <a:latin typeface="Arial"/>
              </a:rPr>
              <a:t>Bonus</a:t>
            </a:r>
            <a:r>
              <a:rPr lang="en-US" dirty="0" smtClean="0"/>
              <a:t>, </a:t>
            </a:r>
            <a:r>
              <a:rPr lang="en-US" b="1" dirty="0" smtClean="0">
                <a:latin typeface="Arial"/>
              </a:rPr>
              <a:t>Compensation</a:t>
            </a:r>
            <a:r>
              <a:rPr lang="en-US" dirty="0" smtClean="0"/>
              <a:t>, and </a:t>
            </a:r>
            <a:r>
              <a:rPr lang="en-US" b="1" dirty="0" smtClean="0">
                <a:latin typeface="Arial"/>
              </a:rPr>
              <a:t>BonusMonth</a:t>
            </a:r>
            <a:r>
              <a:rPr lang="en-US" dirty="0" smtClean="0"/>
              <a:t>.</a:t>
            </a:r>
          </a:p>
        </p:txBody>
      </p:sp>
      <p:sp>
        <p:nvSpPr>
          <p:cNvPr id="14" name="Slide Number Placeholder 3"/>
          <p:cNvSpPr>
            <a:spLocks noGrp="1"/>
          </p:cNvSpPr>
          <p:nvPr>
            <p:ph type="sldNum" sz="quarter" idx="10"/>
          </p:nvPr>
        </p:nvSpPr>
        <p:spPr/>
        <p:txBody>
          <a:bodyPr/>
          <a:lstStyle/>
          <a:p>
            <a:pPr>
              <a:defRPr/>
            </a:pPr>
            <a:fld id="{CF2514BE-AB8D-4F67-9CB9-2293B7EF396C}" type="slidenum">
              <a:rPr lang="en-US"/>
              <a:pPr>
                <a:defRPr/>
              </a:pPr>
              <a:t>15</a:t>
            </a:fld>
            <a:endParaRPr lang="en-US" b="0" dirty="0">
              <a:latin typeface="Times New Roman" pitchFamily="18" charset="0"/>
            </a:endParaRPr>
          </a:p>
        </p:txBody>
      </p:sp>
      <p:sp>
        <p:nvSpPr>
          <p:cNvPr id="36870" name="Rectangle 6"/>
          <p:cNvSpPr>
            <a:spLocks noChangeArrowheads="1"/>
          </p:cNvSpPr>
          <p:nvPr/>
        </p:nvSpPr>
        <p:spPr bwMode="auto">
          <a:xfrm>
            <a:off x="668338" y="1600200"/>
            <a:ext cx="6415087" cy="2006600"/>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b="1" dirty="0">
                <a:latin typeface="Courier New" pitchFamily="49" charset="0"/>
              </a:rPr>
              <a:t>data work.comp;</a:t>
            </a:r>
          </a:p>
          <a:p>
            <a:pPr>
              <a:lnSpc>
                <a:spcPct val="85000"/>
              </a:lnSpc>
            </a:pPr>
            <a:r>
              <a:rPr lang="en-US" b="1" dirty="0">
                <a:latin typeface="Courier New" pitchFamily="49" charset="0"/>
              </a:rPr>
              <a:t>   set orion.sales;</a:t>
            </a:r>
          </a:p>
          <a:p>
            <a:pPr>
              <a:lnSpc>
                <a:spcPct val="85000"/>
              </a:lnSpc>
            </a:pPr>
            <a:r>
              <a:rPr lang="en-US" b="1" dirty="0">
                <a:latin typeface="Courier New" pitchFamily="49" charset="0"/>
              </a:rPr>
              <a:t>   Bonus=500;</a:t>
            </a:r>
          </a:p>
          <a:p>
            <a:pPr>
              <a:lnSpc>
                <a:spcPct val="85000"/>
              </a:lnSpc>
            </a:pPr>
            <a:r>
              <a:rPr lang="en-US" b="1" dirty="0">
                <a:latin typeface="Courier New" pitchFamily="49" charset="0"/>
              </a:rPr>
              <a:t>   Compensation=sum(Salary,Bonus);</a:t>
            </a:r>
          </a:p>
          <a:p>
            <a:pPr>
              <a:lnSpc>
                <a:spcPct val="85000"/>
              </a:lnSpc>
            </a:pPr>
            <a:r>
              <a:rPr lang="en-US" b="1" dirty="0">
                <a:latin typeface="Courier New" pitchFamily="49" charset="0"/>
              </a:rPr>
              <a:t>   BonusMonth=month(Hire_Date);</a:t>
            </a:r>
          </a:p>
          <a:p>
            <a:pPr>
              <a:lnSpc>
                <a:spcPct val="85000"/>
              </a:lnSpc>
            </a:pPr>
            <a:r>
              <a:rPr lang="en-US" b="1" dirty="0">
                <a:latin typeface="Courier New" pitchFamily="49" charset="0"/>
              </a:rPr>
              <a:t>run;</a:t>
            </a:r>
          </a:p>
        </p:txBody>
      </p:sp>
      <p:sp>
        <p:nvSpPr>
          <p:cNvPr id="36873" name="Rectangle 10"/>
          <p:cNvSpPr>
            <a:spLocks noChangeArrowheads="1"/>
          </p:cNvSpPr>
          <p:nvPr>
            <p:custDataLst>
              <p:tags r:id="rId1"/>
            </p:custDataLst>
          </p:nvPr>
        </p:nvSpPr>
        <p:spPr bwMode="auto">
          <a:xfrm>
            <a:off x="1260475" y="2266950"/>
            <a:ext cx="1851025"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36874" name="Rectangle 11"/>
          <p:cNvSpPr>
            <a:spLocks noChangeArrowheads="1"/>
          </p:cNvSpPr>
          <p:nvPr>
            <p:custDataLst>
              <p:tags r:id="rId2"/>
            </p:custDataLst>
          </p:nvPr>
        </p:nvSpPr>
        <p:spPr bwMode="auto">
          <a:xfrm>
            <a:off x="1260475" y="2578100"/>
            <a:ext cx="5684838"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36875" name="Rectangle 12"/>
          <p:cNvSpPr>
            <a:spLocks noChangeArrowheads="1"/>
          </p:cNvSpPr>
          <p:nvPr>
            <p:custDataLst>
              <p:tags r:id="rId3"/>
            </p:custDataLst>
          </p:nvPr>
        </p:nvSpPr>
        <p:spPr bwMode="auto">
          <a:xfrm>
            <a:off x="1260475" y="2889250"/>
            <a:ext cx="5137150"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36877" name="Text Box 14"/>
          <p:cNvSpPr txBox="1">
            <a:spLocks noChangeArrowheads="1"/>
          </p:cNvSpPr>
          <p:nvPr/>
        </p:nvSpPr>
        <p:spPr bwMode="auto">
          <a:xfrm>
            <a:off x="7934193" y="6324600"/>
            <a:ext cx="998670"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p109d01</a:t>
            </a:r>
            <a:endParaRPr lang="en-US" sz="1600" b="1" dirty="0"/>
          </a:p>
        </p:txBody>
      </p:sp>
      <p:sp>
        <p:nvSpPr>
          <p:cNvPr id="36878" name="AutoShape 15"/>
          <p:cNvSpPr>
            <a:spLocks noChangeArrowheads="1"/>
          </p:cNvSpPr>
          <p:nvPr/>
        </p:nvSpPr>
        <p:spPr bwMode="auto">
          <a:xfrm>
            <a:off x="6823678" y="5912615"/>
            <a:ext cx="1677987" cy="260350"/>
          </a:xfrm>
          <a:prstGeom prst="roundRect">
            <a:avLst>
              <a:gd name="adj" fmla="val 16667"/>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sz="2000" noProof="1">
              <a:solidFill>
                <a:srgbClr val="000000"/>
              </a:solidFill>
            </a:endParaRPr>
          </a:p>
        </p:txBody>
      </p:sp>
      <p:sp>
        <p:nvSpPr>
          <p:cNvPr id="2" name="TextBox 1"/>
          <p:cNvSpPr txBox="1"/>
          <p:nvPr>
            <p:custDataLst>
              <p:tags r:id="rId4"/>
            </p:custDataLst>
          </p:nvPr>
        </p:nvSpPr>
        <p:spPr bwMode="auto">
          <a:xfrm>
            <a:off x="6218030" y="4665342"/>
            <a:ext cx="2435639" cy="830997"/>
          </a:xfrm>
          <a:prstGeom prst="rect">
            <a:avLst/>
          </a:prstGeom>
          <a:gradFill flip="none" rotWithShape="1">
            <a:gsLst>
              <a:gs pos="0">
                <a:srgbClr val="DAA700"/>
              </a:gs>
              <a:gs pos="80000">
                <a:srgbClr val="FFDC00"/>
              </a:gs>
              <a:gs pos="100000">
                <a:srgbClr val="FFE000"/>
              </a:gs>
            </a:gsLst>
            <a:lin ang="16200000" scaled="1"/>
            <a:tileRect/>
          </a:gradFill>
          <a:ln w="9525" cap="flat" cmpd="sng" algn="ctr">
            <a:solidFill>
              <a:srgbClr val="FFCB00"/>
            </a:solidFill>
            <a:prstDash val="solid"/>
            <a:miter lim="800000"/>
            <a:headEnd type="none" w="med" len="med"/>
            <a:tailEnd type="none" w="med" len="med"/>
          </a:ln>
          <a:effectLst>
            <a:outerShdw blurRad="40005" dist="22860" dir="5400000" rotWithShape="0">
              <a:scrgbClr r="0" g="0" b="0">
                <a:alpha val="35000"/>
              </a:scrgbClr>
            </a:outerShdw>
          </a:effectLst>
          <a:extLst/>
        </p:spPr>
        <p:txBody>
          <a:bodyPr vert="horz" wrap="square" rtlCol="0" anchor="b">
            <a:spAutoFit/>
          </a:bodyPr>
          <a:lstStyle/>
          <a:p>
            <a:r>
              <a:rPr lang="en-US" b="1" dirty="0" err="1">
                <a:solidFill>
                  <a:srgbClr val="000000"/>
                </a:solidFill>
              </a:rPr>
              <a:t>orion.sales</a:t>
            </a:r>
            <a:r>
              <a:rPr lang="en-US" dirty="0">
                <a:solidFill>
                  <a:srgbClr val="000000"/>
                </a:solidFill>
              </a:rPr>
              <a:t> has nine variables.</a:t>
            </a:r>
          </a:p>
        </p:txBody>
      </p:sp>
    </p:spTree>
    <p:extLst>
      <p:ext uri="{BB962C8B-B14F-4D97-AF65-F5344CB8AC3E}">
        <p14:creationId xmlns:p14="http://schemas.microsoft.com/office/powerpoint/2010/main" val="3659390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Output</a:t>
            </a:r>
            <a:endParaRPr lang="en-US" dirty="0"/>
          </a:p>
        </p:txBody>
      </p:sp>
      <p:sp>
        <p:nvSpPr>
          <p:cNvPr id="41987" name="Rectangle 3"/>
          <p:cNvSpPr>
            <a:spLocks noGrp="1" noChangeArrowheads="1"/>
          </p:cNvSpPr>
          <p:nvPr>
            <p:ph idx="1"/>
          </p:nvPr>
        </p:nvSpPr>
        <p:spPr>
          <a:xfrm>
            <a:off x="685800" y="1071563"/>
            <a:ext cx="7848600" cy="4723309"/>
          </a:xfrm>
        </p:spPr>
        <p:txBody>
          <a:bodyPr/>
          <a:lstStyle/>
          <a:p>
            <a:endParaRPr lang="en-US" dirty="0" smtClean="0"/>
          </a:p>
          <a:p>
            <a:endParaRPr lang="en-US" dirty="0"/>
          </a:p>
          <a:p>
            <a:endParaRPr lang="en-US" dirty="0"/>
          </a:p>
          <a:p>
            <a:endParaRPr lang="en-US" dirty="0" smtClean="0"/>
          </a:p>
          <a:p>
            <a:r>
              <a:rPr lang="en-US" dirty="0" smtClean="0"/>
              <a:t>Partial PROC PRINT Output</a:t>
            </a:r>
          </a:p>
          <a:p>
            <a:pPr marL="0" indent="0" eaLnBrk="1" hangingPunct="1"/>
            <a:endParaRPr lang="en-US" dirty="0" smtClean="0"/>
          </a:p>
        </p:txBody>
      </p:sp>
      <p:sp>
        <p:nvSpPr>
          <p:cNvPr id="11" name="Slide Number Placeholder 3"/>
          <p:cNvSpPr>
            <a:spLocks noGrp="1"/>
          </p:cNvSpPr>
          <p:nvPr>
            <p:ph type="sldNum" sz="quarter" idx="10"/>
          </p:nvPr>
        </p:nvSpPr>
        <p:spPr/>
        <p:txBody>
          <a:bodyPr/>
          <a:lstStyle/>
          <a:p>
            <a:pPr>
              <a:defRPr/>
            </a:pPr>
            <a:fld id="{571EC269-40CE-4BA8-950C-5076B3DCC3C5}" type="slidenum">
              <a:rPr lang="en-US"/>
              <a:pPr>
                <a:defRPr/>
              </a:pPr>
              <a:t>16</a:t>
            </a:fld>
            <a:endParaRPr lang="en-US" b="0" dirty="0">
              <a:latin typeface="Times New Roman" pitchFamily="18" charset="0"/>
            </a:endParaRPr>
          </a:p>
        </p:txBody>
      </p:sp>
      <p:sp>
        <p:nvSpPr>
          <p:cNvPr id="14" name="Rectangle 13"/>
          <p:cNvSpPr/>
          <p:nvPr/>
        </p:nvSpPr>
        <p:spPr>
          <a:xfrm>
            <a:off x="655504" y="1140634"/>
            <a:ext cx="8067872" cy="1435265"/>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solidFill>
                  <a:srgbClr val="000000"/>
                </a:solidFill>
                <a:latin typeface="Courier New"/>
              </a:rPr>
              <a:t>proc print </a:t>
            </a:r>
            <a:r>
              <a:rPr lang="en-US" b="1" dirty="0" smtClean="0">
                <a:solidFill>
                  <a:srgbClr val="000000"/>
                </a:solidFill>
                <a:latin typeface="Courier New"/>
              </a:rPr>
              <a:t>data=work.comp noobs;</a:t>
            </a:r>
          </a:p>
          <a:p>
            <a:pPr>
              <a:lnSpc>
                <a:spcPct val="85000"/>
              </a:lnSpc>
            </a:pPr>
            <a:r>
              <a:rPr lang="en-US" b="1" dirty="0">
                <a:solidFill>
                  <a:srgbClr val="000000"/>
                </a:solidFill>
                <a:latin typeface="Courier New"/>
              </a:rPr>
              <a:t> </a:t>
            </a:r>
            <a:r>
              <a:rPr lang="en-US" b="1" dirty="0" smtClean="0">
                <a:solidFill>
                  <a:srgbClr val="000000"/>
                </a:solidFill>
                <a:latin typeface="Courier New"/>
              </a:rPr>
              <a:t>  var</a:t>
            </a:r>
            <a:r>
              <a:rPr lang="en-US" b="1" dirty="0" smtClean="0">
                <a:latin typeface="Courier New"/>
              </a:rPr>
              <a:t> Employee_ID First_Name Last_Name</a:t>
            </a:r>
          </a:p>
          <a:p>
            <a:pPr>
              <a:lnSpc>
                <a:spcPct val="85000"/>
              </a:lnSpc>
            </a:pPr>
            <a:r>
              <a:rPr lang="en-US" b="1" dirty="0">
                <a:latin typeface="Courier New"/>
              </a:rPr>
              <a:t> </a:t>
            </a:r>
            <a:r>
              <a:rPr lang="en-US" b="1" dirty="0" smtClean="0">
                <a:latin typeface="Courier New"/>
              </a:rPr>
              <a:t>      Bonus Compensation BonusMonth;</a:t>
            </a:r>
            <a:endParaRPr lang="en-US" b="1" dirty="0">
              <a:latin typeface="Courier New"/>
            </a:endParaRPr>
          </a:p>
          <a:p>
            <a:pPr>
              <a:lnSpc>
                <a:spcPct val="85000"/>
              </a:lnSpc>
            </a:pPr>
            <a:r>
              <a:rPr lang="en-US" b="1" dirty="0">
                <a:latin typeface="Courier New"/>
              </a:rPr>
              <a:t>run;</a:t>
            </a:r>
          </a:p>
        </p:txBody>
      </p:sp>
      <p:sp>
        <p:nvSpPr>
          <p:cNvPr id="16" name="Rectangle 15"/>
          <p:cNvSpPr/>
          <p:nvPr/>
        </p:nvSpPr>
        <p:spPr>
          <a:xfrm>
            <a:off x="379153" y="3179121"/>
            <a:ext cx="8562854" cy="2149306"/>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 </a:t>
            </a:r>
            <a:r>
              <a:rPr lang="en-US" sz="1600" b="1" dirty="0" smtClean="0">
                <a:solidFill>
                  <a:srgbClr val="000000"/>
                </a:solidFill>
                <a:latin typeface="SAS Monospace"/>
              </a:rPr>
              <a:t>             First</a:t>
            </a:r>
            <a:r>
              <a:rPr lang="en-US" sz="1600" b="1" dirty="0">
                <a:solidFill>
                  <a:srgbClr val="000000"/>
                </a:solidFill>
                <a:latin typeface="SAS Monospace"/>
              </a:rPr>
              <a:t>_                          </a:t>
            </a:r>
            <a:r>
              <a:rPr lang="en-US" sz="1600" b="1" dirty="0" smtClean="0">
                <a:solidFill>
                  <a:srgbClr val="000000"/>
                </a:solidFill>
                <a:latin typeface="SAS Monospace"/>
              </a:rPr>
              <a:t>                </a:t>
            </a:r>
            <a:r>
              <a:rPr lang="en-US" sz="1600" b="1" dirty="0">
                <a:solidFill>
                  <a:srgbClr val="000000"/>
                </a:solidFill>
                <a:latin typeface="SAS Monospace"/>
              </a:rPr>
              <a:t>Bonus</a:t>
            </a:r>
          </a:p>
          <a:p>
            <a:r>
              <a:rPr lang="en-US" sz="1600" b="1" dirty="0" smtClean="0">
                <a:solidFill>
                  <a:srgbClr val="000000"/>
                </a:solidFill>
                <a:latin typeface="SAS Monospace"/>
              </a:rPr>
              <a:t>Employee_ID   </a:t>
            </a:r>
            <a:r>
              <a:rPr lang="en-US" sz="1600" b="1" dirty="0">
                <a:solidFill>
                  <a:srgbClr val="000000"/>
                </a:solidFill>
                <a:latin typeface="SAS Monospace"/>
              </a:rPr>
              <a:t>Name    </a:t>
            </a:r>
            <a:r>
              <a:rPr lang="en-US" sz="1600" b="1" dirty="0" smtClean="0">
                <a:solidFill>
                  <a:srgbClr val="000000"/>
                </a:solidFill>
                <a:latin typeface="SAS Monospace"/>
              </a:rPr>
              <a:t>    </a:t>
            </a:r>
            <a:r>
              <a:rPr lang="en-US" sz="1600" b="1" dirty="0">
                <a:solidFill>
                  <a:srgbClr val="000000"/>
                </a:solidFill>
                <a:latin typeface="SAS Monospace"/>
              </a:rPr>
              <a:t>Last_Name  </a:t>
            </a:r>
            <a:r>
              <a:rPr lang="en-US" sz="1600" b="1" dirty="0" smtClean="0">
                <a:solidFill>
                  <a:srgbClr val="000000"/>
                </a:solidFill>
                <a:latin typeface="SAS Monospace"/>
              </a:rPr>
              <a:t>  </a:t>
            </a:r>
            <a:r>
              <a:rPr lang="en-US" sz="1600" b="1" dirty="0">
                <a:solidFill>
                  <a:srgbClr val="000000"/>
                </a:solidFill>
                <a:latin typeface="SAS Monospace"/>
              </a:rPr>
              <a:t>Bonus  </a:t>
            </a:r>
            <a:r>
              <a:rPr lang="en-US" sz="1600" b="1" dirty="0" smtClean="0">
                <a:solidFill>
                  <a:srgbClr val="000000"/>
                </a:solidFill>
                <a:latin typeface="SAS Monospace"/>
              </a:rPr>
              <a:t> </a:t>
            </a:r>
            <a:r>
              <a:rPr lang="en-US" sz="1600" b="1" dirty="0">
                <a:solidFill>
                  <a:srgbClr val="000000"/>
                </a:solidFill>
                <a:latin typeface="SAS Monospace"/>
              </a:rPr>
              <a:t>Compensation  </a:t>
            </a:r>
            <a:r>
              <a:rPr lang="en-US" sz="1600" b="1" dirty="0" smtClean="0">
                <a:solidFill>
                  <a:srgbClr val="000000"/>
                </a:solidFill>
                <a:latin typeface="SAS Monospace"/>
              </a:rPr>
              <a:t> Month</a:t>
            </a:r>
          </a:p>
          <a:p>
            <a:endParaRPr lang="en-US" sz="1600" b="1" dirty="0">
              <a:solidFill>
                <a:srgbClr val="000000"/>
              </a:solidFill>
              <a:latin typeface="SAS Monospace"/>
            </a:endParaRPr>
          </a:p>
          <a:p>
            <a:r>
              <a:rPr lang="pt-BR" sz="1600" b="1" dirty="0" smtClean="0">
                <a:solidFill>
                  <a:srgbClr val="000000"/>
                </a:solidFill>
                <a:latin typeface="SAS Monospace"/>
              </a:rPr>
              <a:t>     </a:t>
            </a:r>
            <a:r>
              <a:rPr lang="pt-BR" sz="1600" b="1" dirty="0">
                <a:solidFill>
                  <a:srgbClr val="000000"/>
                </a:solidFill>
                <a:latin typeface="SAS Monospace"/>
              </a:rPr>
              <a:t>120102  </a:t>
            </a:r>
            <a:r>
              <a:rPr lang="pt-BR" sz="1600" b="1" dirty="0" smtClean="0">
                <a:solidFill>
                  <a:srgbClr val="000000"/>
                </a:solidFill>
                <a:latin typeface="SAS Monospace"/>
              </a:rPr>
              <a:t> </a:t>
            </a:r>
            <a:r>
              <a:rPr lang="pt-BR" sz="1600" b="1" dirty="0">
                <a:solidFill>
                  <a:srgbClr val="000000"/>
                </a:solidFill>
                <a:latin typeface="SAS Monospace"/>
              </a:rPr>
              <a:t>Tom     </a:t>
            </a:r>
            <a:r>
              <a:rPr lang="pt-BR" sz="1600" b="1" dirty="0" smtClean="0">
                <a:solidFill>
                  <a:srgbClr val="000000"/>
                </a:solidFill>
                <a:latin typeface="SAS Monospace"/>
              </a:rPr>
              <a:t>    </a:t>
            </a:r>
            <a:r>
              <a:rPr lang="pt-BR" sz="1600" b="1" dirty="0">
                <a:solidFill>
                  <a:srgbClr val="000000"/>
                </a:solidFill>
                <a:latin typeface="SAS Monospace"/>
              </a:rPr>
              <a:t>Zhou       </a:t>
            </a:r>
            <a:r>
              <a:rPr lang="pt-BR" sz="1600" b="1" dirty="0" smtClean="0">
                <a:solidFill>
                  <a:srgbClr val="000000"/>
                </a:solidFill>
                <a:latin typeface="SAS Monospace"/>
              </a:rPr>
              <a:t>    500         108755       </a:t>
            </a:r>
            <a:r>
              <a:rPr lang="pt-BR" sz="1600" b="1" dirty="0">
                <a:solidFill>
                  <a:srgbClr val="000000"/>
                </a:solidFill>
                <a:latin typeface="SAS Monospace"/>
              </a:rPr>
              <a:t>6</a:t>
            </a:r>
          </a:p>
          <a:p>
            <a:r>
              <a:rPr lang="de-DE" sz="1600" b="1" dirty="0" smtClean="0">
                <a:solidFill>
                  <a:srgbClr val="000000"/>
                </a:solidFill>
                <a:latin typeface="SAS Monospace"/>
              </a:rPr>
              <a:t>     </a:t>
            </a:r>
            <a:r>
              <a:rPr lang="de-DE" sz="1600" b="1" dirty="0">
                <a:solidFill>
                  <a:srgbClr val="000000"/>
                </a:solidFill>
                <a:latin typeface="SAS Monospace"/>
              </a:rPr>
              <a:t>120103  </a:t>
            </a:r>
            <a:r>
              <a:rPr lang="de-DE" sz="1600" b="1" dirty="0" smtClean="0">
                <a:solidFill>
                  <a:srgbClr val="000000"/>
                </a:solidFill>
                <a:latin typeface="SAS Monospace"/>
              </a:rPr>
              <a:t> </a:t>
            </a:r>
            <a:r>
              <a:rPr lang="de-DE" sz="1600" b="1" dirty="0">
                <a:solidFill>
                  <a:srgbClr val="000000"/>
                </a:solidFill>
                <a:latin typeface="SAS Monospace"/>
              </a:rPr>
              <a:t>Wilson  </a:t>
            </a:r>
            <a:r>
              <a:rPr lang="de-DE" sz="1600" b="1" dirty="0" smtClean="0">
                <a:solidFill>
                  <a:srgbClr val="000000"/>
                </a:solidFill>
                <a:latin typeface="SAS Monospace"/>
              </a:rPr>
              <a:t>    </a:t>
            </a:r>
            <a:r>
              <a:rPr lang="de-DE" sz="1600" b="1" dirty="0">
                <a:solidFill>
                  <a:srgbClr val="000000"/>
                </a:solidFill>
                <a:latin typeface="SAS Monospace"/>
              </a:rPr>
              <a:t>Dawes      </a:t>
            </a:r>
            <a:r>
              <a:rPr lang="de-DE" sz="1600" b="1" dirty="0" smtClean="0">
                <a:solidFill>
                  <a:srgbClr val="000000"/>
                </a:solidFill>
                <a:latin typeface="SAS Monospace"/>
              </a:rPr>
              <a:t>    500          </a:t>
            </a:r>
            <a:r>
              <a:rPr lang="de-DE" sz="1600" b="1" dirty="0">
                <a:solidFill>
                  <a:srgbClr val="000000"/>
                </a:solidFill>
                <a:latin typeface="SAS Monospace"/>
              </a:rPr>
              <a:t>88475  </a:t>
            </a:r>
            <a:r>
              <a:rPr lang="de-DE" sz="1600" b="1" dirty="0" smtClean="0">
                <a:solidFill>
                  <a:srgbClr val="000000"/>
                </a:solidFill>
                <a:latin typeface="SAS Monospace"/>
              </a:rPr>
              <a:t>     </a:t>
            </a:r>
            <a:r>
              <a:rPr lang="de-DE" sz="1600" b="1" dirty="0">
                <a:solidFill>
                  <a:srgbClr val="000000"/>
                </a:solidFill>
                <a:latin typeface="SAS Monospace"/>
              </a:rPr>
              <a:t>1</a:t>
            </a:r>
          </a:p>
          <a:p>
            <a:r>
              <a:rPr lang="nb-NO" sz="1600" b="1" dirty="0" smtClean="0">
                <a:solidFill>
                  <a:srgbClr val="000000"/>
                </a:solidFill>
                <a:latin typeface="SAS Monospace"/>
              </a:rPr>
              <a:t>     </a:t>
            </a:r>
            <a:r>
              <a:rPr lang="nb-NO" sz="1600" b="1" dirty="0">
                <a:solidFill>
                  <a:srgbClr val="000000"/>
                </a:solidFill>
                <a:latin typeface="SAS Monospace"/>
              </a:rPr>
              <a:t>120121  </a:t>
            </a:r>
            <a:r>
              <a:rPr lang="nb-NO" sz="1600" b="1" dirty="0" smtClean="0">
                <a:solidFill>
                  <a:srgbClr val="000000"/>
                </a:solidFill>
                <a:latin typeface="SAS Monospace"/>
              </a:rPr>
              <a:t> </a:t>
            </a:r>
            <a:r>
              <a:rPr lang="nb-NO" sz="1600" b="1" dirty="0">
                <a:solidFill>
                  <a:srgbClr val="000000"/>
                </a:solidFill>
                <a:latin typeface="SAS Monospace"/>
              </a:rPr>
              <a:t>Irenie  </a:t>
            </a:r>
            <a:r>
              <a:rPr lang="nb-NO" sz="1600" b="1" dirty="0" smtClean="0">
                <a:solidFill>
                  <a:srgbClr val="000000"/>
                </a:solidFill>
                <a:latin typeface="SAS Monospace"/>
              </a:rPr>
              <a:t>    </a:t>
            </a:r>
            <a:r>
              <a:rPr lang="nb-NO" sz="1600" b="1" dirty="0">
                <a:solidFill>
                  <a:srgbClr val="000000"/>
                </a:solidFill>
                <a:latin typeface="SAS Monospace"/>
              </a:rPr>
              <a:t>Elvish     </a:t>
            </a:r>
            <a:r>
              <a:rPr lang="nb-NO" sz="1600" b="1" dirty="0" smtClean="0">
                <a:solidFill>
                  <a:srgbClr val="000000"/>
                </a:solidFill>
                <a:latin typeface="SAS Monospace"/>
              </a:rPr>
              <a:t>    500          </a:t>
            </a:r>
            <a:r>
              <a:rPr lang="nb-NO" sz="1600" b="1" dirty="0">
                <a:solidFill>
                  <a:srgbClr val="000000"/>
                </a:solidFill>
                <a:latin typeface="SAS Monospace"/>
              </a:rPr>
              <a:t>27100  </a:t>
            </a:r>
            <a:r>
              <a:rPr lang="nb-NO" sz="1600" b="1" dirty="0" smtClean="0">
                <a:solidFill>
                  <a:srgbClr val="000000"/>
                </a:solidFill>
                <a:latin typeface="SAS Monospace"/>
              </a:rPr>
              <a:t>     1</a:t>
            </a:r>
          </a:p>
          <a:p>
            <a:r>
              <a:rPr lang="en-US" sz="1600" b="1" dirty="0" smtClean="0">
                <a:solidFill>
                  <a:srgbClr val="000000"/>
                </a:solidFill>
                <a:latin typeface="SAS Monospace"/>
              </a:rPr>
              <a:t>     120122   Christina   Ngan           500          27975       7</a:t>
            </a:r>
          </a:p>
          <a:p>
            <a:r>
              <a:rPr lang="fi-FI" sz="1600" b="1" dirty="0" smtClean="0">
                <a:solidFill>
                  <a:srgbClr val="000000"/>
                </a:solidFill>
                <a:latin typeface="SAS Monospace"/>
              </a:rPr>
              <a:t>     </a:t>
            </a:r>
            <a:r>
              <a:rPr lang="fi-FI" sz="1600" b="1" dirty="0">
                <a:solidFill>
                  <a:srgbClr val="000000"/>
                </a:solidFill>
                <a:latin typeface="SAS Monospace"/>
              </a:rPr>
              <a:t>120123  </a:t>
            </a:r>
            <a:r>
              <a:rPr lang="fi-FI" sz="1600" b="1" dirty="0" smtClean="0">
                <a:solidFill>
                  <a:srgbClr val="000000"/>
                </a:solidFill>
                <a:latin typeface="SAS Monospace"/>
              </a:rPr>
              <a:t> </a:t>
            </a:r>
            <a:r>
              <a:rPr lang="fi-FI" sz="1600" b="1" dirty="0">
                <a:solidFill>
                  <a:srgbClr val="000000"/>
                </a:solidFill>
                <a:latin typeface="SAS Monospace"/>
              </a:rPr>
              <a:t>Kimiko    </a:t>
            </a:r>
            <a:r>
              <a:rPr lang="fi-FI" sz="1600" b="1" dirty="0" smtClean="0">
                <a:solidFill>
                  <a:srgbClr val="000000"/>
                </a:solidFill>
                <a:latin typeface="SAS Monospace"/>
              </a:rPr>
              <a:t>  </a:t>
            </a:r>
            <a:r>
              <a:rPr lang="fi-FI" sz="1600" b="1" dirty="0">
                <a:solidFill>
                  <a:srgbClr val="000000"/>
                </a:solidFill>
                <a:latin typeface="SAS Monospace"/>
              </a:rPr>
              <a:t>Hotstone   </a:t>
            </a:r>
            <a:r>
              <a:rPr lang="fi-FI" sz="1600" b="1" dirty="0" smtClean="0">
                <a:solidFill>
                  <a:srgbClr val="000000"/>
                </a:solidFill>
                <a:latin typeface="SAS Monospace"/>
              </a:rPr>
              <a:t>    500          26690      </a:t>
            </a:r>
            <a:r>
              <a:rPr lang="fi-FI" sz="1600" b="1" dirty="0">
                <a:solidFill>
                  <a:srgbClr val="000000"/>
                </a:solidFill>
                <a:latin typeface="SAS Monospace"/>
              </a:rPr>
              <a:t>10</a:t>
            </a:r>
            <a:endParaRPr lang="en-US" sz="1600" b="1" dirty="0">
              <a:solidFill>
                <a:srgbClr val="000000"/>
              </a:solidFill>
              <a:latin typeface="SAS Monospace"/>
            </a:endParaRPr>
          </a:p>
        </p:txBody>
      </p:sp>
      <p:sp>
        <p:nvSpPr>
          <p:cNvPr id="17" name="Text Box 14"/>
          <p:cNvSpPr txBox="1">
            <a:spLocks noChangeArrowheads="1"/>
          </p:cNvSpPr>
          <p:nvPr/>
        </p:nvSpPr>
        <p:spPr bwMode="auto">
          <a:xfrm>
            <a:off x="7934193" y="6324600"/>
            <a:ext cx="998670"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p109d01</a:t>
            </a:r>
            <a:endParaRPr lang="en-US" sz="1600" b="1" dirty="0"/>
          </a:p>
        </p:txBody>
      </p:sp>
    </p:spTree>
    <p:extLst>
      <p:ext uri="{BB962C8B-B14F-4D97-AF65-F5344CB8AC3E}">
        <p14:creationId xmlns:p14="http://schemas.microsoft.com/office/powerpoint/2010/main" val="4254825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9.02 Quiz</a:t>
            </a:r>
            <a:endParaRPr lang="en-US" dirty="0" smtClean="0"/>
          </a:p>
        </p:txBody>
      </p:sp>
      <p:sp>
        <p:nvSpPr>
          <p:cNvPr id="38915" name="Rectangle 3"/>
          <p:cNvSpPr>
            <a:spLocks noGrp="1" noChangeArrowheads="1"/>
          </p:cNvSpPr>
          <p:nvPr>
            <p:ph idx="1"/>
          </p:nvPr>
        </p:nvSpPr>
        <p:spPr/>
        <p:txBody>
          <a:bodyPr/>
          <a:lstStyle/>
          <a:p>
            <a:r>
              <a:rPr lang="en-US" dirty="0" smtClean="0"/>
              <a:t>A DROP statement has been added to this DATA step. Will the program calculate </a:t>
            </a:r>
            <a:r>
              <a:rPr lang="en-US" b="1" dirty="0">
                <a:latin typeface="Arial"/>
              </a:rPr>
              <a:t>Compensation</a:t>
            </a:r>
            <a:r>
              <a:rPr lang="en-US" dirty="0" smtClean="0"/>
              <a:t> and </a:t>
            </a:r>
            <a:r>
              <a:rPr lang="en-US" b="1" dirty="0">
                <a:latin typeface="Arial"/>
              </a:rPr>
              <a:t>BonusMonth</a:t>
            </a:r>
            <a:r>
              <a:rPr lang="en-US" dirty="0" smtClean="0"/>
              <a:t> correctly?</a:t>
            </a:r>
          </a:p>
        </p:txBody>
      </p:sp>
      <p:sp>
        <p:nvSpPr>
          <p:cNvPr id="4" name="Slide Number Placeholder 3"/>
          <p:cNvSpPr>
            <a:spLocks noGrp="1"/>
          </p:cNvSpPr>
          <p:nvPr>
            <p:ph type="sldNum" sz="quarter" idx="10"/>
          </p:nvPr>
        </p:nvSpPr>
        <p:spPr/>
        <p:txBody>
          <a:bodyPr/>
          <a:lstStyle/>
          <a:p>
            <a:pPr>
              <a:defRPr/>
            </a:pPr>
            <a:fld id="{75B7E9A1-918A-4847-85C5-00D213D014F1}" type="slidenum">
              <a:rPr lang="en-US"/>
              <a:pPr>
                <a:defRPr/>
              </a:pPr>
              <a:t>17</a:t>
            </a:fld>
            <a:endParaRPr lang="en-US" b="0" dirty="0">
              <a:latin typeface="Times New Roman" pitchFamily="18" charset="0"/>
            </a:endParaRPr>
          </a:p>
        </p:txBody>
      </p:sp>
      <p:sp>
        <p:nvSpPr>
          <p:cNvPr id="5" name="Rectangle 6"/>
          <p:cNvSpPr>
            <a:spLocks noChangeArrowheads="1"/>
          </p:cNvSpPr>
          <p:nvPr/>
        </p:nvSpPr>
        <p:spPr bwMode="auto">
          <a:xfrm>
            <a:off x="720888" y="2706584"/>
            <a:ext cx="7687386" cy="2614049"/>
          </a:xfrm>
          <a:prstGeom prst="rect">
            <a:avLst/>
          </a:prstGeom>
          <a:solidFill>
            <a:srgbClr val="FFFFFF"/>
          </a:solidFill>
          <a:ln w="38100">
            <a:solidFill>
              <a:schemeClr val="tx2"/>
            </a:solidFill>
            <a:miter lim="800000"/>
            <a:headEnd type="none" w="med" len="lg"/>
            <a:tailEnd type="none" w="med" len="lg"/>
          </a:ln>
        </p:spPr>
        <p:txBody>
          <a:bodyPr wrap="square" tIns="50800" rIns="50800" bIns="50800">
            <a:spAutoFit/>
          </a:bodyPr>
          <a:lstStyle/>
          <a:p>
            <a:pPr>
              <a:lnSpc>
                <a:spcPct val="85000"/>
              </a:lnSpc>
            </a:pPr>
            <a:r>
              <a:rPr lang="en-US" b="1" dirty="0">
                <a:latin typeface="Courier New" pitchFamily="49" charset="0"/>
              </a:rPr>
              <a:t>data work.comp;</a:t>
            </a:r>
          </a:p>
          <a:p>
            <a:pPr>
              <a:lnSpc>
                <a:spcPct val="85000"/>
              </a:lnSpc>
            </a:pPr>
            <a:r>
              <a:rPr lang="en-US" b="1" dirty="0">
                <a:latin typeface="Courier New" pitchFamily="49" charset="0"/>
              </a:rPr>
              <a:t>   set orion.sales;</a:t>
            </a:r>
          </a:p>
          <a:p>
            <a:pPr>
              <a:lnSpc>
                <a:spcPct val="85000"/>
              </a:lnSpc>
            </a:pPr>
            <a:r>
              <a:rPr lang="en-US" b="1" dirty="0">
                <a:latin typeface="Courier New" pitchFamily="49" charset="0"/>
              </a:rPr>
              <a:t>   </a:t>
            </a:r>
            <a:r>
              <a:rPr lang="en-US" b="1" dirty="0">
                <a:latin typeface="Courier New"/>
              </a:rPr>
              <a:t>drop Gender Salary Job_Title Country</a:t>
            </a:r>
          </a:p>
          <a:p>
            <a:pPr>
              <a:lnSpc>
                <a:spcPct val="85000"/>
              </a:lnSpc>
            </a:pPr>
            <a:r>
              <a:rPr lang="en-US" b="1" dirty="0">
                <a:latin typeface="Courier New"/>
              </a:rPr>
              <a:t>        Birth_Date Hire_Date;</a:t>
            </a:r>
          </a:p>
          <a:p>
            <a:pPr>
              <a:lnSpc>
                <a:spcPct val="85000"/>
              </a:lnSpc>
            </a:pPr>
            <a:r>
              <a:rPr lang="en-US" b="1" dirty="0" smtClean="0">
                <a:latin typeface="Courier New" pitchFamily="49" charset="0"/>
              </a:rPr>
              <a:t>   Bonus=500</a:t>
            </a:r>
            <a:r>
              <a:rPr lang="en-US" b="1" dirty="0">
                <a:latin typeface="Courier New" pitchFamily="49" charset="0"/>
              </a:rPr>
              <a:t>;</a:t>
            </a:r>
          </a:p>
          <a:p>
            <a:pPr>
              <a:lnSpc>
                <a:spcPct val="85000"/>
              </a:lnSpc>
            </a:pPr>
            <a:r>
              <a:rPr lang="en-US" b="1" dirty="0">
                <a:latin typeface="Courier New" pitchFamily="49" charset="0"/>
              </a:rPr>
              <a:t>   Compensation=sum(Salary,Bonus);</a:t>
            </a:r>
          </a:p>
          <a:p>
            <a:pPr>
              <a:lnSpc>
                <a:spcPct val="85000"/>
              </a:lnSpc>
            </a:pPr>
            <a:r>
              <a:rPr lang="en-US" b="1" dirty="0">
                <a:latin typeface="Courier New" pitchFamily="49" charset="0"/>
              </a:rPr>
              <a:t>   BonusMonth=month(Hire_Date</a:t>
            </a:r>
            <a:r>
              <a:rPr lang="en-US" b="1" dirty="0" smtClean="0">
                <a:latin typeface="Courier New" pitchFamily="49" charset="0"/>
              </a:rPr>
              <a:t>);</a:t>
            </a:r>
          </a:p>
          <a:p>
            <a:pPr>
              <a:lnSpc>
                <a:spcPct val="85000"/>
              </a:lnSpc>
            </a:pPr>
            <a:r>
              <a:rPr lang="en-US" b="1" dirty="0" smtClean="0">
                <a:latin typeface="Courier New" pitchFamily="49" charset="0"/>
              </a:rPr>
              <a:t>run;</a:t>
            </a:r>
          </a:p>
        </p:txBody>
      </p:sp>
      <p:sp>
        <p:nvSpPr>
          <p:cNvPr id="6" name="Rectangle 5"/>
          <p:cNvSpPr/>
          <p:nvPr>
            <p:custDataLst>
              <p:tags r:id="rId2"/>
            </p:custDataLst>
          </p:nvPr>
        </p:nvSpPr>
        <p:spPr bwMode="auto">
          <a:xfrm>
            <a:off x="1292772" y="3382859"/>
            <a:ext cx="6647304"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7" name="Rectangle 6"/>
          <p:cNvSpPr/>
          <p:nvPr>
            <p:custDataLst>
              <p:tags r:id="rId3"/>
            </p:custDataLst>
          </p:nvPr>
        </p:nvSpPr>
        <p:spPr bwMode="auto">
          <a:xfrm>
            <a:off x="2262317" y="3693755"/>
            <a:ext cx="3833876"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2" name="Program Name"/>
          <p:cNvSpPr txBox="1"/>
          <p:nvPr/>
        </p:nvSpPr>
        <p:spPr>
          <a:xfrm>
            <a:off x="7943850" y="6324600"/>
            <a:ext cx="992579" cy="338554"/>
          </a:xfrm>
          <a:prstGeom prst="rect">
            <a:avLst/>
          </a:prstGeom>
          <a:noFill/>
        </p:spPr>
        <p:txBody>
          <a:bodyPr vert="horz" wrap="none" rtlCol="0">
            <a:spAutoFit/>
          </a:bodyPr>
          <a:lstStyle/>
          <a:p>
            <a:pPr algn="r"/>
            <a:r>
              <a:rPr lang="en-US" sz="1600" b="1" dirty="0" smtClean="0"/>
              <a:t>p109a01</a:t>
            </a:r>
            <a:endParaRPr lang="en-US" sz="1600" b="1" dirty="0"/>
          </a:p>
        </p:txBody>
      </p:sp>
    </p:spTree>
    <p:custDataLst>
      <p:tags r:id="rId1"/>
    </p:custDataLst>
    <p:extLst>
      <p:ext uri="{BB962C8B-B14F-4D97-AF65-F5344CB8AC3E}">
        <p14:creationId xmlns:p14="http://schemas.microsoft.com/office/powerpoint/2010/main" val="3762007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9.02 Quiz </a:t>
            </a:r>
            <a:r>
              <a:rPr lang="en-US" dirty="0" smtClean="0"/>
              <a:t>– Correct Answer</a:t>
            </a:r>
          </a:p>
        </p:txBody>
      </p:sp>
      <p:sp>
        <p:nvSpPr>
          <p:cNvPr id="38915" name="Rectangle 3"/>
          <p:cNvSpPr>
            <a:spLocks noGrp="1" noChangeArrowheads="1"/>
          </p:cNvSpPr>
          <p:nvPr>
            <p:ph idx="1"/>
          </p:nvPr>
        </p:nvSpPr>
        <p:spPr/>
        <p:txBody>
          <a:bodyPr/>
          <a:lstStyle/>
          <a:p>
            <a:r>
              <a:rPr lang="en-US" dirty="0" smtClean="0"/>
              <a:t>A DROP statement has been added to this DATA step. Will the program calculate </a:t>
            </a:r>
            <a:r>
              <a:rPr lang="en-US" b="1" dirty="0"/>
              <a:t>Compensation</a:t>
            </a:r>
            <a:r>
              <a:rPr lang="en-US" dirty="0" smtClean="0"/>
              <a:t> and </a:t>
            </a:r>
            <a:r>
              <a:rPr lang="en-US" b="1" dirty="0"/>
              <a:t>BonusMonth</a:t>
            </a:r>
            <a:r>
              <a:rPr lang="en-US" dirty="0" smtClean="0"/>
              <a:t> correctly?</a:t>
            </a:r>
          </a:p>
          <a:p>
            <a:endParaRPr lang="en-US" dirty="0" smtClean="0"/>
          </a:p>
          <a:p>
            <a:pPr marL="0" indent="0" eaLnBrk="1" hangingPunct="1"/>
            <a:endParaRPr lang="en-US" dirty="0"/>
          </a:p>
          <a:p>
            <a:pPr marL="0" indent="0" eaLnBrk="1" hangingPunct="1"/>
            <a:endParaRPr lang="en-US" dirty="0" smtClean="0"/>
          </a:p>
          <a:p>
            <a:pPr marL="0" indent="0" eaLnBrk="1" hangingPunct="1"/>
            <a:endParaRPr lang="en-US" dirty="0"/>
          </a:p>
          <a:p>
            <a:pPr marL="0" indent="0" eaLnBrk="1" hangingPunct="1"/>
            <a:endParaRPr lang="en-US" dirty="0" smtClean="0"/>
          </a:p>
          <a:p>
            <a:pPr marL="0" indent="0" eaLnBrk="1" hangingPunct="1"/>
            <a:endParaRPr lang="en-US" dirty="0"/>
          </a:p>
          <a:p>
            <a:pPr marL="0" indent="0" eaLnBrk="1" hangingPunct="1"/>
            <a:endParaRPr lang="en-US" sz="1200" dirty="0"/>
          </a:p>
          <a:p>
            <a:r>
              <a:rPr lang="en-US" b="1" dirty="0" smtClean="0"/>
              <a:t>Yes. A drop flag is set for the dropped variables, but the variables are in the PDV and therefore available for processing. DROP is a compile-time only statement.   </a:t>
            </a:r>
          </a:p>
        </p:txBody>
      </p:sp>
      <p:sp>
        <p:nvSpPr>
          <p:cNvPr id="4" name="Slide Number Placeholder 3"/>
          <p:cNvSpPr>
            <a:spLocks noGrp="1"/>
          </p:cNvSpPr>
          <p:nvPr>
            <p:ph type="sldNum" sz="quarter" idx="10"/>
          </p:nvPr>
        </p:nvSpPr>
        <p:spPr/>
        <p:txBody>
          <a:bodyPr/>
          <a:lstStyle/>
          <a:p>
            <a:pPr>
              <a:defRPr/>
            </a:pPr>
            <a:fld id="{75B7E9A1-918A-4847-85C5-00D213D014F1}" type="slidenum">
              <a:rPr lang="en-US"/>
              <a:pPr>
                <a:defRPr/>
              </a:pPr>
              <a:t>18</a:t>
            </a:fld>
            <a:endParaRPr lang="en-US" b="0" dirty="0">
              <a:latin typeface="Times New Roman" pitchFamily="18" charset="0"/>
            </a:endParaRPr>
          </a:p>
        </p:txBody>
      </p:sp>
      <p:sp>
        <p:nvSpPr>
          <p:cNvPr id="10" name="Rectangle 9"/>
          <p:cNvSpPr/>
          <p:nvPr/>
        </p:nvSpPr>
        <p:spPr>
          <a:xfrm>
            <a:off x="309973" y="2259598"/>
            <a:ext cx="8523131" cy="2641749"/>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23   data work.comp;</a:t>
            </a:r>
          </a:p>
          <a:p>
            <a:r>
              <a:rPr lang="en-US" sz="1600" b="1" dirty="0">
                <a:solidFill>
                  <a:srgbClr val="000000"/>
                </a:solidFill>
                <a:latin typeface="SAS Monospace"/>
              </a:rPr>
              <a:t>24      set orion.sales;</a:t>
            </a:r>
          </a:p>
          <a:p>
            <a:r>
              <a:rPr lang="en-US" sz="1600" b="1" dirty="0">
                <a:solidFill>
                  <a:srgbClr val="000000"/>
                </a:solidFill>
                <a:latin typeface="SAS Monospace"/>
              </a:rPr>
              <a:t>25      drop Gender Salary Job_Title Country</a:t>
            </a:r>
          </a:p>
          <a:p>
            <a:r>
              <a:rPr lang="en-US" sz="1600" b="1" dirty="0">
                <a:solidFill>
                  <a:srgbClr val="000000"/>
                </a:solidFill>
                <a:latin typeface="SAS Monospace"/>
              </a:rPr>
              <a:t>26               Birth_Date Hire_Date;</a:t>
            </a:r>
          </a:p>
          <a:p>
            <a:r>
              <a:rPr lang="en-US" sz="1600" b="1" dirty="0">
                <a:solidFill>
                  <a:srgbClr val="000000"/>
                </a:solidFill>
                <a:latin typeface="SAS Monospace"/>
              </a:rPr>
              <a:t>27      Bonus=500;</a:t>
            </a:r>
          </a:p>
          <a:p>
            <a:r>
              <a:rPr lang="en-US" sz="1600" b="1" dirty="0">
                <a:solidFill>
                  <a:srgbClr val="000000"/>
                </a:solidFill>
                <a:latin typeface="SAS Monospace"/>
              </a:rPr>
              <a:t>28      Compensation=sum(Salary,Bonus);</a:t>
            </a:r>
          </a:p>
          <a:p>
            <a:r>
              <a:rPr lang="en-US" sz="1600" b="1" dirty="0">
                <a:solidFill>
                  <a:srgbClr val="000000"/>
                </a:solidFill>
                <a:latin typeface="SAS Monospace"/>
              </a:rPr>
              <a:t>29      BonusMonth=month(Hire_Date);</a:t>
            </a:r>
          </a:p>
          <a:p>
            <a:r>
              <a:rPr lang="en-US" sz="1600" b="1" dirty="0">
                <a:solidFill>
                  <a:srgbClr val="000000"/>
                </a:solidFill>
                <a:latin typeface="SAS Monospace"/>
              </a:rPr>
              <a:t>30   run;</a:t>
            </a:r>
          </a:p>
          <a:p>
            <a:r>
              <a:rPr lang="en-US" sz="1600" b="1" dirty="0" smtClean="0">
                <a:solidFill>
                  <a:srgbClr val="0000FF"/>
                </a:solidFill>
                <a:latin typeface="SAS Monospace"/>
              </a:rPr>
              <a:t>NOTE</a:t>
            </a:r>
            <a:r>
              <a:rPr lang="en-US" sz="1600" b="1" dirty="0">
                <a:solidFill>
                  <a:srgbClr val="0000FF"/>
                </a:solidFill>
                <a:latin typeface="SAS Monospace"/>
              </a:rPr>
              <a:t>: There were 165 observations read from the data set ORION.SALES.</a:t>
            </a:r>
          </a:p>
          <a:p>
            <a:r>
              <a:rPr lang="en-US" sz="1600" b="1" dirty="0">
                <a:solidFill>
                  <a:srgbClr val="0000FF"/>
                </a:solidFill>
                <a:latin typeface="SAS Monospace"/>
              </a:rPr>
              <a:t>NOTE: The data set WORK.COMP has 165 observations and 6 variables.</a:t>
            </a:r>
          </a:p>
        </p:txBody>
      </p:sp>
    </p:spTree>
    <p:custDataLst>
      <p:tags r:id="rId1"/>
    </p:custDataLst>
    <p:extLst>
      <p:ext uri="{BB962C8B-B14F-4D97-AF65-F5344CB8AC3E}">
        <p14:creationId xmlns:p14="http://schemas.microsoft.com/office/powerpoint/2010/main" val="351235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Output</a:t>
            </a:r>
            <a:endParaRPr lang="en-US" dirty="0"/>
          </a:p>
        </p:txBody>
      </p:sp>
      <p:sp>
        <p:nvSpPr>
          <p:cNvPr id="3" name="Content Placeholder 2"/>
          <p:cNvSpPr>
            <a:spLocks noGrp="1"/>
          </p:cNvSpPr>
          <p:nvPr>
            <p:ph idx="1"/>
          </p:nvPr>
        </p:nvSpPr>
        <p:spPr/>
        <p:txBody>
          <a:bodyPr/>
          <a:lstStyle/>
          <a:p>
            <a:endParaRPr lang="en-US" dirty="0"/>
          </a:p>
          <a:p>
            <a:endParaRPr lang="en-US" dirty="0" smtClean="0"/>
          </a:p>
          <a:p>
            <a:endParaRPr lang="en-US" dirty="0"/>
          </a:p>
          <a:p>
            <a:r>
              <a:rPr lang="en-US" dirty="0" smtClean="0"/>
              <a:t>Partial PROC PRINT Output</a:t>
            </a:r>
            <a:endParaRPr lang="en-US" dirty="0"/>
          </a:p>
        </p:txBody>
      </p:sp>
      <p:sp>
        <p:nvSpPr>
          <p:cNvPr id="4" name="Slide Number Placeholder 3"/>
          <p:cNvSpPr>
            <a:spLocks noGrp="1"/>
          </p:cNvSpPr>
          <p:nvPr>
            <p:ph type="sldNum" sz="quarter" idx="10"/>
          </p:nvPr>
        </p:nvSpPr>
        <p:spPr/>
        <p:txBody>
          <a:bodyPr/>
          <a:lstStyle/>
          <a:p>
            <a:pPr>
              <a:defRPr/>
            </a:pPr>
            <a:fld id="{AFB8DB2C-9EB6-4556-AF97-C124BE19DE49}" type="slidenum">
              <a:rPr lang="en-US" smtClean="0"/>
              <a:pPr>
                <a:defRPr/>
              </a:pPr>
              <a:t>19</a:t>
            </a:fld>
            <a:endParaRPr lang="en-US" b="0" dirty="0">
              <a:latin typeface="Times New Roman" pitchFamily="18" charset="0"/>
            </a:endParaRPr>
          </a:p>
        </p:txBody>
      </p:sp>
      <p:sp>
        <p:nvSpPr>
          <p:cNvPr id="5" name="TextBox 4"/>
          <p:cNvSpPr txBox="1"/>
          <p:nvPr/>
        </p:nvSpPr>
        <p:spPr bwMode="auto">
          <a:xfrm>
            <a:off x="676564" y="1166877"/>
            <a:ext cx="6258123" cy="821250"/>
          </a:xfrm>
          <a:prstGeom prst="rect">
            <a:avLst/>
          </a:prstGeom>
          <a:solidFill>
            <a:srgbClr val="FFFFFF"/>
          </a:solidFill>
          <a:ln w="38100" cmpd="sng">
            <a:solidFill>
              <a:schemeClr val="tx2"/>
            </a:solidFill>
            <a:miter lim="800000"/>
            <a:headEnd/>
            <a:tailEnd/>
          </a:ln>
          <a:extLst/>
        </p:spPr>
        <p:txBody>
          <a:bodyPr vert="horz" wrap="none" lIns="88900" tIns="88900" rIns="266700" bIns="88900" rtlCol="0" anchor="b">
            <a:spAutoFit/>
          </a:bodyPr>
          <a:lstStyle/>
          <a:p>
            <a:pPr>
              <a:lnSpc>
                <a:spcPct val="85000"/>
              </a:lnSpc>
            </a:pPr>
            <a:r>
              <a:rPr lang="en-US" b="1" dirty="0">
                <a:latin typeface="Courier New"/>
              </a:rPr>
              <a:t>proc print data=work.comp noobs;</a:t>
            </a:r>
          </a:p>
          <a:p>
            <a:pPr>
              <a:lnSpc>
                <a:spcPct val="85000"/>
              </a:lnSpc>
            </a:pPr>
            <a:r>
              <a:rPr lang="en-US" b="1" dirty="0">
                <a:latin typeface="Courier New"/>
              </a:rPr>
              <a:t>run;</a:t>
            </a:r>
          </a:p>
        </p:txBody>
      </p:sp>
      <p:sp>
        <p:nvSpPr>
          <p:cNvPr id="7" name="TextBox 6"/>
          <p:cNvSpPr txBox="1"/>
          <p:nvPr/>
        </p:nvSpPr>
        <p:spPr bwMode="auto">
          <a:xfrm>
            <a:off x="1600200" y="35814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rtlCol="0" anchor="b">
            <a:spAutoFit/>
          </a:bodyPr>
          <a:lstStyle/>
          <a:p>
            <a:endParaRPr lang="en-US" dirty="0" smtClean="0">
              <a:solidFill>
                <a:srgbClr val="FFFFFF"/>
              </a:solidFill>
            </a:endParaRPr>
          </a:p>
        </p:txBody>
      </p:sp>
      <p:sp>
        <p:nvSpPr>
          <p:cNvPr id="8" name="Rectangle 7"/>
          <p:cNvSpPr/>
          <p:nvPr/>
        </p:nvSpPr>
        <p:spPr>
          <a:xfrm>
            <a:off x="676562" y="2762393"/>
            <a:ext cx="8079509" cy="2149306"/>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 </a:t>
            </a:r>
            <a:r>
              <a:rPr lang="en-US" sz="1600" b="1" dirty="0" smtClean="0">
                <a:solidFill>
                  <a:srgbClr val="000000"/>
                </a:solidFill>
                <a:latin typeface="SAS Monospace"/>
              </a:rPr>
              <a:t>           First</a:t>
            </a:r>
            <a:r>
              <a:rPr lang="en-US" sz="1600" b="1" dirty="0">
                <a:solidFill>
                  <a:srgbClr val="000000"/>
                </a:solidFill>
                <a:latin typeface="SAS Monospace"/>
              </a:rPr>
              <a:t>_    </a:t>
            </a:r>
            <a:r>
              <a:rPr lang="en-US" sz="1600" b="1" dirty="0" smtClean="0">
                <a:solidFill>
                  <a:srgbClr val="000000"/>
                </a:solidFill>
                <a:latin typeface="SAS Monospace"/>
              </a:rPr>
              <a:t>                                     </a:t>
            </a:r>
            <a:r>
              <a:rPr lang="en-US" sz="1600" b="1" dirty="0">
                <a:solidFill>
                  <a:srgbClr val="000000"/>
                </a:solidFill>
                <a:latin typeface="SAS Monospace"/>
              </a:rPr>
              <a:t>Bonus</a:t>
            </a:r>
          </a:p>
          <a:p>
            <a:r>
              <a:rPr lang="en-US" sz="1600" b="1" dirty="0">
                <a:solidFill>
                  <a:srgbClr val="000000"/>
                </a:solidFill>
                <a:latin typeface="SAS Monospace"/>
              </a:rPr>
              <a:t>Employee_ID </a:t>
            </a:r>
            <a:r>
              <a:rPr lang="en-US" sz="1600" b="1" dirty="0" smtClean="0">
                <a:solidFill>
                  <a:srgbClr val="000000"/>
                </a:solidFill>
                <a:latin typeface="SAS Monospace"/>
              </a:rPr>
              <a:t>Name         </a:t>
            </a:r>
            <a:r>
              <a:rPr lang="en-US" sz="1600" b="1" dirty="0">
                <a:solidFill>
                  <a:srgbClr val="000000"/>
                </a:solidFill>
                <a:latin typeface="SAS Monospace"/>
              </a:rPr>
              <a:t>Last_Name  </a:t>
            </a:r>
            <a:r>
              <a:rPr lang="en-US" sz="1600" b="1" dirty="0" smtClean="0">
                <a:solidFill>
                  <a:srgbClr val="000000"/>
                </a:solidFill>
                <a:latin typeface="SAS Monospace"/>
              </a:rPr>
              <a:t>Bonus  Compensation    </a:t>
            </a:r>
            <a:r>
              <a:rPr lang="en-US" sz="1600" b="1" dirty="0">
                <a:solidFill>
                  <a:srgbClr val="000000"/>
                </a:solidFill>
                <a:latin typeface="SAS Monospace"/>
              </a:rPr>
              <a:t>Month</a:t>
            </a:r>
          </a:p>
          <a:p>
            <a:endParaRPr lang="en-US" sz="1600" b="1" dirty="0">
              <a:solidFill>
                <a:srgbClr val="000000"/>
              </a:solidFill>
              <a:latin typeface="SAS Monospace"/>
            </a:endParaRPr>
          </a:p>
          <a:p>
            <a:r>
              <a:rPr lang="pt-BR" sz="1600" b="1" dirty="0" smtClean="0">
                <a:solidFill>
                  <a:srgbClr val="000000"/>
                </a:solidFill>
                <a:latin typeface="SAS Monospace"/>
              </a:rPr>
              <a:t>  120102    </a:t>
            </a:r>
            <a:r>
              <a:rPr lang="pt-BR" sz="1600" b="1" dirty="0">
                <a:solidFill>
                  <a:srgbClr val="000000"/>
                </a:solidFill>
                <a:latin typeface="SAS Monospace"/>
              </a:rPr>
              <a:t>Tom          Zhou       </a:t>
            </a:r>
            <a:r>
              <a:rPr lang="pt-BR" sz="1600" b="1" dirty="0" smtClean="0">
                <a:solidFill>
                  <a:srgbClr val="000000"/>
                </a:solidFill>
                <a:latin typeface="SAS Monospace"/>
              </a:rPr>
              <a:t>  </a:t>
            </a:r>
            <a:r>
              <a:rPr lang="pt-BR" sz="1600" b="1" dirty="0">
                <a:solidFill>
                  <a:srgbClr val="000000"/>
                </a:solidFill>
                <a:latin typeface="SAS Monospace"/>
              </a:rPr>
              <a:t>500   </a:t>
            </a:r>
            <a:r>
              <a:rPr lang="pt-BR" sz="1600" b="1" dirty="0" smtClean="0">
                <a:solidFill>
                  <a:srgbClr val="000000"/>
                </a:solidFill>
                <a:latin typeface="SAS Monospace"/>
              </a:rPr>
              <a:t>   </a:t>
            </a:r>
            <a:r>
              <a:rPr lang="pt-BR" sz="1600" b="1" dirty="0">
                <a:solidFill>
                  <a:srgbClr val="000000"/>
                </a:solidFill>
                <a:latin typeface="SAS Monospace"/>
              </a:rPr>
              <a:t>108755          6</a:t>
            </a:r>
          </a:p>
          <a:p>
            <a:r>
              <a:rPr lang="de-DE" sz="1600" b="1" dirty="0" smtClean="0">
                <a:solidFill>
                  <a:srgbClr val="000000"/>
                </a:solidFill>
                <a:latin typeface="SAS Monospace"/>
              </a:rPr>
              <a:t>  120103    </a:t>
            </a:r>
            <a:r>
              <a:rPr lang="de-DE" sz="1600" b="1" dirty="0">
                <a:solidFill>
                  <a:srgbClr val="000000"/>
                </a:solidFill>
                <a:latin typeface="SAS Monospace"/>
              </a:rPr>
              <a:t>Wilson       Dawes      </a:t>
            </a:r>
            <a:r>
              <a:rPr lang="de-DE" sz="1600" b="1" dirty="0" smtClean="0">
                <a:solidFill>
                  <a:srgbClr val="000000"/>
                </a:solidFill>
                <a:latin typeface="SAS Monospace"/>
              </a:rPr>
              <a:t>  </a:t>
            </a:r>
            <a:r>
              <a:rPr lang="de-DE" sz="1600" b="1" dirty="0">
                <a:solidFill>
                  <a:srgbClr val="000000"/>
                </a:solidFill>
                <a:latin typeface="SAS Monospace"/>
              </a:rPr>
              <a:t>500   </a:t>
            </a:r>
            <a:r>
              <a:rPr lang="de-DE" sz="1600" b="1" dirty="0" smtClean="0">
                <a:solidFill>
                  <a:srgbClr val="000000"/>
                </a:solidFill>
                <a:latin typeface="SAS Monospace"/>
              </a:rPr>
              <a:t>    </a:t>
            </a:r>
            <a:r>
              <a:rPr lang="de-DE" sz="1600" b="1" dirty="0">
                <a:solidFill>
                  <a:srgbClr val="000000"/>
                </a:solidFill>
                <a:latin typeface="SAS Monospace"/>
              </a:rPr>
              <a:t>88475          1</a:t>
            </a:r>
          </a:p>
          <a:p>
            <a:r>
              <a:rPr lang="nb-NO" sz="1600" b="1" dirty="0" smtClean="0">
                <a:solidFill>
                  <a:srgbClr val="000000"/>
                </a:solidFill>
                <a:latin typeface="SAS Monospace"/>
              </a:rPr>
              <a:t>  120121    </a:t>
            </a:r>
            <a:r>
              <a:rPr lang="nb-NO" sz="1600" b="1" dirty="0">
                <a:solidFill>
                  <a:srgbClr val="000000"/>
                </a:solidFill>
                <a:latin typeface="SAS Monospace"/>
              </a:rPr>
              <a:t>Irenie       Elvish     </a:t>
            </a:r>
            <a:r>
              <a:rPr lang="nb-NO" sz="1600" b="1" dirty="0" smtClean="0">
                <a:solidFill>
                  <a:srgbClr val="000000"/>
                </a:solidFill>
                <a:latin typeface="SAS Monospace"/>
              </a:rPr>
              <a:t>  </a:t>
            </a:r>
            <a:r>
              <a:rPr lang="nb-NO" sz="1600" b="1" dirty="0">
                <a:solidFill>
                  <a:srgbClr val="000000"/>
                </a:solidFill>
                <a:latin typeface="SAS Monospace"/>
              </a:rPr>
              <a:t>500   </a:t>
            </a:r>
            <a:r>
              <a:rPr lang="nb-NO" sz="1600" b="1" dirty="0" smtClean="0">
                <a:solidFill>
                  <a:srgbClr val="000000"/>
                </a:solidFill>
                <a:latin typeface="SAS Monospace"/>
              </a:rPr>
              <a:t>    </a:t>
            </a:r>
            <a:r>
              <a:rPr lang="nb-NO" sz="1600" b="1" dirty="0">
                <a:solidFill>
                  <a:srgbClr val="000000"/>
                </a:solidFill>
                <a:latin typeface="SAS Monospace"/>
              </a:rPr>
              <a:t>27100          1</a:t>
            </a:r>
          </a:p>
          <a:p>
            <a:r>
              <a:rPr lang="en-US" sz="1600" b="1" dirty="0" smtClean="0">
                <a:solidFill>
                  <a:srgbClr val="000000"/>
                </a:solidFill>
                <a:latin typeface="SAS Monospace"/>
              </a:rPr>
              <a:t>  120122    </a:t>
            </a:r>
            <a:r>
              <a:rPr lang="en-US" sz="1600" b="1" dirty="0">
                <a:solidFill>
                  <a:srgbClr val="000000"/>
                </a:solidFill>
                <a:latin typeface="SAS Monospace"/>
              </a:rPr>
              <a:t>Christina    Ngan       </a:t>
            </a:r>
            <a:r>
              <a:rPr lang="en-US" sz="1600" b="1" dirty="0" smtClean="0">
                <a:solidFill>
                  <a:srgbClr val="000000"/>
                </a:solidFill>
                <a:latin typeface="SAS Monospace"/>
              </a:rPr>
              <a:t>  </a:t>
            </a:r>
            <a:r>
              <a:rPr lang="en-US" sz="1600" b="1" dirty="0">
                <a:solidFill>
                  <a:srgbClr val="000000"/>
                </a:solidFill>
                <a:latin typeface="SAS Monospace"/>
              </a:rPr>
              <a:t>500   </a:t>
            </a:r>
            <a:r>
              <a:rPr lang="en-US" sz="1600" b="1" dirty="0" smtClean="0">
                <a:solidFill>
                  <a:srgbClr val="000000"/>
                </a:solidFill>
                <a:latin typeface="SAS Monospace"/>
              </a:rPr>
              <a:t>    </a:t>
            </a:r>
            <a:r>
              <a:rPr lang="en-US" sz="1600" b="1" dirty="0">
                <a:solidFill>
                  <a:srgbClr val="000000"/>
                </a:solidFill>
                <a:latin typeface="SAS Monospace"/>
              </a:rPr>
              <a:t>27975          7</a:t>
            </a:r>
          </a:p>
          <a:p>
            <a:r>
              <a:rPr lang="fi-FI" sz="1600" b="1" dirty="0" smtClean="0">
                <a:solidFill>
                  <a:srgbClr val="000000"/>
                </a:solidFill>
                <a:latin typeface="SAS Monospace"/>
              </a:rPr>
              <a:t>  120123    </a:t>
            </a:r>
            <a:r>
              <a:rPr lang="fi-FI" sz="1600" b="1" dirty="0">
                <a:solidFill>
                  <a:srgbClr val="000000"/>
                </a:solidFill>
                <a:latin typeface="SAS Monospace"/>
              </a:rPr>
              <a:t>Kimiko       Hotstone   </a:t>
            </a:r>
            <a:r>
              <a:rPr lang="fi-FI" sz="1600" b="1" dirty="0" smtClean="0">
                <a:solidFill>
                  <a:srgbClr val="000000"/>
                </a:solidFill>
                <a:latin typeface="SAS Monospace"/>
              </a:rPr>
              <a:t>  </a:t>
            </a:r>
            <a:r>
              <a:rPr lang="fi-FI" sz="1600" b="1" dirty="0">
                <a:solidFill>
                  <a:srgbClr val="000000"/>
                </a:solidFill>
                <a:latin typeface="SAS Monospace"/>
              </a:rPr>
              <a:t>500   </a:t>
            </a:r>
            <a:r>
              <a:rPr lang="fi-FI" sz="1600" b="1" dirty="0" smtClean="0">
                <a:solidFill>
                  <a:srgbClr val="000000"/>
                </a:solidFill>
                <a:latin typeface="SAS Monospace"/>
              </a:rPr>
              <a:t>    </a:t>
            </a:r>
            <a:r>
              <a:rPr lang="fi-FI" sz="1600" b="1" dirty="0">
                <a:solidFill>
                  <a:srgbClr val="000000"/>
                </a:solidFill>
                <a:latin typeface="SAS Monospace"/>
              </a:rPr>
              <a:t>26690         10</a:t>
            </a:r>
            <a:endParaRPr lang="en-US" sz="1600" b="1" dirty="0">
              <a:solidFill>
                <a:srgbClr val="000000"/>
              </a:solidFill>
              <a:latin typeface="SAS Monospace"/>
            </a:endParaRPr>
          </a:p>
        </p:txBody>
      </p:sp>
      <p:sp>
        <p:nvSpPr>
          <p:cNvPr id="9" name="Program Name"/>
          <p:cNvSpPr txBox="1"/>
          <p:nvPr/>
        </p:nvSpPr>
        <p:spPr>
          <a:xfrm>
            <a:off x="7943850" y="6324600"/>
            <a:ext cx="992579" cy="338554"/>
          </a:xfrm>
          <a:prstGeom prst="rect">
            <a:avLst/>
          </a:prstGeom>
          <a:noFill/>
        </p:spPr>
        <p:txBody>
          <a:bodyPr vert="horz" wrap="none" rtlCol="0">
            <a:spAutoFit/>
          </a:bodyPr>
          <a:lstStyle/>
          <a:p>
            <a:pPr algn="r"/>
            <a:r>
              <a:rPr lang="en-US" sz="1600" b="1" dirty="0" smtClean="0"/>
              <a:t>p109a01</a:t>
            </a:r>
            <a:endParaRPr lang="en-US" sz="1600" b="1" dirty="0"/>
          </a:p>
        </p:txBody>
      </p:sp>
    </p:spTree>
    <p:extLst>
      <p:ext uri="{BB962C8B-B14F-4D97-AF65-F5344CB8AC3E}">
        <p14:creationId xmlns:p14="http://schemas.microsoft.com/office/powerpoint/2010/main" val="3240824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6" name="Picture 28" descr="C:\Users\kaperk\Desktop\CDS_slides\PNG\background.png"/>
          <p:cNvPicPr>
            <a:picLocks noChangeAspect="1" noChangeArrowheads="1"/>
          </p:cNvPicPr>
          <p:nvPr>
            <p:custDataLst>
              <p:tags r:id="rId2"/>
            </p:custDataLst>
          </p:nvPr>
        </p:nvPicPr>
        <p:blipFill>
          <a:blip r:embed="rId5"/>
          <a:srcRect/>
          <a:stretch>
            <a:fillRect/>
          </a:stretch>
        </p:blipFill>
        <p:spPr bwMode="auto">
          <a:xfrm>
            <a:off x="1370013" y="1690688"/>
            <a:ext cx="6400800" cy="4343400"/>
          </a:xfrm>
          <a:prstGeom prst="rect">
            <a:avLst/>
          </a:prstGeom>
          <a:noFill/>
          <a:ln>
            <a:noFill/>
          </a:ln>
          <a:effectLst>
            <a:outerShdw blurRad="63500" sx="102000" sy="102000" algn="ctr" rotWithShape="0">
              <a:srgbClr val="000000">
                <a:alpha val="2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Organizer"/>
          <p:cNvSpPr>
            <a:spLocks noGrp="1"/>
          </p:cNvSpPr>
          <p:nvPr>
            <p:ph type="title" idx="4294967295"/>
          </p:nvPr>
        </p:nvSpPr>
        <p:spPr>
          <a:xfrm>
            <a:off x="685800" y="457200"/>
            <a:ext cx="8458200" cy="679450"/>
          </a:xfrm>
          <a:prstGeom prst="rect">
            <a:avLst/>
          </a:prstGeom>
        </p:spPr>
        <p:txBody>
          <a:bodyPr/>
          <a:lstStyle/>
          <a:p>
            <a:pPr eaLnBrk="1" hangingPunct="1"/>
            <a:r>
              <a:rPr lang="en-US" dirty="0" smtClean="0">
                <a:solidFill>
                  <a:srgbClr val="0070C0"/>
                </a:solidFill>
              </a:rPr>
              <a:t>Chapter 9: Manipulating Data</a:t>
            </a:r>
          </a:p>
        </p:txBody>
      </p:sp>
      <p:graphicFrame>
        <p:nvGraphicFramePr>
          <p:cNvPr id="7" name="Group Organizer"/>
          <p:cNvGraphicFramePr>
            <a:graphicFrameLocks noGrp="1"/>
          </p:cNvGraphicFramePr>
          <p:nvPr>
            <p:extLst>
              <p:ext uri="{D42A27DB-BD31-4B8C-83A1-F6EECF244321}">
                <p14:modId xmlns:p14="http://schemas.microsoft.com/office/powerpoint/2010/main" val="291792725"/>
              </p:ext>
            </p:extLst>
          </p:nvPr>
        </p:nvGraphicFramePr>
        <p:xfrm>
          <a:off x="1371600" y="1690687"/>
          <a:ext cx="6400800" cy="4343400"/>
        </p:xfrm>
        <a:graphic>
          <a:graphicData uri="http://schemas.openxmlformats.org/drawingml/2006/table">
            <a:tbl>
              <a:tblPr/>
              <a:tblGrid>
                <a:gridCol w="6400800"/>
              </a:tblGrid>
              <a:tr h="2179743">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1" i="0" u="none" strike="noStrike" cap="none" normalizeH="0" baseline="0" dirty="0" smtClean="0">
                          <a:ln>
                            <a:noFill/>
                          </a:ln>
                          <a:solidFill>
                            <a:srgbClr val="0070C0"/>
                          </a:solidFill>
                          <a:effectLst/>
                          <a:latin typeface="Arial Narrow" pitchFamily="34" charset="0"/>
                        </a:rPr>
                        <a:t>9.1 Using SAS Functions</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FF">
                        <a:alpha val="85000"/>
                      </a:srgbClr>
                    </a:solidFill>
                  </a:tcPr>
                </a:tc>
              </a:tr>
              <a:tr h="2163657">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9.2 Conditional Processing</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bl>
          </a:graphicData>
        </a:graphic>
      </p:graphicFrame>
    </p:spTree>
    <p:custDataLst>
      <p:tags r:id="rId1"/>
    </p:custDataLst>
    <p:extLst>
      <p:ext uri="{BB962C8B-B14F-4D97-AF65-F5344CB8AC3E}">
        <p14:creationId xmlns:p14="http://schemas.microsoft.com/office/powerpoint/2010/main" val="2676460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kaperk\Desktop\CDS_slides\PNG\Questions_sl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600" y="1635125"/>
            <a:ext cx="66548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89348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xerciseTitle"/>
          <p:cNvSpPr>
            <a:spLocks noGrp="1"/>
          </p:cNvSpPr>
          <p:nvPr>
            <p:ph type="title"/>
          </p:nvPr>
        </p:nvSpPr>
        <p:spPr>
          <a:xfrm>
            <a:off x="2195513" y="1958975"/>
            <a:ext cx="3205162" cy="596900"/>
          </a:xfrm>
        </p:spPr>
        <p:txBody>
          <a:bodyPr/>
          <a:lstStyle/>
          <a:p>
            <a:pPr eaLnBrk="1" hangingPunct="1"/>
            <a:r>
              <a:rPr lang="en-US" dirty="0" smtClean="0">
                <a:solidFill>
                  <a:srgbClr val="0070C0"/>
                </a:solidFill>
              </a:rPr>
              <a:t>Exercise</a:t>
            </a:r>
          </a:p>
        </p:txBody>
      </p:sp>
      <p:sp>
        <p:nvSpPr>
          <p:cNvPr id="10243" name="ExerciseText"/>
          <p:cNvSpPr txBox="1">
            <a:spLocks/>
          </p:cNvSpPr>
          <p:nvPr/>
        </p:nvSpPr>
        <p:spPr bwMode="auto">
          <a:xfrm>
            <a:off x="2228850" y="2927350"/>
            <a:ext cx="6000750" cy="2278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fontAlgn="base">
              <a:lnSpc>
                <a:spcPts val="2600"/>
              </a:lnSpc>
              <a:spcBef>
                <a:spcPct val="0"/>
              </a:spcBef>
              <a:spcAft>
                <a:spcPct val="0"/>
              </a:spcAft>
              <a:buClr>
                <a:srgbClr val="000000"/>
              </a:buClr>
              <a:buFont typeface="Monotype Sorts" pitchFamily="2" charset="2"/>
              <a:buNone/>
            </a:pPr>
            <a:r>
              <a:rPr lang="en-US" dirty="0" smtClean="0">
                <a:solidFill>
                  <a:srgbClr val="000000"/>
                </a:solidFill>
                <a:latin typeface="Arial" pitchFamily="34" charset="0"/>
                <a:ea typeface="MS PGothic" pitchFamily="34" charset="-128"/>
              </a:rPr>
              <a:t>This exercise reinforces the concepts discussed previously.</a:t>
            </a:r>
            <a:endParaRPr lang="en-US" dirty="0">
              <a:solidFill>
                <a:srgbClr val="000000"/>
              </a:solidFill>
              <a:latin typeface="Arial" pitchFamily="34" charset="0"/>
              <a:ea typeface="MS PGothic" pitchFamily="34" charset="-128"/>
            </a:endParaRPr>
          </a:p>
        </p:txBody>
      </p:sp>
      <p:pic>
        <p:nvPicPr>
          <p:cNvPr id="10244" name="Picture 2" descr="C:\Users\kaperk\Desktop\CDS_slides\PNG\exerci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 y="1514475"/>
            <a:ext cx="16176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C:\Users\kaperk\Desktop\CDS_slides\PNG\blank_strip.png"/>
          <p:cNvPicPr>
            <a:picLocks noChangeAspect="1" noChangeArrowheads="1"/>
          </p:cNvPicPr>
          <p:nvPr/>
        </p:nvPicPr>
        <p:blipFill>
          <a:blip r:embed="rId5">
            <a:extLst>
              <a:ext uri="{28A0092B-C50C-407E-A947-70E740481C1C}">
                <a14:useLocalDpi xmlns:a14="http://schemas.microsoft.com/office/drawing/2010/main" val="0"/>
              </a:ext>
            </a:extLst>
          </a:blip>
          <a:srcRect l="8185" t="12370" r="-19395" b="-720"/>
          <a:stretch>
            <a:fillRect/>
          </a:stretch>
        </p:blipFill>
        <p:spPr bwMode="auto">
          <a:xfrm>
            <a:off x="2227263" y="2490788"/>
            <a:ext cx="73263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962885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6" name="Picture 28" descr="C:\Users\kaperk\Desktop\CDS_slides\PNG\background.png"/>
          <p:cNvPicPr>
            <a:picLocks noChangeAspect="1" noChangeArrowheads="1"/>
          </p:cNvPicPr>
          <p:nvPr>
            <p:custDataLst>
              <p:tags r:id="rId2"/>
            </p:custDataLst>
          </p:nvPr>
        </p:nvPicPr>
        <p:blipFill>
          <a:blip r:embed="rId5"/>
          <a:srcRect/>
          <a:stretch>
            <a:fillRect/>
          </a:stretch>
        </p:blipFill>
        <p:spPr bwMode="auto">
          <a:xfrm>
            <a:off x="1370013" y="1690688"/>
            <a:ext cx="6400800" cy="4343400"/>
          </a:xfrm>
          <a:prstGeom prst="rect">
            <a:avLst/>
          </a:prstGeom>
          <a:noFill/>
          <a:ln>
            <a:noFill/>
          </a:ln>
          <a:effectLst>
            <a:outerShdw blurRad="63500" sx="102000" sy="102000" algn="ctr" rotWithShape="0">
              <a:srgbClr val="000000">
                <a:alpha val="2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Organizer"/>
          <p:cNvSpPr>
            <a:spLocks noGrp="1"/>
          </p:cNvSpPr>
          <p:nvPr>
            <p:ph type="title" idx="4294967295"/>
          </p:nvPr>
        </p:nvSpPr>
        <p:spPr>
          <a:xfrm>
            <a:off x="685800" y="457200"/>
            <a:ext cx="8458200" cy="679450"/>
          </a:xfrm>
          <a:prstGeom prst="rect">
            <a:avLst/>
          </a:prstGeom>
        </p:spPr>
        <p:txBody>
          <a:bodyPr/>
          <a:lstStyle/>
          <a:p>
            <a:pPr eaLnBrk="1" hangingPunct="1"/>
            <a:r>
              <a:rPr lang="en-US" dirty="0" smtClean="0">
                <a:solidFill>
                  <a:srgbClr val="0070C0"/>
                </a:solidFill>
              </a:rPr>
              <a:t>Chapter 9: Manipulating Data</a:t>
            </a:r>
          </a:p>
        </p:txBody>
      </p:sp>
      <p:graphicFrame>
        <p:nvGraphicFramePr>
          <p:cNvPr id="7" name="Group Organizer"/>
          <p:cNvGraphicFramePr>
            <a:graphicFrameLocks noGrp="1"/>
          </p:cNvGraphicFramePr>
          <p:nvPr>
            <p:extLst>
              <p:ext uri="{D42A27DB-BD31-4B8C-83A1-F6EECF244321}">
                <p14:modId xmlns:p14="http://schemas.microsoft.com/office/powerpoint/2010/main" val="3908346109"/>
              </p:ext>
            </p:extLst>
          </p:nvPr>
        </p:nvGraphicFramePr>
        <p:xfrm>
          <a:off x="1371600" y="1690687"/>
          <a:ext cx="6400800" cy="4343400"/>
        </p:xfrm>
        <a:graphic>
          <a:graphicData uri="http://schemas.openxmlformats.org/drawingml/2006/table">
            <a:tbl>
              <a:tblPr/>
              <a:tblGrid>
                <a:gridCol w="6400800"/>
              </a:tblGrid>
              <a:tr h="2179743">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9.1 Using SAS Functions</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2163657">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1" i="0" u="none" strike="noStrike" cap="none" normalizeH="0" baseline="0" dirty="0" smtClean="0">
                          <a:ln>
                            <a:noFill/>
                          </a:ln>
                          <a:solidFill>
                            <a:srgbClr val="0070C0"/>
                          </a:solidFill>
                          <a:effectLst/>
                          <a:latin typeface="Arial Narrow" pitchFamily="34" charset="0"/>
                        </a:rPr>
                        <a:t>9.2 Conditional Processing</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FF">
                        <a:alpha val="85000"/>
                      </a:srgbClr>
                    </a:solidFill>
                  </a:tcPr>
                </a:tc>
              </a:tr>
            </a:tbl>
          </a:graphicData>
        </a:graphic>
      </p:graphicFrame>
    </p:spTree>
    <p:custDataLst>
      <p:tags r:id="rId1"/>
    </p:custDataLst>
    <p:extLst>
      <p:ext uri="{BB962C8B-B14F-4D97-AF65-F5344CB8AC3E}">
        <p14:creationId xmlns:p14="http://schemas.microsoft.com/office/powerpoint/2010/main" val="3232588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Objectives</a:t>
            </a:r>
          </a:p>
        </p:txBody>
      </p:sp>
      <p:sp>
        <p:nvSpPr>
          <p:cNvPr id="16387" name="Rectangle 3"/>
          <p:cNvSpPr>
            <a:spLocks noGrp="1" noChangeArrowheads="1"/>
          </p:cNvSpPr>
          <p:nvPr>
            <p:ph idx="1"/>
          </p:nvPr>
        </p:nvSpPr>
        <p:spPr/>
        <p:txBody>
          <a:bodyPr/>
          <a:lstStyle/>
          <a:p>
            <a:pPr lvl="1" eaLnBrk="1" hangingPunct="1"/>
            <a:r>
              <a:rPr lang="en-US" dirty="0" smtClean="0"/>
              <a:t>Process data conditionally using IF-THEN/ELSE statements.</a:t>
            </a:r>
          </a:p>
          <a:p>
            <a:pPr lvl="1"/>
            <a:r>
              <a:rPr lang="en-US" dirty="0" smtClean="0"/>
              <a:t>Execute multiple statements conditionally using </a:t>
            </a:r>
            <a:br>
              <a:rPr lang="en-US" dirty="0" smtClean="0"/>
            </a:br>
            <a:r>
              <a:rPr lang="en-US" dirty="0" smtClean="0"/>
              <a:t>DO and END statements.</a:t>
            </a:r>
          </a:p>
          <a:p>
            <a:pPr lvl="1"/>
            <a:r>
              <a:rPr lang="en-US" dirty="0" smtClean="0"/>
              <a:t>Control the length of character variables using </a:t>
            </a:r>
            <a:br>
              <a:rPr lang="en-US" dirty="0" smtClean="0"/>
            </a:br>
            <a:r>
              <a:rPr lang="en-US" dirty="0" smtClean="0"/>
              <a:t>the LENGTH statement.</a:t>
            </a:r>
          </a:p>
        </p:txBody>
      </p:sp>
      <p:sp>
        <p:nvSpPr>
          <p:cNvPr id="4" name="Slide Number Placeholder 3"/>
          <p:cNvSpPr>
            <a:spLocks noGrp="1"/>
          </p:cNvSpPr>
          <p:nvPr>
            <p:ph type="sldNum" sz="quarter" idx="10"/>
          </p:nvPr>
        </p:nvSpPr>
        <p:spPr/>
        <p:txBody>
          <a:bodyPr/>
          <a:lstStyle/>
          <a:p>
            <a:pPr>
              <a:defRPr/>
            </a:pPr>
            <a:fld id="{79500707-76D0-4542-9601-90F22826969F}" type="slidenum">
              <a:rPr lang="en-US"/>
              <a:pPr>
                <a:defRPr/>
              </a:pPr>
              <a:t>23</a:t>
            </a:fld>
            <a:endParaRPr lang="en-US" b="0" dirty="0">
              <a:latin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3"/>
          <p:cNvSpPr txBox="1">
            <a:spLocks noChangeArrowheads="1"/>
          </p:cNvSpPr>
          <p:nvPr/>
        </p:nvSpPr>
        <p:spPr bwMode="auto">
          <a:xfrm>
            <a:off x="685800" y="1071563"/>
            <a:ext cx="7848600" cy="98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ts val="25"/>
              </a:spcBef>
              <a:spcAft>
                <a:spcPct val="17000"/>
              </a:spcAft>
              <a:buClr>
                <a:schemeClr val="tx1"/>
              </a:buClr>
              <a:buFont typeface="+mj-lt"/>
              <a:defRPr sz="2400">
                <a:solidFill>
                  <a:srgbClr val="292929"/>
                </a:solidFill>
                <a:latin typeface="+mn-lt"/>
                <a:ea typeface="MS PGothic" pitchFamily="34" charset="-128"/>
                <a:cs typeface="ＭＳ Ｐゴシック" pitchFamily="-112" charset="-128"/>
              </a:defRPr>
            </a:lvl1pPr>
            <a:lvl2pPr marL="460375" indent="-342900" algn="l" rtl="0" eaLnBrk="1" fontAlgn="base" hangingPunct="1">
              <a:spcBef>
                <a:spcPts val="25"/>
              </a:spcBef>
              <a:spcAft>
                <a:spcPct val="17000"/>
              </a:spcAft>
              <a:buClr>
                <a:srgbClr val="0053C3"/>
              </a:buClr>
              <a:buSzPct val="70000"/>
              <a:buFont typeface="Wingdings" pitchFamily="2" charset="2"/>
              <a:buChar char=""/>
              <a:defRPr sz="2400">
                <a:solidFill>
                  <a:srgbClr val="292929"/>
                </a:solidFill>
                <a:latin typeface="+mn-lt"/>
                <a:ea typeface="MS PGothic" pitchFamily="34" charset="-128"/>
              </a:defRPr>
            </a:lvl2pPr>
            <a:lvl3pPr marL="914400" indent="-344488" algn="l" rtl="0" eaLnBrk="1" fontAlgn="base" hangingPunct="1">
              <a:spcBef>
                <a:spcPts val="25"/>
              </a:spcBef>
              <a:spcAft>
                <a:spcPct val="17000"/>
              </a:spcAft>
              <a:buClr>
                <a:schemeClr val="tx1"/>
              </a:buClr>
              <a:buFont typeface="Arial" pitchFamily="34" charset="0"/>
              <a:buChar char="–"/>
              <a:defRPr sz="2400">
                <a:solidFill>
                  <a:srgbClr val="292929"/>
                </a:solidFill>
                <a:latin typeface="+mn-lt"/>
                <a:ea typeface="MS PGothic" pitchFamily="34" charset="-128"/>
              </a:defRPr>
            </a:lvl3pPr>
            <a:lvl4pPr marL="1374775" indent="-342900" algn="l" rtl="0" eaLnBrk="1" fontAlgn="base" hangingPunct="1">
              <a:spcBef>
                <a:spcPts val="25"/>
              </a:spcBef>
              <a:spcAft>
                <a:spcPct val="0"/>
              </a:spcAft>
              <a:buClr>
                <a:schemeClr val="tx1"/>
              </a:buClr>
              <a:buFont typeface="Wingdings" pitchFamily="2" charset="2"/>
              <a:buChar char="§"/>
              <a:defRPr sz="2400">
                <a:solidFill>
                  <a:schemeClr val="tx1"/>
                </a:solidFill>
                <a:latin typeface="+mn-lt"/>
                <a:ea typeface="MS PGothic" pitchFamily="34" charset="-128"/>
              </a:defRPr>
            </a:lvl4pPr>
            <a:lvl5pPr marL="1828800" indent="-344488" algn="l" rtl="0" eaLnBrk="1" fontAlgn="base" hangingPunct="1">
              <a:spcBef>
                <a:spcPts val="25"/>
              </a:spcBef>
              <a:spcAft>
                <a:spcPct val="0"/>
              </a:spcAft>
              <a:buClr>
                <a:schemeClr val="tx1"/>
              </a:buClr>
              <a:buFont typeface="Arial" pitchFamily="34" charset="0"/>
              <a:buChar char="»"/>
              <a:defRPr sz="24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dirty="0" smtClean="0"/>
              <a:t>Orion Star management plans to give each sales employee a bonus based on his or her job title. </a:t>
            </a:r>
          </a:p>
        </p:txBody>
      </p:sp>
      <p:sp>
        <p:nvSpPr>
          <p:cNvPr id="53250" name="Rectangle 2"/>
          <p:cNvSpPr>
            <a:spLocks noGrp="1" noChangeArrowheads="1"/>
          </p:cNvSpPr>
          <p:nvPr>
            <p:ph type="title"/>
          </p:nvPr>
        </p:nvSpPr>
        <p:spPr/>
        <p:txBody>
          <a:bodyPr/>
          <a:lstStyle/>
          <a:p>
            <a:pPr eaLnBrk="1" hangingPunct="1"/>
            <a:r>
              <a:rPr lang="en-US" dirty="0" smtClean="0"/>
              <a:t>Business Scenario</a:t>
            </a:r>
          </a:p>
        </p:txBody>
      </p:sp>
      <p:sp>
        <p:nvSpPr>
          <p:cNvPr id="6" name="Slide Number Placeholder 3"/>
          <p:cNvSpPr>
            <a:spLocks noGrp="1"/>
          </p:cNvSpPr>
          <p:nvPr>
            <p:ph type="sldNum" sz="quarter" idx="10"/>
          </p:nvPr>
        </p:nvSpPr>
        <p:spPr/>
        <p:txBody>
          <a:bodyPr/>
          <a:lstStyle/>
          <a:p>
            <a:pPr>
              <a:defRPr/>
            </a:pPr>
            <a:fld id="{DC14FE50-82A2-42B5-8E22-B4800EFB0DA2}" type="slidenum">
              <a:rPr lang="en-US"/>
              <a:pPr>
                <a:defRPr/>
              </a:pPr>
              <a:t>24</a:t>
            </a:fld>
            <a:endParaRPr lang="en-US" b="0" dirty="0">
              <a:latin typeface="Times New Roman" pitchFamily="18" charset="0"/>
            </a:endParaRPr>
          </a:p>
        </p:txBody>
      </p:sp>
      <p:pic>
        <p:nvPicPr>
          <p:cNvPr id="16" name="Picture 3" descr="L:\graphics\arrow_sw_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43741" y="3450668"/>
            <a:ext cx="968983" cy="50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descr="L:\graphics\background_yellow_haze_roun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272" y="2221580"/>
            <a:ext cx="3280416" cy="299096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5981660" y="2930857"/>
            <a:ext cx="1835701" cy="925520"/>
            <a:chOff x="5145749" y="3854100"/>
            <a:chExt cx="1835701" cy="925520"/>
          </a:xfrm>
        </p:grpSpPr>
        <p:pic>
          <p:nvPicPr>
            <p:cNvPr id="12" name="Picture 2" descr="L:\graphics\bonus_blank.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5749" y="3854100"/>
              <a:ext cx="1835701" cy="92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8"/>
            <p:cNvSpPr txBox="1">
              <a:spLocks noChangeArrowheads="1"/>
            </p:cNvSpPr>
            <p:nvPr/>
          </p:nvSpPr>
          <p:spPr bwMode="auto">
            <a:xfrm>
              <a:off x="5313616" y="4196703"/>
              <a:ext cx="1412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eaLnBrk="1" hangingPunct="1"/>
              <a:r>
                <a:rPr lang="en-US" sz="2400" dirty="0">
                  <a:latin typeface="Arial"/>
                </a:rPr>
                <a:t>Bonus</a:t>
              </a:r>
            </a:p>
          </p:txBody>
        </p:sp>
      </p:grpSp>
      <p:pic>
        <p:nvPicPr>
          <p:cNvPr id="31" name="Picture 2" descr="L:\graphics\person_blu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1382" y="3153003"/>
            <a:ext cx="1021774" cy="11930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L:\graphics\orionstar_3people_nob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1069" y="3160992"/>
            <a:ext cx="2075911" cy="1182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3078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3"/>
          <p:cNvSpPr txBox="1">
            <a:spLocks noChangeArrowheads="1"/>
          </p:cNvSpPr>
          <p:nvPr/>
        </p:nvSpPr>
        <p:spPr bwMode="auto">
          <a:xfrm>
            <a:off x="685800" y="1071563"/>
            <a:ext cx="7848600" cy="4996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ts val="25"/>
              </a:spcBef>
              <a:spcAft>
                <a:spcPct val="17000"/>
              </a:spcAft>
              <a:buClr>
                <a:schemeClr val="tx1"/>
              </a:buClr>
              <a:buFont typeface="+mj-lt"/>
              <a:defRPr sz="2400">
                <a:solidFill>
                  <a:srgbClr val="292929"/>
                </a:solidFill>
                <a:latin typeface="+mn-lt"/>
                <a:ea typeface="MS PGothic" pitchFamily="34" charset="-128"/>
                <a:cs typeface="ＭＳ Ｐゴシック" pitchFamily="-112" charset="-128"/>
              </a:defRPr>
            </a:lvl1pPr>
            <a:lvl2pPr marL="460375" indent="-342900" algn="l" rtl="0" eaLnBrk="1" fontAlgn="base" hangingPunct="1">
              <a:spcBef>
                <a:spcPts val="25"/>
              </a:spcBef>
              <a:spcAft>
                <a:spcPct val="17000"/>
              </a:spcAft>
              <a:buClr>
                <a:srgbClr val="0053C3"/>
              </a:buClr>
              <a:buSzPct val="70000"/>
              <a:buFont typeface="Wingdings" pitchFamily="2" charset="2"/>
              <a:buChar char=""/>
              <a:defRPr sz="2400">
                <a:solidFill>
                  <a:srgbClr val="292929"/>
                </a:solidFill>
                <a:latin typeface="+mn-lt"/>
                <a:ea typeface="MS PGothic" pitchFamily="34" charset="-128"/>
              </a:defRPr>
            </a:lvl2pPr>
            <a:lvl3pPr marL="914400" indent="-344488" algn="l" rtl="0" eaLnBrk="1" fontAlgn="base" hangingPunct="1">
              <a:spcBef>
                <a:spcPts val="25"/>
              </a:spcBef>
              <a:spcAft>
                <a:spcPct val="17000"/>
              </a:spcAft>
              <a:buClr>
                <a:schemeClr val="tx1"/>
              </a:buClr>
              <a:buFont typeface="Arial" pitchFamily="34" charset="0"/>
              <a:buChar char="–"/>
              <a:defRPr sz="2400">
                <a:solidFill>
                  <a:srgbClr val="292929"/>
                </a:solidFill>
                <a:latin typeface="+mn-lt"/>
                <a:ea typeface="MS PGothic" pitchFamily="34" charset="-128"/>
              </a:defRPr>
            </a:lvl3pPr>
            <a:lvl4pPr marL="1374775" indent="-342900" algn="l" rtl="0" eaLnBrk="1" fontAlgn="base" hangingPunct="1">
              <a:spcBef>
                <a:spcPts val="25"/>
              </a:spcBef>
              <a:spcAft>
                <a:spcPct val="0"/>
              </a:spcAft>
              <a:buClr>
                <a:schemeClr val="tx1"/>
              </a:buClr>
              <a:buFont typeface="Wingdings" pitchFamily="2" charset="2"/>
              <a:buChar char="§"/>
              <a:defRPr sz="2400">
                <a:solidFill>
                  <a:schemeClr val="tx1"/>
                </a:solidFill>
                <a:latin typeface="+mn-lt"/>
                <a:ea typeface="MS PGothic" pitchFamily="34" charset="-128"/>
              </a:defRPr>
            </a:lvl4pPr>
            <a:lvl5pPr marL="1828800" indent="-344488" algn="l" rtl="0" eaLnBrk="1" fontAlgn="base" hangingPunct="1">
              <a:spcBef>
                <a:spcPts val="25"/>
              </a:spcBef>
              <a:spcAft>
                <a:spcPct val="0"/>
              </a:spcAft>
              <a:buClr>
                <a:schemeClr val="tx1"/>
              </a:buClr>
              <a:buFont typeface="Arial" pitchFamily="34" charset="0"/>
              <a:buChar char="»"/>
              <a:defRPr sz="24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dirty="0" smtClean="0"/>
              <a:t>Create a new data set, </a:t>
            </a:r>
            <a:r>
              <a:rPr lang="en-US" b="1" dirty="0" smtClean="0">
                <a:latin typeface="Arial"/>
              </a:rPr>
              <a:t>work.comp</a:t>
            </a:r>
            <a:r>
              <a:rPr lang="en-US" dirty="0" smtClean="0"/>
              <a:t>, using </a:t>
            </a:r>
            <a:r>
              <a:rPr lang="en-US" b="1" dirty="0" smtClean="0">
                <a:latin typeface="Arial"/>
              </a:rPr>
              <a:t>orion.sales</a:t>
            </a:r>
            <a:r>
              <a:rPr lang="en-US" dirty="0" smtClean="0"/>
              <a:t> as input. Include a new variable, </a:t>
            </a:r>
            <a:r>
              <a:rPr lang="en-US" b="1" dirty="0" smtClean="0"/>
              <a:t>Bonus</a:t>
            </a:r>
            <a:r>
              <a:rPr lang="en-US" dirty="0"/>
              <a:t>, </a:t>
            </a:r>
            <a:r>
              <a:rPr lang="en-US" dirty="0" smtClean="0"/>
              <a:t>with a value based </a:t>
            </a:r>
            <a:r>
              <a:rPr lang="en-US" dirty="0"/>
              <a:t>on </a:t>
            </a:r>
            <a:r>
              <a:rPr lang="en-US" b="1" dirty="0" smtClean="0"/>
              <a:t>Job_Title</a:t>
            </a:r>
            <a:r>
              <a:rPr lang="en-US" dirty="0" smtClean="0"/>
              <a:t>.</a:t>
            </a:r>
            <a:endParaRPr lang="en-US" dirty="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53250" name="Rectangle 2"/>
          <p:cNvSpPr>
            <a:spLocks noGrp="1" noChangeArrowheads="1"/>
          </p:cNvSpPr>
          <p:nvPr>
            <p:ph type="title"/>
          </p:nvPr>
        </p:nvSpPr>
        <p:spPr/>
        <p:txBody>
          <a:bodyPr/>
          <a:lstStyle/>
          <a:p>
            <a:pPr eaLnBrk="1" hangingPunct="1"/>
            <a:r>
              <a:rPr lang="en-US" dirty="0" smtClean="0"/>
              <a:t>Considerations </a:t>
            </a:r>
          </a:p>
        </p:txBody>
      </p:sp>
      <p:sp>
        <p:nvSpPr>
          <p:cNvPr id="6" name="Slide Number Placeholder 3"/>
          <p:cNvSpPr>
            <a:spLocks noGrp="1"/>
          </p:cNvSpPr>
          <p:nvPr>
            <p:ph type="sldNum" sz="quarter" idx="10"/>
          </p:nvPr>
        </p:nvSpPr>
        <p:spPr/>
        <p:txBody>
          <a:bodyPr/>
          <a:lstStyle/>
          <a:p>
            <a:pPr>
              <a:defRPr/>
            </a:pPr>
            <a:fld id="{DC14FE50-82A2-42B5-8E22-B4800EFB0DA2}" type="slidenum">
              <a:rPr lang="en-US"/>
              <a:pPr>
                <a:defRPr/>
              </a:pPr>
              <a:t>25</a:t>
            </a:fld>
            <a:endParaRPr lang="en-US" b="0" dirty="0">
              <a:latin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6147536"/>
              </p:ext>
            </p:extLst>
          </p:nvPr>
        </p:nvGraphicFramePr>
        <p:xfrm>
          <a:off x="2454043" y="2692492"/>
          <a:ext cx="4159713" cy="2083315"/>
        </p:xfrm>
        <a:graphic>
          <a:graphicData uri="http://schemas.openxmlformats.org/drawingml/2006/table">
            <a:tbl>
              <a:tblPr firstRow="1" bandRow="1">
                <a:tableStyleId>{5C22544A-7EE6-4342-B048-85BDC9FD1C3A}</a:tableStyleId>
              </a:tblPr>
              <a:tblGrid>
                <a:gridCol w="2803879"/>
                <a:gridCol w="1355834"/>
              </a:tblGrid>
              <a:tr h="416663">
                <a:tc>
                  <a:txBody>
                    <a:bodyPr/>
                    <a:lstStyle/>
                    <a:p>
                      <a:pPr algn="ctr"/>
                      <a:r>
                        <a:rPr lang="en-US" sz="2000" b="1" i="0" dirty="0" smtClean="0">
                          <a:solidFill>
                            <a:srgbClr val="FFFFFF"/>
                          </a:solidFill>
                          <a:latin typeface="Arial"/>
                        </a:rPr>
                        <a:t>Job_Title</a:t>
                      </a:r>
                      <a:endParaRPr lang="en-US" sz="2000" b="1" i="0" dirty="0">
                        <a:solidFill>
                          <a:srgbClr val="FFFFFF"/>
                        </a:solidFill>
                        <a:latin typeface="Arial"/>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solidFill>
                      <a:srgbClr val="0053C3"/>
                    </a:solidFill>
                  </a:tcPr>
                </a:tc>
                <a:tc>
                  <a:txBody>
                    <a:bodyPr/>
                    <a:lstStyle/>
                    <a:p>
                      <a:pPr algn="ctr"/>
                      <a:r>
                        <a:rPr lang="en-US" sz="2000" b="1" i="0" dirty="0" smtClean="0">
                          <a:solidFill>
                            <a:srgbClr val="FFFFFF"/>
                          </a:solidFill>
                          <a:latin typeface="Arial"/>
                        </a:rPr>
                        <a:t>Bonus</a:t>
                      </a:r>
                      <a:endParaRPr lang="en-US" sz="2000" b="1" i="0" dirty="0">
                        <a:solidFill>
                          <a:srgbClr val="FFFFFF"/>
                        </a:solidFill>
                        <a:latin typeface="Arial"/>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solidFill>
                      <a:srgbClr val="0053C3"/>
                    </a:solidFill>
                  </a:tcPr>
                </a:tc>
              </a:tr>
              <a:tr h="416663">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b="0" i="0" dirty="0" smtClean="0">
                          <a:solidFill>
                            <a:srgbClr val="000000"/>
                          </a:solidFill>
                          <a:effectLst/>
                          <a:latin typeface="+mn-lt"/>
                        </a:rPr>
                        <a:t>Sales Rep. IV</a:t>
                      </a:r>
                    </a:p>
                  </a:txBody>
                  <a:tcPr marL="47625" marR="47625" marT="47625" marB="47625">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solidFill>
                      <a:srgbClr val="F2F2F2"/>
                    </a:solidFill>
                  </a:tcPr>
                </a:tc>
                <a:tc>
                  <a:txBody>
                    <a:bodyPr/>
                    <a:lstStyle/>
                    <a:p>
                      <a:pPr algn="ctr"/>
                      <a:r>
                        <a:rPr lang="en-US" sz="2000" b="0" i="0" dirty="0" smtClean="0">
                          <a:solidFill>
                            <a:srgbClr val="000000"/>
                          </a:solidFill>
                          <a:latin typeface="Arial"/>
                        </a:rPr>
                        <a:t> 1000</a:t>
                      </a:r>
                      <a:endParaRPr lang="en-US" sz="2000" b="0" i="0" dirty="0">
                        <a:solidFill>
                          <a:srgbClr val="000000"/>
                        </a:solidFill>
                        <a:latin typeface="Arial"/>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solidFill>
                      <a:srgbClr val="F2F2F2"/>
                    </a:solidFill>
                  </a:tcPr>
                </a:tc>
              </a:tr>
              <a:tr h="416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dirty="0" smtClean="0">
                          <a:solidFill>
                            <a:srgbClr val="000000"/>
                          </a:solidFill>
                          <a:effectLst/>
                          <a:latin typeface="+mn-lt"/>
                        </a:rPr>
                        <a:t>Sales Manager</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CCCCCC"/>
                    </a:solidFill>
                  </a:tcPr>
                </a:tc>
                <a:tc>
                  <a:txBody>
                    <a:bodyPr/>
                    <a:lstStyle/>
                    <a:p>
                      <a:pPr algn="ctr"/>
                      <a:r>
                        <a:rPr lang="en-US" sz="2000" b="0" i="0" dirty="0" smtClean="0">
                          <a:solidFill>
                            <a:srgbClr val="000000"/>
                          </a:solidFill>
                          <a:latin typeface="Arial"/>
                        </a:rPr>
                        <a:t> 1500</a:t>
                      </a:r>
                      <a:endParaRPr lang="en-US" sz="2000" b="0" i="0" dirty="0">
                        <a:solidFill>
                          <a:srgbClr val="000000"/>
                        </a:solidFill>
                        <a:latin typeface="Arial"/>
                      </a:endParaRP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solidFill>
                      <a:srgbClr val="CCCCCC"/>
                    </a:solidFill>
                  </a:tcPr>
                </a:tc>
              </a:tr>
              <a:tr h="416663">
                <a:tc>
                  <a:txBody>
                    <a:bodyPr/>
                    <a:lstStyle/>
                    <a:p>
                      <a:pPr algn="l"/>
                      <a:r>
                        <a:rPr lang="en-US" sz="2000" b="0" i="0" dirty="0" smtClean="0">
                          <a:solidFill>
                            <a:srgbClr val="000000"/>
                          </a:solidFill>
                          <a:latin typeface="Arial"/>
                        </a:rPr>
                        <a:t>Senior Sales Manager</a:t>
                      </a:r>
                      <a:endParaRPr lang="en-US" sz="2000" b="0" i="0" dirty="0">
                        <a:solidFill>
                          <a:srgbClr val="000000"/>
                        </a:solidFill>
                        <a:latin typeface="Arial"/>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solidFill>
                      <a:srgbClr val="F2F2F2"/>
                    </a:solidFill>
                  </a:tcPr>
                </a:tc>
                <a:tc>
                  <a:txBody>
                    <a:bodyPr/>
                    <a:lstStyle/>
                    <a:p>
                      <a:pPr algn="ctr"/>
                      <a:r>
                        <a:rPr lang="en-US" sz="2000" b="0" i="0" dirty="0" smtClean="0">
                          <a:solidFill>
                            <a:srgbClr val="000000"/>
                          </a:solidFill>
                          <a:latin typeface="Arial"/>
                        </a:rPr>
                        <a:t> 2000</a:t>
                      </a:r>
                      <a:endParaRPr lang="en-US" sz="2000" b="0" i="0" dirty="0">
                        <a:solidFill>
                          <a:srgbClr val="000000"/>
                        </a:solidFill>
                        <a:latin typeface="Aria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F2F2F2"/>
                    </a:solidFill>
                  </a:tcPr>
                </a:tc>
              </a:tr>
              <a:tr h="416663">
                <a:tc>
                  <a:txBody>
                    <a:bodyPr/>
                    <a:lstStyle/>
                    <a:p>
                      <a:pPr algn="l"/>
                      <a:r>
                        <a:rPr lang="en-US" sz="2000" b="0" i="0" dirty="0" smtClean="0">
                          <a:solidFill>
                            <a:srgbClr val="000000"/>
                          </a:solidFill>
                          <a:latin typeface="Arial"/>
                        </a:rPr>
                        <a:t>Chief Sales Officer</a:t>
                      </a:r>
                      <a:endParaRPr lang="en-US" sz="2000" b="0" i="0" dirty="0">
                        <a:solidFill>
                          <a:srgbClr val="000000"/>
                        </a:solidFill>
                        <a:latin typeface="Arial"/>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solidFill>
                      <a:srgbClr val="CCCCCC"/>
                    </a:solidFill>
                  </a:tcPr>
                </a:tc>
                <a:tc>
                  <a:txBody>
                    <a:bodyPr/>
                    <a:lstStyle/>
                    <a:p>
                      <a:pPr algn="ctr"/>
                      <a:r>
                        <a:rPr lang="en-US" sz="2000" b="0" i="0" dirty="0" smtClean="0">
                          <a:solidFill>
                            <a:srgbClr val="000000"/>
                          </a:solidFill>
                          <a:latin typeface="Arial"/>
                        </a:rPr>
                        <a:t> 2500</a:t>
                      </a:r>
                      <a:endParaRPr lang="en-US" sz="2000" b="0" i="0" dirty="0">
                        <a:solidFill>
                          <a:srgbClr val="000000"/>
                        </a:solidFill>
                        <a:latin typeface="Arial"/>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solidFill>
                      <a:srgbClr val="CCCCCC"/>
                    </a:solidFill>
                  </a:tcPr>
                </a:tc>
              </a:tr>
            </a:tbl>
          </a:graphicData>
        </a:graphic>
      </p:graphicFrame>
    </p:spTree>
    <p:extLst>
      <p:ext uri="{BB962C8B-B14F-4D97-AF65-F5344CB8AC3E}">
        <p14:creationId xmlns:p14="http://schemas.microsoft.com/office/powerpoint/2010/main" val="19077667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IF-THEN Statements</a:t>
            </a:r>
            <a:endParaRPr lang="en-US" dirty="0"/>
          </a:p>
        </p:txBody>
      </p:sp>
      <p:sp>
        <p:nvSpPr>
          <p:cNvPr id="3" name="Content Placeholder 2"/>
          <p:cNvSpPr>
            <a:spLocks noGrp="1"/>
          </p:cNvSpPr>
          <p:nvPr>
            <p:ph idx="1"/>
          </p:nvPr>
        </p:nvSpPr>
        <p:spPr/>
        <p:txBody>
          <a:bodyPr/>
          <a:lstStyle/>
          <a:p>
            <a:r>
              <a:rPr lang="en-US" dirty="0" smtClean="0"/>
              <a:t>The IF-THEN statement executes a SAS statement for observations that meet a specific condition.</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lvl="1"/>
            <a:r>
              <a:rPr lang="en-US" i="1" dirty="0" smtClean="0"/>
              <a:t>expression</a:t>
            </a:r>
            <a:r>
              <a:rPr lang="en-US" dirty="0" smtClean="0"/>
              <a:t> defines a condition.  </a:t>
            </a:r>
          </a:p>
          <a:p>
            <a:pPr lvl="1"/>
            <a:r>
              <a:rPr lang="en-US" i="1" dirty="0" smtClean="0"/>
              <a:t>statement</a:t>
            </a:r>
            <a:r>
              <a:rPr lang="en-US" dirty="0" smtClean="0"/>
              <a:t> can be any executable SAS statement.</a:t>
            </a:r>
          </a:p>
          <a:p>
            <a:pPr lvl="1"/>
            <a:r>
              <a:rPr lang="en-US" dirty="0"/>
              <a:t>I</a:t>
            </a:r>
            <a:r>
              <a:rPr lang="en-US" dirty="0" smtClean="0"/>
              <a:t>f </a:t>
            </a:r>
            <a:r>
              <a:rPr lang="en-US" i="1" dirty="0" smtClean="0"/>
              <a:t>expression</a:t>
            </a:r>
            <a:r>
              <a:rPr lang="en-US" dirty="0" smtClean="0"/>
              <a:t> is true, then </a:t>
            </a:r>
            <a:r>
              <a:rPr lang="en-US" i="1" dirty="0" smtClean="0"/>
              <a:t>statement</a:t>
            </a:r>
            <a:r>
              <a:rPr lang="en-US" dirty="0" smtClean="0"/>
              <a:t> executes.</a:t>
            </a:r>
          </a:p>
          <a:p>
            <a:endParaRPr lang="en-US" dirty="0"/>
          </a:p>
        </p:txBody>
      </p:sp>
      <p:sp>
        <p:nvSpPr>
          <p:cNvPr id="4" name="Slide Number Placeholder 3"/>
          <p:cNvSpPr>
            <a:spLocks noGrp="1"/>
          </p:cNvSpPr>
          <p:nvPr>
            <p:ph type="sldNum" sz="quarter" idx="10"/>
          </p:nvPr>
        </p:nvSpPr>
        <p:spPr/>
        <p:txBody>
          <a:bodyPr/>
          <a:lstStyle/>
          <a:p>
            <a:pPr>
              <a:defRPr/>
            </a:pPr>
            <a:fld id="{AFB8DB2C-9EB6-4556-AF97-C124BE19DE49}" type="slidenum">
              <a:rPr lang="en-US" smtClean="0"/>
              <a:pPr>
                <a:defRPr/>
              </a:pPr>
              <a:t>26</a:t>
            </a:fld>
            <a:endParaRPr lang="en-US" b="0" dirty="0">
              <a:latin typeface="Times New Roman" pitchFamily="18" charset="0"/>
            </a:endParaRPr>
          </a:p>
        </p:txBody>
      </p:sp>
      <p:sp>
        <p:nvSpPr>
          <p:cNvPr id="6" name="TextBox 5"/>
          <p:cNvSpPr txBox="1"/>
          <p:nvPr/>
        </p:nvSpPr>
        <p:spPr>
          <a:xfrm>
            <a:off x="1600200" y="3260808"/>
            <a:ext cx="5867400" cy="457200"/>
          </a:xfrm>
          <a:prstGeom prst="rect">
            <a:avLst/>
          </a:prstGeom>
          <a:noFill/>
        </p:spPr>
        <p:txBody>
          <a:bodyPr vert="horz" wrap="none" rtlCol="0">
            <a:spAutoFit/>
          </a:bodyPr>
          <a:lstStyle/>
          <a:p>
            <a:endParaRPr lang="en-US" dirty="0"/>
          </a:p>
        </p:txBody>
      </p:sp>
      <p:sp>
        <p:nvSpPr>
          <p:cNvPr id="7" name="Rectangle 6"/>
          <p:cNvSpPr/>
          <p:nvPr/>
        </p:nvSpPr>
        <p:spPr>
          <a:xfrm>
            <a:off x="785091" y="2138912"/>
            <a:ext cx="7555345" cy="2063129"/>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latin typeface="Courier New"/>
              </a:rPr>
              <a:t>data work.comp;</a:t>
            </a:r>
          </a:p>
          <a:p>
            <a:pPr>
              <a:lnSpc>
                <a:spcPct val="85000"/>
              </a:lnSpc>
            </a:pPr>
            <a:r>
              <a:rPr lang="en-US" b="1" dirty="0">
                <a:latin typeface="Courier New"/>
              </a:rPr>
              <a:t> </a:t>
            </a:r>
            <a:r>
              <a:rPr lang="en-US" b="1" dirty="0" smtClean="0">
                <a:latin typeface="Courier New"/>
              </a:rPr>
              <a:t>  set </a:t>
            </a:r>
            <a:r>
              <a:rPr lang="en-US" b="1" dirty="0">
                <a:latin typeface="Courier New"/>
              </a:rPr>
              <a:t>orion.sales;</a:t>
            </a:r>
          </a:p>
          <a:p>
            <a:pPr>
              <a:lnSpc>
                <a:spcPct val="85000"/>
              </a:lnSpc>
            </a:pPr>
            <a:r>
              <a:rPr lang="en-US" b="1" dirty="0">
                <a:latin typeface="Courier New"/>
              </a:rPr>
              <a:t> </a:t>
            </a:r>
            <a:r>
              <a:rPr lang="en-US" b="1" dirty="0" smtClean="0">
                <a:latin typeface="Courier New"/>
              </a:rPr>
              <a:t>  if </a:t>
            </a:r>
            <a:r>
              <a:rPr lang="en-US" b="1" dirty="0">
                <a:latin typeface="Courier New"/>
              </a:rPr>
              <a:t>Job_Title='Sales Rep. </a:t>
            </a:r>
            <a:r>
              <a:rPr lang="en-US" b="1" dirty="0" smtClean="0">
                <a:latin typeface="Courier New"/>
              </a:rPr>
              <a:t>IV' </a:t>
            </a:r>
            <a:r>
              <a:rPr lang="en-US" b="1" dirty="0">
                <a:latin typeface="Courier New"/>
              </a:rPr>
              <a:t>then </a:t>
            </a:r>
            <a:r>
              <a:rPr lang="en-US" b="1" dirty="0" smtClean="0">
                <a:latin typeface="Courier New"/>
              </a:rPr>
              <a:t>                      	 Bonus=1000</a:t>
            </a:r>
            <a:r>
              <a:rPr lang="en-US" b="1" dirty="0">
                <a:latin typeface="Courier New"/>
              </a:rPr>
              <a:t>;</a:t>
            </a:r>
          </a:p>
          <a:p>
            <a:pPr>
              <a:lnSpc>
                <a:spcPct val="85000"/>
              </a:lnSpc>
            </a:pPr>
            <a:r>
              <a:rPr lang="en-US" b="1" dirty="0">
                <a:latin typeface="Courier New"/>
              </a:rPr>
              <a:t> </a:t>
            </a:r>
            <a:r>
              <a:rPr lang="en-US" b="1" dirty="0" smtClean="0">
                <a:latin typeface="Courier New"/>
              </a:rPr>
              <a:t>  ...</a:t>
            </a:r>
          </a:p>
          <a:p>
            <a:pPr>
              <a:lnSpc>
                <a:spcPct val="85000"/>
              </a:lnSpc>
            </a:pPr>
            <a:r>
              <a:rPr lang="en-US" b="1" dirty="0" smtClean="0">
                <a:latin typeface="Courier New"/>
              </a:rPr>
              <a:t>run</a:t>
            </a:r>
            <a:r>
              <a:rPr lang="en-US" b="1" dirty="0">
                <a:latin typeface="Courier New"/>
              </a:rPr>
              <a:t>;</a:t>
            </a:r>
          </a:p>
        </p:txBody>
      </p:sp>
      <p:sp>
        <p:nvSpPr>
          <p:cNvPr id="8" name="Rectangle 7"/>
          <p:cNvSpPr/>
          <p:nvPr>
            <p:custDataLst>
              <p:tags r:id="rId1"/>
            </p:custDataLst>
          </p:nvPr>
        </p:nvSpPr>
        <p:spPr bwMode="auto">
          <a:xfrm>
            <a:off x="1421679" y="2849604"/>
            <a:ext cx="6229852"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9" name="Rectangle 8"/>
          <p:cNvSpPr/>
          <p:nvPr>
            <p:custDataLst>
              <p:tags r:id="rId2"/>
            </p:custDataLst>
          </p:nvPr>
        </p:nvSpPr>
        <p:spPr bwMode="auto">
          <a:xfrm>
            <a:off x="1970954" y="3160500"/>
            <a:ext cx="2008251"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0" name="Rectangle 6"/>
          <p:cNvSpPr>
            <a:spLocks noChangeArrowheads="1"/>
          </p:cNvSpPr>
          <p:nvPr>
            <p:custDataLst>
              <p:tags r:id="rId3"/>
            </p:custDataLst>
          </p:nvPr>
        </p:nvSpPr>
        <p:spPr bwMode="auto">
          <a:xfrm>
            <a:off x="3575628" y="3863487"/>
            <a:ext cx="4574970" cy="677108"/>
          </a:xfrm>
          <a:prstGeom prst="rect">
            <a:avLst/>
          </a:prstGeom>
          <a:solidFill>
            <a:srgbClr val="CDD9EF"/>
          </a:solidFill>
          <a:ln w="19050">
            <a:solidFill>
              <a:srgbClr val="000000"/>
            </a:solidFill>
            <a:miter lim="800000"/>
            <a:headEnd type="none" w="med" len="lg"/>
            <a:tailEnd type="none" w="med" len="lg"/>
          </a:ln>
          <a:effectLst>
            <a:outerShdw blurRad="50800" dist="107763" dir="2700001" algn="ctr" rotWithShape="0">
              <a:srgbClr val="000000">
                <a:alpha val="40000"/>
              </a:srgbClr>
            </a:outerShdw>
          </a:effectLst>
        </p:spPr>
        <p:txBody>
          <a:bodyPr wrap="none" lIns="88900" tIns="152400" rIns="88900" bIns="152400" anchor="ctr">
            <a:spAutoFit/>
          </a:bodyPr>
          <a:lstStyle/>
          <a:p>
            <a:pPr>
              <a:defRPr/>
            </a:pPr>
            <a:r>
              <a:rPr lang="en-US" b="1" dirty="0" smtClean="0">
                <a:latin typeface="Arial"/>
              </a:rPr>
              <a:t>IF </a:t>
            </a:r>
            <a:r>
              <a:rPr lang="en-US" i="1" dirty="0" smtClean="0">
                <a:latin typeface="Arial"/>
              </a:rPr>
              <a:t>expression</a:t>
            </a:r>
            <a:r>
              <a:rPr lang="en-US" b="1" dirty="0" smtClean="0">
                <a:latin typeface="Arial"/>
              </a:rPr>
              <a:t> THEN </a:t>
            </a:r>
            <a:r>
              <a:rPr lang="en-US" i="1" dirty="0" smtClean="0">
                <a:latin typeface="Arial"/>
              </a:rPr>
              <a:t>statement</a:t>
            </a:r>
            <a:r>
              <a:rPr lang="en-US" b="1" dirty="0" smtClean="0">
                <a:latin typeface="Arial"/>
              </a:rPr>
              <a:t>;</a:t>
            </a:r>
            <a:r>
              <a:rPr lang="en-US" dirty="0" smtClean="0">
                <a:latin typeface="Arial"/>
              </a:rPr>
              <a:t> </a:t>
            </a:r>
            <a:endParaRPr lang="en-US" dirty="0">
              <a:latin typeface="Arial"/>
            </a:endParaRPr>
          </a:p>
        </p:txBody>
      </p:sp>
    </p:spTree>
    <p:extLst>
      <p:ext uri="{BB962C8B-B14F-4D97-AF65-F5344CB8AC3E}">
        <p14:creationId xmlns:p14="http://schemas.microsoft.com/office/powerpoint/2010/main" val="15907990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Elbow Connector 34"/>
          <p:cNvCxnSpPr/>
          <p:nvPr/>
        </p:nvCxnSpPr>
        <p:spPr bwMode="auto">
          <a:xfrm rot="5400000">
            <a:off x="4140752" y="4718716"/>
            <a:ext cx="472133" cy="3069894"/>
          </a:xfrm>
          <a:prstGeom prst="bentConnector2">
            <a:avLst/>
          </a:prstGeom>
          <a:solidFill>
            <a:schemeClr val="accent1"/>
          </a:solidFill>
          <a:ln w="25400" cap="flat" cmpd="sng" algn="ctr">
            <a:solidFill>
              <a:schemeClr val="tx1"/>
            </a:solidFill>
            <a:prstDash val="solid"/>
            <a:round/>
            <a:headEnd type="none" w="med" len="med"/>
            <a:tailEnd type="arrow"/>
          </a:ln>
          <a:effectLst/>
        </p:spPr>
      </p:cxnSp>
      <p:sp>
        <p:nvSpPr>
          <p:cNvPr id="32" name="TextBox 31"/>
          <p:cNvSpPr txBox="1"/>
          <p:nvPr/>
        </p:nvSpPr>
        <p:spPr>
          <a:xfrm>
            <a:off x="2278688" y="5155712"/>
            <a:ext cx="740678" cy="369332"/>
          </a:xfrm>
          <a:prstGeom prst="rect">
            <a:avLst/>
          </a:prstGeom>
          <a:noFill/>
        </p:spPr>
        <p:txBody>
          <a:bodyPr wrap="square" rtlCol="0">
            <a:spAutoFit/>
          </a:bodyPr>
          <a:lstStyle/>
          <a:p>
            <a:r>
              <a:rPr lang="en-US" sz="1800" dirty="0" smtClean="0"/>
              <a:t>No</a:t>
            </a:r>
            <a:endParaRPr lang="en-US" sz="1800" dirty="0"/>
          </a:p>
        </p:txBody>
      </p:sp>
      <p:cxnSp>
        <p:nvCxnSpPr>
          <p:cNvPr id="34" name="Elbow Connector 33"/>
          <p:cNvCxnSpPr/>
          <p:nvPr/>
        </p:nvCxnSpPr>
        <p:spPr bwMode="auto">
          <a:xfrm rot="5400000">
            <a:off x="4127477" y="3583572"/>
            <a:ext cx="472133" cy="3069894"/>
          </a:xfrm>
          <a:prstGeom prst="bentConnector2">
            <a:avLst/>
          </a:prstGeom>
          <a:solidFill>
            <a:schemeClr val="accent1"/>
          </a:solidFill>
          <a:ln w="25400" cap="flat" cmpd="sng" algn="ctr">
            <a:solidFill>
              <a:schemeClr val="tx1"/>
            </a:solidFill>
            <a:prstDash val="solid"/>
            <a:round/>
            <a:headEnd type="none" w="med" len="med"/>
            <a:tailEnd type="arrow"/>
          </a:ln>
          <a:effectLst/>
        </p:spPr>
      </p:cxnSp>
      <p:sp>
        <p:nvSpPr>
          <p:cNvPr id="21" name="Rectangle 20"/>
          <p:cNvSpPr/>
          <p:nvPr>
            <p:custDataLst>
              <p:tags r:id="rId1"/>
            </p:custDataLst>
          </p:nvPr>
        </p:nvSpPr>
        <p:spPr bwMode="auto">
          <a:xfrm>
            <a:off x="4995178" y="4621537"/>
            <a:ext cx="1697581" cy="397545"/>
          </a:xfrm>
          <a:prstGeom prst="rect">
            <a:avLst/>
          </a:prstGeom>
          <a:gradFill flip="none" rotWithShape="1">
            <a:gsLst>
              <a:gs pos="0">
                <a:srgbClr val="F7C259"/>
              </a:gs>
              <a:gs pos="100000">
                <a:srgbClr val="FFF566"/>
              </a:gs>
            </a:gsLst>
            <a:lin ang="10800000" scaled="1"/>
            <a:tileRect/>
          </a:gradFill>
          <a:ln w="38100" cap="flat" cmpd="sng" algn="ctr">
            <a:noFill/>
            <a:prstDash val="solid"/>
            <a:round/>
            <a:headEnd type="none" w="med" len="med"/>
            <a:tailEnd type="none" w="med" len="med"/>
          </a:ln>
          <a:effectLst>
            <a:outerShdw blurRad="50800" dist="38076" dir="2700016" rotWithShape="0">
              <a:srgbClr val="B3B3B3">
                <a:alpha val="71000"/>
              </a:srgbClr>
            </a:outerShdw>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44450" rIns="88900" bIns="44450" numCol="1" rtlCol="0" anchor="ctr" anchorCtr="0" compatLnSpc="1">
            <a:prstTxWarp prst="textNoShape">
              <a:avLst/>
            </a:prstTxWarp>
            <a:spAutoFit/>
          </a:bodyPr>
          <a:lstStyle/>
          <a:p>
            <a:pPr algn="ctr"/>
            <a:r>
              <a:rPr lang="en-US" sz="2000" dirty="0" smtClean="0"/>
              <a:t> Bonus=2000</a:t>
            </a:r>
            <a:endParaRPr lang="en-US" sz="2000" dirty="0"/>
          </a:p>
        </p:txBody>
      </p:sp>
      <p:sp>
        <p:nvSpPr>
          <p:cNvPr id="26" name="TextBox 25"/>
          <p:cNvSpPr txBox="1"/>
          <p:nvPr/>
        </p:nvSpPr>
        <p:spPr>
          <a:xfrm>
            <a:off x="4292600" y="4468341"/>
            <a:ext cx="740678" cy="369332"/>
          </a:xfrm>
          <a:prstGeom prst="rect">
            <a:avLst/>
          </a:prstGeom>
          <a:noFill/>
        </p:spPr>
        <p:txBody>
          <a:bodyPr wrap="square" rtlCol="0">
            <a:spAutoFit/>
          </a:bodyPr>
          <a:lstStyle/>
          <a:p>
            <a:r>
              <a:rPr lang="en-US" sz="1800" dirty="0" smtClean="0"/>
              <a:t>Yes</a:t>
            </a:r>
            <a:endParaRPr lang="en-US" sz="1800" dirty="0"/>
          </a:p>
        </p:txBody>
      </p:sp>
      <p:sp>
        <p:nvSpPr>
          <p:cNvPr id="2" name="Title 1"/>
          <p:cNvSpPr>
            <a:spLocks noGrp="1"/>
          </p:cNvSpPr>
          <p:nvPr>
            <p:ph type="title"/>
          </p:nvPr>
        </p:nvSpPr>
        <p:spPr/>
        <p:txBody>
          <a:bodyPr/>
          <a:lstStyle/>
          <a:p>
            <a:r>
              <a:rPr lang="en-US" dirty="0" smtClean="0"/>
              <a:t>Conditional Processing</a:t>
            </a:r>
            <a:endParaRPr lang="en-US" dirty="0"/>
          </a:p>
        </p:txBody>
      </p:sp>
      <p:sp>
        <p:nvSpPr>
          <p:cNvPr id="3" name="Content Placeholder 2"/>
          <p:cNvSpPr>
            <a:spLocks noGrp="1"/>
          </p:cNvSpPr>
          <p:nvPr>
            <p:ph idx="1"/>
          </p:nvPr>
        </p:nvSpPr>
        <p:spPr>
          <a:xfrm>
            <a:off x="685800" y="1074739"/>
            <a:ext cx="7848600" cy="969962"/>
          </a:xfrm>
        </p:spPr>
        <p:txBody>
          <a:bodyPr/>
          <a:lstStyle/>
          <a:p>
            <a:r>
              <a:rPr lang="en-US" dirty="0" smtClean="0"/>
              <a:t>The value assigned to </a:t>
            </a:r>
            <a:r>
              <a:rPr lang="en-US" b="1" dirty="0" smtClean="0">
                <a:latin typeface="Arial"/>
              </a:rPr>
              <a:t>Bonus</a:t>
            </a:r>
            <a:r>
              <a:rPr lang="en-US" dirty="0" smtClean="0"/>
              <a:t> is determined by testing for various values of </a:t>
            </a:r>
            <a:r>
              <a:rPr lang="en-US" b="1" dirty="0" smtClean="0">
                <a:latin typeface="Arial"/>
              </a:rPr>
              <a:t>Job_Title</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AFB8DB2C-9EB6-4556-AF97-C124BE19DE49}" type="slidenum">
              <a:rPr lang="en-US" smtClean="0"/>
              <a:pPr>
                <a:defRPr/>
              </a:pPr>
              <a:t>27</a:t>
            </a:fld>
            <a:endParaRPr lang="en-US" b="0" dirty="0">
              <a:latin typeface="Times New Roman" pitchFamily="18" charset="0"/>
            </a:endParaRPr>
          </a:p>
        </p:txBody>
      </p:sp>
      <p:sp>
        <p:nvSpPr>
          <p:cNvPr id="5" name="Diamond 4"/>
          <p:cNvSpPr/>
          <p:nvPr>
            <p:custDataLst>
              <p:tags r:id="rId2"/>
            </p:custDataLst>
          </p:nvPr>
        </p:nvSpPr>
        <p:spPr bwMode="auto">
          <a:xfrm>
            <a:off x="1124607" y="1943100"/>
            <a:ext cx="3155293" cy="831631"/>
          </a:xfrm>
          <a:prstGeom prst="diamond">
            <a:avLst/>
          </a:prstGeom>
          <a:gradFill flip="none" rotWithShape="1">
            <a:gsLst>
              <a:gs pos="0">
                <a:srgbClr val="9FBFFF"/>
              </a:gs>
              <a:gs pos="100000">
                <a:srgbClr val="D5E3FF"/>
              </a:gs>
            </a:gsLst>
            <a:lin ang="10800000" scaled="1"/>
            <a:tileRect/>
          </a:gradFill>
          <a:ln w="38100" cap="flat" cmpd="sng" algn="ctr">
            <a:noFill/>
            <a:prstDash val="solid"/>
            <a:round/>
            <a:headEnd type="none" w="med" len="med"/>
            <a:tailEnd type="none" w="med" len="med"/>
          </a:ln>
          <a:effectLst>
            <a:outerShdw blurRad="50800" dist="38076" dir="2700016" rotWithShape="0">
              <a:srgbClr val="B3B3B3">
                <a:alpha val="71000"/>
              </a:srgbClr>
            </a:outerShdw>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r>
              <a:rPr lang="en-US" sz="2000" dirty="0" smtClean="0"/>
              <a:t> Sales Rep. IV</a:t>
            </a:r>
            <a:endParaRPr lang="en-US" sz="2000" dirty="0"/>
          </a:p>
        </p:txBody>
      </p:sp>
      <p:sp>
        <p:nvSpPr>
          <p:cNvPr id="17" name="Diamond 16"/>
          <p:cNvSpPr/>
          <p:nvPr>
            <p:custDataLst>
              <p:tags r:id="rId3"/>
            </p:custDataLst>
          </p:nvPr>
        </p:nvSpPr>
        <p:spPr bwMode="auto">
          <a:xfrm>
            <a:off x="1124607" y="3149600"/>
            <a:ext cx="3180693" cy="865352"/>
          </a:xfrm>
          <a:prstGeom prst="diamond">
            <a:avLst/>
          </a:prstGeom>
          <a:gradFill flip="none" rotWithShape="1">
            <a:gsLst>
              <a:gs pos="0">
                <a:srgbClr val="9FBFFF"/>
              </a:gs>
              <a:gs pos="100000">
                <a:srgbClr val="D5E3FF"/>
              </a:gs>
            </a:gsLst>
            <a:lin ang="10800000" scaled="1"/>
            <a:tileRect/>
          </a:gradFill>
          <a:ln w="38100" cap="flat" cmpd="sng" algn="ctr">
            <a:noFill/>
            <a:prstDash val="solid"/>
            <a:round/>
            <a:headEnd type="none" w="med" len="med"/>
            <a:tailEnd type="none" w="med" len="med"/>
          </a:ln>
          <a:effectLst>
            <a:outerShdw blurRad="50800" dist="38076" dir="2700016" rotWithShape="0">
              <a:srgbClr val="B3B3B3">
                <a:alpha val="71000"/>
              </a:srgbClr>
            </a:outerShdw>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r>
              <a:rPr lang="en-US" sz="2000" dirty="0" smtClean="0"/>
              <a:t>Sales Manager</a:t>
            </a:r>
            <a:endParaRPr lang="en-US" sz="2000" dirty="0"/>
          </a:p>
        </p:txBody>
      </p:sp>
      <p:sp>
        <p:nvSpPr>
          <p:cNvPr id="18" name="Diamond 17"/>
          <p:cNvSpPr/>
          <p:nvPr>
            <p:custDataLst>
              <p:tags r:id="rId4"/>
            </p:custDataLst>
          </p:nvPr>
        </p:nvSpPr>
        <p:spPr bwMode="auto">
          <a:xfrm>
            <a:off x="1124607" y="5562601"/>
            <a:ext cx="3206093" cy="707236"/>
          </a:xfrm>
          <a:prstGeom prst="diamond">
            <a:avLst/>
          </a:prstGeom>
          <a:gradFill flip="none" rotWithShape="1">
            <a:gsLst>
              <a:gs pos="0">
                <a:srgbClr val="9FBFFF"/>
              </a:gs>
              <a:gs pos="100000">
                <a:srgbClr val="D5E3FF"/>
              </a:gs>
            </a:gsLst>
            <a:lin ang="10800000" scaled="1"/>
            <a:tileRect/>
          </a:gradFill>
          <a:ln w="38100" cap="flat" cmpd="sng" algn="ctr">
            <a:noFill/>
            <a:prstDash val="solid"/>
            <a:round/>
            <a:headEnd type="none" w="med" len="med"/>
            <a:tailEnd type="none" w="med" len="med"/>
          </a:ln>
          <a:effectLst>
            <a:outerShdw blurRad="50800" dist="38076" dir="2700016" rotWithShape="0">
              <a:srgbClr val="B3B3B3">
                <a:alpha val="71000"/>
              </a:srgbClr>
            </a:outerShdw>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r>
              <a:rPr lang="en-US" sz="2000" dirty="0" smtClean="0"/>
              <a:t> Chief Sales Manager</a:t>
            </a:r>
            <a:endParaRPr lang="en-US" sz="2000" dirty="0"/>
          </a:p>
        </p:txBody>
      </p:sp>
      <p:sp>
        <p:nvSpPr>
          <p:cNvPr id="19" name="Diamond 18"/>
          <p:cNvSpPr/>
          <p:nvPr>
            <p:custDataLst>
              <p:tags r:id="rId5"/>
            </p:custDataLst>
          </p:nvPr>
        </p:nvSpPr>
        <p:spPr bwMode="auto">
          <a:xfrm>
            <a:off x="1124607" y="4410840"/>
            <a:ext cx="3193393" cy="744872"/>
          </a:xfrm>
          <a:prstGeom prst="diamond">
            <a:avLst/>
          </a:prstGeom>
          <a:gradFill flip="none" rotWithShape="1">
            <a:gsLst>
              <a:gs pos="0">
                <a:srgbClr val="9FBFFF"/>
              </a:gs>
              <a:gs pos="100000">
                <a:srgbClr val="D5E3FF"/>
              </a:gs>
            </a:gsLst>
            <a:lin ang="10800000" scaled="1"/>
            <a:tileRect/>
          </a:gradFill>
          <a:ln w="38100" cap="flat" cmpd="sng" algn="ctr">
            <a:noFill/>
            <a:prstDash val="solid"/>
            <a:round/>
            <a:headEnd type="none" w="med" len="med"/>
            <a:tailEnd type="none" w="med" len="med"/>
          </a:ln>
          <a:effectLst>
            <a:outerShdw blurRad="50800" dist="38076" dir="2700016" rotWithShape="0">
              <a:srgbClr val="B3B3B3">
                <a:alpha val="71000"/>
              </a:srgbClr>
            </a:outerShdw>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r>
              <a:rPr lang="en-US" sz="2000" dirty="0" smtClean="0"/>
              <a:t> Senior Sales Manager</a:t>
            </a:r>
            <a:endParaRPr lang="en-US" sz="2000" dirty="0"/>
          </a:p>
        </p:txBody>
      </p:sp>
      <p:sp>
        <p:nvSpPr>
          <p:cNvPr id="7" name="Rectangle 6"/>
          <p:cNvSpPr/>
          <p:nvPr>
            <p:custDataLst>
              <p:tags r:id="rId6"/>
            </p:custDataLst>
          </p:nvPr>
        </p:nvSpPr>
        <p:spPr bwMode="auto">
          <a:xfrm>
            <a:off x="4995178" y="2092487"/>
            <a:ext cx="1697581" cy="397545"/>
          </a:xfrm>
          <a:prstGeom prst="rect">
            <a:avLst/>
          </a:prstGeom>
          <a:gradFill flip="none" rotWithShape="1">
            <a:gsLst>
              <a:gs pos="0">
                <a:srgbClr val="F7C259"/>
              </a:gs>
              <a:gs pos="100000">
                <a:srgbClr val="FFF566"/>
              </a:gs>
            </a:gsLst>
            <a:lin ang="10800000" scaled="1"/>
            <a:tileRect/>
          </a:gradFill>
          <a:ln w="38100" cap="flat" cmpd="sng" algn="ctr">
            <a:noFill/>
            <a:prstDash val="solid"/>
            <a:round/>
            <a:headEnd type="none" w="med" len="med"/>
            <a:tailEnd type="none" w="med" len="med"/>
          </a:ln>
          <a:effectLst>
            <a:outerShdw blurRad="50800" dist="38076" dir="2700016" rotWithShape="0">
              <a:srgbClr val="B3B3B3">
                <a:alpha val="71000"/>
              </a:srgbClr>
            </a:outerShdw>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44450" rIns="88900" bIns="44450" numCol="1" rtlCol="0" anchor="ctr" anchorCtr="0" compatLnSpc="1">
            <a:prstTxWarp prst="textNoShape">
              <a:avLst/>
            </a:prstTxWarp>
            <a:spAutoFit/>
          </a:bodyPr>
          <a:lstStyle/>
          <a:p>
            <a:pPr algn="ctr"/>
            <a:r>
              <a:rPr lang="en-US" sz="2000" dirty="0" smtClean="0"/>
              <a:t> Bonus=1000</a:t>
            </a:r>
            <a:endParaRPr lang="en-US" sz="2000" dirty="0"/>
          </a:p>
        </p:txBody>
      </p:sp>
      <p:sp>
        <p:nvSpPr>
          <p:cNvPr id="20" name="Rectangle 19"/>
          <p:cNvSpPr/>
          <p:nvPr>
            <p:custDataLst>
              <p:tags r:id="rId7"/>
            </p:custDataLst>
          </p:nvPr>
        </p:nvSpPr>
        <p:spPr bwMode="auto">
          <a:xfrm>
            <a:off x="4995178" y="3362487"/>
            <a:ext cx="1697581" cy="397545"/>
          </a:xfrm>
          <a:prstGeom prst="rect">
            <a:avLst/>
          </a:prstGeom>
          <a:gradFill flip="none" rotWithShape="1">
            <a:gsLst>
              <a:gs pos="0">
                <a:srgbClr val="F7C259"/>
              </a:gs>
              <a:gs pos="100000">
                <a:srgbClr val="FFF566"/>
              </a:gs>
            </a:gsLst>
            <a:lin ang="10800000" scaled="1"/>
            <a:tileRect/>
          </a:gradFill>
          <a:ln w="38100" cap="flat" cmpd="sng" algn="ctr">
            <a:noFill/>
            <a:prstDash val="solid"/>
            <a:round/>
            <a:headEnd type="none" w="med" len="med"/>
            <a:tailEnd type="none" w="med" len="med"/>
          </a:ln>
          <a:effectLst>
            <a:outerShdw blurRad="50800" dist="38076" dir="2700016" rotWithShape="0">
              <a:srgbClr val="B3B3B3">
                <a:alpha val="71000"/>
              </a:srgbClr>
            </a:outerShdw>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44450" rIns="88900" bIns="44450" numCol="1" rtlCol="0" anchor="ctr" anchorCtr="0" compatLnSpc="1">
            <a:prstTxWarp prst="textNoShape">
              <a:avLst/>
            </a:prstTxWarp>
            <a:spAutoFit/>
          </a:bodyPr>
          <a:lstStyle/>
          <a:p>
            <a:pPr algn="ctr"/>
            <a:r>
              <a:rPr lang="en-US" sz="2000" dirty="0" smtClean="0"/>
              <a:t> Bonus=1500</a:t>
            </a:r>
            <a:endParaRPr lang="en-US" sz="2000" dirty="0"/>
          </a:p>
        </p:txBody>
      </p:sp>
      <p:sp>
        <p:nvSpPr>
          <p:cNvPr id="22" name="Rectangle 21"/>
          <p:cNvSpPr/>
          <p:nvPr>
            <p:custDataLst>
              <p:tags r:id="rId8"/>
            </p:custDataLst>
          </p:nvPr>
        </p:nvSpPr>
        <p:spPr bwMode="auto">
          <a:xfrm>
            <a:off x="4995178" y="5702357"/>
            <a:ext cx="1697581" cy="397545"/>
          </a:xfrm>
          <a:prstGeom prst="rect">
            <a:avLst/>
          </a:prstGeom>
          <a:gradFill flip="none" rotWithShape="1">
            <a:gsLst>
              <a:gs pos="0">
                <a:srgbClr val="F7C259"/>
              </a:gs>
              <a:gs pos="100000">
                <a:srgbClr val="FFF566"/>
              </a:gs>
            </a:gsLst>
            <a:lin ang="10800000" scaled="1"/>
            <a:tileRect/>
          </a:gradFill>
          <a:ln w="38100" cap="flat" cmpd="sng" algn="ctr">
            <a:noFill/>
            <a:prstDash val="solid"/>
            <a:round/>
            <a:headEnd type="none" w="med" len="med"/>
            <a:tailEnd type="none" w="med" len="med"/>
          </a:ln>
          <a:effectLst>
            <a:outerShdw blurRad="50800" dist="38076" dir="2700016" rotWithShape="0">
              <a:srgbClr val="B3B3B3">
                <a:alpha val="71000"/>
              </a:srgbClr>
            </a:outerShdw>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44450" rIns="88900" bIns="44450" numCol="1" rtlCol="0" anchor="ctr" anchorCtr="0" compatLnSpc="1">
            <a:prstTxWarp prst="textNoShape">
              <a:avLst/>
            </a:prstTxWarp>
            <a:spAutoFit/>
          </a:bodyPr>
          <a:lstStyle/>
          <a:p>
            <a:pPr algn="ctr"/>
            <a:r>
              <a:rPr lang="en-US" sz="2000" dirty="0" smtClean="0"/>
              <a:t> Bonus=2500</a:t>
            </a:r>
            <a:endParaRPr lang="en-US" sz="2000" dirty="0"/>
          </a:p>
        </p:txBody>
      </p:sp>
      <p:cxnSp>
        <p:nvCxnSpPr>
          <p:cNvPr id="8" name="Straight Arrow Connector 7"/>
          <p:cNvCxnSpPr/>
          <p:nvPr/>
        </p:nvCxnSpPr>
        <p:spPr bwMode="auto">
          <a:xfrm>
            <a:off x="4279900" y="2369430"/>
            <a:ext cx="715278"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a:off x="4305300" y="3592134"/>
            <a:ext cx="715278"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4279900" y="4804296"/>
            <a:ext cx="715278"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4279900" y="5922149"/>
            <a:ext cx="715278"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10" name="TextBox 9"/>
          <p:cNvSpPr txBox="1"/>
          <p:nvPr/>
        </p:nvSpPr>
        <p:spPr>
          <a:xfrm>
            <a:off x="4292600" y="2023370"/>
            <a:ext cx="740678" cy="369332"/>
          </a:xfrm>
          <a:prstGeom prst="rect">
            <a:avLst/>
          </a:prstGeom>
          <a:noFill/>
        </p:spPr>
        <p:txBody>
          <a:bodyPr wrap="square" rtlCol="0">
            <a:spAutoFit/>
          </a:bodyPr>
          <a:lstStyle/>
          <a:p>
            <a:r>
              <a:rPr lang="en-US" sz="1800" dirty="0" smtClean="0"/>
              <a:t>Yes</a:t>
            </a:r>
            <a:endParaRPr lang="en-US" sz="1800" dirty="0"/>
          </a:p>
        </p:txBody>
      </p:sp>
      <p:sp>
        <p:nvSpPr>
          <p:cNvPr id="25" name="TextBox 24"/>
          <p:cNvSpPr txBox="1"/>
          <p:nvPr/>
        </p:nvSpPr>
        <p:spPr>
          <a:xfrm>
            <a:off x="4292600" y="3264842"/>
            <a:ext cx="740678" cy="369332"/>
          </a:xfrm>
          <a:prstGeom prst="rect">
            <a:avLst/>
          </a:prstGeom>
          <a:noFill/>
        </p:spPr>
        <p:txBody>
          <a:bodyPr wrap="square" rtlCol="0">
            <a:spAutoFit/>
          </a:bodyPr>
          <a:lstStyle/>
          <a:p>
            <a:r>
              <a:rPr lang="en-US" sz="1800" dirty="0" smtClean="0"/>
              <a:t>Yes</a:t>
            </a:r>
            <a:endParaRPr lang="en-US" sz="1800" dirty="0"/>
          </a:p>
        </p:txBody>
      </p:sp>
      <p:sp>
        <p:nvSpPr>
          <p:cNvPr id="27" name="TextBox 26"/>
          <p:cNvSpPr txBox="1"/>
          <p:nvPr/>
        </p:nvSpPr>
        <p:spPr>
          <a:xfrm>
            <a:off x="4244428" y="5543906"/>
            <a:ext cx="740678" cy="369332"/>
          </a:xfrm>
          <a:prstGeom prst="rect">
            <a:avLst/>
          </a:prstGeom>
          <a:noFill/>
        </p:spPr>
        <p:txBody>
          <a:bodyPr wrap="square" rtlCol="0">
            <a:spAutoFit/>
          </a:bodyPr>
          <a:lstStyle/>
          <a:p>
            <a:r>
              <a:rPr lang="en-US" sz="1800" dirty="0" smtClean="0"/>
              <a:t>Yes</a:t>
            </a:r>
            <a:endParaRPr lang="en-US" sz="1800" dirty="0"/>
          </a:p>
        </p:txBody>
      </p:sp>
      <p:cxnSp>
        <p:nvCxnSpPr>
          <p:cNvPr id="12" name="Straight Arrow Connector 11"/>
          <p:cNvCxnSpPr>
            <a:stCxn id="5" idx="2"/>
            <a:endCxn id="17" idx="0"/>
          </p:cNvCxnSpPr>
          <p:nvPr/>
        </p:nvCxnSpPr>
        <p:spPr bwMode="auto">
          <a:xfrm>
            <a:off x="2702254" y="2774731"/>
            <a:ext cx="12700" cy="374869"/>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a:off x="2723493" y="4018455"/>
            <a:ext cx="12700" cy="374869"/>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a:off x="2774075" y="5187731"/>
            <a:ext cx="12700" cy="374869"/>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30" name="TextBox 29"/>
          <p:cNvSpPr txBox="1"/>
          <p:nvPr/>
        </p:nvSpPr>
        <p:spPr>
          <a:xfrm>
            <a:off x="2185274" y="2765819"/>
            <a:ext cx="740678" cy="369332"/>
          </a:xfrm>
          <a:prstGeom prst="rect">
            <a:avLst/>
          </a:prstGeom>
          <a:noFill/>
        </p:spPr>
        <p:txBody>
          <a:bodyPr wrap="square" rtlCol="0">
            <a:spAutoFit/>
          </a:bodyPr>
          <a:lstStyle/>
          <a:p>
            <a:r>
              <a:rPr lang="en-US" sz="1800" dirty="0" smtClean="0"/>
              <a:t>No</a:t>
            </a:r>
            <a:endParaRPr lang="en-US" sz="1800" dirty="0"/>
          </a:p>
        </p:txBody>
      </p:sp>
      <p:sp>
        <p:nvSpPr>
          <p:cNvPr id="31" name="TextBox 30"/>
          <p:cNvSpPr txBox="1"/>
          <p:nvPr/>
        </p:nvSpPr>
        <p:spPr>
          <a:xfrm>
            <a:off x="2278688" y="4014952"/>
            <a:ext cx="740678" cy="369332"/>
          </a:xfrm>
          <a:prstGeom prst="rect">
            <a:avLst/>
          </a:prstGeom>
          <a:noFill/>
        </p:spPr>
        <p:txBody>
          <a:bodyPr wrap="square" rtlCol="0">
            <a:spAutoFit/>
          </a:bodyPr>
          <a:lstStyle/>
          <a:p>
            <a:r>
              <a:rPr lang="en-US" sz="1800" dirty="0" smtClean="0"/>
              <a:t>No</a:t>
            </a:r>
            <a:endParaRPr lang="en-US" sz="1800" dirty="0"/>
          </a:p>
        </p:txBody>
      </p:sp>
      <p:cxnSp>
        <p:nvCxnSpPr>
          <p:cNvPr id="14" name="Elbow Connector 13"/>
          <p:cNvCxnSpPr>
            <a:stCxn id="7" idx="2"/>
          </p:cNvCxnSpPr>
          <p:nvPr/>
        </p:nvCxnSpPr>
        <p:spPr bwMode="auto">
          <a:xfrm rot="5400000">
            <a:off x="4072956" y="1191151"/>
            <a:ext cx="472133" cy="3069894"/>
          </a:xfrm>
          <a:prstGeom prst="bentConnector2">
            <a:avLst/>
          </a:prstGeom>
          <a:solidFill>
            <a:schemeClr val="accent1"/>
          </a:solidFill>
          <a:ln w="25400" cap="flat" cmpd="sng" algn="ctr">
            <a:solidFill>
              <a:schemeClr val="tx1"/>
            </a:solidFill>
            <a:prstDash val="solid"/>
            <a:round/>
            <a:headEnd type="none" w="med" len="med"/>
            <a:tailEnd type="arrow"/>
          </a:ln>
          <a:effectLst/>
        </p:spPr>
      </p:cxnSp>
      <p:cxnSp>
        <p:nvCxnSpPr>
          <p:cNvPr id="33" name="Elbow Connector 32"/>
          <p:cNvCxnSpPr/>
          <p:nvPr/>
        </p:nvCxnSpPr>
        <p:spPr bwMode="auto">
          <a:xfrm rot="5400000">
            <a:off x="4056533" y="2464655"/>
            <a:ext cx="472133" cy="3069894"/>
          </a:xfrm>
          <a:prstGeom prst="bentConnector2">
            <a:avLst/>
          </a:prstGeom>
          <a:solidFill>
            <a:schemeClr val="accent1"/>
          </a:solidFill>
          <a:ln w="25400" cap="flat" cmpd="sng" algn="ctr">
            <a:solidFill>
              <a:schemeClr val="tx1"/>
            </a:solidFill>
            <a:prstDash val="solid"/>
            <a:round/>
            <a:headEnd type="none" w="med" len="med"/>
            <a:tailEnd type="arrow"/>
          </a:ln>
          <a:effectLst/>
        </p:spPr>
      </p:cxnSp>
      <p:sp>
        <p:nvSpPr>
          <p:cNvPr id="36" name="TextBox 35"/>
          <p:cNvSpPr txBox="1"/>
          <p:nvPr/>
        </p:nvSpPr>
        <p:spPr>
          <a:xfrm>
            <a:off x="2313116" y="6269837"/>
            <a:ext cx="740678" cy="369332"/>
          </a:xfrm>
          <a:prstGeom prst="rect">
            <a:avLst/>
          </a:prstGeom>
          <a:noFill/>
        </p:spPr>
        <p:txBody>
          <a:bodyPr wrap="square" rtlCol="0">
            <a:spAutoFit/>
          </a:bodyPr>
          <a:lstStyle/>
          <a:p>
            <a:r>
              <a:rPr lang="en-US" sz="1800" dirty="0" smtClean="0"/>
              <a:t>No</a:t>
            </a:r>
            <a:endParaRPr lang="en-US" sz="1800" dirty="0"/>
          </a:p>
        </p:txBody>
      </p:sp>
      <p:cxnSp>
        <p:nvCxnSpPr>
          <p:cNvPr id="37" name="Straight Arrow Connector 36"/>
          <p:cNvCxnSpPr/>
          <p:nvPr/>
        </p:nvCxnSpPr>
        <p:spPr bwMode="auto">
          <a:xfrm>
            <a:off x="2808503" y="6301856"/>
            <a:ext cx="12700" cy="374869"/>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4881186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842" y="952870"/>
            <a:ext cx="7936336" cy="3754826"/>
          </a:xfrm>
          <a:prstGeom prst="rect">
            <a:avLst/>
          </a:prstGeom>
        </p:spPr>
      </p:pic>
      <p:sp>
        <p:nvSpPr>
          <p:cNvPr id="2" name="Title 1"/>
          <p:cNvSpPr>
            <a:spLocks noGrp="1"/>
          </p:cNvSpPr>
          <p:nvPr>
            <p:ph type="title"/>
          </p:nvPr>
        </p:nvSpPr>
        <p:spPr/>
        <p:txBody>
          <a:bodyPr/>
          <a:lstStyle/>
          <a:p>
            <a:r>
              <a:rPr lang="en-US" dirty="0" smtClean="0"/>
              <a:t>Conditional Processing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8500771"/>
              </p:ext>
            </p:extLst>
          </p:nvPr>
        </p:nvGraphicFramePr>
        <p:xfrm>
          <a:off x="318654" y="4961281"/>
          <a:ext cx="3449774" cy="1057910"/>
        </p:xfrm>
        <a:graphic>
          <a:graphicData uri="http://schemas.openxmlformats.org/drawingml/2006/table">
            <a:tbl>
              <a:tblPr firstRow="1" bandRow="1">
                <a:tableStyleId>{5C22544A-7EE6-4342-B048-85BDC9FD1C3A}</a:tableStyleId>
              </a:tblPr>
              <a:tblGrid>
                <a:gridCol w="1854860"/>
                <a:gridCol w="1594914"/>
              </a:tblGrid>
              <a:tr h="346075">
                <a:tc gridSpan="2">
                  <a:txBody>
                    <a:bodyPr/>
                    <a:lstStyle/>
                    <a:p>
                      <a:pPr algn="l"/>
                      <a:r>
                        <a:rPr lang="en-US" sz="2400" b="0" i="0" dirty="0" smtClean="0">
                          <a:solidFill>
                            <a:srgbClr val="000000"/>
                          </a:solidFill>
                          <a:latin typeface="Arial"/>
                        </a:rPr>
                        <a:t>PDV</a:t>
                      </a:r>
                      <a:endParaRPr lang="en-US" sz="2400" b="0" i="0" dirty="0">
                        <a:solidFill>
                          <a:srgbClr val="000000"/>
                        </a:solidFill>
                        <a:latin typeface="Arial"/>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a:endParaRPr lang="en-US" sz="2400" b="0" i="0"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075">
                <a:tc>
                  <a:txBody>
                    <a:bodyPr/>
                    <a:lstStyle/>
                    <a:p>
                      <a:pPr algn="ctr"/>
                      <a:r>
                        <a:rPr lang="en-US" sz="2000" b="1" i="0" dirty="0" smtClean="0">
                          <a:solidFill>
                            <a:srgbClr val="000000"/>
                          </a:solidFill>
                          <a:latin typeface="Arial"/>
                        </a:rPr>
                        <a:t>Employee_ID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2000" b="1" i="0" dirty="0" smtClean="0">
                          <a:solidFill>
                            <a:srgbClr val="000000"/>
                          </a:solidFill>
                          <a:latin typeface="Arial"/>
                        </a:rPr>
                        <a:t>Last_Name</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r>
              <a:tr h="346075">
                <a:tc>
                  <a:txBody>
                    <a:bodyPr/>
                    <a:lstStyle/>
                    <a:p>
                      <a:pPr algn="r"/>
                      <a:r>
                        <a:rPr lang="en-US" sz="2000" b="0" i="0" dirty="0" smtClean="0">
                          <a:solidFill>
                            <a:srgbClr val="000000"/>
                          </a:solidFill>
                          <a:latin typeface="Arial"/>
                        </a:rPr>
                        <a:t>120102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2000" b="0" i="0" dirty="0" smtClean="0">
                          <a:solidFill>
                            <a:srgbClr val="000000"/>
                          </a:solidFill>
                          <a:latin typeface="Arial"/>
                        </a:rPr>
                        <a:t>Zhou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bl>
          </a:graphicData>
        </a:graphic>
      </p:graphicFrame>
      <p:sp>
        <p:nvSpPr>
          <p:cNvPr id="4" name="Slide Number Placeholder 3"/>
          <p:cNvSpPr>
            <a:spLocks noGrp="1"/>
          </p:cNvSpPr>
          <p:nvPr>
            <p:ph type="sldNum" sz="quarter" idx="10"/>
          </p:nvPr>
        </p:nvSpPr>
        <p:spPr/>
        <p:txBody>
          <a:bodyPr/>
          <a:lstStyle/>
          <a:p>
            <a:pPr>
              <a:defRPr/>
            </a:pPr>
            <a:fld id="{AFB8DB2C-9EB6-4556-AF97-C124BE19DE49}" type="slidenum">
              <a:rPr lang="en-US" smtClean="0"/>
              <a:pPr>
                <a:defRPr/>
              </a:pPr>
              <a:t>28</a:t>
            </a:fld>
            <a:endParaRPr lang="en-US" b="0" dirty="0">
              <a:latin typeface="Times New Roman" pitchFamily="18" charset="0"/>
            </a:endParaRPr>
          </a:p>
        </p:txBody>
      </p:sp>
      <p:graphicFrame>
        <p:nvGraphicFramePr>
          <p:cNvPr id="9" name="Content Placeholder 4"/>
          <p:cNvGraphicFramePr>
            <a:graphicFrameLocks/>
          </p:cNvGraphicFramePr>
          <p:nvPr>
            <p:extLst>
              <p:ext uri="{D42A27DB-BD31-4B8C-83A1-F6EECF244321}">
                <p14:modId xmlns:p14="http://schemas.microsoft.com/office/powerpoint/2010/main" val="1099172952"/>
              </p:ext>
            </p:extLst>
          </p:nvPr>
        </p:nvGraphicFramePr>
        <p:xfrm>
          <a:off x="4211773" y="4938195"/>
          <a:ext cx="4698966" cy="1057910"/>
        </p:xfrm>
        <a:graphic>
          <a:graphicData uri="http://schemas.openxmlformats.org/drawingml/2006/table">
            <a:tbl>
              <a:tblPr firstRow="1" bandRow="1">
                <a:tableStyleId>{5C22544A-7EE6-4342-B048-85BDC9FD1C3A}</a:tableStyleId>
              </a:tblPr>
              <a:tblGrid>
                <a:gridCol w="3533532"/>
                <a:gridCol w="1165434"/>
              </a:tblGrid>
              <a:tr h="346075">
                <a:tc gridSpan="2">
                  <a:txBody>
                    <a:bodyPr/>
                    <a:lstStyle/>
                    <a:p>
                      <a:pPr algn="l"/>
                      <a:endParaRPr lang="en-US" sz="2400" b="0" i="0" dirty="0">
                        <a:solidFill>
                          <a:srgbClr val="000000"/>
                        </a:solidFill>
                        <a:latin typeface="Arial"/>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a:endParaRPr lang="en-US" sz="2400" b="0" i="0"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075">
                <a:tc>
                  <a:txBody>
                    <a:bodyPr/>
                    <a:lstStyle/>
                    <a:p>
                      <a:pPr algn="ctr"/>
                      <a:r>
                        <a:rPr lang="en-US" sz="2000" b="1" i="0" dirty="0" smtClean="0">
                          <a:solidFill>
                            <a:srgbClr val="000000"/>
                          </a:solidFill>
                          <a:latin typeface="Arial"/>
                        </a:rPr>
                        <a:t>Job_Title</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2000" b="1" i="0" dirty="0" smtClean="0">
                          <a:solidFill>
                            <a:srgbClr val="000000"/>
                          </a:solidFill>
                          <a:latin typeface="Arial"/>
                        </a:rPr>
                        <a:t>Bonus</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r>
              <a:tr h="346075">
                <a:tc>
                  <a:txBody>
                    <a:bodyPr/>
                    <a:lstStyle/>
                    <a:p>
                      <a:pPr algn="l"/>
                      <a:r>
                        <a:rPr lang="en-US" sz="2000" b="0" i="0" dirty="0" smtClean="0">
                          <a:solidFill>
                            <a:srgbClr val="000000"/>
                          </a:solidFill>
                          <a:latin typeface="Arial"/>
                        </a:rPr>
                        <a:t>Sales Manager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r"/>
                      <a:r>
                        <a:rPr lang="en-US" sz="2000" b="1" i="0" dirty="0" smtClean="0">
                          <a:solidFill>
                            <a:srgbClr val="000000"/>
                          </a:solidFill>
                          <a:latin typeface="Arial"/>
                        </a:rPr>
                        <a:t>.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bl>
          </a:graphicData>
        </a:graphic>
      </p:graphicFrame>
      <p:sp>
        <p:nvSpPr>
          <p:cNvPr id="10" name="TextBox 9"/>
          <p:cNvSpPr txBox="1"/>
          <p:nvPr/>
        </p:nvSpPr>
        <p:spPr>
          <a:xfrm>
            <a:off x="3768427" y="5492445"/>
            <a:ext cx="655781" cy="461665"/>
          </a:xfrm>
          <a:prstGeom prst="rect">
            <a:avLst/>
          </a:prstGeom>
          <a:noFill/>
        </p:spPr>
        <p:txBody>
          <a:bodyPr wrap="square" rtlCol="0">
            <a:spAutoFit/>
          </a:bodyPr>
          <a:lstStyle/>
          <a:p>
            <a:r>
              <a:rPr lang="en-US" dirty="0" smtClean="0"/>
              <a:t>…</a:t>
            </a:r>
            <a:endParaRPr lang="en-US" dirty="0"/>
          </a:p>
        </p:txBody>
      </p:sp>
      <p:sp>
        <p:nvSpPr>
          <p:cNvPr id="11" name="Rectangle 10"/>
          <p:cNvSpPr/>
          <p:nvPr>
            <p:custDataLst>
              <p:tags r:id="rId1"/>
            </p:custDataLst>
          </p:nvPr>
        </p:nvSpPr>
        <p:spPr bwMode="auto">
          <a:xfrm>
            <a:off x="1338552" y="1381973"/>
            <a:ext cx="2921063"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3" name="Program Name"/>
          <p:cNvSpPr txBox="1"/>
          <p:nvPr/>
        </p:nvSpPr>
        <p:spPr>
          <a:xfrm>
            <a:off x="7931150" y="6324600"/>
            <a:ext cx="1003801" cy="338554"/>
          </a:xfrm>
          <a:prstGeom prst="rect">
            <a:avLst/>
          </a:prstGeom>
          <a:noFill/>
        </p:spPr>
        <p:txBody>
          <a:bodyPr vert="horz" wrap="none" rtlCol="0">
            <a:spAutoFit/>
          </a:bodyPr>
          <a:lstStyle/>
          <a:p>
            <a:pPr algn="r"/>
            <a:r>
              <a:rPr lang="en-US" sz="1600" b="1" dirty="0" smtClean="0"/>
              <a:t>p109d02</a:t>
            </a:r>
            <a:endParaRPr lang="en-US" sz="1600" b="1" dirty="0"/>
          </a:p>
        </p:txBody>
      </p:sp>
      <p:sp>
        <p:nvSpPr>
          <p:cNvPr id="12" name="Animation Flag"/>
          <p:cNvSpPr txBox="1"/>
          <p:nvPr/>
        </p:nvSpPr>
        <p:spPr>
          <a:xfrm>
            <a:off x="8572500" y="6451600"/>
            <a:ext cx="396262" cy="400110"/>
          </a:xfrm>
          <a:prstGeom prst="rect">
            <a:avLst/>
          </a:prstGeom>
          <a:noFill/>
        </p:spPr>
        <p:txBody>
          <a:bodyPr vert="horz" wrap="none" lIns="91440" tIns="45720" rIns="91440" bIns="45720" rtlCol="0">
            <a:spAutoFit/>
          </a:bodyPr>
          <a:lstStyle/>
          <a:p>
            <a:r>
              <a:rPr lang="en-US" sz="2000" b="1" dirty="0" smtClean="0">
                <a:latin typeface="Arial" pitchFamily="34" charset="0"/>
              </a:rPr>
              <a:t>...</a:t>
            </a:r>
            <a:endParaRPr lang="en-US" sz="2000" b="1" dirty="0">
              <a:latin typeface="Arial" pitchFamily="34" charset="0"/>
            </a:endParaRPr>
          </a:p>
        </p:txBody>
      </p:sp>
    </p:spTree>
    <p:extLst>
      <p:ext uri="{BB962C8B-B14F-4D97-AF65-F5344CB8AC3E}">
        <p14:creationId xmlns:p14="http://schemas.microsoft.com/office/powerpoint/2010/main" val="24102531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842" y="952870"/>
            <a:ext cx="7936336" cy="3754826"/>
          </a:xfrm>
          <a:prstGeom prst="rect">
            <a:avLst/>
          </a:prstGeom>
        </p:spPr>
      </p:pic>
      <p:sp>
        <p:nvSpPr>
          <p:cNvPr id="2" name="Title 1"/>
          <p:cNvSpPr>
            <a:spLocks noGrp="1"/>
          </p:cNvSpPr>
          <p:nvPr>
            <p:ph type="title"/>
          </p:nvPr>
        </p:nvSpPr>
        <p:spPr/>
        <p:txBody>
          <a:bodyPr/>
          <a:lstStyle/>
          <a:p>
            <a:r>
              <a:rPr lang="en-US" dirty="0" smtClean="0"/>
              <a:t>Conditional Processing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76191890"/>
              </p:ext>
            </p:extLst>
          </p:nvPr>
        </p:nvGraphicFramePr>
        <p:xfrm>
          <a:off x="318654" y="4961281"/>
          <a:ext cx="3449774" cy="1057910"/>
        </p:xfrm>
        <a:graphic>
          <a:graphicData uri="http://schemas.openxmlformats.org/drawingml/2006/table">
            <a:tbl>
              <a:tblPr firstRow="1" bandRow="1">
                <a:tableStyleId>{5C22544A-7EE6-4342-B048-85BDC9FD1C3A}</a:tableStyleId>
              </a:tblPr>
              <a:tblGrid>
                <a:gridCol w="1854860"/>
                <a:gridCol w="1594914"/>
              </a:tblGrid>
              <a:tr h="346075">
                <a:tc gridSpan="2">
                  <a:txBody>
                    <a:bodyPr/>
                    <a:lstStyle/>
                    <a:p>
                      <a:pPr algn="l"/>
                      <a:r>
                        <a:rPr lang="en-US" sz="2400" b="0" i="0" dirty="0" smtClean="0">
                          <a:solidFill>
                            <a:srgbClr val="000000"/>
                          </a:solidFill>
                          <a:latin typeface="Arial"/>
                        </a:rPr>
                        <a:t>PDV</a:t>
                      </a:r>
                      <a:endParaRPr lang="en-US" sz="2400" b="0" i="0" dirty="0">
                        <a:solidFill>
                          <a:srgbClr val="000000"/>
                        </a:solidFill>
                        <a:latin typeface="Arial"/>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a:endParaRPr lang="en-US" sz="2400" b="0" i="0"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075">
                <a:tc>
                  <a:txBody>
                    <a:bodyPr/>
                    <a:lstStyle/>
                    <a:p>
                      <a:pPr algn="ctr"/>
                      <a:r>
                        <a:rPr lang="en-US" sz="2000" b="1" i="0" dirty="0" smtClean="0">
                          <a:solidFill>
                            <a:srgbClr val="000000"/>
                          </a:solidFill>
                          <a:latin typeface="Arial"/>
                        </a:rPr>
                        <a:t>Employee_ID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2000" b="1" i="0" dirty="0" smtClean="0">
                          <a:solidFill>
                            <a:srgbClr val="000000"/>
                          </a:solidFill>
                          <a:latin typeface="Arial"/>
                        </a:rPr>
                        <a:t>Last_Name</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r>
              <a:tr h="346075">
                <a:tc>
                  <a:txBody>
                    <a:bodyPr/>
                    <a:lstStyle/>
                    <a:p>
                      <a:pPr algn="r"/>
                      <a:r>
                        <a:rPr lang="en-US" sz="2000" b="0" i="0" dirty="0" smtClean="0">
                          <a:solidFill>
                            <a:srgbClr val="000000"/>
                          </a:solidFill>
                          <a:latin typeface="Arial"/>
                        </a:rPr>
                        <a:t>120102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2000" b="0" i="0" dirty="0" smtClean="0">
                          <a:solidFill>
                            <a:srgbClr val="000000"/>
                          </a:solidFill>
                          <a:latin typeface="Arial"/>
                        </a:rPr>
                        <a:t>Zhou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bl>
          </a:graphicData>
        </a:graphic>
      </p:graphicFrame>
      <p:sp>
        <p:nvSpPr>
          <p:cNvPr id="4" name="Slide Number Placeholder 3"/>
          <p:cNvSpPr>
            <a:spLocks noGrp="1"/>
          </p:cNvSpPr>
          <p:nvPr>
            <p:ph type="sldNum" sz="quarter" idx="10"/>
          </p:nvPr>
        </p:nvSpPr>
        <p:spPr/>
        <p:txBody>
          <a:bodyPr/>
          <a:lstStyle/>
          <a:p>
            <a:pPr>
              <a:defRPr/>
            </a:pPr>
            <a:fld id="{AFB8DB2C-9EB6-4556-AF97-C124BE19DE49}" type="slidenum">
              <a:rPr lang="en-US" smtClean="0"/>
              <a:pPr>
                <a:defRPr/>
              </a:pPr>
              <a:t>29</a:t>
            </a:fld>
            <a:endParaRPr lang="en-US" b="0" dirty="0">
              <a:latin typeface="Times New Roman" pitchFamily="18" charset="0"/>
            </a:endParaRPr>
          </a:p>
        </p:txBody>
      </p:sp>
      <p:graphicFrame>
        <p:nvGraphicFramePr>
          <p:cNvPr id="9" name="Content Placeholder 4"/>
          <p:cNvGraphicFramePr>
            <a:graphicFrameLocks/>
          </p:cNvGraphicFramePr>
          <p:nvPr>
            <p:extLst>
              <p:ext uri="{D42A27DB-BD31-4B8C-83A1-F6EECF244321}">
                <p14:modId xmlns:p14="http://schemas.microsoft.com/office/powerpoint/2010/main" val="3615341494"/>
              </p:ext>
            </p:extLst>
          </p:nvPr>
        </p:nvGraphicFramePr>
        <p:xfrm>
          <a:off x="4211773" y="4938195"/>
          <a:ext cx="4698966" cy="1057910"/>
        </p:xfrm>
        <a:graphic>
          <a:graphicData uri="http://schemas.openxmlformats.org/drawingml/2006/table">
            <a:tbl>
              <a:tblPr firstRow="1" bandRow="1">
                <a:tableStyleId>{5C22544A-7EE6-4342-B048-85BDC9FD1C3A}</a:tableStyleId>
              </a:tblPr>
              <a:tblGrid>
                <a:gridCol w="3533532"/>
                <a:gridCol w="1165434"/>
              </a:tblGrid>
              <a:tr h="346075">
                <a:tc gridSpan="2">
                  <a:txBody>
                    <a:bodyPr/>
                    <a:lstStyle/>
                    <a:p>
                      <a:pPr algn="l"/>
                      <a:endParaRPr lang="en-US" sz="2400" b="0" i="0" dirty="0">
                        <a:solidFill>
                          <a:srgbClr val="000000"/>
                        </a:solidFill>
                        <a:latin typeface="Arial"/>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a:endParaRPr lang="en-US" sz="2400" b="0" i="0"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075">
                <a:tc>
                  <a:txBody>
                    <a:bodyPr/>
                    <a:lstStyle/>
                    <a:p>
                      <a:pPr algn="ctr"/>
                      <a:r>
                        <a:rPr lang="en-US" sz="2000" b="1" i="0" dirty="0" smtClean="0">
                          <a:solidFill>
                            <a:srgbClr val="000000"/>
                          </a:solidFill>
                          <a:latin typeface="Arial"/>
                        </a:rPr>
                        <a:t>Job_Title</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2000" b="1" i="0" dirty="0" smtClean="0">
                          <a:solidFill>
                            <a:srgbClr val="000000"/>
                          </a:solidFill>
                          <a:latin typeface="Arial"/>
                        </a:rPr>
                        <a:t>Bonus</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r>
              <a:tr h="346075">
                <a:tc>
                  <a:txBody>
                    <a:bodyPr/>
                    <a:lstStyle/>
                    <a:p>
                      <a:pPr algn="l"/>
                      <a:r>
                        <a:rPr lang="en-US" sz="2000" b="0" i="0" dirty="0" smtClean="0">
                          <a:solidFill>
                            <a:srgbClr val="000000"/>
                          </a:solidFill>
                          <a:latin typeface="Arial"/>
                        </a:rPr>
                        <a:t>Sales Manager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r"/>
                      <a:r>
                        <a:rPr lang="en-US" sz="2000" b="1" i="0" dirty="0" smtClean="0">
                          <a:solidFill>
                            <a:srgbClr val="000000"/>
                          </a:solidFill>
                          <a:latin typeface="Arial"/>
                        </a:rPr>
                        <a:t>.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bl>
          </a:graphicData>
        </a:graphic>
      </p:graphicFrame>
      <p:sp>
        <p:nvSpPr>
          <p:cNvPr id="10" name="TextBox 9"/>
          <p:cNvSpPr txBox="1"/>
          <p:nvPr/>
        </p:nvSpPr>
        <p:spPr>
          <a:xfrm>
            <a:off x="3768427" y="5492445"/>
            <a:ext cx="655781" cy="461665"/>
          </a:xfrm>
          <a:prstGeom prst="rect">
            <a:avLst/>
          </a:prstGeom>
          <a:noFill/>
        </p:spPr>
        <p:txBody>
          <a:bodyPr wrap="square" rtlCol="0">
            <a:spAutoFit/>
          </a:bodyPr>
          <a:lstStyle/>
          <a:p>
            <a:r>
              <a:rPr lang="en-US" dirty="0" smtClean="0"/>
              <a:t>…</a:t>
            </a:r>
            <a:endParaRPr lang="en-US" dirty="0"/>
          </a:p>
        </p:txBody>
      </p:sp>
      <p:sp>
        <p:nvSpPr>
          <p:cNvPr id="3" name="Rectangle 2"/>
          <p:cNvSpPr/>
          <p:nvPr>
            <p:custDataLst>
              <p:tags r:id="rId1"/>
            </p:custDataLst>
          </p:nvPr>
        </p:nvSpPr>
        <p:spPr bwMode="auto">
          <a:xfrm>
            <a:off x="1821893" y="1702601"/>
            <a:ext cx="4664598"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r>
              <a:rPr lang="en-US" dirty="0" smtClean="0"/>
              <a:t> </a:t>
            </a:r>
            <a:endParaRPr lang="en-US" dirty="0"/>
          </a:p>
        </p:txBody>
      </p:sp>
      <p:sp>
        <p:nvSpPr>
          <p:cNvPr id="8" name="Line Callout 1 7"/>
          <p:cNvSpPr/>
          <p:nvPr/>
        </p:nvSpPr>
        <p:spPr bwMode="auto">
          <a:xfrm>
            <a:off x="5038072" y="1135366"/>
            <a:ext cx="914400" cy="487313"/>
          </a:xfrm>
          <a:prstGeom prst="borderCallout1">
            <a:avLst>
              <a:gd name="adj1" fmla="val 18750"/>
              <a:gd name="adj2" fmla="val 0"/>
              <a:gd name="adj3" fmla="val 112500"/>
              <a:gd name="adj4" fmla="val -30000"/>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pPr algn="ctr"/>
            <a:r>
              <a:rPr lang="en-US" sz="2000" b="1" dirty="0" smtClean="0">
                <a:solidFill>
                  <a:srgbClr val="FFFFFF"/>
                </a:solidFill>
              </a:rPr>
              <a:t>false</a:t>
            </a:r>
            <a:endParaRPr lang="en-US" sz="2000" b="1" dirty="0">
              <a:solidFill>
                <a:srgbClr val="FFFFFF"/>
              </a:solidFill>
            </a:endParaRPr>
          </a:p>
        </p:txBody>
      </p:sp>
      <p:sp>
        <p:nvSpPr>
          <p:cNvPr id="11" name="Animation Flag"/>
          <p:cNvSpPr txBox="1"/>
          <p:nvPr/>
        </p:nvSpPr>
        <p:spPr>
          <a:xfrm>
            <a:off x="8572500" y="6451600"/>
            <a:ext cx="396262" cy="400110"/>
          </a:xfrm>
          <a:prstGeom prst="rect">
            <a:avLst/>
          </a:prstGeom>
          <a:noFill/>
        </p:spPr>
        <p:txBody>
          <a:bodyPr vert="horz" wrap="none" lIns="91440" tIns="45720" rIns="91440" bIns="45720" rtlCol="0">
            <a:spAutoFit/>
          </a:bodyPr>
          <a:lstStyle/>
          <a:p>
            <a:r>
              <a:rPr lang="en-US" sz="2000" b="1" dirty="0" smtClean="0">
                <a:latin typeface="Arial" pitchFamily="34" charset="0"/>
              </a:rPr>
              <a:t>...</a:t>
            </a:r>
            <a:endParaRPr lang="en-US" sz="2000" b="1" dirty="0">
              <a:latin typeface="Arial" pitchFamily="34" charset="0"/>
            </a:endParaRPr>
          </a:p>
        </p:txBody>
      </p:sp>
    </p:spTree>
    <p:extLst>
      <p:ext uri="{BB962C8B-B14F-4D97-AF65-F5344CB8AC3E}">
        <p14:creationId xmlns:p14="http://schemas.microsoft.com/office/powerpoint/2010/main" val="1123510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Objectives</a:t>
            </a:r>
          </a:p>
        </p:txBody>
      </p:sp>
      <p:sp>
        <p:nvSpPr>
          <p:cNvPr id="16387" name="Rectangle 3"/>
          <p:cNvSpPr>
            <a:spLocks noGrp="1" noChangeArrowheads="1"/>
          </p:cNvSpPr>
          <p:nvPr>
            <p:ph idx="1"/>
          </p:nvPr>
        </p:nvSpPr>
        <p:spPr/>
        <p:txBody>
          <a:bodyPr/>
          <a:lstStyle/>
          <a:p>
            <a:pPr lvl="1" eaLnBrk="1" hangingPunct="1"/>
            <a:r>
              <a:rPr lang="en-US" dirty="0" smtClean="0"/>
              <a:t>Create data values using SAS functions.</a:t>
            </a:r>
          </a:p>
        </p:txBody>
      </p:sp>
      <p:sp>
        <p:nvSpPr>
          <p:cNvPr id="4" name="Slide Number Placeholder 3"/>
          <p:cNvSpPr>
            <a:spLocks noGrp="1"/>
          </p:cNvSpPr>
          <p:nvPr>
            <p:ph type="sldNum" sz="quarter" idx="10"/>
          </p:nvPr>
        </p:nvSpPr>
        <p:spPr/>
        <p:txBody>
          <a:bodyPr/>
          <a:lstStyle/>
          <a:p>
            <a:pPr>
              <a:defRPr/>
            </a:pPr>
            <a:fld id="{79500707-76D0-4542-9601-90F22826969F}" type="slidenum">
              <a:rPr lang="en-US"/>
              <a:pPr>
                <a:defRPr/>
              </a:pPr>
              <a:t>3</a:t>
            </a:fld>
            <a:endParaRPr lang="en-US" b="0" dirty="0">
              <a:latin typeface="Times New Roman" pitchFamily="18" charset="0"/>
            </a:endParaRPr>
          </a:p>
        </p:txBody>
      </p:sp>
    </p:spTree>
    <p:extLst>
      <p:ext uri="{BB962C8B-B14F-4D97-AF65-F5344CB8AC3E}">
        <p14:creationId xmlns:p14="http://schemas.microsoft.com/office/powerpoint/2010/main" val="22533349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842" y="952870"/>
            <a:ext cx="7936336" cy="3754826"/>
          </a:xfrm>
          <a:prstGeom prst="rect">
            <a:avLst/>
          </a:prstGeom>
        </p:spPr>
      </p:pic>
      <p:sp>
        <p:nvSpPr>
          <p:cNvPr id="2" name="Title 1"/>
          <p:cNvSpPr>
            <a:spLocks noGrp="1"/>
          </p:cNvSpPr>
          <p:nvPr>
            <p:ph type="title"/>
          </p:nvPr>
        </p:nvSpPr>
        <p:spPr/>
        <p:txBody>
          <a:bodyPr/>
          <a:lstStyle/>
          <a:p>
            <a:r>
              <a:rPr lang="en-US" dirty="0" smtClean="0"/>
              <a:t>Conditional Processing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14595041"/>
              </p:ext>
            </p:extLst>
          </p:nvPr>
        </p:nvGraphicFramePr>
        <p:xfrm>
          <a:off x="318654" y="4961281"/>
          <a:ext cx="3449774" cy="1057910"/>
        </p:xfrm>
        <a:graphic>
          <a:graphicData uri="http://schemas.openxmlformats.org/drawingml/2006/table">
            <a:tbl>
              <a:tblPr firstRow="1" bandRow="1">
                <a:tableStyleId>{5C22544A-7EE6-4342-B048-85BDC9FD1C3A}</a:tableStyleId>
              </a:tblPr>
              <a:tblGrid>
                <a:gridCol w="1854860"/>
                <a:gridCol w="1594914"/>
              </a:tblGrid>
              <a:tr h="346075">
                <a:tc gridSpan="2">
                  <a:txBody>
                    <a:bodyPr/>
                    <a:lstStyle/>
                    <a:p>
                      <a:pPr algn="l"/>
                      <a:r>
                        <a:rPr lang="en-US" sz="2400" b="0" i="0" dirty="0" smtClean="0">
                          <a:solidFill>
                            <a:srgbClr val="000000"/>
                          </a:solidFill>
                          <a:latin typeface="Arial"/>
                        </a:rPr>
                        <a:t>PDV</a:t>
                      </a:r>
                      <a:endParaRPr lang="en-US" sz="2400" b="0" i="0" dirty="0">
                        <a:solidFill>
                          <a:srgbClr val="000000"/>
                        </a:solidFill>
                        <a:latin typeface="Arial"/>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a:endParaRPr lang="en-US" sz="2400" b="0" i="0"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075">
                <a:tc>
                  <a:txBody>
                    <a:bodyPr/>
                    <a:lstStyle/>
                    <a:p>
                      <a:pPr algn="ctr"/>
                      <a:r>
                        <a:rPr lang="en-US" sz="2000" b="1" i="0" dirty="0" smtClean="0">
                          <a:solidFill>
                            <a:srgbClr val="000000"/>
                          </a:solidFill>
                          <a:latin typeface="Arial"/>
                        </a:rPr>
                        <a:t>Employee_ID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2000" b="1" i="0" dirty="0" smtClean="0">
                          <a:solidFill>
                            <a:srgbClr val="000000"/>
                          </a:solidFill>
                          <a:latin typeface="Arial"/>
                        </a:rPr>
                        <a:t>Last_Name</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r>
              <a:tr h="346075">
                <a:tc>
                  <a:txBody>
                    <a:bodyPr/>
                    <a:lstStyle/>
                    <a:p>
                      <a:pPr algn="r"/>
                      <a:r>
                        <a:rPr lang="en-US" sz="2000" b="0" i="0" dirty="0" smtClean="0">
                          <a:solidFill>
                            <a:srgbClr val="000000"/>
                          </a:solidFill>
                          <a:latin typeface="Arial"/>
                        </a:rPr>
                        <a:t>120102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2000" b="0" i="0" dirty="0" smtClean="0">
                          <a:solidFill>
                            <a:srgbClr val="000000"/>
                          </a:solidFill>
                          <a:latin typeface="Arial"/>
                        </a:rPr>
                        <a:t>Zhou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bl>
          </a:graphicData>
        </a:graphic>
      </p:graphicFrame>
      <p:sp>
        <p:nvSpPr>
          <p:cNvPr id="4" name="Slide Number Placeholder 3"/>
          <p:cNvSpPr>
            <a:spLocks noGrp="1"/>
          </p:cNvSpPr>
          <p:nvPr>
            <p:ph type="sldNum" sz="quarter" idx="10"/>
          </p:nvPr>
        </p:nvSpPr>
        <p:spPr/>
        <p:txBody>
          <a:bodyPr/>
          <a:lstStyle/>
          <a:p>
            <a:pPr>
              <a:defRPr/>
            </a:pPr>
            <a:fld id="{AFB8DB2C-9EB6-4556-AF97-C124BE19DE49}" type="slidenum">
              <a:rPr lang="en-US" smtClean="0"/>
              <a:pPr>
                <a:defRPr/>
              </a:pPr>
              <a:t>30</a:t>
            </a:fld>
            <a:endParaRPr lang="en-US" b="0" dirty="0">
              <a:latin typeface="Times New Roman" pitchFamily="18" charset="0"/>
            </a:endParaRPr>
          </a:p>
        </p:txBody>
      </p:sp>
      <p:graphicFrame>
        <p:nvGraphicFramePr>
          <p:cNvPr id="9" name="Content Placeholder 4"/>
          <p:cNvGraphicFramePr>
            <a:graphicFrameLocks/>
          </p:cNvGraphicFramePr>
          <p:nvPr>
            <p:extLst>
              <p:ext uri="{D42A27DB-BD31-4B8C-83A1-F6EECF244321}">
                <p14:modId xmlns:p14="http://schemas.microsoft.com/office/powerpoint/2010/main" val="2442522003"/>
              </p:ext>
            </p:extLst>
          </p:nvPr>
        </p:nvGraphicFramePr>
        <p:xfrm>
          <a:off x="4211773" y="4938195"/>
          <a:ext cx="4698966" cy="1057910"/>
        </p:xfrm>
        <a:graphic>
          <a:graphicData uri="http://schemas.openxmlformats.org/drawingml/2006/table">
            <a:tbl>
              <a:tblPr firstRow="1" bandRow="1">
                <a:tableStyleId>{5C22544A-7EE6-4342-B048-85BDC9FD1C3A}</a:tableStyleId>
              </a:tblPr>
              <a:tblGrid>
                <a:gridCol w="3533532"/>
                <a:gridCol w="1165434"/>
              </a:tblGrid>
              <a:tr h="346075">
                <a:tc gridSpan="2">
                  <a:txBody>
                    <a:bodyPr/>
                    <a:lstStyle/>
                    <a:p>
                      <a:pPr algn="l"/>
                      <a:endParaRPr lang="en-US" sz="2400" b="0" i="0" dirty="0">
                        <a:solidFill>
                          <a:srgbClr val="000000"/>
                        </a:solidFill>
                        <a:latin typeface="Arial"/>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a:endParaRPr lang="en-US" sz="2400" b="0" i="0"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075">
                <a:tc>
                  <a:txBody>
                    <a:bodyPr/>
                    <a:lstStyle/>
                    <a:p>
                      <a:pPr algn="ctr"/>
                      <a:r>
                        <a:rPr lang="en-US" sz="2000" b="1" i="0" dirty="0" smtClean="0">
                          <a:solidFill>
                            <a:srgbClr val="000000"/>
                          </a:solidFill>
                          <a:latin typeface="Arial"/>
                        </a:rPr>
                        <a:t>Job_Title</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2000" b="1" i="0" dirty="0" smtClean="0">
                          <a:solidFill>
                            <a:srgbClr val="000000"/>
                          </a:solidFill>
                          <a:latin typeface="Arial"/>
                        </a:rPr>
                        <a:t>Bonus</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r>
              <a:tr h="346075">
                <a:tc>
                  <a:txBody>
                    <a:bodyPr/>
                    <a:lstStyle/>
                    <a:p>
                      <a:pPr algn="l"/>
                      <a:r>
                        <a:rPr lang="en-US" sz="2000" b="0" i="0" dirty="0" smtClean="0">
                          <a:solidFill>
                            <a:srgbClr val="000000"/>
                          </a:solidFill>
                          <a:latin typeface="Arial"/>
                        </a:rPr>
                        <a:t>Sales Manager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r"/>
                      <a:r>
                        <a:rPr lang="en-US" sz="2000" b="1" i="0" dirty="0" smtClean="0">
                          <a:solidFill>
                            <a:srgbClr val="000000"/>
                          </a:solidFill>
                          <a:latin typeface="Arial"/>
                        </a:rPr>
                        <a:t>.</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bl>
          </a:graphicData>
        </a:graphic>
      </p:graphicFrame>
      <p:sp>
        <p:nvSpPr>
          <p:cNvPr id="10" name="TextBox 9"/>
          <p:cNvSpPr txBox="1"/>
          <p:nvPr/>
        </p:nvSpPr>
        <p:spPr>
          <a:xfrm>
            <a:off x="3768427" y="5492445"/>
            <a:ext cx="655781" cy="461665"/>
          </a:xfrm>
          <a:prstGeom prst="rect">
            <a:avLst/>
          </a:prstGeom>
          <a:noFill/>
        </p:spPr>
        <p:txBody>
          <a:bodyPr wrap="square" rtlCol="0">
            <a:spAutoFit/>
          </a:bodyPr>
          <a:lstStyle/>
          <a:p>
            <a:r>
              <a:rPr lang="en-US" dirty="0" smtClean="0"/>
              <a:t>…</a:t>
            </a:r>
            <a:endParaRPr lang="en-US" dirty="0"/>
          </a:p>
        </p:txBody>
      </p:sp>
      <p:sp>
        <p:nvSpPr>
          <p:cNvPr id="3" name="Rectangle 2"/>
          <p:cNvSpPr/>
          <p:nvPr>
            <p:custDataLst>
              <p:tags r:id="rId1"/>
            </p:custDataLst>
          </p:nvPr>
        </p:nvSpPr>
        <p:spPr bwMode="auto">
          <a:xfrm>
            <a:off x="1794076" y="2320080"/>
            <a:ext cx="4710896"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8" name="Line Callout 1 7"/>
          <p:cNvSpPr/>
          <p:nvPr/>
        </p:nvSpPr>
        <p:spPr bwMode="auto">
          <a:xfrm>
            <a:off x="5195453" y="1752845"/>
            <a:ext cx="914400" cy="487313"/>
          </a:xfrm>
          <a:prstGeom prst="borderCallout1">
            <a:avLst>
              <a:gd name="adj1" fmla="val 18750"/>
              <a:gd name="adj2" fmla="val 0"/>
              <a:gd name="adj3" fmla="val 112500"/>
              <a:gd name="adj4" fmla="val -30000"/>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pPr algn="ctr"/>
            <a:r>
              <a:rPr lang="en-US" sz="2000" b="1" dirty="0" smtClean="0">
                <a:solidFill>
                  <a:srgbClr val="FFFFFF"/>
                </a:solidFill>
              </a:rPr>
              <a:t>true</a:t>
            </a:r>
            <a:endParaRPr lang="en-US" sz="2000" b="1" dirty="0">
              <a:solidFill>
                <a:srgbClr val="FFFFFF"/>
              </a:solidFill>
            </a:endParaRPr>
          </a:p>
        </p:txBody>
      </p:sp>
      <p:sp>
        <p:nvSpPr>
          <p:cNvPr id="11" name="Animation Flag"/>
          <p:cNvSpPr txBox="1"/>
          <p:nvPr/>
        </p:nvSpPr>
        <p:spPr>
          <a:xfrm>
            <a:off x="8572500" y="6451600"/>
            <a:ext cx="396262" cy="400110"/>
          </a:xfrm>
          <a:prstGeom prst="rect">
            <a:avLst/>
          </a:prstGeom>
          <a:noFill/>
        </p:spPr>
        <p:txBody>
          <a:bodyPr vert="horz" wrap="none" lIns="91440" tIns="45720" rIns="91440" bIns="45720" rtlCol="0">
            <a:spAutoFit/>
          </a:bodyPr>
          <a:lstStyle/>
          <a:p>
            <a:r>
              <a:rPr lang="en-US" sz="2000" b="1" dirty="0" smtClean="0">
                <a:latin typeface="Arial" pitchFamily="34" charset="0"/>
              </a:rPr>
              <a:t>...</a:t>
            </a:r>
            <a:endParaRPr lang="en-US" sz="2000" b="1" dirty="0">
              <a:latin typeface="Arial" pitchFamily="34" charset="0"/>
            </a:endParaRPr>
          </a:p>
        </p:txBody>
      </p:sp>
    </p:spTree>
    <p:extLst>
      <p:ext uri="{BB962C8B-B14F-4D97-AF65-F5344CB8AC3E}">
        <p14:creationId xmlns:p14="http://schemas.microsoft.com/office/powerpoint/2010/main" val="2646969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842" y="952870"/>
            <a:ext cx="7936336" cy="3754826"/>
          </a:xfrm>
          <a:prstGeom prst="rect">
            <a:avLst/>
          </a:prstGeom>
        </p:spPr>
      </p:pic>
      <p:sp>
        <p:nvSpPr>
          <p:cNvPr id="2" name="Title 1"/>
          <p:cNvSpPr>
            <a:spLocks noGrp="1"/>
          </p:cNvSpPr>
          <p:nvPr>
            <p:ph type="title"/>
          </p:nvPr>
        </p:nvSpPr>
        <p:spPr/>
        <p:txBody>
          <a:bodyPr/>
          <a:lstStyle/>
          <a:p>
            <a:r>
              <a:rPr lang="en-US" dirty="0" smtClean="0"/>
              <a:t>Conditional Processing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63521875"/>
              </p:ext>
            </p:extLst>
          </p:nvPr>
        </p:nvGraphicFramePr>
        <p:xfrm>
          <a:off x="318654" y="4961281"/>
          <a:ext cx="3449774" cy="1057910"/>
        </p:xfrm>
        <a:graphic>
          <a:graphicData uri="http://schemas.openxmlformats.org/drawingml/2006/table">
            <a:tbl>
              <a:tblPr firstRow="1" bandRow="1">
                <a:tableStyleId>{5C22544A-7EE6-4342-B048-85BDC9FD1C3A}</a:tableStyleId>
              </a:tblPr>
              <a:tblGrid>
                <a:gridCol w="1854860"/>
                <a:gridCol w="1594914"/>
              </a:tblGrid>
              <a:tr h="346075">
                <a:tc gridSpan="2">
                  <a:txBody>
                    <a:bodyPr/>
                    <a:lstStyle/>
                    <a:p>
                      <a:pPr algn="l"/>
                      <a:r>
                        <a:rPr lang="en-US" sz="2400" b="0" i="0" dirty="0" smtClean="0">
                          <a:solidFill>
                            <a:srgbClr val="000000"/>
                          </a:solidFill>
                          <a:latin typeface="Arial"/>
                        </a:rPr>
                        <a:t>PDV</a:t>
                      </a:r>
                      <a:endParaRPr lang="en-US" sz="2400" b="0" i="0" dirty="0">
                        <a:solidFill>
                          <a:srgbClr val="000000"/>
                        </a:solidFill>
                        <a:latin typeface="Arial"/>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a:endParaRPr lang="en-US" sz="2400" b="0" i="0"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075">
                <a:tc>
                  <a:txBody>
                    <a:bodyPr/>
                    <a:lstStyle/>
                    <a:p>
                      <a:pPr algn="ctr"/>
                      <a:r>
                        <a:rPr lang="en-US" sz="2000" b="1" i="0" dirty="0" smtClean="0">
                          <a:solidFill>
                            <a:srgbClr val="000000"/>
                          </a:solidFill>
                          <a:latin typeface="Arial"/>
                        </a:rPr>
                        <a:t>Employee_ID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2000" b="1" i="0" dirty="0" smtClean="0">
                          <a:solidFill>
                            <a:srgbClr val="000000"/>
                          </a:solidFill>
                          <a:latin typeface="Arial"/>
                        </a:rPr>
                        <a:t>Last_Name</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r>
              <a:tr h="346075">
                <a:tc>
                  <a:txBody>
                    <a:bodyPr/>
                    <a:lstStyle/>
                    <a:p>
                      <a:pPr algn="r"/>
                      <a:r>
                        <a:rPr lang="en-US" sz="2000" b="0" i="0" dirty="0" smtClean="0">
                          <a:solidFill>
                            <a:srgbClr val="000000"/>
                          </a:solidFill>
                          <a:latin typeface="Arial"/>
                        </a:rPr>
                        <a:t>120102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2000" b="0" i="0" dirty="0" smtClean="0">
                          <a:solidFill>
                            <a:srgbClr val="000000"/>
                          </a:solidFill>
                          <a:latin typeface="Arial"/>
                        </a:rPr>
                        <a:t>Zhou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bl>
          </a:graphicData>
        </a:graphic>
      </p:graphicFrame>
      <p:sp>
        <p:nvSpPr>
          <p:cNvPr id="4" name="Slide Number Placeholder 3"/>
          <p:cNvSpPr>
            <a:spLocks noGrp="1"/>
          </p:cNvSpPr>
          <p:nvPr>
            <p:ph type="sldNum" sz="quarter" idx="10"/>
          </p:nvPr>
        </p:nvSpPr>
        <p:spPr/>
        <p:txBody>
          <a:bodyPr/>
          <a:lstStyle/>
          <a:p>
            <a:pPr>
              <a:defRPr/>
            </a:pPr>
            <a:fld id="{AFB8DB2C-9EB6-4556-AF97-C124BE19DE49}" type="slidenum">
              <a:rPr lang="en-US" smtClean="0"/>
              <a:pPr>
                <a:defRPr/>
              </a:pPr>
              <a:t>31</a:t>
            </a:fld>
            <a:endParaRPr lang="en-US" b="0" dirty="0">
              <a:latin typeface="Times New Roman" pitchFamily="18" charset="0"/>
            </a:endParaRPr>
          </a:p>
        </p:txBody>
      </p:sp>
      <p:graphicFrame>
        <p:nvGraphicFramePr>
          <p:cNvPr id="9" name="Content Placeholder 4"/>
          <p:cNvGraphicFramePr>
            <a:graphicFrameLocks/>
          </p:cNvGraphicFramePr>
          <p:nvPr>
            <p:extLst>
              <p:ext uri="{D42A27DB-BD31-4B8C-83A1-F6EECF244321}">
                <p14:modId xmlns:p14="http://schemas.microsoft.com/office/powerpoint/2010/main" val="2845174277"/>
              </p:ext>
            </p:extLst>
          </p:nvPr>
        </p:nvGraphicFramePr>
        <p:xfrm>
          <a:off x="4211773" y="4938195"/>
          <a:ext cx="4698966" cy="1057910"/>
        </p:xfrm>
        <a:graphic>
          <a:graphicData uri="http://schemas.openxmlformats.org/drawingml/2006/table">
            <a:tbl>
              <a:tblPr firstRow="1" bandRow="1">
                <a:tableStyleId>{5C22544A-7EE6-4342-B048-85BDC9FD1C3A}</a:tableStyleId>
              </a:tblPr>
              <a:tblGrid>
                <a:gridCol w="3533532"/>
                <a:gridCol w="1165434"/>
              </a:tblGrid>
              <a:tr h="346075">
                <a:tc gridSpan="2">
                  <a:txBody>
                    <a:bodyPr/>
                    <a:lstStyle/>
                    <a:p>
                      <a:pPr algn="l"/>
                      <a:endParaRPr lang="en-US" sz="2400" b="0" i="0" dirty="0">
                        <a:solidFill>
                          <a:srgbClr val="000000"/>
                        </a:solidFill>
                        <a:latin typeface="Arial"/>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a:endParaRPr lang="en-US" sz="2400" b="0" i="0"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075">
                <a:tc>
                  <a:txBody>
                    <a:bodyPr/>
                    <a:lstStyle/>
                    <a:p>
                      <a:pPr algn="ctr"/>
                      <a:r>
                        <a:rPr lang="en-US" sz="2000" b="1" i="0" dirty="0" smtClean="0">
                          <a:solidFill>
                            <a:srgbClr val="000000"/>
                          </a:solidFill>
                          <a:latin typeface="Arial"/>
                        </a:rPr>
                        <a:t>Job_Title</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2000" b="1" i="0" dirty="0" smtClean="0">
                          <a:solidFill>
                            <a:srgbClr val="000000"/>
                          </a:solidFill>
                          <a:latin typeface="Arial"/>
                        </a:rPr>
                        <a:t>Bonus</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r>
              <a:tr h="346075">
                <a:tc>
                  <a:txBody>
                    <a:bodyPr/>
                    <a:lstStyle/>
                    <a:p>
                      <a:pPr algn="l"/>
                      <a:r>
                        <a:rPr lang="en-US" sz="2000" b="0" i="0" dirty="0" smtClean="0">
                          <a:solidFill>
                            <a:srgbClr val="000000"/>
                          </a:solidFill>
                          <a:latin typeface="Arial"/>
                        </a:rPr>
                        <a:t>Sales Manager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r"/>
                      <a:r>
                        <a:rPr lang="en-US" sz="2000" b="0" i="0" dirty="0" smtClean="0">
                          <a:solidFill>
                            <a:srgbClr val="000000"/>
                          </a:solidFill>
                          <a:latin typeface="Arial"/>
                        </a:rPr>
                        <a:t>1500</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bl>
          </a:graphicData>
        </a:graphic>
      </p:graphicFrame>
      <p:sp>
        <p:nvSpPr>
          <p:cNvPr id="10" name="TextBox 9"/>
          <p:cNvSpPr txBox="1"/>
          <p:nvPr/>
        </p:nvSpPr>
        <p:spPr>
          <a:xfrm>
            <a:off x="3768427" y="5492445"/>
            <a:ext cx="655781" cy="461665"/>
          </a:xfrm>
          <a:prstGeom prst="rect">
            <a:avLst/>
          </a:prstGeom>
          <a:noFill/>
        </p:spPr>
        <p:txBody>
          <a:bodyPr wrap="square" rtlCol="0">
            <a:spAutoFit/>
          </a:bodyPr>
          <a:lstStyle/>
          <a:p>
            <a:r>
              <a:rPr lang="en-US" dirty="0" smtClean="0"/>
              <a:t>…</a:t>
            </a:r>
            <a:endParaRPr lang="en-US" dirty="0"/>
          </a:p>
        </p:txBody>
      </p:sp>
      <p:sp>
        <p:nvSpPr>
          <p:cNvPr id="12" name="Animation Flag"/>
          <p:cNvSpPr txBox="1"/>
          <p:nvPr/>
        </p:nvSpPr>
        <p:spPr>
          <a:xfrm>
            <a:off x="8572500" y="6451600"/>
            <a:ext cx="396262" cy="400110"/>
          </a:xfrm>
          <a:prstGeom prst="rect">
            <a:avLst/>
          </a:prstGeom>
          <a:noFill/>
        </p:spPr>
        <p:txBody>
          <a:bodyPr vert="horz" wrap="none" lIns="91440" tIns="45720" rIns="91440" bIns="45720" rtlCol="0">
            <a:spAutoFit/>
          </a:bodyPr>
          <a:lstStyle/>
          <a:p>
            <a:r>
              <a:rPr lang="en-US" sz="2000" b="1" dirty="0" smtClean="0">
                <a:latin typeface="Arial" pitchFamily="34" charset="0"/>
              </a:rPr>
              <a:t>...</a:t>
            </a:r>
            <a:endParaRPr lang="en-US" sz="2000" b="1" dirty="0">
              <a:latin typeface="Arial" pitchFamily="34" charset="0"/>
            </a:endParaRPr>
          </a:p>
        </p:txBody>
      </p:sp>
      <p:sp>
        <p:nvSpPr>
          <p:cNvPr id="14" name="Rectangle 13"/>
          <p:cNvSpPr/>
          <p:nvPr>
            <p:custDataLst>
              <p:tags r:id="rId1"/>
            </p:custDataLst>
          </p:nvPr>
        </p:nvSpPr>
        <p:spPr bwMode="auto">
          <a:xfrm>
            <a:off x="1859392" y="2624888"/>
            <a:ext cx="2081237"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1608569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842" y="952870"/>
            <a:ext cx="7936336" cy="3754826"/>
          </a:xfrm>
          <a:prstGeom prst="rect">
            <a:avLst/>
          </a:prstGeom>
        </p:spPr>
      </p:pic>
      <p:sp>
        <p:nvSpPr>
          <p:cNvPr id="2" name="Title 1"/>
          <p:cNvSpPr>
            <a:spLocks noGrp="1"/>
          </p:cNvSpPr>
          <p:nvPr>
            <p:ph type="title"/>
          </p:nvPr>
        </p:nvSpPr>
        <p:spPr/>
        <p:txBody>
          <a:bodyPr/>
          <a:lstStyle/>
          <a:p>
            <a:r>
              <a:rPr lang="en-US" dirty="0" smtClean="0"/>
              <a:t>Conditional Processing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78926012"/>
              </p:ext>
            </p:extLst>
          </p:nvPr>
        </p:nvGraphicFramePr>
        <p:xfrm>
          <a:off x="318654" y="4961281"/>
          <a:ext cx="3449774" cy="1057910"/>
        </p:xfrm>
        <a:graphic>
          <a:graphicData uri="http://schemas.openxmlformats.org/drawingml/2006/table">
            <a:tbl>
              <a:tblPr firstRow="1" bandRow="1">
                <a:tableStyleId>{5C22544A-7EE6-4342-B048-85BDC9FD1C3A}</a:tableStyleId>
              </a:tblPr>
              <a:tblGrid>
                <a:gridCol w="1854860"/>
                <a:gridCol w="1594914"/>
              </a:tblGrid>
              <a:tr h="346075">
                <a:tc gridSpan="2">
                  <a:txBody>
                    <a:bodyPr/>
                    <a:lstStyle/>
                    <a:p>
                      <a:pPr algn="l"/>
                      <a:r>
                        <a:rPr lang="en-US" sz="2400" b="0" i="0" dirty="0" smtClean="0">
                          <a:solidFill>
                            <a:srgbClr val="000000"/>
                          </a:solidFill>
                          <a:latin typeface="Arial"/>
                        </a:rPr>
                        <a:t>PDV</a:t>
                      </a:r>
                      <a:endParaRPr lang="en-US" sz="2400" b="0" i="0" dirty="0">
                        <a:solidFill>
                          <a:srgbClr val="000000"/>
                        </a:solidFill>
                        <a:latin typeface="Arial"/>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a:endParaRPr lang="en-US" sz="2400" b="0" i="0"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075">
                <a:tc>
                  <a:txBody>
                    <a:bodyPr/>
                    <a:lstStyle/>
                    <a:p>
                      <a:pPr algn="ctr"/>
                      <a:r>
                        <a:rPr lang="en-US" sz="2000" b="1" i="0" dirty="0" smtClean="0">
                          <a:solidFill>
                            <a:srgbClr val="000000"/>
                          </a:solidFill>
                          <a:latin typeface="Arial"/>
                        </a:rPr>
                        <a:t>Employee_ID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2000" b="1" i="0" dirty="0" smtClean="0">
                          <a:solidFill>
                            <a:srgbClr val="000000"/>
                          </a:solidFill>
                          <a:latin typeface="Arial"/>
                        </a:rPr>
                        <a:t>Last_Name</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r>
              <a:tr h="346075">
                <a:tc>
                  <a:txBody>
                    <a:bodyPr/>
                    <a:lstStyle/>
                    <a:p>
                      <a:pPr algn="r"/>
                      <a:r>
                        <a:rPr lang="en-US" sz="2000" b="0" i="0" dirty="0" smtClean="0">
                          <a:solidFill>
                            <a:srgbClr val="000000"/>
                          </a:solidFill>
                          <a:latin typeface="Arial"/>
                        </a:rPr>
                        <a:t>120102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2000" b="0" i="0" dirty="0" smtClean="0">
                          <a:solidFill>
                            <a:srgbClr val="000000"/>
                          </a:solidFill>
                          <a:latin typeface="Arial"/>
                        </a:rPr>
                        <a:t>Zhou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bl>
          </a:graphicData>
        </a:graphic>
      </p:graphicFrame>
      <p:sp>
        <p:nvSpPr>
          <p:cNvPr id="4" name="Slide Number Placeholder 3"/>
          <p:cNvSpPr>
            <a:spLocks noGrp="1"/>
          </p:cNvSpPr>
          <p:nvPr>
            <p:ph type="sldNum" sz="quarter" idx="10"/>
          </p:nvPr>
        </p:nvSpPr>
        <p:spPr/>
        <p:txBody>
          <a:bodyPr/>
          <a:lstStyle/>
          <a:p>
            <a:pPr>
              <a:defRPr/>
            </a:pPr>
            <a:fld id="{AFB8DB2C-9EB6-4556-AF97-C124BE19DE49}" type="slidenum">
              <a:rPr lang="en-US" smtClean="0"/>
              <a:pPr>
                <a:defRPr/>
              </a:pPr>
              <a:t>32</a:t>
            </a:fld>
            <a:endParaRPr lang="en-US" b="0" dirty="0">
              <a:latin typeface="Times New Roman" pitchFamily="18" charset="0"/>
            </a:endParaRPr>
          </a:p>
        </p:txBody>
      </p:sp>
      <p:graphicFrame>
        <p:nvGraphicFramePr>
          <p:cNvPr id="9" name="Content Placeholder 4"/>
          <p:cNvGraphicFramePr>
            <a:graphicFrameLocks/>
          </p:cNvGraphicFramePr>
          <p:nvPr>
            <p:extLst>
              <p:ext uri="{D42A27DB-BD31-4B8C-83A1-F6EECF244321}">
                <p14:modId xmlns:p14="http://schemas.microsoft.com/office/powerpoint/2010/main" val="1411769016"/>
              </p:ext>
            </p:extLst>
          </p:nvPr>
        </p:nvGraphicFramePr>
        <p:xfrm>
          <a:off x="4211773" y="4938195"/>
          <a:ext cx="4698966" cy="1057910"/>
        </p:xfrm>
        <a:graphic>
          <a:graphicData uri="http://schemas.openxmlformats.org/drawingml/2006/table">
            <a:tbl>
              <a:tblPr firstRow="1" bandRow="1">
                <a:tableStyleId>{5C22544A-7EE6-4342-B048-85BDC9FD1C3A}</a:tableStyleId>
              </a:tblPr>
              <a:tblGrid>
                <a:gridCol w="3533532"/>
                <a:gridCol w="1165434"/>
              </a:tblGrid>
              <a:tr h="346075">
                <a:tc gridSpan="2">
                  <a:txBody>
                    <a:bodyPr/>
                    <a:lstStyle/>
                    <a:p>
                      <a:pPr algn="l"/>
                      <a:endParaRPr lang="en-US" sz="2400" b="0" i="0" dirty="0">
                        <a:solidFill>
                          <a:srgbClr val="000000"/>
                        </a:solidFill>
                        <a:latin typeface="Arial"/>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a:endParaRPr lang="en-US" sz="2400" b="0" i="0"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075">
                <a:tc>
                  <a:txBody>
                    <a:bodyPr/>
                    <a:lstStyle/>
                    <a:p>
                      <a:pPr algn="ctr"/>
                      <a:r>
                        <a:rPr lang="en-US" sz="2000" b="1" i="0" dirty="0" smtClean="0">
                          <a:solidFill>
                            <a:srgbClr val="000000"/>
                          </a:solidFill>
                          <a:latin typeface="Arial"/>
                        </a:rPr>
                        <a:t>Job_Title</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2000" b="1" i="0" dirty="0" smtClean="0">
                          <a:solidFill>
                            <a:srgbClr val="000000"/>
                          </a:solidFill>
                          <a:latin typeface="Arial"/>
                        </a:rPr>
                        <a:t>Bonus</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r>
              <a:tr h="346075">
                <a:tc>
                  <a:txBody>
                    <a:bodyPr/>
                    <a:lstStyle/>
                    <a:p>
                      <a:pPr algn="l"/>
                      <a:r>
                        <a:rPr lang="en-US" sz="2000" b="0" i="0" dirty="0" smtClean="0">
                          <a:solidFill>
                            <a:srgbClr val="000000"/>
                          </a:solidFill>
                          <a:latin typeface="Arial"/>
                        </a:rPr>
                        <a:t>Sales Manager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r"/>
                      <a:r>
                        <a:rPr lang="en-US" sz="2000" b="0" i="0" dirty="0" smtClean="0">
                          <a:solidFill>
                            <a:srgbClr val="000000"/>
                          </a:solidFill>
                          <a:latin typeface="Arial"/>
                        </a:rPr>
                        <a:t>1500</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bl>
          </a:graphicData>
        </a:graphic>
      </p:graphicFrame>
      <p:sp>
        <p:nvSpPr>
          <p:cNvPr id="10" name="TextBox 9"/>
          <p:cNvSpPr txBox="1"/>
          <p:nvPr/>
        </p:nvSpPr>
        <p:spPr>
          <a:xfrm>
            <a:off x="3768427" y="5492445"/>
            <a:ext cx="655781" cy="461665"/>
          </a:xfrm>
          <a:prstGeom prst="rect">
            <a:avLst/>
          </a:prstGeom>
          <a:noFill/>
        </p:spPr>
        <p:txBody>
          <a:bodyPr wrap="square" rtlCol="0">
            <a:spAutoFit/>
          </a:bodyPr>
          <a:lstStyle/>
          <a:p>
            <a:r>
              <a:rPr lang="en-US" dirty="0" smtClean="0"/>
              <a:t>…</a:t>
            </a:r>
            <a:endParaRPr lang="en-US" dirty="0"/>
          </a:p>
        </p:txBody>
      </p:sp>
      <p:sp>
        <p:nvSpPr>
          <p:cNvPr id="3" name="Rectangle 2"/>
          <p:cNvSpPr/>
          <p:nvPr>
            <p:custDataLst>
              <p:tags r:id="rId1"/>
            </p:custDataLst>
          </p:nvPr>
        </p:nvSpPr>
        <p:spPr bwMode="auto">
          <a:xfrm>
            <a:off x="1828798" y="2956290"/>
            <a:ext cx="5960963"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8" name="Line Callout 1 7"/>
          <p:cNvSpPr/>
          <p:nvPr/>
        </p:nvSpPr>
        <p:spPr bwMode="auto">
          <a:xfrm>
            <a:off x="5183876" y="2389055"/>
            <a:ext cx="914400" cy="487313"/>
          </a:xfrm>
          <a:prstGeom prst="borderCallout1">
            <a:avLst>
              <a:gd name="adj1" fmla="val 18750"/>
              <a:gd name="adj2" fmla="val 0"/>
              <a:gd name="adj3" fmla="val 112500"/>
              <a:gd name="adj4" fmla="val -30000"/>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pPr algn="ctr"/>
            <a:r>
              <a:rPr lang="en-US" sz="2000" b="1" dirty="0" smtClean="0">
                <a:solidFill>
                  <a:srgbClr val="FFFFFF"/>
                </a:solidFill>
              </a:rPr>
              <a:t>false</a:t>
            </a:r>
            <a:endParaRPr lang="en-US" sz="2000" b="1" dirty="0">
              <a:solidFill>
                <a:srgbClr val="FFFFFF"/>
              </a:solidFill>
            </a:endParaRPr>
          </a:p>
        </p:txBody>
      </p:sp>
      <p:sp>
        <p:nvSpPr>
          <p:cNvPr id="11" name="Animation Flag"/>
          <p:cNvSpPr txBox="1"/>
          <p:nvPr/>
        </p:nvSpPr>
        <p:spPr>
          <a:xfrm>
            <a:off x="8572500" y="6451600"/>
            <a:ext cx="396262" cy="400110"/>
          </a:xfrm>
          <a:prstGeom prst="rect">
            <a:avLst/>
          </a:prstGeom>
          <a:noFill/>
        </p:spPr>
        <p:txBody>
          <a:bodyPr vert="horz" wrap="none" lIns="91440" tIns="45720" rIns="91440" bIns="45720" rtlCol="0">
            <a:spAutoFit/>
          </a:bodyPr>
          <a:lstStyle/>
          <a:p>
            <a:r>
              <a:rPr lang="en-US" sz="2000" b="1" dirty="0" smtClean="0">
                <a:latin typeface="Arial" pitchFamily="34" charset="0"/>
              </a:rPr>
              <a:t>...</a:t>
            </a:r>
            <a:endParaRPr lang="en-US" sz="2000" b="1" dirty="0">
              <a:latin typeface="Arial" pitchFamily="34" charset="0"/>
            </a:endParaRPr>
          </a:p>
        </p:txBody>
      </p:sp>
    </p:spTree>
    <p:extLst>
      <p:ext uri="{BB962C8B-B14F-4D97-AF65-F5344CB8AC3E}">
        <p14:creationId xmlns:p14="http://schemas.microsoft.com/office/powerpoint/2010/main" val="27137052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842" y="952870"/>
            <a:ext cx="7936336" cy="3754826"/>
          </a:xfrm>
          <a:prstGeom prst="rect">
            <a:avLst/>
          </a:prstGeom>
        </p:spPr>
      </p:pic>
      <p:sp>
        <p:nvSpPr>
          <p:cNvPr id="2" name="Title 1"/>
          <p:cNvSpPr>
            <a:spLocks noGrp="1"/>
          </p:cNvSpPr>
          <p:nvPr>
            <p:ph type="title"/>
          </p:nvPr>
        </p:nvSpPr>
        <p:spPr/>
        <p:txBody>
          <a:bodyPr/>
          <a:lstStyle/>
          <a:p>
            <a:r>
              <a:rPr lang="en-US" dirty="0" smtClean="0"/>
              <a:t>Conditional Processing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70239897"/>
              </p:ext>
            </p:extLst>
          </p:nvPr>
        </p:nvGraphicFramePr>
        <p:xfrm>
          <a:off x="318654" y="4961281"/>
          <a:ext cx="3449774" cy="1057910"/>
        </p:xfrm>
        <a:graphic>
          <a:graphicData uri="http://schemas.openxmlformats.org/drawingml/2006/table">
            <a:tbl>
              <a:tblPr firstRow="1" bandRow="1">
                <a:tableStyleId>{5C22544A-7EE6-4342-B048-85BDC9FD1C3A}</a:tableStyleId>
              </a:tblPr>
              <a:tblGrid>
                <a:gridCol w="1854860"/>
                <a:gridCol w="1594914"/>
              </a:tblGrid>
              <a:tr h="346075">
                <a:tc gridSpan="2">
                  <a:txBody>
                    <a:bodyPr/>
                    <a:lstStyle/>
                    <a:p>
                      <a:pPr algn="l"/>
                      <a:r>
                        <a:rPr lang="en-US" sz="2400" b="0" i="0" dirty="0" smtClean="0">
                          <a:solidFill>
                            <a:srgbClr val="000000"/>
                          </a:solidFill>
                          <a:latin typeface="Arial"/>
                        </a:rPr>
                        <a:t>PDV</a:t>
                      </a:r>
                      <a:endParaRPr lang="en-US" sz="2400" b="0" i="0" dirty="0">
                        <a:solidFill>
                          <a:srgbClr val="000000"/>
                        </a:solidFill>
                        <a:latin typeface="Arial"/>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a:endParaRPr lang="en-US" sz="2400" b="0" i="0"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075">
                <a:tc>
                  <a:txBody>
                    <a:bodyPr/>
                    <a:lstStyle/>
                    <a:p>
                      <a:pPr algn="ctr"/>
                      <a:r>
                        <a:rPr lang="en-US" sz="2000" b="1" i="0" dirty="0" smtClean="0">
                          <a:solidFill>
                            <a:srgbClr val="000000"/>
                          </a:solidFill>
                          <a:latin typeface="Arial"/>
                        </a:rPr>
                        <a:t>Employee_ID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2000" b="1" i="0" dirty="0" smtClean="0">
                          <a:solidFill>
                            <a:srgbClr val="000000"/>
                          </a:solidFill>
                          <a:latin typeface="Arial"/>
                        </a:rPr>
                        <a:t>Last_Name</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r>
              <a:tr h="346075">
                <a:tc>
                  <a:txBody>
                    <a:bodyPr/>
                    <a:lstStyle/>
                    <a:p>
                      <a:pPr algn="r"/>
                      <a:r>
                        <a:rPr lang="en-US" sz="2000" b="0" i="0" dirty="0" smtClean="0">
                          <a:solidFill>
                            <a:srgbClr val="000000"/>
                          </a:solidFill>
                          <a:latin typeface="Arial"/>
                        </a:rPr>
                        <a:t>120102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2000" b="0" i="0" dirty="0" smtClean="0">
                          <a:solidFill>
                            <a:srgbClr val="000000"/>
                          </a:solidFill>
                          <a:latin typeface="Arial"/>
                        </a:rPr>
                        <a:t>Zhou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bl>
          </a:graphicData>
        </a:graphic>
      </p:graphicFrame>
      <p:sp>
        <p:nvSpPr>
          <p:cNvPr id="4" name="Slide Number Placeholder 3"/>
          <p:cNvSpPr>
            <a:spLocks noGrp="1"/>
          </p:cNvSpPr>
          <p:nvPr>
            <p:ph type="sldNum" sz="quarter" idx="10"/>
          </p:nvPr>
        </p:nvSpPr>
        <p:spPr/>
        <p:txBody>
          <a:bodyPr/>
          <a:lstStyle/>
          <a:p>
            <a:pPr>
              <a:defRPr/>
            </a:pPr>
            <a:fld id="{AFB8DB2C-9EB6-4556-AF97-C124BE19DE49}" type="slidenum">
              <a:rPr lang="en-US" smtClean="0"/>
              <a:pPr>
                <a:defRPr/>
              </a:pPr>
              <a:t>33</a:t>
            </a:fld>
            <a:endParaRPr lang="en-US" b="0" dirty="0">
              <a:latin typeface="Times New Roman" pitchFamily="18" charset="0"/>
            </a:endParaRPr>
          </a:p>
        </p:txBody>
      </p:sp>
      <p:graphicFrame>
        <p:nvGraphicFramePr>
          <p:cNvPr id="9" name="Content Placeholder 4"/>
          <p:cNvGraphicFramePr>
            <a:graphicFrameLocks/>
          </p:cNvGraphicFramePr>
          <p:nvPr>
            <p:extLst>
              <p:ext uri="{D42A27DB-BD31-4B8C-83A1-F6EECF244321}">
                <p14:modId xmlns:p14="http://schemas.microsoft.com/office/powerpoint/2010/main" val="2607711501"/>
              </p:ext>
            </p:extLst>
          </p:nvPr>
        </p:nvGraphicFramePr>
        <p:xfrm>
          <a:off x="4211773" y="4938195"/>
          <a:ext cx="4698966" cy="1057910"/>
        </p:xfrm>
        <a:graphic>
          <a:graphicData uri="http://schemas.openxmlformats.org/drawingml/2006/table">
            <a:tbl>
              <a:tblPr firstRow="1" bandRow="1">
                <a:tableStyleId>{5C22544A-7EE6-4342-B048-85BDC9FD1C3A}</a:tableStyleId>
              </a:tblPr>
              <a:tblGrid>
                <a:gridCol w="3533532"/>
                <a:gridCol w="1165434"/>
              </a:tblGrid>
              <a:tr h="346075">
                <a:tc gridSpan="2">
                  <a:txBody>
                    <a:bodyPr/>
                    <a:lstStyle/>
                    <a:p>
                      <a:pPr algn="l"/>
                      <a:endParaRPr lang="en-US" sz="2400" b="0" i="0" dirty="0">
                        <a:solidFill>
                          <a:srgbClr val="000000"/>
                        </a:solidFill>
                        <a:latin typeface="Arial"/>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a:endParaRPr lang="en-US" sz="2400" b="0" i="0"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075">
                <a:tc>
                  <a:txBody>
                    <a:bodyPr/>
                    <a:lstStyle/>
                    <a:p>
                      <a:pPr algn="ctr"/>
                      <a:r>
                        <a:rPr lang="en-US" sz="2000" b="1" i="0" dirty="0" smtClean="0">
                          <a:solidFill>
                            <a:srgbClr val="000000"/>
                          </a:solidFill>
                          <a:latin typeface="Arial"/>
                        </a:rPr>
                        <a:t>Job_Title</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2000" b="1" i="0" dirty="0" smtClean="0">
                          <a:solidFill>
                            <a:srgbClr val="000000"/>
                          </a:solidFill>
                          <a:latin typeface="Arial"/>
                        </a:rPr>
                        <a:t>Bonus</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r>
              <a:tr h="346075">
                <a:tc>
                  <a:txBody>
                    <a:bodyPr/>
                    <a:lstStyle/>
                    <a:p>
                      <a:pPr algn="l"/>
                      <a:r>
                        <a:rPr lang="en-US" sz="2000" b="0" i="0" dirty="0" smtClean="0">
                          <a:solidFill>
                            <a:srgbClr val="000000"/>
                          </a:solidFill>
                          <a:latin typeface="Arial"/>
                        </a:rPr>
                        <a:t>Sales Manager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r"/>
                      <a:r>
                        <a:rPr lang="en-US" sz="2000" b="0" i="0" dirty="0" smtClean="0">
                          <a:solidFill>
                            <a:srgbClr val="000000"/>
                          </a:solidFill>
                          <a:latin typeface="Arial"/>
                        </a:rPr>
                        <a:t>1500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bl>
          </a:graphicData>
        </a:graphic>
      </p:graphicFrame>
      <p:sp>
        <p:nvSpPr>
          <p:cNvPr id="10" name="TextBox 9"/>
          <p:cNvSpPr txBox="1"/>
          <p:nvPr/>
        </p:nvSpPr>
        <p:spPr>
          <a:xfrm>
            <a:off x="3768427" y="5492445"/>
            <a:ext cx="655781" cy="461665"/>
          </a:xfrm>
          <a:prstGeom prst="rect">
            <a:avLst/>
          </a:prstGeom>
          <a:noFill/>
        </p:spPr>
        <p:txBody>
          <a:bodyPr wrap="square" rtlCol="0">
            <a:spAutoFit/>
          </a:bodyPr>
          <a:lstStyle/>
          <a:p>
            <a:r>
              <a:rPr lang="en-US" dirty="0" smtClean="0"/>
              <a:t>…</a:t>
            </a:r>
            <a:endParaRPr lang="en-US" dirty="0"/>
          </a:p>
        </p:txBody>
      </p:sp>
      <p:sp>
        <p:nvSpPr>
          <p:cNvPr id="3" name="Rectangle 2"/>
          <p:cNvSpPr/>
          <p:nvPr>
            <p:custDataLst>
              <p:tags r:id="rId1"/>
            </p:custDataLst>
          </p:nvPr>
        </p:nvSpPr>
        <p:spPr bwMode="auto">
          <a:xfrm>
            <a:off x="1794076" y="3552957"/>
            <a:ext cx="5909051"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8" name="Line Callout 1 7"/>
          <p:cNvSpPr/>
          <p:nvPr/>
        </p:nvSpPr>
        <p:spPr bwMode="auto">
          <a:xfrm>
            <a:off x="5195451" y="2985722"/>
            <a:ext cx="935815" cy="487313"/>
          </a:xfrm>
          <a:prstGeom prst="borderCallout1">
            <a:avLst>
              <a:gd name="adj1" fmla="val 18750"/>
              <a:gd name="adj2" fmla="val 0"/>
              <a:gd name="adj3" fmla="val 112500"/>
              <a:gd name="adj4" fmla="val -30000"/>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pPr algn="ctr"/>
            <a:r>
              <a:rPr lang="en-US" sz="2000" b="1" dirty="0" smtClean="0">
                <a:solidFill>
                  <a:srgbClr val="FFFFFF"/>
                </a:solidFill>
              </a:rPr>
              <a:t>false</a:t>
            </a:r>
            <a:endParaRPr lang="en-US" sz="2000" b="1" dirty="0">
              <a:solidFill>
                <a:srgbClr val="FFFFFF"/>
              </a:solidFill>
            </a:endParaRPr>
          </a:p>
        </p:txBody>
      </p:sp>
      <p:sp>
        <p:nvSpPr>
          <p:cNvPr id="11" name="Animation Flag"/>
          <p:cNvSpPr txBox="1"/>
          <p:nvPr/>
        </p:nvSpPr>
        <p:spPr>
          <a:xfrm>
            <a:off x="8572500" y="6451600"/>
            <a:ext cx="396262" cy="400110"/>
          </a:xfrm>
          <a:prstGeom prst="rect">
            <a:avLst/>
          </a:prstGeom>
          <a:noFill/>
        </p:spPr>
        <p:txBody>
          <a:bodyPr vert="horz" wrap="none" lIns="91440" tIns="45720" rIns="91440" bIns="45720" rtlCol="0">
            <a:spAutoFit/>
          </a:bodyPr>
          <a:lstStyle/>
          <a:p>
            <a:r>
              <a:rPr lang="en-US" sz="2000" b="1" dirty="0" smtClean="0">
                <a:latin typeface="Arial" pitchFamily="34" charset="0"/>
              </a:rPr>
              <a:t>...</a:t>
            </a:r>
            <a:endParaRPr lang="en-US" sz="2000" b="1" dirty="0">
              <a:latin typeface="Arial" pitchFamily="34" charset="0"/>
            </a:endParaRPr>
          </a:p>
        </p:txBody>
      </p:sp>
    </p:spTree>
    <p:extLst>
      <p:ext uri="{BB962C8B-B14F-4D97-AF65-F5344CB8AC3E}">
        <p14:creationId xmlns:p14="http://schemas.microsoft.com/office/powerpoint/2010/main" val="12838784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842" y="952870"/>
            <a:ext cx="7936336" cy="3754826"/>
          </a:xfrm>
          <a:prstGeom prst="rect">
            <a:avLst/>
          </a:prstGeom>
        </p:spPr>
      </p:pic>
      <p:sp>
        <p:nvSpPr>
          <p:cNvPr id="2" name="Title 1"/>
          <p:cNvSpPr>
            <a:spLocks noGrp="1"/>
          </p:cNvSpPr>
          <p:nvPr>
            <p:ph type="title"/>
          </p:nvPr>
        </p:nvSpPr>
        <p:spPr/>
        <p:txBody>
          <a:bodyPr/>
          <a:lstStyle/>
          <a:p>
            <a:r>
              <a:rPr lang="en-US" dirty="0" smtClean="0"/>
              <a:t>Conditional Processing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4940285"/>
              </p:ext>
            </p:extLst>
          </p:nvPr>
        </p:nvGraphicFramePr>
        <p:xfrm>
          <a:off x="318654" y="4961281"/>
          <a:ext cx="3449774" cy="1057910"/>
        </p:xfrm>
        <a:graphic>
          <a:graphicData uri="http://schemas.openxmlformats.org/drawingml/2006/table">
            <a:tbl>
              <a:tblPr firstRow="1" bandRow="1">
                <a:tableStyleId>{5C22544A-7EE6-4342-B048-85BDC9FD1C3A}</a:tableStyleId>
              </a:tblPr>
              <a:tblGrid>
                <a:gridCol w="1854860"/>
                <a:gridCol w="1594914"/>
              </a:tblGrid>
              <a:tr h="346075">
                <a:tc gridSpan="2">
                  <a:txBody>
                    <a:bodyPr/>
                    <a:lstStyle/>
                    <a:p>
                      <a:pPr algn="l"/>
                      <a:r>
                        <a:rPr lang="en-US" sz="2400" b="0" i="0" dirty="0" smtClean="0">
                          <a:solidFill>
                            <a:srgbClr val="000000"/>
                          </a:solidFill>
                          <a:latin typeface="Arial"/>
                        </a:rPr>
                        <a:t>PDV</a:t>
                      </a:r>
                      <a:endParaRPr lang="en-US" sz="2400" b="0" i="0" dirty="0">
                        <a:solidFill>
                          <a:srgbClr val="000000"/>
                        </a:solidFill>
                        <a:latin typeface="Arial"/>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a:endParaRPr lang="en-US" sz="2400" b="0" i="0"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075">
                <a:tc>
                  <a:txBody>
                    <a:bodyPr/>
                    <a:lstStyle/>
                    <a:p>
                      <a:pPr algn="ctr"/>
                      <a:r>
                        <a:rPr lang="en-US" sz="2000" b="1" i="0" dirty="0" smtClean="0">
                          <a:solidFill>
                            <a:srgbClr val="000000"/>
                          </a:solidFill>
                          <a:latin typeface="Arial"/>
                        </a:rPr>
                        <a:t>Employee_ID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2000" b="1" i="0" dirty="0" smtClean="0">
                          <a:solidFill>
                            <a:srgbClr val="000000"/>
                          </a:solidFill>
                          <a:latin typeface="Arial"/>
                        </a:rPr>
                        <a:t>Last_Name</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r>
              <a:tr h="346075">
                <a:tc>
                  <a:txBody>
                    <a:bodyPr/>
                    <a:lstStyle/>
                    <a:p>
                      <a:pPr algn="r"/>
                      <a:r>
                        <a:rPr lang="en-US" sz="2000" b="0" i="0" dirty="0" smtClean="0">
                          <a:solidFill>
                            <a:srgbClr val="000000"/>
                          </a:solidFill>
                          <a:latin typeface="Arial"/>
                        </a:rPr>
                        <a:t>120102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2000" b="0" i="0" dirty="0" smtClean="0">
                          <a:solidFill>
                            <a:srgbClr val="000000"/>
                          </a:solidFill>
                          <a:latin typeface="Arial"/>
                        </a:rPr>
                        <a:t>Zhou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bl>
          </a:graphicData>
        </a:graphic>
      </p:graphicFrame>
      <p:sp>
        <p:nvSpPr>
          <p:cNvPr id="4" name="Slide Number Placeholder 3"/>
          <p:cNvSpPr>
            <a:spLocks noGrp="1"/>
          </p:cNvSpPr>
          <p:nvPr>
            <p:ph type="sldNum" sz="quarter" idx="10"/>
          </p:nvPr>
        </p:nvSpPr>
        <p:spPr/>
        <p:txBody>
          <a:bodyPr/>
          <a:lstStyle/>
          <a:p>
            <a:pPr>
              <a:defRPr/>
            </a:pPr>
            <a:fld id="{AFB8DB2C-9EB6-4556-AF97-C124BE19DE49}" type="slidenum">
              <a:rPr lang="en-US" smtClean="0"/>
              <a:pPr>
                <a:defRPr/>
              </a:pPr>
              <a:t>34</a:t>
            </a:fld>
            <a:endParaRPr lang="en-US" b="0" dirty="0">
              <a:latin typeface="Times New Roman" pitchFamily="18" charset="0"/>
            </a:endParaRPr>
          </a:p>
        </p:txBody>
      </p:sp>
      <p:sp>
        <p:nvSpPr>
          <p:cNvPr id="10" name="TextBox 9"/>
          <p:cNvSpPr txBox="1"/>
          <p:nvPr/>
        </p:nvSpPr>
        <p:spPr>
          <a:xfrm>
            <a:off x="3768427" y="5492445"/>
            <a:ext cx="655781" cy="461665"/>
          </a:xfrm>
          <a:prstGeom prst="rect">
            <a:avLst/>
          </a:prstGeom>
          <a:noFill/>
        </p:spPr>
        <p:txBody>
          <a:bodyPr wrap="square" rtlCol="0">
            <a:spAutoFit/>
          </a:bodyPr>
          <a:lstStyle/>
          <a:p>
            <a:r>
              <a:rPr lang="en-US" dirty="0" smtClean="0"/>
              <a:t>…</a:t>
            </a:r>
            <a:endParaRPr lang="en-US" dirty="0"/>
          </a:p>
        </p:txBody>
      </p:sp>
      <p:graphicFrame>
        <p:nvGraphicFramePr>
          <p:cNvPr id="14" name="Content Placeholder 4"/>
          <p:cNvGraphicFramePr>
            <a:graphicFrameLocks/>
          </p:cNvGraphicFramePr>
          <p:nvPr>
            <p:extLst>
              <p:ext uri="{D42A27DB-BD31-4B8C-83A1-F6EECF244321}">
                <p14:modId xmlns:p14="http://schemas.microsoft.com/office/powerpoint/2010/main" val="1925295207"/>
              </p:ext>
            </p:extLst>
          </p:nvPr>
        </p:nvGraphicFramePr>
        <p:xfrm>
          <a:off x="4211773" y="4938195"/>
          <a:ext cx="4698966" cy="1057910"/>
        </p:xfrm>
        <a:graphic>
          <a:graphicData uri="http://schemas.openxmlformats.org/drawingml/2006/table">
            <a:tbl>
              <a:tblPr firstRow="1" bandRow="1">
                <a:tableStyleId>{5C22544A-7EE6-4342-B048-85BDC9FD1C3A}</a:tableStyleId>
              </a:tblPr>
              <a:tblGrid>
                <a:gridCol w="3533532"/>
                <a:gridCol w="1165434"/>
              </a:tblGrid>
              <a:tr h="346075">
                <a:tc gridSpan="2">
                  <a:txBody>
                    <a:bodyPr/>
                    <a:lstStyle/>
                    <a:p>
                      <a:pPr algn="l"/>
                      <a:endParaRPr lang="en-US" sz="2400" b="0" i="0" dirty="0">
                        <a:solidFill>
                          <a:srgbClr val="000000"/>
                        </a:solidFill>
                        <a:latin typeface="Arial"/>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a:endParaRPr lang="en-US" sz="2400" b="0" i="0"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075">
                <a:tc>
                  <a:txBody>
                    <a:bodyPr/>
                    <a:lstStyle/>
                    <a:p>
                      <a:pPr algn="ctr"/>
                      <a:r>
                        <a:rPr lang="en-US" sz="2000" b="1" i="0" dirty="0" smtClean="0">
                          <a:solidFill>
                            <a:srgbClr val="000000"/>
                          </a:solidFill>
                          <a:latin typeface="Arial"/>
                        </a:rPr>
                        <a:t>Job_Title</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2000" b="1" i="0" dirty="0" smtClean="0">
                          <a:solidFill>
                            <a:srgbClr val="000000"/>
                          </a:solidFill>
                          <a:latin typeface="Arial"/>
                        </a:rPr>
                        <a:t>Bonus</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r>
              <a:tr h="346075">
                <a:tc>
                  <a:txBody>
                    <a:bodyPr/>
                    <a:lstStyle/>
                    <a:p>
                      <a:pPr algn="l"/>
                      <a:r>
                        <a:rPr lang="en-US" sz="2000" b="0" i="0" dirty="0" smtClean="0">
                          <a:solidFill>
                            <a:srgbClr val="000000"/>
                          </a:solidFill>
                          <a:latin typeface="Arial"/>
                        </a:rPr>
                        <a:t>Sales Manager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r"/>
                      <a:r>
                        <a:rPr lang="en-US" sz="2000" b="0" i="0" dirty="0" smtClean="0">
                          <a:solidFill>
                            <a:srgbClr val="000000"/>
                          </a:solidFill>
                          <a:latin typeface="Arial"/>
                        </a:rPr>
                        <a:t>1500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bl>
          </a:graphicData>
        </a:graphic>
      </p:graphicFrame>
      <p:grpSp>
        <p:nvGrpSpPr>
          <p:cNvPr id="13" name="Group 12"/>
          <p:cNvGrpSpPr/>
          <p:nvPr/>
        </p:nvGrpSpPr>
        <p:grpSpPr>
          <a:xfrm>
            <a:off x="1600200" y="4175129"/>
            <a:ext cx="3484419" cy="879673"/>
            <a:chOff x="2357581" y="2451730"/>
            <a:chExt cx="3484419" cy="879673"/>
          </a:xfrm>
        </p:grpSpPr>
        <p:sp>
          <p:nvSpPr>
            <p:cNvPr id="11" name="Rounded Rectangle 10"/>
            <p:cNvSpPr/>
            <p:nvPr/>
          </p:nvSpPr>
          <p:spPr bwMode="auto">
            <a:xfrm>
              <a:off x="3302000" y="2451730"/>
              <a:ext cx="2540000" cy="879673"/>
            </a:xfrm>
            <a:prstGeom prst="roundRect">
              <a:avLst/>
            </a:prstGeom>
            <a:solidFill>
              <a:srgbClr val="0053C3"/>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pPr algn="ctr"/>
              <a:r>
                <a:rPr lang="en-US" sz="2000" b="1" dirty="0" smtClean="0">
                  <a:solidFill>
                    <a:srgbClr val="FFFFFF"/>
                  </a:solidFill>
                </a:rPr>
                <a:t>Implicit OUTPUT;</a:t>
              </a:r>
            </a:p>
            <a:p>
              <a:pPr algn="ctr"/>
              <a:r>
                <a:rPr lang="en-US" sz="2000" b="1" dirty="0" smtClean="0">
                  <a:solidFill>
                    <a:srgbClr val="FFFFFF"/>
                  </a:solidFill>
                </a:rPr>
                <a:t>Implicit RETURN;</a:t>
              </a:r>
              <a:endParaRPr lang="en-US" sz="2000" b="1" dirty="0">
                <a:solidFill>
                  <a:srgbClr val="FFFFFF"/>
                </a:solidFill>
              </a:endParaRPr>
            </a:p>
          </p:txBody>
        </p:sp>
        <p:cxnSp>
          <p:nvCxnSpPr>
            <p:cNvPr id="12" name="Straight Arrow Connector 11"/>
            <p:cNvCxnSpPr/>
            <p:nvPr/>
          </p:nvCxnSpPr>
          <p:spPr bwMode="auto">
            <a:xfrm flipH="1" flipV="1">
              <a:off x="2357581" y="2553103"/>
              <a:ext cx="944420" cy="107950"/>
            </a:xfrm>
            <a:prstGeom prst="straightConnector1">
              <a:avLst/>
            </a:prstGeom>
            <a:solidFill>
              <a:schemeClr val="accent1"/>
            </a:solidFill>
            <a:ln w="19050" cap="flat" cmpd="sng" algn="ctr">
              <a:solidFill>
                <a:srgbClr val="000000"/>
              </a:solidFill>
              <a:prstDash val="solid"/>
              <a:round/>
              <a:headEnd type="none" w="med" len="med"/>
              <a:tailEnd type="none" w="med" len="med"/>
            </a:ln>
            <a:effectLst/>
          </p:spPr>
        </p:cxnSp>
      </p:grpSp>
    </p:spTree>
    <p:extLst>
      <p:ext uri="{BB962C8B-B14F-4D97-AF65-F5344CB8AC3E}">
        <p14:creationId xmlns:p14="http://schemas.microsoft.com/office/powerpoint/2010/main" val="28322858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842" y="952870"/>
            <a:ext cx="7936336" cy="3754826"/>
          </a:xfrm>
          <a:prstGeom prst="rect">
            <a:avLst/>
          </a:prstGeom>
        </p:spPr>
      </p:pic>
      <p:sp>
        <p:nvSpPr>
          <p:cNvPr id="2" name="Title 1"/>
          <p:cNvSpPr>
            <a:spLocks noGrp="1"/>
          </p:cNvSpPr>
          <p:nvPr>
            <p:ph type="title"/>
          </p:nvPr>
        </p:nvSpPr>
        <p:spPr/>
        <p:txBody>
          <a:bodyPr/>
          <a:lstStyle/>
          <a:p>
            <a:r>
              <a:rPr lang="en-US" dirty="0" smtClean="0"/>
              <a:t>Conditional Processing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80311458"/>
              </p:ext>
            </p:extLst>
          </p:nvPr>
        </p:nvGraphicFramePr>
        <p:xfrm>
          <a:off x="318654" y="4961281"/>
          <a:ext cx="3449774" cy="1057910"/>
        </p:xfrm>
        <a:graphic>
          <a:graphicData uri="http://schemas.openxmlformats.org/drawingml/2006/table">
            <a:tbl>
              <a:tblPr firstRow="1" bandRow="1">
                <a:tableStyleId>{5C22544A-7EE6-4342-B048-85BDC9FD1C3A}</a:tableStyleId>
              </a:tblPr>
              <a:tblGrid>
                <a:gridCol w="1854860"/>
                <a:gridCol w="1594914"/>
              </a:tblGrid>
              <a:tr h="346075">
                <a:tc gridSpan="2">
                  <a:txBody>
                    <a:bodyPr/>
                    <a:lstStyle/>
                    <a:p>
                      <a:pPr algn="l"/>
                      <a:r>
                        <a:rPr lang="en-US" sz="2400" b="0" i="0" dirty="0" smtClean="0">
                          <a:solidFill>
                            <a:srgbClr val="000000"/>
                          </a:solidFill>
                          <a:latin typeface="Arial"/>
                        </a:rPr>
                        <a:t>PDV</a:t>
                      </a:r>
                      <a:endParaRPr lang="en-US" sz="2400" b="0" i="0" dirty="0">
                        <a:solidFill>
                          <a:srgbClr val="000000"/>
                        </a:solidFill>
                        <a:latin typeface="Arial"/>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a:endParaRPr lang="en-US" sz="2400" b="0" i="0"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075">
                <a:tc>
                  <a:txBody>
                    <a:bodyPr/>
                    <a:lstStyle/>
                    <a:p>
                      <a:pPr algn="ctr"/>
                      <a:r>
                        <a:rPr lang="en-US" sz="2000" b="1" i="0" dirty="0" smtClean="0">
                          <a:solidFill>
                            <a:srgbClr val="000000"/>
                          </a:solidFill>
                          <a:latin typeface="Arial"/>
                        </a:rPr>
                        <a:t>Employee_ID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2000" b="1" i="0" dirty="0" smtClean="0">
                          <a:solidFill>
                            <a:srgbClr val="000000"/>
                          </a:solidFill>
                          <a:latin typeface="Arial"/>
                        </a:rPr>
                        <a:t>Last_Name</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r>
              <a:tr h="346075">
                <a:tc>
                  <a:txBody>
                    <a:bodyPr/>
                    <a:lstStyle/>
                    <a:p>
                      <a:pPr algn="r"/>
                      <a:r>
                        <a:rPr lang="en-US" sz="2000" b="0" i="0" dirty="0" smtClean="0">
                          <a:solidFill>
                            <a:srgbClr val="000000"/>
                          </a:solidFill>
                          <a:latin typeface="Arial"/>
                        </a:rPr>
                        <a:t>120102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2000" b="0" i="0" dirty="0" smtClean="0">
                          <a:solidFill>
                            <a:srgbClr val="000000"/>
                          </a:solidFill>
                          <a:latin typeface="Arial"/>
                        </a:rPr>
                        <a:t>Zhou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bl>
          </a:graphicData>
        </a:graphic>
      </p:graphicFrame>
      <p:sp>
        <p:nvSpPr>
          <p:cNvPr id="4" name="Slide Number Placeholder 3"/>
          <p:cNvSpPr>
            <a:spLocks noGrp="1"/>
          </p:cNvSpPr>
          <p:nvPr>
            <p:ph type="sldNum" sz="quarter" idx="10"/>
          </p:nvPr>
        </p:nvSpPr>
        <p:spPr/>
        <p:txBody>
          <a:bodyPr/>
          <a:lstStyle/>
          <a:p>
            <a:pPr>
              <a:defRPr/>
            </a:pPr>
            <a:fld id="{AFB8DB2C-9EB6-4556-AF97-C124BE19DE49}" type="slidenum">
              <a:rPr lang="en-US" smtClean="0"/>
              <a:pPr>
                <a:defRPr/>
              </a:pPr>
              <a:t>35</a:t>
            </a:fld>
            <a:endParaRPr lang="en-US" b="0" dirty="0">
              <a:latin typeface="Times New Roman" pitchFamily="18" charset="0"/>
            </a:endParaRPr>
          </a:p>
        </p:txBody>
      </p:sp>
      <p:sp>
        <p:nvSpPr>
          <p:cNvPr id="10" name="TextBox 9"/>
          <p:cNvSpPr txBox="1"/>
          <p:nvPr/>
        </p:nvSpPr>
        <p:spPr>
          <a:xfrm>
            <a:off x="3768427" y="5492445"/>
            <a:ext cx="655781" cy="461665"/>
          </a:xfrm>
          <a:prstGeom prst="rect">
            <a:avLst/>
          </a:prstGeom>
          <a:noFill/>
        </p:spPr>
        <p:txBody>
          <a:bodyPr wrap="square" rtlCol="0">
            <a:spAutoFit/>
          </a:bodyPr>
          <a:lstStyle/>
          <a:p>
            <a:r>
              <a:rPr lang="en-US" dirty="0" smtClean="0"/>
              <a:t>…</a:t>
            </a:r>
            <a:endParaRPr lang="en-US" dirty="0"/>
          </a:p>
        </p:txBody>
      </p:sp>
      <p:sp>
        <p:nvSpPr>
          <p:cNvPr id="8" name="TextBox 7"/>
          <p:cNvSpPr txBox="1"/>
          <p:nvPr>
            <p:custDataLst>
              <p:tags r:id="rId1"/>
            </p:custDataLst>
          </p:nvPr>
        </p:nvSpPr>
        <p:spPr>
          <a:xfrm>
            <a:off x="1600200" y="1346770"/>
            <a:ext cx="2374672" cy="442674"/>
          </a:xfrm>
          <a:prstGeom prst="roundRect">
            <a:avLst/>
          </a:prstGeom>
          <a:solidFill>
            <a:srgbClr val="0053C3"/>
          </a:solidFill>
          <a:ln w="190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rtlCol="0">
            <a:spAutoFit/>
          </a:bodyPr>
          <a:lstStyle/>
          <a:p>
            <a:pPr algn="ctr"/>
            <a:r>
              <a:rPr lang="en-US" sz="2000" dirty="0" smtClean="0">
                <a:solidFill>
                  <a:srgbClr val="FFFFFF"/>
                </a:solidFill>
              </a:rPr>
              <a:t>Continue until EOF</a:t>
            </a:r>
            <a:endParaRPr lang="en-US" sz="2000" dirty="0">
              <a:solidFill>
                <a:srgbClr val="FFFFFF"/>
              </a:solidFill>
            </a:endParaRPr>
          </a:p>
        </p:txBody>
      </p:sp>
      <p:graphicFrame>
        <p:nvGraphicFramePr>
          <p:cNvPr id="11" name="Content Placeholder 4"/>
          <p:cNvGraphicFramePr>
            <a:graphicFrameLocks/>
          </p:cNvGraphicFramePr>
          <p:nvPr>
            <p:extLst>
              <p:ext uri="{D42A27DB-BD31-4B8C-83A1-F6EECF244321}">
                <p14:modId xmlns:p14="http://schemas.microsoft.com/office/powerpoint/2010/main" val="1925295207"/>
              </p:ext>
            </p:extLst>
          </p:nvPr>
        </p:nvGraphicFramePr>
        <p:xfrm>
          <a:off x="4211773" y="4938195"/>
          <a:ext cx="4698966" cy="1057910"/>
        </p:xfrm>
        <a:graphic>
          <a:graphicData uri="http://schemas.openxmlformats.org/drawingml/2006/table">
            <a:tbl>
              <a:tblPr firstRow="1" bandRow="1">
                <a:tableStyleId>{5C22544A-7EE6-4342-B048-85BDC9FD1C3A}</a:tableStyleId>
              </a:tblPr>
              <a:tblGrid>
                <a:gridCol w="3533532"/>
                <a:gridCol w="1165434"/>
              </a:tblGrid>
              <a:tr h="346075">
                <a:tc gridSpan="2">
                  <a:txBody>
                    <a:bodyPr/>
                    <a:lstStyle/>
                    <a:p>
                      <a:pPr algn="l"/>
                      <a:endParaRPr lang="en-US" sz="2400" b="0" i="0" dirty="0">
                        <a:solidFill>
                          <a:srgbClr val="000000"/>
                        </a:solidFill>
                        <a:latin typeface="Arial"/>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a:endParaRPr lang="en-US" sz="2400" b="0" i="0"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075">
                <a:tc>
                  <a:txBody>
                    <a:bodyPr/>
                    <a:lstStyle/>
                    <a:p>
                      <a:pPr algn="ctr"/>
                      <a:r>
                        <a:rPr lang="en-US" sz="2000" b="1" i="0" dirty="0" smtClean="0">
                          <a:solidFill>
                            <a:srgbClr val="000000"/>
                          </a:solidFill>
                          <a:latin typeface="Arial"/>
                        </a:rPr>
                        <a:t>Job_Title</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2000" b="1" i="0" dirty="0" smtClean="0">
                          <a:solidFill>
                            <a:srgbClr val="000000"/>
                          </a:solidFill>
                          <a:latin typeface="Arial"/>
                        </a:rPr>
                        <a:t>Bonus</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r>
              <a:tr h="346075">
                <a:tc>
                  <a:txBody>
                    <a:bodyPr/>
                    <a:lstStyle/>
                    <a:p>
                      <a:pPr algn="l"/>
                      <a:r>
                        <a:rPr lang="en-US" sz="2000" b="0" i="0" dirty="0" smtClean="0">
                          <a:solidFill>
                            <a:srgbClr val="000000"/>
                          </a:solidFill>
                          <a:latin typeface="Arial"/>
                        </a:rPr>
                        <a:t>Sales Manager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r"/>
                      <a:r>
                        <a:rPr lang="en-US" sz="2000" b="0" i="0" dirty="0" smtClean="0">
                          <a:solidFill>
                            <a:srgbClr val="000000"/>
                          </a:solidFill>
                          <a:latin typeface="Arial"/>
                        </a:rPr>
                        <a:t>1500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bl>
          </a:graphicData>
        </a:graphic>
      </p:graphicFrame>
    </p:spTree>
    <p:extLst>
      <p:ext uri="{BB962C8B-B14F-4D97-AF65-F5344CB8AC3E}">
        <p14:creationId xmlns:p14="http://schemas.microsoft.com/office/powerpoint/2010/main" val="36385334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Output</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Partial PROC PRINT Output</a:t>
            </a:r>
            <a:endParaRPr lang="en-US" dirty="0"/>
          </a:p>
        </p:txBody>
      </p:sp>
      <p:sp>
        <p:nvSpPr>
          <p:cNvPr id="4" name="Slide Number Placeholder 3"/>
          <p:cNvSpPr>
            <a:spLocks noGrp="1"/>
          </p:cNvSpPr>
          <p:nvPr>
            <p:ph type="sldNum" sz="quarter" idx="10"/>
          </p:nvPr>
        </p:nvSpPr>
        <p:spPr/>
        <p:txBody>
          <a:bodyPr/>
          <a:lstStyle/>
          <a:p>
            <a:pPr>
              <a:defRPr/>
            </a:pPr>
            <a:fld id="{AFB8DB2C-9EB6-4556-AF97-C124BE19DE49}" type="slidenum">
              <a:rPr lang="en-US" smtClean="0"/>
              <a:pPr>
                <a:defRPr/>
              </a:pPr>
              <a:t>36</a:t>
            </a:fld>
            <a:endParaRPr lang="en-US" b="0" dirty="0">
              <a:latin typeface="Times New Roman" pitchFamily="18" charset="0"/>
            </a:endParaRPr>
          </a:p>
        </p:txBody>
      </p:sp>
      <p:sp>
        <p:nvSpPr>
          <p:cNvPr id="13" name="Rectangle 12"/>
          <p:cNvSpPr/>
          <p:nvPr/>
        </p:nvSpPr>
        <p:spPr>
          <a:xfrm>
            <a:off x="707985" y="1104735"/>
            <a:ext cx="7824486" cy="1121333"/>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latin typeface="Courier New"/>
              </a:rPr>
              <a:t>proc print data=work.comp;</a:t>
            </a:r>
          </a:p>
          <a:p>
            <a:pPr>
              <a:lnSpc>
                <a:spcPct val="85000"/>
              </a:lnSpc>
            </a:pPr>
            <a:r>
              <a:rPr lang="en-US" b="1" dirty="0">
                <a:latin typeface="Courier New"/>
              </a:rPr>
              <a:t> </a:t>
            </a:r>
            <a:r>
              <a:rPr lang="en-US" b="1" dirty="0" smtClean="0">
                <a:latin typeface="Courier New"/>
              </a:rPr>
              <a:t>  </a:t>
            </a:r>
            <a:r>
              <a:rPr lang="en-US" b="1" dirty="0" smtClean="0">
                <a:solidFill>
                  <a:srgbClr val="000000"/>
                </a:solidFill>
                <a:latin typeface="Courier New"/>
              </a:rPr>
              <a:t>var</a:t>
            </a:r>
            <a:r>
              <a:rPr lang="en-US" b="1" dirty="0" smtClean="0">
                <a:latin typeface="Courier New"/>
              </a:rPr>
              <a:t> </a:t>
            </a:r>
            <a:r>
              <a:rPr lang="en-US" b="1" dirty="0">
                <a:latin typeface="Courier New"/>
              </a:rPr>
              <a:t>Last_Name Job_Title Bonus;</a:t>
            </a:r>
          </a:p>
          <a:p>
            <a:pPr>
              <a:lnSpc>
                <a:spcPct val="85000"/>
              </a:lnSpc>
            </a:pPr>
            <a:r>
              <a:rPr lang="en-US" b="1" dirty="0" smtClean="0">
                <a:latin typeface="Courier New"/>
              </a:rPr>
              <a:t>run</a:t>
            </a:r>
            <a:r>
              <a:rPr lang="en-US" b="1" dirty="0">
                <a:latin typeface="Courier New"/>
              </a:rPr>
              <a:t>;</a:t>
            </a:r>
          </a:p>
        </p:txBody>
      </p:sp>
      <p:sp>
        <p:nvSpPr>
          <p:cNvPr id="16" name="Rectangle 15"/>
          <p:cNvSpPr/>
          <p:nvPr/>
        </p:nvSpPr>
        <p:spPr>
          <a:xfrm>
            <a:off x="707985" y="2775519"/>
            <a:ext cx="7824486" cy="3118803"/>
          </a:xfrm>
          <a:prstGeom prst="rect">
            <a:avLst/>
          </a:prstGeom>
          <a:solidFill>
            <a:srgbClr val="FFFFFF"/>
          </a:solidFill>
          <a:ln w="38100" cmpd="sng">
            <a:solidFill>
              <a:schemeClr val="tx2"/>
            </a:solidFill>
          </a:ln>
        </p:spPr>
        <p:txBody>
          <a:bodyPr wrap="square" lIns="88900" tIns="88900" rIns="88900" bIns="88900">
            <a:spAutoFit/>
          </a:bodyPr>
          <a:lstStyle/>
          <a:p>
            <a:pPr>
              <a:lnSpc>
                <a:spcPct val="85000"/>
              </a:lnSpc>
            </a:pPr>
            <a:r>
              <a:rPr lang="en-US" sz="1600" b="1" dirty="0">
                <a:solidFill>
                  <a:srgbClr val="000000"/>
                </a:solidFill>
                <a:latin typeface="SAS Monospace"/>
              </a:rPr>
              <a:t>Obs    Last_Name      </a:t>
            </a:r>
            <a:r>
              <a:rPr lang="en-US" sz="1600" b="1" dirty="0" smtClean="0">
                <a:solidFill>
                  <a:srgbClr val="000000"/>
                </a:solidFill>
                <a:latin typeface="SAS Monospace"/>
              </a:rPr>
              <a:t> </a:t>
            </a:r>
            <a:r>
              <a:rPr lang="en-US" sz="1600" b="1" dirty="0">
                <a:solidFill>
                  <a:srgbClr val="000000"/>
                </a:solidFill>
                <a:latin typeface="SAS Monospace"/>
              </a:rPr>
              <a:t>Job_Title    </a:t>
            </a:r>
            <a:r>
              <a:rPr lang="en-US" sz="1600" b="1" dirty="0" smtClean="0">
                <a:solidFill>
                  <a:srgbClr val="000000"/>
                </a:solidFill>
                <a:latin typeface="SAS Monospace"/>
              </a:rPr>
              <a:t>     </a:t>
            </a:r>
            <a:r>
              <a:rPr lang="en-US" sz="1600" b="1" dirty="0">
                <a:solidFill>
                  <a:srgbClr val="000000"/>
                </a:solidFill>
                <a:latin typeface="SAS Monospace"/>
              </a:rPr>
              <a:t>Bonus</a:t>
            </a:r>
          </a:p>
          <a:p>
            <a:pPr>
              <a:lnSpc>
                <a:spcPct val="85000"/>
              </a:lnSpc>
            </a:pPr>
            <a:endParaRPr lang="en-US" sz="1600" b="1" dirty="0">
              <a:solidFill>
                <a:srgbClr val="000000"/>
              </a:solidFill>
              <a:latin typeface="SAS Monospace"/>
            </a:endParaRPr>
          </a:p>
          <a:p>
            <a:pPr>
              <a:lnSpc>
                <a:spcPct val="85000"/>
              </a:lnSpc>
            </a:pPr>
            <a:r>
              <a:rPr lang="en-US" sz="1600" b="1" dirty="0">
                <a:solidFill>
                  <a:srgbClr val="000000"/>
                </a:solidFill>
                <a:latin typeface="SAS Monospace"/>
              </a:rPr>
              <a:t>  1    Zhou            Sales Manager      1500</a:t>
            </a:r>
          </a:p>
          <a:p>
            <a:pPr>
              <a:lnSpc>
                <a:spcPct val="85000"/>
              </a:lnSpc>
            </a:pPr>
            <a:r>
              <a:rPr lang="en-US" sz="1600" b="1" dirty="0">
                <a:solidFill>
                  <a:srgbClr val="000000"/>
                </a:solidFill>
                <a:latin typeface="SAS Monospace"/>
              </a:rPr>
              <a:t>  2    Dawes           Sales Manager      1500</a:t>
            </a:r>
          </a:p>
          <a:p>
            <a:pPr>
              <a:lnSpc>
                <a:spcPct val="85000"/>
              </a:lnSpc>
            </a:pPr>
            <a:r>
              <a:rPr lang="en-US" sz="1600" b="1" dirty="0">
                <a:solidFill>
                  <a:srgbClr val="000000"/>
                </a:solidFill>
                <a:latin typeface="SAS Monospace"/>
              </a:rPr>
              <a:t>  3    Elvish          Sales Rep. II         .</a:t>
            </a:r>
          </a:p>
          <a:p>
            <a:pPr>
              <a:lnSpc>
                <a:spcPct val="85000"/>
              </a:lnSpc>
            </a:pPr>
            <a:r>
              <a:rPr lang="en-US" sz="1600" b="1" dirty="0">
                <a:solidFill>
                  <a:srgbClr val="000000"/>
                </a:solidFill>
                <a:latin typeface="SAS Monospace"/>
              </a:rPr>
              <a:t>  4    Ngan            Sales Rep. II         .</a:t>
            </a:r>
          </a:p>
          <a:p>
            <a:pPr>
              <a:lnSpc>
                <a:spcPct val="85000"/>
              </a:lnSpc>
            </a:pPr>
            <a:r>
              <a:rPr lang="en-US" sz="1600" b="1" dirty="0">
                <a:solidFill>
                  <a:srgbClr val="000000"/>
                </a:solidFill>
                <a:latin typeface="SAS Monospace"/>
              </a:rPr>
              <a:t>  5    Hotstone        Sales Rep. I          .</a:t>
            </a:r>
          </a:p>
          <a:p>
            <a:pPr>
              <a:lnSpc>
                <a:spcPct val="85000"/>
              </a:lnSpc>
            </a:pPr>
            <a:r>
              <a:rPr lang="en-US" sz="1600" b="1" dirty="0">
                <a:solidFill>
                  <a:srgbClr val="000000"/>
                </a:solidFill>
                <a:latin typeface="SAS Monospace"/>
              </a:rPr>
              <a:t>  6    Daymond         Sales Rep. I          .</a:t>
            </a:r>
          </a:p>
          <a:p>
            <a:pPr>
              <a:lnSpc>
                <a:spcPct val="85000"/>
              </a:lnSpc>
            </a:pPr>
            <a:r>
              <a:rPr lang="en-US" sz="1600" b="1" dirty="0">
                <a:solidFill>
                  <a:srgbClr val="000000"/>
                </a:solidFill>
                <a:latin typeface="SAS Monospace"/>
              </a:rPr>
              <a:t>  7    Hofmeister      Sales Rep. IV      </a:t>
            </a:r>
            <a:r>
              <a:rPr lang="en-US" sz="1600" b="1" dirty="0" smtClean="0">
                <a:solidFill>
                  <a:srgbClr val="000000"/>
                </a:solidFill>
                <a:latin typeface="SAS Monospace"/>
              </a:rPr>
              <a:t>1000</a:t>
            </a:r>
          </a:p>
          <a:p>
            <a:pPr>
              <a:lnSpc>
                <a:spcPct val="85000"/>
              </a:lnSpc>
            </a:pPr>
            <a:r>
              <a:rPr lang="en-US" sz="1600" b="1" dirty="0">
                <a:solidFill>
                  <a:srgbClr val="000000"/>
                </a:solidFill>
                <a:latin typeface="SAS Monospace"/>
              </a:rPr>
              <a:t> </a:t>
            </a:r>
            <a:r>
              <a:rPr lang="en-US" sz="1600" b="1" dirty="0" smtClean="0">
                <a:solidFill>
                  <a:srgbClr val="000000"/>
                </a:solidFill>
                <a:latin typeface="SAS Monospace"/>
              </a:rPr>
              <a:t> 8    </a:t>
            </a:r>
            <a:r>
              <a:rPr lang="en-US" sz="1600" b="1" dirty="0">
                <a:solidFill>
                  <a:srgbClr val="000000"/>
                </a:solidFill>
                <a:latin typeface="SAS Monospace"/>
              </a:rPr>
              <a:t>Denny           Sales Rep. II         .</a:t>
            </a:r>
          </a:p>
          <a:p>
            <a:pPr>
              <a:lnSpc>
                <a:spcPct val="85000"/>
              </a:lnSpc>
            </a:pPr>
            <a:r>
              <a:rPr lang="en-US" sz="1600" b="1" dirty="0">
                <a:solidFill>
                  <a:srgbClr val="000000"/>
                </a:solidFill>
                <a:latin typeface="SAS Monospace"/>
              </a:rPr>
              <a:t>  9    Clarkson        Sales Rep. II         .</a:t>
            </a:r>
          </a:p>
          <a:p>
            <a:pPr>
              <a:lnSpc>
                <a:spcPct val="85000"/>
              </a:lnSpc>
            </a:pPr>
            <a:r>
              <a:rPr lang="en-US" sz="1600" b="1" dirty="0">
                <a:solidFill>
                  <a:srgbClr val="000000"/>
                </a:solidFill>
                <a:latin typeface="SAS Monospace"/>
              </a:rPr>
              <a:t> 10    Kletschkus      Sales Rep. IV      1000</a:t>
            </a:r>
          </a:p>
          <a:p>
            <a:pPr>
              <a:lnSpc>
                <a:spcPct val="85000"/>
              </a:lnSpc>
            </a:pPr>
            <a:r>
              <a:rPr lang="en-US" sz="1600" b="1" dirty="0">
                <a:solidFill>
                  <a:srgbClr val="000000"/>
                </a:solidFill>
                <a:latin typeface="SAS Monospace"/>
              </a:rPr>
              <a:t> 11    Roebuck         Sales Rep. III        .</a:t>
            </a:r>
          </a:p>
          <a:p>
            <a:pPr>
              <a:lnSpc>
                <a:spcPct val="85000"/>
              </a:lnSpc>
            </a:pPr>
            <a:r>
              <a:rPr lang="en-US" sz="1600" b="1" dirty="0">
                <a:solidFill>
                  <a:srgbClr val="000000"/>
                </a:solidFill>
                <a:latin typeface="SAS Monospace"/>
              </a:rPr>
              <a:t> 12    Lyon            Sales Rep. I          .</a:t>
            </a:r>
          </a:p>
        </p:txBody>
      </p:sp>
      <p:sp>
        <p:nvSpPr>
          <p:cNvPr id="7" name="Program Name"/>
          <p:cNvSpPr txBox="1"/>
          <p:nvPr/>
        </p:nvSpPr>
        <p:spPr>
          <a:xfrm>
            <a:off x="7931150" y="6324600"/>
            <a:ext cx="1003801" cy="338554"/>
          </a:xfrm>
          <a:prstGeom prst="rect">
            <a:avLst/>
          </a:prstGeom>
          <a:noFill/>
        </p:spPr>
        <p:txBody>
          <a:bodyPr vert="horz" wrap="none" rtlCol="0">
            <a:spAutoFit/>
          </a:bodyPr>
          <a:lstStyle/>
          <a:p>
            <a:pPr algn="r"/>
            <a:r>
              <a:rPr lang="en-US" sz="1600" b="1" dirty="0" smtClean="0"/>
              <a:t>p109d02</a:t>
            </a:r>
            <a:endParaRPr lang="en-US" sz="1600" b="1" dirty="0"/>
          </a:p>
        </p:txBody>
      </p:sp>
    </p:spTree>
    <p:extLst>
      <p:ext uri="{BB962C8B-B14F-4D97-AF65-F5344CB8AC3E}">
        <p14:creationId xmlns:p14="http://schemas.microsoft.com/office/powerpoint/2010/main" val="38888556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smtClean="0"/>
              <a:t>9.03 Multiple </a:t>
            </a:r>
            <a:r>
              <a:rPr lang="en-US" dirty="0" smtClean="0"/>
              <a:t>Choice Poll</a:t>
            </a:r>
          </a:p>
        </p:txBody>
      </p:sp>
      <p:sp>
        <p:nvSpPr>
          <p:cNvPr id="2051" name="Rectangle 5"/>
          <p:cNvSpPr>
            <a:spLocks noGrp="1" noChangeArrowheads="1"/>
          </p:cNvSpPr>
          <p:nvPr>
            <p:ph idx="1"/>
          </p:nvPr>
        </p:nvSpPr>
        <p:spPr/>
        <p:txBody>
          <a:bodyPr/>
          <a:lstStyle/>
          <a:p>
            <a:r>
              <a:rPr lang="en-US" dirty="0" smtClean="0"/>
              <a:t>In the previous program, is it possible for more than one condition to be true for a single observation? </a:t>
            </a:r>
            <a:endParaRPr lang="en-US" sz="800" b="1" dirty="0" smtClean="0"/>
          </a:p>
          <a:p>
            <a:pPr lvl="1">
              <a:buClr>
                <a:schemeClr val="tx1"/>
              </a:buClr>
              <a:buSzTx/>
              <a:buFont typeface="Wingdings" pitchFamily="2" charset="2"/>
              <a:buAutoNum type="alphaLcPeriod"/>
            </a:pPr>
            <a:r>
              <a:rPr lang="en-US" dirty="0" smtClean="0"/>
              <a:t>Yes, more than one condition can be true.</a:t>
            </a:r>
          </a:p>
          <a:p>
            <a:pPr lvl="1">
              <a:buClr>
                <a:schemeClr val="tx1"/>
              </a:buClr>
              <a:buSzTx/>
              <a:buFont typeface="Wingdings" pitchFamily="2" charset="2"/>
              <a:buAutoNum type="alphaLcPeriod"/>
            </a:pPr>
            <a:r>
              <a:rPr lang="en-US" dirty="0" smtClean="0"/>
              <a:t>No, the conditions are mutually exclusive, so only one condition can be true.</a:t>
            </a:r>
          </a:p>
          <a:p>
            <a:pPr marL="0" indent="0"/>
            <a:endParaRPr lang="en-US" dirty="0" smtClean="0"/>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smtClean="0"/>
              <a:t>9.03 Multiple </a:t>
            </a:r>
            <a:r>
              <a:rPr lang="en-US" dirty="0" smtClean="0"/>
              <a:t>Choice Poll – Correct Answer</a:t>
            </a:r>
          </a:p>
        </p:txBody>
      </p:sp>
      <p:sp>
        <p:nvSpPr>
          <p:cNvPr id="2051" name="Rectangle 5"/>
          <p:cNvSpPr>
            <a:spLocks noGrp="1" noChangeArrowheads="1"/>
          </p:cNvSpPr>
          <p:nvPr>
            <p:ph idx="1"/>
          </p:nvPr>
        </p:nvSpPr>
        <p:spPr/>
        <p:txBody>
          <a:bodyPr/>
          <a:lstStyle/>
          <a:p>
            <a:r>
              <a:rPr lang="en-US" dirty="0" smtClean="0"/>
              <a:t>In the previous program, is it possible for more than one condition to be true for a single observation? </a:t>
            </a:r>
            <a:endParaRPr lang="en-US" sz="800" b="1" dirty="0" smtClean="0"/>
          </a:p>
          <a:p>
            <a:pPr lvl="1">
              <a:buClr>
                <a:schemeClr val="tx1"/>
              </a:buClr>
              <a:buSzTx/>
              <a:buFont typeface="Wingdings" pitchFamily="2" charset="2"/>
              <a:buAutoNum type="alphaLcPeriod"/>
            </a:pPr>
            <a:r>
              <a:rPr lang="en-US" dirty="0" smtClean="0"/>
              <a:t>Yes, more than one condition can be true.</a:t>
            </a:r>
          </a:p>
          <a:p>
            <a:pPr lvl="1">
              <a:buClr>
                <a:schemeClr val="tx1"/>
              </a:buClr>
              <a:buSzTx/>
              <a:buFont typeface="Wingdings" pitchFamily="2" charset="2"/>
              <a:buAutoNum type="alphaLcPeriod"/>
            </a:pPr>
            <a:r>
              <a:rPr lang="en-US" dirty="0" smtClean="0"/>
              <a:t>No, the conditions are mutually exclusive, so only one condition can be true.</a:t>
            </a:r>
          </a:p>
          <a:p>
            <a:pPr lvl="1">
              <a:buClr>
                <a:schemeClr val="tx1"/>
              </a:buClr>
              <a:buSzTx/>
              <a:buFont typeface="Wingdings" pitchFamily="2" charset="2"/>
              <a:buAutoNum type="alphaLcPeriod"/>
            </a:pPr>
            <a:endParaRPr lang="en-US" dirty="0"/>
          </a:p>
          <a:p>
            <a:pPr marL="117475" lvl="1" indent="0">
              <a:buClr>
                <a:schemeClr val="tx1"/>
              </a:buClr>
              <a:buSzTx/>
              <a:buNone/>
            </a:pPr>
            <a:r>
              <a:rPr lang="en-US" b="1" dirty="0" smtClean="0"/>
              <a:t>For each observation there is only one value for Job_Title. If that value matches one of the conditions, then it cannot match any other condition.</a:t>
            </a:r>
          </a:p>
          <a:p>
            <a:pPr marL="0" indent="0"/>
            <a:endParaRPr lang="en-US" dirty="0" smtClean="0"/>
          </a:p>
        </p:txBody>
      </p:sp>
      <p:sp>
        <p:nvSpPr>
          <p:cNvPr id="2" name="Oval 1"/>
          <p:cNvSpPr/>
          <p:nvPr/>
        </p:nvSpPr>
        <p:spPr bwMode="auto">
          <a:xfrm>
            <a:off x="664700" y="2264901"/>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Tree>
    <p:custDataLst>
      <p:tags r:id="rId1"/>
    </p:custDataLst>
    <p:extLst>
      <p:ext uri="{BB962C8B-B14F-4D97-AF65-F5344CB8AC3E}">
        <p14:creationId xmlns:p14="http://schemas.microsoft.com/office/powerpoint/2010/main" val="5821942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bwMode="auto">
          <a:xfrm>
            <a:off x="685800" y="1074738"/>
            <a:ext cx="78486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ts val="25"/>
              </a:spcBef>
              <a:spcAft>
                <a:spcPct val="17000"/>
              </a:spcAft>
              <a:buClr>
                <a:schemeClr val="tx1"/>
              </a:buClr>
              <a:buFont typeface="+mj-lt"/>
              <a:defRPr sz="2400">
                <a:solidFill>
                  <a:srgbClr val="292929"/>
                </a:solidFill>
                <a:latin typeface="+mn-lt"/>
                <a:ea typeface="MS PGothic" pitchFamily="34" charset="-128"/>
                <a:cs typeface="ＭＳ Ｐゴシック" pitchFamily="-112" charset="-128"/>
              </a:defRPr>
            </a:lvl1pPr>
            <a:lvl2pPr marL="460375" indent="-342900" algn="l" rtl="0" eaLnBrk="1" fontAlgn="base" hangingPunct="1">
              <a:spcBef>
                <a:spcPts val="25"/>
              </a:spcBef>
              <a:spcAft>
                <a:spcPct val="17000"/>
              </a:spcAft>
              <a:buClr>
                <a:srgbClr val="0053C3"/>
              </a:buClr>
              <a:buSzPct val="70000"/>
              <a:buFont typeface="Wingdings" pitchFamily="2" charset="2"/>
              <a:buChar char=""/>
              <a:defRPr sz="2400">
                <a:solidFill>
                  <a:srgbClr val="292929"/>
                </a:solidFill>
                <a:latin typeface="+mn-lt"/>
                <a:ea typeface="MS PGothic" pitchFamily="34" charset="-128"/>
              </a:defRPr>
            </a:lvl2pPr>
            <a:lvl3pPr marL="914400" indent="-344488" algn="l" rtl="0" eaLnBrk="1" fontAlgn="base" hangingPunct="1">
              <a:spcBef>
                <a:spcPts val="25"/>
              </a:spcBef>
              <a:spcAft>
                <a:spcPct val="17000"/>
              </a:spcAft>
              <a:buClr>
                <a:schemeClr val="tx1"/>
              </a:buClr>
              <a:buFont typeface="Arial" pitchFamily="34" charset="0"/>
              <a:buChar char="–"/>
              <a:defRPr sz="2400">
                <a:solidFill>
                  <a:srgbClr val="292929"/>
                </a:solidFill>
                <a:latin typeface="+mn-lt"/>
                <a:ea typeface="MS PGothic" pitchFamily="34" charset="-128"/>
              </a:defRPr>
            </a:lvl3pPr>
            <a:lvl4pPr marL="1374775" indent="-342900" algn="l" rtl="0" eaLnBrk="1" fontAlgn="base" hangingPunct="1">
              <a:spcBef>
                <a:spcPts val="25"/>
              </a:spcBef>
              <a:spcAft>
                <a:spcPct val="0"/>
              </a:spcAft>
              <a:buClr>
                <a:schemeClr val="tx1"/>
              </a:buClr>
              <a:buFont typeface="Wingdings" pitchFamily="2" charset="2"/>
              <a:buChar char="§"/>
              <a:defRPr sz="2400">
                <a:solidFill>
                  <a:schemeClr val="tx1"/>
                </a:solidFill>
                <a:latin typeface="+mn-lt"/>
                <a:ea typeface="MS PGothic" pitchFamily="34" charset="-128"/>
              </a:defRPr>
            </a:lvl4pPr>
            <a:lvl5pPr marL="1828800" indent="-344488" algn="l" rtl="0" eaLnBrk="1" fontAlgn="base" hangingPunct="1">
              <a:spcBef>
                <a:spcPts val="25"/>
              </a:spcBef>
              <a:spcAft>
                <a:spcPct val="0"/>
              </a:spcAft>
              <a:buClr>
                <a:schemeClr val="tx1"/>
              </a:buClr>
              <a:buFont typeface="Arial" pitchFamily="34" charset="0"/>
              <a:buChar char="»"/>
              <a:defRPr sz="24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dirty="0"/>
              <a:t>Use the </a:t>
            </a:r>
            <a:r>
              <a:rPr lang="en-US" i="1" dirty="0"/>
              <a:t>ELSE statement </a:t>
            </a:r>
            <a:r>
              <a:rPr lang="en-US" dirty="0"/>
              <a:t>when testing mutually exclusive conditions.</a:t>
            </a:r>
          </a:p>
          <a:p>
            <a:r>
              <a:rPr lang="en-US" dirty="0" smtClean="0"/>
              <a:t>.</a:t>
            </a:r>
          </a:p>
          <a:p>
            <a:endParaRPr lang="en-US" dirty="0" smtClean="0"/>
          </a:p>
          <a:p>
            <a:endParaRPr lang="en-US"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Using the ELSE Statement</a:t>
            </a:r>
            <a:endParaRPr lang="en-US" dirty="0"/>
          </a:p>
        </p:txBody>
      </p:sp>
      <p:sp>
        <p:nvSpPr>
          <p:cNvPr id="4" name="Slide Number Placeholder 3"/>
          <p:cNvSpPr>
            <a:spLocks noGrp="1"/>
          </p:cNvSpPr>
          <p:nvPr>
            <p:ph type="sldNum" sz="quarter" idx="10"/>
          </p:nvPr>
        </p:nvSpPr>
        <p:spPr/>
        <p:txBody>
          <a:bodyPr/>
          <a:lstStyle/>
          <a:p>
            <a:pPr>
              <a:defRPr/>
            </a:pPr>
            <a:fld id="{AFB8DB2C-9EB6-4556-AF97-C124BE19DE49}" type="slidenum">
              <a:rPr lang="en-US" smtClean="0"/>
              <a:pPr>
                <a:defRPr/>
              </a:pPr>
              <a:t>39</a:t>
            </a:fld>
            <a:endParaRPr lang="en-US" b="0" dirty="0">
              <a:latin typeface="Times New Roman" pitchFamily="18" charset="0"/>
            </a:endParaRPr>
          </a:p>
        </p:txBody>
      </p:sp>
      <p:sp>
        <p:nvSpPr>
          <p:cNvPr id="7" name="Rectangle 6"/>
          <p:cNvSpPr/>
          <p:nvPr/>
        </p:nvSpPr>
        <p:spPr>
          <a:xfrm>
            <a:off x="517243" y="1865208"/>
            <a:ext cx="8349665" cy="3632789"/>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latin typeface="Courier New"/>
              </a:rPr>
              <a:t>data work.comp;</a:t>
            </a:r>
          </a:p>
          <a:p>
            <a:pPr>
              <a:lnSpc>
                <a:spcPct val="85000"/>
              </a:lnSpc>
            </a:pPr>
            <a:r>
              <a:rPr lang="en-US" b="1" dirty="0">
                <a:latin typeface="Courier New"/>
              </a:rPr>
              <a:t> </a:t>
            </a:r>
            <a:r>
              <a:rPr lang="en-US" b="1" dirty="0" smtClean="0">
                <a:latin typeface="Courier New"/>
              </a:rPr>
              <a:t>  set </a:t>
            </a:r>
            <a:r>
              <a:rPr lang="en-US" b="1" dirty="0">
                <a:latin typeface="Courier New"/>
              </a:rPr>
              <a:t>orion.sales;</a:t>
            </a:r>
          </a:p>
          <a:p>
            <a:pPr>
              <a:lnSpc>
                <a:spcPct val="85000"/>
              </a:lnSpc>
            </a:pPr>
            <a:r>
              <a:rPr lang="en-US" b="1" dirty="0">
                <a:latin typeface="Courier New"/>
              </a:rPr>
              <a:t> </a:t>
            </a:r>
            <a:r>
              <a:rPr lang="en-US" b="1" dirty="0" smtClean="0">
                <a:latin typeface="Courier New"/>
              </a:rPr>
              <a:t>  if </a:t>
            </a:r>
            <a:r>
              <a:rPr lang="en-US" b="1" dirty="0">
                <a:latin typeface="Courier New"/>
              </a:rPr>
              <a:t>Job_Title='Sales Rep. IV' then </a:t>
            </a:r>
            <a:endParaRPr lang="en-US" b="1" dirty="0" smtClean="0">
              <a:latin typeface="Courier New"/>
            </a:endParaRPr>
          </a:p>
          <a:p>
            <a:pPr>
              <a:lnSpc>
                <a:spcPct val="85000"/>
              </a:lnSpc>
            </a:pPr>
            <a:r>
              <a:rPr lang="en-US" b="1" dirty="0" smtClean="0">
                <a:latin typeface="Courier New"/>
              </a:rPr>
              <a:t>      Bonus=1000</a:t>
            </a:r>
            <a:r>
              <a:rPr lang="en-US" b="1" dirty="0">
                <a:latin typeface="Courier New"/>
              </a:rPr>
              <a:t>;</a:t>
            </a:r>
          </a:p>
          <a:p>
            <a:pPr>
              <a:lnSpc>
                <a:spcPct val="85000"/>
              </a:lnSpc>
            </a:pPr>
            <a:r>
              <a:rPr lang="en-US" b="1" dirty="0">
                <a:latin typeface="Courier New"/>
              </a:rPr>
              <a:t>   </a:t>
            </a:r>
            <a:r>
              <a:rPr lang="en-US" b="1" dirty="0" smtClean="0">
                <a:latin typeface="Courier New"/>
              </a:rPr>
              <a:t>else if </a:t>
            </a:r>
            <a:r>
              <a:rPr lang="en-US" b="1" dirty="0">
                <a:latin typeface="Courier New"/>
              </a:rPr>
              <a:t>Job_Title='Sales Manager' </a:t>
            </a:r>
            <a:r>
              <a:rPr lang="en-US" b="1" dirty="0">
                <a:solidFill>
                  <a:srgbClr val="000000"/>
                </a:solidFill>
                <a:latin typeface="Courier New"/>
              </a:rPr>
              <a:t>then</a:t>
            </a:r>
            <a:r>
              <a:rPr lang="en-US" b="1" dirty="0">
                <a:latin typeface="Courier New"/>
              </a:rPr>
              <a:t> 	 </a:t>
            </a:r>
            <a:r>
              <a:rPr lang="en-US" b="1" dirty="0" smtClean="0">
                <a:latin typeface="Courier New"/>
              </a:rPr>
              <a:t>Bonus=1500</a:t>
            </a:r>
            <a:r>
              <a:rPr lang="en-US" b="1" dirty="0">
                <a:latin typeface="Courier New"/>
              </a:rPr>
              <a:t>;</a:t>
            </a:r>
          </a:p>
          <a:p>
            <a:pPr>
              <a:lnSpc>
                <a:spcPct val="85000"/>
              </a:lnSpc>
            </a:pPr>
            <a:r>
              <a:rPr lang="en-US" b="1" dirty="0">
                <a:latin typeface="Courier New"/>
              </a:rPr>
              <a:t>   </a:t>
            </a:r>
            <a:r>
              <a:rPr lang="en-US" b="1" dirty="0" smtClean="0">
                <a:latin typeface="Courier New"/>
              </a:rPr>
              <a:t>else if </a:t>
            </a:r>
            <a:r>
              <a:rPr lang="en-US" b="1" dirty="0">
                <a:latin typeface="Courier New"/>
              </a:rPr>
              <a:t>Job_Title='Senior Sales Manager' 	 </a:t>
            </a:r>
            <a:r>
              <a:rPr lang="en-US" b="1" dirty="0" smtClean="0">
                <a:latin typeface="Courier New"/>
              </a:rPr>
              <a:t>then </a:t>
            </a:r>
            <a:r>
              <a:rPr lang="en-US" b="1" dirty="0">
                <a:latin typeface="Courier New"/>
              </a:rPr>
              <a:t>Bonus=2000;</a:t>
            </a:r>
          </a:p>
          <a:p>
            <a:pPr>
              <a:lnSpc>
                <a:spcPct val="85000"/>
              </a:lnSpc>
            </a:pPr>
            <a:r>
              <a:rPr lang="en-US" b="1" dirty="0">
                <a:latin typeface="Courier New"/>
              </a:rPr>
              <a:t>   </a:t>
            </a:r>
            <a:r>
              <a:rPr lang="en-US" b="1" dirty="0" smtClean="0">
                <a:latin typeface="Courier New"/>
              </a:rPr>
              <a:t>else if </a:t>
            </a:r>
            <a:r>
              <a:rPr lang="en-US" b="1" dirty="0">
                <a:latin typeface="Courier New"/>
              </a:rPr>
              <a:t>Job_Title='Chief Sales Officer' 	 </a:t>
            </a:r>
            <a:r>
              <a:rPr lang="en-US" b="1" dirty="0" smtClean="0">
                <a:latin typeface="Courier New"/>
              </a:rPr>
              <a:t>then </a:t>
            </a:r>
            <a:r>
              <a:rPr lang="en-US" b="1" dirty="0">
                <a:latin typeface="Courier New"/>
              </a:rPr>
              <a:t>Bonus=2500;</a:t>
            </a:r>
          </a:p>
          <a:p>
            <a:pPr>
              <a:lnSpc>
                <a:spcPct val="85000"/>
              </a:lnSpc>
            </a:pPr>
            <a:r>
              <a:rPr lang="en-US" b="1" dirty="0" smtClean="0">
                <a:latin typeface="Courier New"/>
              </a:rPr>
              <a:t>run</a:t>
            </a:r>
            <a:r>
              <a:rPr lang="en-US" b="1" dirty="0">
                <a:latin typeface="Courier New"/>
              </a:rPr>
              <a:t>;</a:t>
            </a:r>
          </a:p>
        </p:txBody>
      </p:sp>
      <p:sp>
        <p:nvSpPr>
          <p:cNvPr id="8" name="Rectangle 7"/>
          <p:cNvSpPr/>
          <p:nvPr>
            <p:custDataLst>
              <p:tags r:id="rId1"/>
            </p:custDataLst>
          </p:nvPr>
        </p:nvSpPr>
        <p:spPr bwMode="auto">
          <a:xfrm>
            <a:off x="1153831" y="3812771"/>
            <a:ext cx="1278001"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1" name="Rectangle 10"/>
          <p:cNvSpPr/>
          <p:nvPr>
            <p:custDataLst>
              <p:tags r:id="rId2"/>
            </p:custDataLst>
          </p:nvPr>
        </p:nvSpPr>
        <p:spPr bwMode="auto">
          <a:xfrm>
            <a:off x="1153831" y="4452851"/>
            <a:ext cx="1278001"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5" name="Program Name"/>
          <p:cNvSpPr txBox="1"/>
          <p:nvPr/>
        </p:nvSpPr>
        <p:spPr>
          <a:xfrm>
            <a:off x="7931150" y="6324600"/>
            <a:ext cx="1003801" cy="338554"/>
          </a:xfrm>
          <a:prstGeom prst="rect">
            <a:avLst/>
          </a:prstGeom>
          <a:noFill/>
        </p:spPr>
        <p:txBody>
          <a:bodyPr vert="horz" wrap="none" rtlCol="0">
            <a:spAutoFit/>
          </a:bodyPr>
          <a:lstStyle/>
          <a:p>
            <a:pPr algn="r"/>
            <a:r>
              <a:rPr lang="en-US" sz="1600" b="1" dirty="0" smtClean="0"/>
              <a:t>p109d03</a:t>
            </a:r>
            <a:endParaRPr lang="en-US" sz="1600" b="1" dirty="0"/>
          </a:p>
        </p:txBody>
      </p:sp>
      <p:sp>
        <p:nvSpPr>
          <p:cNvPr id="12" name="Rectangle 6"/>
          <p:cNvSpPr>
            <a:spLocks noChangeArrowheads="1"/>
          </p:cNvSpPr>
          <p:nvPr>
            <p:custDataLst>
              <p:tags r:id="rId3"/>
            </p:custDataLst>
          </p:nvPr>
        </p:nvSpPr>
        <p:spPr bwMode="auto">
          <a:xfrm>
            <a:off x="2009998" y="5129480"/>
            <a:ext cx="5822107" cy="1415772"/>
          </a:xfrm>
          <a:prstGeom prst="rect">
            <a:avLst/>
          </a:prstGeom>
          <a:solidFill>
            <a:srgbClr val="CDD9EF"/>
          </a:solidFill>
          <a:ln w="19050">
            <a:solidFill>
              <a:srgbClr val="000000"/>
            </a:solidFill>
            <a:miter lim="800000"/>
            <a:headEnd type="none" w="med" len="lg"/>
            <a:tailEnd type="none" w="med" len="lg"/>
          </a:ln>
          <a:effectLst>
            <a:outerShdw blurRad="50800" dist="107763" dir="2700001" algn="ctr" rotWithShape="0">
              <a:srgbClr val="000000">
                <a:alpha val="40000"/>
              </a:srgbClr>
            </a:outerShdw>
          </a:effectLst>
        </p:spPr>
        <p:txBody>
          <a:bodyPr wrap="none" lIns="88900" tIns="152400" rIns="88900" bIns="152400" anchor="ctr">
            <a:spAutoFit/>
          </a:bodyPr>
          <a:lstStyle/>
          <a:p>
            <a:pPr>
              <a:defRPr/>
            </a:pPr>
            <a:r>
              <a:rPr lang="en-US" b="1" dirty="0" smtClean="0">
                <a:latin typeface="Arial"/>
              </a:rPr>
              <a:t>IF </a:t>
            </a:r>
            <a:r>
              <a:rPr lang="en-US" i="1" dirty="0" smtClean="0">
                <a:latin typeface="Arial"/>
              </a:rPr>
              <a:t>expression</a:t>
            </a:r>
            <a:r>
              <a:rPr lang="en-US" b="1" dirty="0" smtClean="0">
                <a:latin typeface="Arial"/>
              </a:rPr>
              <a:t> THEN </a:t>
            </a:r>
            <a:r>
              <a:rPr lang="en-US" i="1" dirty="0" smtClean="0">
                <a:latin typeface="Arial"/>
              </a:rPr>
              <a:t>statement</a:t>
            </a:r>
            <a:r>
              <a:rPr lang="en-US" b="1" dirty="0" smtClean="0">
                <a:latin typeface="Arial"/>
              </a:rPr>
              <a:t>;</a:t>
            </a:r>
          </a:p>
          <a:p>
            <a:pPr>
              <a:defRPr/>
            </a:pPr>
            <a:r>
              <a:rPr lang="en-US" b="1" dirty="0" smtClean="0"/>
              <a:t>&lt;ELSE IF </a:t>
            </a:r>
            <a:r>
              <a:rPr lang="en-US" i="1" dirty="0"/>
              <a:t>expression</a:t>
            </a:r>
            <a:r>
              <a:rPr lang="en-US" b="1" dirty="0"/>
              <a:t> THEN </a:t>
            </a:r>
            <a:r>
              <a:rPr lang="en-US" i="1" dirty="0"/>
              <a:t>statement</a:t>
            </a:r>
            <a:r>
              <a:rPr lang="en-US" b="1" dirty="0" smtClean="0"/>
              <a:t>;&gt;</a:t>
            </a:r>
            <a:r>
              <a:rPr lang="en-US" dirty="0" smtClean="0"/>
              <a:t> </a:t>
            </a:r>
            <a:endParaRPr lang="en-US" dirty="0"/>
          </a:p>
          <a:p>
            <a:pPr>
              <a:defRPr/>
            </a:pPr>
            <a:r>
              <a:rPr lang="en-US" b="1" dirty="0"/>
              <a:t>&lt;ELSE IF </a:t>
            </a:r>
            <a:r>
              <a:rPr lang="en-US" i="1" dirty="0"/>
              <a:t>expression</a:t>
            </a:r>
            <a:r>
              <a:rPr lang="en-US" b="1" dirty="0"/>
              <a:t> THEN </a:t>
            </a:r>
            <a:r>
              <a:rPr lang="en-US" i="1" dirty="0"/>
              <a:t>statement</a:t>
            </a:r>
            <a:r>
              <a:rPr lang="en-US" b="1" dirty="0"/>
              <a:t>;&gt;</a:t>
            </a:r>
            <a:r>
              <a:rPr lang="en-US" dirty="0"/>
              <a:t> </a:t>
            </a:r>
          </a:p>
        </p:txBody>
      </p:sp>
      <p:sp>
        <p:nvSpPr>
          <p:cNvPr id="13" name="Rectangle 12"/>
          <p:cNvSpPr/>
          <p:nvPr>
            <p:custDataLst>
              <p:tags r:id="rId4"/>
            </p:custDataLst>
          </p:nvPr>
        </p:nvSpPr>
        <p:spPr bwMode="auto">
          <a:xfrm>
            <a:off x="1144780" y="2566670"/>
            <a:ext cx="437132"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5" name="Rectangle 14"/>
          <p:cNvSpPr/>
          <p:nvPr>
            <p:custDataLst>
              <p:tags r:id="rId5"/>
            </p:custDataLst>
          </p:nvPr>
        </p:nvSpPr>
        <p:spPr bwMode="auto">
          <a:xfrm>
            <a:off x="1153831" y="3197606"/>
            <a:ext cx="1295079"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2723548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L:\graphics\background_yellow_haze_rou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122" y="2427161"/>
            <a:ext cx="2711087" cy="2471873"/>
          </a:xfrm>
          <a:prstGeom prst="rect">
            <a:avLst/>
          </a:prstGeom>
          <a:noFill/>
          <a:extLst>
            <a:ext uri="{909E8E84-426E-40DD-AFC4-6F175D3DCCD1}">
              <a14:hiddenFill xmlns:a14="http://schemas.microsoft.com/office/drawing/2010/main">
                <a:solidFill>
                  <a:srgbClr val="FFFFFF"/>
                </a:solidFill>
              </a14:hiddenFill>
            </a:ext>
          </a:extLst>
        </p:spPr>
      </p:pic>
      <p:sp>
        <p:nvSpPr>
          <p:cNvPr id="53250" name="Rectangle 2"/>
          <p:cNvSpPr>
            <a:spLocks noGrp="1" noChangeArrowheads="1"/>
          </p:cNvSpPr>
          <p:nvPr>
            <p:ph type="title"/>
          </p:nvPr>
        </p:nvSpPr>
        <p:spPr/>
        <p:txBody>
          <a:bodyPr/>
          <a:lstStyle/>
          <a:p>
            <a:pPr eaLnBrk="1" hangingPunct="1"/>
            <a:r>
              <a:rPr lang="en-US" dirty="0" smtClean="0"/>
              <a:t>Business Scenario</a:t>
            </a:r>
          </a:p>
        </p:txBody>
      </p:sp>
      <p:sp>
        <p:nvSpPr>
          <p:cNvPr id="2" name="Content Placeholder 1"/>
          <p:cNvSpPr>
            <a:spLocks noGrp="1"/>
          </p:cNvSpPr>
          <p:nvPr>
            <p:ph idx="1"/>
          </p:nvPr>
        </p:nvSpPr>
        <p:spPr/>
        <p:txBody>
          <a:bodyPr/>
          <a:lstStyle/>
          <a:p>
            <a:r>
              <a:rPr lang="en-US" dirty="0" smtClean="0"/>
              <a:t>Orion Star management plans to give a $500 bonus to each employee in his or her hire month. </a:t>
            </a:r>
          </a:p>
        </p:txBody>
      </p:sp>
      <p:sp>
        <p:nvSpPr>
          <p:cNvPr id="6" name="Slide Number Placeholder 3"/>
          <p:cNvSpPr>
            <a:spLocks noGrp="1"/>
          </p:cNvSpPr>
          <p:nvPr>
            <p:ph type="sldNum" sz="quarter" idx="10"/>
          </p:nvPr>
        </p:nvSpPr>
        <p:spPr/>
        <p:txBody>
          <a:bodyPr/>
          <a:lstStyle/>
          <a:p>
            <a:pPr>
              <a:defRPr/>
            </a:pPr>
            <a:fld id="{DC14FE50-82A2-42B5-8E22-B4800EFB0DA2}" type="slidenum">
              <a:rPr lang="en-US"/>
              <a:pPr>
                <a:defRPr/>
              </a:pPr>
              <a:t>4</a:t>
            </a:fld>
            <a:endParaRPr lang="en-US" b="0" dirty="0">
              <a:latin typeface="Times New Roman" pitchFamily="18" charset="0"/>
            </a:endParaRPr>
          </a:p>
        </p:txBody>
      </p:sp>
      <p:pic>
        <p:nvPicPr>
          <p:cNvPr id="31" name="Picture 2" descr="L:\graphics\person_blu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4450" y="1962429"/>
            <a:ext cx="1236346" cy="144363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L:\graphics\person_gree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7740" y="2793862"/>
            <a:ext cx="1102066" cy="13668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graphics\person_red_transpare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9854" y="3711806"/>
            <a:ext cx="966096" cy="13596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graphics\calendar (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4681" y="2594548"/>
            <a:ext cx="1187464" cy="11284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L:\graphics\calendar (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3456" y="3429666"/>
            <a:ext cx="1187464" cy="112845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L:\graphics\calendar (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1470" y="4337633"/>
            <a:ext cx="1187464" cy="112845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L:\graphics\management_nob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8913" y="3092441"/>
            <a:ext cx="2175507" cy="124519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L:\graphics\bonus_blank.pn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92249" y="2516944"/>
            <a:ext cx="1835701" cy="92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 descr="L:\graphics\arrow_sw_left.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4064726" y="3503054"/>
            <a:ext cx="968983" cy="50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8"/>
          <p:cNvSpPr txBox="1">
            <a:spLocks noChangeArrowheads="1"/>
          </p:cNvSpPr>
          <p:nvPr/>
        </p:nvSpPr>
        <p:spPr bwMode="auto">
          <a:xfrm>
            <a:off x="3948588" y="2881426"/>
            <a:ext cx="1323023" cy="532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eaLnBrk="1" hangingPunct="1"/>
            <a:r>
              <a:rPr lang="en-US" sz="2000" dirty="0" smtClean="0">
                <a:latin typeface="Arial"/>
              </a:rPr>
              <a:t>500</a:t>
            </a:r>
            <a:endParaRPr lang="en-US" sz="2000" dirty="0">
              <a:latin typeface="Arial"/>
            </a:endParaRPr>
          </a:p>
        </p:txBody>
      </p:sp>
    </p:spTree>
    <p:extLst>
      <p:ext uri="{BB962C8B-B14F-4D97-AF65-F5344CB8AC3E}">
        <p14:creationId xmlns:p14="http://schemas.microsoft.com/office/powerpoint/2010/main" val="34844270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2278688" y="5056718"/>
            <a:ext cx="740678" cy="369332"/>
          </a:xfrm>
          <a:prstGeom prst="rect">
            <a:avLst/>
          </a:prstGeom>
          <a:noFill/>
        </p:spPr>
        <p:txBody>
          <a:bodyPr wrap="square" rtlCol="0">
            <a:spAutoFit/>
          </a:bodyPr>
          <a:lstStyle/>
          <a:p>
            <a:r>
              <a:rPr lang="en-US" sz="1800" dirty="0" smtClean="0"/>
              <a:t>No</a:t>
            </a:r>
            <a:endParaRPr lang="en-US" sz="1800" dirty="0"/>
          </a:p>
        </p:txBody>
      </p:sp>
      <p:sp>
        <p:nvSpPr>
          <p:cNvPr id="21" name="Rectangle 20"/>
          <p:cNvSpPr/>
          <p:nvPr>
            <p:custDataLst>
              <p:tags r:id="rId1"/>
            </p:custDataLst>
          </p:nvPr>
        </p:nvSpPr>
        <p:spPr bwMode="auto">
          <a:xfrm>
            <a:off x="4995178" y="4522543"/>
            <a:ext cx="1697581" cy="397545"/>
          </a:xfrm>
          <a:prstGeom prst="rect">
            <a:avLst/>
          </a:prstGeom>
          <a:gradFill flip="none" rotWithShape="1">
            <a:gsLst>
              <a:gs pos="0">
                <a:srgbClr val="F7C259"/>
              </a:gs>
              <a:gs pos="100000">
                <a:srgbClr val="FFF566"/>
              </a:gs>
            </a:gsLst>
            <a:lin ang="10800000" scaled="1"/>
            <a:tileRect/>
          </a:gradFill>
          <a:ln w="38100" cap="flat" cmpd="sng" algn="ctr">
            <a:noFill/>
            <a:prstDash val="solid"/>
            <a:round/>
            <a:headEnd type="none" w="med" len="med"/>
            <a:tailEnd type="none" w="med" len="med"/>
          </a:ln>
          <a:effectLst>
            <a:outerShdw blurRad="50800" dist="38076" dir="2700016" rotWithShape="0">
              <a:srgbClr val="B3B3B3">
                <a:alpha val="71000"/>
              </a:srgbClr>
            </a:outerShdw>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44450" rIns="88900" bIns="44450" numCol="1" rtlCol="0" anchor="ctr" anchorCtr="0" compatLnSpc="1">
            <a:prstTxWarp prst="textNoShape">
              <a:avLst/>
            </a:prstTxWarp>
            <a:spAutoFit/>
          </a:bodyPr>
          <a:lstStyle/>
          <a:p>
            <a:pPr algn="ctr"/>
            <a:r>
              <a:rPr lang="en-US" sz="2000" dirty="0" smtClean="0"/>
              <a:t> Bonus=2000</a:t>
            </a:r>
            <a:endParaRPr lang="en-US" sz="2000" dirty="0"/>
          </a:p>
        </p:txBody>
      </p:sp>
      <p:sp>
        <p:nvSpPr>
          <p:cNvPr id="26" name="TextBox 25"/>
          <p:cNvSpPr txBox="1"/>
          <p:nvPr/>
        </p:nvSpPr>
        <p:spPr>
          <a:xfrm>
            <a:off x="4292600" y="4369347"/>
            <a:ext cx="740678" cy="369332"/>
          </a:xfrm>
          <a:prstGeom prst="rect">
            <a:avLst/>
          </a:prstGeom>
          <a:noFill/>
        </p:spPr>
        <p:txBody>
          <a:bodyPr wrap="square" rtlCol="0">
            <a:spAutoFit/>
          </a:bodyPr>
          <a:lstStyle/>
          <a:p>
            <a:r>
              <a:rPr lang="en-US" sz="1800" dirty="0" smtClean="0"/>
              <a:t>Yes</a:t>
            </a:r>
            <a:endParaRPr lang="en-US" sz="1800" dirty="0"/>
          </a:p>
        </p:txBody>
      </p:sp>
      <p:sp>
        <p:nvSpPr>
          <p:cNvPr id="2" name="Title 1"/>
          <p:cNvSpPr>
            <a:spLocks noGrp="1"/>
          </p:cNvSpPr>
          <p:nvPr>
            <p:ph type="title"/>
          </p:nvPr>
        </p:nvSpPr>
        <p:spPr/>
        <p:txBody>
          <a:bodyPr/>
          <a:lstStyle/>
          <a:p>
            <a:r>
              <a:rPr lang="en-US" dirty="0" smtClean="0"/>
              <a:t>Conditional Processing</a:t>
            </a:r>
            <a:endParaRPr lang="en-US" dirty="0"/>
          </a:p>
        </p:txBody>
      </p:sp>
      <p:sp>
        <p:nvSpPr>
          <p:cNvPr id="3" name="Content Placeholder 2"/>
          <p:cNvSpPr>
            <a:spLocks noGrp="1"/>
          </p:cNvSpPr>
          <p:nvPr>
            <p:ph idx="1"/>
          </p:nvPr>
        </p:nvSpPr>
        <p:spPr>
          <a:xfrm>
            <a:off x="685800" y="1074739"/>
            <a:ext cx="7848600" cy="969962"/>
          </a:xfrm>
        </p:spPr>
        <p:txBody>
          <a:bodyPr/>
          <a:lstStyle/>
          <a:p>
            <a:r>
              <a:rPr lang="en-US" dirty="0" smtClean="0"/>
              <a:t>When an expression is true, the associated statement is executed and subsequent ELSE statements are skipped.</a:t>
            </a:r>
          </a:p>
        </p:txBody>
      </p:sp>
      <p:sp>
        <p:nvSpPr>
          <p:cNvPr id="4" name="Slide Number Placeholder 3"/>
          <p:cNvSpPr>
            <a:spLocks noGrp="1"/>
          </p:cNvSpPr>
          <p:nvPr>
            <p:ph type="sldNum" sz="quarter" idx="10"/>
          </p:nvPr>
        </p:nvSpPr>
        <p:spPr/>
        <p:txBody>
          <a:bodyPr/>
          <a:lstStyle/>
          <a:p>
            <a:pPr>
              <a:defRPr/>
            </a:pPr>
            <a:fld id="{AFB8DB2C-9EB6-4556-AF97-C124BE19DE49}" type="slidenum">
              <a:rPr lang="en-US" smtClean="0"/>
              <a:pPr>
                <a:defRPr/>
              </a:pPr>
              <a:t>40</a:t>
            </a:fld>
            <a:endParaRPr lang="en-US" b="0" dirty="0">
              <a:latin typeface="Times New Roman" pitchFamily="18" charset="0"/>
            </a:endParaRPr>
          </a:p>
        </p:txBody>
      </p:sp>
      <p:sp>
        <p:nvSpPr>
          <p:cNvPr id="5" name="Diamond 4"/>
          <p:cNvSpPr/>
          <p:nvPr>
            <p:custDataLst>
              <p:tags r:id="rId2"/>
            </p:custDataLst>
          </p:nvPr>
        </p:nvSpPr>
        <p:spPr bwMode="auto">
          <a:xfrm>
            <a:off x="1124607" y="1844106"/>
            <a:ext cx="3155293" cy="831631"/>
          </a:xfrm>
          <a:prstGeom prst="diamond">
            <a:avLst/>
          </a:prstGeom>
          <a:gradFill flip="none" rotWithShape="1">
            <a:gsLst>
              <a:gs pos="0">
                <a:srgbClr val="9FBFFF"/>
              </a:gs>
              <a:gs pos="100000">
                <a:srgbClr val="D5E3FF"/>
              </a:gs>
            </a:gsLst>
            <a:lin ang="10800000" scaled="1"/>
            <a:tileRect/>
          </a:gradFill>
          <a:ln w="38100" cap="flat" cmpd="sng" algn="ctr">
            <a:noFill/>
            <a:prstDash val="solid"/>
            <a:round/>
            <a:headEnd type="none" w="med" len="med"/>
            <a:tailEnd type="none" w="med" len="med"/>
          </a:ln>
          <a:effectLst>
            <a:outerShdw blurRad="50800" dist="38076" dir="2700016" rotWithShape="0">
              <a:srgbClr val="B3B3B3">
                <a:alpha val="71000"/>
              </a:srgbClr>
            </a:outerShdw>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r>
              <a:rPr lang="en-US" sz="2000" dirty="0" smtClean="0"/>
              <a:t> Sales Rep. IV</a:t>
            </a:r>
            <a:endParaRPr lang="en-US" sz="2000" dirty="0"/>
          </a:p>
        </p:txBody>
      </p:sp>
      <p:sp>
        <p:nvSpPr>
          <p:cNvPr id="17" name="Diamond 16"/>
          <p:cNvSpPr/>
          <p:nvPr>
            <p:custDataLst>
              <p:tags r:id="rId3"/>
            </p:custDataLst>
          </p:nvPr>
        </p:nvSpPr>
        <p:spPr bwMode="auto">
          <a:xfrm>
            <a:off x="1124607" y="3050606"/>
            <a:ext cx="3180693" cy="865352"/>
          </a:xfrm>
          <a:prstGeom prst="diamond">
            <a:avLst/>
          </a:prstGeom>
          <a:gradFill flip="none" rotWithShape="1">
            <a:gsLst>
              <a:gs pos="0">
                <a:srgbClr val="9FBFFF"/>
              </a:gs>
              <a:gs pos="100000">
                <a:srgbClr val="D5E3FF"/>
              </a:gs>
            </a:gsLst>
            <a:lin ang="10800000" scaled="1"/>
            <a:tileRect/>
          </a:gradFill>
          <a:ln w="38100" cap="flat" cmpd="sng" algn="ctr">
            <a:noFill/>
            <a:prstDash val="solid"/>
            <a:round/>
            <a:headEnd type="none" w="med" len="med"/>
            <a:tailEnd type="none" w="med" len="med"/>
          </a:ln>
          <a:effectLst>
            <a:outerShdw blurRad="50800" dist="38076" dir="2700016" rotWithShape="0">
              <a:srgbClr val="B3B3B3">
                <a:alpha val="71000"/>
              </a:srgbClr>
            </a:outerShdw>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r>
              <a:rPr lang="en-US" sz="2000" dirty="0" smtClean="0"/>
              <a:t>Sales Manager</a:t>
            </a:r>
            <a:endParaRPr lang="en-US" sz="2000" dirty="0"/>
          </a:p>
        </p:txBody>
      </p:sp>
      <p:sp>
        <p:nvSpPr>
          <p:cNvPr id="18" name="Diamond 17"/>
          <p:cNvSpPr/>
          <p:nvPr>
            <p:custDataLst>
              <p:tags r:id="rId4"/>
            </p:custDataLst>
          </p:nvPr>
        </p:nvSpPr>
        <p:spPr bwMode="auto">
          <a:xfrm>
            <a:off x="1124607" y="5463607"/>
            <a:ext cx="3206093" cy="707236"/>
          </a:xfrm>
          <a:prstGeom prst="diamond">
            <a:avLst/>
          </a:prstGeom>
          <a:gradFill flip="none" rotWithShape="1">
            <a:gsLst>
              <a:gs pos="0">
                <a:srgbClr val="9FBFFF"/>
              </a:gs>
              <a:gs pos="100000">
                <a:srgbClr val="D5E3FF"/>
              </a:gs>
            </a:gsLst>
            <a:lin ang="10800000" scaled="1"/>
            <a:tileRect/>
          </a:gradFill>
          <a:ln w="38100" cap="flat" cmpd="sng" algn="ctr">
            <a:noFill/>
            <a:prstDash val="solid"/>
            <a:round/>
            <a:headEnd type="none" w="med" len="med"/>
            <a:tailEnd type="none" w="med" len="med"/>
          </a:ln>
          <a:effectLst>
            <a:outerShdw blurRad="50800" dist="38076" dir="2700016" rotWithShape="0">
              <a:srgbClr val="B3B3B3">
                <a:alpha val="71000"/>
              </a:srgbClr>
            </a:outerShdw>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r>
              <a:rPr lang="en-US" sz="2000" dirty="0" smtClean="0"/>
              <a:t> Chief Sales Manager</a:t>
            </a:r>
            <a:endParaRPr lang="en-US" sz="2000" dirty="0"/>
          </a:p>
        </p:txBody>
      </p:sp>
      <p:sp>
        <p:nvSpPr>
          <p:cNvPr id="19" name="Diamond 18"/>
          <p:cNvSpPr/>
          <p:nvPr>
            <p:custDataLst>
              <p:tags r:id="rId5"/>
            </p:custDataLst>
          </p:nvPr>
        </p:nvSpPr>
        <p:spPr bwMode="auto">
          <a:xfrm>
            <a:off x="1124607" y="4311846"/>
            <a:ext cx="3193393" cy="744872"/>
          </a:xfrm>
          <a:prstGeom prst="diamond">
            <a:avLst/>
          </a:prstGeom>
          <a:gradFill flip="none" rotWithShape="1">
            <a:gsLst>
              <a:gs pos="0">
                <a:srgbClr val="9FBFFF"/>
              </a:gs>
              <a:gs pos="100000">
                <a:srgbClr val="D5E3FF"/>
              </a:gs>
            </a:gsLst>
            <a:lin ang="10800000" scaled="1"/>
            <a:tileRect/>
          </a:gradFill>
          <a:ln w="38100" cap="flat" cmpd="sng" algn="ctr">
            <a:noFill/>
            <a:prstDash val="solid"/>
            <a:round/>
            <a:headEnd type="none" w="med" len="med"/>
            <a:tailEnd type="none" w="med" len="med"/>
          </a:ln>
          <a:effectLst>
            <a:outerShdw blurRad="50800" dist="38076" dir="2700016" rotWithShape="0">
              <a:srgbClr val="B3B3B3">
                <a:alpha val="71000"/>
              </a:srgbClr>
            </a:outerShdw>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r>
              <a:rPr lang="en-US" sz="2000" dirty="0" smtClean="0"/>
              <a:t> Senior Sales Manager</a:t>
            </a:r>
            <a:endParaRPr lang="en-US" sz="2000" dirty="0"/>
          </a:p>
        </p:txBody>
      </p:sp>
      <p:sp>
        <p:nvSpPr>
          <p:cNvPr id="7" name="Rectangle 6"/>
          <p:cNvSpPr/>
          <p:nvPr>
            <p:custDataLst>
              <p:tags r:id="rId6"/>
            </p:custDataLst>
          </p:nvPr>
        </p:nvSpPr>
        <p:spPr bwMode="auto">
          <a:xfrm>
            <a:off x="4995178" y="1993493"/>
            <a:ext cx="1697581" cy="397545"/>
          </a:xfrm>
          <a:prstGeom prst="rect">
            <a:avLst/>
          </a:prstGeom>
          <a:gradFill flip="none" rotWithShape="1">
            <a:gsLst>
              <a:gs pos="0">
                <a:srgbClr val="F7C259"/>
              </a:gs>
              <a:gs pos="100000">
                <a:srgbClr val="FFF566"/>
              </a:gs>
            </a:gsLst>
            <a:lin ang="10800000" scaled="1"/>
            <a:tileRect/>
          </a:gradFill>
          <a:ln w="38100" cap="flat" cmpd="sng" algn="ctr">
            <a:noFill/>
            <a:prstDash val="solid"/>
            <a:round/>
            <a:headEnd type="none" w="med" len="med"/>
            <a:tailEnd type="none" w="med" len="med"/>
          </a:ln>
          <a:effectLst>
            <a:outerShdw blurRad="50800" dist="38076" dir="2700016" rotWithShape="0">
              <a:srgbClr val="B3B3B3">
                <a:alpha val="71000"/>
              </a:srgbClr>
            </a:outerShdw>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44450" rIns="88900" bIns="44450" numCol="1" rtlCol="0" anchor="ctr" anchorCtr="0" compatLnSpc="1">
            <a:prstTxWarp prst="textNoShape">
              <a:avLst/>
            </a:prstTxWarp>
            <a:spAutoFit/>
          </a:bodyPr>
          <a:lstStyle/>
          <a:p>
            <a:pPr algn="ctr"/>
            <a:r>
              <a:rPr lang="en-US" sz="2000" dirty="0" smtClean="0"/>
              <a:t> Bonus=1000</a:t>
            </a:r>
            <a:endParaRPr lang="en-US" sz="2000" dirty="0"/>
          </a:p>
        </p:txBody>
      </p:sp>
      <p:sp>
        <p:nvSpPr>
          <p:cNvPr id="20" name="Rectangle 19"/>
          <p:cNvSpPr/>
          <p:nvPr>
            <p:custDataLst>
              <p:tags r:id="rId7"/>
            </p:custDataLst>
          </p:nvPr>
        </p:nvSpPr>
        <p:spPr bwMode="auto">
          <a:xfrm>
            <a:off x="4995178" y="3263493"/>
            <a:ext cx="1697581" cy="397545"/>
          </a:xfrm>
          <a:prstGeom prst="rect">
            <a:avLst/>
          </a:prstGeom>
          <a:gradFill flip="none" rotWithShape="1">
            <a:gsLst>
              <a:gs pos="0">
                <a:srgbClr val="F7C259"/>
              </a:gs>
              <a:gs pos="100000">
                <a:srgbClr val="FFF566"/>
              </a:gs>
            </a:gsLst>
            <a:lin ang="10800000" scaled="1"/>
            <a:tileRect/>
          </a:gradFill>
          <a:ln w="38100" cap="flat" cmpd="sng" algn="ctr">
            <a:noFill/>
            <a:prstDash val="solid"/>
            <a:round/>
            <a:headEnd type="none" w="med" len="med"/>
            <a:tailEnd type="none" w="med" len="med"/>
          </a:ln>
          <a:effectLst>
            <a:outerShdw blurRad="50800" dist="38076" dir="2700016" rotWithShape="0">
              <a:srgbClr val="B3B3B3">
                <a:alpha val="71000"/>
              </a:srgbClr>
            </a:outerShdw>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44450" rIns="88900" bIns="44450" numCol="1" rtlCol="0" anchor="ctr" anchorCtr="0" compatLnSpc="1">
            <a:prstTxWarp prst="textNoShape">
              <a:avLst/>
            </a:prstTxWarp>
            <a:spAutoFit/>
          </a:bodyPr>
          <a:lstStyle/>
          <a:p>
            <a:pPr algn="ctr"/>
            <a:r>
              <a:rPr lang="en-US" sz="2000" dirty="0" smtClean="0"/>
              <a:t> Bonus=1500</a:t>
            </a:r>
            <a:endParaRPr lang="en-US" sz="2000" dirty="0"/>
          </a:p>
        </p:txBody>
      </p:sp>
      <p:sp>
        <p:nvSpPr>
          <p:cNvPr id="22" name="Rectangle 21"/>
          <p:cNvSpPr/>
          <p:nvPr>
            <p:custDataLst>
              <p:tags r:id="rId8"/>
            </p:custDataLst>
          </p:nvPr>
        </p:nvSpPr>
        <p:spPr bwMode="auto">
          <a:xfrm>
            <a:off x="4995178" y="5603363"/>
            <a:ext cx="1697581" cy="397545"/>
          </a:xfrm>
          <a:prstGeom prst="rect">
            <a:avLst/>
          </a:prstGeom>
          <a:gradFill flip="none" rotWithShape="1">
            <a:gsLst>
              <a:gs pos="0">
                <a:srgbClr val="F7C259"/>
              </a:gs>
              <a:gs pos="100000">
                <a:srgbClr val="FFF566"/>
              </a:gs>
            </a:gsLst>
            <a:lin ang="10800000" scaled="1"/>
            <a:tileRect/>
          </a:gradFill>
          <a:ln w="38100" cap="flat" cmpd="sng" algn="ctr">
            <a:noFill/>
            <a:prstDash val="solid"/>
            <a:round/>
            <a:headEnd type="none" w="med" len="med"/>
            <a:tailEnd type="none" w="med" len="med"/>
          </a:ln>
          <a:effectLst>
            <a:outerShdw blurRad="50800" dist="38076" dir="2700016" rotWithShape="0">
              <a:srgbClr val="B3B3B3">
                <a:alpha val="71000"/>
              </a:srgbClr>
            </a:outerShdw>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44450" rIns="88900" bIns="44450" numCol="1" rtlCol="0" anchor="ctr" anchorCtr="0" compatLnSpc="1">
            <a:prstTxWarp prst="textNoShape">
              <a:avLst/>
            </a:prstTxWarp>
            <a:spAutoFit/>
          </a:bodyPr>
          <a:lstStyle/>
          <a:p>
            <a:pPr algn="ctr"/>
            <a:r>
              <a:rPr lang="en-US" sz="2000" dirty="0" smtClean="0"/>
              <a:t> Bonus=2500</a:t>
            </a:r>
            <a:endParaRPr lang="en-US" sz="2000" dirty="0"/>
          </a:p>
        </p:txBody>
      </p:sp>
      <p:cxnSp>
        <p:nvCxnSpPr>
          <p:cNvPr id="8" name="Straight Arrow Connector 7"/>
          <p:cNvCxnSpPr/>
          <p:nvPr/>
        </p:nvCxnSpPr>
        <p:spPr bwMode="auto">
          <a:xfrm>
            <a:off x="4279900" y="2270436"/>
            <a:ext cx="715278"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a:off x="4305300" y="3493140"/>
            <a:ext cx="715278"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4279900" y="4705302"/>
            <a:ext cx="715278"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4279900" y="5823155"/>
            <a:ext cx="715278"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10" name="TextBox 9"/>
          <p:cNvSpPr txBox="1"/>
          <p:nvPr/>
        </p:nvSpPr>
        <p:spPr>
          <a:xfrm>
            <a:off x="4292600" y="1924376"/>
            <a:ext cx="740678" cy="369332"/>
          </a:xfrm>
          <a:prstGeom prst="rect">
            <a:avLst/>
          </a:prstGeom>
          <a:noFill/>
        </p:spPr>
        <p:txBody>
          <a:bodyPr wrap="square" rtlCol="0">
            <a:spAutoFit/>
          </a:bodyPr>
          <a:lstStyle/>
          <a:p>
            <a:r>
              <a:rPr lang="en-US" sz="1800" dirty="0" smtClean="0"/>
              <a:t>Yes</a:t>
            </a:r>
            <a:endParaRPr lang="en-US" sz="1800" dirty="0"/>
          </a:p>
        </p:txBody>
      </p:sp>
      <p:sp>
        <p:nvSpPr>
          <p:cNvPr id="25" name="TextBox 24"/>
          <p:cNvSpPr txBox="1"/>
          <p:nvPr/>
        </p:nvSpPr>
        <p:spPr>
          <a:xfrm>
            <a:off x="4292600" y="3165848"/>
            <a:ext cx="740678" cy="369332"/>
          </a:xfrm>
          <a:prstGeom prst="rect">
            <a:avLst/>
          </a:prstGeom>
          <a:noFill/>
        </p:spPr>
        <p:txBody>
          <a:bodyPr wrap="square" rtlCol="0">
            <a:spAutoFit/>
          </a:bodyPr>
          <a:lstStyle/>
          <a:p>
            <a:r>
              <a:rPr lang="en-US" sz="1800" dirty="0" smtClean="0"/>
              <a:t>Yes</a:t>
            </a:r>
            <a:endParaRPr lang="en-US" sz="1800" dirty="0"/>
          </a:p>
        </p:txBody>
      </p:sp>
      <p:sp>
        <p:nvSpPr>
          <p:cNvPr id="27" name="TextBox 26"/>
          <p:cNvSpPr txBox="1"/>
          <p:nvPr/>
        </p:nvSpPr>
        <p:spPr>
          <a:xfrm>
            <a:off x="4244428" y="5444912"/>
            <a:ext cx="740678" cy="369332"/>
          </a:xfrm>
          <a:prstGeom prst="rect">
            <a:avLst/>
          </a:prstGeom>
          <a:noFill/>
        </p:spPr>
        <p:txBody>
          <a:bodyPr wrap="square" rtlCol="0">
            <a:spAutoFit/>
          </a:bodyPr>
          <a:lstStyle/>
          <a:p>
            <a:r>
              <a:rPr lang="en-US" sz="1800" dirty="0" smtClean="0"/>
              <a:t>Yes</a:t>
            </a:r>
            <a:endParaRPr lang="en-US" sz="1800" dirty="0"/>
          </a:p>
        </p:txBody>
      </p:sp>
      <p:cxnSp>
        <p:nvCxnSpPr>
          <p:cNvPr id="12" name="Straight Arrow Connector 11"/>
          <p:cNvCxnSpPr>
            <a:stCxn id="5" idx="2"/>
            <a:endCxn id="17" idx="0"/>
          </p:cNvCxnSpPr>
          <p:nvPr/>
        </p:nvCxnSpPr>
        <p:spPr bwMode="auto">
          <a:xfrm>
            <a:off x="2702254" y="2675737"/>
            <a:ext cx="12700" cy="374869"/>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a:off x="2723493" y="3919461"/>
            <a:ext cx="12700" cy="374869"/>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a:off x="2774075" y="5088737"/>
            <a:ext cx="12700" cy="374869"/>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30" name="TextBox 29"/>
          <p:cNvSpPr txBox="1"/>
          <p:nvPr/>
        </p:nvSpPr>
        <p:spPr>
          <a:xfrm>
            <a:off x="2185274" y="2666825"/>
            <a:ext cx="740678" cy="369332"/>
          </a:xfrm>
          <a:prstGeom prst="rect">
            <a:avLst/>
          </a:prstGeom>
          <a:noFill/>
        </p:spPr>
        <p:txBody>
          <a:bodyPr wrap="square" rtlCol="0">
            <a:spAutoFit/>
          </a:bodyPr>
          <a:lstStyle/>
          <a:p>
            <a:r>
              <a:rPr lang="en-US" sz="1800" dirty="0" smtClean="0"/>
              <a:t>No</a:t>
            </a:r>
            <a:endParaRPr lang="en-US" sz="1800" dirty="0"/>
          </a:p>
        </p:txBody>
      </p:sp>
      <p:sp>
        <p:nvSpPr>
          <p:cNvPr id="31" name="TextBox 30"/>
          <p:cNvSpPr txBox="1"/>
          <p:nvPr/>
        </p:nvSpPr>
        <p:spPr>
          <a:xfrm>
            <a:off x="2278688" y="3915958"/>
            <a:ext cx="740678" cy="369332"/>
          </a:xfrm>
          <a:prstGeom prst="rect">
            <a:avLst/>
          </a:prstGeom>
          <a:noFill/>
        </p:spPr>
        <p:txBody>
          <a:bodyPr wrap="square" rtlCol="0">
            <a:spAutoFit/>
          </a:bodyPr>
          <a:lstStyle/>
          <a:p>
            <a:r>
              <a:rPr lang="en-US" sz="1800" dirty="0" smtClean="0"/>
              <a:t>No</a:t>
            </a:r>
            <a:endParaRPr lang="en-US" sz="1800" dirty="0"/>
          </a:p>
        </p:txBody>
      </p:sp>
      <p:sp>
        <p:nvSpPr>
          <p:cNvPr id="36" name="TextBox 35"/>
          <p:cNvSpPr txBox="1"/>
          <p:nvPr/>
        </p:nvSpPr>
        <p:spPr>
          <a:xfrm>
            <a:off x="2313116" y="6170843"/>
            <a:ext cx="740678" cy="369332"/>
          </a:xfrm>
          <a:prstGeom prst="rect">
            <a:avLst/>
          </a:prstGeom>
          <a:noFill/>
        </p:spPr>
        <p:txBody>
          <a:bodyPr wrap="square" rtlCol="0">
            <a:spAutoFit/>
          </a:bodyPr>
          <a:lstStyle/>
          <a:p>
            <a:r>
              <a:rPr lang="en-US" sz="1800" dirty="0" smtClean="0"/>
              <a:t>No</a:t>
            </a:r>
            <a:endParaRPr lang="en-US" sz="1800" dirty="0"/>
          </a:p>
        </p:txBody>
      </p:sp>
      <p:cxnSp>
        <p:nvCxnSpPr>
          <p:cNvPr id="37" name="Straight Arrow Connector 36"/>
          <p:cNvCxnSpPr/>
          <p:nvPr/>
        </p:nvCxnSpPr>
        <p:spPr bwMode="auto">
          <a:xfrm>
            <a:off x="2808503" y="6202862"/>
            <a:ext cx="12700" cy="374869"/>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41" name="Straight Connector 40"/>
          <p:cNvCxnSpPr>
            <a:stCxn id="7" idx="3"/>
          </p:cNvCxnSpPr>
          <p:nvPr/>
        </p:nvCxnSpPr>
        <p:spPr bwMode="auto">
          <a:xfrm flipV="1">
            <a:off x="6692759" y="2192265"/>
            <a:ext cx="580400" cy="1"/>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a:off x="7273159" y="2192265"/>
            <a:ext cx="47296" cy="4163244"/>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51" name="Straight Arrow Connector 50"/>
          <p:cNvCxnSpPr/>
          <p:nvPr/>
        </p:nvCxnSpPr>
        <p:spPr bwMode="auto">
          <a:xfrm flipH="1">
            <a:off x="2821203" y="6355509"/>
            <a:ext cx="4499252" cy="34787"/>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55" name="Straight Connector 54"/>
          <p:cNvCxnSpPr/>
          <p:nvPr/>
        </p:nvCxnSpPr>
        <p:spPr bwMode="auto">
          <a:xfrm flipV="1">
            <a:off x="6692759" y="3493139"/>
            <a:ext cx="580400" cy="1"/>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56" name="Straight Connector 55"/>
          <p:cNvCxnSpPr/>
          <p:nvPr/>
        </p:nvCxnSpPr>
        <p:spPr bwMode="auto">
          <a:xfrm flipV="1">
            <a:off x="6692759" y="4749192"/>
            <a:ext cx="580400" cy="1"/>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57" name="Straight Connector 56"/>
          <p:cNvCxnSpPr/>
          <p:nvPr/>
        </p:nvCxnSpPr>
        <p:spPr bwMode="auto">
          <a:xfrm flipV="1">
            <a:off x="6716407" y="5828414"/>
            <a:ext cx="580400" cy="1"/>
          </a:xfrm>
          <a:prstGeom prst="line">
            <a:avLst/>
          </a:prstGeom>
          <a:solidFill>
            <a:schemeClr val="accent1"/>
          </a:solidFill>
          <a:ln w="254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1458288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IF-THEN Statements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01486659"/>
              </p:ext>
            </p:extLst>
          </p:nvPr>
        </p:nvGraphicFramePr>
        <p:xfrm>
          <a:off x="318654" y="5046491"/>
          <a:ext cx="3449774" cy="1057910"/>
        </p:xfrm>
        <a:graphic>
          <a:graphicData uri="http://schemas.openxmlformats.org/drawingml/2006/table">
            <a:tbl>
              <a:tblPr firstRow="1" bandRow="1">
                <a:tableStyleId>{5C22544A-7EE6-4342-B048-85BDC9FD1C3A}</a:tableStyleId>
              </a:tblPr>
              <a:tblGrid>
                <a:gridCol w="1854860"/>
                <a:gridCol w="1594914"/>
              </a:tblGrid>
              <a:tr h="346075">
                <a:tc gridSpan="2">
                  <a:txBody>
                    <a:bodyPr/>
                    <a:lstStyle/>
                    <a:p>
                      <a:pPr algn="l"/>
                      <a:r>
                        <a:rPr lang="en-US" sz="2400" b="0" i="0" dirty="0" smtClean="0">
                          <a:solidFill>
                            <a:srgbClr val="000000"/>
                          </a:solidFill>
                          <a:latin typeface="Arial"/>
                        </a:rPr>
                        <a:t>PDV</a:t>
                      </a:r>
                      <a:endParaRPr lang="en-US" sz="2400" b="0" i="0" dirty="0">
                        <a:solidFill>
                          <a:srgbClr val="000000"/>
                        </a:solidFill>
                        <a:latin typeface="Arial"/>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a:endParaRPr lang="en-US" sz="2400" b="0" i="0"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075">
                <a:tc>
                  <a:txBody>
                    <a:bodyPr/>
                    <a:lstStyle/>
                    <a:p>
                      <a:pPr algn="ctr"/>
                      <a:r>
                        <a:rPr lang="en-US" sz="2000" b="1" i="0" dirty="0" smtClean="0">
                          <a:solidFill>
                            <a:srgbClr val="000000"/>
                          </a:solidFill>
                          <a:latin typeface="Arial"/>
                        </a:rPr>
                        <a:t>Employee_ID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2000" b="1" i="0" dirty="0" smtClean="0">
                          <a:solidFill>
                            <a:srgbClr val="000000"/>
                          </a:solidFill>
                          <a:latin typeface="Arial"/>
                        </a:rPr>
                        <a:t>Last_Name</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r>
              <a:tr h="346075">
                <a:tc>
                  <a:txBody>
                    <a:bodyPr/>
                    <a:lstStyle/>
                    <a:p>
                      <a:pPr algn="r"/>
                      <a:r>
                        <a:rPr lang="en-US" sz="2000" b="0" i="0" dirty="0" smtClean="0">
                          <a:solidFill>
                            <a:srgbClr val="000000"/>
                          </a:solidFill>
                          <a:latin typeface="Arial"/>
                        </a:rPr>
                        <a:t>120102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2000" b="0" i="0" dirty="0" smtClean="0">
                          <a:solidFill>
                            <a:srgbClr val="000000"/>
                          </a:solidFill>
                          <a:latin typeface="Arial"/>
                        </a:rPr>
                        <a:t>Zhou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bl>
          </a:graphicData>
        </a:graphic>
      </p:graphicFrame>
      <p:sp>
        <p:nvSpPr>
          <p:cNvPr id="4" name="Slide Number Placeholder 3"/>
          <p:cNvSpPr>
            <a:spLocks noGrp="1"/>
          </p:cNvSpPr>
          <p:nvPr>
            <p:ph type="sldNum" sz="quarter" idx="10"/>
          </p:nvPr>
        </p:nvSpPr>
        <p:spPr/>
        <p:txBody>
          <a:bodyPr/>
          <a:lstStyle/>
          <a:p>
            <a:pPr>
              <a:defRPr/>
            </a:pPr>
            <a:fld id="{AFB8DB2C-9EB6-4556-AF97-C124BE19DE49}" type="slidenum">
              <a:rPr lang="en-US" smtClean="0"/>
              <a:pPr>
                <a:defRPr/>
              </a:pPr>
              <a:t>41</a:t>
            </a:fld>
            <a:endParaRPr lang="en-US" b="0" dirty="0">
              <a:latin typeface="Times New Roman" pitchFamily="18" charset="0"/>
            </a:endParaRPr>
          </a:p>
        </p:txBody>
      </p:sp>
      <p:sp>
        <p:nvSpPr>
          <p:cNvPr id="7" name="Rectangle 6"/>
          <p:cNvSpPr/>
          <p:nvPr/>
        </p:nvSpPr>
        <p:spPr>
          <a:xfrm>
            <a:off x="517243" y="982177"/>
            <a:ext cx="8349665" cy="3632789"/>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latin typeface="Courier New"/>
              </a:rPr>
              <a:t>data work.comp;</a:t>
            </a:r>
          </a:p>
          <a:p>
            <a:pPr>
              <a:lnSpc>
                <a:spcPct val="85000"/>
              </a:lnSpc>
            </a:pPr>
            <a:r>
              <a:rPr lang="en-US" b="1" dirty="0">
                <a:latin typeface="Courier New"/>
              </a:rPr>
              <a:t> </a:t>
            </a:r>
            <a:r>
              <a:rPr lang="en-US" b="1" dirty="0" smtClean="0">
                <a:latin typeface="Courier New"/>
              </a:rPr>
              <a:t>  set </a:t>
            </a:r>
            <a:r>
              <a:rPr lang="en-US" b="1" dirty="0">
                <a:latin typeface="Courier New"/>
              </a:rPr>
              <a:t>orion.sales;</a:t>
            </a:r>
          </a:p>
          <a:p>
            <a:pPr>
              <a:lnSpc>
                <a:spcPct val="85000"/>
              </a:lnSpc>
            </a:pPr>
            <a:r>
              <a:rPr lang="en-US" b="1" dirty="0" smtClean="0">
                <a:latin typeface="Courier New"/>
              </a:rPr>
              <a:t>   if </a:t>
            </a:r>
            <a:r>
              <a:rPr lang="en-US" b="1" dirty="0">
                <a:latin typeface="Courier New"/>
              </a:rPr>
              <a:t>Job_Title='Sales Rep. IV' </a:t>
            </a:r>
            <a:r>
              <a:rPr lang="en-US" b="1" dirty="0" smtClean="0">
                <a:latin typeface="Courier New"/>
              </a:rPr>
              <a:t>then</a:t>
            </a:r>
          </a:p>
          <a:p>
            <a:pPr>
              <a:lnSpc>
                <a:spcPct val="85000"/>
              </a:lnSpc>
            </a:pPr>
            <a:r>
              <a:rPr lang="en-US" b="1" dirty="0" smtClean="0">
                <a:latin typeface="Courier New"/>
              </a:rPr>
              <a:t> </a:t>
            </a:r>
            <a:r>
              <a:rPr lang="en-US" b="1" dirty="0">
                <a:latin typeface="Courier New"/>
              </a:rPr>
              <a:t>	 </a:t>
            </a:r>
            <a:r>
              <a:rPr lang="en-US" b="1" dirty="0" smtClean="0">
                <a:latin typeface="Courier New"/>
              </a:rPr>
              <a:t>Bonus=1000</a:t>
            </a:r>
            <a:r>
              <a:rPr lang="en-US" b="1" dirty="0">
                <a:latin typeface="Courier New"/>
              </a:rPr>
              <a:t>;</a:t>
            </a:r>
          </a:p>
          <a:p>
            <a:pPr>
              <a:lnSpc>
                <a:spcPct val="85000"/>
              </a:lnSpc>
            </a:pPr>
            <a:r>
              <a:rPr lang="en-US" b="1" dirty="0">
                <a:latin typeface="Courier New"/>
              </a:rPr>
              <a:t>   </a:t>
            </a:r>
            <a:r>
              <a:rPr lang="en-US" b="1" dirty="0" smtClean="0">
                <a:latin typeface="Courier New"/>
              </a:rPr>
              <a:t>else if </a:t>
            </a:r>
            <a:r>
              <a:rPr lang="en-US" b="1" dirty="0">
                <a:latin typeface="Courier New"/>
              </a:rPr>
              <a:t>Job_Title='Sales Manager' </a:t>
            </a:r>
            <a:r>
              <a:rPr lang="en-US" b="1" dirty="0">
                <a:solidFill>
                  <a:srgbClr val="000000"/>
                </a:solidFill>
                <a:latin typeface="Courier New"/>
              </a:rPr>
              <a:t>then</a:t>
            </a:r>
            <a:r>
              <a:rPr lang="en-US" b="1" dirty="0">
                <a:latin typeface="Courier New"/>
              </a:rPr>
              <a:t> 	 </a:t>
            </a:r>
            <a:r>
              <a:rPr lang="en-US" b="1" dirty="0" smtClean="0">
                <a:latin typeface="Courier New"/>
              </a:rPr>
              <a:t>Bonus=1500</a:t>
            </a:r>
            <a:r>
              <a:rPr lang="en-US" b="1" dirty="0">
                <a:latin typeface="Courier New"/>
              </a:rPr>
              <a:t>;</a:t>
            </a:r>
          </a:p>
          <a:p>
            <a:pPr>
              <a:lnSpc>
                <a:spcPct val="85000"/>
              </a:lnSpc>
            </a:pPr>
            <a:r>
              <a:rPr lang="en-US" b="1" dirty="0">
                <a:latin typeface="Courier New"/>
              </a:rPr>
              <a:t>   </a:t>
            </a:r>
            <a:r>
              <a:rPr lang="en-US" b="1" dirty="0" smtClean="0">
                <a:latin typeface="Courier New"/>
              </a:rPr>
              <a:t>else if </a:t>
            </a:r>
            <a:r>
              <a:rPr lang="en-US" b="1" dirty="0">
                <a:latin typeface="Courier New"/>
              </a:rPr>
              <a:t>Job_Title='Senior Sales Manager' 	 </a:t>
            </a:r>
            <a:r>
              <a:rPr lang="en-US" b="1" dirty="0" smtClean="0">
                <a:latin typeface="Courier New"/>
              </a:rPr>
              <a:t>then </a:t>
            </a:r>
            <a:r>
              <a:rPr lang="en-US" b="1" dirty="0">
                <a:latin typeface="Courier New"/>
              </a:rPr>
              <a:t>Bonus=2000;</a:t>
            </a:r>
          </a:p>
          <a:p>
            <a:pPr>
              <a:lnSpc>
                <a:spcPct val="85000"/>
              </a:lnSpc>
            </a:pPr>
            <a:r>
              <a:rPr lang="en-US" b="1" dirty="0">
                <a:latin typeface="Courier New"/>
              </a:rPr>
              <a:t>   </a:t>
            </a:r>
            <a:r>
              <a:rPr lang="en-US" b="1" dirty="0" smtClean="0">
                <a:latin typeface="Courier New"/>
              </a:rPr>
              <a:t>else if </a:t>
            </a:r>
            <a:r>
              <a:rPr lang="en-US" b="1" dirty="0">
                <a:latin typeface="Courier New"/>
              </a:rPr>
              <a:t>Job_Title='Chief Sales Officer' 	 </a:t>
            </a:r>
            <a:r>
              <a:rPr lang="en-US" b="1" dirty="0" smtClean="0">
                <a:latin typeface="Courier New"/>
              </a:rPr>
              <a:t>then </a:t>
            </a:r>
            <a:r>
              <a:rPr lang="en-US" b="1" dirty="0">
                <a:latin typeface="Courier New"/>
              </a:rPr>
              <a:t>Bonus=2500;</a:t>
            </a:r>
          </a:p>
          <a:p>
            <a:pPr>
              <a:lnSpc>
                <a:spcPct val="85000"/>
              </a:lnSpc>
            </a:pPr>
            <a:r>
              <a:rPr lang="en-US" b="1" dirty="0" smtClean="0">
                <a:latin typeface="Courier New"/>
              </a:rPr>
              <a:t>run</a:t>
            </a:r>
            <a:r>
              <a:rPr lang="en-US" b="1" dirty="0">
                <a:latin typeface="Courier New"/>
              </a:rPr>
              <a:t>;</a:t>
            </a:r>
          </a:p>
        </p:txBody>
      </p:sp>
      <p:graphicFrame>
        <p:nvGraphicFramePr>
          <p:cNvPr id="9" name="Content Placeholder 4"/>
          <p:cNvGraphicFramePr>
            <a:graphicFrameLocks/>
          </p:cNvGraphicFramePr>
          <p:nvPr>
            <p:extLst>
              <p:ext uri="{D42A27DB-BD31-4B8C-83A1-F6EECF244321}">
                <p14:modId xmlns:p14="http://schemas.microsoft.com/office/powerpoint/2010/main" val="3377079313"/>
              </p:ext>
            </p:extLst>
          </p:nvPr>
        </p:nvGraphicFramePr>
        <p:xfrm>
          <a:off x="4211773" y="5023405"/>
          <a:ext cx="4698966" cy="1057910"/>
        </p:xfrm>
        <a:graphic>
          <a:graphicData uri="http://schemas.openxmlformats.org/drawingml/2006/table">
            <a:tbl>
              <a:tblPr firstRow="1" bandRow="1">
                <a:tableStyleId>{5C22544A-7EE6-4342-B048-85BDC9FD1C3A}</a:tableStyleId>
              </a:tblPr>
              <a:tblGrid>
                <a:gridCol w="3533532"/>
                <a:gridCol w="1165434"/>
              </a:tblGrid>
              <a:tr h="346075">
                <a:tc gridSpan="2">
                  <a:txBody>
                    <a:bodyPr/>
                    <a:lstStyle/>
                    <a:p>
                      <a:pPr algn="l"/>
                      <a:endParaRPr lang="en-US" sz="2400" b="0" i="0" dirty="0">
                        <a:solidFill>
                          <a:srgbClr val="000000"/>
                        </a:solidFill>
                        <a:latin typeface="Arial"/>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a:endParaRPr lang="en-US" sz="2400" b="0" i="0"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075">
                <a:tc>
                  <a:txBody>
                    <a:bodyPr/>
                    <a:lstStyle/>
                    <a:p>
                      <a:pPr algn="ctr"/>
                      <a:r>
                        <a:rPr lang="en-US" sz="2000" b="1" i="0" dirty="0" smtClean="0">
                          <a:solidFill>
                            <a:srgbClr val="000000"/>
                          </a:solidFill>
                          <a:latin typeface="Arial"/>
                        </a:rPr>
                        <a:t>Job_Title</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2000" b="1" i="0" dirty="0" smtClean="0">
                          <a:solidFill>
                            <a:srgbClr val="000000"/>
                          </a:solidFill>
                          <a:latin typeface="Arial"/>
                        </a:rPr>
                        <a:t>Bonus</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r>
              <a:tr h="346075">
                <a:tc>
                  <a:txBody>
                    <a:bodyPr/>
                    <a:lstStyle/>
                    <a:p>
                      <a:pPr algn="l"/>
                      <a:r>
                        <a:rPr lang="en-US" sz="2000" b="0" i="0" dirty="0" smtClean="0">
                          <a:solidFill>
                            <a:srgbClr val="000000"/>
                          </a:solidFill>
                          <a:latin typeface="Arial"/>
                        </a:rPr>
                        <a:t>Sales Manager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r"/>
                      <a:r>
                        <a:rPr lang="en-US" sz="2000" b="1" i="0" dirty="0" smtClean="0">
                          <a:solidFill>
                            <a:srgbClr val="000000"/>
                          </a:solidFill>
                          <a:latin typeface="Arial"/>
                        </a:rPr>
                        <a:t>.</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bl>
          </a:graphicData>
        </a:graphic>
      </p:graphicFrame>
      <p:sp>
        <p:nvSpPr>
          <p:cNvPr id="10" name="TextBox 9"/>
          <p:cNvSpPr txBox="1"/>
          <p:nvPr/>
        </p:nvSpPr>
        <p:spPr>
          <a:xfrm>
            <a:off x="3768427" y="5577655"/>
            <a:ext cx="655781" cy="461665"/>
          </a:xfrm>
          <a:prstGeom prst="rect">
            <a:avLst/>
          </a:prstGeom>
          <a:noFill/>
        </p:spPr>
        <p:txBody>
          <a:bodyPr wrap="square" rtlCol="0">
            <a:spAutoFit/>
          </a:bodyPr>
          <a:lstStyle/>
          <a:p>
            <a:r>
              <a:rPr lang="en-US" dirty="0" smtClean="0"/>
              <a:t>…</a:t>
            </a:r>
            <a:endParaRPr lang="en-US" dirty="0"/>
          </a:p>
        </p:txBody>
      </p:sp>
      <p:sp>
        <p:nvSpPr>
          <p:cNvPr id="3" name="Rectangle 2"/>
          <p:cNvSpPr/>
          <p:nvPr>
            <p:custDataLst>
              <p:tags r:id="rId1"/>
            </p:custDataLst>
          </p:nvPr>
        </p:nvSpPr>
        <p:spPr bwMode="auto">
          <a:xfrm>
            <a:off x="1153831" y="1381973"/>
            <a:ext cx="2921063"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1" name="Animation Flag"/>
          <p:cNvSpPr txBox="1"/>
          <p:nvPr/>
        </p:nvSpPr>
        <p:spPr>
          <a:xfrm>
            <a:off x="8572500" y="6451600"/>
            <a:ext cx="396262" cy="400110"/>
          </a:xfrm>
          <a:prstGeom prst="rect">
            <a:avLst/>
          </a:prstGeom>
          <a:noFill/>
        </p:spPr>
        <p:txBody>
          <a:bodyPr vert="horz" wrap="none" lIns="91440" tIns="45720" rIns="91440" bIns="45720" rtlCol="0">
            <a:spAutoFit/>
          </a:bodyPr>
          <a:lstStyle/>
          <a:p>
            <a:r>
              <a:rPr lang="en-US" sz="2000" b="1" dirty="0" smtClean="0">
                <a:latin typeface="Arial" pitchFamily="34" charset="0"/>
              </a:rPr>
              <a:t>...</a:t>
            </a:r>
            <a:endParaRPr lang="en-US" sz="2000" b="1" dirty="0">
              <a:latin typeface="Arial" pitchFamily="34" charset="0"/>
            </a:endParaRPr>
          </a:p>
        </p:txBody>
      </p:sp>
      <p:sp>
        <p:nvSpPr>
          <p:cNvPr id="8" name="Program Name"/>
          <p:cNvSpPr txBox="1"/>
          <p:nvPr/>
        </p:nvSpPr>
        <p:spPr>
          <a:xfrm>
            <a:off x="7931150" y="6324600"/>
            <a:ext cx="1003801" cy="338554"/>
          </a:xfrm>
          <a:prstGeom prst="rect">
            <a:avLst/>
          </a:prstGeom>
          <a:noFill/>
        </p:spPr>
        <p:txBody>
          <a:bodyPr vert="horz" wrap="none" rtlCol="0">
            <a:spAutoFit/>
          </a:bodyPr>
          <a:lstStyle/>
          <a:p>
            <a:pPr algn="r"/>
            <a:r>
              <a:rPr lang="en-US" sz="1600" b="1" dirty="0" smtClean="0"/>
              <a:t>p109d03</a:t>
            </a:r>
            <a:endParaRPr lang="en-US" sz="1600" b="1" dirty="0"/>
          </a:p>
        </p:txBody>
      </p:sp>
    </p:spTree>
    <p:extLst>
      <p:ext uri="{BB962C8B-B14F-4D97-AF65-F5344CB8AC3E}">
        <p14:creationId xmlns:p14="http://schemas.microsoft.com/office/powerpoint/2010/main" val="32044095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IF-THEN Statements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10042354"/>
              </p:ext>
            </p:extLst>
          </p:nvPr>
        </p:nvGraphicFramePr>
        <p:xfrm>
          <a:off x="318654" y="5046491"/>
          <a:ext cx="3449774" cy="1057910"/>
        </p:xfrm>
        <a:graphic>
          <a:graphicData uri="http://schemas.openxmlformats.org/drawingml/2006/table">
            <a:tbl>
              <a:tblPr firstRow="1" bandRow="1">
                <a:tableStyleId>{5C22544A-7EE6-4342-B048-85BDC9FD1C3A}</a:tableStyleId>
              </a:tblPr>
              <a:tblGrid>
                <a:gridCol w="1854860"/>
                <a:gridCol w="1594914"/>
              </a:tblGrid>
              <a:tr h="346075">
                <a:tc gridSpan="2">
                  <a:txBody>
                    <a:bodyPr/>
                    <a:lstStyle/>
                    <a:p>
                      <a:pPr algn="l"/>
                      <a:r>
                        <a:rPr lang="en-US" sz="2400" b="0" i="0" dirty="0" smtClean="0">
                          <a:solidFill>
                            <a:srgbClr val="000000"/>
                          </a:solidFill>
                          <a:latin typeface="Arial"/>
                        </a:rPr>
                        <a:t>PDV</a:t>
                      </a:r>
                      <a:endParaRPr lang="en-US" sz="2400" b="0" i="0" dirty="0">
                        <a:solidFill>
                          <a:srgbClr val="000000"/>
                        </a:solidFill>
                        <a:latin typeface="Arial"/>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a:endParaRPr lang="en-US" sz="2400" b="0" i="0"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075">
                <a:tc>
                  <a:txBody>
                    <a:bodyPr/>
                    <a:lstStyle/>
                    <a:p>
                      <a:pPr algn="ctr"/>
                      <a:r>
                        <a:rPr lang="en-US" sz="2000" b="1" i="0" dirty="0" smtClean="0">
                          <a:solidFill>
                            <a:srgbClr val="000000"/>
                          </a:solidFill>
                          <a:latin typeface="Arial"/>
                        </a:rPr>
                        <a:t>Employee_ID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2000" b="1" i="0" dirty="0" smtClean="0">
                          <a:solidFill>
                            <a:srgbClr val="000000"/>
                          </a:solidFill>
                          <a:latin typeface="Arial"/>
                        </a:rPr>
                        <a:t>Last_Name</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r>
              <a:tr h="346075">
                <a:tc>
                  <a:txBody>
                    <a:bodyPr/>
                    <a:lstStyle/>
                    <a:p>
                      <a:pPr algn="r"/>
                      <a:r>
                        <a:rPr lang="en-US" sz="2000" b="0" i="0" dirty="0" smtClean="0">
                          <a:solidFill>
                            <a:srgbClr val="000000"/>
                          </a:solidFill>
                          <a:latin typeface="Arial"/>
                        </a:rPr>
                        <a:t>120102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2000" b="0" i="0" dirty="0" smtClean="0">
                          <a:solidFill>
                            <a:srgbClr val="000000"/>
                          </a:solidFill>
                          <a:latin typeface="Arial"/>
                        </a:rPr>
                        <a:t>Zhou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bl>
          </a:graphicData>
        </a:graphic>
      </p:graphicFrame>
      <p:sp>
        <p:nvSpPr>
          <p:cNvPr id="4" name="Slide Number Placeholder 3"/>
          <p:cNvSpPr>
            <a:spLocks noGrp="1"/>
          </p:cNvSpPr>
          <p:nvPr>
            <p:ph type="sldNum" sz="quarter" idx="10"/>
          </p:nvPr>
        </p:nvSpPr>
        <p:spPr/>
        <p:txBody>
          <a:bodyPr/>
          <a:lstStyle/>
          <a:p>
            <a:pPr>
              <a:defRPr/>
            </a:pPr>
            <a:fld id="{AFB8DB2C-9EB6-4556-AF97-C124BE19DE49}" type="slidenum">
              <a:rPr lang="en-US" smtClean="0"/>
              <a:pPr>
                <a:defRPr/>
              </a:pPr>
              <a:t>42</a:t>
            </a:fld>
            <a:endParaRPr lang="en-US" b="0" dirty="0">
              <a:latin typeface="Times New Roman" pitchFamily="18" charset="0"/>
            </a:endParaRPr>
          </a:p>
        </p:txBody>
      </p:sp>
      <p:sp>
        <p:nvSpPr>
          <p:cNvPr id="7" name="Rectangle 6"/>
          <p:cNvSpPr/>
          <p:nvPr/>
        </p:nvSpPr>
        <p:spPr>
          <a:xfrm>
            <a:off x="517243" y="982177"/>
            <a:ext cx="8349665" cy="3632789"/>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latin typeface="Courier New"/>
              </a:rPr>
              <a:t>data work.comp;</a:t>
            </a:r>
          </a:p>
          <a:p>
            <a:pPr>
              <a:lnSpc>
                <a:spcPct val="85000"/>
              </a:lnSpc>
            </a:pPr>
            <a:r>
              <a:rPr lang="en-US" b="1" dirty="0">
                <a:latin typeface="Courier New"/>
              </a:rPr>
              <a:t> </a:t>
            </a:r>
            <a:r>
              <a:rPr lang="en-US" b="1" dirty="0" smtClean="0">
                <a:latin typeface="Courier New"/>
              </a:rPr>
              <a:t>  set </a:t>
            </a:r>
            <a:r>
              <a:rPr lang="en-US" b="1" dirty="0">
                <a:latin typeface="Courier New"/>
              </a:rPr>
              <a:t>orion.sales;</a:t>
            </a:r>
          </a:p>
          <a:p>
            <a:pPr>
              <a:lnSpc>
                <a:spcPct val="85000"/>
              </a:lnSpc>
            </a:pPr>
            <a:r>
              <a:rPr lang="en-US" b="1" dirty="0" smtClean="0">
                <a:latin typeface="Courier New"/>
              </a:rPr>
              <a:t>   if </a:t>
            </a:r>
            <a:r>
              <a:rPr lang="en-US" b="1" dirty="0">
                <a:latin typeface="Courier New"/>
              </a:rPr>
              <a:t>Job_Title='Sales Rep. IV' </a:t>
            </a:r>
            <a:r>
              <a:rPr lang="en-US" b="1" dirty="0" smtClean="0">
                <a:latin typeface="Courier New"/>
              </a:rPr>
              <a:t>then</a:t>
            </a:r>
          </a:p>
          <a:p>
            <a:pPr>
              <a:lnSpc>
                <a:spcPct val="85000"/>
              </a:lnSpc>
            </a:pPr>
            <a:r>
              <a:rPr lang="en-US" b="1" dirty="0" smtClean="0">
                <a:latin typeface="Courier New"/>
              </a:rPr>
              <a:t> </a:t>
            </a:r>
            <a:r>
              <a:rPr lang="en-US" b="1" dirty="0">
                <a:latin typeface="Courier New"/>
              </a:rPr>
              <a:t>	 </a:t>
            </a:r>
            <a:r>
              <a:rPr lang="en-US" b="1" dirty="0" smtClean="0">
                <a:latin typeface="Courier New"/>
              </a:rPr>
              <a:t>Bonus=1000</a:t>
            </a:r>
            <a:r>
              <a:rPr lang="en-US" b="1" dirty="0">
                <a:latin typeface="Courier New"/>
              </a:rPr>
              <a:t>;</a:t>
            </a:r>
          </a:p>
          <a:p>
            <a:pPr>
              <a:lnSpc>
                <a:spcPct val="85000"/>
              </a:lnSpc>
            </a:pPr>
            <a:r>
              <a:rPr lang="en-US" b="1" dirty="0">
                <a:latin typeface="Courier New"/>
              </a:rPr>
              <a:t>   </a:t>
            </a:r>
            <a:r>
              <a:rPr lang="en-US" b="1" dirty="0" smtClean="0">
                <a:latin typeface="Courier New"/>
              </a:rPr>
              <a:t>else if </a:t>
            </a:r>
            <a:r>
              <a:rPr lang="en-US" b="1" dirty="0">
                <a:latin typeface="Courier New"/>
              </a:rPr>
              <a:t>Job_Title='Sales Manager' </a:t>
            </a:r>
            <a:r>
              <a:rPr lang="en-US" b="1" dirty="0">
                <a:solidFill>
                  <a:srgbClr val="000000"/>
                </a:solidFill>
                <a:latin typeface="Courier New"/>
              </a:rPr>
              <a:t>then</a:t>
            </a:r>
            <a:r>
              <a:rPr lang="en-US" b="1" dirty="0">
                <a:latin typeface="Courier New"/>
              </a:rPr>
              <a:t> 	 </a:t>
            </a:r>
            <a:r>
              <a:rPr lang="en-US" b="1" dirty="0" smtClean="0">
                <a:latin typeface="Courier New"/>
              </a:rPr>
              <a:t>Bonus=1500</a:t>
            </a:r>
            <a:r>
              <a:rPr lang="en-US" b="1" dirty="0">
                <a:latin typeface="Courier New"/>
              </a:rPr>
              <a:t>;</a:t>
            </a:r>
          </a:p>
          <a:p>
            <a:pPr>
              <a:lnSpc>
                <a:spcPct val="85000"/>
              </a:lnSpc>
            </a:pPr>
            <a:r>
              <a:rPr lang="en-US" b="1" dirty="0">
                <a:latin typeface="Courier New"/>
              </a:rPr>
              <a:t>   </a:t>
            </a:r>
            <a:r>
              <a:rPr lang="en-US" b="1" dirty="0" smtClean="0">
                <a:latin typeface="Courier New"/>
              </a:rPr>
              <a:t>else if </a:t>
            </a:r>
            <a:r>
              <a:rPr lang="en-US" b="1" dirty="0">
                <a:latin typeface="Courier New"/>
              </a:rPr>
              <a:t>Job_Title='Senior Sales Manager' 	 </a:t>
            </a:r>
            <a:r>
              <a:rPr lang="en-US" b="1" dirty="0" smtClean="0">
                <a:latin typeface="Courier New"/>
              </a:rPr>
              <a:t>then </a:t>
            </a:r>
            <a:r>
              <a:rPr lang="en-US" b="1" dirty="0">
                <a:latin typeface="Courier New"/>
              </a:rPr>
              <a:t>Bonus=2000;</a:t>
            </a:r>
          </a:p>
          <a:p>
            <a:pPr>
              <a:lnSpc>
                <a:spcPct val="85000"/>
              </a:lnSpc>
            </a:pPr>
            <a:r>
              <a:rPr lang="en-US" b="1" dirty="0">
                <a:latin typeface="Courier New"/>
              </a:rPr>
              <a:t>   </a:t>
            </a:r>
            <a:r>
              <a:rPr lang="en-US" b="1" dirty="0" smtClean="0">
                <a:latin typeface="Courier New"/>
              </a:rPr>
              <a:t>else if </a:t>
            </a:r>
            <a:r>
              <a:rPr lang="en-US" b="1" dirty="0">
                <a:latin typeface="Courier New"/>
              </a:rPr>
              <a:t>Job_Title='Chief Sales Officer' 	 </a:t>
            </a:r>
            <a:r>
              <a:rPr lang="en-US" b="1" dirty="0" smtClean="0">
                <a:latin typeface="Courier New"/>
              </a:rPr>
              <a:t>then </a:t>
            </a:r>
            <a:r>
              <a:rPr lang="en-US" b="1" dirty="0">
                <a:latin typeface="Courier New"/>
              </a:rPr>
              <a:t>Bonus=2500;</a:t>
            </a:r>
          </a:p>
          <a:p>
            <a:pPr>
              <a:lnSpc>
                <a:spcPct val="85000"/>
              </a:lnSpc>
            </a:pPr>
            <a:r>
              <a:rPr lang="en-US" b="1" dirty="0" smtClean="0">
                <a:latin typeface="Courier New"/>
              </a:rPr>
              <a:t>run</a:t>
            </a:r>
            <a:r>
              <a:rPr lang="en-US" b="1" dirty="0">
                <a:latin typeface="Courier New"/>
              </a:rPr>
              <a:t>;</a:t>
            </a:r>
          </a:p>
        </p:txBody>
      </p:sp>
      <p:graphicFrame>
        <p:nvGraphicFramePr>
          <p:cNvPr id="9" name="Content Placeholder 4"/>
          <p:cNvGraphicFramePr>
            <a:graphicFrameLocks/>
          </p:cNvGraphicFramePr>
          <p:nvPr>
            <p:extLst>
              <p:ext uri="{D42A27DB-BD31-4B8C-83A1-F6EECF244321}">
                <p14:modId xmlns:p14="http://schemas.microsoft.com/office/powerpoint/2010/main" val="1349440486"/>
              </p:ext>
            </p:extLst>
          </p:nvPr>
        </p:nvGraphicFramePr>
        <p:xfrm>
          <a:off x="4211773" y="5023405"/>
          <a:ext cx="4698966" cy="1057910"/>
        </p:xfrm>
        <a:graphic>
          <a:graphicData uri="http://schemas.openxmlformats.org/drawingml/2006/table">
            <a:tbl>
              <a:tblPr firstRow="1" bandRow="1">
                <a:tableStyleId>{5C22544A-7EE6-4342-B048-85BDC9FD1C3A}</a:tableStyleId>
              </a:tblPr>
              <a:tblGrid>
                <a:gridCol w="3533532"/>
                <a:gridCol w="1165434"/>
              </a:tblGrid>
              <a:tr h="346075">
                <a:tc gridSpan="2">
                  <a:txBody>
                    <a:bodyPr/>
                    <a:lstStyle/>
                    <a:p>
                      <a:pPr algn="l"/>
                      <a:endParaRPr lang="en-US" sz="2400" b="0" i="0" dirty="0">
                        <a:solidFill>
                          <a:srgbClr val="000000"/>
                        </a:solidFill>
                        <a:latin typeface="Arial"/>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a:endParaRPr lang="en-US" sz="2400" b="0" i="0"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075">
                <a:tc>
                  <a:txBody>
                    <a:bodyPr/>
                    <a:lstStyle/>
                    <a:p>
                      <a:pPr algn="ctr"/>
                      <a:r>
                        <a:rPr lang="en-US" sz="2000" b="1" i="0" dirty="0" smtClean="0">
                          <a:solidFill>
                            <a:srgbClr val="000000"/>
                          </a:solidFill>
                          <a:latin typeface="Arial"/>
                        </a:rPr>
                        <a:t>Job_Title</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2000" b="1" i="0" dirty="0" smtClean="0">
                          <a:solidFill>
                            <a:srgbClr val="000000"/>
                          </a:solidFill>
                          <a:latin typeface="Arial"/>
                        </a:rPr>
                        <a:t>Bonus</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r>
              <a:tr h="346075">
                <a:tc>
                  <a:txBody>
                    <a:bodyPr/>
                    <a:lstStyle/>
                    <a:p>
                      <a:pPr algn="l"/>
                      <a:r>
                        <a:rPr lang="en-US" sz="2000" b="0" i="0" dirty="0" smtClean="0">
                          <a:solidFill>
                            <a:srgbClr val="000000"/>
                          </a:solidFill>
                          <a:latin typeface="Arial"/>
                        </a:rPr>
                        <a:t>Sales Manager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r"/>
                      <a:r>
                        <a:rPr lang="en-US" sz="2000" b="1" i="0" dirty="0" smtClean="0">
                          <a:solidFill>
                            <a:srgbClr val="000000"/>
                          </a:solidFill>
                          <a:latin typeface="Arial"/>
                        </a:rPr>
                        <a:t>.</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bl>
          </a:graphicData>
        </a:graphic>
      </p:graphicFrame>
      <p:sp>
        <p:nvSpPr>
          <p:cNvPr id="10" name="TextBox 9"/>
          <p:cNvSpPr txBox="1"/>
          <p:nvPr/>
        </p:nvSpPr>
        <p:spPr>
          <a:xfrm>
            <a:off x="3768427" y="5577655"/>
            <a:ext cx="655781" cy="461665"/>
          </a:xfrm>
          <a:prstGeom prst="rect">
            <a:avLst/>
          </a:prstGeom>
          <a:noFill/>
        </p:spPr>
        <p:txBody>
          <a:bodyPr wrap="square" rtlCol="0">
            <a:spAutoFit/>
          </a:bodyPr>
          <a:lstStyle/>
          <a:p>
            <a:r>
              <a:rPr lang="en-US" dirty="0" smtClean="0"/>
              <a:t>…</a:t>
            </a:r>
            <a:endParaRPr lang="en-US" dirty="0"/>
          </a:p>
        </p:txBody>
      </p:sp>
      <p:sp>
        <p:nvSpPr>
          <p:cNvPr id="14" name="Rectangle 13"/>
          <p:cNvSpPr/>
          <p:nvPr>
            <p:custDataLst>
              <p:tags r:id="rId1"/>
            </p:custDataLst>
          </p:nvPr>
        </p:nvSpPr>
        <p:spPr bwMode="auto">
          <a:xfrm>
            <a:off x="1600200" y="1692869"/>
            <a:ext cx="4853152"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5" name="Line Callout 1 14"/>
          <p:cNvSpPr/>
          <p:nvPr/>
        </p:nvSpPr>
        <p:spPr bwMode="auto">
          <a:xfrm>
            <a:off x="5019970" y="1125634"/>
            <a:ext cx="914400" cy="487313"/>
          </a:xfrm>
          <a:prstGeom prst="borderCallout1">
            <a:avLst>
              <a:gd name="adj1" fmla="val 18750"/>
              <a:gd name="adj2" fmla="val 0"/>
              <a:gd name="adj3" fmla="val 112500"/>
              <a:gd name="adj4" fmla="val -30000"/>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pPr algn="ctr"/>
            <a:r>
              <a:rPr lang="en-US" sz="2000" b="1" dirty="0" smtClean="0">
                <a:solidFill>
                  <a:srgbClr val="FFFFFF"/>
                </a:solidFill>
              </a:rPr>
              <a:t>false</a:t>
            </a:r>
            <a:endParaRPr lang="en-US" sz="2000" b="1" dirty="0">
              <a:solidFill>
                <a:srgbClr val="FFFFFF"/>
              </a:solidFill>
            </a:endParaRPr>
          </a:p>
        </p:txBody>
      </p:sp>
      <p:sp>
        <p:nvSpPr>
          <p:cNvPr id="11" name="Animation Flag"/>
          <p:cNvSpPr txBox="1"/>
          <p:nvPr/>
        </p:nvSpPr>
        <p:spPr>
          <a:xfrm>
            <a:off x="8572500" y="6451600"/>
            <a:ext cx="396262" cy="400110"/>
          </a:xfrm>
          <a:prstGeom prst="rect">
            <a:avLst/>
          </a:prstGeom>
          <a:noFill/>
        </p:spPr>
        <p:txBody>
          <a:bodyPr vert="horz" wrap="none" lIns="91440" tIns="45720" rIns="91440" bIns="45720" rtlCol="0">
            <a:spAutoFit/>
          </a:bodyPr>
          <a:lstStyle/>
          <a:p>
            <a:r>
              <a:rPr lang="en-US" sz="2000" b="1" dirty="0" smtClean="0">
                <a:latin typeface="Arial" pitchFamily="34" charset="0"/>
              </a:rPr>
              <a:t>...</a:t>
            </a:r>
            <a:endParaRPr lang="en-US" sz="2000" b="1" dirty="0">
              <a:latin typeface="Arial" pitchFamily="34" charset="0"/>
            </a:endParaRPr>
          </a:p>
        </p:txBody>
      </p:sp>
    </p:spTree>
    <p:extLst>
      <p:ext uri="{BB962C8B-B14F-4D97-AF65-F5344CB8AC3E}">
        <p14:creationId xmlns:p14="http://schemas.microsoft.com/office/powerpoint/2010/main" val="18304549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IF-THEN Statements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0958060"/>
              </p:ext>
            </p:extLst>
          </p:nvPr>
        </p:nvGraphicFramePr>
        <p:xfrm>
          <a:off x="318654" y="5046491"/>
          <a:ext cx="3449774" cy="1057910"/>
        </p:xfrm>
        <a:graphic>
          <a:graphicData uri="http://schemas.openxmlformats.org/drawingml/2006/table">
            <a:tbl>
              <a:tblPr firstRow="1" bandRow="1">
                <a:tableStyleId>{5C22544A-7EE6-4342-B048-85BDC9FD1C3A}</a:tableStyleId>
              </a:tblPr>
              <a:tblGrid>
                <a:gridCol w="1854860"/>
                <a:gridCol w="1594914"/>
              </a:tblGrid>
              <a:tr h="346075">
                <a:tc gridSpan="2">
                  <a:txBody>
                    <a:bodyPr/>
                    <a:lstStyle/>
                    <a:p>
                      <a:pPr algn="l"/>
                      <a:r>
                        <a:rPr lang="en-US" sz="2400" b="0" i="0" dirty="0" smtClean="0">
                          <a:solidFill>
                            <a:srgbClr val="000000"/>
                          </a:solidFill>
                          <a:latin typeface="Arial"/>
                        </a:rPr>
                        <a:t>PDV</a:t>
                      </a:r>
                      <a:endParaRPr lang="en-US" sz="2400" b="0" i="0" dirty="0">
                        <a:solidFill>
                          <a:srgbClr val="000000"/>
                        </a:solidFill>
                        <a:latin typeface="Arial"/>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a:endParaRPr lang="en-US" sz="2400" b="0" i="0"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075">
                <a:tc>
                  <a:txBody>
                    <a:bodyPr/>
                    <a:lstStyle/>
                    <a:p>
                      <a:pPr algn="ctr"/>
                      <a:r>
                        <a:rPr lang="en-US" sz="2000" b="1" i="0" dirty="0" smtClean="0">
                          <a:solidFill>
                            <a:srgbClr val="000000"/>
                          </a:solidFill>
                          <a:latin typeface="Arial"/>
                        </a:rPr>
                        <a:t>Employee_ID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2000" b="1" i="0" dirty="0" smtClean="0">
                          <a:solidFill>
                            <a:srgbClr val="000000"/>
                          </a:solidFill>
                          <a:latin typeface="Arial"/>
                        </a:rPr>
                        <a:t>Last_Name</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r>
              <a:tr h="346075">
                <a:tc>
                  <a:txBody>
                    <a:bodyPr/>
                    <a:lstStyle/>
                    <a:p>
                      <a:pPr algn="r"/>
                      <a:r>
                        <a:rPr lang="en-US" sz="2000" b="0" i="0" dirty="0" smtClean="0">
                          <a:solidFill>
                            <a:srgbClr val="000000"/>
                          </a:solidFill>
                          <a:latin typeface="Arial"/>
                        </a:rPr>
                        <a:t>120102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2000" b="0" i="0" dirty="0" smtClean="0">
                          <a:solidFill>
                            <a:srgbClr val="000000"/>
                          </a:solidFill>
                          <a:latin typeface="Arial"/>
                        </a:rPr>
                        <a:t>Zhou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bl>
          </a:graphicData>
        </a:graphic>
      </p:graphicFrame>
      <p:sp>
        <p:nvSpPr>
          <p:cNvPr id="4" name="Slide Number Placeholder 3"/>
          <p:cNvSpPr>
            <a:spLocks noGrp="1"/>
          </p:cNvSpPr>
          <p:nvPr>
            <p:ph type="sldNum" sz="quarter" idx="10"/>
          </p:nvPr>
        </p:nvSpPr>
        <p:spPr/>
        <p:txBody>
          <a:bodyPr/>
          <a:lstStyle/>
          <a:p>
            <a:pPr>
              <a:defRPr/>
            </a:pPr>
            <a:fld id="{AFB8DB2C-9EB6-4556-AF97-C124BE19DE49}" type="slidenum">
              <a:rPr lang="en-US" smtClean="0"/>
              <a:pPr>
                <a:defRPr/>
              </a:pPr>
              <a:t>43</a:t>
            </a:fld>
            <a:endParaRPr lang="en-US" b="0" dirty="0">
              <a:latin typeface="Times New Roman" pitchFamily="18" charset="0"/>
            </a:endParaRPr>
          </a:p>
        </p:txBody>
      </p:sp>
      <p:sp>
        <p:nvSpPr>
          <p:cNvPr id="7" name="Rectangle 6"/>
          <p:cNvSpPr/>
          <p:nvPr/>
        </p:nvSpPr>
        <p:spPr>
          <a:xfrm>
            <a:off x="517243" y="982177"/>
            <a:ext cx="8349665" cy="3632789"/>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latin typeface="Courier New"/>
              </a:rPr>
              <a:t>data work.comp;</a:t>
            </a:r>
          </a:p>
          <a:p>
            <a:pPr>
              <a:lnSpc>
                <a:spcPct val="85000"/>
              </a:lnSpc>
            </a:pPr>
            <a:r>
              <a:rPr lang="en-US" b="1" dirty="0">
                <a:latin typeface="Courier New"/>
              </a:rPr>
              <a:t> </a:t>
            </a:r>
            <a:r>
              <a:rPr lang="en-US" b="1" dirty="0" smtClean="0">
                <a:latin typeface="Courier New"/>
              </a:rPr>
              <a:t>  set </a:t>
            </a:r>
            <a:r>
              <a:rPr lang="en-US" b="1" dirty="0">
                <a:latin typeface="Courier New"/>
              </a:rPr>
              <a:t>orion.sales;</a:t>
            </a:r>
          </a:p>
          <a:p>
            <a:pPr>
              <a:lnSpc>
                <a:spcPct val="85000"/>
              </a:lnSpc>
            </a:pPr>
            <a:r>
              <a:rPr lang="en-US" b="1" dirty="0" smtClean="0">
                <a:latin typeface="Courier New"/>
              </a:rPr>
              <a:t>   </a:t>
            </a:r>
            <a:r>
              <a:rPr lang="en-US" b="1" dirty="0">
                <a:latin typeface="Courier New"/>
              </a:rPr>
              <a:t>if Job_Title='Sales Rep. IV' </a:t>
            </a:r>
            <a:r>
              <a:rPr lang="en-US" b="1" dirty="0" smtClean="0">
                <a:latin typeface="Courier New"/>
              </a:rPr>
              <a:t>then</a:t>
            </a:r>
          </a:p>
          <a:p>
            <a:pPr>
              <a:lnSpc>
                <a:spcPct val="85000"/>
              </a:lnSpc>
            </a:pPr>
            <a:r>
              <a:rPr lang="en-US" b="1" dirty="0" smtClean="0">
                <a:latin typeface="Courier New"/>
              </a:rPr>
              <a:t> </a:t>
            </a:r>
            <a:r>
              <a:rPr lang="en-US" b="1" dirty="0">
                <a:latin typeface="Courier New"/>
              </a:rPr>
              <a:t>	 Bonus=1000;</a:t>
            </a:r>
          </a:p>
          <a:p>
            <a:pPr>
              <a:lnSpc>
                <a:spcPct val="85000"/>
              </a:lnSpc>
            </a:pPr>
            <a:r>
              <a:rPr lang="en-US" b="1" dirty="0">
                <a:latin typeface="Courier New"/>
              </a:rPr>
              <a:t>   else if Job_Title='Sales Manager' </a:t>
            </a:r>
            <a:r>
              <a:rPr lang="en-US" b="1" dirty="0">
                <a:solidFill>
                  <a:srgbClr val="000000"/>
                </a:solidFill>
                <a:latin typeface="Courier New"/>
              </a:rPr>
              <a:t>then</a:t>
            </a:r>
            <a:r>
              <a:rPr lang="en-US" b="1" dirty="0">
                <a:latin typeface="Courier New"/>
              </a:rPr>
              <a:t> 	 Bonus=1500;</a:t>
            </a:r>
          </a:p>
          <a:p>
            <a:pPr>
              <a:lnSpc>
                <a:spcPct val="85000"/>
              </a:lnSpc>
            </a:pPr>
            <a:r>
              <a:rPr lang="en-US" b="1" dirty="0">
                <a:latin typeface="Courier New"/>
              </a:rPr>
              <a:t>   else if Job_Title='Senior Sales Manager' 	 then Bonus=2000;</a:t>
            </a:r>
          </a:p>
          <a:p>
            <a:pPr>
              <a:lnSpc>
                <a:spcPct val="85000"/>
              </a:lnSpc>
            </a:pPr>
            <a:r>
              <a:rPr lang="en-US" b="1" dirty="0">
                <a:latin typeface="Courier New"/>
              </a:rPr>
              <a:t>   else if Job_Title='Chief Sales Officer' 	 then Bonus=2500;</a:t>
            </a:r>
          </a:p>
          <a:p>
            <a:pPr>
              <a:lnSpc>
                <a:spcPct val="85000"/>
              </a:lnSpc>
            </a:pPr>
            <a:r>
              <a:rPr lang="en-US" b="1" dirty="0" smtClean="0">
                <a:latin typeface="Courier New"/>
              </a:rPr>
              <a:t>run</a:t>
            </a:r>
            <a:r>
              <a:rPr lang="en-US" b="1" dirty="0">
                <a:latin typeface="Courier New"/>
              </a:rPr>
              <a:t>;</a:t>
            </a:r>
          </a:p>
        </p:txBody>
      </p:sp>
      <p:graphicFrame>
        <p:nvGraphicFramePr>
          <p:cNvPr id="9" name="Content Placeholder 4"/>
          <p:cNvGraphicFramePr>
            <a:graphicFrameLocks/>
          </p:cNvGraphicFramePr>
          <p:nvPr>
            <p:extLst>
              <p:ext uri="{D42A27DB-BD31-4B8C-83A1-F6EECF244321}">
                <p14:modId xmlns:p14="http://schemas.microsoft.com/office/powerpoint/2010/main" val="2630314654"/>
              </p:ext>
            </p:extLst>
          </p:nvPr>
        </p:nvGraphicFramePr>
        <p:xfrm>
          <a:off x="4211773" y="5023405"/>
          <a:ext cx="4698966" cy="1057910"/>
        </p:xfrm>
        <a:graphic>
          <a:graphicData uri="http://schemas.openxmlformats.org/drawingml/2006/table">
            <a:tbl>
              <a:tblPr firstRow="1" bandRow="1">
                <a:tableStyleId>{5C22544A-7EE6-4342-B048-85BDC9FD1C3A}</a:tableStyleId>
              </a:tblPr>
              <a:tblGrid>
                <a:gridCol w="3533532"/>
                <a:gridCol w="1165434"/>
              </a:tblGrid>
              <a:tr h="346075">
                <a:tc gridSpan="2">
                  <a:txBody>
                    <a:bodyPr/>
                    <a:lstStyle/>
                    <a:p>
                      <a:pPr algn="l"/>
                      <a:endParaRPr lang="en-US" sz="2400" b="0" i="0" dirty="0">
                        <a:solidFill>
                          <a:srgbClr val="000000"/>
                        </a:solidFill>
                        <a:latin typeface="Arial"/>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a:endParaRPr lang="en-US" sz="2400" b="0" i="0"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075">
                <a:tc>
                  <a:txBody>
                    <a:bodyPr/>
                    <a:lstStyle/>
                    <a:p>
                      <a:pPr algn="ctr"/>
                      <a:r>
                        <a:rPr lang="en-US" sz="2000" b="1" i="0" dirty="0" smtClean="0">
                          <a:solidFill>
                            <a:srgbClr val="000000"/>
                          </a:solidFill>
                          <a:latin typeface="Arial"/>
                        </a:rPr>
                        <a:t>Job_Title</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2000" b="1" i="0" dirty="0" smtClean="0">
                          <a:solidFill>
                            <a:srgbClr val="000000"/>
                          </a:solidFill>
                          <a:latin typeface="Arial"/>
                        </a:rPr>
                        <a:t>Bonus</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r>
              <a:tr h="346075">
                <a:tc>
                  <a:txBody>
                    <a:bodyPr/>
                    <a:lstStyle/>
                    <a:p>
                      <a:pPr algn="l"/>
                      <a:r>
                        <a:rPr lang="en-US" sz="2000" b="0" i="0" dirty="0" smtClean="0">
                          <a:solidFill>
                            <a:srgbClr val="000000"/>
                          </a:solidFill>
                          <a:latin typeface="Arial"/>
                        </a:rPr>
                        <a:t>Sales Manager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r"/>
                      <a:r>
                        <a:rPr lang="en-US" sz="2000" b="1" i="0" dirty="0" smtClean="0">
                          <a:solidFill>
                            <a:srgbClr val="000000"/>
                          </a:solidFill>
                          <a:latin typeface="Arial"/>
                        </a:rPr>
                        <a:t>.</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bl>
          </a:graphicData>
        </a:graphic>
      </p:graphicFrame>
      <p:sp>
        <p:nvSpPr>
          <p:cNvPr id="10" name="TextBox 9"/>
          <p:cNvSpPr txBox="1"/>
          <p:nvPr/>
        </p:nvSpPr>
        <p:spPr>
          <a:xfrm>
            <a:off x="3768427" y="5577655"/>
            <a:ext cx="655781" cy="461665"/>
          </a:xfrm>
          <a:prstGeom prst="rect">
            <a:avLst/>
          </a:prstGeom>
          <a:noFill/>
        </p:spPr>
        <p:txBody>
          <a:bodyPr wrap="square" rtlCol="0">
            <a:spAutoFit/>
          </a:bodyPr>
          <a:lstStyle/>
          <a:p>
            <a:r>
              <a:rPr lang="en-US" dirty="0" smtClean="0"/>
              <a:t>…</a:t>
            </a:r>
            <a:endParaRPr lang="en-US" dirty="0"/>
          </a:p>
        </p:txBody>
      </p:sp>
      <p:sp>
        <p:nvSpPr>
          <p:cNvPr id="14" name="Rectangle 13"/>
          <p:cNvSpPr/>
          <p:nvPr>
            <p:custDataLst>
              <p:tags r:id="rId1"/>
            </p:custDataLst>
          </p:nvPr>
        </p:nvSpPr>
        <p:spPr bwMode="auto">
          <a:xfrm>
            <a:off x="2569580" y="2293234"/>
            <a:ext cx="4699321"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5" name="Line Callout 1 14"/>
          <p:cNvSpPr/>
          <p:nvPr/>
        </p:nvSpPr>
        <p:spPr bwMode="auto">
          <a:xfrm>
            <a:off x="5915898" y="1762943"/>
            <a:ext cx="914400" cy="487313"/>
          </a:xfrm>
          <a:prstGeom prst="borderCallout1">
            <a:avLst>
              <a:gd name="adj1" fmla="val 18750"/>
              <a:gd name="adj2" fmla="val 0"/>
              <a:gd name="adj3" fmla="val 112500"/>
              <a:gd name="adj4" fmla="val -30000"/>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pPr algn="ctr"/>
            <a:r>
              <a:rPr lang="en-US" sz="2000" b="1" dirty="0" smtClean="0">
                <a:solidFill>
                  <a:srgbClr val="FFFFFF"/>
                </a:solidFill>
              </a:rPr>
              <a:t>true</a:t>
            </a:r>
            <a:endParaRPr lang="en-US" sz="2000" b="1" dirty="0">
              <a:solidFill>
                <a:srgbClr val="FFFFFF"/>
              </a:solidFill>
            </a:endParaRPr>
          </a:p>
        </p:txBody>
      </p:sp>
      <p:sp>
        <p:nvSpPr>
          <p:cNvPr id="11" name="Animation Flag"/>
          <p:cNvSpPr txBox="1"/>
          <p:nvPr/>
        </p:nvSpPr>
        <p:spPr>
          <a:xfrm>
            <a:off x="8572500" y="6451600"/>
            <a:ext cx="396262" cy="400110"/>
          </a:xfrm>
          <a:prstGeom prst="rect">
            <a:avLst/>
          </a:prstGeom>
          <a:noFill/>
        </p:spPr>
        <p:txBody>
          <a:bodyPr vert="horz" wrap="none" lIns="91440" tIns="45720" rIns="91440" bIns="45720" rtlCol="0">
            <a:spAutoFit/>
          </a:bodyPr>
          <a:lstStyle/>
          <a:p>
            <a:r>
              <a:rPr lang="en-US" sz="2000" b="1" dirty="0" smtClean="0">
                <a:latin typeface="Arial" pitchFamily="34" charset="0"/>
              </a:rPr>
              <a:t>...</a:t>
            </a:r>
            <a:endParaRPr lang="en-US" sz="2000" b="1" dirty="0">
              <a:latin typeface="Arial" pitchFamily="34" charset="0"/>
            </a:endParaRPr>
          </a:p>
        </p:txBody>
      </p:sp>
    </p:spTree>
    <p:extLst>
      <p:ext uri="{BB962C8B-B14F-4D97-AF65-F5344CB8AC3E}">
        <p14:creationId xmlns:p14="http://schemas.microsoft.com/office/powerpoint/2010/main" val="9642228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IF-THEN Statements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2653056"/>
              </p:ext>
            </p:extLst>
          </p:nvPr>
        </p:nvGraphicFramePr>
        <p:xfrm>
          <a:off x="318654" y="5046491"/>
          <a:ext cx="3449774" cy="1057910"/>
        </p:xfrm>
        <a:graphic>
          <a:graphicData uri="http://schemas.openxmlformats.org/drawingml/2006/table">
            <a:tbl>
              <a:tblPr firstRow="1" bandRow="1">
                <a:tableStyleId>{5C22544A-7EE6-4342-B048-85BDC9FD1C3A}</a:tableStyleId>
              </a:tblPr>
              <a:tblGrid>
                <a:gridCol w="1854860"/>
                <a:gridCol w="1594914"/>
              </a:tblGrid>
              <a:tr h="346075">
                <a:tc gridSpan="2">
                  <a:txBody>
                    <a:bodyPr/>
                    <a:lstStyle/>
                    <a:p>
                      <a:pPr algn="l"/>
                      <a:r>
                        <a:rPr lang="en-US" sz="2400" b="0" i="0" dirty="0" smtClean="0">
                          <a:solidFill>
                            <a:srgbClr val="000000"/>
                          </a:solidFill>
                          <a:latin typeface="Arial"/>
                        </a:rPr>
                        <a:t>PDV</a:t>
                      </a:r>
                      <a:endParaRPr lang="en-US" sz="2400" b="0" i="0" dirty="0">
                        <a:solidFill>
                          <a:srgbClr val="000000"/>
                        </a:solidFill>
                        <a:latin typeface="Arial"/>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a:endParaRPr lang="en-US" sz="2400" b="0" i="0"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075">
                <a:tc>
                  <a:txBody>
                    <a:bodyPr/>
                    <a:lstStyle/>
                    <a:p>
                      <a:pPr algn="ctr"/>
                      <a:r>
                        <a:rPr lang="en-US" sz="2000" b="1" i="0" dirty="0" smtClean="0">
                          <a:solidFill>
                            <a:srgbClr val="000000"/>
                          </a:solidFill>
                          <a:latin typeface="Arial"/>
                        </a:rPr>
                        <a:t>Employee_ID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2000" b="1" i="0" dirty="0" smtClean="0">
                          <a:solidFill>
                            <a:srgbClr val="000000"/>
                          </a:solidFill>
                          <a:latin typeface="Arial"/>
                        </a:rPr>
                        <a:t>Last_Name</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r>
              <a:tr h="346075">
                <a:tc>
                  <a:txBody>
                    <a:bodyPr/>
                    <a:lstStyle/>
                    <a:p>
                      <a:pPr algn="r"/>
                      <a:r>
                        <a:rPr lang="en-US" sz="2000" b="0" i="0" dirty="0" smtClean="0">
                          <a:solidFill>
                            <a:srgbClr val="000000"/>
                          </a:solidFill>
                          <a:latin typeface="Arial"/>
                        </a:rPr>
                        <a:t>120102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2000" b="0" i="0" dirty="0" smtClean="0">
                          <a:solidFill>
                            <a:srgbClr val="000000"/>
                          </a:solidFill>
                          <a:latin typeface="Arial"/>
                        </a:rPr>
                        <a:t>Zhou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bl>
          </a:graphicData>
        </a:graphic>
      </p:graphicFrame>
      <p:sp>
        <p:nvSpPr>
          <p:cNvPr id="4" name="Slide Number Placeholder 3"/>
          <p:cNvSpPr>
            <a:spLocks noGrp="1"/>
          </p:cNvSpPr>
          <p:nvPr>
            <p:ph type="sldNum" sz="quarter" idx="10"/>
          </p:nvPr>
        </p:nvSpPr>
        <p:spPr/>
        <p:txBody>
          <a:bodyPr/>
          <a:lstStyle/>
          <a:p>
            <a:pPr>
              <a:defRPr/>
            </a:pPr>
            <a:fld id="{AFB8DB2C-9EB6-4556-AF97-C124BE19DE49}" type="slidenum">
              <a:rPr lang="en-US" smtClean="0"/>
              <a:pPr>
                <a:defRPr/>
              </a:pPr>
              <a:t>44</a:t>
            </a:fld>
            <a:endParaRPr lang="en-US" b="0" dirty="0">
              <a:latin typeface="Times New Roman" pitchFamily="18" charset="0"/>
            </a:endParaRPr>
          </a:p>
        </p:txBody>
      </p:sp>
      <p:sp>
        <p:nvSpPr>
          <p:cNvPr id="6" name="TextBox 5"/>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7" name="Rectangle 6"/>
          <p:cNvSpPr/>
          <p:nvPr/>
        </p:nvSpPr>
        <p:spPr>
          <a:xfrm>
            <a:off x="517243" y="982177"/>
            <a:ext cx="8349665" cy="3632789"/>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latin typeface="Courier New"/>
              </a:rPr>
              <a:t>data work.comp;</a:t>
            </a:r>
          </a:p>
          <a:p>
            <a:pPr>
              <a:lnSpc>
                <a:spcPct val="85000"/>
              </a:lnSpc>
            </a:pPr>
            <a:r>
              <a:rPr lang="en-US" b="1" dirty="0">
                <a:latin typeface="Courier New"/>
              </a:rPr>
              <a:t> </a:t>
            </a:r>
            <a:r>
              <a:rPr lang="en-US" b="1" dirty="0" smtClean="0">
                <a:latin typeface="Courier New"/>
              </a:rPr>
              <a:t>  set </a:t>
            </a:r>
            <a:r>
              <a:rPr lang="en-US" b="1" dirty="0">
                <a:latin typeface="Courier New"/>
              </a:rPr>
              <a:t>orion.sales;</a:t>
            </a:r>
          </a:p>
          <a:p>
            <a:pPr>
              <a:lnSpc>
                <a:spcPct val="85000"/>
              </a:lnSpc>
            </a:pPr>
            <a:r>
              <a:rPr lang="en-US" b="1" dirty="0" smtClean="0">
                <a:latin typeface="Courier New"/>
              </a:rPr>
              <a:t>   if </a:t>
            </a:r>
            <a:r>
              <a:rPr lang="en-US" b="1" dirty="0">
                <a:latin typeface="Courier New"/>
              </a:rPr>
              <a:t>Job_Title='Sales Rep. IV' then </a:t>
            </a:r>
            <a:endParaRPr lang="en-US" b="1" dirty="0" smtClean="0">
              <a:latin typeface="Courier New"/>
            </a:endParaRPr>
          </a:p>
          <a:p>
            <a:pPr>
              <a:lnSpc>
                <a:spcPct val="85000"/>
              </a:lnSpc>
            </a:pPr>
            <a:r>
              <a:rPr lang="en-US" b="1" dirty="0">
                <a:latin typeface="Courier New"/>
              </a:rPr>
              <a:t>	 Bonus=1000;</a:t>
            </a:r>
          </a:p>
          <a:p>
            <a:pPr>
              <a:lnSpc>
                <a:spcPct val="85000"/>
              </a:lnSpc>
            </a:pPr>
            <a:r>
              <a:rPr lang="en-US" b="1" dirty="0">
                <a:latin typeface="Courier New"/>
              </a:rPr>
              <a:t>   else if Job_Title='Sales Manager' </a:t>
            </a:r>
            <a:r>
              <a:rPr lang="en-US" b="1" dirty="0">
                <a:solidFill>
                  <a:srgbClr val="000000"/>
                </a:solidFill>
                <a:latin typeface="Courier New"/>
              </a:rPr>
              <a:t>then</a:t>
            </a:r>
            <a:r>
              <a:rPr lang="en-US" b="1" dirty="0">
                <a:latin typeface="Courier New"/>
              </a:rPr>
              <a:t> 	 Bonus=1500;</a:t>
            </a:r>
          </a:p>
          <a:p>
            <a:pPr>
              <a:lnSpc>
                <a:spcPct val="85000"/>
              </a:lnSpc>
            </a:pPr>
            <a:r>
              <a:rPr lang="en-US" b="1" dirty="0">
                <a:latin typeface="Courier New"/>
              </a:rPr>
              <a:t>   else if Job_Title='Senior Sales Manager' 	 then Bonus=2000;</a:t>
            </a:r>
          </a:p>
          <a:p>
            <a:pPr>
              <a:lnSpc>
                <a:spcPct val="85000"/>
              </a:lnSpc>
            </a:pPr>
            <a:r>
              <a:rPr lang="en-US" b="1" dirty="0">
                <a:latin typeface="Courier New"/>
              </a:rPr>
              <a:t>   else if Job_Title='Chief Sales Officer' 	 then Bonus=2500;</a:t>
            </a:r>
          </a:p>
          <a:p>
            <a:pPr>
              <a:lnSpc>
                <a:spcPct val="85000"/>
              </a:lnSpc>
            </a:pPr>
            <a:r>
              <a:rPr lang="en-US" b="1" dirty="0" smtClean="0">
                <a:latin typeface="Courier New"/>
              </a:rPr>
              <a:t>run</a:t>
            </a:r>
            <a:r>
              <a:rPr lang="en-US" b="1" dirty="0">
                <a:latin typeface="Courier New"/>
              </a:rPr>
              <a:t>;</a:t>
            </a:r>
          </a:p>
        </p:txBody>
      </p:sp>
      <p:graphicFrame>
        <p:nvGraphicFramePr>
          <p:cNvPr id="9" name="Content Placeholder 4"/>
          <p:cNvGraphicFramePr>
            <a:graphicFrameLocks/>
          </p:cNvGraphicFramePr>
          <p:nvPr>
            <p:extLst>
              <p:ext uri="{D42A27DB-BD31-4B8C-83A1-F6EECF244321}">
                <p14:modId xmlns:p14="http://schemas.microsoft.com/office/powerpoint/2010/main" val="1375802239"/>
              </p:ext>
            </p:extLst>
          </p:nvPr>
        </p:nvGraphicFramePr>
        <p:xfrm>
          <a:off x="4211773" y="5023405"/>
          <a:ext cx="4698966" cy="1057910"/>
        </p:xfrm>
        <a:graphic>
          <a:graphicData uri="http://schemas.openxmlformats.org/drawingml/2006/table">
            <a:tbl>
              <a:tblPr firstRow="1" bandRow="1">
                <a:tableStyleId>{5C22544A-7EE6-4342-B048-85BDC9FD1C3A}</a:tableStyleId>
              </a:tblPr>
              <a:tblGrid>
                <a:gridCol w="3533532"/>
                <a:gridCol w="1165434"/>
              </a:tblGrid>
              <a:tr h="346075">
                <a:tc gridSpan="2">
                  <a:txBody>
                    <a:bodyPr/>
                    <a:lstStyle/>
                    <a:p>
                      <a:pPr algn="l"/>
                      <a:endParaRPr lang="en-US" sz="2400" b="0" i="0" dirty="0">
                        <a:solidFill>
                          <a:srgbClr val="000000"/>
                        </a:solidFill>
                        <a:latin typeface="Arial"/>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a:endParaRPr lang="en-US" sz="2400" b="0" i="0"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075">
                <a:tc>
                  <a:txBody>
                    <a:bodyPr/>
                    <a:lstStyle/>
                    <a:p>
                      <a:pPr algn="ctr"/>
                      <a:r>
                        <a:rPr lang="en-US" sz="2000" b="1" i="0" dirty="0" smtClean="0">
                          <a:solidFill>
                            <a:srgbClr val="000000"/>
                          </a:solidFill>
                          <a:latin typeface="Arial"/>
                        </a:rPr>
                        <a:t>Job_Title</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2000" b="1" i="0" dirty="0" smtClean="0">
                          <a:solidFill>
                            <a:srgbClr val="000000"/>
                          </a:solidFill>
                          <a:latin typeface="Arial"/>
                        </a:rPr>
                        <a:t>Bonus</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r>
              <a:tr h="346075">
                <a:tc>
                  <a:txBody>
                    <a:bodyPr/>
                    <a:lstStyle/>
                    <a:p>
                      <a:pPr algn="l"/>
                      <a:r>
                        <a:rPr lang="en-US" sz="2000" b="0" i="0" dirty="0" smtClean="0">
                          <a:solidFill>
                            <a:srgbClr val="000000"/>
                          </a:solidFill>
                          <a:latin typeface="Arial"/>
                        </a:rPr>
                        <a:t>Sales Manager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r"/>
                      <a:r>
                        <a:rPr lang="en-US" sz="2000" b="0" i="0" dirty="0" smtClean="0">
                          <a:solidFill>
                            <a:srgbClr val="000000"/>
                          </a:solidFill>
                          <a:latin typeface="Arial"/>
                        </a:rPr>
                        <a:t>1500</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bl>
          </a:graphicData>
        </a:graphic>
      </p:graphicFrame>
      <p:sp>
        <p:nvSpPr>
          <p:cNvPr id="10" name="TextBox 9"/>
          <p:cNvSpPr txBox="1"/>
          <p:nvPr/>
        </p:nvSpPr>
        <p:spPr>
          <a:xfrm>
            <a:off x="3768427" y="5577655"/>
            <a:ext cx="655781" cy="461665"/>
          </a:xfrm>
          <a:prstGeom prst="rect">
            <a:avLst/>
          </a:prstGeom>
          <a:noFill/>
        </p:spPr>
        <p:txBody>
          <a:bodyPr wrap="square" rtlCol="0">
            <a:spAutoFit/>
          </a:bodyPr>
          <a:lstStyle/>
          <a:p>
            <a:r>
              <a:rPr lang="en-US" dirty="0" smtClean="0"/>
              <a:t>…</a:t>
            </a:r>
            <a:endParaRPr lang="en-US" dirty="0"/>
          </a:p>
        </p:txBody>
      </p:sp>
      <p:sp>
        <p:nvSpPr>
          <p:cNvPr id="8" name="Rectangle 7"/>
          <p:cNvSpPr/>
          <p:nvPr>
            <p:custDataLst>
              <p:tags r:id="rId1"/>
            </p:custDataLst>
          </p:nvPr>
        </p:nvSpPr>
        <p:spPr bwMode="auto">
          <a:xfrm>
            <a:off x="1600200" y="2643123"/>
            <a:ext cx="2067490"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1" name="Animation Flag"/>
          <p:cNvSpPr txBox="1"/>
          <p:nvPr/>
        </p:nvSpPr>
        <p:spPr>
          <a:xfrm>
            <a:off x="8572500" y="6451600"/>
            <a:ext cx="396262" cy="400110"/>
          </a:xfrm>
          <a:prstGeom prst="rect">
            <a:avLst/>
          </a:prstGeom>
          <a:noFill/>
        </p:spPr>
        <p:txBody>
          <a:bodyPr vert="horz" wrap="none" lIns="91440" tIns="45720" rIns="91440" bIns="45720" rtlCol="0">
            <a:spAutoFit/>
          </a:bodyPr>
          <a:lstStyle/>
          <a:p>
            <a:r>
              <a:rPr lang="en-US" sz="2000" b="1" dirty="0" smtClean="0">
                <a:latin typeface="Arial" pitchFamily="34" charset="0"/>
              </a:rPr>
              <a:t>...</a:t>
            </a:r>
            <a:endParaRPr lang="en-US" sz="2000" b="1" dirty="0">
              <a:latin typeface="Arial" pitchFamily="34" charset="0"/>
            </a:endParaRPr>
          </a:p>
        </p:txBody>
      </p:sp>
    </p:spTree>
    <p:extLst>
      <p:ext uri="{BB962C8B-B14F-4D97-AF65-F5344CB8AC3E}">
        <p14:creationId xmlns:p14="http://schemas.microsoft.com/office/powerpoint/2010/main" val="36093843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IF-THEN Statements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0928873"/>
              </p:ext>
            </p:extLst>
          </p:nvPr>
        </p:nvGraphicFramePr>
        <p:xfrm>
          <a:off x="318654" y="5046491"/>
          <a:ext cx="3449774" cy="1057910"/>
        </p:xfrm>
        <a:graphic>
          <a:graphicData uri="http://schemas.openxmlformats.org/drawingml/2006/table">
            <a:tbl>
              <a:tblPr firstRow="1" bandRow="1">
                <a:tableStyleId>{5C22544A-7EE6-4342-B048-85BDC9FD1C3A}</a:tableStyleId>
              </a:tblPr>
              <a:tblGrid>
                <a:gridCol w="1854860"/>
                <a:gridCol w="1594914"/>
              </a:tblGrid>
              <a:tr h="346075">
                <a:tc gridSpan="2">
                  <a:txBody>
                    <a:bodyPr/>
                    <a:lstStyle/>
                    <a:p>
                      <a:pPr algn="l"/>
                      <a:r>
                        <a:rPr lang="en-US" sz="2400" b="0" i="0" dirty="0" smtClean="0">
                          <a:solidFill>
                            <a:srgbClr val="000000"/>
                          </a:solidFill>
                          <a:latin typeface="Arial"/>
                        </a:rPr>
                        <a:t>PDV</a:t>
                      </a:r>
                      <a:endParaRPr lang="en-US" sz="2400" b="0" i="0" dirty="0">
                        <a:solidFill>
                          <a:srgbClr val="000000"/>
                        </a:solidFill>
                        <a:latin typeface="Arial"/>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a:endParaRPr lang="en-US" sz="2400" b="0" i="0"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075">
                <a:tc>
                  <a:txBody>
                    <a:bodyPr/>
                    <a:lstStyle/>
                    <a:p>
                      <a:pPr algn="ctr"/>
                      <a:r>
                        <a:rPr lang="en-US" sz="2000" b="1" i="0" dirty="0" smtClean="0">
                          <a:solidFill>
                            <a:srgbClr val="000000"/>
                          </a:solidFill>
                          <a:latin typeface="Arial"/>
                        </a:rPr>
                        <a:t>Employee_ID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2000" b="1" i="0" dirty="0" smtClean="0">
                          <a:solidFill>
                            <a:srgbClr val="000000"/>
                          </a:solidFill>
                          <a:latin typeface="Arial"/>
                        </a:rPr>
                        <a:t>Last_Name</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r>
              <a:tr h="346075">
                <a:tc>
                  <a:txBody>
                    <a:bodyPr/>
                    <a:lstStyle/>
                    <a:p>
                      <a:pPr algn="r"/>
                      <a:r>
                        <a:rPr lang="en-US" sz="2000" b="0" i="0" dirty="0" smtClean="0">
                          <a:solidFill>
                            <a:srgbClr val="000000"/>
                          </a:solidFill>
                          <a:latin typeface="Arial"/>
                        </a:rPr>
                        <a:t>120102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2000" b="0" i="0" dirty="0" smtClean="0">
                          <a:solidFill>
                            <a:srgbClr val="000000"/>
                          </a:solidFill>
                          <a:latin typeface="Arial"/>
                        </a:rPr>
                        <a:t>Zhou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bl>
          </a:graphicData>
        </a:graphic>
      </p:graphicFrame>
      <p:sp>
        <p:nvSpPr>
          <p:cNvPr id="4" name="Slide Number Placeholder 3"/>
          <p:cNvSpPr>
            <a:spLocks noGrp="1"/>
          </p:cNvSpPr>
          <p:nvPr>
            <p:ph type="sldNum" sz="quarter" idx="10"/>
          </p:nvPr>
        </p:nvSpPr>
        <p:spPr/>
        <p:txBody>
          <a:bodyPr/>
          <a:lstStyle/>
          <a:p>
            <a:pPr>
              <a:defRPr/>
            </a:pPr>
            <a:fld id="{AFB8DB2C-9EB6-4556-AF97-C124BE19DE49}" type="slidenum">
              <a:rPr lang="en-US" smtClean="0"/>
              <a:pPr>
                <a:defRPr/>
              </a:pPr>
              <a:t>45</a:t>
            </a:fld>
            <a:endParaRPr lang="en-US" b="0" dirty="0">
              <a:latin typeface="Times New Roman" pitchFamily="18" charset="0"/>
            </a:endParaRPr>
          </a:p>
        </p:txBody>
      </p:sp>
      <p:sp>
        <p:nvSpPr>
          <p:cNvPr id="7" name="Rectangle 6"/>
          <p:cNvSpPr/>
          <p:nvPr/>
        </p:nvSpPr>
        <p:spPr>
          <a:xfrm>
            <a:off x="517243" y="982177"/>
            <a:ext cx="8349665" cy="3632789"/>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latin typeface="Courier New"/>
              </a:rPr>
              <a:t>data work.comp;</a:t>
            </a:r>
          </a:p>
          <a:p>
            <a:pPr>
              <a:lnSpc>
                <a:spcPct val="85000"/>
              </a:lnSpc>
            </a:pPr>
            <a:r>
              <a:rPr lang="en-US" b="1" dirty="0">
                <a:latin typeface="Courier New"/>
              </a:rPr>
              <a:t> </a:t>
            </a:r>
            <a:r>
              <a:rPr lang="en-US" b="1" dirty="0" smtClean="0">
                <a:latin typeface="Courier New"/>
              </a:rPr>
              <a:t>  set </a:t>
            </a:r>
            <a:r>
              <a:rPr lang="en-US" b="1" dirty="0">
                <a:latin typeface="Courier New"/>
              </a:rPr>
              <a:t>orion.sales;</a:t>
            </a:r>
          </a:p>
          <a:p>
            <a:pPr>
              <a:lnSpc>
                <a:spcPct val="85000"/>
              </a:lnSpc>
            </a:pPr>
            <a:r>
              <a:rPr lang="en-US" b="1" dirty="0" smtClean="0">
                <a:latin typeface="Courier New"/>
              </a:rPr>
              <a:t>   if </a:t>
            </a:r>
            <a:r>
              <a:rPr lang="en-US" b="1" dirty="0">
                <a:latin typeface="Courier New"/>
              </a:rPr>
              <a:t>Job_Title='Sales Rep. IV' </a:t>
            </a:r>
            <a:r>
              <a:rPr lang="en-US" b="1" dirty="0" smtClean="0">
                <a:latin typeface="Courier New"/>
              </a:rPr>
              <a:t>then</a:t>
            </a:r>
          </a:p>
          <a:p>
            <a:pPr>
              <a:lnSpc>
                <a:spcPct val="85000"/>
              </a:lnSpc>
            </a:pPr>
            <a:r>
              <a:rPr lang="en-US" b="1" dirty="0" smtClean="0">
                <a:latin typeface="Courier New"/>
              </a:rPr>
              <a:t>      Bonus=1000</a:t>
            </a:r>
            <a:r>
              <a:rPr lang="en-US" b="1" dirty="0">
                <a:latin typeface="Courier New"/>
              </a:rPr>
              <a:t>;</a:t>
            </a:r>
          </a:p>
          <a:p>
            <a:pPr>
              <a:lnSpc>
                <a:spcPct val="85000"/>
              </a:lnSpc>
            </a:pPr>
            <a:r>
              <a:rPr lang="en-US" b="1" dirty="0">
                <a:latin typeface="Courier New"/>
              </a:rPr>
              <a:t>   else if Job_Title='Sales Manager' </a:t>
            </a:r>
            <a:r>
              <a:rPr lang="en-US" b="1" dirty="0">
                <a:solidFill>
                  <a:srgbClr val="000000"/>
                </a:solidFill>
                <a:latin typeface="Courier New"/>
              </a:rPr>
              <a:t>then</a:t>
            </a:r>
            <a:r>
              <a:rPr lang="en-US" b="1" dirty="0">
                <a:latin typeface="Courier New"/>
              </a:rPr>
              <a:t> 	 Bonus=1500;</a:t>
            </a:r>
          </a:p>
          <a:p>
            <a:pPr>
              <a:lnSpc>
                <a:spcPct val="85000"/>
              </a:lnSpc>
            </a:pPr>
            <a:r>
              <a:rPr lang="en-US" b="1" dirty="0">
                <a:latin typeface="Courier New"/>
              </a:rPr>
              <a:t>   else if Job_Title='Senior Sales Manager' 	 then Bonus=2000;</a:t>
            </a:r>
          </a:p>
          <a:p>
            <a:pPr>
              <a:lnSpc>
                <a:spcPct val="85000"/>
              </a:lnSpc>
            </a:pPr>
            <a:r>
              <a:rPr lang="en-US" b="1" dirty="0">
                <a:latin typeface="Courier New"/>
              </a:rPr>
              <a:t>   else if Job_Title='Chief Sales Officer' 	 then Bonus=2500;</a:t>
            </a:r>
          </a:p>
          <a:p>
            <a:pPr>
              <a:lnSpc>
                <a:spcPct val="85000"/>
              </a:lnSpc>
            </a:pPr>
            <a:r>
              <a:rPr lang="en-US" b="1" dirty="0" smtClean="0">
                <a:latin typeface="Courier New"/>
              </a:rPr>
              <a:t>run</a:t>
            </a:r>
            <a:r>
              <a:rPr lang="en-US" b="1" dirty="0">
                <a:latin typeface="Courier New"/>
              </a:rPr>
              <a:t>;</a:t>
            </a:r>
          </a:p>
        </p:txBody>
      </p:sp>
      <p:graphicFrame>
        <p:nvGraphicFramePr>
          <p:cNvPr id="9" name="Content Placeholder 4"/>
          <p:cNvGraphicFramePr>
            <a:graphicFrameLocks/>
          </p:cNvGraphicFramePr>
          <p:nvPr>
            <p:extLst>
              <p:ext uri="{D42A27DB-BD31-4B8C-83A1-F6EECF244321}">
                <p14:modId xmlns:p14="http://schemas.microsoft.com/office/powerpoint/2010/main" val="2766179793"/>
              </p:ext>
            </p:extLst>
          </p:nvPr>
        </p:nvGraphicFramePr>
        <p:xfrm>
          <a:off x="4211773" y="5023405"/>
          <a:ext cx="4698966" cy="1057910"/>
        </p:xfrm>
        <a:graphic>
          <a:graphicData uri="http://schemas.openxmlformats.org/drawingml/2006/table">
            <a:tbl>
              <a:tblPr firstRow="1" bandRow="1">
                <a:tableStyleId>{5C22544A-7EE6-4342-B048-85BDC9FD1C3A}</a:tableStyleId>
              </a:tblPr>
              <a:tblGrid>
                <a:gridCol w="3533532"/>
                <a:gridCol w="1165434"/>
              </a:tblGrid>
              <a:tr h="346075">
                <a:tc gridSpan="2">
                  <a:txBody>
                    <a:bodyPr/>
                    <a:lstStyle/>
                    <a:p>
                      <a:pPr algn="l"/>
                      <a:endParaRPr lang="en-US" sz="2400" b="0" i="0" dirty="0">
                        <a:solidFill>
                          <a:srgbClr val="000000"/>
                        </a:solidFill>
                        <a:latin typeface="Arial"/>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a:endParaRPr lang="en-US" sz="2400" b="0" i="0"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075">
                <a:tc>
                  <a:txBody>
                    <a:bodyPr/>
                    <a:lstStyle/>
                    <a:p>
                      <a:pPr algn="ctr"/>
                      <a:r>
                        <a:rPr lang="en-US" sz="2000" b="1" i="0" dirty="0" smtClean="0">
                          <a:solidFill>
                            <a:srgbClr val="000000"/>
                          </a:solidFill>
                          <a:latin typeface="Arial"/>
                        </a:rPr>
                        <a:t>Job_Title</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2000" b="1" i="0" dirty="0" smtClean="0">
                          <a:solidFill>
                            <a:srgbClr val="000000"/>
                          </a:solidFill>
                          <a:latin typeface="Arial"/>
                        </a:rPr>
                        <a:t>Bonus</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r>
              <a:tr h="346075">
                <a:tc>
                  <a:txBody>
                    <a:bodyPr/>
                    <a:lstStyle/>
                    <a:p>
                      <a:pPr algn="l"/>
                      <a:r>
                        <a:rPr lang="en-US" sz="2000" b="0" i="0" dirty="0" smtClean="0">
                          <a:solidFill>
                            <a:srgbClr val="000000"/>
                          </a:solidFill>
                          <a:latin typeface="Arial"/>
                        </a:rPr>
                        <a:t>Sales Manager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r"/>
                      <a:r>
                        <a:rPr lang="en-US" sz="2000" b="0" i="0" dirty="0" smtClean="0">
                          <a:solidFill>
                            <a:srgbClr val="000000"/>
                          </a:solidFill>
                          <a:latin typeface="Arial"/>
                        </a:rPr>
                        <a:t>1500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bl>
          </a:graphicData>
        </a:graphic>
      </p:graphicFrame>
      <p:grpSp>
        <p:nvGrpSpPr>
          <p:cNvPr id="11" name="Group 10"/>
          <p:cNvGrpSpPr/>
          <p:nvPr/>
        </p:nvGrpSpPr>
        <p:grpSpPr>
          <a:xfrm>
            <a:off x="1394691" y="4189519"/>
            <a:ext cx="3643746" cy="879673"/>
            <a:chOff x="2198254" y="2989163"/>
            <a:chExt cx="3643746" cy="879673"/>
          </a:xfrm>
        </p:grpSpPr>
        <p:sp>
          <p:nvSpPr>
            <p:cNvPr id="3" name="Rounded Rectangle 2"/>
            <p:cNvSpPr/>
            <p:nvPr/>
          </p:nvSpPr>
          <p:spPr bwMode="auto">
            <a:xfrm>
              <a:off x="3302000" y="2989163"/>
              <a:ext cx="2540000" cy="879673"/>
            </a:xfrm>
            <a:prstGeom prst="roundRect">
              <a:avLst/>
            </a:prstGeom>
            <a:solidFill>
              <a:srgbClr val="0053C3"/>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pPr algn="ctr"/>
              <a:r>
                <a:rPr lang="en-US" sz="2000" b="1" dirty="0" smtClean="0">
                  <a:solidFill>
                    <a:srgbClr val="FFFFFF"/>
                  </a:solidFill>
                </a:rPr>
                <a:t>Implicit OUTPUT;</a:t>
              </a:r>
            </a:p>
            <a:p>
              <a:pPr algn="ctr"/>
              <a:r>
                <a:rPr lang="en-US" sz="2000" b="1" dirty="0" smtClean="0">
                  <a:solidFill>
                    <a:srgbClr val="FFFFFF"/>
                  </a:solidFill>
                </a:rPr>
                <a:t>Implicit RETURN;</a:t>
              </a:r>
              <a:endParaRPr lang="en-US" sz="2000" b="1" dirty="0">
                <a:solidFill>
                  <a:srgbClr val="FFFFFF"/>
                </a:solidFill>
              </a:endParaRPr>
            </a:p>
          </p:txBody>
        </p:sp>
        <p:cxnSp>
          <p:nvCxnSpPr>
            <p:cNvPr id="8" name="Straight Arrow Connector 7"/>
            <p:cNvCxnSpPr/>
            <p:nvPr/>
          </p:nvCxnSpPr>
          <p:spPr bwMode="auto">
            <a:xfrm flipH="1" flipV="1">
              <a:off x="2198254" y="2989163"/>
              <a:ext cx="1103746" cy="215900"/>
            </a:xfrm>
            <a:prstGeom prst="straightConnector1">
              <a:avLst/>
            </a:prstGeom>
            <a:solidFill>
              <a:schemeClr val="accent1"/>
            </a:solidFill>
            <a:ln w="19050" cap="flat" cmpd="sng" algn="ctr">
              <a:solidFill>
                <a:srgbClr val="000000"/>
              </a:solidFill>
              <a:prstDash val="solid"/>
              <a:round/>
              <a:headEnd type="none" w="med" len="med"/>
              <a:tailEnd type="none" w="med" len="med"/>
            </a:ln>
            <a:effectLst/>
          </p:spPr>
        </p:cxnSp>
      </p:grpSp>
      <p:sp>
        <p:nvSpPr>
          <p:cNvPr id="13" name="Rectangle 12"/>
          <p:cNvSpPr/>
          <p:nvPr>
            <p:custDataLst>
              <p:tags r:id="rId1"/>
            </p:custDataLst>
          </p:nvPr>
        </p:nvSpPr>
        <p:spPr bwMode="auto">
          <a:xfrm>
            <a:off x="606143" y="4188354"/>
            <a:ext cx="730314"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0" name="TextBox 9"/>
          <p:cNvSpPr txBox="1"/>
          <p:nvPr/>
        </p:nvSpPr>
        <p:spPr>
          <a:xfrm>
            <a:off x="3768427" y="5577655"/>
            <a:ext cx="655781" cy="461665"/>
          </a:xfrm>
          <a:prstGeom prst="rect">
            <a:avLst/>
          </a:prstGeom>
          <a:noFill/>
        </p:spPr>
        <p:txBody>
          <a:bodyPr wrap="square" rtlCol="0">
            <a:spAutoFit/>
          </a:bodyPr>
          <a:lstStyle/>
          <a:p>
            <a:r>
              <a:rPr lang="en-US" dirty="0" smtClean="0"/>
              <a:t>…</a:t>
            </a:r>
            <a:endParaRPr lang="en-US" dirty="0"/>
          </a:p>
        </p:txBody>
      </p:sp>
      <p:pic>
        <p:nvPicPr>
          <p:cNvPr id="6" name="Picture 2" descr="\\sashq\root\dept\PSD\GRAPHICS\Illustrations\Arrows\arrow_swoop_left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366462">
            <a:off x="373685" y="2904274"/>
            <a:ext cx="1571504" cy="1149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9330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IF-THEN Statements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38240454"/>
              </p:ext>
            </p:extLst>
          </p:nvPr>
        </p:nvGraphicFramePr>
        <p:xfrm>
          <a:off x="318654" y="5046491"/>
          <a:ext cx="3449774" cy="1057910"/>
        </p:xfrm>
        <a:graphic>
          <a:graphicData uri="http://schemas.openxmlformats.org/drawingml/2006/table">
            <a:tbl>
              <a:tblPr firstRow="1" bandRow="1">
                <a:tableStyleId>{5C22544A-7EE6-4342-B048-85BDC9FD1C3A}</a:tableStyleId>
              </a:tblPr>
              <a:tblGrid>
                <a:gridCol w="1854860"/>
                <a:gridCol w="1594914"/>
              </a:tblGrid>
              <a:tr h="346075">
                <a:tc gridSpan="2">
                  <a:txBody>
                    <a:bodyPr/>
                    <a:lstStyle/>
                    <a:p>
                      <a:pPr algn="l"/>
                      <a:r>
                        <a:rPr lang="en-US" sz="2400" b="0" i="0" dirty="0" smtClean="0">
                          <a:solidFill>
                            <a:srgbClr val="000000"/>
                          </a:solidFill>
                          <a:latin typeface="Arial"/>
                        </a:rPr>
                        <a:t>PDV</a:t>
                      </a:r>
                      <a:endParaRPr lang="en-US" sz="2400" b="0" i="0" dirty="0">
                        <a:solidFill>
                          <a:srgbClr val="000000"/>
                        </a:solidFill>
                        <a:latin typeface="Arial"/>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a:endParaRPr lang="en-US" sz="2400" b="0" i="0"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075">
                <a:tc>
                  <a:txBody>
                    <a:bodyPr/>
                    <a:lstStyle/>
                    <a:p>
                      <a:pPr algn="ctr"/>
                      <a:r>
                        <a:rPr lang="en-US" sz="2000" b="1" i="0" dirty="0" smtClean="0">
                          <a:solidFill>
                            <a:srgbClr val="000000"/>
                          </a:solidFill>
                          <a:latin typeface="Arial"/>
                        </a:rPr>
                        <a:t>Employee_ID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2000" b="1" i="0" dirty="0" smtClean="0">
                          <a:solidFill>
                            <a:srgbClr val="000000"/>
                          </a:solidFill>
                          <a:latin typeface="Arial"/>
                        </a:rPr>
                        <a:t>Last_Name</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r>
              <a:tr h="346075">
                <a:tc>
                  <a:txBody>
                    <a:bodyPr/>
                    <a:lstStyle/>
                    <a:p>
                      <a:pPr algn="r"/>
                      <a:r>
                        <a:rPr lang="en-US" sz="2000" b="0" i="0" dirty="0" smtClean="0">
                          <a:solidFill>
                            <a:srgbClr val="000000"/>
                          </a:solidFill>
                          <a:latin typeface="Arial"/>
                        </a:rPr>
                        <a:t>120102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l"/>
                      <a:r>
                        <a:rPr lang="en-US" sz="2000" b="0" i="0" dirty="0" smtClean="0">
                          <a:solidFill>
                            <a:srgbClr val="000000"/>
                          </a:solidFill>
                          <a:latin typeface="Arial"/>
                        </a:rPr>
                        <a:t>Zhou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bl>
          </a:graphicData>
        </a:graphic>
      </p:graphicFrame>
      <p:sp>
        <p:nvSpPr>
          <p:cNvPr id="4" name="Slide Number Placeholder 3"/>
          <p:cNvSpPr>
            <a:spLocks noGrp="1"/>
          </p:cNvSpPr>
          <p:nvPr>
            <p:ph type="sldNum" sz="quarter" idx="10"/>
          </p:nvPr>
        </p:nvSpPr>
        <p:spPr/>
        <p:txBody>
          <a:bodyPr/>
          <a:lstStyle/>
          <a:p>
            <a:pPr>
              <a:defRPr/>
            </a:pPr>
            <a:fld id="{AFB8DB2C-9EB6-4556-AF97-C124BE19DE49}" type="slidenum">
              <a:rPr lang="en-US" smtClean="0"/>
              <a:pPr>
                <a:defRPr/>
              </a:pPr>
              <a:t>46</a:t>
            </a:fld>
            <a:endParaRPr lang="en-US" b="0" dirty="0">
              <a:latin typeface="Times New Roman" pitchFamily="18" charset="0"/>
            </a:endParaRPr>
          </a:p>
        </p:txBody>
      </p:sp>
      <p:sp>
        <p:nvSpPr>
          <p:cNvPr id="7" name="Rectangle 6"/>
          <p:cNvSpPr/>
          <p:nvPr/>
        </p:nvSpPr>
        <p:spPr>
          <a:xfrm>
            <a:off x="517243" y="982177"/>
            <a:ext cx="8349665" cy="3632789"/>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latin typeface="Courier New"/>
              </a:rPr>
              <a:t>data work.comp;</a:t>
            </a:r>
          </a:p>
          <a:p>
            <a:pPr>
              <a:lnSpc>
                <a:spcPct val="85000"/>
              </a:lnSpc>
            </a:pPr>
            <a:r>
              <a:rPr lang="en-US" b="1" dirty="0">
                <a:latin typeface="Courier New"/>
              </a:rPr>
              <a:t> </a:t>
            </a:r>
            <a:r>
              <a:rPr lang="en-US" b="1" dirty="0" smtClean="0">
                <a:latin typeface="Courier New"/>
              </a:rPr>
              <a:t>  set </a:t>
            </a:r>
            <a:r>
              <a:rPr lang="en-US" b="1" dirty="0">
                <a:latin typeface="Courier New"/>
              </a:rPr>
              <a:t>orion.sales;</a:t>
            </a:r>
          </a:p>
          <a:p>
            <a:pPr>
              <a:lnSpc>
                <a:spcPct val="85000"/>
              </a:lnSpc>
            </a:pPr>
            <a:r>
              <a:rPr lang="en-US" b="1" dirty="0" smtClean="0">
                <a:latin typeface="Courier New"/>
              </a:rPr>
              <a:t>   if </a:t>
            </a:r>
            <a:r>
              <a:rPr lang="en-US" b="1" dirty="0">
                <a:latin typeface="Courier New"/>
              </a:rPr>
              <a:t>Job_Title='Sales Rep. IV' </a:t>
            </a:r>
            <a:r>
              <a:rPr lang="en-US" b="1" dirty="0" smtClean="0">
                <a:latin typeface="Courier New"/>
              </a:rPr>
              <a:t>then</a:t>
            </a:r>
          </a:p>
          <a:p>
            <a:pPr>
              <a:lnSpc>
                <a:spcPct val="85000"/>
              </a:lnSpc>
            </a:pPr>
            <a:r>
              <a:rPr lang="en-US" b="1" dirty="0" smtClean="0">
                <a:latin typeface="Courier New"/>
              </a:rPr>
              <a:t>      Bonus=1000</a:t>
            </a:r>
            <a:r>
              <a:rPr lang="en-US" b="1" dirty="0">
                <a:latin typeface="Courier New"/>
              </a:rPr>
              <a:t>;</a:t>
            </a:r>
          </a:p>
          <a:p>
            <a:pPr>
              <a:lnSpc>
                <a:spcPct val="85000"/>
              </a:lnSpc>
            </a:pPr>
            <a:r>
              <a:rPr lang="en-US" b="1" dirty="0">
                <a:latin typeface="Courier New"/>
              </a:rPr>
              <a:t>   else if Job_Title='Sales Manager' </a:t>
            </a:r>
            <a:r>
              <a:rPr lang="en-US" b="1" dirty="0">
                <a:solidFill>
                  <a:srgbClr val="000000"/>
                </a:solidFill>
                <a:latin typeface="Courier New"/>
              </a:rPr>
              <a:t>then</a:t>
            </a:r>
            <a:r>
              <a:rPr lang="en-US" b="1" dirty="0">
                <a:latin typeface="Courier New"/>
              </a:rPr>
              <a:t> 	 Bonus=1500;</a:t>
            </a:r>
          </a:p>
          <a:p>
            <a:pPr>
              <a:lnSpc>
                <a:spcPct val="85000"/>
              </a:lnSpc>
            </a:pPr>
            <a:r>
              <a:rPr lang="en-US" b="1" dirty="0">
                <a:latin typeface="Courier New"/>
              </a:rPr>
              <a:t>   else if Job_Title='Senior Sales Manager' 	 then Bonus=2000;</a:t>
            </a:r>
          </a:p>
          <a:p>
            <a:pPr>
              <a:lnSpc>
                <a:spcPct val="85000"/>
              </a:lnSpc>
            </a:pPr>
            <a:r>
              <a:rPr lang="en-US" b="1" dirty="0">
                <a:latin typeface="Courier New"/>
              </a:rPr>
              <a:t>   else if Job_Title='Chief Sales Officer' 	 then Bonus=2500;</a:t>
            </a:r>
          </a:p>
          <a:p>
            <a:pPr>
              <a:lnSpc>
                <a:spcPct val="85000"/>
              </a:lnSpc>
            </a:pPr>
            <a:r>
              <a:rPr lang="en-US" b="1" dirty="0" smtClean="0">
                <a:latin typeface="Courier New"/>
              </a:rPr>
              <a:t>run</a:t>
            </a:r>
            <a:r>
              <a:rPr lang="en-US" b="1" dirty="0">
                <a:latin typeface="Courier New"/>
              </a:rPr>
              <a:t>;</a:t>
            </a:r>
          </a:p>
        </p:txBody>
      </p:sp>
      <p:graphicFrame>
        <p:nvGraphicFramePr>
          <p:cNvPr id="9" name="Content Placeholder 4"/>
          <p:cNvGraphicFramePr>
            <a:graphicFrameLocks/>
          </p:cNvGraphicFramePr>
          <p:nvPr>
            <p:extLst>
              <p:ext uri="{D42A27DB-BD31-4B8C-83A1-F6EECF244321}">
                <p14:modId xmlns:p14="http://schemas.microsoft.com/office/powerpoint/2010/main" val="4027109036"/>
              </p:ext>
            </p:extLst>
          </p:nvPr>
        </p:nvGraphicFramePr>
        <p:xfrm>
          <a:off x="4211773" y="5023405"/>
          <a:ext cx="4698966" cy="1057910"/>
        </p:xfrm>
        <a:graphic>
          <a:graphicData uri="http://schemas.openxmlformats.org/drawingml/2006/table">
            <a:tbl>
              <a:tblPr firstRow="1" bandRow="1">
                <a:tableStyleId>{5C22544A-7EE6-4342-B048-85BDC9FD1C3A}</a:tableStyleId>
              </a:tblPr>
              <a:tblGrid>
                <a:gridCol w="3533532"/>
                <a:gridCol w="1165434"/>
              </a:tblGrid>
              <a:tr h="346075">
                <a:tc gridSpan="2">
                  <a:txBody>
                    <a:bodyPr/>
                    <a:lstStyle/>
                    <a:p>
                      <a:pPr algn="l"/>
                      <a:endParaRPr lang="en-US" sz="2400" b="0" i="0" dirty="0">
                        <a:solidFill>
                          <a:srgbClr val="000000"/>
                        </a:solidFill>
                        <a:latin typeface="Arial"/>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a:endParaRPr lang="en-US" sz="2400" b="0" i="0"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075">
                <a:tc>
                  <a:txBody>
                    <a:bodyPr/>
                    <a:lstStyle/>
                    <a:p>
                      <a:pPr algn="ctr"/>
                      <a:r>
                        <a:rPr lang="en-US" sz="2000" b="1" i="0" dirty="0" smtClean="0">
                          <a:solidFill>
                            <a:srgbClr val="000000"/>
                          </a:solidFill>
                          <a:latin typeface="Arial"/>
                        </a:rPr>
                        <a:t>Job_Title</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2000" b="1" i="0" dirty="0" smtClean="0">
                          <a:solidFill>
                            <a:srgbClr val="000000"/>
                          </a:solidFill>
                          <a:latin typeface="Arial"/>
                        </a:rPr>
                        <a:t>Bonus</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r>
              <a:tr h="346075">
                <a:tc>
                  <a:txBody>
                    <a:bodyPr/>
                    <a:lstStyle/>
                    <a:p>
                      <a:pPr algn="l"/>
                      <a:r>
                        <a:rPr lang="en-US" sz="2000" b="0" i="0" dirty="0" smtClean="0">
                          <a:solidFill>
                            <a:srgbClr val="000000"/>
                          </a:solidFill>
                          <a:latin typeface="Arial"/>
                        </a:rPr>
                        <a:t>Sales Manager </a:t>
                      </a:r>
                      <a:endParaRPr lang="en-US" sz="2000" b="0"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r"/>
                      <a:r>
                        <a:rPr lang="en-US" sz="2000" b="0" i="0" dirty="0" smtClean="0">
                          <a:solidFill>
                            <a:srgbClr val="000000"/>
                          </a:solidFill>
                          <a:latin typeface="+mn-lt"/>
                        </a:rPr>
                        <a:t>1500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bl>
          </a:graphicData>
        </a:graphic>
      </p:graphicFrame>
      <p:sp>
        <p:nvSpPr>
          <p:cNvPr id="10" name="TextBox 9"/>
          <p:cNvSpPr txBox="1"/>
          <p:nvPr/>
        </p:nvSpPr>
        <p:spPr>
          <a:xfrm>
            <a:off x="3768427" y="5577655"/>
            <a:ext cx="655781" cy="461665"/>
          </a:xfrm>
          <a:prstGeom prst="rect">
            <a:avLst/>
          </a:prstGeom>
          <a:noFill/>
        </p:spPr>
        <p:txBody>
          <a:bodyPr wrap="square" rtlCol="0">
            <a:spAutoFit/>
          </a:bodyPr>
          <a:lstStyle/>
          <a:p>
            <a:r>
              <a:rPr lang="en-US" dirty="0" smtClean="0"/>
              <a:t>…</a:t>
            </a:r>
            <a:endParaRPr lang="en-US" dirty="0"/>
          </a:p>
        </p:txBody>
      </p:sp>
      <p:sp>
        <p:nvSpPr>
          <p:cNvPr id="14" name="TextBox 13"/>
          <p:cNvSpPr txBox="1"/>
          <p:nvPr>
            <p:custDataLst>
              <p:tags r:id="rId1"/>
            </p:custDataLst>
          </p:nvPr>
        </p:nvSpPr>
        <p:spPr>
          <a:xfrm>
            <a:off x="1186954" y="1207388"/>
            <a:ext cx="2374672" cy="442674"/>
          </a:xfrm>
          <a:prstGeom prst="roundRect">
            <a:avLst/>
          </a:prstGeom>
          <a:solidFill>
            <a:srgbClr val="0053C3"/>
          </a:solidFill>
          <a:ln w="190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rtlCol="0">
            <a:spAutoFit/>
          </a:bodyPr>
          <a:lstStyle/>
          <a:p>
            <a:pPr algn="ctr"/>
            <a:r>
              <a:rPr lang="en-US" sz="2000" dirty="0" smtClean="0">
                <a:solidFill>
                  <a:srgbClr val="FFFFFF"/>
                </a:solidFill>
              </a:rPr>
              <a:t>Continue until EOF</a:t>
            </a:r>
            <a:endParaRPr lang="en-US" sz="2000" dirty="0">
              <a:solidFill>
                <a:srgbClr val="FFFFFF"/>
              </a:solidFill>
            </a:endParaRPr>
          </a:p>
        </p:txBody>
      </p:sp>
    </p:spTree>
    <p:extLst>
      <p:ext uri="{BB962C8B-B14F-4D97-AF65-F5344CB8AC3E}">
        <p14:creationId xmlns:p14="http://schemas.microsoft.com/office/powerpoint/2010/main" val="31974609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Output</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Partial PROC PRINT Output</a:t>
            </a:r>
            <a:endParaRPr lang="en-US" dirty="0"/>
          </a:p>
        </p:txBody>
      </p:sp>
      <p:sp>
        <p:nvSpPr>
          <p:cNvPr id="4" name="Slide Number Placeholder 3"/>
          <p:cNvSpPr>
            <a:spLocks noGrp="1"/>
          </p:cNvSpPr>
          <p:nvPr>
            <p:ph type="sldNum" sz="quarter" idx="10"/>
          </p:nvPr>
        </p:nvSpPr>
        <p:spPr/>
        <p:txBody>
          <a:bodyPr/>
          <a:lstStyle/>
          <a:p>
            <a:pPr>
              <a:defRPr/>
            </a:pPr>
            <a:fld id="{AFB8DB2C-9EB6-4556-AF97-C124BE19DE49}" type="slidenum">
              <a:rPr lang="en-US" smtClean="0"/>
              <a:pPr>
                <a:defRPr/>
              </a:pPr>
              <a:t>47</a:t>
            </a:fld>
            <a:endParaRPr lang="en-US" b="0" dirty="0">
              <a:latin typeface="Times New Roman" pitchFamily="18" charset="0"/>
            </a:endParaRPr>
          </a:p>
        </p:txBody>
      </p:sp>
      <p:sp>
        <p:nvSpPr>
          <p:cNvPr id="13" name="Rectangle 12"/>
          <p:cNvSpPr/>
          <p:nvPr/>
        </p:nvSpPr>
        <p:spPr>
          <a:xfrm>
            <a:off x="707985" y="1104735"/>
            <a:ext cx="7824486" cy="1121333"/>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solidFill>
                  <a:srgbClr val="000000"/>
                </a:solidFill>
                <a:latin typeface="Courier New"/>
              </a:rPr>
              <a:t>proc print data=work.comp;</a:t>
            </a:r>
          </a:p>
          <a:p>
            <a:pPr>
              <a:lnSpc>
                <a:spcPct val="85000"/>
              </a:lnSpc>
            </a:pPr>
            <a:r>
              <a:rPr lang="en-US" b="1" dirty="0">
                <a:solidFill>
                  <a:srgbClr val="000000"/>
                </a:solidFill>
                <a:latin typeface="Courier New"/>
              </a:rPr>
              <a:t> </a:t>
            </a:r>
            <a:r>
              <a:rPr lang="en-US" b="1" dirty="0" smtClean="0">
                <a:solidFill>
                  <a:srgbClr val="000000"/>
                </a:solidFill>
                <a:latin typeface="Courier New"/>
              </a:rPr>
              <a:t>  var</a:t>
            </a:r>
            <a:r>
              <a:rPr lang="en-US" b="1" dirty="0" smtClean="0">
                <a:latin typeface="Courier New"/>
              </a:rPr>
              <a:t> </a:t>
            </a:r>
            <a:r>
              <a:rPr lang="en-US" b="1" dirty="0">
                <a:latin typeface="Courier New"/>
              </a:rPr>
              <a:t>Last_Name Job_Title Bonus;</a:t>
            </a:r>
          </a:p>
          <a:p>
            <a:pPr>
              <a:lnSpc>
                <a:spcPct val="85000"/>
              </a:lnSpc>
            </a:pPr>
            <a:r>
              <a:rPr lang="en-US" b="1" dirty="0" smtClean="0">
                <a:latin typeface="Courier New"/>
              </a:rPr>
              <a:t>run</a:t>
            </a:r>
            <a:r>
              <a:rPr lang="en-US" b="1" dirty="0">
                <a:latin typeface="Courier New"/>
              </a:rPr>
              <a:t>;</a:t>
            </a:r>
          </a:p>
        </p:txBody>
      </p:sp>
      <p:sp>
        <p:nvSpPr>
          <p:cNvPr id="5" name="Program Name"/>
          <p:cNvSpPr txBox="1"/>
          <p:nvPr/>
        </p:nvSpPr>
        <p:spPr>
          <a:xfrm>
            <a:off x="7931150" y="6324600"/>
            <a:ext cx="1003801" cy="338554"/>
          </a:xfrm>
          <a:prstGeom prst="rect">
            <a:avLst/>
          </a:prstGeom>
          <a:noFill/>
        </p:spPr>
        <p:txBody>
          <a:bodyPr vert="horz" wrap="none" rtlCol="0">
            <a:spAutoFit/>
          </a:bodyPr>
          <a:lstStyle/>
          <a:p>
            <a:pPr algn="r"/>
            <a:r>
              <a:rPr lang="en-US" sz="1600" b="1" dirty="0" smtClean="0"/>
              <a:t>p109d03</a:t>
            </a:r>
            <a:endParaRPr lang="en-US" sz="1600" b="1" dirty="0"/>
          </a:p>
        </p:txBody>
      </p:sp>
      <p:sp>
        <p:nvSpPr>
          <p:cNvPr id="14" name="Rectangle 13"/>
          <p:cNvSpPr/>
          <p:nvPr/>
        </p:nvSpPr>
        <p:spPr>
          <a:xfrm>
            <a:off x="679532" y="2758037"/>
            <a:ext cx="7824486" cy="3134191"/>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Obs    Last_Name         Job_Title       Bonus</a:t>
            </a:r>
          </a:p>
          <a:p>
            <a:endParaRPr lang="en-US" sz="1600" b="1" dirty="0">
              <a:solidFill>
                <a:srgbClr val="000000"/>
              </a:solidFill>
              <a:latin typeface="SAS Monospace"/>
            </a:endParaRPr>
          </a:p>
          <a:p>
            <a:r>
              <a:rPr lang="en-US" sz="1600" b="1" dirty="0">
                <a:solidFill>
                  <a:srgbClr val="000000"/>
                </a:solidFill>
                <a:latin typeface="SAS Monospace"/>
              </a:rPr>
              <a:t>  1    Zhou            Sales Manager      1500</a:t>
            </a:r>
          </a:p>
          <a:p>
            <a:r>
              <a:rPr lang="en-US" sz="1600" b="1" dirty="0">
                <a:solidFill>
                  <a:srgbClr val="000000"/>
                </a:solidFill>
                <a:latin typeface="SAS Monospace"/>
              </a:rPr>
              <a:t>  2    Dawes           Sales Manager      1500</a:t>
            </a:r>
          </a:p>
          <a:p>
            <a:r>
              <a:rPr lang="en-US" sz="1600" b="1" dirty="0">
                <a:solidFill>
                  <a:srgbClr val="000000"/>
                </a:solidFill>
                <a:latin typeface="SAS Monospace"/>
              </a:rPr>
              <a:t>  3    Elvish          Sales Rep. II         .</a:t>
            </a:r>
          </a:p>
          <a:p>
            <a:r>
              <a:rPr lang="en-US" sz="1600" b="1" dirty="0">
                <a:solidFill>
                  <a:srgbClr val="000000"/>
                </a:solidFill>
                <a:latin typeface="SAS Monospace"/>
              </a:rPr>
              <a:t>  4    Ngan            Sales Rep. II         .</a:t>
            </a:r>
          </a:p>
          <a:p>
            <a:r>
              <a:rPr lang="en-US" sz="1600" b="1" dirty="0">
                <a:solidFill>
                  <a:srgbClr val="000000"/>
                </a:solidFill>
                <a:latin typeface="SAS Monospace"/>
              </a:rPr>
              <a:t>  5    Hotstone        Sales Rep. I          .</a:t>
            </a:r>
          </a:p>
          <a:p>
            <a:r>
              <a:rPr lang="en-US" sz="1600" b="1" dirty="0">
                <a:solidFill>
                  <a:srgbClr val="000000"/>
                </a:solidFill>
                <a:latin typeface="SAS Monospace"/>
              </a:rPr>
              <a:t>  6    Daymond         Sales Rep. I          .</a:t>
            </a:r>
          </a:p>
          <a:p>
            <a:r>
              <a:rPr lang="en-US" sz="1600" b="1" dirty="0">
                <a:solidFill>
                  <a:srgbClr val="000000"/>
                </a:solidFill>
                <a:latin typeface="SAS Monospace"/>
              </a:rPr>
              <a:t>  7    Hofmeister      Sales Rep. IV      1000</a:t>
            </a:r>
          </a:p>
          <a:p>
            <a:r>
              <a:rPr lang="en-US" sz="1600" b="1" dirty="0">
                <a:solidFill>
                  <a:srgbClr val="000000"/>
                </a:solidFill>
                <a:latin typeface="SAS Monospace"/>
              </a:rPr>
              <a:t>  8    Denny           Sales Rep. II         .</a:t>
            </a:r>
          </a:p>
          <a:p>
            <a:r>
              <a:rPr lang="en-US" sz="1600" b="1" dirty="0">
                <a:solidFill>
                  <a:srgbClr val="000000"/>
                </a:solidFill>
                <a:latin typeface="SAS Monospace"/>
              </a:rPr>
              <a:t>  9    Clarkson        Sales Rep. II         .</a:t>
            </a:r>
          </a:p>
          <a:p>
            <a:r>
              <a:rPr lang="en-US" sz="1600" b="1" dirty="0">
                <a:solidFill>
                  <a:srgbClr val="000000"/>
                </a:solidFill>
                <a:latin typeface="SAS Monospace"/>
              </a:rPr>
              <a:t> 10    Kletschkus      Sales Rep. IV      1000</a:t>
            </a:r>
          </a:p>
        </p:txBody>
      </p:sp>
    </p:spTree>
    <p:extLst>
      <p:ext uri="{BB962C8B-B14F-4D97-AF65-F5344CB8AC3E}">
        <p14:creationId xmlns:p14="http://schemas.microsoft.com/office/powerpoint/2010/main" val="17654427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L:\graphics\background_yellow_haze_round.png"/>
          <p:cNvPicPr>
            <a:picLocks noChangeAspect="1" noChangeArrowheads="1"/>
          </p:cNvPicPr>
          <p:nvPr/>
        </p:nvPicPr>
        <p:blipFill>
          <a:blip r:embed="rId3">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685800" y="2525117"/>
            <a:ext cx="2711087" cy="24718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p:cNvGraphicFramePr>
            <a:graphicFrameLocks noGrp="1"/>
          </p:cNvGraphicFramePr>
          <p:nvPr>
            <p:extLst>
              <p:ext uri="{D42A27DB-BD31-4B8C-83A1-F6EECF244321}">
                <p14:modId xmlns:p14="http://schemas.microsoft.com/office/powerpoint/2010/main" val="4147038459"/>
              </p:ext>
            </p:extLst>
          </p:nvPr>
        </p:nvGraphicFramePr>
        <p:xfrm>
          <a:off x="3954318" y="2497012"/>
          <a:ext cx="4446359" cy="2916641"/>
        </p:xfrm>
        <a:graphic>
          <a:graphicData uri="http://schemas.openxmlformats.org/drawingml/2006/table">
            <a:tbl>
              <a:tblPr firstRow="1" bandRow="1">
                <a:tableStyleId>{5C22544A-7EE6-4342-B048-85BDC9FD1C3A}</a:tableStyleId>
              </a:tblPr>
              <a:tblGrid>
                <a:gridCol w="2996250"/>
                <a:gridCol w="1450109"/>
              </a:tblGrid>
              <a:tr h="416663">
                <a:tc>
                  <a:txBody>
                    <a:bodyPr/>
                    <a:lstStyle/>
                    <a:p>
                      <a:pPr algn="l"/>
                      <a:r>
                        <a:rPr lang="en-US" sz="2000" b="1" i="0" dirty="0" smtClean="0">
                          <a:solidFill>
                            <a:srgbClr val="FFFFFF"/>
                          </a:solidFill>
                          <a:latin typeface="Arial"/>
                        </a:rPr>
                        <a:t>Job_Title</a:t>
                      </a:r>
                      <a:endParaRPr lang="en-US" sz="2000" b="1" i="0" dirty="0">
                        <a:solidFill>
                          <a:srgbClr val="FFFFFF"/>
                        </a:solidFill>
                        <a:latin typeface="Arial"/>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solidFill>
                      <a:srgbClr val="0053C3"/>
                    </a:solidFill>
                  </a:tcPr>
                </a:tc>
                <a:tc>
                  <a:txBody>
                    <a:bodyPr/>
                    <a:lstStyle/>
                    <a:p>
                      <a:pPr algn="l"/>
                      <a:r>
                        <a:rPr lang="en-US" sz="2000" b="1" i="0" dirty="0" smtClean="0">
                          <a:solidFill>
                            <a:srgbClr val="FFFFFF"/>
                          </a:solidFill>
                          <a:latin typeface="Arial"/>
                        </a:rPr>
                        <a:t>Bonus</a:t>
                      </a:r>
                      <a:endParaRPr lang="en-US" sz="2000" b="1" i="0" dirty="0">
                        <a:solidFill>
                          <a:srgbClr val="FFFFFF"/>
                        </a:solidFill>
                        <a:latin typeface="Arial"/>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solidFill>
                      <a:srgbClr val="0053C3"/>
                    </a:solidFill>
                  </a:tcPr>
                </a:tc>
              </a:tr>
              <a:tr h="416663">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2000" b="0" i="0" dirty="0" smtClean="0">
                          <a:solidFill>
                            <a:srgbClr val="000000"/>
                          </a:solidFill>
                          <a:effectLst/>
                          <a:latin typeface="+mn-lt"/>
                        </a:rPr>
                        <a:t>Sales Rep. III</a:t>
                      </a:r>
                    </a:p>
                  </a:txBody>
                  <a:tcPr marL="47625" marR="47625" marT="47625" marB="47625">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r>
                        <a:rPr lang="en-US" sz="2000" b="0" i="0" dirty="0" smtClean="0">
                          <a:solidFill>
                            <a:srgbClr val="000000"/>
                          </a:solidFill>
                          <a:latin typeface="Arial"/>
                        </a:rPr>
                        <a:t> 1000</a:t>
                      </a:r>
                      <a:endParaRPr lang="en-US" sz="2000" b="0" i="0" dirty="0">
                        <a:solidFill>
                          <a:srgbClr val="000000"/>
                        </a:solidFill>
                        <a:latin typeface="Arial"/>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r>
              <a:tr h="416663">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2000" b="0" i="0" dirty="0" smtClean="0">
                          <a:solidFill>
                            <a:schemeClr val="tx1">
                              <a:lumMod val="50000"/>
                              <a:lumOff val="50000"/>
                            </a:schemeClr>
                          </a:solidFill>
                          <a:effectLst/>
                          <a:latin typeface="+mn-lt"/>
                        </a:rPr>
                        <a:t>Sales Rep. IV</a:t>
                      </a:r>
                    </a:p>
                  </a:txBody>
                  <a:tcPr marL="47625" marR="47625" marT="47625" marB="47625">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solidFill>
                      <a:srgbClr val="F2F2F2"/>
                    </a:solidFill>
                  </a:tcPr>
                </a:tc>
                <a:tc>
                  <a:txBody>
                    <a:bodyPr/>
                    <a:lstStyle/>
                    <a:p>
                      <a:pPr algn="ctr"/>
                      <a:r>
                        <a:rPr lang="en-US" sz="2000" b="0" i="0" dirty="0" smtClean="0">
                          <a:solidFill>
                            <a:schemeClr val="tx1">
                              <a:lumMod val="50000"/>
                              <a:lumOff val="50000"/>
                            </a:schemeClr>
                          </a:solidFill>
                          <a:latin typeface="Arial"/>
                        </a:rPr>
                        <a:t> 1000</a:t>
                      </a:r>
                      <a:endParaRPr lang="en-US" sz="2000" b="0" i="0" dirty="0">
                        <a:solidFill>
                          <a:schemeClr val="tx1">
                            <a:lumMod val="50000"/>
                            <a:lumOff val="50000"/>
                          </a:schemeClr>
                        </a:solidFill>
                        <a:latin typeface="Arial"/>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solidFill>
                      <a:srgbClr val="F2F2F2"/>
                    </a:solidFill>
                  </a:tcPr>
                </a:tc>
              </a:tr>
              <a:tr h="416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dirty="0" smtClean="0">
                          <a:solidFill>
                            <a:schemeClr val="tx1">
                              <a:lumMod val="50000"/>
                              <a:lumOff val="50000"/>
                            </a:schemeClr>
                          </a:solidFill>
                          <a:effectLst/>
                          <a:latin typeface="+mn-lt"/>
                        </a:rPr>
                        <a:t>Sales Manager</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CCCCCC"/>
                    </a:solidFill>
                  </a:tcPr>
                </a:tc>
                <a:tc>
                  <a:txBody>
                    <a:bodyPr/>
                    <a:lstStyle/>
                    <a:p>
                      <a:pPr algn="ctr"/>
                      <a:r>
                        <a:rPr lang="en-US" sz="2000" b="0" i="0" dirty="0" smtClean="0">
                          <a:solidFill>
                            <a:schemeClr val="tx1">
                              <a:lumMod val="50000"/>
                              <a:lumOff val="50000"/>
                            </a:schemeClr>
                          </a:solidFill>
                          <a:latin typeface="Arial"/>
                        </a:rPr>
                        <a:t> 1500</a:t>
                      </a:r>
                      <a:endParaRPr lang="en-US" sz="2000" b="0" i="0" dirty="0">
                        <a:solidFill>
                          <a:schemeClr val="tx1">
                            <a:lumMod val="50000"/>
                            <a:lumOff val="50000"/>
                          </a:schemeClr>
                        </a:solidFill>
                        <a:latin typeface="Arial"/>
                      </a:endParaRP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solidFill>
                      <a:srgbClr val="CCCCCC"/>
                    </a:solidFill>
                  </a:tcPr>
                </a:tc>
              </a:tr>
              <a:tr h="416663">
                <a:tc>
                  <a:txBody>
                    <a:bodyPr/>
                    <a:lstStyle/>
                    <a:p>
                      <a:pPr algn="l"/>
                      <a:r>
                        <a:rPr lang="en-US" sz="2000" b="0" i="0" dirty="0" smtClean="0">
                          <a:solidFill>
                            <a:schemeClr val="tx1">
                              <a:lumMod val="50000"/>
                              <a:lumOff val="50000"/>
                            </a:schemeClr>
                          </a:solidFill>
                          <a:latin typeface="Arial"/>
                        </a:rPr>
                        <a:t>Senior Sales Manager</a:t>
                      </a:r>
                      <a:endParaRPr lang="en-US" sz="2000" b="0" i="0" dirty="0">
                        <a:solidFill>
                          <a:schemeClr val="tx1">
                            <a:lumMod val="50000"/>
                            <a:lumOff val="50000"/>
                          </a:schemeClr>
                        </a:solidFill>
                        <a:latin typeface="Arial"/>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solidFill>
                      <a:srgbClr val="F2F2F2"/>
                    </a:solidFill>
                  </a:tcPr>
                </a:tc>
                <a:tc>
                  <a:txBody>
                    <a:bodyPr/>
                    <a:lstStyle/>
                    <a:p>
                      <a:pPr algn="ctr"/>
                      <a:r>
                        <a:rPr lang="en-US" sz="2000" b="0" i="0" dirty="0" smtClean="0">
                          <a:solidFill>
                            <a:schemeClr val="tx1">
                              <a:lumMod val="50000"/>
                              <a:lumOff val="50000"/>
                            </a:schemeClr>
                          </a:solidFill>
                          <a:latin typeface="Arial"/>
                        </a:rPr>
                        <a:t> 2000</a:t>
                      </a:r>
                      <a:endParaRPr lang="en-US" sz="2000" b="0" i="0" dirty="0">
                        <a:solidFill>
                          <a:schemeClr val="tx1">
                            <a:lumMod val="50000"/>
                            <a:lumOff val="50000"/>
                          </a:schemeClr>
                        </a:solidFill>
                        <a:latin typeface="Aria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F2F2F2"/>
                    </a:solidFill>
                  </a:tcPr>
                </a:tc>
              </a:tr>
              <a:tr h="416663">
                <a:tc>
                  <a:txBody>
                    <a:bodyPr/>
                    <a:lstStyle/>
                    <a:p>
                      <a:pPr algn="l"/>
                      <a:r>
                        <a:rPr lang="en-US" sz="2000" b="0" i="0" dirty="0" smtClean="0">
                          <a:solidFill>
                            <a:schemeClr val="tx1">
                              <a:lumMod val="50000"/>
                              <a:lumOff val="50000"/>
                            </a:schemeClr>
                          </a:solidFill>
                          <a:latin typeface="Arial"/>
                        </a:rPr>
                        <a:t>Chief Sales Officer</a:t>
                      </a:r>
                      <a:endParaRPr lang="en-US" sz="2000" b="0" i="0" dirty="0">
                        <a:solidFill>
                          <a:schemeClr val="tx1">
                            <a:lumMod val="50000"/>
                            <a:lumOff val="50000"/>
                          </a:schemeClr>
                        </a:solidFill>
                        <a:latin typeface="Arial"/>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c>
                  <a:txBody>
                    <a:bodyPr/>
                    <a:lstStyle/>
                    <a:p>
                      <a:pPr algn="ctr"/>
                      <a:r>
                        <a:rPr lang="en-US" sz="2000" b="0" i="0" dirty="0" smtClean="0">
                          <a:solidFill>
                            <a:schemeClr val="tx1">
                              <a:lumMod val="50000"/>
                              <a:lumOff val="50000"/>
                            </a:schemeClr>
                          </a:solidFill>
                          <a:latin typeface="Arial"/>
                        </a:rPr>
                        <a:t> 2500</a:t>
                      </a:r>
                      <a:endParaRPr lang="en-US" sz="2000" b="0" i="0" dirty="0">
                        <a:solidFill>
                          <a:schemeClr val="tx1">
                            <a:lumMod val="50000"/>
                            <a:lumOff val="50000"/>
                          </a:schemeClr>
                        </a:solidFill>
                        <a:latin typeface="Arial"/>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C"/>
                    </a:solidFill>
                  </a:tcPr>
                </a:tc>
              </a:tr>
              <a:tr h="416663">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2000" b="0" i="0" dirty="0" smtClean="0">
                          <a:solidFill>
                            <a:srgbClr val="000000"/>
                          </a:solidFill>
                          <a:effectLst/>
                          <a:latin typeface="+mn-lt"/>
                        </a:rPr>
                        <a:t>All other titles</a:t>
                      </a:r>
                    </a:p>
                  </a:txBody>
                  <a:tcPr marL="47625" marR="47625" marT="47625" marB="47625">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solidFill>
                      <a:srgbClr val="CCCCCC"/>
                    </a:solidFill>
                  </a:tcPr>
                </a:tc>
                <a:tc>
                  <a:txBody>
                    <a:bodyPr/>
                    <a:lstStyle/>
                    <a:p>
                      <a:pPr algn="ctr"/>
                      <a:r>
                        <a:rPr lang="en-US" sz="2000" b="0" i="0" dirty="0" smtClean="0">
                          <a:solidFill>
                            <a:srgbClr val="000000"/>
                          </a:solidFill>
                          <a:latin typeface="Arial"/>
                        </a:rPr>
                        <a:t> 500</a:t>
                      </a:r>
                      <a:endParaRPr lang="en-US" sz="2000" b="0" i="0" dirty="0">
                        <a:solidFill>
                          <a:srgbClr val="000000"/>
                        </a:solidFill>
                        <a:latin typeface="Arial"/>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solidFill>
                      <a:srgbClr val="CCCCCC"/>
                    </a:solidFill>
                  </a:tcPr>
                </a:tc>
              </a:tr>
            </a:tbl>
          </a:graphicData>
        </a:graphic>
      </p:graphicFrame>
      <p:sp>
        <p:nvSpPr>
          <p:cNvPr id="28" name="Rectangle 3"/>
          <p:cNvSpPr txBox="1">
            <a:spLocks noChangeArrowheads="1"/>
          </p:cNvSpPr>
          <p:nvPr/>
        </p:nvSpPr>
        <p:spPr bwMode="auto">
          <a:xfrm>
            <a:off x="685800" y="1071563"/>
            <a:ext cx="7848600" cy="98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ts val="25"/>
              </a:spcBef>
              <a:spcAft>
                <a:spcPct val="17000"/>
              </a:spcAft>
              <a:buClr>
                <a:schemeClr val="tx1"/>
              </a:buClr>
              <a:buFont typeface="+mj-lt"/>
              <a:defRPr sz="2400">
                <a:solidFill>
                  <a:srgbClr val="292929"/>
                </a:solidFill>
                <a:latin typeface="+mn-lt"/>
                <a:ea typeface="MS PGothic" pitchFamily="34" charset="-128"/>
                <a:cs typeface="ＭＳ Ｐゴシック" pitchFamily="-112" charset="-128"/>
              </a:defRPr>
            </a:lvl1pPr>
            <a:lvl2pPr marL="460375" indent="-342900" algn="l" rtl="0" eaLnBrk="1" fontAlgn="base" hangingPunct="1">
              <a:spcBef>
                <a:spcPts val="25"/>
              </a:spcBef>
              <a:spcAft>
                <a:spcPct val="17000"/>
              </a:spcAft>
              <a:buClr>
                <a:srgbClr val="0053C3"/>
              </a:buClr>
              <a:buSzPct val="70000"/>
              <a:buFont typeface="Wingdings" pitchFamily="2" charset="2"/>
              <a:buChar char=""/>
              <a:defRPr sz="2400">
                <a:solidFill>
                  <a:srgbClr val="292929"/>
                </a:solidFill>
                <a:latin typeface="+mn-lt"/>
                <a:ea typeface="MS PGothic" pitchFamily="34" charset="-128"/>
              </a:defRPr>
            </a:lvl2pPr>
            <a:lvl3pPr marL="914400" indent="-344488" algn="l" rtl="0" eaLnBrk="1" fontAlgn="base" hangingPunct="1">
              <a:spcBef>
                <a:spcPts val="25"/>
              </a:spcBef>
              <a:spcAft>
                <a:spcPct val="17000"/>
              </a:spcAft>
              <a:buClr>
                <a:schemeClr val="tx1"/>
              </a:buClr>
              <a:buFont typeface="Arial" pitchFamily="34" charset="0"/>
              <a:buChar char="–"/>
              <a:defRPr sz="2400">
                <a:solidFill>
                  <a:srgbClr val="292929"/>
                </a:solidFill>
                <a:latin typeface="+mn-lt"/>
                <a:ea typeface="MS PGothic" pitchFamily="34" charset="-128"/>
              </a:defRPr>
            </a:lvl3pPr>
            <a:lvl4pPr marL="1374775" indent="-342900" algn="l" rtl="0" eaLnBrk="1" fontAlgn="base" hangingPunct="1">
              <a:spcBef>
                <a:spcPts val="25"/>
              </a:spcBef>
              <a:spcAft>
                <a:spcPct val="0"/>
              </a:spcAft>
              <a:buClr>
                <a:schemeClr val="tx1"/>
              </a:buClr>
              <a:buFont typeface="Wingdings" pitchFamily="2" charset="2"/>
              <a:buChar char="§"/>
              <a:defRPr sz="2400">
                <a:solidFill>
                  <a:schemeClr val="tx1"/>
                </a:solidFill>
                <a:latin typeface="+mn-lt"/>
                <a:ea typeface="MS PGothic" pitchFamily="34" charset="-128"/>
              </a:defRPr>
            </a:lvl4pPr>
            <a:lvl5pPr marL="1828800" indent="-344488" algn="l" rtl="0" eaLnBrk="1" fontAlgn="base" hangingPunct="1">
              <a:spcBef>
                <a:spcPts val="25"/>
              </a:spcBef>
              <a:spcAft>
                <a:spcPct val="0"/>
              </a:spcAft>
              <a:buClr>
                <a:schemeClr val="tx1"/>
              </a:buClr>
              <a:buFont typeface="Arial" pitchFamily="34" charset="0"/>
              <a:buChar char="»"/>
              <a:defRPr sz="24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dirty="0" smtClean="0"/>
              <a:t>Orion Star management wants to modify the bonus plan as defined below.  </a:t>
            </a:r>
          </a:p>
        </p:txBody>
      </p:sp>
      <p:sp>
        <p:nvSpPr>
          <p:cNvPr id="53250" name="Rectangle 2"/>
          <p:cNvSpPr>
            <a:spLocks noGrp="1" noChangeArrowheads="1"/>
          </p:cNvSpPr>
          <p:nvPr>
            <p:ph type="title"/>
          </p:nvPr>
        </p:nvSpPr>
        <p:spPr/>
        <p:txBody>
          <a:bodyPr/>
          <a:lstStyle/>
          <a:p>
            <a:pPr eaLnBrk="1" hangingPunct="1"/>
            <a:r>
              <a:rPr lang="en-US" dirty="0" smtClean="0"/>
              <a:t>Business Scenario: Part 2</a:t>
            </a:r>
          </a:p>
        </p:txBody>
      </p:sp>
      <p:sp>
        <p:nvSpPr>
          <p:cNvPr id="6" name="Slide Number Placeholder 3"/>
          <p:cNvSpPr>
            <a:spLocks noGrp="1"/>
          </p:cNvSpPr>
          <p:nvPr>
            <p:ph type="sldNum" sz="quarter" idx="10"/>
          </p:nvPr>
        </p:nvSpPr>
        <p:spPr/>
        <p:txBody>
          <a:bodyPr/>
          <a:lstStyle/>
          <a:p>
            <a:pPr>
              <a:defRPr/>
            </a:pPr>
            <a:fld id="{DC14FE50-82A2-42B5-8E22-B4800EFB0DA2}" type="slidenum">
              <a:rPr lang="en-US"/>
              <a:pPr>
                <a:defRPr/>
              </a:pPr>
              <a:t>48</a:t>
            </a:fld>
            <a:endParaRPr lang="en-US" b="0" dirty="0">
              <a:latin typeface="Times New Roman" pitchFamily="18" charset="0"/>
            </a:endParaRPr>
          </a:p>
        </p:txBody>
      </p:sp>
      <p:pic>
        <p:nvPicPr>
          <p:cNvPr id="3074" name="Picture 2" descr="L:\graphics\orionstar_3people_nob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746" y="3095619"/>
            <a:ext cx="1887192" cy="1075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0693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Conditional Processing</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B8DB2C-9EB6-4556-AF97-C124BE19DE49}" type="slidenum">
              <a:rPr lang="en-US" smtClean="0"/>
              <a:pPr>
                <a:defRPr/>
              </a:pPr>
              <a:t>49</a:t>
            </a:fld>
            <a:endParaRPr lang="en-US" b="0" dirty="0">
              <a:latin typeface="Times New Roman" pitchFamily="18" charset="0"/>
            </a:endParaRPr>
          </a:p>
        </p:txBody>
      </p:sp>
      <p:sp>
        <p:nvSpPr>
          <p:cNvPr id="7" name="Rectangle 6"/>
          <p:cNvSpPr/>
          <p:nvPr/>
        </p:nvSpPr>
        <p:spPr>
          <a:xfrm>
            <a:off x="534555" y="1004504"/>
            <a:ext cx="8383202" cy="4260654"/>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latin typeface="Courier New"/>
              </a:rPr>
              <a:t>data work.comp;</a:t>
            </a:r>
          </a:p>
          <a:p>
            <a:pPr>
              <a:lnSpc>
                <a:spcPct val="85000"/>
              </a:lnSpc>
            </a:pPr>
            <a:r>
              <a:rPr lang="en-US" b="1" dirty="0">
                <a:latin typeface="Courier New"/>
              </a:rPr>
              <a:t> </a:t>
            </a:r>
            <a:r>
              <a:rPr lang="en-US" b="1" dirty="0" smtClean="0">
                <a:latin typeface="Courier New"/>
              </a:rPr>
              <a:t>  set </a:t>
            </a:r>
            <a:r>
              <a:rPr lang="en-US" b="1" dirty="0">
                <a:latin typeface="Courier New"/>
              </a:rPr>
              <a:t>orion.sales;</a:t>
            </a:r>
          </a:p>
          <a:p>
            <a:pPr>
              <a:lnSpc>
                <a:spcPct val="85000"/>
              </a:lnSpc>
            </a:pPr>
            <a:r>
              <a:rPr lang="en-US" b="1" dirty="0" smtClean="0">
                <a:latin typeface="Courier New"/>
              </a:rPr>
              <a:t>   </a:t>
            </a:r>
            <a:r>
              <a:rPr lang="en-US" b="1" dirty="0">
                <a:latin typeface="Courier New"/>
              </a:rPr>
              <a:t>if Job_Title='Sales Rep. III' </a:t>
            </a:r>
            <a:r>
              <a:rPr lang="en-US" b="1" dirty="0" smtClean="0">
                <a:latin typeface="Courier New"/>
              </a:rPr>
              <a:t>or</a:t>
            </a:r>
          </a:p>
          <a:p>
            <a:pPr>
              <a:lnSpc>
                <a:spcPct val="85000"/>
              </a:lnSpc>
            </a:pPr>
            <a:r>
              <a:rPr lang="en-US" b="1" dirty="0">
                <a:latin typeface="Courier New"/>
              </a:rPr>
              <a:t> </a:t>
            </a:r>
            <a:r>
              <a:rPr lang="en-US" b="1" dirty="0" smtClean="0">
                <a:latin typeface="Courier New"/>
              </a:rPr>
              <a:t>     Job_Title</a:t>
            </a:r>
            <a:r>
              <a:rPr lang="en-US" b="1" dirty="0">
                <a:latin typeface="Courier New"/>
              </a:rPr>
              <a:t>='Sales Rep. IV' </a:t>
            </a:r>
            <a:r>
              <a:rPr lang="en-US" b="1" dirty="0" smtClean="0">
                <a:latin typeface="Courier New"/>
              </a:rPr>
              <a:t>then</a:t>
            </a:r>
            <a:endParaRPr lang="en-US" b="1" dirty="0">
              <a:latin typeface="Courier New"/>
            </a:endParaRPr>
          </a:p>
          <a:p>
            <a:pPr>
              <a:lnSpc>
                <a:spcPct val="85000"/>
              </a:lnSpc>
            </a:pPr>
            <a:r>
              <a:rPr lang="en-US" b="1" dirty="0">
                <a:latin typeface="Courier New"/>
              </a:rPr>
              <a:t>	 </a:t>
            </a:r>
            <a:r>
              <a:rPr lang="en-US" b="1" dirty="0" smtClean="0">
                <a:latin typeface="Courier New"/>
              </a:rPr>
              <a:t>   Bonus=1000</a:t>
            </a:r>
            <a:r>
              <a:rPr lang="en-US" b="1" dirty="0">
                <a:latin typeface="Courier New"/>
              </a:rPr>
              <a:t>;</a:t>
            </a:r>
          </a:p>
          <a:p>
            <a:pPr>
              <a:lnSpc>
                <a:spcPct val="85000"/>
              </a:lnSpc>
            </a:pPr>
            <a:r>
              <a:rPr lang="en-US" b="1" dirty="0">
                <a:latin typeface="Courier New"/>
              </a:rPr>
              <a:t> </a:t>
            </a:r>
            <a:r>
              <a:rPr lang="en-US" b="1" dirty="0" smtClean="0">
                <a:latin typeface="Courier New"/>
              </a:rPr>
              <a:t>  else </a:t>
            </a:r>
            <a:r>
              <a:rPr lang="en-US" b="1" dirty="0">
                <a:latin typeface="Courier New"/>
              </a:rPr>
              <a:t>if Job_Title='Sales Manager' </a:t>
            </a:r>
            <a:r>
              <a:rPr lang="en-US" b="1" dirty="0" smtClean="0">
                <a:solidFill>
                  <a:srgbClr val="000000"/>
                </a:solidFill>
                <a:latin typeface="Courier New"/>
              </a:rPr>
              <a:t>then</a:t>
            </a:r>
          </a:p>
          <a:p>
            <a:pPr>
              <a:lnSpc>
                <a:spcPct val="85000"/>
              </a:lnSpc>
            </a:pPr>
            <a:r>
              <a:rPr lang="en-US" b="1" dirty="0" smtClean="0">
                <a:latin typeface="Courier New"/>
              </a:rPr>
              <a:t>      Bonus=1500</a:t>
            </a:r>
            <a:r>
              <a:rPr lang="en-US" b="1" dirty="0">
                <a:latin typeface="Courier New"/>
              </a:rPr>
              <a:t>;</a:t>
            </a:r>
          </a:p>
          <a:p>
            <a:pPr>
              <a:lnSpc>
                <a:spcPct val="85000"/>
              </a:lnSpc>
            </a:pPr>
            <a:r>
              <a:rPr lang="en-US" b="1" dirty="0">
                <a:latin typeface="Courier New"/>
              </a:rPr>
              <a:t> </a:t>
            </a:r>
            <a:r>
              <a:rPr lang="en-US" b="1" dirty="0" smtClean="0">
                <a:latin typeface="Courier New"/>
              </a:rPr>
              <a:t>  else </a:t>
            </a:r>
            <a:r>
              <a:rPr lang="en-US" b="1" dirty="0">
                <a:latin typeface="Courier New"/>
              </a:rPr>
              <a:t>if Job_Title='Senior Sales </a:t>
            </a:r>
            <a:r>
              <a:rPr lang="en-US" b="1" dirty="0" smtClean="0">
                <a:latin typeface="Courier New"/>
              </a:rPr>
              <a:t>Manager'</a:t>
            </a:r>
          </a:p>
          <a:p>
            <a:pPr>
              <a:lnSpc>
                <a:spcPct val="85000"/>
              </a:lnSpc>
            </a:pPr>
            <a:r>
              <a:rPr lang="en-US" b="1" dirty="0">
                <a:latin typeface="Courier New"/>
              </a:rPr>
              <a:t> </a:t>
            </a:r>
            <a:r>
              <a:rPr lang="en-US" b="1" dirty="0" smtClean="0">
                <a:latin typeface="Courier New"/>
              </a:rPr>
              <a:t>     </a:t>
            </a:r>
            <a:r>
              <a:rPr lang="en-US" b="1" dirty="0" smtClean="0">
                <a:solidFill>
                  <a:srgbClr val="000000"/>
                </a:solidFill>
                <a:latin typeface="Courier New"/>
              </a:rPr>
              <a:t>then</a:t>
            </a:r>
            <a:r>
              <a:rPr lang="en-US" b="1" dirty="0" smtClean="0">
                <a:latin typeface="Courier New"/>
              </a:rPr>
              <a:t> </a:t>
            </a:r>
            <a:r>
              <a:rPr lang="en-US" b="1" dirty="0">
                <a:latin typeface="Courier New"/>
              </a:rPr>
              <a:t>Bonus=2000;</a:t>
            </a:r>
          </a:p>
          <a:p>
            <a:pPr>
              <a:lnSpc>
                <a:spcPct val="85000"/>
              </a:lnSpc>
            </a:pPr>
            <a:r>
              <a:rPr lang="en-US" b="1" dirty="0">
                <a:latin typeface="Courier New"/>
              </a:rPr>
              <a:t> </a:t>
            </a:r>
            <a:r>
              <a:rPr lang="en-US" b="1" dirty="0" smtClean="0">
                <a:latin typeface="Courier New"/>
              </a:rPr>
              <a:t>  else </a:t>
            </a:r>
            <a:r>
              <a:rPr lang="en-US" b="1" dirty="0">
                <a:latin typeface="Courier New"/>
              </a:rPr>
              <a:t>if </a:t>
            </a:r>
            <a:r>
              <a:rPr lang="en-US" b="1" dirty="0" smtClean="0">
                <a:latin typeface="Courier New"/>
              </a:rPr>
              <a:t>Job_Title='Chief </a:t>
            </a:r>
            <a:r>
              <a:rPr lang="en-US" b="1" dirty="0">
                <a:latin typeface="Courier New"/>
              </a:rPr>
              <a:t>Sales </a:t>
            </a:r>
            <a:r>
              <a:rPr lang="en-US" b="1" dirty="0" smtClean="0">
                <a:latin typeface="Courier New"/>
              </a:rPr>
              <a:t>Officer'</a:t>
            </a:r>
            <a:endParaRPr lang="en-US" b="1" dirty="0">
              <a:latin typeface="Courier New"/>
            </a:endParaRPr>
          </a:p>
          <a:p>
            <a:pPr>
              <a:lnSpc>
                <a:spcPct val="85000"/>
              </a:lnSpc>
            </a:pPr>
            <a:r>
              <a:rPr lang="en-US" b="1" dirty="0">
                <a:latin typeface="Courier New"/>
              </a:rPr>
              <a:t>     </a:t>
            </a:r>
            <a:r>
              <a:rPr lang="en-US" b="1" dirty="0" smtClean="0">
                <a:latin typeface="Courier New"/>
              </a:rPr>
              <a:t> </a:t>
            </a:r>
            <a:r>
              <a:rPr lang="en-US" b="1" dirty="0" smtClean="0">
                <a:solidFill>
                  <a:srgbClr val="000000"/>
                </a:solidFill>
                <a:latin typeface="Courier New"/>
              </a:rPr>
              <a:t>then</a:t>
            </a:r>
            <a:r>
              <a:rPr lang="en-US" b="1" dirty="0" smtClean="0">
                <a:latin typeface="Courier New"/>
              </a:rPr>
              <a:t> Bonus=2500;</a:t>
            </a:r>
          </a:p>
          <a:p>
            <a:pPr>
              <a:lnSpc>
                <a:spcPct val="85000"/>
              </a:lnSpc>
            </a:pPr>
            <a:r>
              <a:rPr lang="en-US" b="1" dirty="0" smtClean="0">
                <a:latin typeface="Courier New"/>
              </a:rPr>
              <a:t>   else Bonus=500</a:t>
            </a:r>
            <a:r>
              <a:rPr lang="en-US" b="1" dirty="0">
                <a:latin typeface="Courier New"/>
              </a:rPr>
              <a:t>;</a:t>
            </a:r>
          </a:p>
          <a:p>
            <a:pPr>
              <a:lnSpc>
                <a:spcPct val="85000"/>
              </a:lnSpc>
            </a:pPr>
            <a:r>
              <a:rPr lang="en-US" b="1" dirty="0">
                <a:latin typeface="Courier New"/>
              </a:rPr>
              <a:t>run</a:t>
            </a:r>
            <a:r>
              <a:rPr lang="en-US" b="1" dirty="0" smtClean="0">
                <a:latin typeface="Courier New"/>
              </a:rPr>
              <a:t>;</a:t>
            </a:r>
          </a:p>
        </p:txBody>
      </p:sp>
      <p:sp>
        <p:nvSpPr>
          <p:cNvPr id="8" name="Rectangle 7"/>
          <p:cNvSpPr/>
          <p:nvPr>
            <p:custDataLst>
              <p:tags r:id="rId1"/>
            </p:custDataLst>
          </p:nvPr>
        </p:nvSpPr>
        <p:spPr bwMode="auto">
          <a:xfrm>
            <a:off x="1005874" y="4484957"/>
            <a:ext cx="2921063"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5" name="Program Name"/>
          <p:cNvSpPr txBox="1"/>
          <p:nvPr/>
        </p:nvSpPr>
        <p:spPr>
          <a:xfrm>
            <a:off x="7934356" y="6324600"/>
            <a:ext cx="1003801" cy="338554"/>
          </a:xfrm>
          <a:prstGeom prst="rect">
            <a:avLst/>
          </a:prstGeom>
          <a:noFill/>
        </p:spPr>
        <p:txBody>
          <a:bodyPr vert="horz" wrap="none" rtlCol="0">
            <a:spAutoFit/>
          </a:bodyPr>
          <a:lstStyle/>
          <a:p>
            <a:pPr algn="r"/>
            <a:r>
              <a:rPr lang="en-US" sz="1600" b="1" dirty="0" smtClean="0"/>
              <a:t>p109d04</a:t>
            </a:r>
            <a:endParaRPr lang="en-US" sz="1600" b="1" dirty="0"/>
          </a:p>
        </p:txBody>
      </p:sp>
      <p:sp>
        <p:nvSpPr>
          <p:cNvPr id="11" name="Line Callout 2 10"/>
          <p:cNvSpPr/>
          <p:nvPr/>
        </p:nvSpPr>
        <p:spPr bwMode="auto">
          <a:xfrm>
            <a:off x="7236152" y="1128432"/>
            <a:ext cx="1629552" cy="795089"/>
          </a:xfrm>
          <a:prstGeom prst="borderCallout2">
            <a:avLst>
              <a:gd name="adj1" fmla="val 18750"/>
              <a:gd name="adj2" fmla="val 821"/>
              <a:gd name="adj3" fmla="val 18750"/>
              <a:gd name="adj4" fmla="val -8334"/>
              <a:gd name="adj5" fmla="val 81331"/>
              <a:gd name="adj6" fmla="val -25400"/>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r>
              <a:rPr lang="en-US" sz="2000" b="1" dirty="0" smtClean="0">
                <a:solidFill>
                  <a:srgbClr val="FFFFFF"/>
                </a:solidFill>
              </a:rPr>
              <a:t>compound</a:t>
            </a:r>
          </a:p>
          <a:p>
            <a:r>
              <a:rPr lang="en-US" sz="2000" b="1" dirty="0" smtClean="0">
                <a:solidFill>
                  <a:srgbClr val="FFFFFF"/>
                </a:solidFill>
              </a:rPr>
              <a:t>condition</a:t>
            </a:r>
            <a:endParaRPr lang="en-US" sz="2000" b="1" dirty="0">
              <a:solidFill>
                <a:srgbClr val="FFFFFF"/>
              </a:solidFill>
            </a:endParaRPr>
          </a:p>
        </p:txBody>
      </p:sp>
      <p:sp>
        <p:nvSpPr>
          <p:cNvPr id="9" name="Rectangle 8"/>
          <p:cNvSpPr/>
          <p:nvPr>
            <p:custDataLst>
              <p:tags r:id="rId2"/>
            </p:custDataLst>
          </p:nvPr>
        </p:nvSpPr>
        <p:spPr bwMode="auto">
          <a:xfrm>
            <a:off x="1171143" y="1715196"/>
            <a:ext cx="6024626"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0" name="Rectangle 9"/>
          <p:cNvSpPr/>
          <p:nvPr>
            <p:custDataLst>
              <p:tags r:id="rId3"/>
            </p:custDataLst>
          </p:nvPr>
        </p:nvSpPr>
        <p:spPr bwMode="auto">
          <a:xfrm>
            <a:off x="1718830" y="2026092"/>
            <a:ext cx="5476939"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2" name="Rectangle 6"/>
          <p:cNvSpPr>
            <a:spLocks noChangeArrowheads="1"/>
          </p:cNvSpPr>
          <p:nvPr>
            <p:custDataLst>
              <p:tags r:id="rId4"/>
            </p:custDataLst>
          </p:nvPr>
        </p:nvSpPr>
        <p:spPr bwMode="auto">
          <a:xfrm>
            <a:off x="2446038" y="4992016"/>
            <a:ext cx="4879541" cy="1538883"/>
          </a:xfrm>
          <a:prstGeom prst="rect">
            <a:avLst/>
          </a:prstGeom>
          <a:solidFill>
            <a:srgbClr val="CDD9EF"/>
          </a:solidFill>
          <a:ln w="19050">
            <a:solidFill>
              <a:srgbClr val="000000"/>
            </a:solidFill>
            <a:miter lim="800000"/>
            <a:headEnd type="none" w="med" len="lg"/>
            <a:tailEnd type="none" w="med" len="lg"/>
          </a:ln>
          <a:effectLst>
            <a:outerShdw blurRad="50800" dist="107763" dir="2700001" algn="ctr" rotWithShape="0">
              <a:srgbClr val="000000">
                <a:alpha val="40000"/>
              </a:srgbClr>
            </a:outerShdw>
          </a:effectLst>
        </p:spPr>
        <p:txBody>
          <a:bodyPr wrap="none" lIns="88900" tIns="152400" rIns="88900" bIns="152400" anchor="ctr">
            <a:spAutoFit/>
          </a:bodyPr>
          <a:lstStyle/>
          <a:p>
            <a:pPr>
              <a:defRPr/>
            </a:pPr>
            <a:r>
              <a:rPr lang="en-US" sz="2000" b="1" dirty="0" smtClean="0"/>
              <a:t>IF </a:t>
            </a:r>
            <a:r>
              <a:rPr lang="en-US" sz="2000" i="1" dirty="0" smtClean="0"/>
              <a:t>expression</a:t>
            </a:r>
            <a:r>
              <a:rPr lang="en-US" sz="2000" b="1" dirty="0" smtClean="0"/>
              <a:t> THEN </a:t>
            </a:r>
            <a:r>
              <a:rPr lang="en-US" sz="2000" i="1" dirty="0" smtClean="0"/>
              <a:t>statement</a:t>
            </a:r>
            <a:r>
              <a:rPr lang="en-US" sz="2000" b="1" dirty="0" smtClean="0"/>
              <a:t>;</a:t>
            </a:r>
          </a:p>
          <a:p>
            <a:pPr>
              <a:defRPr/>
            </a:pPr>
            <a:r>
              <a:rPr lang="en-US" sz="2000" b="1" dirty="0" smtClean="0"/>
              <a:t>&lt;ELSE IF </a:t>
            </a:r>
            <a:r>
              <a:rPr lang="en-US" sz="2000" i="1" dirty="0"/>
              <a:t>expression</a:t>
            </a:r>
            <a:r>
              <a:rPr lang="en-US" sz="2000" b="1" dirty="0"/>
              <a:t> THEN </a:t>
            </a:r>
            <a:r>
              <a:rPr lang="en-US" sz="2000" i="1" dirty="0"/>
              <a:t>statement</a:t>
            </a:r>
            <a:r>
              <a:rPr lang="en-US" sz="2000" b="1" dirty="0" smtClean="0"/>
              <a:t>;&gt;</a:t>
            </a:r>
            <a:r>
              <a:rPr lang="en-US" sz="2000" dirty="0" smtClean="0"/>
              <a:t> </a:t>
            </a:r>
            <a:endParaRPr lang="en-US" sz="2000" dirty="0"/>
          </a:p>
          <a:p>
            <a:pPr>
              <a:defRPr/>
            </a:pPr>
            <a:r>
              <a:rPr lang="en-US" sz="2000" dirty="0" smtClean="0"/>
              <a:t>&lt;…&gt;</a:t>
            </a:r>
          </a:p>
          <a:p>
            <a:pPr>
              <a:defRPr/>
            </a:pPr>
            <a:r>
              <a:rPr lang="en-US" sz="2000" dirty="0" smtClean="0"/>
              <a:t>&lt;</a:t>
            </a:r>
            <a:r>
              <a:rPr lang="en-US" sz="2000" b="1" dirty="0" smtClean="0"/>
              <a:t>ELSE </a:t>
            </a:r>
            <a:r>
              <a:rPr lang="en-US" sz="2000" i="1" dirty="0" smtClean="0"/>
              <a:t>statement</a:t>
            </a:r>
            <a:r>
              <a:rPr lang="en-US" sz="2000" b="1" dirty="0" smtClean="0"/>
              <a:t>;</a:t>
            </a:r>
            <a:r>
              <a:rPr lang="en-US" sz="2000" dirty="0" smtClean="0"/>
              <a:t>&gt;</a:t>
            </a:r>
            <a:endParaRPr lang="en-US" sz="2000" dirty="0"/>
          </a:p>
        </p:txBody>
      </p:sp>
    </p:spTree>
    <p:extLst>
      <p:ext uri="{BB962C8B-B14F-4D97-AF65-F5344CB8AC3E}">
        <p14:creationId xmlns:p14="http://schemas.microsoft.com/office/powerpoint/2010/main" val="2324849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descr="L:\graphics\step_yell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970" y="4110957"/>
            <a:ext cx="21336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graphics\step_yell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506" y="4101249"/>
            <a:ext cx="21336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graphics\step_yell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9237" y="3560292"/>
            <a:ext cx="2133600" cy="49530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3"/>
          <p:cNvSpPr txBox="1">
            <a:spLocks noChangeArrowheads="1"/>
          </p:cNvSpPr>
          <p:nvPr/>
        </p:nvSpPr>
        <p:spPr bwMode="auto">
          <a:xfrm>
            <a:off x="685800" y="1071563"/>
            <a:ext cx="8043530" cy="4485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ts val="25"/>
              </a:spcBef>
              <a:spcAft>
                <a:spcPct val="17000"/>
              </a:spcAft>
              <a:buClr>
                <a:schemeClr val="tx1"/>
              </a:buClr>
              <a:buFont typeface="+mj-lt"/>
              <a:defRPr sz="2400">
                <a:solidFill>
                  <a:srgbClr val="292929"/>
                </a:solidFill>
                <a:latin typeface="+mn-lt"/>
                <a:ea typeface="MS PGothic" pitchFamily="34" charset="-128"/>
                <a:cs typeface="ＭＳ Ｐゴシック" pitchFamily="-112" charset="-128"/>
              </a:defRPr>
            </a:lvl1pPr>
            <a:lvl2pPr marL="460375" indent="-342900" algn="l" rtl="0" eaLnBrk="1" fontAlgn="base" hangingPunct="1">
              <a:spcBef>
                <a:spcPts val="25"/>
              </a:spcBef>
              <a:spcAft>
                <a:spcPct val="17000"/>
              </a:spcAft>
              <a:buClr>
                <a:srgbClr val="0053C3"/>
              </a:buClr>
              <a:buSzPct val="70000"/>
              <a:buFont typeface="Wingdings" pitchFamily="2" charset="2"/>
              <a:buChar char=""/>
              <a:defRPr sz="2400">
                <a:solidFill>
                  <a:srgbClr val="292929"/>
                </a:solidFill>
                <a:latin typeface="+mn-lt"/>
                <a:ea typeface="MS PGothic" pitchFamily="34" charset="-128"/>
              </a:defRPr>
            </a:lvl2pPr>
            <a:lvl3pPr marL="914400" indent="-344488" algn="l" rtl="0" eaLnBrk="1" fontAlgn="base" hangingPunct="1">
              <a:spcBef>
                <a:spcPts val="25"/>
              </a:spcBef>
              <a:spcAft>
                <a:spcPct val="17000"/>
              </a:spcAft>
              <a:buClr>
                <a:schemeClr val="tx1"/>
              </a:buClr>
              <a:buFont typeface="Arial" pitchFamily="34" charset="0"/>
              <a:buChar char="–"/>
              <a:defRPr sz="2400">
                <a:solidFill>
                  <a:srgbClr val="292929"/>
                </a:solidFill>
                <a:latin typeface="+mn-lt"/>
                <a:ea typeface="MS PGothic" pitchFamily="34" charset="-128"/>
              </a:defRPr>
            </a:lvl3pPr>
            <a:lvl4pPr marL="1374775" indent="-342900" algn="l" rtl="0" eaLnBrk="1" fontAlgn="base" hangingPunct="1">
              <a:spcBef>
                <a:spcPts val="25"/>
              </a:spcBef>
              <a:spcAft>
                <a:spcPct val="0"/>
              </a:spcAft>
              <a:buClr>
                <a:schemeClr val="tx1"/>
              </a:buClr>
              <a:buFont typeface="Wingdings" pitchFamily="2" charset="2"/>
              <a:buChar char="§"/>
              <a:defRPr sz="2400">
                <a:solidFill>
                  <a:schemeClr val="tx1"/>
                </a:solidFill>
                <a:latin typeface="+mn-lt"/>
                <a:ea typeface="MS PGothic" pitchFamily="34" charset="-128"/>
              </a:defRPr>
            </a:lvl4pPr>
            <a:lvl5pPr marL="1828800" indent="-344488" algn="l" rtl="0" eaLnBrk="1" fontAlgn="base" hangingPunct="1">
              <a:spcBef>
                <a:spcPts val="25"/>
              </a:spcBef>
              <a:spcAft>
                <a:spcPct val="0"/>
              </a:spcAft>
              <a:buClr>
                <a:schemeClr val="tx1"/>
              </a:buClr>
              <a:buFont typeface="Arial" pitchFamily="34" charset="0"/>
              <a:buChar char="»"/>
              <a:defRPr sz="24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endParaRPr lang="en-US" dirty="0"/>
          </a:p>
        </p:txBody>
      </p:sp>
      <p:sp>
        <p:nvSpPr>
          <p:cNvPr id="53250" name="Rectangle 2"/>
          <p:cNvSpPr>
            <a:spLocks noGrp="1" noChangeArrowheads="1"/>
          </p:cNvSpPr>
          <p:nvPr>
            <p:ph type="title"/>
          </p:nvPr>
        </p:nvSpPr>
        <p:spPr/>
        <p:txBody>
          <a:bodyPr/>
          <a:lstStyle/>
          <a:p>
            <a:pPr eaLnBrk="1" hangingPunct="1"/>
            <a:r>
              <a:rPr lang="en-US" dirty="0" smtClean="0"/>
              <a:t>Considerations</a:t>
            </a:r>
          </a:p>
        </p:txBody>
      </p:sp>
      <p:sp>
        <p:nvSpPr>
          <p:cNvPr id="5" name="Content Placeholder 4"/>
          <p:cNvSpPr>
            <a:spLocks noGrp="1"/>
          </p:cNvSpPr>
          <p:nvPr>
            <p:ph idx="1"/>
          </p:nvPr>
        </p:nvSpPr>
        <p:spPr/>
        <p:txBody>
          <a:bodyPr/>
          <a:lstStyle/>
          <a:p>
            <a:pPr>
              <a:lnSpc>
                <a:spcPct val="90000"/>
              </a:lnSpc>
            </a:pPr>
            <a:r>
              <a:rPr lang="en-US" dirty="0" smtClean="0"/>
              <a:t>Create a new data set with three new variables:</a:t>
            </a:r>
          </a:p>
          <a:p>
            <a:pPr lvl="1">
              <a:buSzPct val="60000"/>
            </a:pPr>
            <a:r>
              <a:rPr lang="en-US" b="1" dirty="0" smtClean="0"/>
              <a:t>Bonus</a:t>
            </a:r>
            <a:r>
              <a:rPr lang="en-US" dirty="0" smtClean="0"/>
              <a:t>, which is a constant 500</a:t>
            </a:r>
            <a:endParaRPr lang="en-US" b="1" dirty="0" smtClean="0"/>
          </a:p>
          <a:p>
            <a:pPr lvl="1">
              <a:buSzPct val="60000"/>
            </a:pPr>
            <a:r>
              <a:rPr lang="en-US" b="1" dirty="0" smtClean="0"/>
              <a:t>Compensation</a:t>
            </a:r>
            <a:r>
              <a:rPr lang="en-US" dirty="0" smtClean="0"/>
              <a:t>, which is the sum of </a:t>
            </a:r>
            <a:r>
              <a:rPr lang="en-US" b="1" dirty="0" smtClean="0"/>
              <a:t>Salary</a:t>
            </a:r>
            <a:r>
              <a:rPr lang="en-US" dirty="0" smtClean="0"/>
              <a:t> and </a:t>
            </a:r>
            <a:r>
              <a:rPr lang="en-US" b="1" dirty="0" smtClean="0"/>
              <a:t>Bonus</a:t>
            </a:r>
          </a:p>
          <a:p>
            <a:pPr lvl="1">
              <a:buSzPct val="60000"/>
            </a:pPr>
            <a:r>
              <a:rPr lang="en-US" b="1" dirty="0" err="1" smtClean="0"/>
              <a:t>BonusMonth</a:t>
            </a:r>
            <a:r>
              <a:rPr lang="en-US" dirty="0" smtClean="0"/>
              <a:t>, which is the month in which the employee was hired</a:t>
            </a:r>
          </a:p>
        </p:txBody>
      </p:sp>
      <p:sp>
        <p:nvSpPr>
          <p:cNvPr id="6" name="Slide Number Placeholder 3"/>
          <p:cNvSpPr>
            <a:spLocks noGrp="1"/>
          </p:cNvSpPr>
          <p:nvPr>
            <p:ph type="sldNum" sz="quarter" idx="10"/>
          </p:nvPr>
        </p:nvSpPr>
        <p:spPr/>
        <p:txBody>
          <a:bodyPr/>
          <a:lstStyle/>
          <a:p>
            <a:pPr>
              <a:defRPr/>
            </a:pPr>
            <a:fld id="{DC14FE50-82A2-42B5-8E22-B4800EFB0DA2}" type="slidenum">
              <a:rPr lang="en-US"/>
              <a:pPr>
                <a:defRPr/>
              </a:pPr>
              <a:t>5</a:t>
            </a:fld>
            <a:endParaRPr lang="en-US" b="0" dirty="0">
              <a:latin typeface="Times New Roman" pitchFamily="18" charset="0"/>
            </a:endParaRPr>
          </a:p>
        </p:txBody>
      </p:sp>
      <p:sp>
        <p:nvSpPr>
          <p:cNvPr id="13" name="TextBox 21"/>
          <p:cNvSpPr txBox="1">
            <a:spLocks noChangeArrowheads="1"/>
          </p:cNvSpPr>
          <p:nvPr/>
        </p:nvSpPr>
        <p:spPr bwMode="auto">
          <a:xfrm>
            <a:off x="5290790" y="3592252"/>
            <a:ext cx="20671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eaLnBrk="1" hangingPunct="1"/>
            <a:r>
              <a:rPr lang="en-US" sz="2000" dirty="0"/>
              <a:t>Compensation</a:t>
            </a:r>
          </a:p>
        </p:txBody>
      </p:sp>
      <p:sp>
        <p:nvSpPr>
          <p:cNvPr id="16" name="TextBox 15"/>
          <p:cNvSpPr txBox="1">
            <a:spLocks noChangeArrowheads="1"/>
          </p:cNvSpPr>
          <p:nvPr/>
        </p:nvSpPr>
        <p:spPr bwMode="auto">
          <a:xfrm>
            <a:off x="6982889" y="4158552"/>
            <a:ext cx="1639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eaLnBrk="1" hangingPunct="1"/>
            <a:r>
              <a:rPr lang="en-US" sz="2000" dirty="0"/>
              <a:t>BonusMonth</a:t>
            </a:r>
          </a:p>
        </p:txBody>
      </p:sp>
      <p:sp>
        <p:nvSpPr>
          <p:cNvPr id="18" name="TextBox 18"/>
          <p:cNvSpPr txBox="1">
            <a:spLocks noChangeArrowheads="1"/>
          </p:cNvSpPr>
          <p:nvPr/>
        </p:nvSpPr>
        <p:spPr bwMode="auto">
          <a:xfrm>
            <a:off x="4470068" y="4157527"/>
            <a:ext cx="9239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eaLnBrk="1" hangingPunct="1"/>
            <a:r>
              <a:rPr lang="en-US" sz="2000" dirty="0"/>
              <a:t>Bonus</a:t>
            </a:r>
          </a:p>
        </p:txBody>
      </p:sp>
      <p:sp>
        <p:nvSpPr>
          <p:cNvPr id="19" name="Text Box 5"/>
          <p:cNvSpPr txBox="1">
            <a:spLocks noChangeArrowheads="1"/>
          </p:cNvSpPr>
          <p:nvPr/>
        </p:nvSpPr>
        <p:spPr bwMode="auto">
          <a:xfrm>
            <a:off x="5512106" y="4589081"/>
            <a:ext cx="1611330" cy="4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med" len="lg"/>
                <a:tailEnd type="none" w="med" len="lg"/>
              </a14:hiddenLine>
            </a:ext>
          </a:extLst>
        </p:spPr>
        <p:txBody>
          <a:bodyPr wrap="square" lIns="88900" tIns="88900" rIns="88900" bIns="88900">
            <a:spAutoFit/>
          </a:bodyPr>
          <a:lstStyle>
            <a:lvl1pPr defTabSz="652463" eaLnBrk="0" hangingPunct="0">
              <a:defRPr sz="1200">
                <a:solidFill>
                  <a:schemeClr val="tx1"/>
                </a:solidFill>
                <a:latin typeface="Arial" pitchFamily="34" charset="0"/>
              </a:defRPr>
            </a:lvl1pPr>
            <a:lvl2pPr marL="742950" indent="-285750" defTabSz="652463" eaLnBrk="0" hangingPunct="0">
              <a:defRPr sz="1200">
                <a:solidFill>
                  <a:schemeClr val="tx1"/>
                </a:solidFill>
                <a:latin typeface="Arial" pitchFamily="34" charset="0"/>
              </a:defRPr>
            </a:lvl2pPr>
            <a:lvl3pPr marL="1143000" indent="-228600" defTabSz="652463" eaLnBrk="0" hangingPunct="0">
              <a:defRPr sz="1200">
                <a:solidFill>
                  <a:schemeClr val="tx1"/>
                </a:solidFill>
                <a:latin typeface="Arial" pitchFamily="34" charset="0"/>
              </a:defRPr>
            </a:lvl3pPr>
            <a:lvl4pPr marL="1600200" indent="-228600" defTabSz="652463" eaLnBrk="0" hangingPunct="0">
              <a:defRPr sz="1200">
                <a:solidFill>
                  <a:schemeClr val="tx1"/>
                </a:solidFill>
                <a:latin typeface="Arial" pitchFamily="34" charset="0"/>
              </a:defRPr>
            </a:lvl4pPr>
            <a:lvl5pPr marL="2057400" indent="-228600" defTabSz="652463" eaLnBrk="0" hangingPunct="0">
              <a:defRPr sz="1200">
                <a:solidFill>
                  <a:schemeClr val="tx1"/>
                </a:solidFill>
                <a:latin typeface="Arial" pitchFamily="34" charset="0"/>
              </a:defRPr>
            </a:lvl5pPr>
            <a:lvl6pPr marL="2514600" indent="-228600" defTabSz="652463" eaLnBrk="0" fontAlgn="base" hangingPunct="0">
              <a:spcBef>
                <a:spcPct val="0"/>
              </a:spcBef>
              <a:spcAft>
                <a:spcPct val="0"/>
              </a:spcAft>
              <a:defRPr sz="1200">
                <a:solidFill>
                  <a:schemeClr val="tx1"/>
                </a:solidFill>
                <a:latin typeface="Arial" pitchFamily="34" charset="0"/>
              </a:defRPr>
            </a:lvl6pPr>
            <a:lvl7pPr marL="2971800" indent="-228600" defTabSz="652463" eaLnBrk="0" fontAlgn="base" hangingPunct="0">
              <a:spcBef>
                <a:spcPct val="0"/>
              </a:spcBef>
              <a:spcAft>
                <a:spcPct val="0"/>
              </a:spcAft>
              <a:defRPr sz="1200">
                <a:solidFill>
                  <a:schemeClr val="tx1"/>
                </a:solidFill>
                <a:latin typeface="Arial" pitchFamily="34" charset="0"/>
              </a:defRPr>
            </a:lvl7pPr>
            <a:lvl8pPr marL="3429000" indent="-228600" defTabSz="652463" eaLnBrk="0" fontAlgn="base" hangingPunct="0">
              <a:spcBef>
                <a:spcPct val="0"/>
              </a:spcBef>
              <a:spcAft>
                <a:spcPct val="0"/>
              </a:spcAft>
              <a:defRPr sz="1200">
                <a:solidFill>
                  <a:schemeClr val="tx1"/>
                </a:solidFill>
                <a:latin typeface="Arial" pitchFamily="34" charset="0"/>
              </a:defRPr>
            </a:lvl8pPr>
            <a:lvl9pPr marL="3886200" indent="-228600" defTabSz="652463" eaLnBrk="0" fontAlgn="base" hangingPunct="0">
              <a:spcBef>
                <a:spcPct val="0"/>
              </a:spcBef>
              <a:spcAft>
                <a:spcPct val="0"/>
              </a:spcAft>
              <a:defRPr sz="1200">
                <a:solidFill>
                  <a:schemeClr val="tx1"/>
                </a:solidFill>
                <a:latin typeface="Arial" pitchFamily="34" charset="0"/>
              </a:defRPr>
            </a:lvl9pPr>
          </a:lstStyle>
          <a:p>
            <a:pPr algn="ctr" eaLnBrk="1" hangingPunct="1">
              <a:spcBef>
                <a:spcPct val="50000"/>
              </a:spcBef>
            </a:pPr>
            <a:r>
              <a:rPr lang="en-US" sz="2000" b="1" dirty="0" smtClean="0"/>
              <a:t>work.comp</a:t>
            </a:r>
            <a:endParaRPr lang="en-US" sz="2000" b="1" dirty="0"/>
          </a:p>
        </p:txBody>
      </p:sp>
      <p:pic>
        <p:nvPicPr>
          <p:cNvPr id="20" name="Picture 8" descr="data set with no new variab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8038" y="5006150"/>
            <a:ext cx="1333279" cy="125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5"/>
          <p:cNvSpPr txBox="1">
            <a:spLocks noChangeArrowheads="1"/>
          </p:cNvSpPr>
          <p:nvPr/>
        </p:nvSpPr>
        <p:spPr bwMode="auto">
          <a:xfrm>
            <a:off x="1235264" y="4589081"/>
            <a:ext cx="1611330" cy="4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med" len="lg"/>
                <a:tailEnd type="none" w="med" len="lg"/>
              </a14:hiddenLine>
            </a:ext>
          </a:extLst>
        </p:spPr>
        <p:txBody>
          <a:bodyPr wrap="square" lIns="88900" tIns="88900" rIns="88900" bIns="88900">
            <a:spAutoFit/>
          </a:bodyPr>
          <a:lstStyle>
            <a:lvl1pPr defTabSz="652463" eaLnBrk="0" hangingPunct="0">
              <a:defRPr sz="1200">
                <a:solidFill>
                  <a:schemeClr val="tx1"/>
                </a:solidFill>
                <a:latin typeface="Arial" pitchFamily="34" charset="0"/>
              </a:defRPr>
            </a:lvl1pPr>
            <a:lvl2pPr marL="742950" indent="-285750" defTabSz="652463" eaLnBrk="0" hangingPunct="0">
              <a:defRPr sz="1200">
                <a:solidFill>
                  <a:schemeClr val="tx1"/>
                </a:solidFill>
                <a:latin typeface="Arial" pitchFamily="34" charset="0"/>
              </a:defRPr>
            </a:lvl2pPr>
            <a:lvl3pPr marL="1143000" indent="-228600" defTabSz="652463" eaLnBrk="0" hangingPunct="0">
              <a:defRPr sz="1200">
                <a:solidFill>
                  <a:schemeClr val="tx1"/>
                </a:solidFill>
                <a:latin typeface="Arial" pitchFamily="34" charset="0"/>
              </a:defRPr>
            </a:lvl3pPr>
            <a:lvl4pPr marL="1600200" indent="-228600" defTabSz="652463" eaLnBrk="0" hangingPunct="0">
              <a:defRPr sz="1200">
                <a:solidFill>
                  <a:schemeClr val="tx1"/>
                </a:solidFill>
                <a:latin typeface="Arial" pitchFamily="34" charset="0"/>
              </a:defRPr>
            </a:lvl4pPr>
            <a:lvl5pPr marL="2057400" indent="-228600" defTabSz="652463" eaLnBrk="0" hangingPunct="0">
              <a:defRPr sz="1200">
                <a:solidFill>
                  <a:schemeClr val="tx1"/>
                </a:solidFill>
                <a:latin typeface="Arial" pitchFamily="34" charset="0"/>
              </a:defRPr>
            </a:lvl5pPr>
            <a:lvl6pPr marL="2514600" indent="-228600" defTabSz="652463" eaLnBrk="0" fontAlgn="base" hangingPunct="0">
              <a:spcBef>
                <a:spcPct val="0"/>
              </a:spcBef>
              <a:spcAft>
                <a:spcPct val="0"/>
              </a:spcAft>
              <a:defRPr sz="1200">
                <a:solidFill>
                  <a:schemeClr val="tx1"/>
                </a:solidFill>
                <a:latin typeface="Arial" pitchFamily="34" charset="0"/>
              </a:defRPr>
            </a:lvl6pPr>
            <a:lvl7pPr marL="2971800" indent="-228600" defTabSz="652463" eaLnBrk="0" fontAlgn="base" hangingPunct="0">
              <a:spcBef>
                <a:spcPct val="0"/>
              </a:spcBef>
              <a:spcAft>
                <a:spcPct val="0"/>
              </a:spcAft>
              <a:defRPr sz="1200">
                <a:solidFill>
                  <a:schemeClr val="tx1"/>
                </a:solidFill>
                <a:latin typeface="Arial" pitchFamily="34" charset="0"/>
              </a:defRPr>
            </a:lvl7pPr>
            <a:lvl8pPr marL="3429000" indent="-228600" defTabSz="652463" eaLnBrk="0" fontAlgn="base" hangingPunct="0">
              <a:spcBef>
                <a:spcPct val="0"/>
              </a:spcBef>
              <a:spcAft>
                <a:spcPct val="0"/>
              </a:spcAft>
              <a:defRPr sz="1200">
                <a:solidFill>
                  <a:schemeClr val="tx1"/>
                </a:solidFill>
                <a:latin typeface="Arial" pitchFamily="34" charset="0"/>
              </a:defRPr>
            </a:lvl8pPr>
            <a:lvl9pPr marL="3886200" indent="-228600" defTabSz="652463" eaLnBrk="0" fontAlgn="base" hangingPunct="0">
              <a:spcBef>
                <a:spcPct val="0"/>
              </a:spcBef>
              <a:spcAft>
                <a:spcPct val="0"/>
              </a:spcAft>
              <a:defRPr sz="1200">
                <a:solidFill>
                  <a:schemeClr val="tx1"/>
                </a:solidFill>
                <a:latin typeface="Arial" pitchFamily="34" charset="0"/>
              </a:defRPr>
            </a:lvl9pPr>
          </a:lstStyle>
          <a:p>
            <a:pPr algn="ctr" eaLnBrk="1" hangingPunct="1">
              <a:spcBef>
                <a:spcPct val="50000"/>
              </a:spcBef>
            </a:pPr>
            <a:r>
              <a:rPr lang="en-US" sz="2000" b="1" dirty="0" smtClean="0"/>
              <a:t>orion.sales</a:t>
            </a:r>
            <a:endParaRPr lang="en-US" sz="2000" b="1" dirty="0"/>
          </a:p>
        </p:txBody>
      </p:sp>
      <p:pic>
        <p:nvPicPr>
          <p:cNvPr id="22" name="Picture 8" descr="data set with no new variab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1196" y="5006150"/>
            <a:ext cx="1333279" cy="125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L:\graphics\arrow_sw_righ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234" y="5347841"/>
            <a:ext cx="800100"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7570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2354210" y="5641850"/>
            <a:ext cx="740678" cy="369332"/>
          </a:xfrm>
          <a:prstGeom prst="rect">
            <a:avLst/>
          </a:prstGeom>
          <a:noFill/>
        </p:spPr>
        <p:txBody>
          <a:bodyPr wrap="square" rtlCol="0">
            <a:spAutoFit/>
          </a:bodyPr>
          <a:lstStyle/>
          <a:p>
            <a:r>
              <a:rPr lang="en-US" sz="1800" dirty="0" smtClean="0"/>
              <a:t>No</a:t>
            </a:r>
            <a:endParaRPr lang="en-US" sz="1800" dirty="0"/>
          </a:p>
        </p:txBody>
      </p:sp>
      <p:sp>
        <p:nvSpPr>
          <p:cNvPr id="10" name="TextBox 9"/>
          <p:cNvSpPr txBox="1"/>
          <p:nvPr/>
        </p:nvSpPr>
        <p:spPr>
          <a:xfrm>
            <a:off x="4292600" y="1897250"/>
            <a:ext cx="740678" cy="369332"/>
          </a:xfrm>
          <a:prstGeom prst="rect">
            <a:avLst/>
          </a:prstGeom>
          <a:noFill/>
        </p:spPr>
        <p:txBody>
          <a:bodyPr wrap="square" rtlCol="0">
            <a:spAutoFit/>
          </a:bodyPr>
          <a:lstStyle/>
          <a:p>
            <a:r>
              <a:rPr lang="en-US" sz="1800" dirty="0"/>
              <a:t>Yes</a:t>
            </a:r>
          </a:p>
        </p:txBody>
      </p:sp>
      <p:cxnSp>
        <p:nvCxnSpPr>
          <p:cNvPr id="37" name="Straight Arrow Connector 36"/>
          <p:cNvCxnSpPr>
            <a:endCxn id="35" idx="0"/>
          </p:cNvCxnSpPr>
          <p:nvPr/>
        </p:nvCxnSpPr>
        <p:spPr bwMode="auto">
          <a:xfrm>
            <a:off x="2871211" y="5648098"/>
            <a:ext cx="25797" cy="380609"/>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30" name="TextBox 29"/>
          <p:cNvSpPr txBox="1"/>
          <p:nvPr/>
        </p:nvSpPr>
        <p:spPr>
          <a:xfrm>
            <a:off x="2185274" y="2503069"/>
            <a:ext cx="740678" cy="369332"/>
          </a:xfrm>
          <a:prstGeom prst="rect">
            <a:avLst/>
          </a:prstGeom>
          <a:noFill/>
        </p:spPr>
        <p:txBody>
          <a:bodyPr wrap="square" rtlCol="0">
            <a:spAutoFit/>
          </a:bodyPr>
          <a:lstStyle/>
          <a:p>
            <a:r>
              <a:rPr lang="en-US" sz="1800" dirty="0"/>
              <a:t>No</a:t>
            </a:r>
          </a:p>
        </p:txBody>
      </p:sp>
      <p:sp>
        <p:nvSpPr>
          <p:cNvPr id="32" name="TextBox 31"/>
          <p:cNvSpPr txBox="1"/>
          <p:nvPr/>
        </p:nvSpPr>
        <p:spPr>
          <a:xfrm>
            <a:off x="2311818" y="4672447"/>
            <a:ext cx="740678" cy="369332"/>
          </a:xfrm>
          <a:prstGeom prst="rect">
            <a:avLst/>
          </a:prstGeom>
          <a:noFill/>
        </p:spPr>
        <p:txBody>
          <a:bodyPr wrap="square" rtlCol="0">
            <a:spAutoFit/>
          </a:bodyPr>
          <a:lstStyle/>
          <a:p>
            <a:r>
              <a:rPr lang="en-US" sz="1800" dirty="0" smtClean="0"/>
              <a:t>No</a:t>
            </a:r>
            <a:endParaRPr lang="en-US" sz="1800" dirty="0"/>
          </a:p>
        </p:txBody>
      </p:sp>
      <p:sp>
        <p:nvSpPr>
          <p:cNvPr id="21" name="Rectangle 20"/>
          <p:cNvSpPr/>
          <p:nvPr>
            <p:custDataLst>
              <p:tags r:id="rId1"/>
            </p:custDataLst>
          </p:nvPr>
        </p:nvSpPr>
        <p:spPr bwMode="auto">
          <a:xfrm>
            <a:off x="5078625" y="4053997"/>
            <a:ext cx="1551707" cy="397545"/>
          </a:xfrm>
          <a:prstGeom prst="rect">
            <a:avLst/>
          </a:prstGeom>
          <a:gradFill flip="none" rotWithShape="1">
            <a:gsLst>
              <a:gs pos="0">
                <a:srgbClr val="F7C259"/>
              </a:gs>
              <a:gs pos="100000">
                <a:srgbClr val="FFF566"/>
              </a:gs>
            </a:gsLst>
            <a:lin ang="10800000" scaled="1"/>
            <a:tileRect/>
          </a:gradFill>
          <a:ln w="38100" cap="flat" cmpd="sng" algn="ctr">
            <a:noFill/>
            <a:prstDash val="solid"/>
            <a:round/>
            <a:headEnd type="none" w="med" len="med"/>
            <a:tailEnd type="none" w="med" len="med"/>
          </a:ln>
          <a:effectLst>
            <a:outerShdw blurRad="50800" dist="38076" dir="2700016" rotWithShape="0">
              <a:srgbClr val="B3B3B3">
                <a:alpha val="71000"/>
              </a:srgbClr>
            </a:outerShdw>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44450" rIns="88900" bIns="44450" numCol="1" rtlCol="0" anchor="ctr" anchorCtr="0" compatLnSpc="1">
            <a:prstTxWarp prst="textNoShape">
              <a:avLst/>
            </a:prstTxWarp>
            <a:spAutoFit/>
          </a:bodyPr>
          <a:lstStyle/>
          <a:p>
            <a:pPr algn="ctr"/>
            <a:r>
              <a:rPr lang="en-US" sz="2000" dirty="0" smtClean="0"/>
              <a:t> </a:t>
            </a:r>
            <a:r>
              <a:rPr lang="en-US" sz="1800" dirty="0"/>
              <a:t>Bonus=2000</a:t>
            </a:r>
          </a:p>
        </p:txBody>
      </p:sp>
      <p:sp>
        <p:nvSpPr>
          <p:cNvPr id="26" name="TextBox 25"/>
          <p:cNvSpPr txBox="1"/>
          <p:nvPr/>
        </p:nvSpPr>
        <p:spPr>
          <a:xfrm>
            <a:off x="4292600" y="3879781"/>
            <a:ext cx="740678" cy="369332"/>
          </a:xfrm>
          <a:prstGeom prst="rect">
            <a:avLst/>
          </a:prstGeom>
          <a:noFill/>
        </p:spPr>
        <p:txBody>
          <a:bodyPr wrap="square" rtlCol="0">
            <a:spAutoFit/>
          </a:bodyPr>
          <a:lstStyle/>
          <a:p>
            <a:r>
              <a:rPr lang="en-US" sz="1800" dirty="0" smtClean="0"/>
              <a:t>Yes</a:t>
            </a:r>
            <a:endParaRPr lang="en-US" sz="1800" dirty="0"/>
          </a:p>
        </p:txBody>
      </p:sp>
      <p:sp>
        <p:nvSpPr>
          <p:cNvPr id="2" name="Title 1"/>
          <p:cNvSpPr>
            <a:spLocks noGrp="1"/>
          </p:cNvSpPr>
          <p:nvPr>
            <p:ph type="title"/>
          </p:nvPr>
        </p:nvSpPr>
        <p:spPr/>
        <p:txBody>
          <a:bodyPr/>
          <a:lstStyle/>
          <a:p>
            <a:r>
              <a:rPr lang="en-US" dirty="0" smtClean="0"/>
              <a:t>Conditional Processing</a:t>
            </a:r>
            <a:endParaRPr lang="en-US" dirty="0"/>
          </a:p>
        </p:txBody>
      </p:sp>
      <p:sp>
        <p:nvSpPr>
          <p:cNvPr id="3" name="Content Placeholder 2"/>
          <p:cNvSpPr>
            <a:spLocks noGrp="1"/>
          </p:cNvSpPr>
          <p:nvPr>
            <p:ph idx="1"/>
          </p:nvPr>
        </p:nvSpPr>
        <p:spPr>
          <a:xfrm>
            <a:off x="685800" y="1074739"/>
            <a:ext cx="7848600" cy="969962"/>
          </a:xfrm>
        </p:spPr>
        <p:txBody>
          <a:bodyPr/>
          <a:lstStyle/>
          <a:p>
            <a:r>
              <a:rPr lang="en-US" dirty="0" smtClean="0"/>
              <a:t>An optional final ELSE statement gives an alternative action if none of the conditions are true.</a:t>
            </a:r>
            <a:endParaRPr lang="en-US" dirty="0"/>
          </a:p>
        </p:txBody>
      </p:sp>
      <p:sp>
        <p:nvSpPr>
          <p:cNvPr id="4" name="Slide Number Placeholder 3"/>
          <p:cNvSpPr>
            <a:spLocks noGrp="1"/>
          </p:cNvSpPr>
          <p:nvPr>
            <p:ph type="sldNum" sz="quarter" idx="10"/>
          </p:nvPr>
        </p:nvSpPr>
        <p:spPr/>
        <p:txBody>
          <a:bodyPr/>
          <a:lstStyle/>
          <a:p>
            <a:pPr>
              <a:defRPr/>
            </a:pPr>
            <a:fld id="{AFB8DB2C-9EB6-4556-AF97-C124BE19DE49}" type="slidenum">
              <a:rPr lang="en-US" smtClean="0"/>
              <a:pPr>
                <a:defRPr/>
              </a:pPr>
              <a:t>50</a:t>
            </a:fld>
            <a:endParaRPr lang="en-US" b="0" dirty="0">
              <a:latin typeface="Times New Roman" pitchFamily="18" charset="0"/>
            </a:endParaRPr>
          </a:p>
        </p:txBody>
      </p:sp>
      <p:sp>
        <p:nvSpPr>
          <p:cNvPr id="5" name="Diamond 4"/>
          <p:cNvSpPr/>
          <p:nvPr>
            <p:custDataLst>
              <p:tags r:id="rId2"/>
            </p:custDataLst>
          </p:nvPr>
        </p:nvSpPr>
        <p:spPr bwMode="auto">
          <a:xfrm>
            <a:off x="1261240" y="1945285"/>
            <a:ext cx="3018659" cy="566695"/>
          </a:xfrm>
          <a:prstGeom prst="diamond">
            <a:avLst/>
          </a:prstGeom>
          <a:gradFill flip="none" rotWithShape="1">
            <a:gsLst>
              <a:gs pos="0">
                <a:srgbClr val="9FBFFF"/>
              </a:gs>
              <a:gs pos="100000">
                <a:srgbClr val="D5E3FF"/>
              </a:gs>
            </a:gsLst>
            <a:lin ang="10800000" scaled="1"/>
            <a:tileRect/>
          </a:gradFill>
          <a:ln w="38100" cap="flat" cmpd="sng" algn="ctr">
            <a:noFill/>
            <a:prstDash val="solid"/>
            <a:round/>
            <a:headEnd type="none" w="med" len="med"/>
            <a:tailEnd type="none" w="med" len="med"/>
          </a:ln>
          <a:effectLst>
            <a:outerShdw blurRad="50800" dist="38076" dir="2700016" rotWithShape="0">
              <a:srgbClr val="B3B3B3">
                <a:alpha val="71000"/>
              </a:srgbClr>
            </a:outerShdw>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r>
              <a:rPr lang="en-US" sz="2000" dirty="0" smtClean="0"/>
              <a:t> </a:t>
            </a:r>
            <a:r>
              <a:rPr lang="en-US" sz="1800" dirty="0"/>
              <a:t>Sales Rep. III or IV</a:t>
            </a:r>
          </a:p>
        </p:txBody>
      </p:sp>
      <p:sp>
        <p:nvSpPr>
          <p:cNvPr id="17" name="Diamond 16"/>
          <p:cNvSpPr/>
          <p:nvPr>
            <p:custDataLst>
              <p:tags r:id="rId3"/>
            </p:custDataLst>
          </p:nvPr>
        </p:nvSpPr>
        <p:spPr bwMode="auto">
          <a:xfrm>
            <a:off x="1261240" y="2870500"/>
            <a:ext cx="3044060" cy="645817"/>
          </a:xfrm>
          <a:prstGeom prst="diamond">
            <a:avLst/>
          </a:prstGeom>
          <a:gradFill flip="none" rotWithShape="1">
            <a:gsLst>
              <a:gs pos="0">
                <a:srgbClr val="9FBFFF"/>
              </a:gs>
              <a:gs pos="100000">
                <a:srgbClr val="D5E3FF"/>
              </a:gs>
            </a:gsLst>
            <a:lin ang="10800000" scaled="1"/>
            <a:tileRect/>
          </a:gradFill>
          <a:ln w="38100" cap="flat" cmpd="sng" algn="ctr">
            <a:noFill/>
            <a:prstDash val="solid"/>
            <a:round/>
            <a:headEnd type="none" w="med" len="med"/>
            <a:tailEnd type="none" w="med" len="med"/>
          </a:ln>
          <a:effectLst>
            <a:outerShdw blurRad="50800" dist="38076" dir="2700016" rotWithShape="0">
              <a:srgbClr val="B3B3B3">
                <a:alpha val="71000"/>
              </a:srgbClr>
            </a:outerShdw>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r>
              <a:rPr lang="en-US" sz="1800" dirty="0"/>
              <a:t>Sales Manager</a:t>
            </a:r>
          </a:p>
        </p:txBody>
      </p:sp>
      <p:sp>
        <p:nvSpPr>
          <p:cNvPr id="18" name="Diamond 17"/>
          <p:cNvSpPr/>
          <p:nvPr>
            <p:custDataLst>
              <p:tags r:id="rId4"/>
            </p:custDataLst>
          </p:nvPr>
        </p:nvSpPr>
        <p:spPr bwMode="auto">
          <a:xfrm>
            <a:off x="1284107" y="5057139"/>
            <a:ext cx="3132169" cy="556970"/>
          </a:xfrm>
          <a:prstGeom prst="diamond">
            <a:avLst/>
          </a:prstGeom>
          <a:gradFill flip="none" rotWithShape="1">
            <a:gsLst>
              <a:gs pos="0">
                <a:srgbClr val="9FBFFF"/>
              </a:gs>
              <a:gs pos="100000">
                <a:srgbClr val="D5E3FF"/>
              </a:gs>
            </a:gsLst>
            <a:lin ang="10800000" scaled="1"/>
            <a:tileRect/>
          </a:gradFill>
          <a:ln w="38100" cap="flat" cmpd="sng" algn="ctr">
            <a:noFill/>
            <a:prstDash val="solid"/>
            <a:round/>
            <a:headEnd type="none" w="med" len="med"/>
            <a:tailEnd type="none" w="med" len="med"/>
          </a:ln>
          <a:effectLst>
            <a:outerShdw blurRad="50800" dist="38076" dir="2700016" rotWithShape="0">
              <a:srgbClr val="B3B3B3">
                <a:alpha val="71000"/>
              </a:srgbClr>
            </a:outerShdw>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r>
              <a:rPr lang="en-US" sz="1800" dirty="0" smtClean="0"/>
              <a:t> </a:t>
            </a:r>
            <a:r>
              <a:rPr lang="en-US" sz="1800" dirty="0"/>
              <a:t>Chief Sales Manager</a:t>
            </a:r>
          </a:p>
        </p:txBody>
      </p:sp>
      <p:sp>
        <p:nvSpPr>
          <p:cNvPr id="19" name="Diamond 18"/>
          <p:cNvSpPr/>
          <p:nvPr>
            <p:custDataLst>
              <p:tags r:id="rId5"/>
            </p:custDataLst>
          </p:nvPr>
        </p:nvSpPr>
        <p:spPr bwMode="auto">
          <a:xfrm>
            <a:off x="1227166" y="3883696"/>
            <a:ext cx="3141194" cy="656768"/>
          </a:xfrm>
          <a:prstGeom prst="diamond">
            <a:avLst/>
          </a:prstGeom>
          <a:gradFill flip="none" rotWithShape="1">
            <a:gsLst>
              <a:gs pos="0">
                <a:srgbClr val="9FBFFF"/>
              </a:gs>
              <a:gs pos="100000">
                <a:srgbClr val="D5E3FF"/>
              </a:gs>
            </a:gsLst>
            <a:lin ang="10800000" scaled="1"/>
            <a:tileRect/>
          </a:gradFill>
          <a:ln w="38100" cap="flat" cmpd="sng" algn="ctr">
            <a:noFill/>
            <a:prstDash val="solid"/>
            <a:round/>
            <a:headEnd type="none" w="med" len="med"/>
            <a:tailEnd type="none" w="med" len="med"/>
          </a:ln>
          <a:effectLst>
            <a:outerShdw blurRad="50800" dist="38076" dir="2700016" rotWithShape="0">
              <a:srgbClr val="B3B3B3">
                <a:alpha val="71000"/>
              </a:srgbClr>
            </a:outerShdw>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r>
              <a:rPr lang="en-US" sz="2000" dirty="0" smtClean="0"/>
              <a:t> </a:t>
            </a:r>
            <a:r>
              <a:rPr lang="en-US" sz="1800" dirty="0"/>
              <a:t>Senior Sales Manager</a:t>
            </a:r>
          </a:p>
        </p:txBody>
      </p:sp>
      <p:sp>
        <p:nvSpPr>
          <p:cNvPr id="7" name="Rectangle 6"/>
          <p:cNvSpPr/>
          <p:nvPr>
            <p:custDataLst>
              <p:tags r:id="rId6"/>
            </p:custDataLst>
          </p:nvPr>
        </p:nvSpPr>
        <p:spPr bwMode="auto">
          <a:xfrm>
            <a:off x="5068115" y="2018917"/>
            <a:ext cx="1551707" cy="397545"/>
          </a:xfrm>
          <a:prstGeom prst="rect">
            <a:avLst/>
          </a:prstGeom>
          <a:gradFill flip="none" rotWithShape="1">
            <a:gsLst>
              <a:gs pos="0">
                <a:srgbClr val="F7C259"/>
              </a:gs>
              <a:gs pos="100000">
                <a:srgbClr val="FFF566"/>
              </a:gs>
            </a:gsLst>
            <a:lin ang="10800000" scaled="1"/>
            <a:tileRect/>
          </a:gradFill>
          <a:ln w="38100" cap="flat" cmpd="sng" algn="ctr">
            <a:noFill/>
            <a:prstDash val="solid"/>
            <a:round/>
            <a:headEnd type="none" w="med" len="med"/>
            <a:tailEnd type="none" w="med" len="med"/>
          </a:ln>
          <a:effectLst>
            <a:outerShdw blurRad="50800" dist="38076" dir="2700016" rotWithShape="0">
              <a:srgbClr val="B3B3B3">
                <a:alpha val="71000"/>
              </a:srgbClr>
            </a:outerShdw>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44450" rIns="88900" bIns="44450" numCol="1" rtlCol="0" anchor="ctr" anchorCtr="0" compatLnSpc="1">
            <a:prstTxWarp prst="textNoShape">
              <a:avLst/>
            </a:prstTxWarp>
            <a:spAutoFit/>
          </a:bodyPr>
          <a:lstStyle/>
          <a:p>
            <a:pPr algn="ctr"/>
            <a:r>
              <a:rPr lang="en-US" sz="2000" dirty="0" smtClean="0"/>
              <a:t> </a:t>
            </a:r>
            <a:r>
              <a:rPr lang="en-US" sz="1800" dirty="0"/>
              <a:t>Bonus=1000</a:t>
            </a:r>
          </a:p>
        </p:txBody>
      </p:sp>
      <p:sp>
        <p:nvSpPr>
          <p:cNvPr id="20" name="Rectangle 19"/>
          <p:cNvSpPr/>
          <p:nvPr>
            <p:custDataLst>
              <p:tags r:id="rId7"/>
            </p:custDataLst>
          </p:nvPr>
        </p:nvSpPr>
        <p:spPr bwMode="auto">
          <a:xfrm>
            <a:off x="5068115" y="2994637"/>
            <a:ext cx="1551707" cy="397545"/>
          </a:xfrm>
          <a:prstGeom prst="rect">
            <a:avLst/>
          </a:prstGeom>
          <a:gradFill flip="none" rotWithShape="1">
            <a:gsLst>
              <a:gs pos="0">
                <a:srgbClr val="F7C259"/>
              </a:gs>
              <a:gs pos="100000">
                <a:srgbClr val="FFF566"/>
              </a:gs>
            </a:gsLst>
            <a:lin ang="10800000" scaled="1"/>
            <a:tileRect/>
          </a:gradFill>
          <a:ln w="38100" cap="flat" cmpd="sng" algn="ctr">
            <a:noFill/>
            <a:prstDash val="solid"/>
            <a:round/>
            <a:headEnd type="none" w="med" len="med"/>
            <a:tailEnd type="none" w="med" len="med"/>
          </a:ln>
          <a:effectLst>
            <a:outerShdw blurRad="50800" dist="38076" dir="2700016" rotWithShape="0">
              <a:srgbClr val="B3B3B3">
                <a:alpha val="71000"/>
              </a:srgbClr>
            </a:outerShdw>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44450" rIns="88900" bIns="44450" numCol="1" rtlCol="0" anchor="ctr" anchorCtr="0" compatLnSpc="1">
            <a:prstTxWarp prst="textNoShape">
              <a:avLst/>
            </a:prstTxWarp>
            <a:spAutoFit/>
          </a:bodyPr>
          <a:lstStyle/>
          <a:p>
            <a:pPr algn="ctr"/>
            <a:r>
              <a:rPr lang="en-US" sz="2000" dirty="0" smtClean="0"/>
              <a:t> </a:t>
            </a:r>
            <a:r>
              <a:rPr lang="en-US" sz="1800" dirty="0"/>
              <a:t>Bonus=1500</a:t>
            </a:r>
          </a:p>
        </p:txBody>
      </p:sp>
      <p:sp>
        <p:nvSpPr>
          <p:cNvPr id="22" name="Rectangle 21"/>
          <p:cNvSpPr/>
          <p:nvPr>
            <p:custDataLst>
              <p:tags r:id="rId8"/>
            </p:custDataLst>
          </p:nvPr>
        </p:nvSpPr>
        <p:spPr bwMode="auto">
          <a:xfrm>
            <a:off x="5088784" y="5124650"/>
            <a:ext cx="1551707" cy="397545"/>
          </a:xfrm>
          <a:prstGeom prst="rect">
            <a:avLst/>
          </a:prstGeom>
          <a:gradFill flip="none" rotWithShape="1">
            <a:gsLst>
              <a:gs pos="0">
                <a:srgbClr val="F7C259"/>
              </a:gs>
              <a:gs pos="100000">
                <a:srgbClr val="FFF566"/>
              </a:gs>
            </a:gsLst>
            <a:lin ang="10800000" scaled="1"/>
            <a:tileRect/>
          </a:gradFill>
          <a:ln w="38100" cap="flat" cmpd="sng" algn="ctr">
            <a:noFill/>
            <a:prstDash val="solid"/>
            <a:round/>
            <a:headEnd type="none" w="med" len="med"/>
            <a:tailEnd type="none" w="med" len="med"/>
          </a:ln>
          <a:effectLst>
            <a:outerShdw blurRad="50800" dist="38076" dir="2700016" rotWithShape="0">
              <a:srgbClr val="B3B3B3">
                <a:alpha val="71000"/>
              </a:srgbClr>
            </a:outerShdw>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44450" rIns="88900" bIns="44450" numCol="1" rtlCol="0" anchor="ctr" anchorCtr="0" compatLnSpc="1">
            <a:prstTxWarp prst="textNoShape">
              <a:avLst/>
            </a:prstTxWarp>
            <a:spAutoFit/>
          </a:bodyPr>
          <a:lstStyle/>
          <a:p>
            <a:pPr algn="ctr"/>
            <a:r>
              <a:rPr lang="en-US" sz="2000" dirty="0" smtClean="0"/>
              <a:t> </a:t>
            </a:r>
            <a:r>
              <a:rPr lang="en-US" sz="1800" dirty="0"/>
              <a:t>Bonus=2500</a:t>
            </a:r>
          </a:p>
        </p:txBody>
      </p:sp>
      <p:cxnSp>
        <p:nvCxnSpPr>
          <p:cNvPr id="8" name="Straight Arrow Connector 7"/>
          <p:cNvCxnSpPr/>
          <p:nvPr/>
        </p:nvCxnSpPr>
        <p:spPr bwMode="auto">
          <a:xfrm>
            <a:off x="4279900" y="2232800"/>
            <a:ext cx="715278"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a:off x="4305300" y="3203264"/>
            <a:ext cx="715278"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4353470" y="4236756"/>
            <a:ext cx="715278"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4311430" y="5344099"/>
            <a:ext cx="715278"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5" name="TextBox 24"/>
          <p:cNvSpPr txBox="1"/>
          <p:nvPr/>
        </p:nvSpPr>
        <p:spPr>
          <a:xfrm>
            <a:off x="4292600" y="2886482"/>
            <a:ext cx="740678" cy="369332"/>
          </a:xfrm>
          <a:prstGeom prst="rect">
            <a:avLst/>
          </a:prstGeom>
          <a:noFill/>
        </p:spPr>
        <p:txBody>
          <a:bodyPr wrap="square" rtlCol="0">
            <a:spAutoFit/>
          </a:bodyPr>
          <a:lstStyle/>
          <a:p>
            <a:r>
              <a:rPr lang="en-US" sz="1800" dirty="0"/>
              <a:t>Yes</a:t>
            </a:r>
          </a:p>
        </p:txBody>
      </p:sp>
      <p:sp>
        <p:nvSpPr>
          <p:cNvPr id="27" name="TextBox 26"/>
          <p:cNvSpPr txBox="1"/>
          <p:nvPr/>
        </p:nvSpPr>
        <p:spPr>
          <a:xfrm>
            <a:off x="4349177" y="4987219"/>
            <a:ext cx="740678" cy="369332"/>
          </a:xfrm>
          <a:prstGeom prst="rect">
            <a:avLst/>
          </a:prstGeom>
          <a:noFill/>
        </p:spPr>
        <p:txBody>
          <a:bodyPr wrap="square" rtlCol="0">
            <a:spAutoFit/>
          </a:bodyPr>
          <a:lstStyle/>
          <a:p>
            <a:r>
              <a:rPr lang="en-US" sz="1800" dirty="0" smtClean="0"/>
              <a:t>Yes</a:t>
            </a:r>
            <a:endParaRPr lang="en-US" sz="1800" dirty="0"/>
          </a:p>
        </p:txBody>
      </p:sp>
      <p:cxnSp>
        <p:nvCxnSpPr>
          <p:cNvPr id="12" name="Straight Arrow Connector 11"/>
          <p:cNvCxnSpPr>
            <a:stCxn id="5" idx="2"/>
          </p:cNvCxnSpPr>
          <p:nvPr/>
        </p:nvCxnSpPr>
        <p:spPr bwMode="auto">
          <a:xfrm>
            <a:off x="2770570" y="2511980"/>
            <a:ext cx="16205" cy="273257"/>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a:off x="2786775" y="3516317"/>
            <a:ext cx="12700" cy="374869"/>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a:off x="2827324" y="4630212"/>
            <a:ext cx="12700" cy="374869"/>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31" name="TextBox 30"/>
          <p:cNvSpPr txBox="1"/>
          <p:nvPr/>
        </p:nvSpPr>
        <p:spPr>
          <a:xfrm>
            <a:off x="2195326" y="3523920"/>
            <a:ext cx="529223" cy="369332"/>
          </a:xfrm>
          <a:prstGeom prst="rect">
            <a:avLst/>
          </a:prstGeom>
          <a:noFill/>
        </p:spPr>
        <p:txBody>
          <a:bodyPr wrap="square" rtlCol="0">
            <a:spAutoFit/>
          </a:bodyPr>
          <a:lstStyle/>
          <a:p>
            <a:r>
              <a:rPr lang="en-US" sz="1800" dirty="0" smtClean="0"/>
              <a:t>No</a:t>
            </a:r>
            <a:endParaRPr lang="en-US" sz="1800" dirty="0"/>
          </a:p>
        </p:txBody>
      </p:sp>
      <p:cxnSp>
        <p:nvCxnSpPr>
          <p:cNvPr id="41" name="Straight Connector 40"/>
          <p:cNvCxnSpPr>
            <a:stCxn id="7" idx="3"/>
          </p:cNvCxnSpPr>
          <p:nvPr/>
        </p:nvCxnSpPr>
        <p:spPr bwMode="auto">
          <a:xfrm>
            <a:off x="6619822" y="2217690"/>
            <a:ext cx="653337"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a:off x="7283669" y="2217689"/>
            <a:ext cx="44317" cy="432091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51" name="Straight Arrow Connector 50"/>
          <p:cNvCxnSpPr/>
          <p:nvPr/>
        </p:nvCxnSpPr>
        <p:spPr bwMode="auto">
          <a:xfrm flipH="1">
            <a:off x="2906902" y="6538607"/>
            <a:ext cx="4421084" cy="4564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55" name="Straight Connector 54"/>
          <p:cNvCxnSpPr>
            <a:stCxn id="20" idx="3"/>
          </p:cNvCxnSpPr>
          <p:nvPr/>
        </p:nvCxnSpPr>
        <p:spPr bwMode="auto">
          <a:xfrm flipV="1">
            <a:off x="6619822" y="3193408"/>
            <a:ext cx="663847" cy="2"/>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56" name="Straight Connector 55"/>
          <p:cNvCxnSpPr>
            <a:stCxn id="21" idx="3"/>
          </p:cNvCxnSpPr>
          <p:nvPr/>
        </p:nvCxnSpPr>
        <p:spPr bwMode="auto">
          <a:xfrm flipV="1">
            <a:off x="6630332" y="4246179"/>
            <a:ext cx="663847" cy="6591"/>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57" name="Straight Connector 56"/>
          <p:cNvCxnSpPr>
            <a:stCxn id="22" idx="3"/>
          </p:cNvCxnSpPr>
          <p:nvPr/>
        </p:nvCxnSpPr>
        <p:spPr bwMode="auto">
          <a:xfrm flipV="1">
            <a:off x="6640491" y="5323422"/>
            <a:ext cx="687495" cy="1"/>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35" name="Rectangle 34"/>
          <p:cNvSpPr/>
          <p:nvPr>
            <p:custDataLst>
              <p:tags r:id="rId9"/>
            </p:custDataLst>
          </p:nvPr>
        </p:nvSpPr>
        <p:spPr bwMode="auto">
          <a:xfrm>
            <a:off x="2185274" y="6028707"/>
            <a:ext cx="1423467" cy="397545"/>
          </a:xfrm>
          <a:prstGeom prst="rect">
            <a:avLst/>
          </a:prstGeom>
          <a:gradFill flip="none" rotWithShape="1">
            <a:gsLst>
              <a:gs pos="0">
                <a:srgbClr val="F7C259"/>
              </a:gs>
              <a:gs pos="100000">
                <a:srgbClr val="FFF566"/>
              </a:gs>
            </a:gsLst>
            <a:lin ang="10800000" scaled="1"/>
            <a:tileRect/>
          </a:gradFill>
          <a:ln w="38100" cap="flat" cmpd="sng" algn="ctr">
            <a:noFill/>
            <a:prstDash val="solid"/>
            <a:round/>
            <a:headEnd type="none" w="med" len="med"/>
            <a:tailEnd type="none" w="med" len="med"/>
          </a:ln>
          <a:effectLst>
            <a:outerShdw blurRad="50800" dist="38076" dir="2700016" rotWithShape="0">
              <a:srgbClr val="B3B3B3">
                <a:alpha val="71000"/>
              </a:srgbClr>
            </a:outerShdw>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44450" rIns="88900" bIns="44450" numCol="1" rtlCol="0" anchor="ctr" anchorCtr="0" compatLnSpc="1">
            <a:prstTxWarp prst="textNoShape">
              <a:avLst/>
            </a:prstTxWarp>
            <a:spAutoFit/>
          </a:bodyPr>
          <a:lstStyle/>
          <a:p>
            <a:pPr algn="ctr"/>
            <a:r>
              <a:rPr lang="en-US" sz="2000" dirty="0" smtClean="0"/>
              <a:t> </a:t>
            </a:r>
            <a:r>
              <a:rPr lang="en-US" sz="1800" dirty="0"/>
              <a:t>Bonus=500</a:t>
            </a:r>
          </a:p>
        </p:txBody>
      </p:sp>
      <p:cxnSp>
        <p:nvCxnSpPr>
          <p:cNvPr id="52" name="Straight Arrow Connector 51"/>
          <p:cNvCxnSpPr/>
          <p:nvPr/>
        </p:nvCxnSpPr>
        <p:spPr bwMode="auto">
          <a:xfrm>
            <a:off x="2906902" y="6445762"/>
            <a:ext cx="12700" cy="374869"/>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265791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Output</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Partial PROC PRINT Output</a:t>
            </a:r>
            <a:endParaRPr lang="en-US" dirty="0"/>
          </a:p>
        </p:txBody>
      </p:sp>
      <p:sp>
        <p:nvSpPr>
          <p:cNvPr id="4" name="Slide Number Placeholder 3"/>
          <p:cNvSpPr>
            <a:spLocks noGrp="1"/>
          </p:cNvSpPr>
          <p:nvPr>
            <p:ph type="sldNum" sz="quarter" idx="10"/>
          </p:nvPr>
        </p:nvSpPr>
        <p:spPr/>
        <p:txBody>
          <a:bodyPr/>
          <a:lstStyle/>
          <a:p>
            <a:pPr>
              <a:defRPr/>
            </a:pPr>
            <a:fld id="{AFB8DB2C-9EB6-4556-AF97-C124BE19DE49}" type="slidenum">
              <a:rPr lang="en-US" smtClean="0"/>
              <a:pPr>
                <a:defRPr/>
              </a:pPr>
              <a:t>51</a:t>
            </a:fld>
            <a:endParaRPr lang="en-US" b="0" dirty="0">
              <a:latin typeface="Times New Roman" pitchFamily="18" charset="0"/>
            </a:endParaRPr>
          </a:p>
        </p:txBody>
      </p:sp>
      <p:sp>
        <p:nvSpPr>
          <p:cNvPr id="9" name="Rectangle 8"/>
          <p:cNvSpPr/>
          <p:nvPr/>
        </p:nvSpPr>
        <p:spPr>
          <a:xfrm>
            <a:off x="707985" y="1104735"/>
            <a:ext cx="7824486" cy="1121333"/>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solidFill>
                  <a:srgbClr val="000000"/>
                </a:solidFill>
                <a:latin typeface="Courier New"/>
              </a:rPr>
              <a:t>proc print data=work.comp;</a:t>
            </a:r>
          </a:p>
          <a:p>
            <a:pPr>
              <a:lnSpc>
                <a:spcPct val="85000"/>
              </a:lnSpc>
            </a:pPr>
            <a:r>
              <a:rPr lang="en-US" b="1" dirty="0">
                <a:solidFill>
                  <a:srgbClr val="000000"/>
                </a:solidFill>
                <a:latin typeface="Courier New"/>
              </a:rPr>
              <a:t> </a:t>
            </a:r>
            <a:r>
              <a:rPr lang="en-US" b="1" dirty="0" smtClean="0">
                <a:solidFill>
                  <a:srgbClr val="000000"/>
                </a:solidFill>
                <a:latin typeface="Courier New"/>
              </a:rPr>
              <a:t>  var</a:t>
            </a:r>
            <a:r>
              <a:rPr lang="en-US" b="1" dirty="0" smtClean="0">
                <a:latin typeface="Courier New"/>
              </a:rPr>
              <a:t> </a:t>
            </a:r>
            <a:r>
              <a:rPr lang="en-US" b="1" dirty="0">
                <a:latin typeface="Courier New"/>
              </a:rPr>
              <a:t>Last_Name Job_Title Bonus;</a:t>
            </a:r>
          </a:p>
          <a:p>
            <a:pPr>
              <a:lnSpc>
                <a:spcPct val="85000"/>
              </a:lnSpc>
            </a:pPr>
            <a:r>
              <a:rPr lang="en-US" b="1" dirty="0" smtClean="0">
                <a:latin typeface="Courier New"/>
              </a:rPr>
              <a:t>run</a:t>
            </a:r>
            <a:r>
              <a:rPr lang="en-US" b="1" dirty="0">
                <a:latin typeface="Courier New"/>
              </a:rPr>
              <a:t>;</a:t>
            </a:r>
          </a:p>
        </p:txBody>
      </p:sp>
      <p:sp>
        <p:nvSpPr>
          <p:cNvPr id="12" name="Rectangle 11"/>
          <p:cNvSpPr/>
          <p:nvPr/>
        </p:nvSpPr>
        <p:spPr>
          <a:xfrm>
            <a:off x="707985" y="2769640"/>
            <a:ext cx="7824486" cy="3134191"/>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 Obs    Last_Name         Job_Title       Bonus</a:t>
            </a:r>
          </a:p>
          <a:p>
            <a:endParaRPr lang="en-US" sz="1600" b="1" dirty="0">
              <a:solidFill>
                <a:srgbClr val="000000"/>
              </a:solidFill>
              <a:latin typeface="SAS Monospace"/>
            </a:endParaRPr>
          </a:p>
          <a:p>
            <a:r>
              <a:rPr lang="en-US" sz="1600" b="1" dirty="0">
                <a:solidFill>
                  <a:srgbClr val="000000"/>
                </a:solidFill>
                <a:latin typeface="SAS Monospace"/>
              </a:rPr>
              <a:t>   1    Zhou            Sales Manager      1500</a:t>
            </a:r>
          </a:p>
          <a:p>
            <a:r>
              <a:rPr lang="en-US" sz="1600" b="1" dirty="0">
                <a:solidFill>
                  <a:srgbClr val="000000"/>
                </a:solidFill>
                <a:latin typeface="SAS Monospace"/>
              </a:rPr>
              <a:t>   2    Dawes           Sales Manager      1500</a:t>
            </a:r>
          </a:p>
          <a:p>
            <a:r>
              <a:rPr lang="en-US" sz="1600" b="1" dirty="0">
                <a:solidFill>
                  <a:srgbClr val="000000"/>
                </a:solidFill>
                <a:latin typeface="SAS Monospace"/>
              </a:rPr>
              <a:t>   3    Elvish          Sales Rep. II       500</a:t>
            </a:r>
          </a:p>
          <a:p>
            <a:r>
              <a:rPr lang="en-US" sz="1600" b="1" dirty="0">
                <a:solidFill>
                  <a:srgbClr val="000000"/>
                </a:solidFill>
                <a:latin typeface="SAS Monospace"/>
              </a:rPr>
              <a:t>   4    Ngan            Sales Rep. II       500</a:t>
            </a:r>
          </a:p>
          <a:p>
            <a:r>
              <a:rPr lang="en-US" sz="1600" b="1" dirty="0">
                <a:solidFill>
                  <a:srgbClr val="000000"/>
                </a:solidFill>
                <a:latin typeface="SAS Monospace"/>
              </a:rPr>
              <a:t>   5    Hotstone        Sales Rep. I        500</a:t>
            </a:r>
          </a:p>
          <a:p>
            <a:r>
              <a:rPr lang="en-US" sz="1600" b="1" dirty="0">
                <a:solidFill>
                  <a:srgbClr val="000000"/>
                </a:solidFill>
                <a:latin typeface="SAS Monospace"/>
              </a:rPr>
              <a:t>   6    Daymond         Sales Rep. I        500</a:t>
            </a:r>
          </a:p>
          <a:p>
            <a:r>
              <a:rPr lang="en-US" sz="1600" b="1" dirty="0">
                <a:solidFill>
                  <a:srgbClr val="000000"/>
                </a:solidFill>
                <a:latin typeface="SAS Monospace"/>
              </a:rPr>
              <a:t>   7    Hofmeister      Sales Rep. IV      1000</a:t>
            </a:r>
          </a:p>
          <a:p>
            <a:r>
              <a:rPr lang="en-US" sz="1600" b="1" dirty="0">
                <a:solidFill>
                  <a:srgbClr val="000000"/>
                </a:solidFill>
                <a:latin typeface="SAS Monospace"/>
              </a:rPr>
              <a:t>   8    Denny           Sales Rep. II       500</a:t>
            </a:r>
          </a:p>
          <a:p>
            <a:r>
              <a:rPr lang="en-US" sz="1600" b="1" dirty="0">
                <a:solidFill>
                  <a:srgbClr val="000000"/>
                </a:solidFill>
                <a:latin typeface="SAS Monospace"/>
              </a:rPr>
              <a:t>   9    Clarkson        Sales Rep. II       500</a:t>
            </a:r>
          </a:p>
          <a:p>
            <a:r>
              <a:rPr lang="en-US" sz="1600" b="1" dirty="0">
                <a:solidFill>
                  <a:srgbClr val="000000"/>
                </a:solidFill>
                <a:latin typeface="SAS Monospace"/>
              </a:rPr>
              <a:t>  10    Kletschkus      Sales Rep. IV      1000</a:t>
            </a:r>
          </a:p>
        </p:txBody>
      </p:sp>
      <p:sp>
        <p:nvSpPr>
          <p:cNvPr id="13" name="Program Name"/>
          <p:cNvSpPr txBox="1"/>
          <p:nvPr/>
        </p:nvSpPr>
        <p:spPr>
          <a:xfrm>
            <a:off x="7934356" y="6324600"/>
            <a:ext cx="1003801" cy="338554"/>
          </a:xfrm>
          <a:prstGeom prst="rect">
            <a:avLst/>
          </a:prstGeom>
          <a:noFill/>
        </p:spPr>
        <p:txBody>
          <a:bodyPr vert="horz" wrap="none" rtlCol="0">
            <a:spAutoFit/>
          </a:bodyPr>
          <a:lstStyle/>
          <a:p>
            <a:pPr algn="r"/>
            <a:r>
              <a:rPr lang="en-US" sz="1600" b="1" dirty="0" smtClean="0"/>
              <a:t>p109d04</a:t>
            </a:r>
            <a:endParaRPr lang="en-US" sz="1600" b="1" dirty="0"/>
          </a:p>
        </p:txBody>
      </p:sp>
    </p:spTree>
    <p:extLst>
      <p:ext uri="{BB962C8B-B14F-4D97-AF65-F5344CB8AC3E}">
        <p14:creationId xmlns:p14="http://schemas.microsoft.com/office/powerpoint/2010/main" val="38132217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dirty="0" smtClean="0"/>
              <a:t>Business Scenario</a:t>
            </a:r>
          </a:p>
        </p:txBody>
      </p:sp>
      <p:sp>
        <p:nvSpPr>
          <p:cNvPr id="77827" name="Rectangle 3"/>
          <p:cNvSpPr>
            <a:spLocks noGrp="1" noChangeArrowheads="1"/>
          </p:cNvSpPr>
          <p:nvPr>
            <p:ph idx="1"/>
          </p:nvPr>
        </p:nvSpPr>
        <p:spPr>
          <a:xfrm>
            <a:off x="685800" y="1071563"/>
            <a:ext cx="7934325" cy="4429125"/>
          </a:xfrm>
        </p:spPr>
        <p:txBody>
          <a:bodyPr/>
          <a:lstStyle/>
          <a:p>
            <a:pPr marL="0" indent="0" eaLnBrk="1" hangingPunct="1"/>
            <a:r>
              <a:rPr lang="en-US" dirty="0" smtClean="0"/>
              <a:t>Orion Star managers are considering a country-based bonus. Create a new SAS data set named </a:t>
            </a:r>
            <a:r>
              <a:rPr lang="en-US" b="1" dirty="0" smtClean="0">
                <a:latin typeface="Arial"/>
              </a:rPr>
              <a:t>work.bonus</a:t>
            </a:r>
            <a:r>
              <a:rPr lang="en-US" dirty="0" smtClean="0"/>
              <a:t/>
            </a:r>
            <a:br>
              <a:rPr lang="en-US" dirty="0" smtClean="0"/>
            </a:br>
            <a:r>
              <a:rPr lang="en-US" dirty="0" smtClean="0"/>
              <a:t>using </a:t>
            </a:r>
            <a:r>
              <a:rPr lang="en-US" b="1" dirty="0" smtClean="0">
                <a:latin typeface="Arial"/>
              </a:rPr>
              <a:t>orion.sales</a:t>
            </a:r>
            <a:r>
              <a:rPr lang="en-US" dirty="0" smtClean="0"/>
              <a:t> as input. The value of the new variable, </a:t>
            </a:r>
            <a:r>
              <a:rPr lang="en-US" b="1" dirty="0" smtClean="0">
                <a:latin typeface="Arial"/>
              </a:rPr>
              <a:t>Bonus</a:t>
            </a:r>
            <a:r>
              <a:rPr lang="en-US" dirty="0" smtClean="0"/>
              <a:t>, is based on </a:t>
            </a:r>
            <a:r>
              <a:rPr lang="en-US" b="1" dirty="0" smtClean="0">
                <a:latin typeface="Arial"/>
              </a:rPr>
              <a:t>Country</a:t>
            </a:r>
            <a:r>
              <a:rPr lang="en-US" dirty="0" smtClean="0"/>
              <a:t>.</a:t>
            </a:r>
          </a:p>
          <a:p>
            <a:pPr marL="0" indent="0" eaLnBrk="1" hangingPunct="1"/>
            <a:endParaRPr lang="en-US" dirty="0" smtClean="0"/>
          </a:p>
          <a:p>
            <a:pPr marL="0" indent="0" eaLnBrk="1" hangingPunct="1"/>
            <a:endParaRPr lang="en-US" dirty="0" smtClean="0"/>
          </a:p>
        </p:txBody>
      </p:sp>
      <p:sp>
        <p:nvSpPr>
          <p:cNvPr id="4" name="Slide Number Placeholder 3"/>
          <p:cNvSpPr>
            <a:spLocks noGrp="1"/>
          </p:cNvSpPr>
          <p:nvPr>
            <p:ph type="sldNum" sz="quarter" idx="10"/>
          </p:nvPr>
        </p:nvSpPr>
        <p:spPr/>
        <p:txBody>
          <a:bodyPr/>
          <a:lstStyle/>
          <a:p>
            <a:pPr>
              <a:defRPr/>
            </a:pPr>
            <a:fld id="{4E3C8122-CE3D-4193-AB06-F1FB19742F6A}" type="slidenum">
              <a:rPr lang="en-US"/>
              <a:pPr>
                <a:defRPr/>
              </a:pPr>
              <a:t>52</a:t>
            </a:fld>
            <a:endParaRPr lang="en-US" b="0" dirty="0">
              <a:latin typeface="Times New Roman" pitchFamily="18" charset="0"/>
            </a:endParaRPr>
          </a:p>
        </p:txBody>
      </p:sp>
      <p:pic>
        <p:nvPicPr>
          <p:cNvPr id="16" name="Picture 12" descr="australi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1128" y="4581469"/>
            <a:ext cx="162242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usa.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13597" y="2908680"/>
            <a:ext cx="2024080" cy="130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L:\graphics\arrow_sw_lef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072254" y="3962592"/>
            <a:ext cx="968983" cy="50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I:\Currency\money_noTex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3828" y="3249392"/>
            <a:ext cx="1366981" cy="5989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graphics\person_blu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3238" y="2887301"/>
            <a:ext cx="1021774" cy="11930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8"/>
          <p:cNvSpPr txBox="1">
            <a:spLocks noChangeArrowheads="1"/>
          </p:cNvSpPr>
          <p:nvPr/>
        </p:nvSpPr>
        <p:spPr bwMode="auto">
          <a:xfrm>
            <a:off x="6047786" y="3348804"/>
            <a:ext cx="13230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eaLnBrk="1" hangingPunct="1"/>
            <a:r>
              <a:rPr lang="en-US" sz="2000" dirty="0" smtClean="0">
                <a:latin typeface="Arial"/>
              </a:rPr>
              <a:t>$500</a:t>
            </a:r>
            <a:endParaRPr lang="en-US" sz="2000" dirty="0">
              <a:latin typeface="Arial"/>
            </a:endParaRPr>
          </a:p>
        </p:txBody>
      </p:sp>
      <p:pic>
        <p:nvPicPr>
          <p:cNvPr id="10" name="Picture 2" descr="I:\Currency\money_noTex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411" y="4767725"/>
            <a:ext cx="1366981" cy="5989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L:\graphics\person_blu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7829" y="4350777"/>
            <a:ext cx="1021774" cy="11930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8"/>
          <p:cNvSpPr txBox="1">
            <a:spLocks noChangeArrowheads="1"/>
          </p:cNvSpPr>
          <p:nvPr/>
        </p:nvSpPr>
        <p:spPr bwMode="auto">
          <a:xfrm>
            <a:off x="6055481" y="4867138"/>
            <a:ext cx="13230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eaLnBrk="1" hangingPunct="1"/>
            <a:r>
              <a:rPr lang="en-US" sz="2000" dirty="0" smtClean="0">
                <a:latin typeface="Arial"/>
              </a:rPr>
              <a:t>$300</a:t>
            </a:r>
            <a:endParaRPr lang="en-US" sz="2000" dirty="0">
              <a:latin typeface="Arial"/>
            </a:endParaRPr>
          </a:p>
        </p:txBody>
      </p:sp>
      <p:pic>
        <p:nvPicPr>
          <p:cNvPr id="17" name="Picture 2" descr="L:\graphics\orionstar_3people_nob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8410" y="3678042"/>
            <a:ext cx="1887192" cy="1075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9437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dirty="0" smtClean="0"/>
              <a:t>IF-THEN/ELSE Statements</a:t>
            </a:r>
          </a:p>
        </p:txBody>
      </p:sp>
      <p:sp>
        <p:nvSpPr>
          <p:cNvPr id="80899" name="Rectangle 3"/>
          <p:cNvSpPr>
            <a:spLocks noGrp="1" noChangeArrowheads="1"/>
          </p:cNvSpPr>
          <p:nvPr>
            <p:ph idx="1"/>
          </p:nvPr>
        </p:nvSpPr>
        <p:spPr>
          <a:xfrm>
            <a:off x="685800" y="1071564"/>
            <a:ext cx="7848600" cy="4837538"/>
          </a:xfrm>
        </p:spPr>
        <p:txBody>
          <a:bodyPr/>
          <a:lstStyle/>
          <a:p>
            <a:pPr>
              <a:spcBef>
                <a:spcPct val="0"/>
              </a:spcBef>
              <a:buClrTx/>
            </a:pPr>
            <a:r>
              <a:rPr lang="en-US" dirty="0" smtClean="0"/>
              <a:t>If </a:t>
            </a:r>
            <a:r>
              <a:rPr lang="en-US" b="1" dirty="0" smtClean="0"/>
              <a:t>orion.sales</a:t>
            </a:r>
            <a:r>
              <a:rPr lang="en-US" dirty="0" smtClean="0"/>
              <a:t> has been validated and </a:t>
            </a:r>
            <a:r>
              <a:rPr lang="en-US" b="1" i="1" dirty="0" smtClean="0">
                <a:latin typeface="Arial"/>
              </a:rPr>
              <a:t>only</a:t>
            </a:r>
            <a:r>
              <a:rPr lang="en-US" dirty="0" smtClean="0"/>
              <a:t> includes the </a:t>
            </a:r>
            <a:r>
              <a:rPr lang="en-US" b="1" dirty="0" smtClean="0"/>
              <a:t>Country</a:t>
            </a:r>
            <a:r>
              <a:rPr lang="en-US" dirty="0" smtClean="0"/>
              <a:t> values </a:t>
            </a:r>
            <a:r>
              <a:rPr lang="en-US" i="1" dirty="0" smtClean="0"/>
              <a:t>US</a:t>
            </a:r>
            <a:r>
              <a:rPr lang="en-US" dirty="0" smtClean="0"/>
              <a:t> and </a:t>
            </a:r>
            <a:r>
              <a:rPr lang="en-US" i="1" dirty="0" smtClean="0"/>
              <a:t>AU</a:t>
            </a:r>
            <a:r>
              <a:rPr lang="en-US" dirty="0" smtClean="0"/>
              <a:t>, the conditional clause can be omitted from the ELSE statement.</a:t>
            </a:r>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smtClean="0"/>
          </a:p>
          <a:p>
            <a:pPr>
              <a:spcBef>
                <a:spcPct val="0"/>
              </a:spcBef>
              <a:buClrTx/>
            </a:pPr>
            <a:endParaRPr lang="en-US" dirty="0" smtClean="0"/>
          </a:p>
          <a:p>
            <a:pPr>
              <a:spcBef>
                <a:spcPct val="0"/>
              </a:spcBef>
              <a:buClrTx/>
            </a:pPr>
            <a:r>
              <a:rPr lang="en-US" dirty="0"/>
              <a:t> </a:t>
            </a:r>
            <a:r>
              <a:rPr lang="en-US" dirty="0" smtClean="0"/>
              <a:t>      All observations not equal to </a:t>
            </a:r>
            <a:r>
              <a:rPr lang="en-US" i="1" dirty="0" smtClean="0"/>
              <a:t>US</a:t>
            </a:r>
            <a:r>
              <a:rPr lang="en-US" dirty="0" smtClean="0"/>
              <a:t> get a bonus of 300.</a:t>
            </a:r>
          </a:p>
        </p:txBody>
      </p:sp>
      <p:sp>
        <p:nvSpPr>
          <p:cNvPr id="12" name="Slide Number Placeholder 3"/>
          <p:cNvSpPr>
            <a:spLocks noGrp="1"/>
          </p:cNvSpPr>
          <p:nvPr>
            <p:ph type="sldNum" sz="quarter" idx="10"/>
          </p:nvPr>
        </p:nvSpPr>
        <p:spPr/>
        <p:txBody>
          <a:bodyPr/>
          <a:lstStyle/>
          <a:p>
            <a:pPr>
              <a:defRPr/>
            </a:pPr>
            <a:fld id="{092CE7A3-F5E7-408E-A13B-A869D6C342E0}" type="slidenum">
              <a:rPr lang="en-US"/>
              <a:pPr>
                <a:defRPr/>
              </a:pPr>
              <a:t>53</a:t>
            </a:fld>
            <a:endParaRPr lang="en-US" b="0" dirty="0">
              <a:latin typeface="Times New Roman" pitchFamily="18" charset="0"/>
            </a:endParaRPr>
          </a:p>
        </p:txBody>
      </p:sp>
      <p:sp>
        <p:nvSpPr>
          <p:cNvPr id="80901" name="Text Box 6"/>
          <p:cNvSpPr txBox="1">
            <a:spLocks noChangeArrowheads="1"/>
          </p:cNvSpPr>
          <p:nvPr/>
        </p:nvSpPr>
        <p:spPr bwMode="auto">
          <a:xfrm>
            <a:off x="7934192" y="6324600"/>
            <a:ext cx="998671"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p109d05</a:t>
            </a:r>
            <a:endParaRPr lang="en-US" sz="1600" b="1" dirty="0"/>
          </a:p>
        </p:txBody>
      </p:sp>
      <p:sp>
        <p:nvSpPr>
          <p:cNvPr id="80903" name="Rectangle 15"/>
          <p:cNvSpPr>
            <a:spLocks noChangeArrowheads="1"/>
          </p:cNvSpPr>
          <p:nvPr/>
        </p:nvSpPr>
        <p:spPr bwMode="auto">
          <a:xfrm>
            <a:off x="668337" y="2425746"/>
            <a:ext cx="7442200" cy="1695450"/>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b="1" dirty="0">
                <a:latin typeface="Courier New" pitchFamily="49" charset="0"/>
              </a:rPr>
              <a:t>data work.bonus;</a:t>
            </a:r>
          </a:p>
          <a:p>
            <a:pPr>
              <a:lnSpc>
                <a:spcPct val="85000"/>
              </a:lnSpc>
            </a:pPr>
            <a:r>
              <a:rPr lang="en-US" b="1" dirty="0">
                <a:latin typeface="Courier New" pitchFamily="49" charset="0"/>
              </a:rPr>
              <a:t>   set </a:t>
            </a:r>
            <a:r>
              <a:rPr lang="en-US" b="1" dirty="0" smtClean="0">
                <a:latin typeface="Courier New" pitchFamily="49" charset="0"/>
              </a:rPr>
              <a:t>orion.sales</a:t>
            </a:r>
            <a:r>
              <a:rPr lang="en-US" b="1" dirty="0">
                <a:latin typeface="Courier New" pitchFamily="49" charset="0"/>
              </a:rPr>
              <a:t>;</a:t>
            </a:r>
          </a:p>
          <a:p>
            <a:pPr>
              <a:lnSpc>
                <a:spcPct val="85000"/>
              </a:lnSpc>
            </a:pPr>
            <a:r>
              <a:rPr lang="en-US" b="1" dirty="0">
                <a:latin typeface="Courier New" pitchFamily="49" charset="0"/>
              </a:rPr>
              <a:t>   if Country='US' then Bonus=500;</a:t>
            </a:r>
          </a:p>
          <a:p>
            <a:pPr>
              <a:lnSpc>
                <a:spcPct val="85000"/>
              </a:lnSpc>
            </a:pPr>
            <a:r>
              <a:rPr lang="en-US" b="1" dirty="0">
                <a:latin typeface="Courier New" pitchFamily="49" charset="0"/>
              </a:rPr>
              <a:t>   else </a:t>
            </a:r>
            <a:r>
              <a:rPr lang="en-US" b="1" dirty="0" smtClean="0">
                <a:latin typeface="Courier New" pitchFamily="49" charset="0"/>
              </a:rPr>
              <a:t>Bonus=300</a:t>
            </a:r>
            <a:r>
              <a:rPr lang="en-US" b="1" dirty="0">
                <a:latin typeface="Courier New" pitchFamily="49" charset="0"/>
              </a:rPr>
              <a:t>;</a:t>
            </a:r>
          </a:p>
          <a:p>
            <a:pPr>
              <a:lnSpc>
                <a:spcPct val="85000"/>
              </a:lnSpc>
            </a:pPr>
            <a:r>
              <a:rPr lang="en-US" b="1" dirty="0">
                <a:latin typeface="Courier New" pitchFamily="49" charset="0"/>
              </a:rPr>
              <a:t>run;</a:t>
            </a:r>
          </a:p>
        </p:txBody>
      </p:sp>
      <p:sp>
        <p:nvSpPr>
          <p:cNvPr id="2" name="Rectangle 1"/>
          <p:cNvSpPr/>
          <p:nvPr/>
        </p:nvSpPr>
        <p:spPr>
          <a:xfrm>
            <a:off x="668337" y="5909101"/>
            <a:ext cx="8174077" cy="461665"/>
          </a:xfrm>
          <a:prstGeom prst="rect">
            <a:avLst/>
          </a:prstGeom>
        </p:spPr>
        <p:txBody>
          <a:bodyPr wrap="square">
            <a:spAutoFit/>
          </a:bodyPr>
          <a:lstStyle/>
          <a:p>
            <a:r>
              <a:rPr lang="en-US" dirty="0"/>
              <a:t> </a:t>
            </a:r>
          </a:p>
        </p:txBody>
      </p:sp>
      <p:sp>
        <p:nvSpPr>
          <p:cNvPr id="3" name="TextBox 2"/>
          <p:cNvSpPr txBox="1"/>
          <p:nvPr>
            <p:custDataLst>
              <p:tags r:id="rId1"/>
            </p:custDataLst>
          </p:nvPr>
        </p:nvSpPr>
        <p:spPr>
          <a:xfrm>
            <a:off x="4468119" y="3909529"/>
            <a:ext cx="3839193" cy="795089"/>
          </a:xfrm>
          <a:prstGeom prst="rect">
            <a:avLst/>
          </a:prstGeom>
          <a:solidFill>
            <a:srgbClr val="CDD9EF"/>
          </a:solidFill>
          <a:ln w="19050" cap="flat" cmpd="sng" algn="ctr">
            <a:solidFill>
              <a:srgbClr val="000000"/>
            </a:solidFill>
            <a:prstDash val="solid"/>
            <a:round/>
            <a:headEnd type="none" w="med" len="med"/>
            <a:tailEnd type="none" w="med" len="med"/>
          </a:ln>
          <a:effectLst>
            <a:outerShdw blurRad="50800" dist="107763" dir="2699994" rotWithShape="0">
              <a:scrgbClr r="0" g="0" b="0">
                <a:alpha val="40000"/>
              </a:scrgbClr>
            </a:outerShdw>
          </a:effectLst>
        </p:spPr>
        <p:txBody>
          <a:bodyPr vert="horz" wrap="none" lIns="88900" tIns="88900" rIns="88900" bIns="88900" rtlCol="0">
            <a:spAutoFit/>
          </a:bodyPr>
          <a:lstStyle/>
          <a:p>
            <a:r>
              <a:rPr lang="en-US" sz="2000" b="1" dirty="0" smtClean="0">
                <a:solidFill>
                  <a:srgbClr val="000000"/>
                </a:solidFill>
              </a:rPr>
              <a:t>IF</a:t>
            </a:r>
            <a:r>
              <a:rPr lang="en-US" sz="2000" dirty="0" smtClean="0">
                <a:solidFill>
                  <a:srgbClr val="000000"/>
                </a:solidFill>
              </a:rPr>
              <a:t> </a:t>
            </a:r>
            <a:r>
              <a:rPr lang="en-US" sz="2000" i="1" dirty="0" smtClean="0">
                <a:solidFill>
                  <a:srgbClr val="000000"/>
                </a:solidFill>
              </a:rPr>
              <a:t>expression</a:t>
            </a:r>
            <a:r>
              <a:rPr lang="en-US" sz="2000" dirty="0" smtClean="0">
                <a:solidFill>
                  <a:srgbClr val="000000"/>
                </a:solidFill>
              </a:rPr>
              <a:t> </a:t>
            </a:r>
            <a:r>
              <a:rPr lang="en-US" sz="2000" b="1" dirty="0" smtClean="0">
                <a:solidFill>
                  <a:srgbClr val="000000"/>
                </a:solidFill>
              </a:rPr>
              <a:t>THEN </a:t>
            </a:r>
            <a:r>
              <a:rPr lang="en-US" sz="2000" i="1" dirty="0" smtClean="0">
                <a:solidFill>
                  <a:srgbClr val="000000"/>
                </a:solidFill>
              </a:rPr>
              <a:t>statement</a:t>
            </a:r>
            <a:r>
              <a:rPr lang="en-US" sz="2000" b="1" dirty="0" smtClean="0">
                <a:solidFill>
                  <a:srgbClr val="000000"/>
                </a:solidFill>
              </a:rPr>
              <a:t>;</a:t>
            </a:r>
          </a:p>
          <a:p>
            <a:r>
              <a:rPr lang="en-US" sz="2000" b="1" dirty="0" smtClean="0">
                <a:solidFill>
                  <a:srgbClr val="000000"/>
                </a:solidFill>
              </a:rPr>
              <a:t>ELSE </a:t>
            </a:r>
            <a:r>
              <a:rPr lang="en-US" sz="2000" i="1" dirty="0" smtClean="0">
                <a:solidFill>
                  <a:srgbClr val="000000"/>
                </a:solidFill>
              </a:rPr>
              <a:t>statement</a:t>
            </a:r>
            <a:r>
              <a:rPr lang="en-US" sz="2000" b="1" dirty="0" smtClean="0">
                <a:solidFill>
                  <a:srgbClr val="000000"/>
                </a:solidFill>
              </a:rPr>
              <a:t>;</a:t>
            </a:r>
            <a:endParaRPr lang="en-US" sz="2000" b="1" dirty="0">
              <a:solidFill>
                <a:srgbClr val="000000"/>
              </a:solidFill>
            </a:endParaRPr>
          </a:p>
        </p:txBody>
      </p:sp>
      <p:pic>
        <p:nvPicPr>
          <p:cNvPr id="4" name="Picture 3"/>
          <p:cNvPicPr>
            <a:picLocks/>
          </p:cNvPicPr>
          <p:nvPr/>
        </p:nvPicPr>
        <p:blipFill>
          <a:blip r:embed="rId4">
            <a:extLst>
              <a:ext uri="{28A0092B-C50C-407E-A947-70E740481C1C}">
                <a14:useLocalDpi xmlns:a14="http://schemas.microsoft.com/office/drawing/2010/main" val="0"/>
              </a:ext>
            </a:extLst>
          </a:blip>
          <a:stretch>
            <a:fillRect/>
          </a:stretch>
        </p:blipFill>
        <p:spPr>
          <a:xfrm>
            <a:off x="668337" y="5095754"/>
            <a:ext cx="503174" cy="503174"/>
          </a:xfrm>
          <a:prstGeom prst="rect">
            <a:avLst/>
          </a:prstGeom>
        </p:spPr>
      </p:pic>
    </p:spTree>
    <p:extLst>
      <p:ext uri="{BB962C8B-B14F-4D97-AF65-F5344CB8AC3E}">
        <p14:creationId xmlns:p14="http://schemas.microsoft.com/office/powerpoint/2010/main" val="37963987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dirty="0" smtClean="0"/>
              <a:t>Viewing the Output</a:t>
            </a:r>
          </a:p>
        </p:txBody>
      </p:sp>
      <p:sp>
        <p:nvSpPr>
          <p:cNvPr id="81923" name="Rectangle 3"/>
          <p:cNvSpPr>
            <a:spLocks noGrp="1" noChangeArrowheads="1"/>
          </p:cNvSpPr>
          <p:nvPr>
            <p:ph idx="1"/>
          </p:nvPr>
        </p:nvSpPr>
        <p:spPr>
          <a:xfrm>
            <a:off x="685800" y="1071563"/>
            <a:ext cx="7848600" cy="5786437"/>
          </a:xfrm>
        </p:spPr>
        <p:txBody>
          <a:bodyPr/>
          <a:lstStyle/>
          <a:p>
            <a:pPr marL="0" indent="0" eaLnBrk="1" hangingPunct="1"/>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0" indent="0" eaLnBrk="1" hangingPunct="1"/>
            <a:r>
              <a:rPr lang="en-US" dirty="0" smtClean="0"/>
              <a:t>Partial PROC PRINT Output</a:t>
            </a:r>
          </a:p>
          <a:p>
            <a:pPr marL="0" indent="0" eaLnBrk="1" hangingPunct="1"/>
            <a:endParaRPr lang="en-US" dirty="0" smtClean="0"/>
          </a:p>
        </p:txBody>
      </p:sp>
      <p:sp>
        <p:nvSpPr>
          <p:cNvPr id="8" name="Slide Number Placeholder 3"/>
          <p:cNvSpPr>
            <a:spLocks noGrp="1"/>
          </p:cNvSpPr>
          <p:nvPr>
            <p:ph type="sldNum" sz="quarter" idx="10"/>
          </p:nvPr>
        </p:nvSpPr>
        <p:spPr/>
        <p:txBody>
          <a:bodyPr/>
          <a:lstStyle/>
          <a:p>
            <a:pPr>
              <a:defRPr/>
            </a:pPr>
            <a:fld id="{9F4A43A9-F396-4FA5-87E0-500717A1EBA6}" type="slidenum">
              <a:rPr lang="en-US"/>
              <a:pPr>
                <a:defRPr/>
              </a:pPr>
              <a:t>54</a:t>
            </a:fld>
            <a:endParaRPr lang="en-US" b="0" dirty="0">
              <a:latin typeface="Times New Roman" pitchFamily="18" charset="0"/>
            </a:endParaRPr>
          </a:p>
        </p:txBody>
      </p:sp>
      <p:sp>
        <p:nvSpPr>
          <p:cNvPr id="81925" name="Text Box 4"/>
          <p:cNvSpPr txBox="1">
            <a:spLocks noChangeArrowheads="1"/>
          </p:cNvSpPr>
          <p:nvPr/>
        </p:nvSpPr>
        <p:spPr bwMode="auto">
          <a:xfrm>
            <a:off x="7934192" y="6324600"/>
            <a:ext cx="998671"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p109d05</a:t>
            </a:r>
            <a:endParaRPr lang="en-US" sz="1600" b="1" dirty="0"/>
          </a:p>
        </p:txBody>
      </p:sp>
      <p:sp>
        <p:nvSpPr>
          <p:cNvPr id="81926" name="Rectangle 10"/>
          <p:cNvSpPr>
            <a:spLocks noChangeArrowheads="1"/>
          </p:cNvSpPr>
          <p:nvPr/>
        </p:nvSpPr>
        <p:spPr bwMode="auto">
          <a:xfrm>
            <a:off x="668338" y="1104900"/>
            <a:ext cx="7837487" cy="1073150"/>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b="1" dirty="0">
                <a:solidFill>
                  <a:srgbClr val="000000"/>
                </a:solidFill>
                <a:latin typeface="Courier New" pitchFamily="49" charset="0"/>
              </a:rPr>
              <a:t>proc print data=work.bonus;</a:t>
            </a:r>
          </a:p>
          <a:p>
            <a:pPr>
              <a:lnSpc>
                <a:spcPct val="85000"/>
              </a:lnSpc>
            </a:pPr>
            <a:r>
              <a:rPr lang="en-US" b="1" dirty="0">
                <a:solidFill>
                  <a:srgbClr val="000000"/>
                </a:solidFill>
                <a:latin typeface="Courier New" pitchFamily="49" charset="0"/>
              </a:rPr>
              <a:t>   var</a:t>
            </a:r>
            <a:r>
              <a:rPr lang="en-US" b="1" dirty="0">
                <a:latin typeface="Courier New" pitchFamily="49" charset="0"/>
              </a:rPr>
              <a:t> First_Name Last_Name Country Bonus;</a:t>
            </a:r>
          </a:p>
          <a:p>
            <a:pPr>
              <a:lnSpc>
                <a:spcPct val="85000"/>
              </a:lnSpc>
            </a:pPr>
            <a:r>
              <a:rPr lang="en-US" b="1" dirty="0">
                <a:latin typeface="Courier New" pitchFamily="49" charset="0"/>
              </a:rPr>
              <a:t>run;</a:t>
            </a:r>
          </a:p>
        </p:txBody>
      </p:sp>
      <p:sp>
        <p:nvSpPr>
          <p:cNvPr id="81928" name="Rectangle 12"/>
          <p:cNvSpPr>
            <a:spLocks noChangeArrowheads="1"/>
          </p:cNvSpPr>
          <p:nvPr/>
        </p:nvSpPr>
        <p:spPr bwMode="auto">
          <a:xfrm>
            <a:off x="666750" y="3008313"/>
            <a:ext cx="7807325" cy="3073400"/>
          </a:xfrm>
          <a:prstGeom prst="rect">
            <a:avLst/>
          </a:prstGeom>
          <a:solidFill>
            <a:srgbClr val="FFFFFF"/>
          </a:solidFill>
          <a:ln w="38100">
            <a:solidFill>
              <a:schemeClr val="tx2"/>
            </a:solidFill>
            <a:miter lim="800000"/>
            <a:headEnd type="none" w="med" len="lg"/>
            <a:tailEnd type="none" w="med" len="lg"/>
          </a:ln>
        </p:spPr>
        <p:txBody>
          <a:bodyPr lIns="88900" tIns="50800" rIns="88900" bIns="50800">
            <a:spAutoFit/>
          </a:bodyPr>
          <a:lstStyle/>
          <a:p>
            <a:r>
              <a:rPr lang="en-US" sz="1600" b="1" dirty="0">
                <a:solidFill>
                  <a:srgbClr val="000000"/>
                </a:solidFill>
                <a:latin typeface="SAS Monospace" pitchFamily="49" charset="0"/>
              </a:rPr>
              <a:t>  Obs    First_Name    Last_Name             Country    Bonus</a:t>
            </a:r>
          </a:p>
          <a:p>
            <a:endParaRPr lang="en-US" sz="1600" b="1" dirty="0">
              <a:solidFill>
                <a:srgbClr val="000000"/>
              </a:solidFill>
              <a:latin typeface="SAS Monospace" pitchFamily="49" charset="0"/>
            </a:endParaRPr>
          </a:p>
          <a:p>
            <a:r>
              <a:rPr lang="en-US" sz="1600" b="1" dirty="0">
                <a:solidFill>
                  <a:srgbClr val="000000"/>
                </a:solidFill>
                <a:latin typeface="SAS Monospace" pitchFamily="49" charset="0"/>
              </a:rPr>
              <a:t>   60    Billy         Plested                 AU        300</a:t>
            </a:r>
          </a:p>
          <a:p>
            <a:r>
              <a:rPr lang="en-US" sz="1600" b="1" dirty="0">
                <a:solidFill>
                  <a:srgbClr val="000000"/>
                </a:solidFill>
                <a:latin typeface="SAS Monospace" pitchFamily="49" charset="0"/>
              </a:rPr>
              <a:t>   61    Matsuoka      Wills                   AU        300</a:t>
            </a:r>
          </a:p>
          <a:p>
            <a:r>
              <a:rPr lang="en-US" sz="1600" b="1" dirty="0">
                <a:solidFill>
                  <a:srgbClr val="000000"/>
                </a:solidFill>
                <a:latin typeface="SAS Monospace" pitchFamily="49" charset="0"/>
              </a:rPr>
              <a:t>   62    Vino          George                  AU        300</a:t>
            </a:r>
          </a:p>
          <a:p>
            <a:r>
              <a:rPr lang="en-US" sz="1600" b="1" dirty="0">
                <a:solidFill>
                  <a:srgbClr val="000000"/>
                </a:solidFill>
                <a:latin typeface="SAS Monospace" pitchFamily="49" charset="0"/>
              </a:rPr>
              <a:t>   63    Meera         Body                    AU        300</a:t>
            </a:r>
          </a:p>
          <a:p>
            <a:r>
              <a:rPr lang="en-US" sz="1600" b="1" dirty="0">
                <a:solidFill>
                  <a:srgbClr val="000000"/>
                </a:solidFill>
                <a:latin typeface="SAS Monospace" pitchFamily="49" charset="0"/>
              </a:rPr>
              <a:t>   64    Harry         Highpoint               US        500</a:t>
            </a:r>
          </a:p>
          <a:p>
            <a:r>
              <a:rPr lang="en-US" sz="1600" b="1" dirty="0">
                <a:solidFill>
                  <a:srgbClr val="000000"/>
                </a:solidFill>
                <a:latin typeface="SAS Monospace" pitchFamily="49" charset="0"/>
              </a:rPr>
              <a:t>   65    Julienne      Magolan                 US        500</a:t>
            </a:r>
          </a:p>
          <a:p>
            <a:r>
              <a:rPr lang="en-US" sz="1600" b="1" dirty="0">
                <a:solidFill>
                  <a:srgbClr val="000000"/>
                </a:solidFill>
                <a:latin typeface="SAS Monospace" pitchFamily="49" charset="0"/>
              </a:rPr>
              <a:t>   66    Scott         Desanctis               US        500</a:t>
            </a:r>
          </a:p>
          <a:p>
            <a:r>
              <a:rPr lang="en-US" sz="1600" b="1" dirty="0">
                <a:solidFill>
                  <a:srgbClr val="000000"/>
                </a:solidFill>
                <a:latin typeface="SAS Monospace" pitchFamily="49" charset="0"/>
              </a:rPr>
              <a:t>   67    Cherda        Ridley                  US        500</a:t>
            </a:r>
          </a:p>
          <a:p>
            <a:r>
              <a:rPr lang="en-US" sz="1600" b="1" dirty="0">
                <a:solidFill>
                  <a:srgbClr val="000000"/>
                </a:solidFill>
                <a:latin typeface="SAS Monospace" pitchFamily="49" charset="0"/>
              </a:rPr>
              <a:t>   68    Priscilla     Farren                  US        500</a:t>
            </a:r>
          </a:p>
          <a:p>
            <a:r>
              <a:rPr lang="en-US" sz="1600" b="1" dirty="0">
                <a:solidFill>
                  <a:srgbClr val="000000"/>
                </a:solidFill>
                <a:latin typeface="SAS Monospace" pitchFamily="49" charset="0"/>
              </a:rPr>
              <a:t>   69    Robert        Stevens                 US        500</a:t>
            </a:r>
          </a:p>
        </p:txBody>
      </p:sp>
    </p:spTree>
    <p:extLst>
      <p:ext uri="{BB962C8B-B14F-4D97-AF65-F5344CB8AC3E}">
        <p14:creationId xmlns:p14="http://schemas.microsoft.com/office/powerpoint/2010/main" val="18115128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mtClean="0"/>
              <a:t>9.04 Quiz</a:t>
            </a:r>
            <a:endParaRPr lang="en-US" dirty="0" smtClean="0"/>
          </a:p>
        </p:txBody>
      </p:sp>
      <p:sp>
        <p:nvSpPr>
          <p:cNvPr id="83971" name="Rectangle 3"/>
          <p:cNvSpPr>
            <a:spLocks noGrp="1" noChangeArrowheads="1"/>
          </p:cNvSpPr>
          <p:nvPr>
            <p:ph idx="1"/>
          </p:nvPr>
        </p:nvSpPr>
        <p:spPr/>
        <p:txBody>
          <a:bodyPr/>
          <a:lstStyle/>
          <a:p>
            <a:r>
              <a:rPr lang="en-US" dirty="0" smtClean="0"/>
              <a:t>Program </a:t>
            </a:r>
            <a:r>
              <a:rPr lang="en-US" b="1" dirty="0" smtClean="0"/>
              <a:t>p109a02</a:t>
            </a:r>
            <a:r>
              <a:rPr lang="en-US" dirty="0" smtClean="0"/>
              <a:t> reads </a:t>
            </a:r>
            <a:r>
              <a:rPr lang="en-US" b="1" dirty="0" smtClean="0"/>
              <a:t>orion.nonsales</a:t>
            </a:r>
            <a:r>
              <a:rPr lang="en-US" dirty="0" smtClean="0"/>
              <a:t>, a non-validated data set. Open and submit the program and review the results. Why is </a:t>
            </a:r>
            <a:r>
              <a:rPr lang="en-US" b="1" dirty="0" smtClean="0">
                <a:latin typeface="Arial"/>
              </a:rPr>
              <a:t>Bonus</a:t>
            </a:r>
            <a:r>
              <a:rPr lang="en-US" dirty="0" smtClean="0"/>
              <a:t> set to 300 in observations 125, 197, and 200?</a:t>
            </a:r>
          </a:p>
          <a:p>
            <a:pPr marL="0" indent="0" eaLnBrk="1" hangingPunct="1"/>
            <a:endParaRPr lang="en-US" dirty="0" smtClean="0"/>
          </a:p>
          <a:p>
            <a:pPr marL="0" indent="0" eaLnBrk="1" hangingPunct="1"/>
            <a:endParaRPr lang="en-US" dirty="0" smtClean="0"/>
          </a:p>
        </p:txBody>
      </p:sp>
      <p:sp>
        <p:nvSpPr>
          <p:cNvPr id="4" name="Slide Number Placeholder 3"/>
          <p:cNvSpPr>
            <a:spLocks noGrp="1"/>
          </p:cNvSpPr>
          <p:nvPr>
            <p:ph type="sldNum" sz="quarter" idx="10"/>
          </p:nvPr>
        </p:nvSpPr>
        <p:spPr/>
        <p:txBody>
          <a:bodyPr/>
          <a:lstStyle/>
          <a:p>
            <a:pPr>
              <a:defRPr/>
            </a:pPr>
            <a:fld id="{2B813343-D019-48B8-AEDD-E5969EC83B18}" type="slidenum">
              <a:rPr lang="en-US"/>
              <a:pPr>
                <a:defRPr/>
              </a:pPr>
              <a:t>55</a:t>
            </a:fld>
            <a:endParaRPr lang="en-US" b="0" dirty="0">
              <a:latin typeface="Times New Roman" pitchFamily="18" charset="0"/>
            </a:endParaRPr>
          </a:p>
        </p:txBody>
      </p:sp>
      <p:sp>
        <p:nvSpPr>
          <p:cNvPr id="5" name="Rectangle 15"/>
          <p:cNvSpPr>
            <a:spLocks noChangeArrowheads="1"/>
          </p:cNvSpPr>
          <p:nvPr/>
        </p:nvSpPr>
        <p:spPr bwMode="auto">
          <a:xfrm>
            <a:off x="668338" y="2589898"/>
            <a:ext cx="7442200" cy="1695450"/>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b="1" dirty="0">
                <a:latin typeface="Courier New" pitchFamily="49" charset="0"/>
              </a:rPr>
              <a:t>data work.bonus;</a:t>
            </a:r>
          </a:p>
          <a:p>
            <a:pPr>
              <a:lnSpc>
                <a:spcPct val="85000"/>
              </a:lnSpc>
            </a:pPr>
            <a:r>
              <a:rPr lang="en-US" b="1" dirty="0">
                <a:latin typeface="Courier New" pitchFamily="49" charset="0"/>
              </a:rPr>
              <a:t>   set </a:t>
            </a:r>
            <a:r>
              <a:rPr lang="en-US" b="1" dirty="0" smtClean="0">
                <a:latin typeface="Courier New" pitchFamily="49" charset="0"/>
              </a:rPr>
              <a:t>orion.nonsales</a:t>
            </a:r>
            <a:r>
              <a:rPr lang="en-US" b="1" dirty="0">
                <a:latin typeface="Courier New" pitchFamily="49" charset="0"/>
              </a:rPr>
              <a:t>;</a:t>
            </a:r>
          </a:p>
          <a:p>
            <a:pPr>
              <a:lnSpc>
                <a:spcPct val="85000"/>
              </a:lnSpc>
            </a:pPr>
            <a:r>
              <a:rPr lang="en-US" b="1" dirty="0">
                <a:latin typeface="Courier New" pitchFamily="49" charset="0"/>
              </a:rPr>
              <a:t>   if Country='US' then Bonus=500;</a:t>
            </a:r>
          </a:p>
          <a:p>
            <a:pPr>
              <a:lnSpc>
                <a:spcPct val="85000"/>
              </a:lnSpc>
            </a:pPr>
            <a:r>
              <a:rPr lang="en-US" b="1" dirty="0">
                <a:latin typeface="Courier New" pitchFamily="49" charset="0"/>
              </a:rPr>
              <a:t>   else </a:t>
            </a:r>
            <a:r>
              <a:rPr lang="en-US" b="1" dirty="0" smtClean="0">
                <a:latin typeface="Courier New" pitchFamily="49" charset="0"/>
              </a:rPr>
              <a:t>Bonus=300</a:t>
            </a:r>
            <a:r>
              <a:rPr lang="en-US" b="1" dirty="0">
                <a:latin typeface="Courier New" pitchFamily="49" charset="0"/>
              </a:rPr>
              <a:t>;</a:t>
            </a:r>
          </a:p>
          <a:p>
            <a:pPr>
              <a:lnSpc>
                <a:spcPct val="85000"/>
              </a:lnSpc>
            </a:pPr>
            <a:r>
              <a:rPr lang="en-US" b="1" dirty="0">
                <a:latin typeface="Courier New" pitchFamily="49" charset="0"/>
              </a:rPr>
              <a:t>run;</a:t>
            </a:r>
          </a:p>
        </p:txBody>
      </p:sp>
      <p:sp>
        <p:nvSpPr>
          <p:cNvPr id="2" name="Rectangle 1"/>
          <p:cNvSpPr/>
          <p:nvPr>
            <p:custDataLst>
              <p:tags r:id="rId2"/>
            </p:custDataLst>
          </p:nvPr>
        </p:nvSpPr>
        <p:spPr bwMode="auto">
          <a:xfrm>
            <a:off x="2037716" y="2951594"/>
            <a:ext cx="2555938"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custDataLst>
      <p:tags r:id="rId1"/>
    </p:custDataLst>
    <p:extLst>
      <p:ext uri="{BB962C8B-B14F-4D97-AF65-F5344CB8AC3E}">
        <p14:creationId xmlns:p14="http://schemas.microsoft.com/office/powerpoint/2010/main" val="29637851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mtClean="0"/>
              <a:t>9.04 Quiz </a:t>
            </a:r>
            <a:r>
              <a:rPr lang="en-US" dirty="0" smtClean="0"/>
              <a:t>– Correct Answer</a:t>
            </a:r>
          </a:p>
        </p:txBody>
      </p:sp>
      <p:sp>
        <p:nvSpPr>
          <p:cNvPr id="83971" name="Rectangle 3"/>
          <p:cNvSpPr>
            <a:spLocks noGrp="1" noChangeArrowheads="1"/>
          </p:cNvSpPr>
          <p:nvPr>
            <p:ph idx="1"/>
          </p:nvPr>
        </p:nvSpPr>
        <p:spPr/>
        <p:txBody>
          <a:bodyPr/>
          <a:lstStyle/>
          <a:p>
            <a:r>
              <a:rPr lang="en-US" dirty="0" smtClean="0"/>
              <a:t>Program </a:t>
            </a:r>
            <a:r>
              <a:rPr lang="en-US" b="1" dirty="0" smtClean="0"/>
              <a:t>p109a02</a:t>
            </a:r>
            <a:r>
              <a:rPr lang="en-US" dirty="0" smtClean="0"/>
              <a:t> reads </a:t>
            </a:r>
            <a:r>
              <a:rPr lang="en-US" b="1" dirty="0" smtClean="0"/>
              <a:t>orion.nonsales</a:t>
            </a:r>
            <a:r>
              <a:rPr lang="en-US" dirty="0" smtClean="0"/>
              <a:t>, a non-validated data set. Open and submit the program and review the results. Why is </a:t>
            </a:r>
            <a:r>
              <a:rPr lang="en-US" b="1" dirty="0"/>
              <a:t>Bonus</a:t>
            </a:r>
            <a:r>
              <a:rPr lang="en-US" dirty="0" smtClean="0"/>
              <a:t> set to 300 in observations 125, 197, and 200?</a:t>
            </a:r>
          </a:p>
          <a:p>
            <a:pPr marL="0" indent="0" eaLnBrk="1" hangingPunct="1"/>
            <a:endParaRPr lang="en-US" dirty="0"/>
          </a:p>
          <a:p>
            <a:pPr marL="0" indent="0" eaLnBrk="1" hangingPunct="1"/>
            <a:endParaRPr lang="en-US" dirty="0" smtClean="0"/>
          </a:p>
          <a:p>
            <a:pPr marL="0" indent="0" eaLnBrk="1" hangingPunct="1"/>
            <a:endParaRPr lang="en-US" dirty="0"/>
          </a:p>
          <a:p>
            <a:pPr marL="0" indent="0" eaLnBrk="1" hangingPunct="1"/>
            <a:endParaRPr lang="en-US" dirty="0" smtClean="0"/>
          </a:p>
          <a:p>
            <a:pPr marL="0" indent="0" eaLnBrk="1" hangingPunct="1"/>
            <a:endParaRPr lang="en-US" dirty="0"/>
          </a:p>
          <a:p>
            <a:r>
              <a:rPr lang="en-US" b="1" dirty="0" smtClean="0"/>
              <a:t>The Country variable has some mixed case values in orion.nonsales. Observations with a country value of </a:t>
            </a:r>
            <a:r>
              <a:rPr lang="en-US" b="1" i="1" dirty="0" smtClean="0"/>
              <a:t>US</a:t>
            </a:r>
            <a:r>
              <a:rPr lang="en-US" b="1" dirty="0" smtClean="0"/>
              <a:t> are assigned 500. All others are assigned 300, including </a:t>
            </a:r>
            <a:r>
              <a:rPr lang="en-US" b="1" i="1" dirty="0" smtClean="0"/>
              <a:t>us</a:t>
            </a:r>
            <a:r>
              <a:rPr lang="en-US" b="1" dirty="0" smtClean="0"/>
              <a:t>.</a:t>
            </a:r>
          </a:p>
          <a:p>
            <a:pPr marL="0" indent="0" eaLnBrk="1" hangingPunct="1"/>
            <a:endParaRPr lang="en-US" dirty="0" smtClean="0"/>
          </a:p>
          <a:p>
            <a:pPr marL="0" indent="0" eaLnBrk="1" hangingPunct="1"/>
            <a:endParaRPr lang="en-US" dirty="0" smtClean="0"/>
          </a:p>
          <a:p>
            <a:pPr marL="0" indent="0" eaLnBrk="1" hangingPunct="1"/>
            <a:endParaRPr lang="en-US" dirty="0" smtClean="0"/>
          </a:p>
        </p:txBody>
      </p:sp>
      <p:sp>
        <p:nvSpPr>
          <p:cNvPr id="4" name="Slide Number Placeholder 3"/>
          <p:cNvSpPr>
            <a:spLocks noGrp="1"/>
          </p:cNvSpPr>
          <p:nvPr>
            <p:ph type="sldNum" sz="quarter" idx="10"/>
          </p:nvPr>
        </p:nvSpPr>
        <p:spPr/>
        <p:txBody>
          <a:bodyPr/>
          <a:lstStyle/>
          <a:p>
            <a:pPr>
              <a:defRPr/>
            </a:pPr>
            <a:fld id="{2B813343-D019-48B8-AEDD-E5969EC83B18}" type="slidenum">
              <a:rPr lang="en-US"/>
              <a:pPr>
                <a:defRPr/>
              </a:pPr>
              <a:t>56</a:t>
            </a:fld>
            <a:endParaRPr lang="en-US" b="0" dirty="0">
              <a:latin typeface="Times New Roman" pitchFamily="18" charset="0"/>
            </a:endParaRPr>
          </a:p>
        </p:txBody>
      </p:sp>
      <p:sp>
        <p:nvSpPr>
          <p:cNvPr id="5" name="Rectangle 15"/>
          <p:cNvSpPr>
            <a:spLocks noChangeArrowheads="1"/>
          </p:cNvSpPr>
          <p:nvPr/>
        </p:nvSpPr>
        <p:spPr bwMode="auto">
          <a:xfrm>
            <a:off x="668338" y="2589904"/>
            <a:ext cx="7442200" cy="1695450"/>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b="1" dirty="0">
                <a:latin typeface="Courier New" pitchFamily="49" charset="0"/>
              </a:rPr>
              <a:t>data work.bonus;</a:t>
            </a:r>
          </a:p>
          <a:p>
            <a:pPr>
              <a:lnSpc>
                <a:spcPct val="85000"/>
              </a:lnSpc>
            </a:pPr>
            <a:r>
              <a:rPr lang="en-US" b="1" dirty="0">
                <a:latin typeface="Courier New" pitchFamily="49" charset="0"/>
              </a:rPr>
              <a:t>   set </a:t>
            </a:r>
            <a:r>
              <a:rPr lang="en-US" b="1" dirty="0" smtClean="0">
                <a:latin typeface="Courier New" pitchFamily="49" charset="0"/>
              </a:rPr>
              <a:t>orion.nonsales</a:t>
            </a:r>
            <a:r>
              <a:rPr lang="en-US" b="1" dirty="0">
                <a:latin typeface="Courier New" pitchFamily="49" charset="0"/>
              </a:rPr>
              <a:t>;</a:t>
            </a:r>
          </a:p>
          <a:p>
            <a:pPr>
              <a:lnSpc>
                <a:spcPct val="85000"/>
              </a:lnSpc>
            </a:pPr>
            <a:r>
              <a:rPr lang="en-US" b="1" dirty="0">
                <a:latin typeface="Courier New" pitchFamily="49" charset="0"/>
              </a:rPr>
              <a:t>   if Country='US' then Bonus=500;</a:t>
            </a:r>
          </a:p>
          <a:p>
            <a:pPr>
              <a:lnSpc>
                <a:spcPct val="85000"/>
              </a:lnSpc>
            </a:pPr>
            <a:r>
              <a:rPr lang="en-US" b="1" dirty="0">
                <a:latin typeface="Courier New" pitchFamily="49" charset="0"/>
              </a:rPr>
              <a:t>   else </a:t>
            </a:r>
            <a:r>
              <a:rPr lang="en-US" b="1" dirty="0" smtClean="0">
                <a:latin typeface="Courier New" pitchFamily="49" charset="0"/>
              </a:rPr>
              <a:t>Bonus=300</a:t>
            </a:r>
            <a:r>
              <a:rPr lang="en-US" b="1" dirty="0">
                <a:latin typeface="Courier New" pitchFamily="49" charset="0"/>
              </a:rPr>
              <a:t>;</a:t>
            </a:r>
          </a:p>
          <a:p>
            <a:pPr>
              <a:lnSpc>
                <a:spcPct val="85000"/>
              </a:lnSpc>
            </a:pPr>
            <a:r>
              <a:rPr lang="en-US" b="1" dirty="0">
                <a:latin typeface="Courier New" pitchFamily="49" charset="0"/>
              </a:rPr>
              <a:t>run;</a:t>
            </a:r>
          </a:p>
        </p:txBody>
      </p:sp>
    </p:spTree>
    <p:custDataLst>
      <p:tags r:id="rId1"/>
    </p:custDataLst>
    <p:extLst>
      <p:ext uri="{BB962C8B-B14F-4D97-AF65-F5344CB8AC3E}">
        <p14:creationId xmlns:p14="http://schemas.microsoft.com/office/powerpoint/2010/main" val="17783094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for Invalid Data</a:t>
            </a:r>
            <a:endParaRPr lang="en-US" dirty="0"/>
          </a:p>
        </p:txBody>
      </p:sp>
      <p:sp>
        <p:nvSpPr>
          <p:cNvPr id="3" name="Content Placeholder 2"/>
          <p:cNvSpPr>
            <a:spLocks noGrp="1"/>
          </p:cNvSpPr>
          <p:nvPr>
            <p:ph idx="1"/>
          </p:nvPr>
        </p:nvSpPr>
        <p:spPr/>
        <p:txBody>
          <a:bodyPr/>
          <a:lstStyle/>
          <a:p>
            <a:r>
              <a:rPr lang="en-US" dirty="0" smtClean="0"/>
              <a:t>You can test for multiple values of </a:t>
            </a:r>
            <a:r>
              <a:rPr lang="en-US" b="1" dirty="0" smtClean="0"/>
              <a:t>Country</a:t>
            </a:r>
            <a:r>
              <a:rPr lang="en-US" dirty="0" smtClean="0"/>
              <a:t>.</a:t>
            </a:r>
          </a:p>
          <a:p>
            <a:endParaRPr lang="en-US" dirty="0"/>
          </a:p>
          <a:p>
            <a:endParaRPr lang="en-US" dirty="0" smtClean="0"/>
          </a:p>
          <a:p>
            <a:endParaRPr lang="en-US" dirty="0"/>
          </a:p>
          <a:p>
            <a:endParaRPr lang="en-US" dirty="0" smtClean="0"/>
          </a:p>
          <a:p>
            <a:endParaRPr lang="en-US" dirty="0"/>
          </a:p>
          <a:p>
            <a:r>
              <a:rPr lang="en-US" dirty="0" smtClean="0"/>
              <a:t>You can use the UPCASE function in the expression.</a:t>
            </a:r>
            <a:endParaRPr lang="en-US" dirty="0"/>
          </a:p>
        </p:txBody>
      </p:sp>
      <p:sp>
        <p:nvSpPr>
          <p:cNvPr id="4" name="Slide Number Placeholder 3"/>
          <p:cNvSpPr>
            <a:spLocks noGrp="1"/>
          </p:cNvSpPr>
          <p:nvPr>
            <p:ph type="sldNum" sz="quarter" idx="10"/>
          </p:nvPr>
        </p:nvSpPr>
        <p:spPr/>
        <p:txBody>
          <a:bodyPr/>
          <a:lstStyle/>
          <a:p>
            <a:pPr>
              <a:defRPr/>
            </a:pPr>
            <a:fld id="{AFB8DB2C-9EB6-4556-AF97-C124BE19DE49}" type="slidenum">
              <a:rPr lang="en-US" smtClean="0"/>
              <a:pPr>
                <a:defRPr/>
              </a:pPr>
              <a:t>57</a:t>
            </a:fld>
            <a:endParaRPr lang="en-US" b="0" dirty="0">
              <a:latin typeface="Times New Roman" pitchFamily="18" charset="0"/>
            </a:endParaRPr>
          </a:p>
        </p:txBody>
      </p:sp>
      <p:sp>
        <p:nvSpPr>
          <p:cNvPr id="5" name="Rectangle 4"/>
          <p:cNvSpPr>
            <a:spLocks noChangeArrowheads="1"/>
          </p:cNvSpPr>
          <p:nvPr/>
        </p:nvSpPr>
        <p:spPr bwMode="auto">
          <a:xfrm>
            <a:off x="735012" y="1521516"/>
            <a:ext cx="7726081" cy="2000035"/>
          </a:xfrm>
          <a:prstGeom prst="rect">
            <a:avLst/>
          </a:prstGeom>
          <a:solidFill>
            <a:srgbClr val="FFFFFF"/>
          </a:solidFill>
          <a:ln w="38100">
            <a:solidFill>
              <a:schemeClr val="tx2"/>
            </a:solidFill>
            <a:miter lim="800000"/>
            <a:headEnd type="none" w="med" len="lg"/>
            <a:tailEnd type="none" w="med" len="lg"/>
          </a:ln>
        </p:spPr>
        <p:txBody>
          <a:bodyPr wrap="square" tIns="50800" rIns="50800" bIns="50800">
            <a:spAutoFit/>
          </a:bodyPr>
          <a:lstStyle/>
          <a:p>
            <a:pPr>
              <a:lnSpc>
                <a:spcPct val="85000"/>
              </a:lnSpc>
            </a:pPr>
            <a:r>
              <a:rPr lang="en-US" b="1" dirty="0">
                <a:latin typeface="Courier New" pitchFamily="49" charset="0"/>
              </a:rPr>
              <a:t>data work.bonus;</a:t>
            </a:r>
          </a:p>
          <a:p>
            <a:pPr>
              <a:lnSpc>
                <a:spcPct val="85000"/>
              </a:lnSpc>
            </a:pPr>
            <a:r>
              <a:rPr lang="en-US" b="1" dirty="0">
                <a:latin typeface="Courier New" pitchFamily="49" charset="0"/>
              </a:rPr>
              <a:t>   set orion.nonsales;</a:t>
            </a:r>
          </a:p>
          <a:p>
            <a:pPr>
              <a:lnSpc>
                <a:spcPct val="85000"/>
              </a:lnSpc>
            </a:pPr>
            <a:r>
              <a:rPr lang="en-US" b="1" dirty="0">
                <a:latin typeface="Courier New" pitchFamily="49" charset="0"/>
              </a:rPr>
              <a:t>   if </a:t>
            </a:r>
            <a:r>
              <a:rPr lang="en-US" b="1" dirty="0" smtClean="0">
                <a:latin typeface="Courier New" pitchFamily="49" charset="0"/>
              </a:rPr>
              <a:t>Country in ('US','us') </a:t>
            </a:r>
            <a:endParaRPr lang="en-US" b="1" dirty="0">
              <a:latin typeface="Courier New" pitchFamily="49" charset="0"/>
            </a:endParaRPr>
          </a:p>
          <a:p>
            <a:pPr>
              <a:lnSpc>
                <a:spcPct val="85000"/>
              </a:lnSpc>
            </a:pPr>
            <a:r>
              <a:rPr lang="en-US" b="1" dirty="0">
                <a:latin typeface="Courier New" pitchFamily="49" charset="0"/>
              </a:rPr>
              <a:t>      then Bonus=500;</a:t>
            </a:r>
          </a:p>
          <a:p>
            <a:pPr>
              <a:lnSpc>
                <a:spcPct val="85000"/>
              </a:lnSpc>
            </a:pPr>
            <a:r>
              <a:rPr lang="en-US" b="1" dirty="0">
                <a:latin typeface="Courier New" pitchFamily="49" charset="0"/>
              </a:rPr>
              <a:t>   else </a:t>
            </a:r>
            <a:r>
              <a:rPr lang="en-US" b="1" dirty="0" smtClean="0">
                <a:latin typeface="Courier New" pitchFamily="49" charset="0"/>
              </a:rPr>
              <a:t>Bonus=300</a:t>
            </a:r>
            <a:r>
              <a:rPr lang="en-US" b="1" dirty="0">
                <a:latin typeface="Courier New" pitchFamily="49" charset="0"/>
              </a:rPr>
              <a:t>;</a:t>
            </a:r>
          </a:p>
          <a:p>
            <a:pPr>
              <a:lnSpc>
                <a:spcPct val="85000"/>
              </a:lnSpc>
            </a:pPr>
            <a:r>
              <a:rPr lang="en-US" b="1" dirty="0">
                <a:latin typeface="Courier New" pitchFamily="49" charset="0"/>
              </a:rPr>
              <a:t>run;</a:t>
            </a:r>
          </a:p>
        </p:txBody>
      </p:sp>
      <p:sp>
        <p:nvSpPr>
          <p:cNvPr id="6" name="Rectangle 4"/>
          <p:cNvSpPr>
            <a:spLocks noChangeArrowheads="1"/>
          </p:cNvSpPr>
          <p:nvPr/>
        </p:nvSpPr>
        <p:spPr bwMode="auto">
          <a:xfrm>
            <a:off x="735012" y="4044796"/>
            <a:ext cx="7726080" cy="1986185"/>
          </a:xfrm>
          <a:prstGeom prst="rect">
            <a:avLst/>
          </a:prstGeom>
          <a:solidFill>
            <a:srgbClr val="FFFFFF"/>
          </a:solidFill>
          <a:ln w="38100">
            <a:solidFill>
              <a:schemeClr val="tx2"/>
            </a:solidFill>
            <a:miter lim="800000"/>
            <a:headEnd type="none" w="med" len="lg"/>
            <a:tailEnd type="none" w="med" len="lg"/>
          </a:ln>
        </p:spPr>
        <p:txBody>
          <a:bodyPr wrap="square" tIns="50800" rIns="50800" bIns="50800">
            <a:spAutoFit/>
          </a:bodyPr>
          <a:lstStyle/>
          <a:p>
            <a:pPr>
              <a:lnSpc>
                <a:spcPct val="85000"/>
              </a:lnSpc>
            </a:pPr>
            <a:r>
              <a:rPr lang="en-US" b="1" dirty="0">
                <a:latin typeface="Courier New" pitchFamily="49" charset="0"/>
              </a:rPr>
              <a:t>data work.bonus;</a:t>
            </a:r>
          </a:p>
          <a:p>
            <a:pPr>
              <a:lnSpc>
                <a:spcPct val="85000"/>
              </a:lnSpc>
            </a:pPr>
            <a:r>
              <a:rPr lang="en-US" b="1" dirty="0">
                <a:latin typeface="Courier New" pitchFamily="49" charset="0"/>
              </a:rPr>
              <a:t>   set orion.nonsales;</a:t>
            </a:r>
          </a:p>
          <a:p>
            <a:pPr>
              <a:lnSpc>
                <a:spcPct val="85000"/>
              </a:lnSpc>
            </a:pPr>
            <a:r>
              <a:rPr lang="en-US" b="1" dirty="0">
                <a:latin typeface="Courier New" pitchFamily="49" charset="0"/>
              </a:rPr>
              <a:t>   if upcase(Country)='US' </a:t>
            </a:r>
          </a:p>
          <a:p>
            <a:pPr>
              <a:lnSpc>
                <a:spcPct val="85000"/>
              </a:lnSpc>
            </a:pPr>
            <a:r>
              <a:rPr lang="en-US" b="1" dirty="0">
                <a:latin typeface="Courier New" pitchFamily="49" charset="0"/>
              </a:rPr>
              <a:t>      then Bonus=500;</a:t>
            </a:r>
          </a:p>
          <a:p>
            <a:pPr>
              <a:lnSpc>
                <a:spcPct val="85000"/>
              </a:lnSpc>
            </a:pPr>
            <a:r>
              <a:rPr lang="en-US" b="1" dirty="0">
                <a:latin typeface="Courier New" pitchFamily="49" charset="0"/>
              </a:rPr>
              <a:t>   else </a:t>
            </a:r>
            <a:r>
              <a:rPr lang="en-US" b="1" dirty="0" smtClean="0">
                <a:latin typeface="Courier New" pitchFamily="49" charset="0"/>
              </a:rPr>
              <a:t>Bonus=300</a:t>
            </a:r>
            <a:r>
              <a:rPr lang="en-US" b="1" dirty="0">
                <a:latin typeface="Courier New" pitchFamily="49" charset="0"/>
              </a:rPr>
              <a:t>;</a:t>
            </a:r>
          </a:p>
          <a:p>
            <a:pPr>
              <a:lnSpc>
                <a:spcPct val="85000"/>
              </a:lnSpc>
            </a:pPr>
            <a:r>
              <a:rPr lang="en-US" b="1" dirty="0">
                <a:latin typeface="Courier New" pitchFamily="49" charset="0"/>
              </a:rPr>
              <a:t>run;</a:t>
            </a:r>
          </a:p>
        </p:txBody>
      </p:sp>
      <p:sp>
        <p:nvSpPr>
          <p:cNvPr id="7" name="Rectangle 6"/>
          <p:cNvSpPr/>
          <p:nvPr>
            <p:custDataLst>
              <p:tags r:id="rId1"/>
            </p:custDataLst>
          </p:nvPr>
        </p:nvSpPr>
        <p:spPr bwMode="auto">
          <a:xfrm>
            <a:off x="1840375" y="2194108"/>
            <a:ext cx="4097891"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8" name="Rectangle 7"/>
          <p:cNvSpPr/>
          <p:nvPr>
            <p:custDataLst>
              <p:tags r:id="rId2"/>
            </p:custDataLst>
          </p:nvPr>
        </p:nvSpPr>
        <p:spPr bwMode="auto">
          <a:xfrm>
            <a:off x="1921827" y="4717388"/>
            <a:ext cx="3662544"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0" name="Text Box 7"/>
          <p:cNvSpPr txBox="1">
            <a:spLocks noChangeArrowheads="1"/>
          </p:cNvSpPr>
          <p:nvPr/>
        </p:nvSpPr>
        <p:spPr bwMode="auto">
          <a:xfrm>
            <a:off x="7842250" y="6324600"/>
            <a:ext cx="109061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p109a02s</a:t>
            </a:r>
            <a:endParaRPr lang="en-US" sz="1600" b="1" dirty="0"/>
          </a:p>
        </p:txBody>
      </p:sp>
    </p:spTree>
    <p:extLst>
      <p:ext uri="{BB962C8B-B14F-4D97-AF65-F5344CB8AC3E}">
        <p14:creationId xmlns:p14="http://schemas.microsoft.com/office/powerpoint/2010/main" val="22940320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Cleaning Invalid Data</a:t>
            </a:r>
            <a:endParaRPr lang="en-US" dirty="0"/>
          </a:p>
        </p:txBody>
      </p:sp>
      <p:sp>
        <p:nvSpPr>
          <p:cNvPr id="3" name="Content Placeholder 2"/>
          <p:cNvSpPr>
            <a:spLocks noGrp="1"/>
          </p:cNvSpPr>
          <p:nvPr>
            <p:ph idx="1"/>
          </p:nvPr>
        </p:nvSpPr>
        <p:spPr/>
        <p:txBody>
          <a:bodyPr/>
          <a:lstStyle/>
          <a:p>
            <a:r>
              <a:rPr lang="en-US" dirty="0" smtClean="0"/>
              <a:t>You can clean the data before checking the value.</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b="1" dirty="0" smtClean="0">
                <a:sym typeface="Wingdings"/>
              </a:rPr>
              <a:t></a:t>
            </a:r>
            <a:r>
              <a:rPr lang="en-US" dirty="0" smtClean="0">
                <a:sym typeface="Wingdings"/>
              </a:rPr>
              <a:t>   </a:t>
            </a:r>
            <a:r>
              <a:rPr lang="en-US" dirty="0" smtClean="0"/>
              <a:t>It is a best practice to clean the data at the source, </a:t>
            </a:r>
            <a:br>
              <a:rPr lang="en-US" dirty="0" smtClean="0"/>
            </a:br>
            <a:r>
              <a:rPr lang="en-US" dirty="0" smtClean="0"/>
              <a:t>       but in some cases, that is not possible. With this</a:t>
            </a:r>
            <a:br>
              <a:rPr lang="en-US" dirty="0" smtClean="0"/>
            </a:br>
            <a:r>
              <a:rPr lang="en-US" dirty="0" smtClean="0"/>
              <a:t>       method, you are creating a clean data set.  </a:t>
            </a:r>
            <a:endParaRPr lang="en-US" dirty="0"/>
          </a:p>
        </p:txBody>
      </p:sp>
      <p:sp>
        <p:nvSpPr>
          <p:cNvPr id="4" name="Slide Number Placeholder 3"/>
          <p:cNvSpPr>
            <a:spLocks noGrp="1"/>
          </p:cNvSpPr>
          <p:nvPr>
            <p:ph type="sldNum" sz="quarter" idx="10"/>
          </p:nvPr>
        </p:nvSpPr>
        <p:spPr/>
        <p:txBody>
          <a:bodyPr/>
          <a:lstStyle/>
          <a:p>
            <a:pPr>
              <a:defRPr/>
            </a:pPr>
            <a:fld id="{AFB8DB2C-9EB6-4556-AF97-C124BE19DE49}" type="slidenum">
              <a:rPr lang="en-US" smtClean="0"/>
              <a:pPr>
                <a:defRPr/>
              </a:pPr>
              <a:t>58</a:t>
            </a:fld>
            <a:endParaRPr lang="en-US" b="0" dirty="0">
              <a:latin typeface="Times New Roman" pitchFamily="18" charset="0"/>
            </a:endParaRPr>
          </a:p>
        </p:txBody>
      </p:sp>
      <p:sp>
        <p:nvSpPr>
          <p:cNvPr id="5" name="Rectangle 4"/>
          <p:cNvSpPr>
            <a:spLocks noChangeArrowheads="1"/>
          </p:cNvSpPr>
          <p:nvPr/>
        </p:nvSpPr>
        <p:spPr bwMode="auto">
          <a:xfrm>
            <a:off x="735013" y="1556229"/>
            <a:ext cx="5878512" cy="2300117"/>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b="1" dirty="0">
                <a:latin typeface="Courier New" pitchFamily="49" charset="0"/>
              </a:rPr>
              <a:t>data work.bonus;</a:t>
            </a:r>
          </a:p>
          <a:p>
            <a:pPr>
              <a:lnSpc>
                <a:spcPct val="85000"/>
              </a:lnSpc>
            </a:pPr>
            <a:r>
              <a:rPr lang="en-US" b="1" dirty="0">
                <a:latin typeface="Courier New" pitchFamily="49" charset="0"/>
              </a:rPr>
              <a:t>   set orion.nonsales</a:t>
            </a:r>
            <a:r>
              <a:rPr lang="en-US" b="1" dirty="0" smtClean="0">
                <a:latin typeface="Courier New" pitchFamily="49" charset="0"/>
              </a:rPr>
              <a:t>;</a:t>
            </a:r>
          </a:p>
          <a:p>
            <a:pPr>
              <a:lnSpc>
                <a:spcPct val="85000"/>
              </a:lnSpc>
            </a:pPr>
            <a:r>
              <a:rPr lang="en-US" b="1" dirty="0">
                <a:latin typeface="Courier New" pitchFamily="49" charset="0"/>
              </a:rPr>
              <a:t> </a:t>
            </a:r>
            <a:r>
              <a:rPr lang="en-US" b="1" dirty="0" smtClean="0">
                <a:latin typeface="Courier New" pitchFamily="49" charset="0"/>
              </a:rPr>
              <a:t>  Country=upcase(Country);</a:t>
            </a:r>
            <a:endParaRPr lang="en-US" b="1" dirty="0">
              <a:latin typeface="Courier New" pitchFamily="49" charset="0"/>
            </a:endParaRPr>
          </a:p>
          <a:p>
            <a:pPr>
              <a:lnSpc>
                <a:spcPct val="85000"/>
              </a:lnSpc>
            </a:pPr>
            <a:r>
              <a:rPr lang="en-US" b="1" dirty="0">
                <a:latin typeface="Courier New" pitchFamily="49" charset="0"/>
              </a:rPr>
              <a:t>   if </a:t>
            </a:r>
            <a:r>
              <a:rPr lang="en-US" b="1" dirty="0" smtClean="0">
                <a:latin typeface="Courier New" pitchFamily="49" charset="0"/>
              </a:rPr>
              <a:t>Country=</a:t>
            </a:r>
            <a:r>
              <a:rPr lang="en-US" b="1" dirty="0">
                <a:latin typeface="Courier New" pitchFamily="49" charset="0"/>
              </a:rPr>
              <a:t>'US' </a:t>
            </a:r>
          </a:p>
          <a:p>
            <a:pPr>
              <a:lnSpc>
                <a:spcPct val="85000"/>
              </a:lnSpc>
            </a:pPr>
            <a:r>
              <a:rPr lang="en-US" b="1" dirty="0">
                <a:latin typeface="Courier New" pitchFamily="49" charset="0"/>
              </a:rPr>
              <a:t>      then Bonus=500;</a:t>
            </a:r>
          </a:p>
          <a:p>
            <a:pPr>
              <a:lnSpc>
                <a:spcPct val="85000"/>
              </a:lnSpc>
            </a:pPr>
            <a:r>
              <a:rPr lang="en-US" b="1" dirty="0">
                <a:latin typeface="Courier New" pitchFamily="49" charset="0"/>
              </a:rPr>
              <a:t>   else </a:t>
            </a:r>
            <a:r>
              <a:rPr lang="en-US" b="1" dirty="0" smtClean="0">
                <a:latin typeface="Courier New" pitchFamily="49" charset="0"/>
              </a:rPr>
              <a:t>Bonus=300</a:t>
            </a:r>
            <a:r>
              <a:rPr lang="en-US" b="1" dirty="0">
                <a:latin typeface="Courier New" pitchFamily="49" charset="0"/>
              </a:rPr>
              <a:t>;</a:t>
            </a:r>
          </a:p>
          <a:p>
            <a:pPr>
              <a:lnSpc>
                <a:spcPct val="85000"/>
              </a:lnSpc>
            </a:pPr>
            <a:r>
              <a:rPr lang="en-US" b="1" dirty="0">
                <a:latin typeface="Courier New" pitchFamily="49" charset="0"/>
              </a:rPr>
              <a:t>run;</a:t>
            </a:r>
          </a:p>
        </p:txBody>
      </p:sp>
      <p:sp>
        <p:nvSpPr>
          <p:cNvPr id="6" name="Rectangle 5"/>
          <p:cNvSpPr/>
          <p:nvPr>
            <p:custDataLst>
              <p:tags r:id="rId1"/>
            </p:custDataLst>
          </p:nvPr>
        </p:nvSpPr>
        <p:spPr bwMode="auto">
          <a:xfrm>
            <a:off x="1374141" y="2228821"/>
            <a:ext cx="4427945"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7" name="Text Box 7"/>
          <p:cNvSpPr txBox="1">
            <a:spLocks noChangeArrowheads="1"/>
          </p:cNvSpPr>
          <p:nvPr/>
        </p:nvSpPr>
        <p:spPr bwMode="auto">
          <a:xfrm>
            <a:off x="7934193" y="6324600"/>
            <a:ext cx="998670"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p109d06</a:t>
            </a:r>
            <a:endParaRPr lang="en-US" sz="1600" b="1" dirty="0"/>
          </a:p>
        </p:txBody>
      </p:sp>
    </p:spTree>
    <p:extLst>
      <p:ext uri="{BB962C8B-B14F-4D97-AF65-F5344CB8AC3E}">
        <p14:creationId xmlns:p14="http://schemas.microsoft.com/office/powerpoint/2010/main" val="28794256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kaperk\Desktop\CDS_slides\PNG\Questions_sl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600" y="1635125"/>
            <a:ext cx="66548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89348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Considerations</a:t>
            </a:r>
          </a:p>
        </p:txBody>
      </p:sp>
      <p:sp>
        <p:nvSpPr>
          <p:cNvPr id="216" name="Slide Number Placeholder 3"/>
          <p:cNvSpPr>
            <a:spLocks noGrp="1"/>
          </p:cNvSpPr>
          <p:nvPr>
            <p:ph type="sldNum" sz="quarter" idx="10"/>
          </p:nvPr>
        </p:nvSpPr>
        <p:spPr/>
        <p:txBody>
          <a:bodyPr/>
          <a:lstStyle/>
          <a:p>
            <a:pPr>
              <a:defRPr/>
            </a:pPr>
            <a:fld id="{D62BCEB9-B93D-40DE-9FE2-44335E46FBD0}" type="slidenum">
              <a:rPr lang="en-US"/>
              <a:pPr>
                <a:defRPr/>
              </a:pPr>
              <a:t>6</a:t>
            </a:fld>
            <a:endParaRPr lang="en-US" b="0" dirty="0">
              <a:latin typeface="Times New Roman" pitchFamily="18" charset="0"/>
            </a:endParaRPr>
          </a:p>
        </p:txBody>
      </p:sp>
      <p:graphicFrame>
        <p:nvGraphicFramePr>
          <p:cNvPr id="415708" name="Group 988"/>
          <p:cNvGraphicFramePr>
            <a:graphicFrameLocks noGrp="1"/>
          </p:cNvGraphicFramePr>
          <p:nvPr>
            <p:extLst>
              <p:ext uri="{D42A27DB-BD31-4B8C-83A1-F6EECF244321}">
                <p14:modId xmlns:p14="http://schemas.microsoft.com/office/powerpoint/2010/main" val="2377362998"/>
              </p:ext>
            </p:extLst>
          </p:nvPr>
        </p:nvGraphicFramePr>
        <p:xfrm>
          <a:off x="245269" y="964324"/>
          <a:ext cx="8651875" cy="1922636"/>
        </p:xfrm>
        <a:graphic>
          <a:graphicData uri="http://schemas.openxmlformats.org/drawingml/2006/table">
            <a:tbl>
              <a:tblPr/>
              <a:tblGrid>
                <a:gridCol w="1113679"/>
                <a:gridCol w="837281"/>
                <a:gridCol w="892367"/>
                <a:gridCol w="871423"/>
                <a:gridCol w="817562"/>
                <a:gridCol w="1560991"/>
                <a:gridCol w="925034"/>
                <a:gridCol w="858838"/>
                <a:gridCol w="774700"/>
              </a:tblGrid>
              <a:tr h="426863">
                <a:tc gridSpan="9">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Partial </a:t>
                      </a:r>
                      <a:r>
                        <a:rPr kumimoji="0" lang="en-US" sz="2400" b="1" i="0" u="none" strike="noStrike" cap="none" normalizeH="0" baseline="0" dirty="0" smtClean="0">
                          <a:ln>
                            <a:noFill/>
                          </a:ln>
                          <a:solidFill>
                            <a:srgbClr val="000000"/>
                          </a:solidFill>
                          <a:effectLst/>
                          <a:latin typeface="Arial"/>
                        </a:rPr>
                        <a:t>orion.sales</a:t>
                      </a:r>
                    </a:p>
                  </a:txBody>
                  <a:tcPr marL="0" marR="0" marT="0" marB="0" anchor="ctr" horzOverflow="overflow">
                    <a:lnL cap="flat">
                      <a:noFill/>
                    </a:lnL>
                    <a:lnR cap="flat">
                      <a:noFill/>
                    </a:lnR>
                    <a:lnT cap="flat">
                      <a:noFill/>
                    </a:lnT>
                    <a:lnB w="12700" cap="flat" cmpd="sng" algn="ctr">
                      <a:solidFill>
                        <a:srgbClr val="000000"/>
                      </a:solidFill>
                      <a:prstDash val="solid"/>
                      <a:round/>
                      <a:headEnd type="none" w="med" len="lg"/>
                      <a:tailEnd type="none" w="med" len="lg"/>
                    </a:lnB>
                    <a:lnTlToBr cap="flat">
                      <a:noFill/>
                    </a:lnTlToBr>
                    <a:lnBlToTr cap="flat">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6863">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500" b="1" i="0" u="none" strike="noStrike" cap="none" normalizeH="0" baseline="0" dirty="0" smtClean="0">
                          <a:ln>
                            <a:noFill/>
                          </a:ln>
                          <a:solidFill>
                            <a:srgbClr val="000000"/>
                          </a:solidFill>
                          <a:effectLst/>
                          <a:latin typeface="Arial"/>
                        </a:rPr>
                        <a:t>Employee_ID</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cap="flat">
                      <a:noFill/>
                    </a:lnTlToBr>
                    <a:lnBlToTr cap="flat">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500" b="1" i="0" u="none" strike="noStrike" cap="none" normalizeH="0" baseline="0" dirty="0" smtClean="0">
                          <a:ln>
                            <a:noFill/>
                          </a:ln>
                          <a:solidFill>
                            <a:srgbClr val="000000"/>
                          </a:solidFill>
                          <a:effectLst/>
                          <a:latin typeface="Arial"/>
                        </a:rPr>
                        <a:t>First</a:t>
                      </a:r>
                      <a:br>
                        <a:rPr kumimoji="0" lang="en-US" sz="1500" b="1" i="0" u="none" strike="noStrike" cap="none" normalizeH="0" baseline="0" dirty="0" smtClean="0">
                          <a:ln>
                            <a:noFill/>
                          </a:ln>
                          <a:solidFill>
                            <a:srgbClr val="000000"/>
                          </a:solidFill>
                          <a:effectLst/>
                          <a:latin typeface="Arial"/>
                        </a:rPr>
                      </a:br>
                      <a:r>
                        <a:rPr kumimoji="0" lang="en-US" sz="1500" b="1" i="0" u="none" strike="noStrike" cap="none" normalizeH="0" baseline="0" dirty="0" smtClean="0">
                          <a:ln>
                            <a:noFill/>
                          </a:ln>
                          <a:solidFill>
                            <a:srgbClr val="000000"/>
                          </a:solidFill>
                          <a:effectLst/>
                          <a:latin typeface="Arial"/>
                        </a:rPr>
                        <a:t>_Name </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500" b="1" i="0" u="none" strike="noStrike" cap="none" normalizeH="0" baseline="0" dirty="0" smtClean="0">
                          <a:ln>
                            <a:noFill/>
                          </a:ln>
                          <a:solidFill>
                            <a:srgbClr val="000000"/>
                          </a:solidFill>
                          <a:effectLst/>
                          <a:latin typeface="Arial"/>
                        </a:rPr>
                        <a:t>Last</a:t>
                      </a:r>
                      <a:br>
                        <a:rPr kumimoji="0" lang="en-US" sz="1500" b="1" i="0" u="none" strike="noStrike" cap="none" normalizeH="0" baseline="0" dirty="0" smtClean="0">
                          <a:ln>
                            <a:noFill/>
                          </a:ln>
                          <a:solidFill>
                            <a:srgbClr val="000000"/>
                          </a:solidFill>
                          <a:effectLst/>
                          <a:latin typeface="Arial"/>
                        </a:rPr>
                      </a:br>
                      <a:r>
                        <a:rPr kumimoji="0" lang="en-US" sz="1500" b="1" i="0" u="none" strike="noStrike" cap="none" normalizeH="0" baseline="0" dirty="0" smtClean="0">
                          <a:ln>
                            <a:noFill/>
                          </a:ln>
                          <a:solidFill>
                            <a:srgbClr val="000000"/>
                          </a:solidFill>
                          <a:effectLst/>
                          <a:latin typeface="Arial"/>
                        </a:rPr>
                        <a:t>_ Name</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500" b="1" i="0" u="none" strike="noStrike" cap="none" normalizeH="0" baseline="0" dirty="0" smtClean="0">
                          <a:ln>
                            <a:noFill/>
                          </a:ln>
                          <a:solidFill>
                            <a:srgbClr val="000000"/>
                          </a:solidFill>
                          <a:effectLst/>
                          <a:latin typeface="Arial"/>
                        </a:rPr>
                        <a:t>Gender</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500" b="1" i="0" u="none" strike="noStrike" cap="none" normalizeH="0" baseline="0" dirty="0" smtClean="0">
                          <a:ln>
                            <a:noFill/>
                          </a:ln>
                          <a:solidFill>
                            <a:srgbClr val="000000"/>
                          </a:solidFill>
                          <a:effectLst/>
                          <a:latin typeface="Arial"/>
                        </a:rPr>
                        <a:t>Salary</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500" b="1" i="0" u="none" strike="noStrike" cap="none" normalizeH="0" baseline="0" dirty="0" smtClean="0">
                          <a:ln>
                            <a:noFill/>
                          </a:ln>
                          <a:solidFill>
                            <a:srgbClr val="000000"/>
                          </a:solidFill>
                          <a:effectLst/>
                          <a:latin typeface="Arial"/>
                        </a:rPr>
                        <a:t>Job_ Title</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500" b="1" i="0" u="none" strike="noStrike" cap="none" normalizeH="0" baseline="0" dirty="0" smtClean="0">
                          <a:ln>
                            <a:noFill/>
                          </a:ln>
                          <a:solidFill>
                            <a:srgbClr val="000000"/>
                          </a:solidFill>
                          <a:effectLst/>
                          <a:latin typeface="Arial"/>
                        </a:rPr>
                        <a:t>Country</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500" b="1" i="0" u="none" strike="noStrike" cap="none" normalizeH="0" baseline="0" dirty="0" smtClean="0">
                          <a:ln>
                            <a:noFill/>
                          </a:ln>
                          <a:solidFill>
                            <a:srgbClr val="000000"/>
                          </a:solidFill>
                          <a:effectLst/>
                          <a:latin typeface="Arial"/>
                        </a:rPr>
                        <a:t>Birth_Date</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500" b="1" i="0" u="none" strike="noStrike" cap="none" normalizeH="0" baseline="0" dirty="0" smtClean="0">
                          <a:ln>
                            <a:noFill/>
                          </a:ln>
                          <a:solidFill>
                            <a:srgbClr val="000000"/>
                          </a:solidFill>
                          <a:effectLst/>
                          <a:latin typeface="Arial"/>
                        </a:rPr>
                        <a:t>Hire_Date</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r>
              <a:tr h="346191">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500" b="0" i="0" u="none" strike="noStrike" cap="none" normalizeH="0" baseline="0" dirty="0" smtClean="0">
                          <a:ln>
                            <a:noFill/>
                          </a:ln>
                          <a:solidFill>
                            <a:srgbClr val="000000"/>
                          </a:solidFill>
                          <a:effectLst/>
                          <a:latin typeface="Arial"/>
                        </a:rPr>
                        <a:t>120102</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cap="flat">
                      <a:noFill/>
                    </a:lnTlToBr>
                    <a:lnBlToTr cap="flat">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500" b="0" i="0" u="none" strike="noStrike" cap="none" normalizeH="0" baseline="0" dirty="0" smtClean="0">
                          <a:ln>
                            <a:noFill/>
                          </a:ln>
                          <a:solidFill>
                            <a:srgbClr val="000000"/>
                          </a:solidFill>
                          <a:effectLst/>
                          <a:latin typeface="Arial"/>
                        </a:rPr>
                        <a:t>Tom</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500" b="0" i="0" u="none" strike="noStrike" cap="none" normalizeH="0" baseline="0" dirty="0" smtClean="0">
                          <a:ln>
                            <a:noFill/>
                          </a:ln>
                          <a:solidFill>
                            <a:srgbClr val="000000"/>
                          </a:solidFill>
                          <a:effectLst/>
                          <a:latin typeface="Arial"/>
                        </a:rPr>
                        <a:t>Zhou</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500" b="0" i="0" u="none" strike="noStrike" cap="none" normalizeH="0" baseline="0" dirty="0" smtClean="0">
                          <a:ln>
                            <a:noFill/>
                          </a:ln>
                          <a:solidFill>
                            <a:srgbClr val="000000"/>
                          </a:solidFill>
                          <a:effectLst/>
                          <a:latin typeface="Arial"/>
                        </a:rPr>
                        <a:t>M</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500" b="0" i="0" u="none" strike="noStrike" cap="none" normalizeH="0" baseline="0" dirty="0" smtClean="0">
                          <a:ln>
                            <a:noFill/>
                          </a:ln>
                          <a:solidFill>
                            <a:srgbClr val="000000"/>
                          </a:solidFill>
                          <a:effectLst/>
                          <a:latin typeface="Arial"/>
                        </a:rPr>
                        <a:t>108255</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500" b="0" i="0" u="none" strike="noStrike" cap="none" normalizeH="0" baseline="0" dirty="0" smtClean="0">
                          <a:ln>
                            <a:noFill/>
                          </a:ln>
                          <a:solidFill>
                            <a:srgbClr val="000000"/>
                          </a:solidFill>
                          <a:effectLst/>
                          <a:latin typeface="Arial"/>
                        </a:rPr>
                        <a:t>Sales Manager</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500" b="0" i="0" u="none" strike="noStrike" cap="none" normalizeH="0" baseline="0" dirty="0" smtClean="0">
                          <a:ln>
                            <a:noFill/>
                          </a:ln>
                          <a:solidFill>
                            <a:srgbClr val="000000"/>
                          </a:solidFill>
                          <a:effectLst/>
                          <a:latin typeface="Arial"/>
                        </a:rPr>
                        <a:t>AU</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500" b="0" i="0" u="none" strike="noStrike" cap="none" normalizeH="0" baseline="0" dirty="0" smtClean="0">
                          <a:ln>
                            <a:noFill/>
                          </a:ln>
                          <a:solidFill>
                            <a:srgbClr val="000000"/>
                          </a:solidFill>
                          <a:effectLst/>
                          <a:latin typeface="Arial"/>
                        </a:rPr>
                        <a:t>3510</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500" b="0" i="0" u="none" strike="noStrike" cap="none" normalizeH="0" baseline="0" dirty="0" smtClean="0">
                          <a:ln>
                            <a:noFill/>
                          </a:ln>
                          <a:solidFill>
                            <a:srgbClr val="000000"/>
                          </a:solidFill>
                          <a:effectLst/>
                          <a:latin typeface="Arial"/>
                        </a:rPr>
                        <a:t>10744</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r>
              <a:tr h="346191">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500" b="0" i="0" u="none" strike="noStrike" cap="none" normalizeH="0" baseline="0" dirty="0" smtClean="0">
                          <a:ln>
                            <a:noFill/>
                          </a:ln>
                          <a:solidFill>
                            <a:srgbClr val="000000"/>
                          </a:solidFill>
                          <a:effectLst/>
                          <a:latin typeface="Arial"/>
                        </a:rPr>
                        <a:t>120103</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cap="flat">
                      <a:noFill/>
                    </a:lnTlToBr>
                    <a:lnBlToTr cap="flat">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500" b="0" i="0" u="none" strike="noStrike" cap="none" normalizeH="0" baseline="0" dirty="0" smtClean="0">
                          <a:ln>
                            <a:noFill/>
                          </a:ln>
                          <a:solidFill>
                            <a:srgbClr val="000000"/>
                          </a:solidFill>
                          <a:effectLst/>
                          <a:latin typeface="Arial"/>
                        </a:rPr>
                        <a:t>Wilson</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500" b="0" i="0" u="none" strike="noStrike" cap="none" normalizeH="0" baseline="0" dirty="0" smtClean="0">
                          <a:ln>
                            <a:noFill/>
                          </a:ln>
                          <a:solidFill>
                            <a:srgbClr val="000000"/>
                          </a:solidFill>
                          <a:effectLst/>
                          <a:latin typeface="Arial"/>
                        </a:rPr>
                        <a:t>Dawes</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500" b="0" i="0" u="none" strike="noStrike" cap="none" normalizeH="0" baseline="0" dirty="0" smtClean="0">
                          <a:ln>
                            <a:noFill/>
                          </a:ln>
                          <a:solidFill>
                            <a:srgbClr val="000000"/>
                          </a:solidFill>
                          <a:effectLst/>
                          <a:latin typeface="Arial"/>
                        </a:rPr>
                        <a:t>M</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500" b="0" i="0" u="none" strike="noStrike" cap="none" normalizeH="0" baseline="0" dirty="0" smtClean="0">
                          <a:ln>
                            <a:noFill/>
                          </a:ln>
                          <a:solidFill>
                            <a:srgbClr val="000000"/>
                          </a:solidFill>
                          <a:effectLst/>
                          <a:latin typeface="Arial"/>
                        </a:rPr>
                        <a:t>87975</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500" b="0" i="0" u="none" strike="noStrike" cap="none" normalizeH="0" baseline="0" dirty="0" smtClean="0">
                          <a:ln>
                            <a:noFill/>
                          </a:ln>
                          <a:solidFill>
                            <a:srgbClr val="000000"/>
                          </a:solidFill>
                          <a:effectLst/>
                          <a:latin typeface="Arial"/>
                        </a:rPr>
                        <a:t>Sales Manager</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500" b="0" i="0" u="none" strike="noStrike" cap="none" normalizeH="0" baseline="0" dirty="0" smtClean="0">
                          <a:ln>
                            <a:noFill/>
                          </a:ln>
                          <a:solidFill>
                            <a:srgbClr val="000000"/>
                          </a:solidFill>
                          <a:effectLst/>
                          <a:latin typeface="Arial"/>
                        </a:rPr>
                        <a:t>AU</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500" b="0" i="0" u="none" strike="noStrike" cap="none" normalizeH="0" baseline="0" dirty="0" smtClean="0">
                          <a:ln>
                            <a:noFill/>
                          </a:ln>
                          <a:solidFill>
                            <a:srgbClr val="000000"/>
                          </a:solidFill>
                          <a:effectLst/>
                          <a:latin typeface="Arial"/>
                        </a:rPr>
                        <a:t>-3996</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500" b="0" i="0" u="none" strike="noStrike" cap="none" normalizeH="0" baseline="0" dirty="0" smtClean="0">
                          <a:ln>
                            <a:noFill/>
                          </a:ln>
                          <a:solidFill>
                            <a:srgbClr val="000000"/>
                          </a:solidFill>
                          <a:effectLst/>
                          <a:latin typeface="Arial"/>
                        </a:rPr>
                        <a:t>5114</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r>
              <a:tr h="346191">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500" b="0" i="0" u="none" strike="noStrike" cap="none" normalizeH="0" baseline="0" dirty="0" smtClean="0">
                          <a:ln>
                            <a:noFill/>
                          </a:ln>
                          <a:solidFill>
                            <a:srgbClr val="000000"/>
                          </a:solidFill>
                          <a:effectLst/>
                          <a:latin typeface="Arial"/>
                        </a:rPr>
                        <a:t>120121</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500" b="0" i="0" u="none" strike="noStrike" cap="none" normalizeH="0" baseline="0" dirty="0" smtClean="0">
                          <a:ln>
                            <a:noFill/>
                          </a:ln>
                          <a:solidFill>
                            <a:srgbClr val="000000"/>
                          </a:solidFill>
                          <a:effectLst/>
                          <a:latin typeface="Arial"/>
                        </a:rPr>
                        <a:t>Irenie</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500" b="0" i="0" u="none" strike="noStrike" cap="none" normalizeH="0" baseline="0" dirty="0" smtClean="0">
                          <a:ln>
                            <a:noFill/>
                          </a:ln>
                          <a:solidFill>
                            <a:srgbClr val="000000"/>
                          </a:solidFill>
                          <a:effectLst/>
                          <a:latin typeface="Arial"/>
                        </a:rPr>
                        <a:t>Elvish</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500" b="0" i="0" u="none" strike="noStrike" cap="none" normalizeH="0" baseline="0" dirty="0" smtClean="0">
                          <a:ln>
                            <a:noFill/>
                          </a:ln>
                          <a:solidFill>
                            <a:srgbClr val="000000"/>
                          </a:solidFill>
                          <a:effectLst/>
                          <a:latin typeface="Arial"/>
                        </a:rPr>
                        <a:t>F</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500" b="0" i="0" u="none" strike="noStrike" cap="none" normalizeH="0" baseline="0" dirty="0" smtClean="0">
                          <a:ln>
                            <a:noFill/>
                          </a:ln>
                          <a:solidFill>
                            <a:srgbClr val="000000"/>
                          </a:solidFill>
                          <a:effectLst/>
                          <a:latin typeface="Arial"/>
                        </a:rPr>
                        <a:t>26600</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500" b="0" i="0" u="none" strike="noStrike" cap="none" normalizeH="0" baseline="0" dirty="0" smtClean="0">
                          <a:ln>
                            <a:noFill/>
                          </a:ln>
                          <a:solidFill>
                            <a:srgbClr val="000000"/>
                          </a:solidFill>
                          <a:effectLst/>
                          <a:latin typeface="Arial"/>
                        </a:rPr>
                        <a:t>Sales Rep. II</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500" b="0" i="0" u="none" strike="noStrike" cap="none" normalizeH="0" baseline="0" dirty="0" smtClean="0">
                          <a:ln>
                            <a:noFill/>
                          </a:ln>
                          <a:solidFill>
                            <a:srgbClr val="000000"/>
                          </a:solidFill>
                          <a:effectLst/>
                          <a:latin typeface="Arial"/>
                        </a:rPr>
                        <a:t>AU</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500" b="0" i="0" u="none" strike="noStrike" cap="none" normalizeH="0" baseline="0" dirty="0" smtClean="0">
                          <a:ln>
                            <a:noFill/>
                          </a:ln>
                          <a:solidFill>
                            <a:srgbClr val="000000"/>
                          </a:solidFill>
                          <a:effectLst/>
                          <a:latin typeface="Arial"/>
                        </a:rPr>
                        <a:t>-5630</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500" b="0" i="0" u="none" strike="noStrike" cap="none" normalizeH="0" baseline="0" dirty="0" smtClean="0">
                          <a:ln>
                            <a:noFill/>
                          </a:ln>
                          <a:solidFill>
                            <a:srgbClr val="000000"/>
                          </a:solidFill>
                          <a:effectLst/>
                          <a:latin typeface="Arial"/>
                        </a:rPr>
                        <a:t>5114</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r>
            </a:tbl>
          </a:graphicData>
        </a:graphic>
      </p:graphicFrame>
      <p:graphicFrame>
        <p:nvGraphicFramePr>
          <p:cNvPr id="415709" name="Group 989"/>
          <p:cNvGraphicFramePr>
            <a:graphicFrameLocks noGrp="1"/>
          </p:cNvGraphicFramePr>
          <p:nvPr>
            <p:extLst>
              <p:ext uri="{D42A27DB-BD31-4B8C-83A1-F6EECF244321}">
                <p14:modId xmlns:p14="http://schemas.microsoft.com/office/powerpoint/2010/main" val="155253176"/>
              </p:ext>
            </p:extLst>
          </p:nvPr>
        </p:nvGraphicFramePr>
        <p:xfrm>
          <a:off x="307659" y="3216382"/>
          <a:ext cx="6739068" cy="2005060"/>
        </p:xfrm>
        <a:graphic>
          <a:graphicData uri="http://schemas.openxmlformats.org/drawingml/2006/table">
            <a:tbl>
              <a:tblPr/>
              <a:tblGrid>
                <a:gridCol w="1149098"/>
                <a:gridCol w="933101"/>
                <a:gridCol w="976301"/>
                <a:gridCol w="838063"/>
                <a:gridCol w="1637381"/>
                <a:gridCol w="1205124"/>
              </a:tblGrid>
              <a:tr h="426863">
                <a:tc gridSpan="6">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Partial </a:t>
                      </a:r>
                      <a:r>
                        <a:rPr kumimoji="0" lang="en-US" sz="2400" b="1" i="0" u="none" strike="noStrike" cap="none" normalizeH="0" baseline="0" dirty="0" smtClean="0">
                          <a:ln>
                            <a:noFill/>
                          </a:ln>
                          <a:solidFill>
                            <a:srgbClr val="000000"/>
                          </a:solidFill>
                          <a:effectLst/>
                          <a:latin typeface="Arial"/>
                        </a:rPr>
                        <a:t>work.comp</a:t>
                      </a:r>
                    </a:p>
                  </a:txBody>
                  <a:tcPr marL="0" marR="0" marT="0" marB="0" anchor="ctr" horzOverflow="overflow">
                    <a:lnL cap="flat">
                      <a:noFill/>
                    </a:lnL>
                    <a:lnR cap="flat">
                      <a:noFill/>
                    </a:lnR>
                    <a:lnT cap="flat">
                      <a:noFill/>
                    </a:lnT>
                    <a:lnB w="12700" cap="flat" cmpd="sng" algn="ctr">
                      <a:solidFill>
                        <a:srgbClr val="000000"/>
                      </a:solidFill>
                      <a:prstDash val="solid"/>
                      <a:round/>
                      <a:headEnd type="none" w="med" len="lg"/>
                      <a:tailEnd type="none" w="med" len="lg"/>
                    </a:lnB>
                    <a:lnTlToBr cap="flat">
                      <a:noFill/>
                    </a:lnTlToBr>
                    <a:lnBlToTr cap="flat">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6863">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1" i="0" u="none" strike="noStrike" cap="none" normalizeH="0" baseline="0" dirty="0" smtClean="0">
                          <a:ln>
                            <a:noFill/>
                          </a:ln>
                          <a:solidFill>
                            <a:srgbClr val="000000"/>
                          </a:solidFill>
                          <a:effectLst/>
                          <a:latin typeface="Arial"/>
                        </a:rPr>
                        <a:t>Employee</a:t>
                      </a:r>
                      <a:br>
                        <a:rPr kumimoji="0" lang="en-US" sz="1600" b="1" i="0" u="none" strike="noStrike" cap="none" normalizeH="0" baseline="0" dirty="0" smtClean="0">
                          <a:ln>
                            <a:noFill/>
                          </a:ln>
                          <a:solidFill>
                            <a:srgbClr val="000000"/>
                          </a:solidFill>
                          <a:effectLst/>
                          <a:latin typeface="Arial"/>
                        </a:rPr>
                      </a:br>
                      <a:r>
                        <a:rPr kumimoji="0" lang="en-US" sz="1600" b="1" i="0" u="none" strike="noStrike" cap="none" normalizeH="0" baseline="0" dirty="0" smtClean="0">
                          <a:ln>
                            <a:noFill/>
                          </a:ln>
                          <a:solidFill>
                            <a:srgbClr val="000000"/>
                          </a:solidFill>
                          <a:effectLst/>
                          <a:latin typeface="Arial"/>
                        </a:rPr>
                        <a:t>_ID</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cap="flat">
                      <a:noFill/>
                    </a:lnTlToBr>
                    <a:lnBlToTr cap="flat">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1" i="0" u="none" strike="noStrike" cap="none" normalizeH="0" baseline="0" dirty="0" smtClean="0">
                          <a:ln>
                            <a:noFill/>
                          </a:ln>
                          <a:solidFill>
                            <a:srgbClr val="000000"/>
                          </a:solidFill>
                          <a:effectLst/>
                          <a:latin typeface="Arial"/>
                        </a:rPr>
                        <a:t>First</a:t>
                      </a:r>
                      <a:br>
                        <a:rPr kumimoji="0" lang="en-US" sz="1600" b="1" i="0" u="none" strike="noStrike" cap="none" normalizeH="0" baseline="0" dirty="0" smtClean="0">
                          <a:ln>
                            <a:noFill/>
                          </a:ln>
                          <a:solidFill>
                            <a:srgbClr val="000000"/>
                          </a:solidFill>
                          <a:effectLst/>
                          <a:latin typeface="Arial"/>
                        </a:rPr>
                      </a:br>
                      <a:r>
                        <a:rPr kumimoji="0" lang="en-US" sz="1600" b="1" i="0" u="none" strike="noStrike" cap="none" normalizeH="0" baseline="0" dirty="0" smtClean="0">
                          <a:ln>
                            <a:noFill/>
                          </a:ln>
                          <a:solidFill>
                            <a:srgbClr val="000000"/>
                          </a:solidFill>
                          <a:effectLst/>
                          <a:latin typeface="Arial"/>
                        </a:rPr>
                        <a:t>_Name </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1" i="0" u="none" strike="noStrike" cap="none" normalizeH="0" baseline="0" dirty="0" smtClean="0">
                          <a:ln>
                            <a:noFill/>
                          </a:ln>
                          <a:solidFill>
                            <a:srgbClr val="000000"/>
                          </a:solidFill>
                          <a:effectLst/>
                          <a:latin typeface="Arial"/>
                        </a:rPr>
                        <a:t>Last</a:t>
                      </a:r>
                      <a:br>
                        <a:rPr kumimoji="0" lang="en-US" sz="1600" b="1" i="0" u="none" strike="noStrike" cap="none" normalizeH="0" baseline="0" dirty="0" smtClean="0">
                          <a:ln>
                            <a:noFill/>
                          </a:ln>
                          <a:solidFill>
                            <a:srgbClr val="000000"/>
                          </a:solidFill>
                          <a:effectLst/>
                          <a:latin typeface="Arial"/>
                        </a:rPr>
                      </a:br>
                      <a:r>
                        <a:rPr kumimoji="0" lang="en-US" sz="1600" b="1" i="0" u="none" strike="noStrike" cap="none" normalizeH="0" baseline="0" dirty="0" smtClean="0">
                          <a:ln>
                            <a:noFill/>
                          </a:ln>
                          <a:solidFill>
                            <a:srgbClr val="000000"/>
                          </a:solidFill>
                          <a:effectLst/>
                          <a:latin typeface="Arial"/>
                        </a:rPr>
                        <a:t>_ Name</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1" i="0" u="none" strike="noStrike" cap="none" normalizeH="0" baseline="0" dirty="0" smtClean="0">
                          <a:ln>
                            <a:noFill/>
                          </a:ln>
                          <a:solidFill>
                            <a:srgbClr val="000000"/>
                          </a:solidFill>
                          <a:effectLst/>
                          <a:latin typeface="Arial"/>
                        </a:rPr>
                        <a:t>Bonus</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1" i="0" u="none" strike="noStrike" cap="none" normalizeH="0" baseline="0" dirty="0" smtClean="0">
                          <a:ln>
                            <a:noFill/>
                          </a:ln>
                          <a:solidFill>
                            <a:srgbClr val="000000"/>
                          </a:solidFill>
                          <a:effectLst/>
                          <a:latin typeface="Arial"/>
                        </a:rPr>
                        <a:t>Compensation</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1" i="0" u="none" strike="noStrike" cap="none" normalizeH="0" baseline="0" dirty="0" smtClean="0">
                          <a:ln>
                            <a:noFill/>
                          </a:ln>
                          <a:solidFill>
                            <a:srgbClr val="000000"/>
                          </a:solidFill>
                          <a:effectLst/>
                          <a:latin typeface="Arial"/>
                        </a:rPr>
                        <a:t>Bonus</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1" i="0" u="none" strike="noStrike" cap="none" normalizeH="0" baseline="0" dirty="0" smtClean="0">
                          <a:ln>
                            <a:noFill/>
                          </a:ln>
                          <a:solidFill>
                            <a:srgbClr val="000000"/>
                          </a:solidFill>
                          <a:effectLst/>
                          <a:latin typeface="Arial"/>
                        </a:rPr>
                        <a:t>Month</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r>
              <a:tr h="346191">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0" i="0" u="none" strike="noStrike" cap="none" normalizeH="0" baseline="0" dirty="0" smtClean="0">
                          <a:ln>
                            <a:noFill/>
                          </a:ln>
                          <a:solidFill>
                            <a:srgbClr val="000000"/>
                          </a:solidFill>
                          <a:effectLst/>
                          <a:latin typeface="Arial"/>
                        </a:rPr>
                        <a:t>120102</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cap="flat">
                      <a:noFill/>
                    </a:lnTlToBr>
                    <a:lnBlToTr cap="flat">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0" i="0" u="none" strike="noStrike" cap="none" normalizeH="0" baseline="0" dirty="0" smtClean="0">
                          <a:ln>
                            <a:noFill/>
                          </a:ln>
                          <a:solidFill>
                            <a:srgbClr val="000000"/>
                          </a:solidFill>
                          <a:effectLst/>
                          <a:latin typeface="Arial"/>
                        </a:rPr>
                        <a:t>Tom</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0" i="0" u="none" strike="noStrike" cap="none" normalizeH="0" baseline="0" dirty="0" smtClean="0">
                          <a:ln>
                            <a:noFill/>
                          </a:ln>
                          <a:solidFill>
                            <a:srgbClr val="000000"/>
                          </a:solidFill>
                          <a:effectLst/>
                          <a:latin typeface="Arial"/>
                        </a:rPr>
                        <a:t>Zhou</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0" i="0" u="none" strike="noStrike" cap="none" normalizeH="0" baseline="0" dirty="0" smtClean="0">
                          <a:ln>
                            <a:noFill/>
                          </a:ln>
                          <a:solidFill>
                            <a:srgbClr val="000000"/>
                          </a:solidFill>
                          <a:effectLst/>
                          <a:latin typeface="Arial"/>
                        </a:rPr>
                        <a:t>500</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0" i="0" u="none" strike="noStrike" cap="none" normalizeH="0" baseline="0" dirty="0" smtClean="0">
                          <a:ln>
                            <a:noFill/>
                          </a:ln>
                          <a:solidFill>
                            <a:srgbClr val="000000"/>
                          </a:solidFill>
                          <a:effectLst/>
                          <a:latin typeface="Arial"/>
                        </a:rPr>
                        <a:t>108755</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0" i="0" u="none" strike="noStrike" cap="none" normalizeH="0" baseline="0" dirty="0" smtClean="0">
                          <a:ln>
                            <a:noFill/>
                          </a:ln>
                          <a:solidFill>
                            <a:srgbClr val="000000"/>
                          </a:solidFill>
                          <a:effectLst/>
                          <a:latin typeface="Arial"/>
                        </a:rPr>
                        <a:t>6</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r>
              <a:tr h="346191">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0" i="0" u="none" strike="noStrike" cap="none" normalizeH="0" baseline="0" dirty="0" smtClean="0">
                          <a:ln>
                            <a:noFill/>
                          </a:ln>
                          <a:solidFill>
                            <a:srgbClr val="000000"/>
                          </a:solidFill>
                          <a:effectLst/>
                          <a:latin typeface="Arial"/>
                        </a:rPr>
                        <a:t>120103</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cap="flat">
                      <a:noFill/>
                    </a:lnTlToBr>
                    <a:lnBlToTr cap="flat">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0" i="0" u="none" strike="noStrike" cap="none" normalizeH="0" baseline="0" dirty="0" smtClean="0">
                          <a:ln>
                            <a:noFill/>
                          </a:ln>
                          <a:solidFill>
                            <a:srgbClr val="000000"/>
                          </a:solidFill>
                          <a:effectLst/>
                          <a:latin typeface="Arial"/>
                        </a:rPr>
                        <a:t>Wilson</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0" i="0" u="none" strike="noStrike" cap="none" normalizeH="0" baseline="0" dirty="0" smtClean="0">
                          <a:ln>
                            <a:noFill/>
                          </a:ln>
                          <a:solidFill>
                            <a:srgbClr val="000000"/>
                          </a:solidFill>
                          <a:effectLst/>
                          <a:latin typeface="Arial"/>
                        </a:rPr>
                        <a:t>Dawes</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0" i="0" u="none" strike="noStrike" cap="none" normalizeH="0" baseline="0" dirty="0" smtClean="0">
                          <a:ln>
                            <a:noFill/>
                          </a:ln>
                          <a:solidFill>
                            <a:srgbClr val="000000"/>
                          </a:solidFill>
                          <a:effectLst/>
                          <a:latin typeface="Arial"/>
                        </a:rPr>
                        <a:t>500</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0" i="0" u="none" strike="noStrike" cap="none" normalizeH="0" baseline="0" dirty="0" smtClean="0">
                          <a:ln>
                            <a:noFill/>
                          </a:ln>
                          <a:solidFill>
                            <a:srgbClr val="000000"/>
                          </a:solidFill>
                          <a:effectLst/>
                          <a:latin typeface="Arial"/>
                        </a:rPr>
                        <a:t>88475</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0" i="0" u="none" strike="noStrike" cap="none" normalizeH="0" baseline="0" dirty="0" smtClean="0">
                          <a:ln>
                            <a:noFill/>
                          </a:ln>
                          <a:solidFill>
                            <a:srgbClr val="000000"/>
                          </a:solidFill>
                          <a:effectLst/>
                          <a:latin typeface="Arial"/>
                        </a:rPr>
                        <a:t>1</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r>
              <a:tr h="349367">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0" i="0" u="none" strike="noStrike" cap="none" normalizeH="0" baseline="0" dirty="0" smtClean="0">
                          <a:ln>
                            <a:noFill/>
                          </a:ln>
                          <a:solidFill>
                            <a:srgbClr val="000000"/>
                          </a:solidFill>
                          <a:effectLst/>
                          <a:latin typeface="Arial"/>
                        </a:rPr>
                        <a:t>120121</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0" i="0" u="none" strike="noStrike" cap="none" normalizeH="0" baseline="0" dirty="0" smtClean="0">
                          <a:ln>
                            <a:noFill/>
                          </a:ln>
                          <a:solidFill>
                            <a:srgbClr val="000000"/>
                          </a:solidFill>
                          <a:effectLst/>
                          <a:latin typeface="Arial"/>
                        </a:rPr>
                        <a:t>Irenie</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0" i="0" u="none" strike="noStrike" cap="none" normalizeH="0" baseline="0" dirty="0" smtClean="0">
                          <a:ln>
                            <a:noFill/>
                          </a:ln>
                          <a:solidFill>
                            <a:srgbClr val="000000"/>
                          </a:solidFill>
                          <a:effectLst/>
                          <a:latin typeface="Arial"/>
                        </a:rPr>
                        <a:t>Elvish</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0" i="0" u="none" strike="noStrike" cap="none" normalizeH="0" baseline="0" dirty="0" smtClean="0">
                          <a:ln>
                            <a:noFill/>
                          </a:ln>
                          <a:solidFill>
                            <a:srgbClr val="000000"/>
                          </a:solidFill>
                          <a:effectLst/>
                          <a:latin typeface="Arial"/>
                        </a:rPr>
                        <a:t>500</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0" i="0" u="none" strike="noStrike" cap="none" normalizeH="0" baseline="0" dirty="0" smtClean="0">
                          <a:ln>
                            <a:noFill/>
                          </a:ln>
                          <a:solidFill>
                            <a:srgbClr val="000000"/>
                          </a:solidFill>
                          <a:effectLst/>
                          <a:latin typeface="Arial"/>
                        </a:rPr>
                        <a:t>27100</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0" i="0" u="none" strike="noStrike" cap="none" normalizeH="0" baseline="0" dirty="0" smtClean="0">
                          <a:ln>
                            <a:noFill/>
                          </a:ln>
                          <a:solidFill>
                            <a:srgbClr val="000000"/>
                          </a:solidFill>
                          <a:effectLst/>
                          <a:latin typeface="Arial"/>
                        </a:rPr>
                        <a:t>1</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r>
            </a:tbl>
          </a:graphicData>
        </a:graphic>
      </p:graphicFrame>
      <p:sp>
        <p:nvSpPr>
          <p:cNvPr id="18527" name="AutoShape 865"/>
          <p:cNvSpPr>
            <a:spLocks noChangeArrowheads="1"/>
          </p:cNvSpPr>
          <p:nvPr>
            <p:custDataLst>
              <p:tags r:id="rId1"/>
            </p:custDataLst>
          </p:nvPr>
        </p:nvSpPr>
        <p:spPr bwMode="auto">
          <a:xfrm rot="5400000">
            <a:off x="4177506" y="3125852"/>
            <a:ext cx="480220" cy="307181"/>
          </a:xfrm>
          <a:prstGeom prst="rightArrow">
            <a:avLst>
              <a:gd name="adj1" fmla="val 49343"/>
              <a:gd name="adj2" fmla="val 58110"/>
            </a:avLst>
          </a:prstGeom>
          <a:solidFill>
            <a:schemeClr val="tx1"/>
          </a:solidFill>
          <a:ln>
            <a:noFill/>
          </a:ln>
          <a:extLst>
            <a:ext uri="{91240B29-F687-4F45-9708-019B960494DF}">
              <a14:hiddenLine xmlns:a14="http://schemas.microsoft.com/office/drawing/2010/main" w="12700">
                <a:solidFill>
                  <a:srgbClr val="000000"/>
                </a:solidFill>
                <a:miter lim="800000"/>
                <a:headEnd type="none" w="med" len="lg"/>
                <a:tailEnd type="none" w="med" len="lg"/>
              </a14:hiddenLine>
            </a:ext>
          </a:extLst>
        </p:spPr>
        <p:txBody>
          <a:bodyPr rot="10800000" vert="eaVert" wrap="none" lIns="88900" tIns="88900" rIns="88900" bIns="88900" anchor="ctr"/>
          <a:lstStyle/>
          <a:p>
            <a:endParaRPr lang="en-US" sz="2000" noProof="1"/>
          </a:p>
        </p:txBody>
      </p:sp>
      <p:sp>
        <p:nvSpPr>
          <p:cNvPr id="2" name="TextBox 1"/>
          <p:cNvSpPr txBox="1"/>
          <p:nvPr/>
        </p:nvSpPr>
        <p:spPr>
          <a:xfrm>
            <a:off x="472965" y="5486400"/>
            <a:ext cx="8334703" cy="1200329"/>
          </a:xfrm>
          <a:prstGeom prst="rect">
            <a:avLst/>
          </a:prstGeom>
          <a:noFill/>
        </p:spPr>
        <p:txBody>
          <a:bodyPr wrap="square" rtlCol="0">
            <a:spAutoFit/>
          </a:bodyPr>
          <a:lstStyle/>
          <a:p>
            <a:r>
              <a:rPr lang="en-US" dirty="0"/>
              <a:t>Drop </a:t>
            </a:r>
            <a:r>
              <a:rPr lang="en-US" b="1" dirty="0"/>
              <a:t>Gender</a:t>
            </a:r>
            <a:r>
              <a:rPr lang="en-US" dirty="0"/>
              <a:t>, </a:t>
            </a:r>
            <a:r>
              <a:rPr lang="en-US" b="1" dirty="0"/>
              <a:t>Salary</a:t>
            </a:r>
            <a:r>
              <a:rPr lang="en-US" dirty="0"/>
              <a:t>, </a:t>
            </a:r>
            <a:r>
              <a:rPr lang="en-US" b="1" dirty="0"/>
              <a:t>Job_Title</a:t>
            </a:r>
            <a:r>
              <a:rPr lang="en-US" dirty="0"/>
              <a:t>, </a:t>
            </a:r>
            <a:r>
              <a:rPr lang="en-US" b="1" dirty="0"/>
              <a:t>Country</a:t>
            </a:r>
            <a:r>
              <a:rPr lang="en-US" dirty="0"/>
              <a:t>, </a:t>
            </a:r>
            <a:r>
              <a:rPr lang="en-US" b="1" dirty="0"/>
              <a:t>Birth_Date</a:t>
            </a:r>
            <a:r>
              <a:rPr lang="en-US" dirty="0"/>
              <a:t>, and </a:t>
            </a:r>
            <a:r>
              <a:rPr lang="en-US" b="1" dirty="0"/>
              <a:t>Hire_Date</a:t>
            </a:r>
            <a:r>
              <a:rPr lang="en-US" dirty="0"/>
              <a:t> </a:t>
            </a:r>
            <a:r>
              <a:rPr lang="en-US" dirty="0" smtClean="0"/>
              <a:t>from </a:t>
            </a:r>
            <a:r>
              <a:rPr lang="en-US" b="1" dirty="0"/>
              <a:t>work.comp</a:t>
            </a:r>
            <a:r>
              <a:rPr lang="en-US" dirty="0"/>
              <a:t>.</a:t>
            </a:r>
          </a:p>
          <a:p>
            <a:endParaRPr lang="en-US" dirty="0"/>
          </a:p>
        </p:txBody>
      </p:sp>
      <p:sp>
        <p:nvSpPr>
          <p:cNvPr id="3" name="Rounded Rectangle 2"/>
          <p:cNvSpPr/>
          <p:nvPr/>
        </p:nvSpPr>
        <p:spPr bwMode="auto">
          <a:xfrm>
            <a:off x="3344916" y="3647660"/>
            <a:ext cx="3721806" cy="1560443"/>
          </a:xfrm>
          <a:prstGeom prst="round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Tree>
    <p:extLst>
      <p:ext uri="{BB962C8B-B14F-4D97-AF65-F5344CB8AC3E}">
        <p14:creationId xmlns:p14="http://schemas.microsoft.com/office/powerpoint/2010/main" val="42779042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dirty="0" smtClean="0"/>
              <a:t>Business Scenario</a:t>
            </a:r>
          </a:p>
        </p:txBody>
      </p:sp>
      <p:sp>
        <p:nvSpPr>
          <p:cNvPr id="87043" name="Rectangle 3"/>
          <p:cNvSpPr>
            <a:spLocks noGrp="1" noChangeArrowheads="1"/>
          </p:cNvSpPr>
          <p:nvPr>
            <p:ph idx="1"/>
          </p:nvPr>
        </p:nvSpPr>
        <p:spPr>
          <a:xfrm>
            <a:off x="685800" y="1071563"/>
            <a:ext cx="7934325" cy="5526087"/>
          </a:xfrm>
        </p:spPr>
        <p:txBody>
          <a:bodyPr/>
          <a:lstStyle/>
          <a:p>
            <a:r>
              <a:rPr lang="en-US" dirty="0" smtClean="0"/>
              <a:t>Orion Star employees </a:t>
            </a:r>
            <a:r>
              <a:rPr lang="en-US" dirty="0"/>
              <a:t>will receive </a:t>
            </a:r>
            <a:r>
              <a:rPr lang="en-US" dirty="0" smtClean="0"/>
              <a:t>a bonus once or twice a year. </a:t>
            </a:r>
            <a:r>
              <a:rPr lang="en-US" dirty="0" smtClean="0">
                <a:latin typeface="Arial"/>
              </a:rPr>
              <a:t>In addition to </a:t>
            </a:r>
            <a:r>
              <a:rPr lang="en-US" b="1" dirty="0" smtClean="0">
                <a:latin typeface="Arial"/>
              </a:rPr>
              <a:t>Bonus</a:t>
            </a:r>
            <a:r>
              <a:rPr lang="en-US" dirty="0" smtClean="0">
                <a:latin typeface="Arial"/>
              </a:rPr>
              <a:t>, add a new variable,</a:t>
            </a:r>
            <a:r>
              <a:rPr lang="en-US" sz="2800" b="1" dirty="0"/>
              <a:t> </a:t>
            </a:r>
            <a:r>
              <a:rPr lang="en-US" b="1" dirty="0" smtClean="0">
                <a:latin typeface="Arial"/>
              </a:rPr>
              <a:t>Freq</a:t>
            </a:r>
            <a:r>
              <a:rPr lang="en-US" dirty="0" smtClean="0"/>
              <a:t>, that is equal to the following: </a:t>
            </a:r>
          </a:p>
          <a:p>
            <a:pPr lvl="1" eaLnBrk="1" hangingPunct="1"/>
            <a:r>
              <a:rPr lang="en-US" i="1" dirty="0" smtClean="0"/>
              <a:t>Once a Year </a:t>
            </a:r>
            <a:r>
              <a:rPr lang="en-US" dirty="0" smtClean="0"/>
              <a:t>for United States employees </a:t>
            </a:r>
          </a:p>
          <a:p>
            <a:pPr lvl="1" eaLnBrk="1" hangingPunct="1"/>
            <a:r>
              <a:rPr lang="en-US" i="1" dirty="0" smtClean="0"/>
              <a:t>Twice a Year </a:t>
            </a:r>
            <a:r>
              <a:rPr lang="en-US" dirty="0" smtClean="0"/>
              <a:t>for Australian employees</a:t>
            </a:r>
          </a:p>
        </p:txBody>
      </p:sp>
      <p:sp>
        <p:nvSpPr>
          <p:cNvPr id="4" name="Slide Number Placeholder 3"/>
          <p:cNvSpPr>
            <a:spLocks noGrp="1"/>
          </p:cNvSpPr>
          <p:nvPr>
            <p:ph type="sldNum" sz="quarter" idx="10"/>
          </p:nvPr>
        </p:nvSpPr>
        <p:spPr/>
        <p:txBody>
          <a:bodyPr/>
          <a:lstStyle/>
          <a:p>
            <a:pPr>
              <a:defRPr/>
            </a:pPr>
            <a:fld id="{97E6A427-FA13-444C-AF11-CAF484A5FA4D}" type="slidenum">
              <a:rPr lang="en-US"/>
              <a:pPr>
                <a:defRPr/>
              </a:pPr>
              <a:t>60</a:t>
            </a:fld>
            <a:endParaRPr lang="en-US" b="0" dirty="0">
              <a:latin typeface="Times New Roman" pitchFamily="18" charset="0"/>
            </a:endParaRPr>
          </a:p>
        </p:txBody>
      </p:sp>
      <p:pic>
        <p:nvPicPr>
          <p:cNvPr id="19" name="Picture 12" descr="australi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54309" y="3845792"/>
            <a:ext cx="162242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1" descr="usa.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11654" y="3722804"/>
            <a:ext cx="2024080" cy="130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I:\Currency\money_noTex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1885" y="4063516"/>
            <a:ext cx="1366981" cy="59893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L:\graphics\person_blu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1295" y="3701425"/>
            <a:ext cx="1021774" cy="1193088"/>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18"/>
          <p:cNvSpPr txBox="1">
            <a:spLocks noChangeArrowheads="1"/>
          </p:cNvSpPr>
          <p:nvPr/>
        </p:nvSpPr>
        <p:spPr bwMode="auto">
          <a:xfrm>
            <a:off x="2645843" y="4162928"/>
            <a:ext cx="13230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eaLnBrk="1" hangingPunct="1"/>
            <a:r>
              <a:rPr lang="en-US" sz="2000" dirty="0" smtClean="0">
                <a:latin typeface="Arial"/>
              </a:rPr>
              <a:t>$500</a:t>
            </a:r>
            <a:endParaRPr lang="en-US" sz="2000" dirty="0">
              <a:latin typeface="Arial"/>
            </a:endParaRPr>
          </a:p>
        </p:txBody>
      </p:sp>
      <p:pic>
        <p:nvPicPr>
          <p:cNvPr id="26" name="Picture 2" descr="I:\Currency\money_noTex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2592" y="4032048"/>
            <a:ext cx="1366981" cy="5989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L:\graphics\person_blu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1010" y="3615100"/>
            <a:ext cx="1021774" cy="1193088"/>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18"/>
          <p:cNvSpPr txBox="1">
            <a:spLocks noChangeArrowheads="1"/>
          </p:cNvSpPr>
          <p:nvPr/>
        </p:nvSpPr>
        <p:spPr bwMode="auto">
          <a:xfrm>
            <a:off x="5828662" y="4131461"/>
            <a:ext cx="13230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eaLnBrk="1" hangingPunct="1"/>
            <a:r>
              <a:rPr lang="en-US" sz="2000" dirty="0" smtClean="0">
                <a:latin typeface="Arial"/>
              </a:rPr>
              <a:t>$300</a:t>
            </a:r>
            <a:endParaRPr lang="en-US" sz="2000" dirty="0">
              <a:latin typeface="Arial"/>
            </a:endParaRPr>
          </a:p>
        </p:txBody>
      </p:sp>
      <p:sp>
        <p:nvSpPr>
          <p:cNvPr id="2" name="TextBox 1"/>
          <p:cNvSpPr txBox="1"/>
          <p:nvPr/>
        </p:nvSpPr>
        <p:spPr>
          <a:xfrm>
            <a:off x="2129440" y="4960624"/>
            <a:ext cx="1812705" cy="400110"/>
          </a:xfrm>
          <a:prstGeom prst="rect">
            <a:avLst/>
          </a:prstGeom>
          <a:noFill/>
        </p:spPr>
        <p:txBody>
          <a:bodyPr wrap="square" rtlCol="0">
            <a:spAutoFit/>
          </a:bodyPr>
          <a:lstStyle/>
          <a:p>
            <a:r>
              <a:rPr lang="en-US" sz="2000" dirty="0" smtClean="0"/>
              <a:t>Once a Year</a:t>
            </a:r>
            <a:endParaRPr lang="en-US" sz="2000" dirty="0"/>
          </a:p>
        </p:txBody>
      </p:sp>
      <p:sp>
        <p:nvSpPr>
          <p:cNvPr id="18" name="TextBox 17"/>
          <p:cNvSpPr txBox="1"/>
          <p:nvPr/>
        </p:nvSpPr>
        <p:spPr>
          <a:xfrm>
            <a:off x="5045162" y="4972773"/>
            <a:ext cx="1812705" cy="400110"/>
          </a:xfrm>
          <a:prstGeom prst="rect">
            <a:avLst/>
          </a:prstGeom>
          <a:noFill/>
        </p:spPr>
        <p:txBody>
          <a:bodyPr wrap="square" rtlCol="0">
            <a:spAutoFit/>
          </a:bodyPr>
          <a:lstStyle/>
          <a:p>
            <a:r>
              <a:rPr lang="en-US" sz="2000" dirty="0" smtClean="0"/>
              <a:t>Twice a Year</a:t>
            </a:r>
            <a:endParaRPr lang="en-US" sz="2000" dirty="0"/>
          </a:p>
        </p:txBody>
      </p:sp>
    </p:spTree>
    <p:extLst>
      <p:ext uri="{BB962C8B-B14F-4D97-AF65-F5344CB8AC3E}">
        <p14:creationId xmlns:p14="http://schemas.microsoft.com/office/powerpoint/2010/main" val="42380674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dirty="0" smtClean="0"/>
              <a:t>IF-THEN/ELSE Statements</a:t>
            </a:r>
          </a:p>
        </p:txBody>
      </p:sp>
      <p:sp>
        <p:nvSpPr>
          <p:cNvPr id="88067" name="Rectangle 3"/>
          <p:cNvSpPr>
            <a:spLocks noGrp="1" noChangeArrowheads="1"/>
          </p:cNvSpPr>
          <p:nvPr>
            <p:ph idx="1"/>
          </p:nvPr>
        </p:nvSpPr>
        <p:spPr>
          <a:xfrm>
            <a:off x="685800" y="1071563"/>
            <a:ext cx="7848600" cy="5519737"/>
          </a:xfrm>
        </p:spPr>
        <p:txBody>
          <a:bodyPr/>
          <a:lstStyle/>
          <a:p>
            <a:pPr marL="0" indent="0" eaLnBrk="1" hangingPunct="1"/>
            <a:r>
              <a:rPr lang="en-US" dirty="0" smtClean="0"/>
              <a:t>Only </a:t>
            </a:r>
            <a:r>
              <a:rPr lang="en-US" b="1" i="1" dirty="0" smtClean="0"/>
              <a:t>one</a:t>
            </a:r>
            <a:r>
              <a:rPr lang="en-US" dirty="0" smtClean="0"/>
              <a:t> executable statement is allowed in IF-THEN and ELSE statements.</a:t>
            </a:r>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r>
              <a:rPr lang="en-US" dirty="0" smtClean="0"/>
              <a:t>For this business scenario, </a:t>
            </a:r>
            <a:r>
              <a:rPr lang="en-US" b="1" i="1" dirty="0" smtClean="0"/>
              <a:t>two</a:t>
            </a:r>
            <a:r>
              <a:rPr lang="en-US" dirty="0" smtClean="0"/>
              <a:t> statements must be executed for each true expression.</a:t>
            </a:r>
          </a:p>
        </p:txBody>
      </p:sp>
      <p:sp>
        <p:nvSpPr>
          <p:cNvPr id="15" name="Slide Number Placeholder 3"/>
          <p:cNvSpPr>
            <a:spLocks noGrp="1"/>
          </p:cNvSpPr>
          <p:nvPr>
            <p:ph type="sldNum" sz="quarter" idx="10"/>
          </p:nvPr>
        </p:nvSpPr>
        <p:spPr/>
        <p:txBody>
          <a:bodyPr/>
          <a:lstStyle/>
          <a:p>
            <a:pPr>
              <a:defRPr/>
            </a:pPr>
            <a:fld id="{97B800E1-917B-45B7-A1AD-6BF6C3D781E5}" type="slidenum">
              <a:rPr lang="en-US"/>
              <a:pPr>
                <a:defRPr/>
              </a:pPr>
              <a:t>61</a:t>
            </a:fld>
            <a:endParaRPr lang="en-US" b="0" dirty="0">
              <a:latin typeface="Times New Roman" pitchFamily="18" charset="0"/>
            </a:endParaRPr>
          </a:p>
        </p:txBody>
      </p:sp>
      <p:sp>
        <p:nvSpPr>
          <p:cNvPr id="353284" name="Text Box 4"/>
          <p:cNvSpPr txBox="1">
            <a:spLocks noChangeArrowheads="1"/>
          </p:cNvSpPr>
          <p:nvPr>
            <p:custDataLst>
              <p:tags r:id="rId1"/>
            </p:custDataLst>
          </p:nvPr>
        </p:nvSpPr>
        <p:spPr bwMode="auto">
          <a:xfrm>
            <a:off x="1341438" y="2057400"/>
            <a:ext cx="5438775" cy="1428750"/>
          </a:xfrm>
          <a:prstGeom prst="rect">
            <a:avLst/>
          </a:prstGeom>
          <a:solidFill>
            <a:srgbClr val="CDD9EF"/>
          </a:solidFill>
          <a:ln w="19050">
            <a:solidFill>
              <a:srgbClr val="000000"/>
            </a:solidFill>
            <a:miter lim="800000"/>
            <a:headEnd type="none" w="med" len="lg"/>
            <a:tailEnd type="none" w="med" len="lg"/>
          </a:ln>
          <a:effectLst>
            <a:outerShdw blurRad="50800" dist="107763" dir="2700001" algn="ctr" rotWithShape="0">
              <a:srgbClr val="000000">
                <a:alpha val="40000"/>
              </a:srgbClr>
            </a:outerShdw>
          </a:effectLst>
        </p:spPr>
        <p:txBody>
          <a:bodyPr wrap="none" lIns="88900" tIns="152400" rIns="88900" bIns="152400">
            <a:spAutoFit/>
          </a:bodyPr>
          <a:lstStyle/>
          <a:p>
            <a:pPr>
              <a:defRPr/>
            </a:pPr>
            <a:r>
              <a:rPr lang="en-US" b="1" dirty="0">
                <a:latin typeface="Arial"/>
              </a:rPr>
              <a:t>IF</a:t>
            </a:r>
            <a:r>
              <a:rPr lang="en-US" dirty="0">
                <a:latin typeface="Arial"/>
              </a:rPr>
              <a:t> </a:t>
            </a:r>
            <a:r>
              <a:rPr lang="en-US" i="1" dirty="0">
                <a:latin typeface="Arial"/>
              </a:rPr>
              <a:t>expression</a:t>
            </a:r>
            <a:r>
              <a:rPr lang="en-US" dirty="0">
                <a:latin typeface="Arial"/>
              </a:rPr>
              <a:t> </a:t>
            </a:r>
            <a:r>
              <a:rPr lang="en-US" b="1" dirty="0">
                <a:latin typeface="Arial"/>
              </a:rPr>
              <a:t>THEN</a:t>
            </a:r>
            <a:r>
              <a:rPr lang="en-US" dirty="0">
                <a:latin typeface="Arial"/>
              </a:rPr>
              <a:t> </a:t>
            </a:r>
            <a:r>
              <a:rPr lang="en-US" i="1" dirty="0">
                <a:latin typeface="Arial"/>
              </a:rPr>
              <a:t>statement</a:t>
            </a:r>
            <a:r>
              <a:rPr lang="en-US" b="1" dirty="0" smtClean="0">
                <a:latin typeface="Arial"/>
              </a:rPr>
              <a:t>;</a:t>
            </a:r>
          </a:p>
          <a:p>
            <a:pPr>
              <a:defRPr/>
            </a:pPr>
            <a:r>
              <a:rPr lang="en-US" b="1" dirty="0" smtClean="0">
                <a:latin typeface="Arial"/>
              </a:rPr>
              <a:t>ELSE IF </a:t>
            </a:r>
            <a:r>
              <a:rPr lang="en-US" i="1" dirty="0" smtClean="0">
                <a:latin typeface="Arial"/>
              </a:rPr>
              <a:t>expression</a:t>
            </a:r>
            <a:r>
              <a:rPr lang="en-US" b="1" dirty="0" smtClean="0">
                <a:latin typeface="Arial"/>
              </a:rPr>
              <a:t> THEN </a:t>
            </a:r>
            <a:r>
              <a:rPr lang="en-US" i="1" dirty="0" smtClean="0">
                <a:latin typeface="Arial"/>
              </a:rPr>
              <a:t>statement</a:t>
            </a:r>
            <a:r>
              <a:rPr lang="en-US" b="1" dirty="0" smtClean="0">
                <a:latin typeface="Arial"/>
              </a:rPr>
              <a:t>;</a:t>
            </a:r>
          </a:p>
          <a:p>
            <a:pPr>
              <a:defRPr/>
            </a:pPr>
            <a:r>
              <a:rPr lang="en-US" b="1" dirty="0" smtClean="0">
                <a:latin typeface="Arial"/>
              </a:rPr>
              <a:t>ELSE </a:t>
            </a:r>
            <a:r>
              <a:rPr lang="en-US" i="1" dirty="0" smtClean="0">
                <a:latin typeface="Arial"/>
              </a:rPr>
              <a:t>statement</a:t>
            </a:r>
            <a:r>
              <a:rPr lang="en-US" b="1" dirty="0" smtClean="0">
                <a:latin typeface="Arial"/>
              </a:rPr>
              <a:t>;</a:t>
            </a:r>
            <a:endParaRPr lang="en-US" b="1" dirty="0">
              <a:latin typeface="Arial"/>
            </a:endParaRPr>
          </a:p>
        </p:txBody>
      </p:sp>
      <p:sp>
        <p:nvSpPr>
          <p:cNvPr id="88071" name="Rectangle 10"/>
          <p:cNvSpPr>
            <a:spLocks noChangeArrowheads="1"/>
          </p:cNvSpPr>
          <p:nvPr/>
        </p:nvSpPr>
        <p:spPr bwMode="auto">
          <a:xfrm>
            <a:off x="431006" y="5588000"/>
            <a:ext cx="4014788" cy="415925"/>
          </a:xfrm>
          <a:prstGeom prst="rect">
            <a:avLst/>
          </a:prstGeom>
          <a:solidFill>
            <a:srgbClr val="FFFFFF"/>
          </a:solidFill>
          <a:ln w="38100">
            <a:solidFill>
              <a:schemeClr val="tx2"/>
            </a:solidFill>
            <a:miter lim="800000"/>
            <a:headEnd type="none" w="med" len="lg"/>
            <a:tailEnd type="none" w="med" len="lg"/>
          </a:ln>
        </p:spPr>
        <p:txBody>
          <a:bodyPr wrap="none" tIns="50800" rIns="50800" bIns="50800">
            <a:spAutoFit/>
          </a:bodyPr>
          <a:lstStyle/>
          <a:p>
            <a:pPr>
              <a:lnSpc>
                <a:spcPct val="85000"/>
              </a:lnSpc>
            </a:pPr>
            <a:r>
              <a:rPr lang="en-US" b="1" dirty="0">
                <a:latin typeface="Courier New" pitchFamily="49" charset="0"/>
              </a:rPr>
              <a:t>if Country=</a:t>
            </a:r>
            <a:r>
              <a:rPr lang="en-US" b="1" dirty="0" smtClean="0">
                <a:latin typeface="Courier New" pitchFamily="49" charset="0"/>
              </a:rPr>
              <a:t>'US' then </a:t>
            </a:r>
            <a:endParaRPr lang="en-US" b="1" dirty="0">
              <a:latin typeface="Courier New" pitchFamily="49" charset="0"/>
            </a:endParaRPr>
          </a:p>
        </p:txBody>
      </p:sp>
      <p:sp>
        <p:nvSpPr>
          <p:cNvPr id="88073" name="Rectangle 13"/>
          <p:cNvSpPr>
            <a:spLocks noChangeArrowheads="1"/>
          </p:cNvSpPr>
          <p:nvPr/>
        </p:nvSpPr>
        <p:spPr bwMode="auto">
          <a:xfrm>
            <a:off x="4965700" y="5110163"/>
            <a:ext cx="1987550" cy="415925"/>
          </a:xfrm>
          <a:prstGeom prst="rect">
            <a:avLst/>
          </a:prstGeom>
          <a:solidFill>
            <a:srgbClr val="FFFFFF"/>
          </a:solidFill>
          <a:ln w="38100">
            <a:solidFill>
              <a:schemeClr val="tx2"/>
            </a:solidFill>
            <a:miter lim="800000"/>
            <a:headEnd type="none" w="med" len="lg"/>
            <a:tailEnd type="none" w="med" len="lg"/>
          </a:ln>
        </p:spPr>
        <p:txBody>
          <a:bodyPr wrap="none" tIns="50800" rIns="50800" bIns="50800">
            <a:spAutoFit/>
          </a:bodyPr>
          <a:lstStyle/>
          <a:p>
            <a:pPr>
              <a:lnSpc>
                <a:spcPct val="85000"/>
              </a:lnSpc>
            </a:pPr>
            <a:r>
              <a:rPr lang="en-US" b="1" dirty="0">
                <a:latin typeface="Courier New" pitchFamily="49" charset="0"/>
              </a:rPr>
              <a:t>Bonus=500;</a:t>
            </a:r>
          </a:p>
        </p:txBody>
      </p:sp>
      <p:sp>
        <p:nvSpPr>
          <p:cNvPr id="88074" name="Rectangle 14"/>
          <p:cNvSpPr>
            <a:spLocks noChangeArrowheads="1"/>
          </p:cNvSpPr>
          <p:nvPr/>
        </p:nvSpPr>
        <p:spPr bwMode="auto">
          <a:xfrm>
            <a:off x="4960938" y="6078538"/>
            <a:ext cx="3646191" cy="416524"/>
          </a:xfrm>
          <a:prstGeom prst="rect">
            <a:avLst/>
          </a:prstGeom>
          <a:solidFill>
            <a:srgbClr val="FFFFFF"/>
          </a:solidFill>
          <a:ln w="38100">
            <a:solidFill>
              <a:schemeClr val="tx2"/>
            </a:solidFill>
            <a:miter lim="800000"/>
            <a:headEnd type="none" w="med" len="lg"/>
            <a:tailEnd type="none" w="med" len="lg"/>
          </a:ln>
        </p:spPr>
        <p:txBody>
          <a:bodyPr wrap="none" tIns="50800" rIns="50800" bIns="50800">
            <a:spAutoFit/>
          </a:bodyPr>
          <a:lstStyle/>
          <a:p>
            <a:pPr>
              <a:lnSpc>
                <a:spcPct val="85000"/>
              </a:lnSpc>
            </a:pPr>
            <a:r>
              <a:rPr lang="en-US" b="1" dirty="0">
                <a:latin typeface="Courier New" pitchFamily="49" charset="0"/>
              </a:rPr>
              <a:t>Freq='Once </a:t>
            </a:r>
            <a:r>
              <a:rPr lang="en-US" b="1" dirty="0" smtClean="0">
                <a:latin typeface="Courier New" pitchFamily="49" charset="0"/>
              </a:rPr>
              <a:t>a Year</a:t>
            </a:r>
            <a:r>
              <a:rPr lang="en-US" b="1" dirty="0">
                <a:latin typeface="Courier New" pitchFamily="49" charset="0"/>
              </a:rPr>
              <a:t>';</a:t>
            </a:r>
          </a:p>
        </p:txBody>
      </p:sp>
      <p:sp>
        <p:nvSpPr>
          <p:cNvPr id="88075" name="Line 15"/>
          <p:cNvSpPr>
            <a:spLocks noChangeShapeType="1"/>
          </p:cNvSpPr>
          <p:nvPr/>
        </p:nvSpPr>
        <p:spPr bwMode="auto">
          <a:xfrm flipV="1">
            <a:off x="4270248" y="5346700"/>
            <a:ext cx="625602" cy="465138"/>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88076" name="Line 16"/>
          <p:cNvSpPr>
            <a:spLocks noChangeShapeType="1"/>
          </p:cNvSpPr>
          <p:nvPr/>
        </p:nvSpPr>
        <p:spPr bwMode="auto">
          <a:xfrm>
            <a:off x="4270248" y="5811838"/>
            <a:ext cx="625602" cy="492125"/>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dirty="0" smtClean="0"/>
              <a:t>DO Group</a:t>
            </a:r>
          </a:p>
        </p:txBody>
      </p:sp>
      <p:sp>
        <p:nvSpPr>
          <p:cNvPr id="90115" name="Rectangle 3"/>
          <p:cNvSpPr>
            <a:spLocks noGrp="1" noChangeArrowheads="1"/>
          </p:cNvSpPr>
          <p:nvPr>
            <p:ph idx="1"/>
          </p:nvPr>
        </p:nvSpPr>
        <p:spPr>
          <a:xfrm>
            <a:off x="685800" y="1071563"/>
            <a:ext cx="7848600" cy="5253037"/>
          </a:xfrm>
        </p:spPr>
        <p:txBody>
          <a:bodyPr/>
          <a:lstStyle/>
          <a:p>
            <a:pPr marL="0" indent="0" eaLnBrk="1" hangingPunct="1">
              <a:spcBef>
                <a:spcPct val="0"/>
              </a:spcBef>
              <a:buClrTx/>
              <a:buFontTx/>
              <a:buNone/>
            </a:pPr>
            <a:r>
              <a:rPr lang="en-US" dirty="0" smtClean="0"/>
              <a:t>Multiple statements are permitted in a </a:t>
            </a:r>
            <a:r>
              <a:rPr lang="en-US" i="1" dirty="0" smtClean="0"/>
              <a:t>DO group</a:t>
            </a:r>
            <a:r>
              <a:rPr lang="en-US" dirty="0" smtClean="0"/>
              <a:t>.</a:t>
            </a:r>
          </a:p>
          <a:p>
            <a:pPr marL="0" indent="0" eaLnBrk="1" hangingPunct="1">
              <a:spcBef>
                <a:spcPct val="0"/>
              </a:spcBef>
              <a:buClrTx/>
              <a:buFontTx/>
              <a:buNone/>
            </a:pPr>
            <a:endParaRPr lang="en-US" dirty="0"/>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a:p>
          <a:p>
            <a:pPr>
              <a:spcBef>
                <a:spcPct val="0"/>
              </a:spcBef>
              <a:buClrTx/>
            </a:pPr>
            <a:endParaRPr lang="en-US" dirty="0" smtClean="0"/>
          </a:p>
          <a:p>
            <a:pPr>
              <a:spcBef>
                <a:spcPct val="0"/>
              </a:spcBef>
              <a:buClrTx/>
            </a:pPr>
            <a:r>
              <a:rPr lang="en-US" dirty="0" smtClean="0"/>
              <a:t>Each DO group ends with an END statement.</a:t>
            </a:r>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smtClean="0"/>
          </a:p>
        </p:txBody>
      </p:sp>
      <p:sp>
        <p:nvSpPr>
          <p:cNvPr id="18" name="Slide Number Placeholder 3"/>
          <p:cNvSpPr>
            <a:spLocks noGrp="1"/>
          </p:cNvSpPr>
          <p:nvPr>
            <p:ph type="sldNum" sz="quarter" idx="10"/>
          </p:nvPr>
        </p:nvSpPr>
        <p:spPr/>
        <p:txBody>
          <a:bodyPr/>
          <a:lstStyle/>
          <a:p>
            <a:pPr>
              <a:defRPr/>
            </a:pPr>
            <a:fld id="{60416C89-8F58-43DB-BD09-B782A3831889}" type="slidenum">
              <a:rPr lang="en-US"/>
              <a:pPr>
                <a:defRPr/>
              </a:pPr>
              <a:t>62</a:t>
            </a:fld>
            <a:endParaRPr lang="en-US" b="0" dirty="0">
              <a:latin typeface="Times New Roman" pitchFamily="18" charset="0"/>
            </a:endParaRPr>
          </a:p>
        </p:txBody>
      </p:sp>
      <p:sp>
        <p:nvSpPr>
          <p:cNvPr id="90117" name="Text Box 4"/>
          <p:cNvSpPr txBox="1">
            <a:spLocks noChangeArrowheads="1"/>
          </p:cNvSpPr>
          <p:nvPr/>
        </p:nvSpPr>
        <p:spPr bwMode="auto">
          <a:xfrm>
            <a:off x="7934192" y="6324600"/>
            <a:ext cx="998671"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p109d07</a:t>
            </a:r>
            <a:endParaRPr lang="en-US" sz="1600" b="1" dirty="0"/>
          </a:p>
        </p:txBody>
      </p:sp>
      <p:sp>
        <p:nvSpPr>
          <p:cNvPr id="90122" name="Rectangle 13"/>
          <p:cNvSpPr>
            <a:spLocks noChangeArrowheads="1"/>
          </p:cNvSpPr>
          <p:nvPr/>
        </p:nvSpPr>
        <p:spPr bwMode="auto">
          <a:xfrm>
            <a:off x="668338" y="1579563"/>
            <a:ext cx="7193400" cy="3562350"/>
          </a:xfrm>
          <a:prstGeom prst="rect">
            <a:avLst/>
          </a:prstGeom>
          <a:solidFill>
            <a:srgbClr val="FFFFFF"/>
          </a:solidFill>
          <a:ln w="38100">
            <a:solidFill>
              <a:schemeClr val="tx2"/>
            </a:solidFill>
            <a:miter lim="800000"/>
            <a:headEnd type="none" w="med" len="lg"/>
            <a:tailEnd type="none" w="med" len="lg"/>
          </a:ln>
        </p:spPr>
        <p:txBody>
          <a:bodyPr wrap="square" tIns="50800" rIns="50800" bIns="50800">
            <a:spAutoFit/>
          </a:bodyPr>
          <a:lstStyle/>
          <a:p>
            <a:pPr>
              <a:lnSpc>
                <a:spcPct val="85000"/>
              </a:lnSpc>
            </a:pPr>
            <a:r>
              <a:rPr lang="en-US" b="1" dirty="0">
                <a:latin typeface="Courier New" pitchFamily="49" charset="0"/>
              </a:rPr>
              <a:t>data work.bonus;</a:t>
            </a:r>
          </a:p>
          <a:p>
            <a:pPr>
              <a:lnSpc>
                <a:spcPct val="85000"/>
              </a:lnSpc>
            </a:pPr>
            <a:r>
              <a:rPr lang="en-US" b="1" dirty="0">
                <a:latin typeface="Courier New" pitchFamily="49" charset="0"/>
              </a:rPr>
              <a:t>   set orion.sales;</a:t>
            </a:r>
          </a:p>
          <a:p>
            <a:pPr>
              <a:lnSpc>
                <a:spcPct val="85000"/>
              </a:lnSpc>
            </a:pPr>
            <a:r>
              <a:rPr lang="en-US" b="1" dirty="0">
                <a:latin typeface="Courier New" pitchFamily="49" charset="0"/>
              </a:rPr>
              <a:t>   if Country='US' then do;</a:t>
            </a:r>
          </a:p>
          <a:p>
            <a:pPr>
              <a:lnSpc>
                <a:spcPct val="85000"/>
              </a:lnSpc>
            </a:pPr>
            <a:r>
              <a:rPr lang="en-US" b="1" dirty="0">
                <a:latin typeface="Courier New" pitchFamily="49" charset="0"/>
              </a:rPr>
              <a:t>      Bonus=500;</a:t>
            </a:r>
          </a:p>
          <a:p>
            <a:pPr>
              <a:lnSpc>
                <a:spcPct val="85000"/>
              </a:lnSpc>
            </a:pPr>
            <a:r>
              <a:rPr lang="en-US" b="1" dirty="0">
                <a:latin typeface="Courier New" pitchFamily="49" charset="0"/>
              </a:rPr>
              <a:t>	 Freq='Once a Year';</a:t>
            </a:r>
          </a:p>
          <a:p>
            <a:pPr>
              <a:lnSpc>
                <a:spcPct val="85000"/>
              </a:lnSpc>
            </a:pPr>
            <a:r>
              <a:rPr lang="en-US" b="1" dirty="0">
                <a:latin typeface="Courier New" pitchFamily="49" charset="0"/>
              </a:rPr>
              <a:t>   end;</a:t>
            </a:r>
          </a:p>
          <a:p>
            <a:pPr>
              <a:lnSpc>
                <a:spcPct val="85000"/>
              </a:lnSpc>
            </a:pPr>
            <a:r>
              <a:rPr lang="en-US" b="1" dirty="0">
                <a:latin typeface="Courier New" pitchFamily="49" charset="0"/>
              </a:rPr>
              <a:t>   else if Country='AU' then do;</a:t>
            </a:r>
          </a:p>
          <a:p>
            <a:pPr>
              <a:lnSpc>
                <a:spcPct val="85000"/>
              </a:lnSpc>
            </a:pPr>
            <a:r>
              <a:rPr lang="en-US" b="1" dirty="0">
                <a:latin typeface="Courier New" pitchFamily="49" charset="0"/>
              </a:rPr>
              <a:t>      Bonus=300;</a:t>
            </a:r>
          </a:p>
          <a:p>
            <a:pPr>
              <a:lnSpc>
                <a:spcPct val="85000"/>
              </a:lnSpc>
            </a:pPr>
            <a:r>
              <a:rPr lang="en-US" b="1" dirty="0">
                <a:latin typeface="Courier New" pitchFamily="49" charset="0"/>
              </a:rPr>
              <a:t>	 Freq='Twice a Year';</a:t>
            </a:r>
          </a:p>
          <a:p>
            <a:pPr>
              <a:lnSpc>
                <a:spcPct val="85000"/>
              </a:lnSpc>
            </a:pPr>
            <a:r>
              <a:rPr lang="en-US" b="1" dirty="0">
                <a:latin typeface="Courier New" pitchFamily="49" charset="0"/>
              </a:rPr>
              <a:t>   end;</a:t>
            </a:r>
          </a:p>
          <a:p>
            <a:pPr>
              <a:lnSpc>
                <a:spcPct val="85000"/>
              </a:lnSpc>
            </a:pPr>
            <a:r>
              <a:rPr lang="en-US" b="1" dirty="0">
                <a:latin typeface="Courier New" pitchFamily="49" charset="0"/>
              </a:rPr>
              <a:t>run;</a:t>
            </a:r>
          </a:p>
        </p:txBody>
      </p:sp>
      <p:sp>
        <p:nvSpPr>
          <p:cNvPr id="2" name="Rectangle 1"/>
          <p:cNvSpPr/>
          <p:nvPr>
            <p:custDataLst>
              <p:tags r:id="rId1"/>
            </p:custDataLst>
          </p:nvPr>
        </p:nvSpPr>
        <p:spPr bwMode="auto">
          <a:xfrm>
            <a:off x="1307466" y="2252155"/>
            <a:ext cx="4564126" cy="1229232"/>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9" name="Line 7"/>
          <p:cNvSpPr>
            <a:spLocks noChangeShapeType="1"/>
          </p:cNvSpPr>
          <p:nvPr/>
        </p:nvSpPr>
        <p:spPr bwMode="auto">
          <a:xfrm flipH="1" flipV="1">
            <a:off x="5871589" y="2866770"/>
            <a:ext cx="553589" cy="0"/>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11" name="Text Box 5"/>
          <p:cNvSpPr txBox="1">
            <a:spLocks noChangeArrowheads="1"/>
          </p:cNvSpPr>
          <p:nvPr/>
        </p:nvSpPr>
        <p:spPr bwMode="auto">
          <a:xfrm>
            <a:off x="6425180" y="2716872"/>
            <a:ext cx="1596591" cy="553998"/>
          </a:xfrm>
          <a:prstGeom prst="rect">
            <a:avLst/>
          </a:prstGeom>
          <a:solidFill>
            <a:srgbClr val="009900"/>
          </a:solidFill>
          <a:ln w="19050">
            <a:solidFill>
              <a:schemeClr val="tx1"/>
            </a:solidFill>
            <a:miter lim="800000"/>
            <a:headEnd type="none" w="med" len="lg"/>
            <a:tailEnd type="none" w="med" len="lg"/>
          </a:ln>
        </p:spPr>
        <p:txBody>
          <a:bodyPr wrap="none" lIns="88900" tIns="91440" rIns="88900" bIns="9144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b="1" dirty="0">
                <a:solidFill>
                  <a:srgbClr val="FFFFFF"/>
                </a:solidFill>
              </a:rPr>
              <a:t>DO </a:t>
            </a:r>
            <a:r>
              <a:rPr lang="en-US" b="1" dirty="0" smtClean="0">
                <a:solidFill>
                  <a:srgbClr val="FFFFFF"/>
                </a:solidFill>
              </a:rPr>
              <a:t>group</a:t>
            </a:r>
            <a:endParaRPr lang="en-US" b="1" dirty="0">
              <a:solidFill>
                <a:srgbClr val="FFFFFF"/>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12"/>
          <p:cNvSpPr>
            <a:spLocks noChangeShapeType="1"/>
          </p:cNvSpPr>
          <p:nvPr/>
        </p:nvSpPr>
        <p:spPr bwMode="auto">
          <a:xfrm>
            <a:off x="6903436" y="4456904"/>
            <a:ext cx="0" cy="773113"/>
          </a:xfrm>
          <a:prstGeom prst="line">
            <a:avLst/>
          </a:prstGeom>
          <a:noFill/>
          <a:ln w="1905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89090" name="Rectangle 2"/>
          <p:cNvSpPr>
            <a:spLocks noGrp="1" noChangeArrowheads="1"/>
          </p:cNvSpPr>
          <p:nvPr>
            <p:ph type="title"/>
          </p:nvPr>
        </p:nvSpPr>
        <p:spPr/>
        <p:txBody>
          <a:bodyPr/>
          <a:lstStyle/>
          <a:p>
            <a:pPr eaLnBrk="1" hangingPunct="1"/>
            <a:r>
              <a:rPr lang="en-US" dirty="0" smtClean="0"/>
              <a:t>IF-THEN DO/ELSE DO Statements</a:t>
            </a:r>
          </a:p>
        </p:txBody>
      </p:sp>
      <p:sp>
        <p:nvSpPr>
          <p:cNvPr id="89091" name="Rectangle 3"/>
          <p:cNvSpPr>
            <a:spLocks noGrp="1" noChangeArrowheads="1"/>
          </p:cNvSpPr>
          <p:nvPr>
            <p:ph idx="1"/>
          </p:nvPr>
        </p:nvSpPr>
        <p:spPr>
          <a:xfrm>
            <a:off x="685800" y="1071563"/>
            <a:ext cx="7848600" cy="5491162"/>
          </a:xfrm>
        </p:spPr>
        <p:txBody>
          <a:bodyPr/>
          <a:lstStyle/>
          <a:p>
            <a:pPr marL="0" indent="0" eaLnBrk="1" hangingPunct="1"/>
            <a:r>
              <a:rPr lang="en-US" dirty="0" smtClean="0"/>
              <a:t>Multiple statements are also permitted in an ELSE DO group.</a:t>
            </a:r>
          </a:p>
          <a:p>
            <a:pPr marL="0" indent="0" eaLnBrk="1" hangingPunct="1"/>
            <a:endParaRPr lang="en-US" dirty="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p:txBody>
      </p:sp>
      <p:sp>
        <p:nvSpPr>
          <p:cNvPr id="13" name="Slide Number Placeholder 3"/>
          <p:cNvSpPr>
            <a:spLocks noGrp="1"/>
          </p:cNvSpPr>
          <p:nvPr>
            <p:ph type="sldNum" sz="quarter" idx="10"/>
          </p:nvPr>
        </p:nvSpPr>
        <p:spPr/>
        <p:txBody>
          <a:bodyPr/>
          <a:lstStyle/>
          <a:p>
            <a:pPr>
              <a:defRPr/>
            </a:pPr>
            <a:fld id="{BA61D5C6-8E25-4E8A-92C6-DD02A8BD01BB}" type="slidenum">
              <a:rPr lang="en-US"/>
              <a:pPr>
                <a:defRPr/>
              </a:pPr>
              <a:t>63</a:t>
            </a:fld>
            <a:endParaRPr lang="en-US" b="0" dirty="0">
              <a:latin typeface="Times New Roman" pitchFamily="18" charset="0"/>
            </a:endParaRPr>
          </a:p>
        </p:txBody>
      </p:sp>
      <p:sp>
        <p:nvSpPr>
          <p:cNvPr id="357380" name="Text Box 4"/>
          <p:cNvSpPr txBox="1">
            <a:spLocks noChangeArrowheads="1"/>
          </p:cNvSpPr>
          <p:nvPr>
            <p:custDataLst>
              <p:tags r:id="rId1"/>
            </p:custDataLst>
          </p:nvPr>
        </p:nvSpPr>
        <p:spPr bwMode="auto">
          <a:xfrm>
            <a:off x="1366838" y="1911568"/>
            <a:ext cx="4573368" cy="3631763"/>
          </a:xfrm>
          <a:prstGeom prst="rect">
            <a:avLst/>
          </a:prstGeom>
          <a:solidFill>
            <a:srgbClr val="CDD9EF"/>
          </a:solidFill>
          <a:ln w="19050">
            <a:solidFill>
              <a:srgbClr val="000000"/>
            </a:solidFill>
            <a:miter lim="800000"/>
            <a:headEnd type="none" w="med" len="lg"/>
            <a:tailEnd type="none" w="med" len="lg"/>
          </a:ln>
          <a:effectLst>
            <a:outerShdw blurRad="50800" dist="107763" dir="2700001" algn="ctr" rotWithShape="0">
              <a:srgbClr val="000000">
                <a:alpha val="40000"/>
              </a:srgbClr>
            </a:outerShdw>
          </a:effectLst>
        </p:spPr>
        <p:txBody>
          <a:bodyPr wrap="none" lIns="88900" tIns="152400" rIns="88900" bIns="152400">
            <a:spAutoFit/>
          </a:bodyPr>
          <a:lstStyle/>
          <a:p>
            <a:pPr>
              <a:defRPr/>
            </a:pPr>
            <a:r>
              <a:rPr lang="en-US" b="1" dirty="0">
                <a:latin typeface="Arial"/>
              </a:rPr>
              <a:t>IF</a:t>
            </a:r>
            <a:r>
              <a:rPr lang="en-US" dirty="0">
                <a:latin typeface="Arial"/>
              </a:rPr>
              <a:t> </a:t>
            </a:r>
            <a:r>
              <a:rPr lang="en-US" i="1" dirty="0">
                <a:latin typeface="Arial"/>
              </a:rPr>
              <a:t>expression</a:t>
            </a:r>
            <a:r>
              <a:rPr lang="en-US" dirty="0">
                <a:latin typeface="Arial"/>
              </a:rPr>
              <a:t> </a:t>
            </a:r>
            <a:r>
              <a:rPr lang="en-US" b="1" dirty="0">
                <a:latin typeface="Arial"/>
              </a:rPr>
              <a:t>THEN</a:t>
            </a:r>
            <a:r>
              <a:rPr lang="en-US" dirty="0">
                <a:latin typeface="Arial"/>
              </a:rPr>
              <a:t> </a:t>
            </a:r>
            <a:r>
              <a:rPr lang="en-US" b="1" dirty="0">
                <a:latin typeface="Arial"/>
              </a:rPr>
              <a:t>DO;</a:t>
            </a:r>
          </a:p>
          <a:p>
            <a:pPr>
              <a:defRPr/>
            </a:pPr>
            <a:r>
              <a:rPr lang="en-US" b="1" dirty="0">
                <a:latin typeface="Arial"/>
              </a:rPr>
              <a:t>     </a:t>
            </a:r>
            <a:r>
              <a:rPr lang="en-US" i="1" dirty="0">
                <a:latin typeface="Arial"/>
              </a:rPr>
              <a:t>executable statements</a:t>
            </a:r>
            <a:endParaRPr lang="en-US" b="1" dirty="0">
              <a:latin typeface="Arial"/>
            </a:endParaRPr>
          </a:p>
          <a:p>
            <a:pPr>
              <a:defRPr/>
            </a:pPr>
            <a:r>
              <a:rPr lang="en-US" b="1" dirty="0">
                <a:latin typeface="Arial"/>
              </a:rPr>
              <a:t>END;</a:t>
            </a:r>
          </a:p>
          <a:p>
            <a:pPr>
              <a:defRPr/>
            </a:pPr>
            <a:r>
              <a:rPr lang="en-US" b="1" dirty="0">
                <a:latin typeface="Arial"/>
              </a:rPr>
              <a:t>ELSE IF </a:t>
            </a:r>
            <a:r>
              <a:rPr lang="en-US" i="1" dirty="0">
                <a:latin typeface="Arial"/>
              </a:rPr>
              <a:t>expression</a:t>
            </a:r>
            <a:r>
              <a:rPr lang="en-US" b="1" dirty="0">
                <a:latin typeface="Arial"/>
              </a:rPr>
              <a:t> THEN DO; </a:t>
            </a:r>
          </a:p>
          <a:p>
            <a:pPr>
              <a:defRPr/>
            </a:pPr>
            <a:r>
              <a:rPr lang="en-US" b="1" dirty="0">
                <a:latin typeface="Arial"/>
              </a:rPr>
              <a:t>     </a:t>
            </a:r>
            <a:r>
              <a:rPr lang="en-US" i="1" dirty="0">
                <a:latin typeface="Arial"/>
              </a:rPr>
              <a:t>executable statements</a:t>
            </a:r>
            <a:endParaRPr lang="en-US" b="1" dirty="0">
              <a:latin typeface="Arial"/>
            </a:endParaRPr>
          </a:p>
          <a:p>
            <a:pPr>
              <a:defRPr/>
            </a:pPr>
            <a:r>
              <a:rPr lang="en-US" b="1" dirty="0">
                <a:latin typeface="Arial"/>
              </a:rPr>
              <a:t>END</a:t>
            </a:r>
            <a:r>
              <a:rPr lang="en-US" b="1" dirty="0" smtClean="0">
                <a:latin typeface="Arial"/>
              </a:rPr>
              <a:t>;</a:t>
            </a:r>
          </a:p>
          <a:p>
            <a:pPr>
              <a:defRPr/>
            </a:pPr>
            <a:r>
              <a:rPr lang="en-US" b="1" dirty="0" smtClean="0"/>
              <a:t>ELSE DO;</a:t>
            </a:r>
          </a:p>
          <a:p>
            <a:pPr>
              <a:defRPr/>
            </a:pPr>
            <a:r>
              <a:rPr lang="en-US" b="1" dirty="0" smtClean="0"/>
              <a:t>     </a:t>
            </a:r>
            <a:r>
              <a:rPr lang="en-US" i="1" dirty="0"/>
              <a:t>executable statements;</a:t>
            </a:r>
          </a:p>
          <a:p>
            <a:pPr>
              <a:defRPr/>
            </a:pPr>
            <a:r>
              <a:rPr lang="en-US" b="1" dirty="0" smtClean="0">
                <a:latin typeface="Arial"/>
              </a:rPr>
              <a:t>END;</a:t>
            </a:r>
            <a:endParaRPr lang="en-US" b="1" dirty="0">
              <a:latin typeface="Arial"/>
            </a:endParaRPr>
          </a:p>
        </p:txBody>
      </p:sp>
      <p:sp>
        <p:nvSpPr>
          <p:cNvPr id="89094" name="Line 7"/>
          <p:cNvSpPr>
            <a:spLocks noChangeShapeType="1"/>
          </p:cNvSpPr>
          <p:nvPr/>
        </p:nvSpPr>
        <p:spPr bwMode="auto">
          <a:xfrm flipH="1">
            <a:off x="4876800" y="2244943"/>
            <a:ext cx="1998663" cy="0"/>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89095" name="Line 8"/>
          <p:cNvSpPr>
            <a:spLocks noChangeShapeType="1"/>
          </p:cNvSpPr>
          <p:nvPr/>
        </p:nvSpPr>
        <p:spPr bwMode="auto">
          <a:xfrm flipH="1">
            <a:off x="2308225" y="3003768"/>
            <a:ext cx="4554538" cy="0"/>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89096" name="Line 9"/>
          <p:cNvSpPr>
            <a:spLocks noChangeShapeType="1"/>
          </p:cNvSpPr>
          <p:nvPr/>
        </p:nvSpPr>
        <p:spPr bwMode="auto">
          <a:xfrm>
            <a:off x="6870700" y="2237006"/>
            <a:ext cx="0" cy="773112"/>
          </a:xfrm>
          <a:prstGeom prst="line">
            <a:avLst/>
          </a:prstGeom>
          <a:noFill/>
          <a:ln w="1905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89097" name="Text Box 5"/>
          <p:cNvSpPr txBox="1">
            <a:spLocks noChangeArrowheads="1"/>
          </p:cNvSpPr>
          <p:nvPr/>
        </p:nvSpPr>
        <p:spPr bwMode="auto">
          <a:xfrm>
            <a:off x="6484938" y="2341091"/>
            <a:ext cx="1596591" cy="553998"/>
          </a:xfrm>
          <a:prstGeom prst="rect">
            <a:avLst/>
          </a:prstGeom>
          <a:solidFill>
            <a:srgbClr val="009900"/>
          </a:solidFill>
          <a:ln w="19050">
            <a:solidFill>
              <a:schemeClr val="tx1"/>
            </a:solidFill>
            <a:miter lim="800000"/>
            <a:headEnd type="none" w="med" len="lg"/>
            <a:tailEnd type="none" w="med" len="lg"/>
          </a:ln>
        </p:spPr>
        <p:txBody>
          <a:bodyPr wrap="none" lIns="88900" tIns="91440" rIns="88900" bIns="9144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b="1" dirty="0">
                <a:solidFill>
                  <a:srgbClr val="FFFFFF"/>
                </a:solidFill>
              </a:rPr>
              <a:t>DO </a:t>
            </a:r>
            <a:r>
              <a:rPr lang="en-US" b="1" dirty="0" smtClean="0">
                <a:solidFill>
                  <a:srgbClr val="FFFFFF"/>
                </a:solidFill>
              </a:rPr>
              <a:t>group</a:t>
            </a:r>
            <a:endParaRPr lang="en-US" b="1" dirty="0">
              <a:solidFill>
                <a:srgbClr val="FFFFFF"/>
              </a:solidFill>
            </a:endParaRPr>
          </a:p>
        </p:txBody>
      </p:sp>
      <p:sp>
        <p:nvSpPr>
          <p:cNvPr id="89098" name="Line 10"/>
          <p:cNvSpPr>
            <a:spLocks noChangeShapeType="1"/>
          </p:cNvSpPr>
          <p:nvPr/>
        </p:nvSpPr>
        <p:spPr bwMode="auto">
          <a:xfrm flipH="1">
            <a:off x="5795963" y="3354606"/>
            <a:ext cx="1084262" cy="0"/>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89099" name="Line 11"/>
          <p:cNvSpPr>
            <a:spLocks noChangeShapeType="1"/>
          </p:cNvSpPr>
          <p:nvPr/>
        </p:nvSpPr>
        <p:spPr bwMode="auto">
          <a:xfrm flipH="1">
            <a:off x="2303463" y="4113431"/>
            <a:ext cx="4554537" cy="0"/>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89100" name="Line 12"/>
          <p:cNvSpPr>
            <a:spLocks noChangeShapeType="1"/>
          </p:cNvSpPr>
          <p:nvPr/>
        </p:nvSpPr>
        <p:spPr bwMode="auto">
          <a:xfrm>
            <a:off x="6865938" y="3346668"/>
            <a:ext cx="0" cy="773113"/>
          </a:xfrm>
          <a:prstGeom prst="line">
            <a:avLst/>
          </a:prstGeom>
          <a:noFill/>
          <a:ln w="1905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89101" name="Text Box 13"/>
          <p:cNvSpPr txBox="1">
            <a:spLocks noChangeArrowheads="1"/>
          </p:cNvSpPr>
          <p:nvPr/>
        </p:nvSpPr>
        <p:spPr bwMode="auto">
          <a:xfrm>
            <a:off x="6480175" y="3450753"/>
            <a:ext cx="1596591" cy="553998"/>
          </a:xfrm>
          <a:prstGeom prst="rect">
            <a:avLst/>
          </a:prstGeom>
          <a:solidFill>
            <a:srgbClr val="009900"/>
          </a:solidFill>
          <a:ln w="19050">
            <a:solidFill>
              <a:schemeClr val="tx1"/>
            </a:solidFill>
            <a:miter lim="800000"/>
            <a:headEnd type="none" w="med" len="lg"/>
            <a:tailEnd type="none" w="med" len="lg"/>
          </a:ln>
        </p:spPr>
        <p:txBody>
          <a:bodyPr wrap="none" lIns="88900" tIns="91440" rIns="88900" bIns="9144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b="1" dirty="0">
                <a:solidFill>
                  <a:srgbClr val="FFFFFF"/>
                </a:solidFill>
              </a:rPr>
              <a:t>DO </a:t>
            </a:r>
            <a:r>
              <a:rPr lang="en-US" b="1" dirty="0" smtClean="0">
                <a:solidFill>
                  <a:srgbClr val="FFFFFF"/>
                </a:solidFill>
              </a:rPr>
              <a:t>group</a:t>
            </a:r>
            <a:endParaRPr lang="en-US" b="1" dirty="0">
              <a:solidFill>
                <a:srgbClr val="FFFFFF"/>
              </a:solidFill>
            </a:endParaRPr>
          </a:p>
        </p:txBody>
      </p:sp>
      <p:sp>
        <p:nvSpPr>
          <p:cNvPr id="14" name="Line 10"/>
          <p:cNvSpPr>
            <a:spLocks noChangeShapeType="1"/>
          </p:cNvSpPr>
          <p:nvPr/>
        </p:nvSpPr>
        <p:spPr bwMode="auto">
          <a:xfrm flipH="1">
            <a:off x="3121572" y="4462462"/>
            <a:ext cx="3789856" cy="0"/>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15" name="Line 11"/>
          <p:cNvSpPr>
            <a:spLocks noChangeShapeType="1"/>
          </p:cNvSpPr>
          <p:nvPr/>
        </p:nvSpPr>
        <p:spPr bwMode="auto">
          <a:xfrm flipH="1">
            <a:off x="2344191" y="5221287"/>
            <a:ext cx="4554537" cy="0"/>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16" name="Text Box 13"/>
          <p:cNvSpPr txBox="1">
            <a:spLocks noChangeArrowheads="1"/>
          </p:cNvSpPr>
          <p:nvPr/>
        </p:nvSpPr>
        <p:spPr bwMode="auto">
          <a:xfrm>
            <a:off x="6511378" y="4575588"/>
            <a:ext cx="1596591" cy="553998"/>
          </a:xfrm>
          <a:prstGeom prst="rect">
            <a:avLst/>
          </a:prstGeom>
          <a:solidFill>
            <a:srgbClr val="009900"/>
          </a:solidFill>
          <a:ln w="19050">
            <a:solidFill>
              <a:schemeClr val="tx1"/>
            </a:solidFill>
            <a:miter lim="800000"/>
            <a:headEnd type="none" w="med" len="lg"/>
            <a:tailEnd type="none" w="med" len="lg"/>
          </a:ln>
        </p:spPr>
        <p:txBody>
          <a:bodyPr wrap="none" lIns="88900" tIns="91440" rIns="88900" bIns="9144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b="1" dirty="0">
                <a:solidFill>
                  <a:srgbClr val="FFFFFF"/>
                </a:solidFill>
              </a:rPr>
              <a:t>DO </a:t>
            </a:r>
            <a:r>
              <a:rPr lang="en-US" b="1" dirty="0" smtClean="0">
                <a:solidFill>
                  <a:srgbClr val="FFFFFF"/>
                </a:solidFill>
              </a:rPr>
              <a:t>group</a:t>
            </a:r>
            <a:endParaRPr lang="en-US" b="1" dirty="0">
              <a:solidFill>
                <a:srgbClr val="FFFFFF"/>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dirty="0" smtClean="0"/>
              <a:t>Viewing the Output</a:t>
            </a:r>
          </a:p>
        </p:txBody>
      </p:sp>
      <p:sp>
        <p:nvSpPr>
          <p:cNvPr id="91139" name="Rectangle 3"/>
          <p:cNvSpPr>
            <a:spLocks noGrp="1" noChangeArrowheads="1"/>
          </p:cNvSpPr>
          <p:nvPr>
            <p:ph idx="1"/>
          </p:nvPr>
        </p:nvSpPr>
        <p:spPr>
          <a:xfrm>
            <a:off x="685800" y="1071563"/>
            <a:ext cx="7848600" cy="5786437"/>
          </a:xfrm>
        </p:spPr>
        <p:txBody>
          <a:bodyPr/>
          <a:lstStyle/>
          <a:p>
            <a:pPr marL="0" indent="0" eaLnBrk="1" hangingPunct="1"/>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0" indent="0" eaLnBrk="1" hangingPunct="1"/>
            <a:r>
              <a:rPr lang="en-US" dirty="0" smtClean="0"/>
              <a:t>Partial PROC PRINT Output</a:t>
            </a:r>
          </a:p>
          <a:p>
            <a:pPr marL="0" indent="0" eaLnBrk="1" hangingPunct="1"/>
            <a:endParaRPr lang="en-US" dirty="0" smtClean="0"/>
          </a:p>
        </p:txBody>
      </p:sp>
      <p:sp>
        <p:nvSpPr>
          <p:cNvPr id="11" name="Slide Number Placeholder 3"/>
          <p:cNvSpPr>
            <a:spLocks noGrp="1"/>
          </p:cNvSpPr>
          <p:nvPr>
            <p:ph type="sldNum" sz="quarter" idx="10"/>
          </p:nvPr>
        </p:nvSpPr>
        <p:spPr/>
        <p:txBody>
          <a:bodyPr/>
          <a:lstStyle/>
          <a:p>
            <a:pPr>
              <a:defRPr/>
            </a:pPr>
            <a:fld id="{3B21BF9D-B9E6-4E99-8D72-11107FFCF1D4}" type="slidenum">
              <a:rPr lang="en-US"/>
              <a:pPr>
                <a:defRPr/>
              </a:pPr>
              <a:t>64</a:t>
            </a:fld>
            <a:endParaRPr lang="en-US" b="0" dirty="0">
              <a:latin typeface="Times New Roman" pitchFamily="18" charset="0"/>
            </a:endParaRPr>
          </a:p>
        </p:txBody>
      </p:sp>
      <p:sp>
        <p:nvSpPr>
          <p:cNvPr id="91141" name="Text Box 4"/>
          <p:cNvSpPr txBox="1">
            <a:spLocks noChangeArrowheads="1"/>
          </p:cNvSpPr>
          <p:nvPr/>
        </p:nvSpPr>
        <p:spPr bwMode="auto">
          <a:xfrm>
            <a:off x="7934192" y="6324600"/>
            <a:ext cx="998671"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p109d07</a:t>
            </a:r>
            <a:endParaRPr lang="en-US" sz="1600" b="1" dirty="0"/>
          </a:p>
        </p:txBody>
      </p:sp>
      <p:sp>
        <p:nvSpPr>
          <p:cNvPr id="91142" name="Rectangle 5"/>
          <p:cNvSpPr>
            <a:spLocks noChangeArrowheads="1"/>
          </p:cNvSpPr>
          <p:nvPr/>
        </p:nvSpPr>
        <p:spPr bwMode="auto">
          <a:xfrm>
            <a:off x="668338" y="1104900"/>
            <a:ext cx="7920037" cy="1384300"/>
          </a:xfrm>
          <a:prstGeom prst="rect">
            <a:avLst/>
          </a:prstGeom>
          <a:solidFill>
            <a:srgbClr val="FFFFFF"/>
          </a:solidFill>
          <a:ln w="38100">
            <a:solidFill>
              <a:schemeClr val="tx2"/>
            </a:solidFill>
            <a:miter lim="800000"/>
            <a:headEnd type="none" w="med" len="lg"/>
            <a:tailEnd type="none" w="med" len="lg"/>
          </a:ln>
        </p:spPr>
        <p:txBody>
          <a:bodyPr wrap="square" tIns="50800" rIns="50800" bIns="50800">
            <a:spAutoFit/>
          </a:bodyPr>
          <a:lstStyle/>
          <a:p>
            <a:pPr>
              <a:lnSpc>
                <a:spcPct val="85000"/>
              </a:lnSpc>
            </a:pPr>
            <a:r>
              <a:rPr lang="en-US" b="1" dirty="0">
                <a:solidFill>
                  <a:srgbClr val="000000"/>
                </a:solidFill>
                <a:latin typeface="Courier New" pitchFamily="49" charset="0"/>
              </a:rPr>
              <a:t>proc print data=work.bonus;</a:t>
            </a:r>
          </a:p>
          <a:p>
            <a:pPr>
              <a:lnSpc>
                <a:spcPct val="85000"/>
              </a:lnSpc>
            </a:pPr>
            <a:r>
              <a:rPr lang="en-US" b="1" dirty="0">
                <a:solidFill>
                  <a:srgbClr val="000000"/>
                </a:solidFill>
                <a:latin typeface="Courier New" pitchFamily="49" charset="0"/>
              </a:rPr>
              <a:t>   var</a:t>
            </a:r>
            <a:r>
              <a:rPr lang="en-US" b="1" dirty="0">
                <a:latin typeface="Courier New" pitchFamily="49" charset="0"/>
              </a:rPr>
              <a:t> First_Name </a:t>
            </a:r>
            <a:r>
              <a:rPr lang="en-US" b="1" dirty="0" smtClean="0">
                <a:latin typeface="Courier New" pitchFamily="49" charset="0"/>
              </a:rPr>
              <a:t>Last_Name Country Bonus</a:t>
            </a:r>
          </a:p>
          <a:p>
            <a:pPr>
              <a:lnSpc>
                <a:spcPct val="85000"/>
              </a:lnSpc>
            </a:pPr>
            <a:r>
              <a:rPr lang="en-US" b="1" dirty="0">
                <a:latin typeface="Courier New" pitchFamily="49" charset="0"/>
              </a:rPr>
              <a:t> </a:t>
            </a:r>
            <a:r>
              <a:rPr lang="en-US" b="1" dirty="0" smtClean="0">
                <a:latin typeface="Courier New" pitchFamily="49" charset="0"/>
              </a:rPr>
              <a:t>      </a:t>
            </a:r>
            <a:r>
              <a:rPr lang="en-US" b="1" dirty="0">
                <a:latin typeface="Courier New" pitchFamily="49" charset="0"/>
              </a:rPr>
              <a:t>Freq;</a:t>
            </a:r>
          </a:p>
          <a:p>
            <a:pPr>
              <a:lnSpc>
                <a:spcPct val="85000"/>
              </a:lnSpc>
            </a:pPr>
            <a:r>
              <a:rPr lang="en-US" b="1" dirty="0">
                <a:latin typeface="Courier New" pitchFamily="49" charset="0"/>
              </a:rPr>
              <a:t>run;</a:t>
            </a:r>
          </a:p>
        </p:txBody>
      </p:sp>
      <p:sp>
        <p:nvSpPr>
          <p:cNvPr id="91143" name="Rectangle 11"/>
          <p:cNvSpPr>
            <a:spLocks noChangeArrowheads="1"/>
          </p:cNvSpPr>
          <p:nvPr/>
        </p:nvSpPr>
        <p:spPr bwMode="auto">
          <a:xfrm>
            <a:off x="666750" y="3006725"/>
            <a:ext cx="7921625" cy="3073400"/>
          </a:xfrm>
          <a:prstGeom prst="rect">
            <a:avLst/>
          </a:prstGeom>
          <a:solidFill>
            <a:srgbClr val="FFFFFF"/>
          </a:solidFill>
          <a:ln w="38100">
            <a:solidFill>
              <a:schemeClr val="tx2"/>
            </a:solidFill>
            <a:miter lim="800000"/>
            <a:headEnd type="none" w="med" len="lg"/>
            <a:tailEnd type="none" w="med" len="lg"/>
          </a:ln>
        </p:spPr>
        <p:txBody>
          <a:bodyPr lIns="88900" tIns="50800" rIns="88900" bIns="50800">
            <a:spAutoFit/>
          </a:bodyPr>
          <a:lstStyle/>
          <a:p>
            <a:r>
              <a:rPr lang="en-US" sz="1600" b="1" dirty="0">
                <a:solidFill>
                  <a:srgbClr val="000000"/>
                </a:solidFill>
                <a:latin typeface="SAS Monospace" pitchFamily="49" charset="0"/>
              </a:rPr>
              <a:t>Obs  First_Name  Last_Name         Country  Bonus     Freq</a:t>
            </a:r>
          </a:p>
          <a:p>
            <a:endParaRPr lang="en-US" sz="1600" b="1" dirty="0">
              <a:solidFill>
                <a:srgbClr val="000000"/>
              </a:solidFill>
              <a:latin typeface="SAS Monospace" pitchFamily="49" charset="0"/>
            </a:endParaRPr>
          </a:p>
          <a:p>
            <a:r>
              <a:rPr lang="en-US" sz="1600" b="1" dirty="0">
                <a:solidFill>
                  <a:srgbClr val="000000"/>
                </a:solidFill>
                <a:latin typeface="SAS Monospace" pitchFamily="49" charset="0"/>
              </a:rPr>
              <a:t> 60  Billy       Plested             AU      300   Twice a Yea</a:t>
            </a:r>
          </a:p>
          <a:p>
            <a:r>
              <a:rPr lang="en-US" sz="1600" b="1" dirty="0">
                <a:solidFill>
                  <a:srgbClr val="000000"/>
                </a:solidFill>
                <a:latin typeface="SAS Monospace" pitchFamily="49" charset="0"/>
              </a:rPr>
              <a:t> 61  Matsuoka    Wills               AU      300   Twice a Yea</a:t>
            </a:r>
          </a:p>
          <a:p>
            <a:r>
              <a:rPr lang="en-US" sz="1600" b="1" dirty="0">
                <a:solidFill>
                  <a:srgbClr val="000000"/>
                </a:solidFill>
                <a:latin typeface="SAS Monospace" pitchFamily="49" charset="0"/>
              </a:rPr>
              <a:t> 62  Vino        George              AU      300   Twice a Yea</a:t>
            </a:r>
          </a:p>
          <a:p>
            <a:r>
              <a:rPr lang="en-US" sz="1600" b="1" dirty="0">
                <a:solidFill>
                  <a:srgbClr val="000000"/>
                </a:solidFill>
                <a:latin typeface="SAS Monospace" pitchFamily="49" charset="0"/>
              </a:rPr>
              <a:t> 63  Meera       Body                AU      300   Twice a Yea</a:t>
            </a:r>
          </a:p>
          <a:p>
            <a:r>
              <a:rPr lang="en-US" sz="1600" b="1" dirty="0">
                <a:solidFill>
                  <a:srgbClr val="000000"/>
                </a:solidFill>
                <a:latin typeface="SAS Monospace" pitchFamily="49" charset="0"/>
              </a:rPr>
              <a:t> 64  Harry       Highpoint           US      500   Once a Year</a:t>
            </a:r>
          </a:p>
          <a:p>
            <a:r>
              <a:rPr lang="en-US" sz="1600" b="1" dirty="0">
                <a:solidFill>
                  <a:srgbClr val="000000"/>
                </a:solidFill>
                <a:latin typeface="SAS Monospace" pitchFamily="49" charset="0"/>
              </a:rPr>
              <a:t> 65  Julienne    Magolan             US      500   Once a Year</a:t>
            </a:r>
          </a:p>
          <a:p>
            <a:r>
              <a:rPr lang="en-US" sz="1600" b="1" dirty="0">
                <a:solidFill>
                  <a:srgbClr val="000000"/>
                </a:solidFill>
                <a:latin typeface="SAS Monospace" pitchFamily="49" charset="0"/>
              </a:rPr>
              <a:t> 66  Scott       Desanctis           US      500   Once a Year</a:t>
            </a:r>
          </a:p>
          <a:p>
            <a:r>
              <a:rPr lang="en-US" sz="1600" b="1" dirty="0">
                <a:solidFill>
                  <a:srgbClr val="000000"/>
                </a:solidFill>
                <a:latin typeface="SAS Monospace" pitchFamily="49" charset="0"/>
              </a:rPr>
              <a:t> 67  Cherda      Ridley              US      500   Once a Year</a:t>
            </a:r>
          </a:p>
          <a:p>
            <a:r>
              <a:rPr lang="en-US" sz="1600" b="1" dirty="0">
                <a:solidFill>
                  <a:srgbClr val="000000"/>
                </a:solidFill>
                <a:latin typeface="SAS Monospace" pitchFamily="49" charset="0"/>
              </a:rPr>
              <a:t> 68  Priscilla   Farren              US      500   Once a Year</a:t>
            </a:r>
          </a:p>
          <a:p>
            <a:r>
              <a:rPr lang="en-US" sz="1600" b="1" dirty="0">
                <a:solidFill>
                  <a:srgbClr val="000000"/>
                </a:solidFill>
                <a:latin typeface="SAS Monospace" pitchFamily="49" charset="0"/>
              </a:rPr>
              <a:t> 69  Robert      Stevens             US      500   Once a Year</a:t>
            </a:r>
          </a:p>
        </p:txBody>
      </p:sp>
      <p:sp>
        <p:nvSpPr>
          <p:cNvPr id="91144" name="AutoShape 12"/>
          <p:cNvSpPr>
            <a:spLocks noChangeArrowheads="1"/>
          </p:cNvSpPr>
          <p:nvPr/>
        </p:nvSpPr>
        <p:spPr bwMode="auto">
          <a:xfrm>
            <a:off x="6818313" y="3460750"/>
            <a:ext cx="1606550" cy="2568575"/>
          </a:xfrm>
          <a:prstGeom prst="roundRect">
            <a:avLst>
              <a:gd name="adj" fmla="val 16667"/>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sp>
        <p:nvSpPr>
          <p:cNvPr id="3" name="Line Callout 2 2"/>
          <p:cNvSpPr/>
          <p:nvPr/>
        </p:nvSpPr>
        <p:spPr bwMode="auto">
          <a:xfrm>
            <a:off x="5268034" y="6241503"/>
            <a:ext cx="1634359" cy="487313"/>
          </a:xfrm>
          <a:prstGeom prst="borderCallout2">
            <a:avLst>
              <a:gd name="adj1" fmla="val 35377"/>
              <a:gd name="adj2" fmla="val 99149"/>
              <a:gd name="adj3" fmla="val 35447"/>
              <a:gd name="adj4" fmla="val 125372"/>
              <a:gd name="adj5" fmla="val -31787"/>
              <a:gd name="adj6" fmla="val 125181"/>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pPr algn="ctr"/>
            <a:r>
              <a:rPr lang="en-US" sz="2000" b="1" dirty="0" smtClean="0">
                <a:solidFill>
                  <a:srgbClr val="FFFFFF"/>
                </a:solidFill>
              </a:rPr>
              <a:t>truncation</a:t>
            </a:r>
            <a:endParaRPr lang="en-US" sz="2000" b="1" dirty="0">
              <a:solidFill>
                <a:srgbClr val="FFFFFF"/>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title"/>
          </p:nvPr>
        </p:nvSpPr>
        <p:spPr/>
        <p:txBody>
          <a:bodyPr/>
          <a:lstStyle/>
          <a:p>
            <a:pPr eaLnBrk="1" hangingPunct="1"/>
            <a:r>
              <a:rPr lang="en-US" dirty="0" smtClean="0"/>
              <a:t>Compilation</a:t>
            </a:r>
          </a:p>
        </p:txBody>
      </p:sp>
      <p:sp>
        <p:nvSpPr>
          <p:cNvPr id="40" name="Slide Number Placeholder 5"/>
          <p:cNvSpPr>
            <a:spLocks noGrp="1"/>
          </p:cNvSpPr>
          <p:nvPr>
            <p:ph type="sldNum" sz="quarter" idx="10"/>
          </p:nvPr>
        </p:nvSpPr>
        <p:spPr/>
        <p:txBody>
          <a:bodyPr/>
          <a:lstStyle/>
          <a:p>
            <a:pPr>
              <a:defRPr/>
            </a:pPr>
            <a:fld id="{162D7BEC-BA82-4E64-AF0F-B296C35A4FF8}" type="slidenum">
              <a:rPr lang="en-US"/>
              <a:pPr>
                <a:defRPr/>
              </a:pPr>
              <a:t>65</a:t>
            </a:fld>
            <a:endParaRPr lang="en-US" b="0" dirty="0">
              <a:latin typeface="Times New Roman" pitchFamily="18" charset="0"/>
            </a:endParaRPr>
          </a:p>
        </p:txBody>
      </p:sp>
      <p:sp>
        <p:nvSpPr>
          <p:cNvPr id="92164" name="Text Box 405"/>
          <p:cNvSpPr txBox="1">
            <a:spLocks noChangeArrowheads="1"/>
          </p:cNvSpPr>
          <p:nvPr/>
        </p:nvSpPr>
        <p:spPr bwMode="auto">
          <a:xfrm>
            <a:off x="1600200" y="3581400"/>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noProof="1">
              <a:latin typeface="Courier New" pitchFamily="49" charset="0"/>
            </a:endParaRPr>
          </a:p>
        </p:txBody>
      </p:sp>
      <p:sp>
        <p:nvSpPr>
          <p:cNvPr id="92165" name="Rectangle 406"/>
          <p:cNvSpPr>
            <a:spLocks noChangeArrowheads="1"/>
          </p:cNvSpPr>
          <p:nvPr/>
        </p:nvSpPr>
        <p:spPr bwMode="auto">
          <a:xfrm>
            <a:off x="1562100" y="1120775"/>
            <a:ext cx="6021388" cy="3562350"/>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b="1" dirty="0">
                <a:latin typeface="Courier New" pitchFamily="49" charset="0"/>
              </a:rPr>
              <a:t>data work.bonus;</a:t>
            </a:r>
          </a:p>
          <a:p>
            <a:pPr>
              <a:lnSpc>
                <a:spcPct val="85000"/>
              </a:lnSpc>
            </a:pPr>
            <a:r>
              <a:rPr lang="en-US" b="1" dirty="0">
                <a:latin typeface="Courier New" pitchFamily="49" charset="0"/>
              </a:rPr>
              <a:t>   set orion.sales;</a:t>
            </a:r>
          </a:p>
          <a:p>
            <a:pPr>
              <a:lnSpc>
                <a:spcPct val="85000"/>
              </a:lnSpc>
            </a:pPr>
            <a:r>
              <a:rPr lang="en-US" b="1" dirty="0">
                <a:latin typeface="Courier New" pitchFamily="49" charset="0"/>
              </a:rPr>
              <a:t>   if Country='US' then do;</a:t>
            </a:r>
          </a:p>
          <a:p>
            <a:pPr>
              <a:lnSpc>
                <a:spcPct val="85000"/>
              </a:lnSpc>
            </a:pPr>
            <a:r>
              <a:rPr lang="en-US" b="1" dirty="0">
                <a:latin typeface="Courier New" pitchFamily="49" charset="0"/>
              </a:rPr>
              <a:t>      Bonus=500;</a:t>
            </a:r>
          </a:p>
          <a:p>
            <a:pPr>
              <a:lnSpc>
                <a:spcPct val="85000"/>
              </a:lnSpc>
            </a:pPr>
            <a:r>
              <a:rPr lang="en-US" b="1" dirty="0">
                <a:latin typeface="Courier New" pitchFamily="49" charset="0"/>
              </a:rPr>
              <a:t>	 Freq='Once a Year';</a:t>
            </a:r>
          </a:p>
          <a:p>
            <a:pPr>
              <a:lnSpc>
                <a:spcPct val="85000"/>
              </a:lnSpc>
            </a:pPr>
            <a:r>
              <a:rPr lang="en-US" b="1" dirty="0">
                <a:latin typeface="Courier New" pitchFamily="49" charset="0"/>
              </a:rPr>
              <a:t>   end;</a:t>
            </a:r>
          </a:p>
          <a:p>
            <a:pPr>
              <a:lnSpc>
                <a:spcPct val="85000"/>
              </a:lnSpc>
            </a:pPr>
            <a:r>
              <a:rPr lang="en-US" b="1" dirty="0">
                <a:latin typeface="Courier New" pitchFamily="49" charset="0"/>
              </a:rPr>
              <a:t>   else if Country='AU' then do;</a:t>
            </a:r>
          </a:p>
          <a:p>
            <a:pPr>
              <a:lnSpc>
                <a:spcPct val="85000"/>
              </a:lnSpc>
            </a:pPr>
            <a:r>
              <a:rPr lang="en-US" b="1" dirty="0">
                <a:latin typeface="Courier New" pitchFamily="49" charset="0"/>
              </a:rPr>
              <a:t>      Bonus=300;</a:t>
            </a:r>
          </a:p>
          <a:p>
            <a:pPr>
              <a:lnSpc>
                <a:spcPct val="85000"/>
              </a:lnSpc>
            </a:pPr>
            <a:r>
              <a:rPr lang="en-US" b="1" dirty="0">
                <a:latin typeface="Courier New" pitchFamily="49" charset="0"/>
              </a:rPr>
              <a:t>	 Freq='Twice a Year';</a:t>
            </a:r>
          </a:p>
          <a:p>
            <a:pPr>
              <a:lnSpc>
                <a:spcPct val="85000"/>
              </a:lnSpc>
            </a:pPr>
            <a:r>
              <a:rPr lang="en-US" b="1" dirty="0">
                <a:latin typeface="Courier New" pitchFamily="49" charset="0"/>
              </a:rPr>
              <a:t>   end;</a:t>
            </a:r>
          </a:p>
          <a:p>
            <a:pPr>
              <a:lnSpc>
                <a:spcPct val="85000"/>
              </a:lnSpc>
            </a:pPr>
            <a:r>
              <a:rPr lang="en-US" b="1" dirty="0">
                <a:latin typeface="Courier New" pitchFamily="49" charset="0"/>
              </a:rPr>
              <a:t>run;</a:t>
            </a:r>
          </a:p>
        </p:txBody>
      </p:sp>
      <p:sp>
        <p:nvSpPr>
          <p:cNvPr id="92166" name="Animation Flag"/>
          <p:cNvSpPr txBox="1">
            <a:spLocks noChangeArrowheads="1"/>
          </p:cNvSpPr>
          <p:nvPr/>
        </p:nvSpPr>
        <p:spPr bwMode="auto">
          <a:xfrm>
            <a:off x="8572500" y="6451600"/>
            <a:ext cx="460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2000" b="1" dirty="0"/>
              <a:t>...</a:t>
            </a:r>
          </a:p>
        </p:txBody>
      </p:sp>
      <p:sp>
        <p:nvSpPr>
          <p:cNvPr id="92167" name="Rectangle 473"/>
          <p:cNvSpPr>
            <a:spLocks noChangeArrowheads="1"/>
          </p:cNvSpPr>
          <p:nvPr>
            <p:custDataLst>
              <p:tags r:id="rId1"/>
            </p:custDataLst>
          </p:nvPr>
        </p:nvSpPr>
        <p:spPr bwMode="auto">
          <a:xfrm>
            <a:off x="2154238" y="1476375"/>
            <a:ext cx="2946400"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graphicFrame>
        <p:nvGraphicFramePr>
          <p:cNvPr id="9" name="Group 75"/>
          <p:cNvGraphicFramePr>
            <a:graphicFrameLocks noGrp="1"/>
          </p:cNvGraphicFramePr>
          <p:nvPr/>
        </p:nvGraphicFramePr>
        <p:xfrm>
          <a:off x="219075" y="4991100"/>
          <a:ext cx="5746750" cy="1382713"/>
        </p:xfrm>
        <a:graphic>
          <a:graphicData uri="http://schemas.openxmlformats.org/drawingml/2006/table">
            <a:tbl>
              <a:tblPr/>
              <a:tblGrid>
                <a:gridCol w="1855788"/>
                <a:gridCol w="1703387"/>
                <a:gridCol w="636588"/>
                <a:gridCol w="1550987"/>
              </a:tblGrid>
              <a:tr h="365844">
                <a:tc gridSpan="4">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PDV</a:t>
                      </a:r>
                    </a:p>
                  </a:txBody>
                  <a:tcPr marL="0" marR="0" marT="0" marB="0" anchor="ctr" horzOverflow="overflow">
                    <a:lnL cap="flat">
                      <a:noFill/>
                    </a:lnL>
                    <a:lnR cap="flat">
                      <a:noFill/>
                    </a:lnR>
                    <a:lnT cap="flat">
                      <a:noFill/>
                    </a:lnT>
                    <a:lnB w="12700" cap="flat" cmpd="sng" algn="ctr">
                      <a:solidFill>
                        <a:srgbClr val="000000"/>
                      </a:solidFill>
                      <a:prstDash val="solid"/>
                      <a:round/>
                      <a:headEnd type="none" w="med" len="lg"/>
                      <a:tailEnd type="none" w="med" len="lg"/>
                    </a:lnB>
                    <a:lnTlToBr cap="flat">
                      <a:noFill/>
                    </a:lnTlToBr>
                    <a:lnBlToTr cap="flat">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70714">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Employee_ID</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N 8</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cap="flat">
                      <a:noFill/>
                    </a:lnTlToBr>
                    <a:lnBlToTr cap="flat">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First_Name</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$ 12</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a:solidFill>
                        <a:srgbClr val="000000"/>
                      </a:solidFill>
                    </a:lnT>
                    <a:lnB w="12700">
                      <a:solidFill>
                        <a:srgbClr val="000000"/>
                      </a:solidFill>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Hire_Date</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N 8</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r>
              <a:tr h="346155">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cap="flat">
                      <a:noFill/>
                    </a:lnTlToBr>
                    <a:lnBlToTr cap="flat">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a:solidFill>
                        <a:srgbClr val="000000"/>
                      </a:solidFill>
                    </a:lnT>
                    <a:lnB w="12700" cap="flat">
                      <a:solidFill>
                        <a:srgbClr val="000000"/>
                      </a:solidFill>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r>
            </a:tbl>
          </a:graphicData>
        </a:graphic>
      </p:graphicFrame>
      <p:sp>
        <p:nvSpPr>
          <p:cNvPr id="10" name="Text Box 4"/>
          <p:cNvSpPr txBox="1">
            <a:spLocks noChangeArrowheads="1"/>
          </p:cNvSpPr>
          <p:nvPr/>
        </p:nvSpPr>
        <p:spPr bwMode="auto">
          <a:xfrm>
            <a:off x="7934192" y="6324600"/>
            <a:ext cx="998671"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p109d07</a:t>
            </a:r>
            <a:endParaRPr lang="en-US" sz="1600" b="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dirty="0" smtClean="0"/>
              <a:t>Compilation</a:t>
            </a:r>
          </a:p>
        </p:txBody>
      </p:sp>
      <p:sp>
        <p:nvSpPr>
          <p:cNvPr id="46" name="Slide Number Placeholder 5"/>
          <p:cNvSpPr>
            <a:spLocks noGrp="1"/>
          </p:cNvSpPr>
          <p:nvPr>
            <p:ph type="sldNum" sz="quarter" idx="10"/>
          </p:nvPr>
        </p:nvSpPr>
        <p:spPr/>
        <p:txBody>
          <a:bodyPr/>
          <a:lstStyle/>
          <a:p>
            <a:pPr>
              <a:defRPr/>
            </a:pPr>
            <a:fld id="{BBA40DE3-86DB-425A-910C-64254542334E}" type="slidenum">
              <a:rPr lang="en-US"/>
              <a:pPr>
                <a:defRPr/>
              </a:pPr>
              <a:t>66</a:t>
            </a:fld>
            <a:endParaRPr lang="en-US" b="0" dirty="0">
              <a:latin typeface="Times New Roman" pitchFamily="18" charset="0"/>
            </a:endParaRPr>
          </a:p>
        </p:txBody>
      </p:sp>
      <p:sp>
        <p:nvSpPr>
          <p:cNvPr id="93189" name="Rectangle 46"/>
          <p:cNvSpPr>
            <a:spLocks noChangeArrowheads="1"/>
          </p:cNvSpPr>
          <p:nvPr/>
        </p:nvSpPr>
        <p:spPr bwMode="auto">
          <a:xfrm>
            <a:off x="1562100" y="1120775"/>
            <a:ext cx="6021388" cy="3562350"/>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b="1" dirty="0">
                <a:latin typeface="Courier New" pitchFamily="49" charset="0"/>
              </a:rPr>
              <a:t>data work.bonus;</a:t>
            </a:r>
          </a:p>
          <a:p>
            <a:pPr>
              <a:lnSpc>
                <a:spcPct val="85000"/>
              </a:lnSpc>
            </a:pPr>
            <a:r>
              <a:rPr lang="en-US" b="1" dirty="0">
                <a:latin typeface="Courier New" pitchFamily="49" charset="0"/>
              </a:rPr>
              <a:t>   set orion.sales;</a:t>
            </a:r>
          </a:p>
          <a:p>
            <a:pPr>
              <a:lnSpc>
                <a:spcPct val="85000"/>
              </a:lnSpc>
            </a:pPr>
            <a:r>
              <a:rPr lang="en-US" b="1" dirty="0">
                <a:latin typeface="Courier New" pitchFamily="49" charset="0"/>
              </a:rPr>
              <a:t>   if Country='US' then do;</a:t>
            </a:r>
          </a:p>
          <a:p>
            <a:pPr>
              <a:lnSpc>
                <a:spcPct val="85000"/>
              </a:lnSpc>
            </a:pPr>
            <a:r>
              <a:rPr lang="en-US" b="1" dirty="0">
                <a:latin typeface="Courier New" pitchFamily="49" charset="0"/>
              </a:rPr>
              <a:t>      Bonus=500;</a:t>
            </a:r>
          </a:p>
          <a:p>
            <a:pPr>
              <a:lnSpc>
                <a:spcPct val="85000"/>
              </a:lnSpc>
            </a:pPr>
            <a:r>
              <a:rPr lang="en-US" b="1" dirty="0">
                <a:latin typeface="Courier New" pitchFamily="49" charset="0"/>
              </a:rPr>
              <a:t>	 Freq='Once a Year';</a:t>
            </a:r>
          </a:p>
          <a:p>
            <a:pPr>
              <a:lnSpc>
                <a:spcPct val="85000"/>
              </a:lnSpc>
            </a:pPr>
            <a:r>
              <a:rPr lang="en-US" b="1" dirty="0">
                <a:latin typeface="Courier New" pitchFamily="49" charset="0"/>
              </a:rPr>
              <a:t>   end;</a:t>
            </a:r>
          </a:p>
          <a:p>
            <a:pPr>
              <a:lnSpc>
                <a:spcPct val="85000"/>
              </a:lnSpc>
            </a:pPr>
            <a:r>
              <a:rPr lang="en-US" b="1" dirty="0">
                <a:latin typeface="Courier New" pitchFamily="49" charset="0"/>
              </a:rPr>
              <a:t>   else if Country='AU' then do;</a:t>
            </a:r>
          </a:p>
          <a:p>
            <a:pPr>
              <a:lnSpc>
                <a:spcPct val="85000"/>
              </a:lnSpc>
            </a:pPr>
            <a:r>
              <a:rPr lang="en-US" b="1" dirty="0">
                <a:latin typeface="Courier New" pitchFamily="49" charset="0"/>
              </a:rPr>
              <a:t>      Bonus=300;</a:t>
            </a:r>
          </a:p>
          <a:p>
            <a:pPr>
              <a:lnSpc>
                <a:spcPct val="85000"/>
              </a:lnSpc>
            </a:pPr>
            <a:r>
              <a:rPr lang="en-US" b="1" dirty="0">
                <a:latin typeface="Courier New" pitchFamily="49" charset="0"/>
              </a:rPr>
              <a:t>	 Freq='Twice a Year';</a:t>
            </a:r>
          </a:p>
          <a:p>
            <a:pPr>
              <a:lnSpc>
                <a:spcPct val="85000"/>
              </a:lnSpc>
            </a:pPr>
            <a:r>
              <a:rPr lang="en-US" b="1" dirty="0">
                <a:latin typeface="Courier New" pitchFamily="49" charset="0"/>
              </a:rPr>
              <a:t>   end;</a:t>
            </a:r>
          </a:p>
          <a:p>
            <a:pPr>
              <a:lnSpc>
                <a:spcPct val="85000"/>
              </a:lnSpc>
            </a:pPr>
            <a:r>
              <a:rPr lang="en-US" b="1" dirty="0">
                <a:latin typeface="Courier New" pitchFamily="49" charset="0"/>
              </a:rPr>
              <a:t>run;</a:t>
            </a:r>
          </a:p>
        </p:txBody>
      </p:sp>
      <p:sp>
        <p:nvSpPr>
          <p:cNvPr id="93190" name="Animation Flag"/>
          <p:cNvSpPr txBox="1">
            <a:spLocks noChangeArrowheads="1"/>
          </p:cNvSpPr>
          <p:nvPr/>
        </p:nvSpPr>
        <p:spPr bwMode="auto">
          <a:xfrm>
            <a:off x="8572500" y="6451600"/>
            <a:ext cx="460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2000" b="1" dirty="0"/>
              <a:t>...</a:t>
            </a:r>
          </a:p>
        </p:txBody>
      </p:sp>
      <p:sp>
        <p:nvSpPr>
          <p:cNvPr id="93191" name="Rectangle 83"/>
          <p:cNvSpPr>
            <a:spLocks noChangeArrowheads="1"/>
          </p:cNvSpPr>
          <p:nvPr>
            <p:custDataLst>
              <p:tags r:id="rId1"/>
            </p:custDataLst>
          </p:nvPr>
        </p:nvSpPr>
        <p:spPr bwMode="auto">
          <a:xfrm>
            <a:off x="2701925" y="2098675"/>
            <a:ext cx="1851025"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graphicFrame>
        <p:nvGraphicFramePr>
          <p:cNvPr id="9" name="Group 75"/>
          <p:cNvGraphicFramePr>
            <a:graphicFrameLocks noGrp="1"/>
          </p:cNvGraphicFramePr>
          <p:nvPr/>
        </p:nvGraphicFramePr>
        <p:xfrm>
          <a:off x="219075" y="4991100"/>
          <a:ext cx="6992938" cy="1382713"/>
        </p:xfrm>
        <a:graphic>
          <a:graphicData uri="http://schemas.openxmlformats.org/drawingml/2006/table">
            <a:tbl>
              <a:tblPr/>
              <a:tblGrid>
                <a:gridCol w="1855788"/>
                <a:gridCol w="1703387"/>
                <a:gridCol w="636588"/>
                <a:gridCol w="1550987"/>
                <a:gridCol w="1246188"/>
              </a:tblGrid>
              <a:tr h="365844">
                <a:tc gridSpan="5">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PDV</a:t>
                      </a:r>
                    </a:p>
                  </a:txBody>
                  <a:tcPr marL="0" marR="0" marT="0" marB="0" anchor="ctr" horzOverflow="overflow">
                    <a:lnL cap="flat">
                      <a:noFill/>
                    </a:lnL>
                    <a:lnR cap="flat">
                      <a:noFill/>
                    </a:lnR>
                    <a:lnT cap="flat">
                      <a:noFill/>
                    </a:lnT>
                    <a:lnB w="12700" cap="flat" cmpd="sng" algn="ctr">
                      <a:solidFill>
                        <a:srgbClr val="000000"/>
                      </a:solidFill>
                      <a:prstDash val="solid"/>
                      <a:round/>
                      <a:headEnd type="none" w="med" len="lg"/>
                      <a:tailEnd type="none" w="med" len="lg"/>
                    </a:lnB>
                    <a:lnTlToBr cap="flat">
                      <a:noFill/>
                    </a:lnTlToBr>
                    <a:lnBlToTr cap="flat">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0714">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Employee_ID</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N 8</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cap="flat">
                      <a:noFill/>
                    </a:lnTlToBr>
                    <a:lnBlToTr cap="flat">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First_Name</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$ 12</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a:solidFill>
                        <a:srgbClr val="000000"/>
                      </a:solidFill>
                    </a:lnT>
                    <a:lnB w="12700">
                      <a:solidFill>
                        <a:srgbClr val="000000"/>
                      </a:solidFill>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Hire_Date</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N 8</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Bonus</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N 8</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r>
              <a:tr h="346155">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cap="flat">
                      <a:noFill/>
                    </a:lnTlToBr>
                    <a:lnBlToTr cap="flat">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a:solidFill>
                        <a:srgbClr val="000000"/>
                      </a:solidFill>
                    </a:lnT>
                    <a:lnB w="12700" cap="flat">
                      <a:solidFill>
                        <a:srgbClr val="000000"/>
                      </a:solidFill>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dirty="0" smtClean="0"/>
              <a:t>Compilation</a:t>
            </a:r>
          </a:p>
        </p:txBody>
      </p:sp>
      <p:sp>
        <p:nvSpPr>
          <p:cNvPr id="50" name="Slide Number Placeholder 5"/>
          <p:cNvSpPr>
            <a:spLocks noGrp="1"/>
          </p:cNvSpPr>
          <p:nvPr>
            <p:ph type="sldNum" sz="quarter" idx="10"/>
          </p:nvPr>
        </p:nvSpPr>
        <p:spPr/>
        <p:txBody>
          <a:bodyPr/>
          <a:lstStyle/>
          <a:p>
            <a:pPr>
              <a:defRPr/>
            </a:pPr>
            <a:fld id="{0ACC07FB-703A-44A8-8F75-D275CA90C0F5}" type="slidenum">
              <a:rPr lang="en-US"/>
              <a:pPr>
                <a:defRPr/>
              </a:pPr>
              <a:t>67</a:t>
            </a:fld>
            <a:endParaRPr lang="en-US" b="0" dirty="0">
              <a:latin typeface="Times New Roman" pitchFamily="18" charset="0"/>
            </a:endParaRPr>
          </a:p>
        </p:txBody>
      </p:sp>
      <p:graphicFrame>
        <p:nvGraphicFramePr>
          <p:cNvPr id="493643" name="Group 75"/>
          <p:cNvGraphicFramePr>
            <a:graphicFrameLocks noGrp="1"/>
          </p:cNvGraphicFramePr>
          <p:nvPr/>
        </p:nvGraphicFramePr>
        <p:xfrm>
          <a:off x="219075" y="4991100"/>
          <a:ext cx="8643938" cy="1382713"/>
        </p:xfrm>
        <a:graphic>
          <a:graphicData uri="http://schemas.openxmlformats.org/drawingml/2006/table">
            <a:tbl>
              <a:tblPr/>
              <a:tblGrid>
                <a:gridCol w="1855788"/>
                <a:gridCol w="1703387"/>
                <a:gridCol w="636588"/>
                <a:gridCol w="1550987"/>
                <a:gridCol w="1246188"/>
                <a:gridCol w="1651000"/>
              </a:tblGrid>
              <a:tr h="365844">
                <a:tc gridSpan="6">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PDV</a:t>
                      </a:r>
                    </a:p>
                  </a:txBody>
                  <a:tcPr marL="0" marR="0" marT="0" marB="0" anchor="ctr" horzOverflow="overflow">
                    <a:lnL cap="flat">
                      <a:noFill/>
                    </a:lnL>
                    <a:lnR cap="flat">
                      <a:noFill/>
                    </a:lnR>
                    <a:lnT cap="flat">
                      <a:noFill/>
                    </a:lnT>
                    <a:lnB w="12700" cap="flat" cmpd="sng" algn="ctr">
                      <a:solidFill>
                        <a:srgbClr val="000000"/>
                      </a:solidFill>
                      <a:prstDash val="solid"/>
                      <a:round/>
                      <a:headEnd type="none" w="med" len="lg"/>
                      <a:tailEnd type="none" w="med" len="lg"/>
                    </a:lnB>
                    <a:lnTlToBr cap="flat">
                      <a:noFill/>
                    </a:lnTlToBr>
                    <a:lnBlToTr cap="flat">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0714">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Employee_ID</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N 8</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cap="flat">
                      <a:noFill/>
                    </a:lnTlToBr>
                    <a:lnBlToTr cap="flat">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First_Name</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$ 12</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a:solidFill>
                        <a:srgbClr val="000000"/>
                      </a:solidFill>
                    </a:lnT>
                    <a:lnB w="12700">
                      <a:solidFill>
                        <a:srgbClr val="000000"/>
                      </a:solidFill>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Hire_Date</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N 8</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Bonus</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N 8</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Freq</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$ 11</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r>
              <a:tr h="346155">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cap="flat">
                      <a:noFill/>
                    </a:lnTlToBr>
                    <a:lnBlToTr cap="flat">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a:solidFill>
                        <a:srgbClr val="000000"/>
                      </a:solidFill>
                    </a:lnT>
                    <a:lnB w="12700" cap="flat">
                      <a:solidFill>
                        <a:srgbClr val="000000"/>
                      </a:solidFill>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r>
            </a:tbl>
          </a:graphicData>
        </a:graphic>
      </p:graphicFrame>
      <p:sp>
        <p:nvSpPr>
          <p:cNvPr id="94240" name="Rectangle 46"/>
          <p:cNvSpPr>
            <a:spLocks noChangeArrowheads="1"/>
          </p:cNvSpPr>
          <p:nvPr/>
        </p:nvSpPr>
        <p:spPr bwMode="auto">
          <a:xfrm>
            <a:off x="1562100" y="1120775"/>
            <a:ext cx="6021388" cy="3562350"/>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b="1" dirty="0">
                <a:latin typeface="Courier New" pitchFamily="49" charset="0"/>
              </a:rPr>
              <a:t>data work.bonus;</a:t>
            </a:r>
          </a:p>
          <a:p>
            <a:pPr>
              <a:lnSpc>
                <a:spcPct val="85000"/>
              </a:lnSpc>
            </a:pPr>
            <a:r>
              <a:rPr lang="en-US" b="1" dirty="0">
                <a:latin typeface="Courier New" pitchFamily="49" charset="0"/>
              </a:rPr>
              <a:t>   set orion.sales;</a:t>
            </a:r>
          </a:p>
          <a:p>
            <a:pPr>
              <a:lnSpc>
                <a:spcPct val="85000"/>
              </a:lnSpc>
            </a:pPr>
            <a:r>
              <a:rPr lang="en-US" b="1" dirty="0">
                <a:latin typeface="Courier New" pitchFamily="49" charset="0"/>
              </a:rPr>
              <a:t>   if Country='US' then do;</a:t>
            </a:r>
          </a:p>
          <a:p>
            <a:pPr>
              <a:lnSpc>
                <a:spcPct val="85000"/>
              </a:lnSpc>
            </a:pPr>
            <a:r>
              <a:rPr lang="en-US" b="1" dirty="0">
                <a:latin typeface="Courier New" pitchFamily="49" charset="0"/>
              </a:rPr>
              <a:t>      Bonus=500;</a:t>
            </a:r>
          </a:p>
          <a:p>
            <a:pPr>
              <a:lnSpc>
                <a:spcPct val="85000"/>
              </a:lnSpc>
            </a:pPr>
            <a:r>
              <a:rPr lang="en-US" b="1" dirty="0">
                <a:latin typeface="Courier New" pitchFamily="49" charset="0"/>
              </a:rPr>
              <a:t>	 Freq='Once a Year';</a:t>
            </a:r>
          </a:p>
          <a:p>
            <a:pPr>
              <a:lnSpc>
                <a:spcPct val="85000"/>
              </a:lnSpc>
            </a:pPr>
            <a:r>
              <a:rPr lang="en-US" b="1" dirty="0">
                <a:latin typeface="Courier New" pitchFamily="49" charset="0"/>
              </a:rPr>
              <a:t>   end;</a:t>
            </a:r>
          </a:p>
          <a:p>
            <a:pPr>
              <a:lnSpc>
                <a:spcPct val="85000"/>
              </a:lnSpc>
            </a:pPr>
            <a:r>
              <a:rPr lang="en-US" b="1" dirty="0">
                <a:latin typeface="Courier New" pitchFamily="49" charset="0"/>
              </a:rPr>
              <a:t>   else if Country='AU' then do;</a:t>
            </a:r>
          </a:p>
          <a:p>
            <a:pPr>
              <a:lnSpc>
                <a:spcPct val="85000"/>
              </a:lnSpc>
            </a:pPr>
            <a:r>
              <a:rPr lang="en-US" b="1" dirty="0">
                <a:latin typeface="Courier New" pitchFamily="49" charset="0"/>
              </a:rPr>
              <a:t>      Bonus=300;</a:t>
            </a:r>
          </a:p>
          <a:p>
            <a:pPr>
              <a:lnSpc>
                <a:spcPct val="85000"/>
              </a:lnSpc>
            </a:pPr>
            <a:r>
              <a:rPr lang="en-US" b="1" dirty="0">
                <a:latin typeface="Courier New" pitchFamily="49" charset="0"/>
              </a:rPr>
              <a:t>	 Freq='Twice a Year';</a:t>
            </a:r>
          </a:p>
          <a:p>
            <a:pPr>
              <a:lnSpc>
                <a:spcPct val="85000"/>
              </a:lnSpc>
            </a:pPr>
            <a:r>
              <a:rPr lang="en-US" b="1" dirty="0">
                <a:latin typeface="Courier New" pitchFamily="49" charset="0"/>
              </a:rPr>
              <a:t>   end;</a:t>
            </a:r>
          </a:p>
          <a:p>
            <a:pPr>
              <a:lnSpc>
                <a:spcPct val="85000"/>
              </a:lnSpc>
            </a:pPr>
            <a:r>
              <a:rPr lang="en-US" b="1" dirty="0">
                <a:latin typeface="Courier New" pitchFamily="49" charset="0"/>
              </a:rPr>
              <a:t>run;</a:t>
            </a:r>
          </a:p>
        </p:txBody>
      </p:sp>
      <p:sp>
        <p:nvSpPr>
          <p:cNvPr id="94241" name="Rectangle 48"/>
          <p:cNvSpPr>
            <a:spLocks noChangeArrowheads="1"/>
          </p:cNvSpPr>
          <p:nvPr>
            <p:custDataLst>
              <p:tags r:id="rId1"/>
            </p:custDataLst>
          </p:nvPr>
        </p:nvSpPr>
        <p:spPr bwMode="auto">
          <a:xfrm>
            <a:off x="2703513" y="2409825"/>
            <a:ext cx="3494087"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94242" name="Text Box 49"/>
          <p:cNvSpPr txBox="1">
            <a:spLocks noChangeArrowheads="1"/>
          </p:cNvSpPr>
          <p:nvPr/>
        </p:nvSpPr>
        <p:spPr bwMode="auto">
          <a:xfrm>
            <a:off x="3706813" y="3046413"/>
            <a:ext cx="2271712" cy="434975"/>
          </a:xfrm>
          <a:prstGeom prst="rect">
            <a:avLst/>
          </a:prstGeom>
          <a:solidFill>
            <a:srgbClr val="666699"/>
          </a:solidFill>
          <a:ln w="19050">
            <a:solidFill>
              <a:srgbClr val="000000"/>
            </a:solidFill>
            <a:miter lim="800000"/>
            <a:headEnd type="none" w="med" len="lg"/>
            <a:tailEnd type="none" w="med" len="lg"/>
          </a:ln>
        </p:spPr>
        <p:txBody>
          <a:bodyPr lIns="88900" r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sz="2000" b="1" dirty="0">
                <a:solidFill>
                  <a:srgbClr val="F2F2F2"/>
                </a:solidFill>
              </a:rPr>
              <a:t>11 characters</a:t>
            </a:r>
          </a:p>
        </p:txBody>
      </p:sp>
      <p:sp>
        <p:nvSpPr>
          <p:cNvPr id="94243" name="AutoShape 50"/>
          <p:cNvSpPr>
            <a:spLocks/>
          </p:cNvSpPr>
          <p:nvPr/>
        </p:nvSpPr>
        <p:spPr bwMode="auto">
          <a:xfrm rot="-5400000">
            <a:off x="4677569" y="1778794"/>
            <a:ext cx="323850" cy="2138362"/>
          </a:xfrm>
          <a:prstGeom prst="leftBrace">
            <a:avLst>
              <a:gd name="adj1" fmla="val 55024"/>
              <a:gd name="adj2" fmla="val 50000"/>
            </a:avLst>
          </a:prstGeom>
          <a:noFill/>
          <a:ln w="19050">
            <a:solidFill>
              <a:srgbClr val="00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sp>
        <p:nvSpPr>
          <p:cNvPr id="10" name="Animation Flag"/>
          <p:cNvSpPr txBox="1">
            <a:spLocks noChangeArrowheads="1"/>
          </p:cNvSpPr>
          <p:nvPr/>
        </p:nvSpPr>
        <p:spPr bwMode="auto">
          <a:xfrm>
            <a:off x="8572500" y="6451600"/>
            <a:ext cx="460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2000" b="1" dirty="0"/>
              <a:t>...</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dirty="0" smtClean="0"/>
              <a:t>Compilation</a:t>
            </a:r>
          </a:p>
        </p:txBody>
      </p:sp>
      <p:sp>
        <p:nvSpPr>
          <p:cNvPr id="50" name="Slide Number Placeholder 5"/>
          <p:cNvSpPr>
            <a:spLocks noGrp="1"/>
          </p:cNvSpPr>
          <p:nvPr>
            <p:ph type="sldNum" sz="quarter" idx="10"/>
          </p:nvPr>
        </p:nvSpPr>
        <p:spPr/>
        <p:txBody>
          <a:bodyPr/>
          <a:lstStyle/>
          <a:p>
            <a:pPr>
              <a:defRPr/>
            </a:pPr>
            <a:fld id="{0ACC07FB-703A-44A8-8F75-D275CA90C0F5}" type="slidenum">
              <a:rPr lang="en-US"/>
              <a:pPr>
                <a:defRPr/>
              </a:pPr>
              <a:t>68</a:t>
            </a:fld>
            <a:endParaRPr lang="en-US" b="0" dirty="0">
              <a:latin typeface="Times New Roman" pitchFamily="18" charset="0"/>
            </a:endParaRPr>
          </a:p>
        </p:txBody>
      </p:sp>
      <p:graphicFrame>
        <p:nvGraphicFramePr>
          <p:cNvPr id="493643" name="Group 75"/>
          <p:cNvGraphicFramePr>
            <a:graphicFrameLocks noGrp="1"/>
          </p:cNvGraphicFramePr>
          <p:nvPr/>
        </p:nvGraphicFramePr>
        <p:xfrm>
          <a:off x="219075" y="4991100"/>
          <a:ext cx="8643938" cy="1382713"/>
        </p:xfrm>
        <a:graphic>
          <a:graphicData uri="http://schemas.openxmlformats.org/drawingml/2006/table">
            <a:tbl>
              <a:tblPr/>
              <a:tblGrid>
                <a:gridCol w="1855788"/>
                <a:gridCol w="1703387"/>
                <a:gridCol w="636588"/>
                <a:gridCol w="1550987"/>
                <a:gridCol w="1246188"/>
                <a:gridCol w="1651000"/>
              </a:tblGrid>
              <a:tr h="365844">
                <a:tc gridSpan="6">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PDV</a:t>
                      </a:r>
                    </a:p>
                  </a:txBody>
                  <a:tcPr marL="0" marR="0" marT="0" marB="0" anchor="ctr" horzOverflow="overflow">
                    <a:lnL cap="flat">
                      <a:noFill/>
                    </a:lnL>
                    <a:lnR cap="flat">
                      <a:noFill/>
                    </a:lnR>
                    <a:lnT cap="flat">
                      <a:noFill/>
                    </a:lnT>
                    <a:lnB w="12700" cap="flat" cmpd="sng" algn="ctr">
                      <a:solidFill>
                        <a:srgbClr val="000000"/>
                      </a:solidFill>
                      <a:prstDash val="solid"/>
                      <a:round/>
                      <a:headEnd type="none" w="med" len="lg"/>
                      <a:tailEnd type="none" w="med" len="lg"/>
                    </a:lnB>
                    <a:lnTlToBr cap="flat">
                      <a:noFill/>
                    </a:lnTlToBr>
                    <a:lnBlToTr cap="flat">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0714">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Employee_ID</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N 8</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cap="flat">
                      <a:noFill/>
                    </a:lnTlToBr>
                    <a:lnBlToTr cap="flat">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First_Name</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$ 12</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a:solidFill>
                        <a:srgbClr val="000000"/>
                      </a:solidFill>
                    </a:lnT>
                    <a:lnB w="12700">
                      <a:solidFill>
                        <a:srgbClr val="000000"/>
                      </a:solidFill>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Hire_Date</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N 8</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Bonus</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N 8</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Freq</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$ 11</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r>
              <a:tr h="346155">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cap="flat">
                      <a:noFill/>
                    </a:lnTlToBr>
                    <a:lnBlToTr cap="flat">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a:solidFill>
                        <a:srgbClr val="000000"/>
                      </a:solidFill>
                    </a:lnT>
                    <a:lnB w="12700" cap="flat">
                      <a:solidFill>
                        <a:srgbClr val="000000"/>
                      </a:solidFill>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r>
            </a:tbl>
          </a:graphicData>
        </a:graphic>
      </p:graphicFrame>
      <p:sp>
        <p:nvSpPr>
          <p:cNvPr id="94240" name="Rectangle 46"/>
          <p:cNvSpPr>
            <a:spLocks noChangeArrowheads="1"/>
          </p:cNvSpPr>
          <p:nvPr/>
        </p:nvSpPr>
        <p:spPr bwMode="auto">
          <a:xfrm>
            <a:off x="1562100" y="1120775"/>
            <a:ext cx="6021388" cy="3562350"/>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b="1" dirty="0">
                <a:latin typeface="Courier New" pitchFamily="49" charset="0"/>
              </a:rPr>
              <a:t>data work.bonus;</a:t>
            </a:r>
          </a:p>
          <a:p>
            <a:pPr>
              <a:lnSpc>
                <a:spcPct val="85000"/>
              </a:lnSpc>
            </a:pPr>
            <a:r>
              <a:rPr lang="en-US" b="1" dirty="0">
                <a:latin typeface="Courier New" pitchFamily="49" charset="0"/>
              </a:rPr>
              <a:t>   set orion.sales;</a:t>
            </a:r>
          </a:p>
          <a:p>
            <a:pPr>
              <a:lnSpc>
                <a:spcPct val="85000"/>
              </a:lnSpc>
            </a:pPr>
            <a:r>
              <a:rPr lang="en-US" b="1" dirty="0">
                <a:latin typeface="Courier New" pitchFamily="49" charset="0"/>
              </a:rPr>
              <a:t>   if Country='US' then do;</a:t>
            </a:r>
          </a:p>
          <a:p>
            <a:pPr>
              <a:lnSpc>
                <a:spcPct val="85000"/>
              </a:lnSpc>
            </a:pPr>
            <a:r>
              <a:rPr lang="en-US" b="1" dirty="0">
                <a:latin typeface="Courier New" pitchFamily="49" charset="0"/>
              </a:rPr>
              <a:t>      Bonus=500;</a:t>
            </a:r>
          </a:p>
          <a:p>
            <a:pPr>
              <a:lnSpc>
                <a:spcPct val="85000"/>
              </a:lnSpc>
            </a:pPr>
            <a:r>
              <a:rPr lang="en-US" b="1" dirty="0">
                <a:latin typeface="Courier New" pitchFamily="49" charset="0"/>
              </a:rPr>
              <a:t>	 Freq='Once a Year';</a:t>
            </a:r>
          </a:p>
          <a:p>
            <a:pPr>
              <a:lnSpc>
                <a:spcPct val="85000"/>
              </a:lnSpc>
            </a:pPr>
            <a:r>
              <a:rPr lang="en-US" b="1" dirty="0">
                <a:latin typeface="Courier New" pitchFamily="49" charset="0"/>
              </a:rPr>
              <a:t>   end;</a:t>
            </a:r>
          </a:p>
          <a:p>
            <a:pPr>
              <a:lnSpc>
                <a:spcPct val="85000"/>
              </a:lnSpc>
            </a:pPr>
            <a:r>
              <a:rPr lang="en-US" b="1" dirty="0">
                <a:latin typeface="Courier New" pitchFamily="49" charset="0"/>
              </a:rPr>
              <a:t>   else if Country='AU' then do;</a:t>
            </a:r>
          </a:p>
          <a:p>
            <a:pPr>
              <a:lnSpc>
                <a:spcPct val="85000"/>
              </a:lnSpc>
            </a:pPr>
            <a:r>
              <a:rPr lang="en-US" b="1" dirty="0">
                <a:latin typeface="Courier New" pitchFamily="49" charset="0"/>
              </a:rPr>
              <a:t>      Bonus=300;</a:t>
            </a:r>
          </a:p>
          <a:p>
            <a:pPr>
              <a:lnSpc>
                <a:spcPct val="85000"/>
              </a:lnSpc>
            </a:pPr>
            <a:r>
              <a:rPr lang="en-US" b="1" dirty="0">
                <a:latin typeface="Courier New" pitchFamily="49" charset="0"/>
              </a:rPr>
              <a:t>	 Freq='Twice a Year';</a:t>
            </a:r>
          </a:p>
          <a:p>
            <a:pPr>
              <a:lnSpc>
                <a:spcPct val="85000"/>
              </a:lnSpc>
            </a:pPr>
            <a:r>
              <a:rPr lang="en-US" b="1" dirty="0">
                <a:latin typeface="Courier New" pitchFamily="49" charset="0"/>
              </a:rPr>
              <a:t>   end;</a:t>
            </a:r>
          </a:p>
          <a:p>
            <a:pPr>
              <a:lnSpc>
                <a:spcPct val="85000"/>
              </a:lnSpc>
            </a:pPr>
            <a:r>
              <a:rPr lang="en-US" b="1" dirty="0">
                <a:latin typeface="Courier New" pitchFamily="49" charset="0"/>
              </a:rPr>
              <a:t>run;</a:t>
            </a:r>
          </a:p>
        </p:txBody>
      </p:sp>
      <p:sp>
        <p:nvSpPr>
          <p:cNvPr id="94241" name="Rectangle 48"/>
          <p:cNvSpPr>
            <a:spLocks noChangeArrowheads="1"/>
          </p:cNvSpPr>
          <p:nvPr>
            <p:custDataLst>
              <p:tags r:id="rId1"/>
            </p:custDataLst>
          </p:nvPr>
        </p:nvSpPr>
        <p:spPr bwMode="auto">
          <a:xfrm>
            <a:off x="2651212" y="3631762"/>
            <a:ext cx="3781119"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94242" name="Text Box 49"/>
          <p:cNvSpPr txBox="1">
            <a:spLocks noChangeArrowheads="1"/>
          </p:cNvSpPr>
          <p:nvPr/>
        </p:nvSpPr>
        <p:spPr bwMode="auto">
          <a:xfrm>
            <a:off x="3770313" y="4328675"/>
            <a:ext cx="2345918" cy="400110"/>
          </a:xfrm>
          <a:prstGeom prst="rect">
            <a:avLst/>
          </a:prstGeom>
          <a:solidFill>
            <a:srgbClr val="666699"/>
          </a:solidFill>
          <a:ln w="19050">
            <a:solidFill>
              <a:srgbClr val="000000"/>
            </a:solidFill>
            <a:miter lim="800000"/>
            <a:headEnd type="none" w="med" len="lg"/>
            <a:tailEnd type="none" w="med" len="lg"/>
          </a:ln>
        </p:spPr>
        <p:txBody>
          <a:bodyPr wrap="square" lIns="88900" r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sz="2000" b="1" dirty="0" smtClean="0">
                <a:solidFill>
                  <a:srgbClr val="F2F2F2"/>
                </a:solidFill>
              </a:rPr>
              <a:t>12 </a:t>
            </a:r>
            <a:r>
              <a:rPr lang="en-US" sz="2000" b="1" dirty="0">
                <a:solidFill>
                  <a:srgbClr val="F2F2F2"/>
                </a:solidFill>
              </a:rPr>
              <a:t>characters</a:t>
            </a:r>
          </a:p>
        </p:txBody>
      </p:sp>
      <p:sp>
        <p:nvSpPr>
          <p:cNvPr id="94243" name="AutoShape 50"/>
          <p:cNvSpPr>
            <a:spLocks/>
          </p:cNvSpPr>
          <p:nvPr/>
        </p:nvSpPr>
        <p:spPr bwMode="auto">
          <a:xfrm rot="-5400000">
            <a:off x="4775994" y="3026131"/>
            <a:ext cx="323850" cy="2208212"/>
          </a:xfrm>
          <a:prstGeom prst="leftBrace">
            <a:avLst>
              <a:gd name="adj1" fmla="val 55024"/>
              <a:gd name="adj2" fmla="val 50000"/>
            </a:avLst>
          </a:prstGeom>
          <a:noFill/>
          <a:ln w="19050">
            <a:solidFill>
              <a:srgbClr val="00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sp>
        <p:nvSpPr>
          <p:cNvPr id="2" name="Line Callout 2 1"/>
          <p:cNvSpPr/>
          <p:nvPr/>
        </p:nvSpPr>
        <p:spPr bwMode="auto">
          <a:xfrm>
            <a:off x="7357242" y="4137050"/>
            <a:ext cx="1629103" cy="795089"/>
          </a:xfrm>
          <a:prstGeom prst="borderCallout2">
            <a:avLst>
              <a:gd name="adj1" fmla="val 98370"/>
              <a:gd name="adj2" fmla="val 52531"/>
              <a:gd name="adj3" fmla="val 100499"/>
              <a:gd name="adj4" fmla="val 53871"/>
              <a:gd name="adj5" fmla="val 150836"/>
              <a:gd name="adj6" fmla="val -1788"/>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r>
              <a:rPr lang="en-US" sz="2000" b="1" dirty="0" smtClean="0">
                <a:solidFill>
                  <a:srgbClr val="FFFFFF"/>
                </a:solidFill>
              </a:rPr>
              <a:t>length does not change</a:t>
            </a:r>
            <a:endParaRPr lang="en-US" sz="2000" b="1" dirty="0">
              <a:solidFill>
                <a:srgbClr val="FFFFFF"/>
              </a:solidFill>
            </a:endParaRPr>
          </a:p>
        </p:txBody>
      </p:sp>
    </p:spTree>
    <p:extLst>
      <p:ext uri="{BB962C8B-B14F-4D97-AF65-F5344CB8AC3E}">
        <p14:creationId xmlns:p14="http://schemas.microsoft.com/office/powerpoint/2010/main" val="4774619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mtClean="0"/>
              <a:t>9.05 Quiz</a:t>
            </a:r>
            <a:endParaRPr lang="en-US" dirty="0" smtClean="0"/>
          </a:p>
        </p:txBody>
      </p:sp>
      <p:sp>
        <p:nvSpPr>
          <p:cNvPr id="96259" name="Rectangle 3"/>
          <p:cNvSpPr>
            <a:spLocks noGrp="1" noChangeArrowheads="1"/>
          </p:cNvSpPr>
          <p:nvPr>
            <p:ph idx="1"/>
          </p:nvPr>
        </p:nvSpPr>
        <p:spPr/>
        <p:txBody>
          <a:bodyPr/>
          <a:lstStyle/>
          <a:p>
            <a:pPr marL="0" indent="0" eaLnBrk="1" hangingPunct="1"/>
            <a:r>
              <a:rPr lang="en-US" dirty="0" smtClean="0"/>
              <a:t>How would you prevent </a:t>
            </a:r>
            <a:r>
              <a:rPr lang="en-US" b="1" dirty="0" smtClean="0">
                <a:latin typeface="Arial"/>
              </a:rPr>
              <a:t>Freq</a:t>
            </a:r>
            <a:r>
              <a:rPr lang="en-US" dirty="0" smtClean="0"/>
              <a:t> from being truncated?</a:t>
            </a:r>
          </a:p>
        </p:txBody>
      </p:sp>
      <p:sp>
        <p:nvSpPr>
          <p:cNvPr id="4" name="Slide Number Placeholder 3"/>
          <p:cNvSpPr>
            <a:spLocks noGrp="1"/>
          </p:cNvSpPr>
          <p:nvPr>
            <p:ph type="sldNum" sz="quarter" idx="10"/>
          </p:nvPr>
        </p:nvSpPr>
        <p:spPr/>
        <p:txBody>
          <a:bodyPr/>
          <a:lstStyle/>
          <a:p>
            <a:pPr>
              <a:defRPr/>
            </a:pPr>
            <a:fld id="{47312A71-184D-4681-BA5D-BEEB47E68ACE}" type="slidenum">
              <a:rPr lang="en-US"/>
              <a:pPr>
                <a:defRPr/>
              </a:pPr>
              <a:t>69</a:t>
            </a:fld>
            <a:endParaRPr lang="en-US" b="0" dirty="0">
              <a:latin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smtClean="0"/>
              <a:t>9.01 Multiple </a:t>
            </a:r>
            <a:r>
              <a:rPr lang="en-US" dirty="0" smtClean="0"/>
              <a:t>Choice Poll</a:t>
            </a:r>
          </a:p>
        </p:txBody>
      </p:sp>
      <p:sp>
        <p:nvSpPr>
          <p:cNvPr id="2051" name="Rectangle 5"/>
          <p:cNvSpPr>
            <a:spLocks noGrp="1" noChangeArrowheads="1"/>
          </p:cNvSpPr>
          <p:nvPr>
            <p:ph idx="1"/>
          </p:nvPr>
        </p:nvSpPr>
        <p:spPr/>
        <p:txBody>
          <a:bodyPr/>
          <a:lstStyle/>
          <a:p>
            <a:pPr marL="0" indent="0"/>
            <a:r>
              <a:rPr lang="en-US" dirty="0" smtClean="0"/>
              <a:t>Which of the following statements creates a numeric variable </a:t>
            </a:r>
            <a:r>
              <a:rPr lang="en-US" b="1" dirty="0" smtClean="0"/>
              <a:t>Bonus</a:t>
            </a:r>
            <a:r>
              <a:rPr lang="en-US" dirty="0" smtClean="0"/>
              <a:t> with a value of 500?</a:t>
            </a:r>
          </a:p>
          <a:p>
            <a:pPr marL="0" indent="0"/>
            <a:endParaRPr lang="en-US" sz="800" b="1" dirty="0" smtClean="0"/>
          </a:p>
          <a:p>
            <a:pPr lvl="1">
              <a:buClr>
                <a:schemeClr val="tx1"/>
              </a:buClr>
              <a:buSzTx/>
              <a:buFont typeface="Wingdings" pitchFamily="2" charset="2"/>
              <a:buAutoNum type="alphaLcPeriod"/>
            </a:pPr>
            <a:r>
              <a:rPr lang="en-US" dirty="0" smtClean="0"/>
              <a:t>Bonus=$500;</a:t>
            </a:r>
          </a:p>
          <a:p>
            <a:pPr lvl="1">
              <a:buClr>
                <a:schemeClr val="tx1"/>
              </a:buClr>
              <a:buSzTx/>
              <a:buFont typeface="Wingdings" pitchFamily="2" charset="2"/>
              <a:buAutoNum type="alphaLcPeriod"/>
            </a:pPr>
            <a:r>
              <a:rPr lang="en-US" dirty="0" smtClean="0"/>
              <a:t>Bonus=500;</a:t>
            </a:r>
          </a:p>
          <a:p>
            <a:pPr lvl="1">
              <a:buClr>
                <a:schemeClr val="tx1"/>
              </a:buClr>
              <a:buSzTx/>
              <a:buFont typeface="Wingdings" pitchFamily="2" charset="2"/>
              <a:buAutoNum type="alphaLcPeriod"/>
            </a:pPr>
            <a:r>
              <a:rPr lang="en-US" dirty="0" smtClean="0"/>
              <a:t>label Bonus='500';</a:t>
            </a:r>
          </a:p>
          <a:p>
            <a:pPr lvl="1">
              <a:buClr>
                <a:schemeClr val="tx1"/>
              </a:buClr>
              <a:buSzTx/>
              <a:buFont typeface="Wingdings" pitchFamily="2" charset="2"/>
              <a:buAutoNum type="alphaLcPeriod"/>
            </a:pPr>
            <a:r>
              <a:rPr lang="en-US" dirty="0" smtClean="0"/>
              <a:t>format Bonus 500.;</a:t>
            </a:r>
          </a:p>
          <a:p>
            <a:pPr marL="0" indent="0"/>
            <a:endParaRPr lang="en-US" dirty="0" smtClean="0"/>
          </a:p>
        </p:txBody>
      </p:sp>
      <p:graphicFrame>
        <p:nvGraphicFramePr>
          <p:cNvPr id="7" name="Group 989"/>
          <p:cNvGraphicFramePr>
            <a:graphicFrameLocks noGrp="1"/>
          </p:cNvGraphicFramePr>
          <p:nvPr>
            <p:extLst>
              <p:ext uri="{D42A27DB-BD31-4B8C-83A1-F6EECF244321}">
                <p14:modId xmlns:p14="http://schemas.microsoft.com/office/powerpoint/2010/main" val="4246556835"/>
              </p:ext>
            </p:extLst>
          </p:nvPr>
        </p:nvGraphicFramePr>
        <p:xfrm>
          <a:off x="4918569" y="1913947"/>
          <a:ext cx="3680568" cy="2005060"/>
        </p:xfrm>
        <a:graphic>
          <a:graphicData uri="http://schemas.openxmlformats.org/drawingml/2006/table">
            <a:tbl>
              <a:tblPr/>
              <a:tblGrid>
                <a:gridCol w="838063"/>
                <a:gridCol w="1637381"/>
                <a:gridCol w="1205124"/>
              </a:tblGrid>
              <a:tr h="426863">
                <a:tc gridSpan="3">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Partial </a:t>
                      </a:r>
                      <a:r>
                        <a:rPr kumimoji="0" lang="en-US" sz="2400" b="1" i="0" u="none" strike="noStrike" cap="none" normalizeH="0" baseline="0" dirty="0" smtClean="0">
                          <a:ln>
                            <a:noFill/>
                          </a:ln>
                          <a:solidFill>
                            <a:srgbClr val="000000"/>
                          </a:solidFill>
                          <a:effectLst/>
                          <a:latin typeface="Arial"/>
                        </a:rPr>
                        <a:t>work.comp</a:t>
                      </a:r>
                    </a:p>
                  </a:txBody>
                  <a:tcPr marL="0" marR="0" marT="0" marB="0" anchor="ctr" horzOverflow="overflow">
                    <a:lnL cap="flat">
                      <a:noFill/>
                    </a:lnL>
                    <a:lnR cap="flat">
                      <a:noFill/>
                    </a:lnR>
                    <a:lnT cap="flat">
                      <a:noFill/>
                    </a:lnT>
                    <a:lnB w="12700" cap="flat" cmpd="sng" algn="ctr">
                      <a:solidFill>
                        <a:srgbClr val="000000"/>
                      </a:solidFill>
                      <a:prstDash val="solid"/>
                      <a:round/>
                      <a:headEnd type="none" w="med" len="lg"/>
                      <a:tailEnd type="none" w="med" len="lg"/>
                    </a:lnB>
                    <a:lnTlToBr cap="flat">
                      <a:noFill/>
                    </a:lnTlToBr>
                    <a:lnBlToTr cap="flat">
                      <a:noFill/>
                    </a:lnBlToTr>
                    <a:solidFill>
                      <a:srgbClr val="FFFFFF"/>
                    </a:solidFill>
                  </a:tcPr>
                </a:tc>
                <a:tc hMerge="1">
                  <a:txBody>
                    <a:bodyPr/>
                    <a:lstStyle/>
                    <a:p>
                      <a:endParaRPr lang="en-US"/>
                    </a:p>
                  </a:txBody>
                  <a:tcPr/>
                </a:tc>
                <a:tc hMerge="1">
                  <a:txBody>
                    <a:bodyPr/>
                    <a:lstStyle/>
                    <a:p>
                      <a:endParaRPr lang="en-US"/>
                    </a:p>
                  </a:txBody>
                  <a:tcPr/>
                </a:tc>
              </a:tr>
              <a:tr h="426863">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1" i="0" u="none" strike="noStrike" cap="none" normalizeH="0" baseline="0" dirty="0" smtClean="0">
                          <a:ln>
                            <a:noFill/>
                          </a:ln>
                          <a:solidFill>
                            <a:srgbClr val="000000"/>
                          </a:solidFill>
                          <a:effectLst/>
                          <a:latin typeface="Arial"/>
                        </a:rPr>
                        <a:t>Bonus</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1" i="0" u="none" strike="noStrike" cap="none" normalizeH="0" baseline="0" dirty="0" smtClean="0">
                          <a:ln>
                            <a:noFill/>
                          </a:ln>
                          <a:solidFill>
                            <a:srgbClr val="000000"/>
                          </a:solidFill>
                          <a:effectLst/>
                          <a:latin typeface="Arial"/>
                        </a:rPr>
                        <a:t>Compensation</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1" i="0" u="none" strike="noStrike" cap="none" normalizeH="0" baseline="0" dirty="0" smtClean="0">
                          <a:ln>
                            <a:noFill/>
                          </a:ln>
                          <a:solidFill>
                            <a:srgbClr val="000000"/>
                          </a:solidFill>
                          <a:effectLst/>
                          <a:latin typeface="Arial"/>
                        </a:rPr>
                        <a:t>Bonus</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1" i="0" u="none" strike="noStrike" cap="none" normalizeH="0" baseline="0" dirty="0" smtClean="0">
                          <a:ln>
                            <a:noFill/>
                          </a:ln>
                          <a:solidFill>
                            <a:srgbClr val="000000"/>
                          </a:solidFill>
                          <a:effectLst/>
                          <a:latin typeface="Arial"/>
                        </a:rPr>
                        <a:t>Month</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r>
              <a:tr h="346191">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0" i="0" u="none" strike="noStrike" cap="none" normalizeH="0" baseline="0" dirty="0" smtClean="0">
                          <a:ln>
                            <a:noFill/>
                          </a:ln>
                          <a:solidFill>
                            <a:srgbClr val="000000"/>
                          </a:solidFill>
                          <a:effectLst/>
                          <a:latin typeface="Arial"/>
                        </a:rPr>
                        <a:t>500</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0" i="0" u="none" strike="noStrike" cap="none" normalizeH="0" baseline="0" dirty="0" smtClean="0">
                          <a:ln>
                            <a:noFill/>
                          </a:ln>
                          <a:solidFill>
                            <a:srgbClr val="000000"/>
                          </a:solidFill>
                          <a:effectLst/>
                          <a:latin typeface="Arial"/>
                        </a:rPr>
                        <a:t>108755</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0" i="0" u="none" strike="noStrike" cap="none" normalizeH="0" baseline="0" dirty="0" smtClean="0">
                          <a:ln>
                            <a:noFill/>
                          </a:ln>
                          <a:solidFill>
                            <a:srgbClr val="000000"/>
                          </a:solidFill>
                          <a:effectLst/>
                          <a:latin typeface="Arial"/>
                        </a:rPr>
                        <a:t>6</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r>
              <a:tr h="346191">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0" i="0" u="none" strike="noStrike" cap="none" normalizeH="0" baseline="0" dirty="0" smtClean="0">
                          <a:ln>
                            <a:noFill/>
                          </a:ln>
                          <a:solidFill>
                            <a:srgbClr val="000000"/>
                          </a:solidFill>
                          <a:effectLst/>
                          <a:latin typeface="Arial"/>
                        </a:rPr>
                        <a:t>500</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0" i="0" u="none" strike="noStrike" cap="none" normalizeH="0" baseline="0" dirty="0" smtClean="0">
                          <a:ln>
                            <a:noFill/>
                          </a:ln>
                          <a:solidFill>
                            <a:srgbClr val="000000"/>
                          </a:solidFill>
                          <a:effectLst/>
                          <a:latin typeface="Arial"/>
                        </a:rPr>
                        <a:t>88475</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0" i="0" u="none" strike="noStrike" cap="none" normalizeH="0" baseline="0" dirty="0" smtClean="0">
                          <a:ln>
                            <a:noFill/>
                          </a:ln>
                          <a:solidFill>
                            <a:srgbClr val="000000"/>
                          </a:solidFill>
                          <a:effectLst/>
                          <a:latin typeface="Arial"/>
                        </a:rPr>
                        <a:t>1</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r>
              <a:tr h="349367">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0" i="0" u="none" strike="noStrike" cap="none" normalizeH="0" baseline="0" dirty="0" smtClean="0">
                          <a:ln>
                            <a:noFill/>
                          </a:ln>
                          <a:solidFill>
                            <a:srgbClr val="000000"/>
                          </a:solidFill>
                          <a:effectLst/>
                          <a:latin typeface="Arial"/>
                        </a:rPr>
                        <a:t>500</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0" i="0" u="none" strike="noStrike" cap="none" normalizeH="0" baseline="0" dirty="0" smtClean="0">
                          <a:ln>
                            <a:noFill/>
                          </a:ln>
                          <a:solidFill>
                            <a:srgbClr val="000000"/>
                          </a:solidFill>
                          <a:effectLst/>
                          <a:latin typeface="Arial"/>
                        </a:rPr>
                        <a:t>27100</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0" i="0" u="none" strike="noStrike" cap="none" normalizeH="0" baseline="0" dirty="0" smtClean="0">
                          <a:ln>
                            <a:noFill/>
                          </a:ln>
                          <a:solidFill>
                            <a:srgbClr val="000000"/>
                          </a:solidFill>
                          <a:effectLst/>
                          <a:latin typeface="Arial"/>
                        </a:rPr>
                        <a:t>1</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r>
            </a:tbl>
          </a:graphicData>
        </a:graphic>
      </p:graphicFrame>
      <p:sp>
        <p:nvSpPr>
          <p:cNvPr id="8" name="Rounded Rectangle 7"/>
          <p:cNvSpPr/>
          <p:nvPr/>
        </p:nvSpPr>
        <p:spPr bwMode="auto">
          <a:xfrm>
            <a:off x="4920796" y="2340379"/>
            <a:ext cx="837978" cy="1560443"/>
          </a:xfrm>
          <a:prstGeom prst="round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Tree>
    <p:custDataLst>
      <p:tags r:id="rId1"/>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mtClean="0"/>
              <a:t>9.05 Quiz </a:t>
            </a:r>
            <a:r>
              <a:rPr lang="en-US" dirty="0" smtClean="0"/>
              <a:t>– Correct Answer</a:t>
            </a:r>
          </a:p>
        </p:txBody>
      </p:sp>
      <p:sp>
        <p:nvSpPr>
          <p:cNvPr id="97283" name="Rectangle 3"/>
          <p:cNvSpPr>
            <a:spLocks noGrp="1" noChangeArrowheads="1"/>
          </p:cNvSpPr>
          <p:nvPr>
            <p:ph idx="1"/>
          </p:nvPr>
        </p:nvSpPr>
        <p:spPr/>
        <p:txBody>
          <a:bodyPr/>
          <a:lstStyle/>
          <a:p>
            <a:pPr marL="0" indent="0" eaLnBrk="1" hangingPunct="1"/>
            <a:r>
              <a:rPr lang="en-US" dirty="0" smtClean="0"/>
              <a:t>How would you prevent </a:t>
            </a:r>
            <a:r>
              <a:rPr lang="en-US" b="1" dirty="0" smtClean="0">
                <a:latin typeface="Arial"/>
              </a:rPr>
              <a:t>Freq</a:t>
            </a:r>
            <a:r>
              <a:rPr lang="en-US" dirty="0" smtClean="0"/>
              <a:t> from being truncated?</a:t>
            </a:r>
          </a:p>
          <a:p>
            <a:pPr marL="0" indent="0" eaLnBrk="1" hangingPunct="1"/>
            <a:endParaRPr lang="en-US" dirty="0" smtClean="0"/>
          </a:p>
          <a:p>
            <a:pPr marL="0" indent="0" eaLnBrk="1" hangingPunct="1"/>
            <a:r>
              <a:rPr lang="en-US" b="1" dirty="0" smtClean="0"/>
              <a:t>Possible solutions:</a:t>
            </a:r>
          </a:p>
          <a:p>
            <a:pPr marL="573088" lvl="1" indent="-457200" eaLnBrk="1" hangingPunct="1"/>
            <a:r>
              <a:rPr lang="en-US" b="1" dirty="0" smtClean="0"/>
              <a:t>Pad the first occurrence of the </a:t>
            </a:r>
            <a:r>
              <a:rPr lang="en-US" b="1" dirty="0" smtClean="0">
                <a:latin typeface="Arial"/>
              </a:rPr>
              <a:t>Freq</a:t>
            </a:r>
            <a:r>
              <a:rPr lang="en-US" b="1" dirty="0" smtClean="0"/>
              <a:t> value with blanks to be the length of the longest possible value.</a:t>
            </a:r>
          </a:p>
          <a:p>
            <a:pPr marL="573088" lvl="1" indent="-457200" eaLnBrk="1" hangingPunct="1"/>
            <a:r>
              <a:rPr lang="en-US" b="1" dirty="0" smtClean="0"/>
              <a:t>Switch conditional statements to place the longest value of </a:t>
            </a:r>
            <a:r>
              <a:rPr lang="en-US" b="1" dirty="0" smtClean="0">
                <a:latin typeface="Arial"/>
              </a:rPr>
              <a:t>Freq</a:t>
            </a:r>
            <a:r>
              <a:rPr lang="en-US" b="1" dirty="0" smtClean="0"/>
              <a:t> in the first conditional statement.</a:t>
            </a:r>
          </a:p>
          <a:p>
            <a:pPr marL="573088" lvl="1" indent="-457200" eaLnBrk="1" hangingPunct="1"/>
            <a:r>
              <a:rPr lang="en-US" b="1" dirty="0" smtClean="0"/>
              <a:t>Add a LENGTH statement to declare the byte size of the variable up front.</a:t>
            </a:r>
            <a:r>
              <a:rPr lang="en-US" dirty="0" smtClean="0"/>
              <a:t> </a:t>
            </a:r>
          </a:p>
        </p:txBody>
      </p:sp>
      <p:sp>
        <p:nvSpPr>
          <p:cNvPr id="4" name="Slide Number Placeholder 3"/>
          <p:cNvSpPr>
            <a:spLocks noGrp="1"/>
          </p:cNvSpPr>
          <p:nvPr>
            <p:ph type="sldNum" sz="quarter" idx="10"/>
          </p:nvPr>
        </p:nvSpPr>
        <p:spPr/>
        <p:txBody>
          <a:bodyPr/>
          <a:lstStyle/>
          <a:p>
            <a:pPr>
              <a:defRPr/>
            </a:pPr>
            <a:fld id="{2D6F9819-AB2C-4EAF-A959-92D22260E2B5}" type="slidenum">
              <a:rPr lang="en-US"/>
              <a:pPr>
                <a:defRPr/>
              </a:pPr>
              <a:t>70</a:t>
            </a:fld>
            <a:endParaRPr lang="en-US" b="0" dirty="0">
              <a:latin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dirty="0" smtClean="0"/>
              <a:t>Defining Character Variables</a:t>
            </a:r>
          </a:p>
        </p:txBody>
      </p:sp>
      <p:sp>
        <p:nvSpPr>
          <p:cNvPr id="99331" name="Rectangle 3"/>
          <p:cNvSpPr>
            <a:spLocks noGrp="1" noChangeArrowheads="1"/>
          </p:cNvSpPr>
          <p:nvPr>
            <p:ph idx="1"/>
          </p:nvPr>
        </p:nvSpPr>
        <p:spPr>
          <a:xfrm>
            <a:off x="685800" y="1071563"/>
            <a:ext cx="7848600" cy="5786437"/>
          </a:xfrm>
        </p:spPr>
        <p:txBody>
          <a:bodyPr/>
          <a:lstStyle/>
          <a:p>
            <a:pPr marL="0" indent="0" eaLnBrk="1" hangingPunct="1">
              <a:spcBef>
                <a:spcPct val="0"/>
              </a:spcBef>
              <a:buClrTx/>
              <a:buFontTx/>
              <a:buNone/>
            </a:pPr>
            <a:r>
              <a:rPr lang="en-US" dirty="0" smtClean="0"/>
              <a:t>Set the length of the variable </a:t>
            </a:r>
            <a:r>
              <a:rPr lang="en-US" b="1" dirty="0" smtClean="0">
                <a:latin typeface="Arial"/>
              </a:rPr>
              <a:t>Freq</a:t>
            </a:r>
            <a:r>
              <a:rPr lang="en-US" dirty="0" smtClean="0"/>
              <a:t> to avoid truncation.</a:t>
            </a:r>
          </a:p>
          <a:p>
            <a:pPr marL="0" indent="0" eaLnBrk="1" hangingPunct="1">
              <a:spcBef>
                <a:spcPct val="0"/>
              </a:spcBef>
              <a:buClrTx/>
              <a:buFontTx/>
              <a:buNone/>
            </a:pPr>
            <a:endParaRPr lang="en-US" dirty="0"/>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a:p>
          <a:p>
            <a:pPr marL="0" indent="0" eaLnBrk="1" hangingPunct="1">
              <a:spcBef>
                <a:spcPct val="0"/>
              </a:spcBef>
              <a:buClrTx/>
              <a:buFontTx/>
              <a:buNone/>
            </a:pPr>
            <a:endParaRPr lang="en-US" dirty="0" smtClean="0"/>
          </a:p>
          <a:p>
            <a:pPr>
              <a:buClrTx/>
            </a:pPr>
            <a:r>
              <a:rPr lang="en-US" b="1" dirty="0" smtClean="0">
                <a:latin typeface="Arial"/>
                <a:sym typeface="Wingdings"/>
              </a:rPr>
              <a:t></a:t>
            </a:r>
            <a:r>
              <a:rPr lang="en-US" dirty="0" smtClean="0">
                <a:latin typeface="Arial"/>
                <a:sym typeface="Wingdings"/>
              </a:rPr>
              <a:t>  </a:t>
            </a:r>
            <a:r>
              <a:rPr lang="en-US" dirty="0" smtClean="0">
                <a:latin typeface="Arial"/>
              </a:rPr>
              <a:t>It is a good practice to use a LENGTH statement </a:t>
            </a:r>
            <a:br>
              <a:rPr lang="en-US" dirty="0" smtClean="0">
                <a:latin typeface="Arial"/>
              </a:rPr>
            </a:br>
            <a:r>
              <a:rPr lang="en-US" dirty="0" smtClean="0">
                <a:latin typeface="Arial"/>
              </a:rPr>
              <a:t>      any time you create a new character variable.</a:t>
            </a:r>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smtClean="0"/>
          </a:p>
        </p:txBody>
      </p:sp>
      <p:sp>
        <p:nvSpPr>
          <p:cNvPr id="7" name="Slide Number Placeholder 3"/>
          <p:cNvSpPr>
            <a:spLocks noGrp="1"/>
          </p:cNvSpPr>
          <p:nvPr>
            <p:ph type="sldNum" sz="quarter" idx="10"/>
          </p:nvPr>
        </p:nvSpPr>
        <p:spPr/>
        <p:txBody>
          <a:bodyPr/>
          <a:lstStyle/>
          <a:p>
            <a:pPr>
              <a:defRPr/>
            </a:pPr>
            <a:fld id="{D4C2F278-9DC6-4D54-B2C4-0A1829A0BAC2}" type="slidenum">
              <a:rPr lang="en-US"/>
              <a:pPr>
                <a:defRPr/>
              </a:pPr>
              <a:t>71</a:t>
            </a:fld>
            <a:endParaRPr lang="en-US" b="0" dirty="0">
              <a:latin typeface="Times New Roman" pitchFamily="18" charset="0"/>
            </a:endParaRPr>
          </a:p>
        </p:txBody>
      </p:sp>
      <p:sp>
        <p:nvSpPr>
          <p:cNvPr id="99333" name="Rectangle 9"/>
          <p:cNvSpPr>
            <a:spLocks noChangeArrowheads="1"/>
          </p:cNvSpPr>
          <p:nvPr/>
        </p:nvSpPr>
        <p:spPr bwMode="auto">
          <a:xfrm>
            <a:off x="668338" y="1557338"/>
            <a:ext cx="6049962" cy="3873500"/>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b="1" dirty="0">
                <a:latin typeface="Courier New" pitchFamily="49" charset="0"/>
              </a:rPr>
              <a:t>data work.bonus;</a:t>
            </a:r>
          </a:p>
          <a:p>
            <a:pPr>
              <a:lnSpc>
                <a:spcPct val="85000"/>
              </a:lnSpc>
            </a:pPr>
            <a:r>
              <a:rPr lang="en-US" b="1" dirty="0">
                <a:latin typeface="Courier New" pitchFamily="49" charset="0"/>
              </a:rPr>
              <a:t>   set orion.sales;</a:t>
            </a:r>
          </a:p>
          <a:p>
            <a:pPr>
              <a:lnSpc>
                <a:spcPct val="85000"/>
              </a:lnSpc>
            </a:pPr>
            <a:r>
              <a:rPr lang="en-US" b="1" dirty="0">
                <a:latin typeface="Courier New" pitchFamily="49" charset="0"/>
              </a:rPr>
              <a:t>   length Freq $ 12;</a:t>
            </a:r>
          </a:p>
          <a:p>
            <a:pPr>
              <a:lnSpc>
                <a:spcPct val="85000"/>
              </a:lnSpc>
            </a:pPr>
            <a:r>
              <a:rPr lang="en-US" b="1" dirty="0">
                <a:latin typeface="Courier New" pitchFamily="49" charset="0"/>
              </a:rPr>
              <a:t>   if Country='US' then do;</a:t>
            </a:r>
          </a:p>
          <a:p>
            <a:pPr>
              <a:lnSpc>
                <a:spcPct val="85000"/>
              </a:lnSpc>
            </a:pPr>
            <a:r>
              <a:rPr lang="en-US" b="1" dirty="0">
                <a:latin typeface="Courier New" pitchFamily="49" charset="0"/>
              </a:rPr>
              <a:t>      Bonus=500;</a:t>
            </a:r>
          </a:p>
          <a:p>
            <a:pPr>
              <a:lnSpc>
                <a:spcPct val="85000"/>
              </a:lnSpc>
            </a:pPr>
            <a:r>
              <a:rPr lang="en-US" b="1" dirty="0">
                <a:latin typeface="Courier New" pitchFamily="49" charset="0"/>
              </a:rPr>
              <a:t>	 Freq='Once a Year';</a:t>
            </a:r>
          </a:p>
          <a:p>
            <a:pPr>
              <a:lnSpc>
                <a:spcPct val="85000"/>
              </a:lnSpc>
            </a:pPr>
            <a:r>
              <a:rPr lang="en-US" b="1" dirty="0">
                <a:latin typeface="Courier New" pitchFamily="49" charset="0"/>
              </a:rPr>
              <a:t>   end;</a:t>
            </a:r>
          </a:p>
          <a:p>
            <a:pPr>
              <a:lnSpc>
                <a:spcPct val="85000"/>
              </a:lnSpc>
            </a:pPr>
            <a:r>
              <a:rPr lang="en-US" b="1" dirty="0">
                <a:latin typeface="Courier New" pitchFamily="49" charset="0"/>
              </a:rPr>
              <a:t>   else if Country='AU' then do;</a:t>
            </a:r>
          </a:p>
          <a:p>
            <a:pPr>
              <a:lnSpc>
                <a:spcPct val="85000"/>
              </a:lnSpc>
            </a:pPr>
            <a:r>
              <a:rPr lang="en-US" b="1" dirty="0">
                <a:latin typeface="Courier New" pitchFamily="49" charset="0"/>
              </a:rPr>
              <a:t>      Bonus=300;</a:t>
            </a:r>
          </a:p>
          <a:p>
            <a:pPr>
              <a:lnSpc>
                <a:spcPct val="85000"/>
              </a:lnSpc>
            </a:pPr>
            <a:r>
              <a:rPr lang="en-US" b="1" dirty="0">
                <a:latin typeface="Courier New" pitchFamily="49" charset="0"/>
              </a:rPr>
              <a:t>	 Freq='Twice a Year';</a:t>
            </a:r>
          </a:p>
          <a:p>
            <a:pPr>
              <a:lnSpc>
                <a:spcPct val="85000"/>
              </a:lnSpc>
            </a:pPr>
            <a:r>
              <a:rPr lang="en-US" b="1" dirty="0">
                <a:latin typeface="Courier New" pitchFamily="49" charset="0"/>
              </a:rPr>
              <a:t>   end;</a:t>
            </a:r>
          </a:p>
          <a:p>
            <a:pPr>
              <a:lnSpc>
                <a:spcPct val="85000"/>
              </a:lnSpc>
            </a:pPr>
            <a:r>
              <a:rPr lang="en-US" b="1" dirty="0">
                <a:latin typeface="Courier New" pitchFamily="49" charset="0"/>
              </a:rPr>
              <a:t>run;</a:t>
            </a:r>
          </a:p>
        </p:txBody>
      </p:sp>
      <p:sp>
        <p:nvSpPr>
          <p:cNvPr id="99334" name="Text Box 4"/>
          <p:cNvSpPr txBox="1">
            <a:spLocks noChangeArrowheads="1"/>
          </p:cNvSpPr>
          <p:nvPr/>
        </p:nvSpPr>
        <p:spPr bwMode="auto">
          <a:xfrm>
            <a:off x="7934192" y="6324600"/>
            <a:ext cx="998671"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p109d08</a:t>
            </a:r>
            <a:endParaRPr lang="en-US" sz="1600" b="1" dirty="0"/>
          </a:p>
        </p:txBody>
      </p:sp>
      <p:sp>
        <p:nvSpPr>
          <p:cNvPr id="99335" name="Rectangle 18"/>
          <p:cNvSpPr>
            <a:spLocks noChangeArrowheads="1"/>
          </p:cNvSpPr>
          <p:nvPr>
            <p:custDataLst>
              <p:tags r:id="rId1"/>
            </p:custDataLst>
          </p:nvPr>
        </p:nvSpPr>
        <p:spPr bwMode="auto">
          <a:xfrm>
            <a:off x="1260475" y="2224088"/>
            <a:ext cx="3128963"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8" name="Rectangle 2"/>
          <p:cNvSpPr>
            <a:spLocks noChangeArrowheads="1"/>
          </p:cNvSpPr>
          <p:nvPr>
            <p:custDataLst>
              <p:tags r:id="rId2"/>
            </p:custDataLst>
          </p:nvPr>
        </p:nvSpPr>
        <p:spPr bwMode="auto">
          <a:xfrm>
            <a:off x="2824956" y="4860927"/>
            <a:ext cx="4611840" cy="677108"/>
          </a:xfrm>
          <a:prstGeom prst="rect">
            <a:avLst/>
          </a:prstGeom>
          <a:solidFill>
            <a:srgbClr val="CDD9EF"/>
          </a:solidFill>
          <a:ln w="19050">
            <a:solidFill>
              <a:srgbClr val="000000"/>
            </a:solidFill>
            <a:miter lim="800000"/>
            <a:headEnd type="none" w="med" len="lg"/>
            <a:tailEnd type="none" w="med" len="lg"/>
          </a:ln>
          <a:effectLst>
            <a:outerShdw blurRad="50800" dist="107763" dir="2700001" algn="ctr" rotWithShape="0">
              <a:srgbClr val="000000">
                <a:alpha val="40000"/>
              </a:srgbClr>
            </a:outerShdw>
          </a:effectLst>
        </p:spPr>
        <p:txBody>
          <a:bodyPr wrap="none" lIns="88900" tIns="152400" rIns="88900" bIns="152400">
            <a:spAutoFit/>
          </a:bodyPr>
          <a:lstStyle/>
          <a:p>
            <a:pPr>
              <a:defRPr/>
            </a:pPr>
            <a:r>
              <a:rPr lang="en-US" b="1" dirty="0">
                <a:latin typeface="Arial"/>
              </a:rPr>
              <a:t>LENGTH</a:t>
            </a:r>
            <a:r>
              <a:rPr lang="en-US" dirty="0">
                <a:latin typeface="Arial"/>
              </a:rPr>
              <a:t> </a:t>
            </a:r>
            <a:r>
              <a:rPr lang="en-US" i="1" dirty="0">
                <a:latin typeface="Arial"/>
              </a:rPr>
              <a:t>variable(s)</a:t>
            </a:r>
            <a:r>
              <a:rPr lang="en-US" dirty="0">
                <a:latin typeface="Arial"/>
              </a:rPr>
              <a:t> </a:t>
            </a:r>
            <a:r>
              <a:rPr lang="en-US" dirty="0" smtClean="0">
                <a:latin typeface="Arial"/>
              </a:rPr>
              <a:t>&lt;$&gt; </a:t>
            </a:r>
            <a:r>
              <a:rPr lang="en-US" i="1" dirty="0">
                <a:latin typeface="Arial"/>
              </a:rPr>
              <a:t>length</a:t>
            </a:r>
            <a:r>
              <a:rPr lang="en-US" b="1" dirty="0">
                <a:latin typeface="Arial"/>
              </a:rPr>
              <a: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dirty="0" smtClean="0"/>
              <a:t>Compilation</a:t>
            </a:r>
          </a:p>
        </p:txBody>
      </p:sp>
      <p:sp>
        <p:nvSpPr>
          <p:cNvPr id="99331" name="Rectangle 3"/>
          <p:cNvSpPr>
            <a:spLocks noGrp="1" noChangeArrowheads="1"/>
          </p:cNvSpPr>
          <p:nvPr>
            <p:ph idx="1"/>
          </p:nvPr>
        </p:nvSpPr>
        <p:spPr>
          <a:xfrm>
            <a:off x="685800" y="1071563"/>
            <a:ext cx="7848600" cy="5786437"/>
          </a:xfrm>
        </p:spPr>
        <p:txBody>
          <a:bodyPr/>
          <a:lstStyle/>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smtClean="0"/>
          </a:p>
        </p:txBody>
      </p:sp>
      <p:sp>
        <p:nvSpPr>
          <p:cNvPr id="7" name="Slide Number Placeholder 3"/>
          <p:cNvSpPr>
            <a:spLocks noGrp="1"/>
          </p:cNvSpPr>
          <p:nvPr>
            <p:ph type="sldNum" sz="quarter" idx="10"/>
          </p:nvPr>
        </p:nvSpPr>
        <p:spPr/>
        <p:txBody>
          <a:bodyPr/>
          <a:lstStyle/>
          <a:p>
            <a:pPr>
              <a:defRPr/>
            </a:pPr>
            <a:fld id="{D4C2F278-9DC6-4D54-B2C4-0A1829A0BAC2}" type="slidenum">
              <a:rPr lang="en-US"/>
              <a:pPr>
                <a:defRPr/>
              </a:pPr>
              <a:t>72</a:t>
            </a:fld>
            <a:endParaRPr lang="en-US" b="0" dirty="0">
              <a:latin typeface="Times New Roman" pitchFamily="18" charset="0"/>
            </a:endParaRPr>
          </a:p>
        </p:txBody>
      </p:sp>
      <p:sp>
        <p:nvSpPr>
          <p:cNvPr id="99333" name="Rectangle 9"/>
          <p:cNvSpPr>
            <a:spLocks noChangeArrowheads="1"/>
          </p:cNvSpPr>
          <p:nvPr/>
        </p:nvSpPr>
        <p:spPr bwMode="auto">
          <a:xfrm>
            <a:off x="668338" y="1073862"/>
            <a:ext cx="6049962" cy="3873500"/>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b="1" dirty="0">
                <a:latin typeface="Courier New" pitchFamily="49" charset="0"/>
              </a:rPr>
              <a:t>data work.bonus;</a:t>
            </a:r>
          </a:p>
          <a:p>
            <a:pPr>
              <a:lnSpc>
                <a:spcPct val="85000"/>
              </a:lnSpc>
            </a:pPr>
            <a:r>
              <a:rPr lang="en-US" b="1" dirty="0">
                <a:latin typeface="Courier New" pitchFamily="49" charset="0"/>
              </a:rPr>
              <a:t>   set orion.sales;</a:t>
            </a:r>
          </a:p>
          <a:p>
            <a:pPr>
              <a:lnSpc>
                <a:spcPct val="85000"/>
              </a:lnSpc>
            </a:pPr>
            <a:r>
              <a:rPr lang="en-US" b="1" dirty="0">
                <a:latin typeface="Courier New" pitchFamily="49" charset="0"/>
              </a:rPr>
              <a:t>   length Freq $ 12;</a:t>
            </a:r>
          </a:p>
          <a:p>
            <a:pPr>
              <a:lnSpc>
                <a:spcPct val="85000"/>
              </a:lnSpc>
            </a:pPr>
            <a:r>
              <a:rPr lang="en-US" b="1" dirty="0">
                <a:latin typeface="Courier New" pitchFamily="49" charset="0"/>
              </a:rPr>
              <a:t>   if Country='US' then do;</a:t>
            </a:r>
          </a:p>
          <a:p>
            <a:pPr>
              <a:lnSpc>
                <a:spcPct val="85000"/>
              </a:lnSpc>
            </a:pPr>
            <a:r>
              <a:rPr lang="en-US" b="1" dirty="0">
                <a:latin typeface="Courier New" pitchFamily="49" charset="0"/>
              </a:rPr>
              <a:t>      Bonus=500;</a:t>
            </a:r>
          </a:p>
          <a:p>
            <a:pPr>
              <a:lnSpc>
                <a:spcPct val="85000"/>
              </a:lnSpc>
            </a:pPr>
            <a:r>
              <a:rPr lang="en-US" b="1" dirty="0">
                <a:latin typeface="Courier New" pitchFamily="49" charset="0"/>
              </a:rPr>
              <a:t>	 Freq='Once a Year';</a:t>
            </a:r>
          </a:p>
          <a:p>
            <a:pPr>
              <a:lnSpc>
                <a:spcPct val="85000"/>
              </a:lnSpc>
            </a:pPr>
            <a:r>
              <a:rPr lang="en-US" b="1" dirty="0">
                <a:latin typeface="Courier New" pitchFamily="49" charset="0"/>
              </a:rPr>
              <a:t>   end;</a:t>
            </a:r>
          </a:p>
          <a:p>
            <a:pPr>
              <a:lnSpc>
                <a:spcPct val="85000"/>
              </a:lnSpc>
            </a:pPr>
            <a:r>
              <a:rPr lang="en-US" b="1" dirty="0">
                <a:latin typeface="Courier New" pitchFamily="49" charset="0"/>
              </a:rPr>
              <a:t>   else if Country='AU' then do;</a:t>
            </a:r>
          </a:p>
          <a:p>
            <a:pPr>
              <a:lnSpc>
                <a:spcPct val="85000"/>
              </a:lnSpc>
            </a:pPr>
            <a:r>
              <a:rPr lang="en-US" b="1" dirty="0">
                <a:latin typeface="Courier New" pitchFamily="49" charset="0"/>
              </a:rPr>
              <a:t>      Bonus=300;</a:t>
            </a:r>
          </a:p>
          <a:p>
            <a:pPr>
              <a:lnSpc>
                <a:spcPct val="85000"/>
              </a:lnSpc>
            </a:pPr>
            <a:r>
              <a:rPr lang="en-US" b="1" dirty="0">
                <a:latin typeface="Courier New" pitchFamily="49" charset="0"/>
              </a:rPr>
              <a:t>	 Freq='Twice a Year';</a:t>
            </a:r>
          </a:p>
          <a:p>
            <a:pPr>
              <a:lnSpc>
                <a:spcPct val="85000"/>
              </a:lnSpc>
            </a:pPr>
            <a:r>
              <a:rPr lang="en-US" b="1" dirty="0">
                <a:latin typeface="Courier New" pitchFamily="49" charset="0"/>
              </a:rPr>
              <a:t>   end;</a:t>
            </a:r>
          </a:p>
          <a:p>
            <a:pPr>
              <a:lnSpc>
                <a:spcPct val="85000"/>
              </a:lnSpc>
            </a:pPr>
            <a:r>
              <a:rPr lang="en-US" b="1" dirty="0">
                <a:latin typeface="Courier New" pitchFamily="49" charset="0"/>
              </a:rPr>
              <a:t>run;</a:t>
            </a:r>
          </a:p>
        </p:txBody>
      </p:sp>
      <p:sp>
        <p:nvSpPr>
          <p:cNvPr id="99334" name="Text Box 4"/>
          <p:cNvSpPr txBox="1">
            <a:spLocks noChangeArrowheads="1"/>
          </p:cNvSpPr>
          <p:nvPr/>
        </p:nvSpPr>
        <p:spPr bwMode="auto">
          <a:xfrm>
            <a:off x="7934192" y="6324600"/>
            <a:ext cx="998671"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p109d08</a:t>
            </a:r>
            <a:endParaRPr lang="en-US" sz="1600" b="1" dirty="0"/>
          </a:p>
        </p:txBody>
      </p:sp>
      <p:sp>
        <p:nvSpPr>
          <p:cNvPr id="2" name="Rectangle 1"/>
          <p:cNvSpPr/>
          <p:nvPr>
            <p:custDataLst>
              <p:tags r:id="rId1"/>
            </p:custDataLst>
          </p:nvPr>
        </p:nvSpPr>
        <p:spPr bwMode="auto">
          <a:xfrm>
            <a:off x="1307466" y="1435558"/>
            <a:ext cx="2921063"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graphicFrame>
        <p:nvGraphicFramePr>
          <p:cNvPr id="10" name="Group 75"/>
          <p:cNvGraphicFramePr>
            <a:graphicFrameLocks noGrp="1"/>
          </p:cNvGraphicFramePr>
          <p:nvPr/>
        </p:nvGraphicFramePr>
        <p:xfrm>
          <a:off x="219075" y="4991100"/>
          <a:ext cx="5746750" cy="1382713"/>
        </p:xfrm>
        <a:graphic>
          <a:graphicData uri="http://schemas.openxmlformats.org/drawingml/2006/table">
            <a:tbl>
              <a:tblPr/>
              <a:tblGrid>
                <a:gridCol w="1855788"/>
                <a:gridCol w="1703387"/>
                <a:gridCol w="636588"/>
                <a:gridCol w="1550987"/>
              </a:tblGrid>
              <a:tr h="365844">
                <a:tc gridSpan="4">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PDV</a:t>
                      </a:r>
                    </a:p>
                  </a:txBody>
                  <a:tcPr marL="0" marR="0" marT="0" marB="0" anchor="ctr" horzOverflow="overflow">
                    <a:lnL cap="flat">
                      <a:noFill/>
                    </a:lnL>
                    <a:lnR cap="flat">
                      <a:noFill/>
                    </a:lnR>
                    <a:lnT cap="flat">
                      <a:noFill/>
                    </a:lnT>
                    <a:lnB w="12700" cap="flat" cmpd="sng" algn="ctr">
                      <a:solidFill>
                        <a:srgbClr val="000000"/>
                      </a:solidFill>
                      <a:prstDash val="solid"/>
                      <a:round/>
                      <a:headEnd type="none" w="med" len="lg"/>
                      <a:tailEnd type="none" w="med" len="lg"/>
                    </a:lnB>
                    <a:lnTlToBr cap="flat">
                      <a:noFill/>
                    </a:lnTlToBr>
                    <a:lnBlToTr cap="flat">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70714">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Employee_ID</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N 8</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cap="flat">
                      <a:noFill/>
                    </a:lnTlToBr>
                    <a:lnBlToTr cap="flat">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First_Name</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$ 12</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a:solidFill>
                        <a:srgbClr val="000000"/>
                      </a:solidFill>
                    </a:lnT>
                    <a:lnB w="12700">
                      <a:solidFill>
                        <a:srgbClr val="000000"/>
                      </a:solidFill>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Hire_Date</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N 8</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r>
              <a:tr h="346155">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cap="flat">
                      <a:noFill/>
                    </a:lnTlToBr>
                    <a:lnBlToTr cap="flat">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a:solidFill>
                        <a:srgbClr val="000000"/>
                      </a:solidFill>
                    </a:lnT>
                    <a:lnB w="12700" cap="flat">
                      <a:solidFill>
                        <a:srgbClr val="000000"/>
                      </a:solidFill>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r>
            </a:tbl>
          </a:graphicData>
        </a:graphic>
      </p:graphicFrame>
      <p:sp>
        <p:nvSpPr>
          <p:cNvPr id="3" name="Animation Flag"/>
          <p:cNvSpPr txBox="1"/>
          <p:nvPr/>
        </p:nvSpPr>
        <p:spPr>
          <a:xfrm>
            <a:off x="8572500" y="6451600"/>
            <a:ext cx="396262" cy="400110"/>
          </a:xfrm>
          <a:prstGeom prst="rect">
            <a:avLst/>
          </a:prstGeom>
          <a:noFill/>
        </p:spPr>
        <p:txBody>
          <a:bodyPr vert="horz" wrap="none" lIns="91440" tIns="45720" rIns="91440" bIns="45720" rtlCol="0">
            <a:spAutoFit/>
          </a:bodyPr>
          <a:lstStyle/>
          <a:p>
            <a:r>
              <a:rPr lang="en-US" sz="2000" b="1" dirty="0" smtClean="0">
                <a:latin typeface="Arial" pitchFamily="34" charset="0"/>
              </a:rPr>
              <a:t>...</a:t>
            </a:r>
            <a:endParaRPr lang="en-US" sz="2000" b="1" dirty="0">
              <a:latin typeface="Arial" pitchFamily="34" charset="0"/>
            </a:endParaRPr>
          </a:p>
        </p:txBody>
      </p:sp>
    </p:spTree>
    <p:extLst>
      <p:ext uri="{BB962C8B-B14F-4D97-AF65-F5344CB8AC3E}">
        <p14:creationId xmlns:p14="http://schemas.microsoft.com/office/powerpoint/2010/main" val="2225468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dirty="0" smtClean="0"/>
              <a:t>Compilation</a:t>
            </a:r>
          </a:p>
        </p:txBody>
      </p:sp>
      <p:sp>
        <p:nvSpPr>
          <p:cNvPr id="99331" name="Rectangle 3"/>
          <p:cNvSpPr>
            <a:spLocks noGrp="1" noChangeArrowheads="1"/>
          </p:cNvSpPr>
          <p:nvPr>
            <p:ph idx="1"/>
          </p:nvPr>
        </p:nvSpPr>
        <p:spPr>
          <a:xfrm>
            <a:off x="685800" y="1071563"/>
            <a:ext cx="7848600" cy="5786437"/>
          </a:xfrm>
        </p:spPr>
        <p:txBody>
          <a:bodyPr/>
          <a:lstStyle/>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smtClean="0"/>
          </a:p>
        </p:txBody>
      </p:sp>
      <p:sp>
        <p:nvSpPr>
          <p:cNvPr id="7" name="Slide Number Placeholder 3"/>
          <p:cNvSpPr>
            <a:spLocks noGrp="1"/>
          </p:cNvSpPr>
          <p:nvPr>
            <p:ph type="sldNum" sz="quarter" idx="10"/>
          </p:nvPr>
        </p:nvSpPr>
        <p:spPr/>
        <p:txBody>
          <a:bodyPr/>
          <a:lstStyle/>
          <a:p>
            <a:pPr>
              <a:defRPr/>
            </a:pPr>
            <a:fld id="{D4C2F278-9DC6-4D54-B2C4-0A1829A0BAC2}" type="slidenum">
              <a:rPr lang="en-US"/>
              <a:pPr>
                <a:defRPr/>
              </a:pPr>
              <a:t>73</a:t>
            </a:fld>
            <a:endParaRPr lang="en-US" b="0" dirty="0">
              <a:latin typeface="Times New Roman" pitchFamily="18" charset="0"/>
            </a:endParaRPr>
          </a:p>
        </p:txBody>
      </p:sp>
      <p:sp>
        <p:nvSpPr>
          <p:cNvPr id="99333" name="Rectangle 9"/>
          <p:cNvSpPr>
            <a:spLocks noChangeArrowheads="1"/>
          </p:cNvSpPr>
          <p:nvPr/>
        </p:nvSpPr>
        <p:spPr bwMode="auto">
          <a:xfrm>
            <a:off x="668338" y="1073862"/>
            <a:ext cx="6049962" cy="3873500"/>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b="1" dirty="0">
                <a:latin typeface="Courier New" pitchFamily="49" charset="0"/>
              </a:rPr>
              <a:t>data work.bonus;</a:t>
            </a:r>
          </a:p>
          <a:p>
            <a:pPr>
              <a:lnSpc>
                <a:spcPct val="85000"/>
              </a:lnSpc>
            </a:pPr>
            <a:r>
              <a:rPr lang="en-US" b="1" dirty="0">
                <a:latin typeface="Courier New" pitchFamily="49" charset="0"/>
              </a:rPr>
              <a:t>   set orion.sales;</a:t>
            </a:r>
          </a:p>
          <a:p>
            <a:pPr>
              <a:lnSpc>
                <a:spcPct val="85000"/>
              </a:lnSpc>
            </a:pPr>
            <a:r>
              <a:rPr lang="en-US" b="1" dirty="0">
                <a:latin typeface="Courier New" pitchFamily="49" charset="0"/>
              </a:rPr>
              <a:t>   length Freq $ 12;</a:t>
            </a:r>
          </a:p>
          <a:p>
            <a:pPr>
              <a:lnSpc>
                <a:spcPct val="85000"/>
              </a:lnSpc>
            </a:pPr>
            <a:r>
              <a:rPr lang="en-US" b="1" dirty="0">
                <a:latin typeface="Courier New" pitchFamily="49" charset="0"/>
              </a:rPr>
              <a:t>   if Country='US' then do;</a:t>
            </a:r>
          </a:p>
          <a:p>
            <a:pPr>
              <a:lnSpc>
                <a:spcPct val="85000"/>
              </a:lnSpc>
            </a:pPr>
            <a:r>
              <a:rPr lang="en-US" b="1" dirty="0">
                <a:latin typeface="Courier New" pitchFamily="49" charset="0"/>
              </a:rPr>
              <a:t>      Bonus=500;</a:t>
            </a:r>
          </a:p>
          <a:p>
            <a:pPr>
              <a:lnSpc>
                <a:spcPct val="85000"/>
              </a:lnSpc>
            </a:pPr>
            <a:r>
              <a:rPr lang="en-US" b="1" dirty="0">
                <a:latin typeface="Courier New" pitchFamily="49" charset="0"/>
              </a:rPr>
              <a:t>	 Freq='Once a Year';</a:t>
            </a:r>
          </a:p>
          <a:p>
            <a:pPr>
              <a:lnSpc>
                <a:spcPct val="85000"/>
              </a:lnSpc>
            </a:pPr>
            <a:r>
              <a:rPr lang="en-US" b="1" dirty="0">
                <a:latin typeface="Courier New" pitchFamily="49" charset="0"/>
              </a:rPr>
              <a:t>   end;</a:t>
            </a:r>
          </a:p>
          <a:p>
            <a:pPr>
              <a:lnSpc>
                <a:spcPct val="85000"/>
              </a:lnSpc>
            </a:pPr>
            <a:r>
              <a:rPr lang="en-US" b="1" dirty="0">
                <a:latin typeface="Courier New" pitchFamily="49" charset="0"/>
              </a:rPr>
              <a:t>   else if Country='AU' then do;</a:t>
            </a:r>
          </a:p>
          <a:p>
            <a:pPr>
              <a:lnSpc>
                <a:spcPct val="85000"/>
              </a:lnSpc>
            </a:pPr>
            <a:r>
              <a:rPr lang="en-US" b="1" dirty="0">
                <a:latin typeface="Courier New" pitchFamily="49" charset="0"/>
              </a:rPr>
              <a:t>      Bonus=300;</a:t>
            </a:r>
          </a:p>
          <a:p>
            <a:pPr>
              <a:lnSpc>
                <a:spcPct val="85000"/>
              </a:lnSpc>
            </a:pPr>
            <a:r>
              <a:rPr lang="en-US" b="1" dirty="0">
                <a:latin typeface="Courier New" pitchFamily="49" charset="0"/>
              </a:rPr>
              <a:t>	 Freq='Twice a Year';</a:t>
            </a:r>
          </a:p>
          <a:p>
            <a:pPr>
              <a:lnSpc>
                <a:spcPct val="85000"/>
              </a:lnSpc>
            </a:pPr>
            <a:r>
              <a:rPr lang="en-US" b="1" dirty="0">
                <a:latin typeface="Courier New" pitchFamily="49" charset="0"/>
              </a:rPr>
              <a:t>   end;</a:t>
            </a:r>
          </a:p>
          <a:p>
            <a:pPr>
              <a:lnSpc>
                <a:spcPct val="85000"/>
              </a:lnSpc>
            </a:pPr>
            <a:r>
              <a:rPr lang="en-US" b="1" dirty="0">
                <a:latin typeface="Courier New" pitchFamily="49" charset="0"/>
              </a:rPr>
              <a:t>run;</a:t>
            </a:r>
          </a:p>
        </p:txBody>
      </p:sp>
      <p:sp>
        <p:nvSpPr>
          <p:cNvPr id="2" name="Rectangle 1"/>
          <p:cNvSpPr/>
          <p:nvPr>
            <p:custDataLst>
              <p:tags r:id="rId1"/>
            </p:custDataLst>
          </p:nvPr>
        </p:nvSpPr>
        <p:spPr bwMode="auto">
          <a:xfrm>
            <a:off x="1307466" y="1718867"/>
            <a:ext cx="3096368"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graphicFrame>
        <p:nvGraphicFramePr>
          <p:cNvPr id="9" name="Group 75"/>
          <p:cNvGraphicFramePr>
            <a:graphicFrameLocks noGrp="1"/>
          </p:cNvGraphicFramePr>
          <p:nvPr>
            <p:extLst>
              <p:ext uri="{D42A27DB-BD31-4B8C-83A1-F6EECF244321}">
                <p14:modId xmlns:p14="http://schemas.microsoft.com/office/powerpoint/2010/main" val="3671337080"/>
              </p:ext>
            </p:extLst>
          </p:nvPr>
        </p:nvGraphicFramePr>
        <p:xfrm>
          <a:off x="219075" y="4991100"/>
          <a:ext cx="6992938" cy="1382713"/>
        </p:xfrm>
        <a:graphic>
          <a:graphicData uri="http://schemas.openxmlformats.org/drawingml/2006/table">
            <a:tbl>
              <a:tblPr/>
              <a:tblGrid>
                <a:gridCol w="1855788"/>
                <a:gridCol w="1703387"/>
                <a:gridCol w="636588"/>
                <a:gridCol w="1550987"/>
                <a:gridCol w="1246188"/>
              </a:tblGrid>
              <a:tr h="365844">
                <a:tc gridSpan="5">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PDV</a:t>
                      </a:r>
                    </a:p>
                  </a:txBody>
                  <a:tcPr marL="0" marR="0" marT="0" marB="0" anchor="ctr" horzOverflow="overflow">
                    <a:lnL cap="flat">
                      <a:noFill/>
                    </a:lnL>
                    <a:lnR cap="flat">
                      <a:noFill/>
                    </a:lnR>
                    <a:lnT cap="flat">
                      <a:noFill/>
                    </a:lnT>
                    <a:lnB w="12700" cap="flat" cmpd="sng" algn="ctr">
                      <a:solidFill>
                        <a:srgbClr val="000000"/>
                      </a:solidFill>
                      <a:prstDash val="solid"/>
                      <a:round/>
                      <a:headEnd type="none" w="med" len="lg"/>
                      <a:tailEnd type="none" w="med" len="lg"/>
                    </a:lnB>
                    <a:lnTlToBr cap="flat">
                      <a:noFill/>
                    </a:lnTlToBr>
                    <a:lnBlToTr cap="flat">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0714">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Employee_ID</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N 8</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cap="flat">
                      <a:noFill/>
                    </a:lnTlToBr>
                    <a:lnBlToTr cap="flat">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First_Name</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$ 12</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a:solidFill>
                        <a:srgbClr val="000000"/>
                      </a:solidFill>
                    </a:lnT>
                    <a:lnB w="12700">
                      <a:solidFill>
                        <a:srgbClr val="000000"/>
                      </a:solidFill>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Hire_Date</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N 8</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Freq</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$ 12</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r>
              <a:tr h="346155">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cap="flat">
                      <a:noFill/>
                    </a:lnTlToBr>
                    <a:lnBlToTr cap="flat">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a:solidFill>
                        <a:srgbClr val="000000"/>
                      </a:solidFill>
                    </a:lnT>
                    <a:lnB w="12700" cap="flat">
                      <a:solidFill>
                        <a:srgbClr val="000000"/>
                      </a:solidFill>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r>
            </a:tbl>
          </a:graphicData>
        </a:graphic>
      </p:graphicFrame>
      <p:sp>
        <p:nvSpPr>
          <p:cNvPr id="10" name="Animation Flag"/>
          <p:cNvSpPr txBox="1"/>
          <p:nvPr/>
        </p:nvSpPr>
        <p:spPr>
          <a:xfrm>
            <a:off x="8572500" y="6451600"/>
            <a:ext cx="396262" cy="400110"/>
          </a:xfrm>
          <a:prstGeom prst="rect">
            <a:avLst/>
          </a:prstGeom>
          <a:noFill/>
        </p:spPr>
        <p:txBody>
          <a:bodyPr vert="horz" wrap="none" lIns="91440" tIns="45720" rIns="91440" bIns="45720" rtlCol="0">
            <a:spAutoFit/>
          </a:bodyPr>
          <a:lstStyle/>
          <a:p>
            <a:r>
              <a:rPr lang="en-US" sz="2000" b="1" dirty="0" smtClean="0">
                <a:latin typeface="Arial" pitchFamily="34" charset="0"/>
              </a:rPr>
              <a:t>...</a:t>
            </a:r>
            <a:endParaRPr lang="en-US" sz="2000" b="1" dirty="0">
              <a:latin typeface="Arial" pitchFamily="34" charset="0"/>
            </a:endParaRPr>
          </a:p>
        </p:txBody>
      </p:sp>
    </p:spTree>
    <p:extLst>
      <p:ext uri="{BB962C8B-B14F-4D97-AF65-F5344CB8AC3E}">
        <p14:creationId xmlns:p14="http://schemas.microsoft.com/office/powerpoint/2010/main" val="423483048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dirty="0" smtClean="0"/>
              <a:t>Compilation</a:t>
            </a:r>
          </a:p>
        </p:txBody>
      </p:sp>
      <p:sp>
        <p:nvSpPr>
          <p:cNvPr id="99331" name="Rectangle 3"/>
          <p:cNvSpPr>
            <a:spLocks noGrp="1" noChangeArrowheads="1"/>
          </p:cNvSpPr>
          <p:nvPr>
            <p:ph idx="1"/>
          </p:nvPr>
        </p:nvSpPr>
        <p:spPr>
          <a:xfrm>
            <a:off x="685800" y="1071563"/>
            <a:ext cx="7848600" cy="5786437"/>
          </a:xfrm>
        </p:spPr>
        <p:txBody>
          <a:bodyPr/>
          <a:lstStyle/>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smtClean="0"/>
          </a:p>
        </p:txBody>
      </p:sp>
      <p:sp>
        <p:nvSpPr>
          <p:cNvPr id="7" name="Slide Number Placeholder 3"/>
          <p:cNvSpPr>
            <a:spLocks noGrp="1"/>
          </p:cNvSpPr>
          <p:nvPr>
            <p:ph type="sldNum" sz="quarter" idx="10"/>
          </p:nvPr>
        </p:nvSpPr>
        <p:spPr/>
        <p:txBody>
          <a:bodyPr/>
          <a:lstStyle/>
          <a:p>
            <a:pPr>
              <a:defRPr/>
            </a:pPr>
            <a:fld id="{D4C2F278-9DC6-4D54-B2C4-0A1829A0BAC2}" type="slidenum">
              <a:rPr lang="en-US"/>
              <a:pPr>
                <a:defRPr/>
              </a:pPr>
              <a:t>74</a:t>
            </a:fld>
            <a:endParaRPr lang="en-US" b="0" dirty="0">
              <a:latin typeface="Times New Roman" pitchFamily="18" charset="0"/>
            </a:endParaRPr>
          </a:p>
        </p:txBody>
      </p:sp>
      <p:sp>
        <p:nvSpPr>
          <p:cNvPr id="99333" name="Rectangle 9"/>
          <p:cNvSpPr>
            <a:spLocks noChangeArrowheads="1"/>
          </p:cNvSpPr>
          <p:nvPr/>
        </p:nvSpPr>
        <p:spPr bwMode="auto">
          <a:xfrm>
            <a:off x="668338" y="1073862"/>
            <a:ext cx="6049962" cy="3873500"/>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b="1" dirty="0">
                <a:latin typeface="Courier New" pitchFamily="49" charset="0"/>
              </a:rPr>
              <a:t>data work.bonus;</a:t>
            </a:r>
          </a:p>
          <a:p>
            <a:pPr>
              <a:lnSpc>
                <a:spcPct val="85000"/>
              </a:lnSpc>
            </a:pPr>
            <a:r>
              <a:rPr lang="en-US" b="1" dirty="0">
                <a:latin typeface="Courier New" pitchFamily="49" charset="0"/>
              </a:rPr>
              <a:t>   set orion.sales;</a:t>
            </a:r>
          </a:p>
          <a:p>
            <a:pPr>
              <a:lnSpc>
                <a:spcPct val="85000"/>
              </a:lnSpc>
            </a:pPr>
            <a:r>
              <a:rPr lang="en-US" b="1" dirty="0">
                <a:latin typeface="Courier New" pitchFamily="49" charset="0"/>
              </a:rPr>
              <a:t>   length Freq $ 12;</a:t>
            </a:r>
          </a:p>
          <a:p>
            <a:pPr>
              <a:lnSpc>
                <a:spcPct val="85000"/>
              </a:lnSpc>
            </a:pPr>
            <a:r>
              <a:rPr lang="en-US" b="1" dirty="0">
                <a:latin typeface="Courier New" pitchFamily="49" charset="0"/>
              </a:rPr>
              <a:t>   if Country='US' then do;</a:t>
            </a:r>
          </a:p>
          <a:p>
            <a:pPr>
              <a:lnSpc>
                <a:spcPct val="85000"/>
              </a:lnSpc>
            </a:pPr>
            <a:r>
              <a:rPr lang="en-US" b="1" dirty="0">
                <a:latin typeface="Courier New" pitchFamily="49" charset="0"/>
              </a:rPr>
              <a:t>      Bonus=500;</a:t>
            </a:r>
          </a:p>
          <a:p>
            <a:pPr>
              <a:lnSpc>
                <a:spcPct val="85000"/>
              </a:lnSpc>
            </a:pPr>
            <a:r>
              <a:rPr lang="en-US" b="1" dirty="0">
                <a:latin typeface="Courier New" pitchFamily="49" charset="0"/>
              </a:rPr>
              <a:t>	 Freq='Once a Year';</a:t>
            </a:r>
          </a:p>
          <a:p>
            <a:pPr>
              <a:lnSpc>
                <a:spcPct val="85000"/>
              </a:lnSpc>
            </a:pPr>
            <a:r>
              <a:rPr lang="en-US" b="1" dirty="0">
                <a:latin typeface="Courier New" pitchFamily="49" charset="0"/>
              </a:rPr>
              <a:t>   end;</a:t>
            </a:r>
          </a:p>
          <a:p>
            <a:pPr>
              <a:lnSpc>
                <a:spcPct val="85000"/>
              </a:lnSpc>
            </a:pPr>
            <a:r>
              <a:rPr lang="en-US" b="1" dirty="0">
                <a:latin typeface="Courier New" pitchFamily="49" charset="0"/>
              </a:rPr>
              <a:t>   else if Country='AU' then do;</a:t>
            </a:r>
          </a:p>
          <a:p>
            <a:pPr>
              <a:lnSpc>
                <a:spcPct val="85000"/>
              </a:lnSpc>
            </a:pPr>
            <a:r>
              <a:rPr lang="en-US" b="1" dirty="0">
                <a:latin typeface="Courier New" pitchFamily="49" charset="0"/>
              </a:rPr>
              <a:t>      Bonus=300;</a:t>
            </a:r>
          </a:p>
          <a:p>
            <a:pPr>
              <a:lnSpc>
                <a:spcPct val="85000"/>
              </a:lnSpc>
            </a:pPr>
            <a:r>
              <a:rPr lang="en-US" b="1" dirty="0">
                <a:latin typeface="Courier New" pitchFamily="49" charset="0"/>
              </a:rPr>
              <a:t>	 Freq='Twice a Year';</a:t>
            </a:r>
          </a:p>
          <a:p>
            <a:pPr>
              <a:lnSpc>
                <a:spcPct val="85000"/>
              </a:lnSpc>
            </a:pPr>
            <a:r>
              <a:rPr lang="en-US" b="1" dirty="0">
                <a:latin typeface="Courier New" pitchFamily="49" charset="0"/>
              </a:rPr>
              <a:t>   end;</a:t>
            </a:r>
          </a:p>
          <a:p>
            <a:pPr>
              <a:lnSpc>
                <a:spcPct val="85000"/>
              </a:lnSpc>
            </a:pPr>
            <a:r>
              <a:rPr lang="en-US" b="1" dirty="0">
                <a:latin typeface="Courier New" pitchFamily="49" charset="0"/>
              </a:rPr>
              <a:t>run;</a:t>
            </a:r>
          </a:p>
        </p:txBody>
      </p:sp>
      <p:graphicFrame>
        <p:nvGraphicFramePr>
          <p:cNvPr id="9" name="Group 75"/>
          <p:cNvGraphicFramePr>
            <a:graphicFrameLocks noGrp="1"/>
          </p:cNvGraphicFramePr>
          <p:nvPr>
            <p:extLst>
              <p:ext uri="{D42A27DB-BD31-4B8C-83A1-F6EECF244321}">
                <p14:modId xmlns:p14="http://schemas.microsoft.com/office/powerpoint/2010/main" val="1981168148"/>
              </p:ext>
            </p:extLst>
          </p:nvPr>
        </p:nvGraphicFramePr>
        <p:xfrm>
          <a:off x="219075" y="4991100"/>
          <a:ext cx="6992938" cy="1382713"/>
        </p:xfrm>
        <a:graphic>
          <a:graphicData uri="http://schemas.openxmlformats.org/drawingml/2006/table">
            <a:tbl>
              <a:tblPr/>
              <a:tblGrid>
                <a:gridCol w="1855788"/>
                <a:gridCol w="1703387"/>
                <a:gridCol w="636588"/>
                <a:gridCol w="1550987"/>
                <a:gridCol w="1246188"/>
              </a:tblGrid>
              <a:tr h="365844">
                <a:tc gridSpan="5">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PDV</a:t>
                      </a:r>
                    </a:p>
                  </a:txBody>
                  <a:tcPr marL="0" marR="0" marT="0" marB="0" anchor="ctr" horzOverflow="overflow">
                    <a:lnL cap="flat">
                      <a:noFill/>
                    </a:lnL>
                    <a:lnR cap="flat">
                      <a:noFill/>
                    </a:lnR>
                    <a:lnT cap="flat">
                      <a:noFill/>
                    </a:lnT>
                    <a:lnB w="12700" cap="flat" cmpd="sng" algn="ctr">
                      <a:solidFill>
                        <a:srgbClr val="000000"/>
                      </a:solidFill>
                      <a:prstDash val="solid"/>
                      <a:round/>
                      <a:headEnd type="none" w="med" len="lg"/>
                      <a:tailEnd type="none" w="med" len="lg"/>
                    </a:lnB>
                    <a:lnTlToBr cap="flat">
                      <a:noFill/>
                    </a:lnTlToBr>
                    <a:lnBlToTr cap="flat">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0714">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Employee_ID</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N 8</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cap="flat">
                      <a:noFill/>
                    </a:lnTlToBr>
                    <a:lnBlToTr cap="flat">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First_Name</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$ 12</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a:solidFill>
                        <a:srgbClr val="000000"/>
                      </a:solidFill>
                    </a:lnT>
                    <a:lnB w="12700">
                      <a:solidFill>
                        <a:srgbClr val="000000"/>
                      </a:solidFill>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Hire_Date</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N 8</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Freq</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C 12</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r>
              <a:tr h="346155">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cap="flat">
                      <a:noFill/>
                    </a:lnTlToBr>
                    <a:lnBlToTr cap="flat">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a:solidFill>
                        <a:srgbClr val="000000"/>
                      </a:solidFill>
                    </a:lnT>
                    <a:lnB w="12700" cap="flat">
                      <a:solidFill>
                        <a:srgbClr val="000000"/>
                      </a:solidFill>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r>
            </a:tbl>
          </a:graphicData>
        </a:graphic>
      </p:graphicFrame>
      <p:graphicFrame>
        <p:nvGraphicFramePr>
          <p:cNvPr id="10" name="Group 75"/>
          <p:cNvGraphicFramePr>
            <a:graphicFrameLocks noGrp="1"/>
          </p:cNvGraphicFramePr>
          <p:nvPr>
            <p:extLst>
              <p:ext uri="{D42A27DB-BD31-4B8C-83A1-F6EECF244321}">
                <p14:modId xmlns:p14="http://schemas.microsoft.com/office/powerpoint/2010/main" val="4156123311"/>
              </p:ext>
            </p:extLst>
          </p:nvPr>
        </p:nvGraphicFramePr>
        <p:xfrm>
          <a:off x="219075" y="4991100"/>
          <a:ext cx="8643938" cy="1382713"/>
        </p:xfrm>
        <a:graphic>
          <a:graphicData uri="http://schemas.openxmlformats.org/drawingml/2006/table">
            <a:tbl>
              <a:tblPr/>
              <a:tblGrid>
                <a:gridCol w="1855788"/>
                <a:gridCol w="1703387"/>
                <a:gridCol w="636588"/>
                <a:gridCol w="1550987"/>
                <a:gridCol w="1246188"/>
                <a:gridCol w="1651000"/>
              </a:tblGrid>
              <a:tr h="365844">
                <a:tc gridSpan="6">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PDV</a:t>
                      </a:r>
                    </a:p>
                  </a:txBody>
                  <a:tcPr marL="0" marR="0" marT="0" marB="0" anchor="ctr" horzOverflow="overflow">
                    <a:lnL cap="flat">
                      <a:noFill/>
                    </a:lnL>
                    <a:lnR cap="flat">
                      <a:noFill/>
                    </a:lnR>
                    <a:lnT cap="flat">
                      <a:noFill/>
                    </a:lnT>
                    <a:lnB w="12700" cap="flat" cmpd="sng" algn="ctr">
                      <a:solidFill>
                        <a:srgbClr val="000000"/>
                      </a:solidFill>
                      <a:prstDash val="solid"/>
                      <a:round/>
                      <a:headEnd type="none" w="med" len="lg"/>
                      <a:tailEnd type="none" w="med" len="lg"/>
                    </a:lnB>
                    <a:lnTlToBr cap="flat">
                      <a:noFill/>
                    </a:lnTlToBr>
                    <a:lnBlToTr cap="flat">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0714">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Employee_ID</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N 8</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cap="flat">
                      <a:noFill/>
                    </a:lnTlToBr>
                    <a:lnBlToTr cap="flat">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First_Name</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$ 12</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a:solidFill>
                        <a:srgbClr val="000000"/>
                      </a:solidFill>
                    </a:lnT>
                    <a:lnB w="12700">
                      <a:solidFill>
                        <a:srgbClr val="000000"/>
                      </a:solidFill>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Hire_Date</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N 8</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Freq</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$ 12</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Bonus</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N 8</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r>
              <a:tr h="346155">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cap="flat">
                      <a:noFill/>
                    </a:lnTlToBr>
                    <a:lnBlToTr cap="flat">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a:solidFill>
                        <a:srgbClr val="000000"/>
                      </a:solidFill>
                    </a:lnT>
                    <a:lnB w="12700" cap="flat">
                      <a:solidFill>
                        <a:srgbClr val="000000"/>
                      </a:solidFill>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r>
            </a:tbl>
          </a:graphicData>
        </a:graphic>
      </p:graphicFrame>
      <p:sp>
        <p:nvSpPr>
          <p:cNvPr id="3" name="Rectangle 2"/>
          <p:cNvSpPr/>
          <p:nvPr>
            <p:custDataLst>
              <p:tags r:id="rId1"/>
            </p:custDataLst>
          </p:nvPr>
        </p:nvSpPr>
        <p:spPr bwMode="auto">
          <a:xfrm>
            <a:off x="1855153" y="2368246"/>
            <a:ext cx="1825689"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1" name="Animation Flag"/>
          <p:cNvSpPr txBox="1"/>
          <p:nvPr/>
        </p:nvSpPr>
        <p:spPr>
          <a:xfrm>
            <a:off x="8572500" y="6451600"/>
            <a:ext cx="396262" cy="400110"/>
          </a:xfrm>
          <a:prstGeom prst="rect">
            <a:avLst/>
          </a:prstGeom>
          <a:noFill/>
        </p:spPr>
        <p:txBody>
          <a:bodyPr vert="horz" wrap="none" lIns="91440" tIns="45720" rIns="91440" bIns="45720" rtlCol="0">
            <a:spAutoFit/>
          </a:bodyPr>
          <a:lstStyle/>
          <a:p>
            <a:r>
              <a:rPr lang="en-US" sz="2000" b="1" dirty="0" smtClean="0">
                <a:latin typeface="Arial" pitchFamily="34" charset="0"/>
              </a:rPr>
              <a:t>...</a:t>
            </a:r>
            <a:endParaRPr lang="en-US" sz="2000" b="1" dirty="0">
              <a:latin typeface="Arial" pitchFamily="34" charset="0"/>
            </a:endParaRPr>
          </a:p>
        </p:txBody>
      </p:sp>
    </p:spTree>
    <p:extLst>
      <p:ext uri="{BB962C8B-B14F-4D97-AF65-F5344CB8AC3E}">
        <p14:creationId xmlns:p14="http://schemas.microsoft.com/office/powerpoint/2010/main" val="120444487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dirty="0" smtClean="0"/>
              <a:t>Compilation</a:t>
            </a:r>
          </a:p>
        </p:txBody>
      </p:sp>
      <p:sp>
        <p:nvSpPr>
          <p:cNvPr id="99331" name="Rectangle 3"/>
          <p:cNvSpPr>
            <a:spLocks noGrp="1" noChangeArrowheads="1"/>
          </p:cNvSpPr>
          <p:nvPr>
            <p:ph idx="1"/>
          </p:nvPr>
        </p:nvSpPr>
        <p:spPr>
          <a:xfrm>
            <a:off x="685800" y="1071563"/>
            <a:ext cx="7848600" cy="5786437"/>
          </a:xfrm>
        </p:spPr>
        <p:txBody>
          <a:bodyPr/>
          <a:lstStyle/>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smtClean="0"/>
          </a:p>
          <a:p>
            <a:pPr marL="0" indent="0" eaLnBrk="1" hangingPunct="1">
              <a:spcBef>
                <a:spcPct val="0"/>
              </a:spcBef>
              <a:buClrTx/>
              <a:buFontTx/>
              <a:buNone/>
            </a:pPr>
            <a:endParaRPr lang="en-US" dirty="0" smtClean="0"/>
          </a:p>
        </p:txBody>
      </p:sp>
      <p:sp>
        <p:nvSpPr>
          <p:cNvPr id="7" name="Slide Number Placeholder 3"/>
          <p:cNvSpPr>
            <a:spLocks noGrp="1"/>
          </p:cNvSpPr>
          <p:nvPr>
            <p:ph type="sldNum" sz="quarter" idx="10"/>
          </p:nvPr>
        </p:nvSpPr>
        <p:spPr/>
        <p:txBody>
          <a:bodyPr/>
          <a:lstStyle/>
          <a:p>
            <a:pPr>
              <a:defRPr/>
            </a:pPr>
            <a:fld id="{D4C2F278-9DC6-4D54-B2C4-0A1829A0BAC2}" type="slidenum">
              <a:rPr lang="en-US"/>
              <a:pPr>
                <a:defRPr/>
              </a:pPr>
              <a:t>75</a:t>
            </a:fld>
            <a:endParaRPr lang="en-US" b="0" dirty="0">
              <a:latin typeface="Times New Roman" pitchFamily="18" charset="0"/>
            </a:endParaRPr>
          </a:p>
        </p:txBody>
      </p:sp>
      <p:sp>
        <p:nvSpPr>
          <p:cNvPr id="99333" name="Rectangle 9"/>
          <p:cNvSpPr>
            <a:spLocks noChangeArrowheads="1"/>
          </p:cNvSpPr>
          <p:nvPr/>
        </p:nvSpPr>
        <p:spPr bwMode="auto">
          <a:xfrm>
            <a:off x="668338" y="1073862"/>
            <a:ext cx="6049962" cy="3873500"/>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b="1" dirty="0">
                <a:latin typeface="Courier New" pitchFamily="49" charset="0"/>
              </a:rPr>
              <a:t>data work.bonus;</a:t>
            </a:r>
          </a:p>
          <a:p>
            <a:pPr>
              <a:lnSpc>
                <a:spcPct val="85000"/>
              </a:lnSpc>
            </a:pPr>
            <a:r>
              <a:rPr lang="en-US" b="1" dirty="0">
                <a:latin typeface="Courier New" pitchFamily="49" charset="0"/>
              </a:rPr>
              <a:t>   set orion.sales;</a:t>
            </a:r>
          </a:p>
          <a:p>
            <a:pPr>
              <a:lnSpc>
                <a:spcPct val="85000"/>
              </a:lnSpc>
            </a:pPr>
            <a:r>
              <a:rPr lang="en-US" b="1" dirty="0">
                <a:latin typeface="Courier New" pitchFamily="49" charset="0"/>
              </a:rPr>
              <a:t>   length Freq $ 12;</a:t>
            </a:r>
          </a:p>
          <a:p>
            <a:pPr>
              <a:lnSpc>
                <a:spcPct val="85000"/>
              </a:lnSpc>
            </a:pPr>
            <a:r>
              <a:rPr lang="en-US" b="1" dirty="0">
                <a:latin typeface="Courier New" pitchFamily="49" charset="0"/>
              </a:rPr>
              <a:t>   if Country='US' then do;</a:t>
            </a:r>
          </a:p>
          <a:p>
            <a:pPr>
              <a:lnSpc>
                <a:spcPct val="85000"/>
              </a:lnSpc>
            </a:pPr>
            <a:r>
              <a:rPr lang="en-US" b="1" dirty="0">
                <a:latin typeface="Courier New" pitchFamily="49" charset="0"/>
              </a:rPr>
              <a:t>      Bonus=500;</a:t>
            </a:r>
          </a:p>
          <a:p>
            <a:pPr>
              <a:lnSpc>
                <a:spcPct val="85000"/>
              </a:lnSpc>
            </a:pPr>
            <a:r>
              <a:rPr lang="en-US" b="1" dirty="0">
                <a:latin typeface="Courier New" pitchFamily="49" charset="0"/>
              </a:rPr>
              <a:t>	 Freq='Once a Year';</a:t>
            </a:r>
          </a:p>
          <a:p>
            <a:pPr>
              <a:lnSpc>
                <a:spcPct val="85000"/>
              </a:lnSpc>
            </a:pPr>
            <a:r>
              <a:rPr lang="en-US" b="1" dirty="0">
                <a:latin typeface="Courier New" pitchFamily="49" charset="0"/>
              </a:rPr>
              <a:t>   end;</a:t>
            </a:r>
          </a:p>
          <a:p>
            <a:pPr>
              <a:lnSpc>
                <a:spcPct val="85000"/>
              </a:lnSpc>
            </a:pPr>
            <a:r>
              <a:rPr lang="en-US" b="1" dirty="0">
                <a:latin typeface="Courier New" pitchFamily="49" charset="0"/>
              </a:rPr>
              <a:t>   else if Country='AU' then do;</a:t>
            </a:r>
          </a:p>
          <a:p>
            <a:pPr>
              <a:lnSpc>
                <a:spcPct val="85000"/>
              </a:lnSpc>
            </a:pPr>
            <a:r>
              <a:rPr lang="en-US" b="1" dirty="0">
                <a:latin typeface="Courier New" pitchFamily="49" charset="0"/>
              </a:rPr>
              <a:t>      Bonus=300;</a:t>
            </a:r>
          </a:p>
          <a:p>
            <a:pPr>
              <a:lnSpc>
                <a:spcPct val="85000"/>
              </a:lnSpc>
            </a:pPr>
            <a:r>
              <a:rPr lang="en-US" b="1" dirty="0">
                <a:latin typeface="Courier New" pitchFamily="49" charset="0"/>
              </a:rPr>
              <a:t>	 Freq='Twice a Year';</a:t>
            </a:r>
          </a:p>
          <a:p>
            <a:pPr>
              <a:lnSpc>
                <a:spcPct val="85000"/>
              </a:lnSpc>
            </a:pPr>
            <a:r>
              <a:rPr lang="en-US" b="1" dirty="0">
                <a:latin typeface="Courier New" pitchFamily="49" charset="0"/>
              </a:rPr>
              <a:t>   end;</a:t>
            </a:r>
          </a:p>
          <a:p>
            <a:pPr>
              <a:lnSpc>
                <a:spcPct val="85000"/>
              </a:lnSpc>
            </a:pPr>
            <a:r>
              <a:rPr lang="en-US" b="1" dirty="0">
                <a:latin typeface="Courier New" pitchFamily="49" charset="0"/>
              </a:rPr>
              <a:t>run;</a:t>
            </a:r>
          </a:p>
        </p:txBody>
      </p:sp>
      <p:graphicFrame>
        <p:nvGraphicFramePr>
          <p:cNvPr id="9" name="Group 75"/>
          <p:cNvGraphicFramePr>
            <a:graphicFrameLocks noGrp="1"/>
          </p:cNvGraphicFramePr>
          <p:nvPr>
            <p:extLst>
              <p:ext uri="{D42A27DB-BD31-4B8C-83A1-F6EECF244321}">
                <p14:modId xmlns:p14="http://schemas.microsoft.com/office/powerpoint/2010/main" val="1654005692"/>
              </p:ext>
            </p:extLst>
          </p:nvPr>
        </p:nvGraphicFramePr>
        <p:xfrm>
          <a:off x="219075" y="4991100"/>
          <a:ext cx="6992938" cy="1382713"/>
        </p:xfrm>
        <a:graphic>
          <a:graphicData uri="http://schemas.openxmlformats.org/drawingml/2006/table">
            <a:tbl>
              <a:tblPr/>
              <a:tblGrid>
                <a:gridCol w="1855788"/>
                <a:gridCol w="1703387"/>
                <a:gridCol w="636588"/>
                <a:gridCol w="1550987"/>
                <a:gridCol w="1246188"/>
              </a:tblGrid>
              <a:tr h="365844">
                <a:tc gridSpan="5">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PDV</a:t>
                      </a:r>
                    </a:p>
                  </a:txBody>
                  <a:tcPr marL="0" marR="0" marT="0" marB="0" anchor="ctr" horzOverflow="overflow">
                    <a:lnL cap="flat">
                      <a:noFill/>
                    </a:lnL>
                    <a:lnR cap="flat">
                      <a:noFill/>
                    </a:lnR>
                    <a:lnT cap="flat">
                      <a:noFill/>
                    </a:lnT>
                    <a:lnB w="12700" cap="flat" cmpd="sng" algn="ctr">
                      <a:solidFill>
                        <a:srgbClr val="000000"/>
                      </a:solidFill>
                      <a:prstDash val="solid"/>
                      <a:round/>
                      <a:headEnd type="none" w="med" len="lg"/>
                      <a:tailEnd type="none" w="med" len="lg"/>
                    </a:lnB>
                    <a:lnTlToBr cap="flat">
                      <a:noFill/>
                    </a:lnTlToBr>
                    <a:lnBlToTr cap="flat">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0714">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Employee_ID</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N 8</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cap="flat">
                      <a:noFill/>
                    </a:lnTlToBr>
                    <a:lnBlToTr cap="flat">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First_Name</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$ 12</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a:solidFill>
                        <a:srgbClr val="000000"/>
                      </a:solidFill>
                    </a:lnT>
                    <a:lnB w="12700">
                      <a:solidFill>
                        <a:srgbClr val="000000"/>
                      </a:solidFill>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Hire_Date</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N 8</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Freq</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C 12</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r>
              <a:tr h="346155">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cap="flat">
                      <a:noFill/>
                    </a:lnTlToBr>
                    <a:lnBlToTr cap="flat">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a:solidFill>
                        <a:srgbClr val="000000"/>
                      </a:solidFill>
                    </a:lnT>
                    <a:lnB w="12700" cap="flat">
                      <a:solidFill>
                        <a:srgbClr val="000000"/>
                      </a:solidFill>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r>
            </a:tbl>
          </a:graphicData>
        </a:graphic>
      </p:graphicFrame>
      <p:graphicFrame>
        <p:nvGraphicFramePr>
          <p:cNvPr id="10" name="Group 75"/>
          <p:cNvGraphicFramePr>
            <a:graphicFrameLocks noGrp="1"/>
          </p:cNvGraphicFramePr>
          <p:nvPr>
            <p:extLst>
              <p:ext uri="{D42A27DB-BD31-4B8C-83A1-F6EECF244321}">
                <p14:modId xmlns:p14="http://schemas.microsoft.com/office/powerpoint/2010/main" val="3797601889"/>
              </p:ext>
            </p:extLst>
          </p:nvPr>
        </p:nvGraphicFramePr>
        <p:xfrm>
          <a:off x="219075" y="4991100"/>
          <a:ext cx="8643938" cy="1382713"/>
        </p:xfrm>
        <a:graphic>
          <a:graphicData uri="http://schemas.openxmlformats.org/drawingml/2006/table">
            <a:tbl>
              <a:tblPr/>
              <a:tblGrid>
                <a:gridCol w="1855788"/>
                <a:gridCol w="1703387"/>
                <a:gridCol w="636588"/>
                <a:gridCol w="1550987"/>
                <a:gridCol w="1246188"/>
                <a:gridCol w="1651000"/>
              </a:tblGrid>
              <a:tr h="365844">
                <a:tc gridSpan="6">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PDV</a:t>
                      </a:r>
                    </a:p>
                  </a:txBody>
                  <a:tcPr marL="0" marR="0" marT="0" marB="0" anchor="ctr" horzOverflow="overflow">
                    <a:lnL cap="flat">
                      <a:noFill/>
                    </a:lnL>
                    <a:lnR cap="flat">
                      <a:noFill/>
                    </a:lnR>
                    <a:lnT cap="flat">
                      <a:noFill/>
                    </a:lnT>
                    <a:lnB w="12700" cap="flat" cmpd="sng" algn="ctr">
                      <a:solidFill>
                        <a:srgbClr val="000000"/>
                      </a:solidFill>
                      <a:prstDash val="solid"/>
                      <a:round/>
                      <a:headEnd type="none" w="med" len="lg"/>
                      <a:tailEnd type="none" w="med" len="lg"/>
                    </a:lnB>
                    <a:lnTlToBr cap="flat">
                      <a:noFill/>
                    </a:lnTlToBr>
                    <a:lnBlToTr cap="flat">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0714">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Employee_ID</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N 8</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cap="flat">
                      <a:noFill/>
                    </a:lnTlToBr>
                    <a:lnBlToTr cap="flat">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First_Name</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$ 12</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a:solidFill>
                        <a:srgbClr val="000000"/>
                      </a:solidFill>
                    </a:lnT>
                    <a:lnB w="12700">
                      <a:solidFill>
                        <a:srgbClr val="000000"/>
                      </a:solidFill>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Hire_Date</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N 8</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Freq</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$ 12</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Bonus</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N 8</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r>
              <a:tr h="346155">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cap="flat">
                      <a:noFill/>
                    </a:lnTlToBr>
                    <a:lnBlToTr cap="flat">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a:solidFill>
                        <a:srgbClr val="000000"/>
                      </a:solidFill>
                    </a:lnT>
                    <a:lnB w="12700" cap="flat">
                      <a:solidFill>
                        <a:srgbClr val="000000"/>
                      </a:solidFill>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1" i="0" u="none" strike="noStrike" cap="none" normalizeH="0" baseline="0" noProof="1" smtClean="0">
                        <a:ln>
                          <a:noFill/>
                        </a:ln>
                        <a:solidFill>
                          <a:srgbClr val="000000"/>
                        </a:solidFill>
                        <a:effectLst/>
                        <a:latin typeface="Arial"/>
                      </a:endParaRP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r>
            </a:tbl>
          </a:graphicData>
        </a:graphic>
      </p:graphicFrame>
      <p:sp>
        <p:nvSpPr>
          <p:cNvPr id="3" name="Rectangle 2"/>
          <p:cNvSpPr/>
          <p:nvPr>
            <p:custDataLst>
              <p:tags r:id="rId1"/>
            </p:custDataLst>
          </p:nvPr>
        </p:nvSpPr>
        <p:spPr bwMode="auto">
          <a:xfrm>
            <a:off x="1855152" y="2679142"/>
            <a:ext cx="3505124"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1" name="Line Callout 2 10"/>
          <p:cNvSpPr/>
          <p:nvPr/>
        </p:nvSpPr>
        <p:spPr bwMode="auto">
          <a:xfrm>
            <a:off x="7357242" y="4137050"/>
            <a:ext cx="1629103" cy="795089"/>
          </a:xfrm>
          <a:prstGeom prst="borderCallout2">
            <a:avLst>
              <a:gd name="adj1" fmla="val 18750"/>
              <a:gd name="adj2" fmla="val 0"/>
              <a:gd name="adj3" fmla="val 15812"/>
              <a:gd name="adj4" fmla="val 358"/>
              <a:gd name="adj5" fmla="val 152158"/>
              <a:gd name="adj6" fmla="val -23525"/>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r>
              <a:rPr lang="en-US" sz="2000" b="1" dirty="0" smtClean="0">
                <a:solidFill>
                  <a:srgbClr val="FFFFFF"/>
                </a:solidFill>
              </a:rPr>
              <a:t>length does not change</a:t>
            </a:r>
            <a:endParaRPr lang="en-US" sz="2000" b="1" dirty="0">
              <a:solidFill>
                <a:srgbClr val="FFFFFF"/>
              </a:solidFill>
            </a:endParaRPr>
          </a:p>
        </p:txBody>
      </p:sp>
    </p:spTree>
    <p:extLst>
      <p:ext uri="{BB962C8B-B14F-4D97-AF65-F5344CB8AC3E}">
        <p14:creationId xmlns:p14="http://schemas.microsoft.com/office/powerpoint/2010/main" val="27492584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dirty="0" smtClean="0"/>
              <a:t>Viewing the Output</a:t>
            </a:r>
          </a:p>
        </p:txBody>
      </p:sp>
      <p:sp>
        <p:nvSpPr>
          <p:cNvPr id="100355" name="Rectangle 3"/>
          <p:cNvSpPr>
            <a:spLocks noGrp="1" noChangeArrowheads="1"/>
          </p:cNvSpPr>
          <p:nvPr>
            <p:ph idx="1"/>
          </p:nvPr>
        </p:nvSpPr>
        <p:spPr>
          <a:xfrm>
            <a:off x="685800" y="1071564"/>
            <a:ext cx="7848600" cy="5413596"/>
          </a:xfrm>
        </p:spPr>
        <p:txBody>
          <a:bodyPr/>
          <a:lstStyle/>
          <a:p>
            <a:pPr marL="0" indent="0" eaLnBrk="1" hangingPunct="1"/>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0" indent="0" eaLnBrk="1" hangingPunct="1"/>
            <a:r>
              <a:rPr lang="en-US" dirty="0" smtClean="0"/>
              <a:t>Partial PROC PRINT Output</a:t>
            </a:r>
          </a:p>
          <a:p>
            <a:pPr marL="0" indent="0" eaLnBrk="1" hangingPunct="1"/>
            <a:endParaRPr lang="en-US" dirty="0" smtClean="0"/>
          </a:p>
        </p:txBody>
      </p:sp>
      <p:sp>
        <p:nvSpPr>
          <p:cNvPr id="10" name="Slide Number Placeholder 3"/>
          <p:cNvSpPr>
            <a:spLocks noGrp="1"/>
          </p:cNvSpPr>
          <p:nvPr>
            <p:ph type="sldNum" sz="quarter" idx="10"/>
          </p:nvPr>
        </p:nvSpPr>
        <p:spPr/>
        <p:txBody>
          <a:bodyPr/>
          <a:lstStyle/>
          <a:p>
            <a:pPr>
              <a:defRPr/>
            </a:pPr>
            <a:fld id="{CDA8548E-D5E9-48C3-A451-9025148007E4}" type="slidenum">
              <a:rPr lang="en-US"/>
              <a:pPr>
                <a:defRPr/>
              </a:pPr>
              <a:t>76</a:t>
            </a:fld>
            <a:endParaRPr lang="en-US" b="0" dirty="0">
              <a:latin typeface="Times New Roman" pitchFamily="18" charset="0"/>
            </a:endParaRPr>
          </a:p>
        </p:txBody>
      </p:sp>
      <p:sp>
        <p:nvSpPr>
          <p:cNvPr id="100357" name="Text Box 4"/>
          <p:cNvSpPr txBox="1">
            <a:spLocks noChangeArrowheads="1"/>
          </p:cNvSpPr>
          <p:nvPr/>
        </p:nvSpPr>
        <p:spPr bwMode="auto">
          <a:xfrm>
            <a:off x="7934192" y="6324600"/>
            <a:ext cx="998671"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p109d08</a:t>
            </a:r>
            <a:endParaRPr lang="en-US" sz="1600" b="1" dirty="0"/>
          </a:p>
        </p:txBody>
      </p:sp>
      <p:sp>
        <p:nvSpPr>
          <p:cNvPr id="100358" name="Rectangle 5"/>
          <p:cNvSpPr>
            <a:spLocks noChangeArrowheads="1"/>
          </p:cNvSpPr>
          <p:nvPr/>
        </p:nvSpPr>
        <p:spPr bwMode="auto">
          <a:xfrm>
            <a:off x="668338" y="1104900"/>
            <a:ext cx="7835582" cy="1384300"/>
          </a:xfrm>
          <a:prstGeom prst="rect">
            <a:avLst/>
          </a:prstGeom>
          <a:solidFill>
            <a:srgbClr val="FFFFFF"/>
          </a:solidFill>
          <a:ln w="38100">
            <a:solidFill>
              <a:schemeClr val="tx2"/>
            </a:solidFill>
            <a:miter lim="800000"/>
            <a:headEnd type="none" w="med" len="lg"/>
            <a:tailEnd type="none" w="med" len="lg"/>
          </a:ln>
        </p:spPr>
        <p:txBody>
          <a:bodyPr wrap="square" tIns="50800" rIns="50800" bIns="50800">
            <a:spAutoFit/>
          </a:bodyPr>
          <a:lstStyle/>
          <a:p>
            <a:pPr>
              <a:lnSpc>
                <a:spcPct val="85000"/>
              </a:lnSpc>
            </a:pPr>
            <a:r>
              <a:rPr lang="en-US" b="1" dirty="0">
                <a:solidFill>
                  <a:srgbClr val="000000"/>
                </a:solidFill>
                <a:latin typeface="Courier New" pitchFamily="49" charset="0"/>
              </a:rPr>
              <a:t>proc print data=work.bonus;</a:t>
            </a:r>
          </a:p>
          <a:p>
            <a:pPr>
              <a:lnSpc>
                <a:spcPct val="85000"/>
              </a:lnSpc>
            </a:pPr>
            <a:r>
              <a:rPr lang="en-US" b="1" dirty="0">
                <a:solidFill>
                  <a:srgbClr val="000000"/>
                </a:solidFill>
                <a:latin typeface="Courier New" pitchFamily="49" charset="0"/>
              </a:rPr>
              <a:t>   var</a:t>
            </a:r>
            <a:r>
              <a:rPr lang="en-US" b="1" dirty="0">
                <a:latin typeface="Courier New" pitchFamily="49" charset="0"/>
              </a:rPr>
              <a:t> First_Name </a:t>
            </a:r>
            <a:r>
              <a:rPr lang="en-US" b="1" dirty="0" smtClean="0">
                <a:latin typeface="Courier New" pitchFamily="49" charset="0"/>
              </a:rPr>
              <a:t>Last_Name Country </a:t>
            </a:r>
          </a:p>
          <a:p>
            <a:pPr>
              <a:lnSpc>
                <a:spcPct val="85000"/>
              </a:lnSpc>
            </a:pPr>
            <a:r>
              <a:rPr lang="en-US" b="1" dirty="0">
                <a:latin typeface="Courier New" pitchFamily="49" charset="0"/>
              </a:rPr>
              <a:t> </a:t>
            </a:r>
            <a:r>
              <a:rPr lang="en-US" b="1" dirty="0" smtClean="0">
                <a:latin typeface="Courier New" pitchFamily="49" charset="0"/>
              </a:rPr>
              <a:t>      Bonus </a:t>
            </a:r>
            <a:r>
              <a:rPr lang="en-US" b="1" dirty="0">
                <a:latin typeface="Courier New" pitchFamily="49" charset="0"/>
              </a:rPr>
              <a:t>Freq;</a:t>
            </a:r>
          </a:p>
          <a:p>
            <a:pPr>
              <a:lnSpc>
                <a:spcPct val="85000"/>
              </a:lnSpc>
            </a:pPr>
            <a:r>
              <a:rPr lang="en-US" b="1" dirty="0">
                <a:latin typeface="Courier New" pitchFamily="49" charset="0"/>
              </a:rPr>
              <a:t>run;</a:t>
            </a:r>
          </a:p>
        </p:txBody>
      </p:sp>
      <p:sp>
        <p:nvSpPr>
          <p:cNvPr id="100359" name="Rectangle 9"/>
          <p:cNvSpPr>
            <a:spLocks noChangeArrowheads="1"/>
          </p:cNvSpPr>
          <p:nvPr/>
        </p:nvSpPr>
        <p:spPr bwMode="auto">
          <a:xfrm>
            <a:off x="666750" y="2994025"/>
            <a:ext cx="7921625" cy="3073400"/>
          </a:xfrm>
          <a:prstGeom prst="rect">
            <a:avLst/>
          </a:prstGeom>
          <a:solidFill>
            <a:srgbClr val="FFFFFF"/>
          </a:solidFill>
          <a:ln w="38100">
            <a:solidFill>
              <a:schemeClr val="tx2"/>
            </a:solidFill>
            <a:miter lim="800000"/>
            <a:headEnd type="none" w="med" len="lg"/>
            <a:tailEnd type="none" w="med" len="lg"/>
          </a:ln>
        </p:spPr>
        <p:txBody>
          <a:bodyPr lIns="88900" tIns="50800" rIns="88900" bIns="50800">
            <a:spAutoFit/>
          </a:bodyPr>
          <a:lstStyle/>
          <a:p>
            <a:r>
              <a:rPr lang="en-US" sz="1600" b="1" dirty="0">
                <a:solidFill>
                  <a:srgbClr val="000000"/>
                </a:solidFill>
                <a:latin typeface="SAS Monospace" pitchFamily="49" charset="0"/>
              </a:rPr>
              <a:t>Obs  First_Name  Last_Name         Country  Bonus     Freq</a:t>
            </a:r>
          </a:p>
          <a:p>
            <a:endParaRPr lang="en-US" sz="1600" b="1" dirty="0">
              <a:solidFill>
                <a:srgbClr val="000000"/>
              </a:solidFill>
              <a:latin typeface="SAS Monospace" pitchFamily="49" charset="0"/>
            </a:endParaRPr>
          </a:p>
          <a:p>
            <a:r>
              <a:rPr lang="en-US" sz="1600" b="1" dirty="0">
                <a:solidFill>
                  <a:srgbClr val="000000"/>
                </a:solidFill>
                <a:latin typeface="SAS Monospace" pitchFamily="49" charset="0"/>
              </a:rPr>
              <a:t> 60  Billy       Plested             AU      300   Twice a Year</a:t>
            </a:r>
          </a:p>
          <a:p>
            <a:r>
              <a:rPr lang="en-US" sz="1600" b="1" dirty="0">
                <a:solidFill>
                  <a:srgbClr val="000000"/>
                </a:solidFill>
                <a:latin typeface="SAS Monospace" pitchFamily="49" charset="0"/>
              </a:rPr>
              <a:t> 61  Matsuoka    Wills               AU      300   Twice a Year</a:t>
            </a:r>
          </a:p>
          <a:p>
            <a:r>
              <a:rPr lang="en-US" sz="1600" b="1" dirty="0">
                <a:solidFill>
                  <a:srgbClr val="000000"/>
                </a:solidFill>
                <a:latin typeface="SAS Monospace" pitchFamily="49" charset="0"/>
              </a:rPr>
              <a:t> 62  Vino        George              AU      300   Twice a Year</a:t>
            </a:r>
          </a:p>
          <a:p>
            <a:r>
              <a:rPr lang="en-US" sz="1600" b="1" dirty="0">
                <a:solidFill>
                  <a:srgbClr val="000000"/>
                </a:solidFill>
                <a:latin typeface="SAS Monospace" pitchFamily="49" charset="0"/>
              </a:rPr>
              <a:t> 63  Meera       Body                AU      300   Twice a Year</a:t>
            </a:r>
          </a:p>
          <a:p>
            <a:r>
              <a:rPr lang="en-US" sz="1600" b="1" dirty="0">
                <a:solidFill>
                  <a:srgbClr val="000000"/>
                </a:solidFill>
                <a:latin typeface="SAS Monospace" pitchFamily="49" charset="0"/>
              </a:rPr>
              <a:t> 64  Harry       Highpoint           US      500   Once a Year</a:t>
            </a:r>
          </a:p>
          <a:p>
            <a:r>
              <a:rPr lang="en-US" sz="1600" b="1" dirty="0">
                <a:solidFill>
                  <a:srgbClr val="000000"/>
                </a:solidFill>
                <a:latin typeface="SAS Monospace" pitchFamily="49" charset="0"/>
              </a:rPr>
              <a:t> 65  Julienne    Magolan             US      500   Once a Year</a:t>
            </a:r>
          </a:p>
          <a:p>
            <a:r>
              <a:rPr lang="en-US" sz="1600" b="1" dirty="0">
                <a:solidFill>
                  <a:srgbClr val="000000"/>
                </a:solidFill>
                <a:latin typeface="SAS Monospace" pitchFamily="49" charset="0"/>
              </a:rPr>
              <a:t> 66  Scott       Desanctis           US      500   Once a Year</a:t>
            </a:r>
          </a:p>
          <a:p>
            <a:r>
              <a:rPr lang="en-US" sz="1600" b="1" dirty="0">
                <a:solidFill>
                  <a:srgbClr val="000000"/>
                </a:solidFill>
                <a:latin typeface="SAS Monospace" pitchFamily="49" charset="0"/>
              </a:rPr>
              <a:t> 67  Cherda      Ridley              US      500   Once a Year</a:t>
            </a:r>
          </a:p>
          <a:p>
            <a:r>
              <a:rPr lang="en-US" sz="1600" b="1" dirty="0">
                <a:solidFill>
                  <a:srgbClr val="000000"/>
                </a:solidFill>
                <a:latin typeface="SAS Monospace" pitchFamily="49" charset="0"/>
              </a:rPr>
              <a:t> 68  Priscilla   Farren              US      500   Once a Year</a:t>
            </a:r>
          </a:p>
          <a:p>
            <a:r>
              <a:rPr lang="en-US" sz="1600" b="1" dirty="0">
                <a:solidFill>
                  <a:srgbClr val="000000"/>
                </a:solidFill>
                <a:latin typeface="SAS Monospace" pitchFamily="49" charset="0"/>
              </a:rPr>
              <a:t> 69  Robert      Stevens             US      500   Once a Year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5775" y="5927526"/>
            <a:ext cx="2505249" cy="859465"/>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kaperk\Desktop\CDS_slides\PNG\Questions_sl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600" y="1635125"/>
            <a:ext cx="66548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8934890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xerciseTitle"/>
          <p:cNvSpPr>
            <a:spLocks noGrp="1"/>
          </p:cNvSpPr>
          <p:nvPr>
            <p:ph type="title"/>
          </p:nvPr>
        </p:nvSpPr>
        <p:spPr>
          <a:xfrm>
            <a:off x="2195513" y="1958975"/>
            <a:ext cx="3205162" cy="596900"/>
          </a:xfrm>
        </p:spPr>
        <p:txBody>
          <a:bodyPr/>
          <a:lstStyle/>
          <a:p>
            <a:pPr eaLnBrk="1" hangingPunct="1"/>
            <a:r>
              <a:rPr lang="en-US" dirty="0" smtClean="0">
                <a:solidFill>
                  <a:srgbClr val="0070C0"/>
                </a:solidFill>
              </a:rPr>
              <a:t>Exercise</a:t>
            </a:r>
          </a:p>
        </p:txBody>
      </p:sp>
      <p:sp>
        <p:nvSpPr>
          <p:cNvPr id="10243" name="ExerciseText"/>
          <p:cNvSpPr txBox="1">
            <a:spLocks/>
          </p:cNvSpPr>
          <p:nvPr/>
        </p:nvSpPr>
        <p:spPr bwMode="auto">
          <a:xfrm>
            <a:off x="2228850" y="2927350"/>
            <a:ext cx="6000750" cy="2278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fontAlgn="base">
              <a:lnSpc>
                <a:spcPts val="2600"/>
              </a:lnSpc>
              <a:spcBef>
                <a:spcPct val="0"/>
              </a:spcBef>
              <a:spcAft>
                <a:spcPct val="0"/>
              </a:spcAft>
              <a:buClr>
                <a:srgbClr val="000000"/>
              </a:buClr>
              <a:buFont typeface="Monotype Sorts" pitchFamily="2" charset="2"/>
              <a:buNone/>
            </a:pPr>
            <a:r>
              <a:rPr lang="en-US" dirty="0">
                <a:solidFill>
                  <a:srgbClr val="000000"/>
                </a:solidFill>
                <a:latin typeface="Arial" pitchFamily="34" charset="0"/>
                <a:ea typeface="MS PGothic" pitchFamily="34" charset="-128"/>
              </a:rPr>
              <a:t>This exercise reinforces the </a:t>
            </a:r>
            <a:r>
              <a:rPr lang="en-US" dirty="0" smtClean="0">
                <a:solidFill>
                  <a:srgbClr val="000000"/>
                </a:solidFill>
                <a:latin typeface="Arial" pitchFamily="34" charset="0"/>
                <a:ea typeface="MS PGothic" pitchFamily="34" charset="-128"/>
              </a:rPr>
              <a:t>concepts </a:t>
            </a:r>
            <a:r>
              <a:rPr lang="en-US" dirty="0">
                <a:solidFill>
                  <a:srgbClr val="000000"/>
                </a:solidFill>
                <a:latin typeface="Arial" pitchFamily="34" charset="0"/>
                <a:ea typeface="MS PGothic" pitchFamily="34" charset="-128"/>
              </a:rPr>
              <a:t>discussed previously.</a:t>
            </a:r>
          </a:p>
        </p:txBody>
      </p:sp>
      <p:pic>
        <p:nvPicPr>
          <p:cNvPr id="10244" name="Picture 2" descr="C:\Users\kaperk\Desktop\CDS_slides\PNG\exerci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 y="1514475"/>
            <a:ext cx="16176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C:\Users\kaperk\Desktop\CDS_slides\PNG\blank_strip.png"/>
          <p:cNvPicPr>
            <a:picLocks noChangeAspect="1" noChangeArrowheads="1"/>
          </p:cNvPicPr>
          <p:nvPr/>
        </p:nvPicPr>
        <p:blipFill>
          <a:blip r:embed="rId5">
            <a:extLst>
              <a:ext uri="{28A0092B-C50C-407E-A947-70E740481C1C}">
                <a14:useLocalDpi xmlns:a14="http://schemas.microsoft.com/office/drawing/2010/main" val="0"/>
              </a:ext>
            </a:extLst>
          </a:blip>
          <a:srcRect l="8185" t="12370" r="-19395" b="-720"/>
          <a:stretch>
            <a:fillRect/>
          </a:stretch>
        </p:blipFill>
        <p:spPr bwMode="auto">
          <a:xfrm>
            <a:off x="2227263" y="2490788"/>
            <a:ext cx="73263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9628858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C:\Users\kaperk\Desktop\CDS_slides\PNG\Chap_Rev.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4600" y="1635125"/>
            <a:ext cx="66548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34915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smtClean="0"/>
              <a:t>9.01 Multiple </a:t>
            </a:r>
            <a:r>
              <a:rPr lang="en-US" dirty="0" smtClean="0"/>
              <a:t>Choice Poll – Correct Answer</a:t>
            </a:r>
          </a:p>
        </p:txBody>
      </p:sp>
      <p:sp>
        <p:nvSpPr>
          <p:cNvPr id="2051" name="Rectangle 5"/>
          <p:cNvSpPr>
            <a:spLocks noGrp="1" noChangeArrowheads="1"/>
          </p:cNvSpPr>
          <p:nvPr>
            <p:ph idx="1"/>
          </p:nvPr>
        </p:nvSpPr>
        <p:spPr/>
        <p:txBody>
          <a:bodyPr/>
          <a:lstStyle/>
          <a:p>
            <a:pPr marL="0" indent="0"/>
            <a:r>
              <a:rPr lang="en-US" dirty="0" smtClean="0"/>
              <a:t>Which of the following statements creates a numeric variable </a:t>
            </a:r>
            <a:r>
              <a:rPr lang="en-US" b="1" dirty="0" smtClean="0"/>
              <a:t>Bonus</a:t>
            </a:r>
            <a:r>
              <a:rPr lang="en-US" dirty="0" smtClean="0"/>
              <a:t> with a value of 500?</a:t>
            </a:r>
          </a:p>
          <a:p>
            <a:pPr marL="0" indent="0"/>
            <a:endParaRPr lang="en-US" sz="800" b="1" dirty="0" smtClean="0"/>
          </a:p>
          <a:p>
            <a:pPr lvl="1">
              <a:buClr>
                <a:schemeClr val="tx1"/>
              </a:buClr>
              <a:buSzTx/>
              <a:buFont typeface="Wingdings" pitchFamily="2" charset="2"/>
              <a:buAutoNum type="alphaLcPeriod"/>
            </a:pPr>
            <a:r>
              <a:rPr lang="en-US" dirty="0" smtClean="0"/>
              <a:t>Bonus=$500;</a:t>
            </a:r>
          </a:p>
          <a:p>
            <a:pPr lvl="1">
              <a:buClr>
                <a:schemeClr val="tx1"/>
              </a:buClr>
              <a:buSzTx/>
              <a:buFont typeface="Wingdings" pitchFamily="2" charset="2"/>
              <a:buAutoNum type="alphaLcPeriod"/>
            </a:pPr>
            <a:r>
              <a:rPr lang="en-US" dirty="0" smtClean="0"/>
              <a:t>Bonus=500;</a:t>
            </a:r>
          </a:p>
          <a:p>
            <a:pPr lvl="1">
              <a:buClr>
                <a:schemeClr val="tx1"/>
              </a:buClr>
              <a:buSzTx/>
              <a:buFont typeface="Wingdings" pitchFamily="2" charset="2"/>
              <a:buAutoNum type="alphaLcPeriod"/>
            </a:pPr>
            <a:r>
              <a:rPr lang="en-US" dirty="0" smtClean="0"/>
              <a:t>label Bonus='500';</a:t>
            </a:r>
          </a:p>
          <a:p>
            <a:pPr lvl="1">
              <a:buClr>
                <a:schemeClr val="tx1"/>
              </a:buClr>
              <a:buSzTx/>
              <a:buFont typeface="Wingdings" pitchFamily="2" charset="2"/>
              <a:buAutoNum type="alphaLcPeriod"/>
            </a:pPr>
            <a:r>
              <a:rPr lang="en-US" dirty="0" smtClean="0"/>
              <a:t>format Bonus 500.;</a:t>
            </a:r>
          </a:p>
          <a:p>
            <a:pPr lvl="1">
              <a:buClr>
                <a:schemeClr val="tx1"/>
              </a:buClr>
              <a:buSzTx/>
              <a:buFont typeface="Wingdings" pitchFamily="2" charset="2"/>
              <a:buAutoNum type="alphaLcPeriod"/>
            </a:pPr>
            <a:endParaRPr lang="en-US" dirty="0"/>
          </a:p>
          <a:p>
            <a:pPr marL="1588" lvl="1" indent="0">
              <a:buClr>
                <a:schemeClr val="tx1"/>
              </a:buClr>
              <a:buSzTx/>
              <a:buNone/>
            </a:pPr>
            <a:r>
              <a:rPr lang="en-US" b="1" dirty="0" smtClean="0"/>
              <a:t>You use an assignment statement to set the value of the variable Bonus equal to 500. Numeric constants do not include commas or currency symbols.</a:t>
            </a:r>
          </a:p>
          <a:p>
            <a:pPr marL="117475" lvl="1" indent="0">
              <a:buClr>
                <a:schemeClr val="tx1"/>
              </a:buClr>
              <a:buSzTx/>
              <a:buNone/>
            </a:pPr>
            <a:endParaRPr lang="en-US" dirty="0" smtClean="0"/>
          </a:p>
          <a:p>
            <a:pPr marL="0" indent="0"/>
            <a:endParaRPr lang="en-US" dirty="0" smtClean="0"/>
          </a:p>
        </p:txBody>
      </p:sp>
      <p:graphicFrame>
        <p:nvGraphicFramePr>
          <p:cNvPr id="7" name="Group 989"/>
          <p:cNvGraphicFramePr>
            <a:graphicFrameLocks noGrp="1"/>
          </p:cNvGraphicFramePr>
          <p:nvPr>
            <p:extLst>
              <p:ext uri="{D42A27DB-BD31-4B8C-83A1-F6EECF244321}">
                <p14:modId xmlns:p14="http://schemas.microsoft.com/office/powerpoint/2010/main" val="1816069826"/>
              </p:ext>
            </p:extLst>
          </p:nvPr>
        </p:nvGraphicFramePr>
        <p:xfrm>
          <a:off x="4918569" y="1913947"/>
          <a:ext cx="3680568" cy="2005060"/>
        </p:xfrm>
        <a:graphic>
          <a:graphicData uri="http://schemas.openxmlformats.org/drawingml/2006/table">
            <a:tbl>
              <a:tblPr/>
              <a:tblGrid>
                <a:gridCol w="838063"/>
                <a:gridCol w="1637381"/>
                <a:gridCol w="1205124"/>
              </a:tblGrid>
              <a:tr h="426863">
                <a:tc gridSpan="3">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Partial </a:t>
                      </a:r>
                      <a:r>
                        <a:rPr kumimoji="0" lang="en-US" sz="2400" b="1" i="0" u="none" strike="noStrike" cap="none" normalizeH="0" baseline="0" dirty="0" smtClean="0">
                          <a:ln>
                            <a:noFill/>
                          </a:ln>
                          <a:solidFill>
                            <a:srgbClr val="000000"/>
                          </a:solidFill>
                          <a:effectLst/>
                          <a:latin typeface="Arial"/>
                        </a:rPr>
                        <a:t>work.comp</a:t>
                      </a:r>
                    </a:p>
                  </a:txBody>
                  <a:tcPr marL="0" marR="0" marT="0" marB="0" anchor="ctr" horzOverflow="overflow">
                    <a:lnL cap="flat">
                      <a:noFill/>
                    </a:lnL>
                    <a:lnR cap="flat">
                      <a:noFill/>
                    </a:lnR>
                    <a:lnT cap="flat">
                      <a:noFill/>
                    </a:lnT>
                    <a:lnB w="12700" cap="flat" cmpd="sng" algn="ctr">
                      <a:solidFill>
                        <a:srgbClr val="000000"/>
                      </a:solidFill>
                      <a:prstDash val="solid"/>
                      <a:round/>
                      <a:headEnd type="none" w="med" len="lg"/>
                      <a:tailEnd type="none" w="med" len="lg"/>
                    </a:lnB>
                    <a:lnTlToBr cap="flat">
                      <a:noFill/>
                    </a:lnTlToBr>
                    <a:lnBlToTr cap="flat">
                      <a:noFill/>
                    </a:lnBlToTr>
                    <a:solidFill>
                      <a:srgbClr val="FFFFFF"/>
                    </a:solidFill>
                  </a:tcPr>
                </a:tc>
                <a:tc hMerge="1">
                  <a:txBody>
                    <a:bodyPr/>
                    <a:lstStyle/>
                    <a:p>
                      <a:endParaRPr lang="en-US"/>
                    </a:p>
                  </a:txBody>
                  <a:tcPr/>
                </a:tc>
                <a:tc hMerge="1">
                  <a:txBody>
                    <a:bodyPr/>
                    <a:lstStyle/>
                    <a:p>
                      <a:endParaRPr lang="en-US"/>
                    </a:p>
                  </a:txBody>
                  <a:tcPr/>
                </a:tc>
              </a:tr>
              <a:tr h="426863">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1" i="0" u="none" strike="noStrike" cap="none" normalizeH="0" baseline="0" dirty="0" smtClean="0">
                          <a:ln>
                            <a:noFill/>
                          </a:ln>
                          <a:solidFill>
                            <a:srgbClr val="000000"/>
                          </a:solidFill>
                          <a:effectLst/>
                          <a:latin typeface="Arial"/>
                        </a:rPr>
                        <a:t>Bonus</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1" i="0" u="none" strike="noStrike" cap="none" normalizeH="0" baseline="0" dirty="0" smtClean="0">
                          <a:ln>
                            <a:noFill/>
                          </a:ln>
                          <a:solidFill>
                            <a:srgbClr val="000000"/>
                          </a:solidFill>
                          <a:effectLst/>
                          <a:latin typeface="Arial"/>
                        </a:rPr>
                        <a:t>Compensation</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1" i="0" u="none" strike="noStrike" cap="none" normalizeH="0" baseline="0" dirty="0" smtClean="0">
                          <a:ln>
                            <a:noFill/>
                          </a:ln>
                          <a:solidFill>
                            <a:srgbClr val="000000"/>
                          </a:solidFill>
                          <a:effectLst/>
                          <a:latin typeface="Arial"/>
                        </a:rPr>
                        <a:t>Bonus</a:t>
                      </a:r>
                    </a:p>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1" i="0" u="none" strike="noStrike" cap="none" normalizeH="0" baseline="0" dirty="0" smtClean="0">
                          <a:ln>
                            <a:noFill/>
                          </a:ln>
                          <a:solidFill>
                            <a:srgbClr val="000000"/>
                          </a:solidFill>
                          <a:effectLst/>
                          <a:latin typeface="Arial"/>
                        </a:rPr>
                        <a:t>Month</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r>
              <a:tr h="346191">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0" i="0" u="none" strike="noStrike" cap="none" normalizeH="0" baseline="0" dirty="0" smtClean="0">
                          <a:ln>
                            <a:noFill/>
                          </a:ln>
                          <a:solidFill>
                            <a:srgbClr val="000000"/>
                          </a:solidFill>
                          <a:effectLst/>
                          <a:latin typeface="Arial"/>
                        </a:rPr>
                        <a:t>500</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0" i="0" u="none" strike="noStrike" cap="none" normalizeH="0" baseline="0" dirty="0" smtClean="0">
                          <a:ln>
                            <a:noFill/>
                          </a:ln>
                          <a:solidFill>
                            <a:srgbClr val="000000"/>
                          </a:solidFill>
                          <a:effectLst/>
                          <a:latin typeface="Arial"/>
                        </a:rPr>
                        <a:t>108755</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0" i="0" u="none" strike="noStrike" cap="none" normalizeH="0" baseline="0" dirty="0" smtClean="0">
                          <a:ln>
                            <a:noFill/>
                          </a:ln>
                          <a:solidFill>
                            <a:srgbClr val="000000"/>
                          </a:solidFill>
                          <a:effectLst/>
                          <a:latin typeface="Arial"/>
                        </a:rPr>
                        <a:t>6</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r>
              <a:tr h="346191">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0" i="0" u="none" strike="noStrike" cap="none" normalizeH="0" baseline="0" dirty="0" smtClean="0">
                          <a:ln>
                            <a:noFill/>
                          </a:ln>
                          <a:solidFill>
                            <a:srgbClr val="000000"/>
                          </a:solidFill>
                          <a:effectLst/>
                          <a:latin typeface="Arial"/>
                        </a:rPr>
                        <a:t>500</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0" i="0" u="none" strike="noStrike" cap="none" normalizeH="0" baseline="0" dirty="0" smtClean="0">
                          <a:ln>
                            <a:noFill/>
                          </a:ln>
                          <a:solidFill>
                            <a:srgbClr val="000000"/>
                          </a:solidFill>
                          <a:effectLst/>
                          <a:latin typeface="Arial"/>
                        </a:rPr>
                        <a:t>88475</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0" i="0" u="none" strike="noStrike" cap="none" normalizeH="0" baseline="0" dirty="0" smtClean="0">
                          <a:ln>
                            <a:noFill/>
                          </a:ln>
                          <a:solidFill>
                            <a:srgbClr val="000000"/>
                          </a:solidFill>
                          <a:effectLst/>
                          <a:latin typeface="Arial"/>
                        </a:rPr>
                        <a:t>1</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r>
              <a:tr h="349367">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0" i="0" u="none" strike="noStrike" cap="none" normalizeH="0" baseline="0" dirty="0" smtClean="0">
                          <a:ln>
                            <a:noFill/>
                          </a:ln>
                          <a:solidFill>
                            <a:srgbClr val="000000"/>
                          </a:solidFill>
                          <a:effectLst/>
                          <a:latin typeface="Arial"/>
                        </a:rPr>
                        <a:t>500</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0" i="0" u="none" strike="noStrike" cap="none" normalizeH="0" baseline="0" dirty="0" smtClean="0">
                          <a:ln>
                            <a:noFill/>
                          </a:ln>
                          <a:solidFill>
                            <a:srgbClr val="000000"/>
                          </a:solidFill>
                          <a:effectLst/>
                          <a:latin typeface="Arial"/>
                        </a:rPr>
                        <a:t>27100</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600" b="0" i="0" u="none" strike="noStrike" cap="none" normalizeH="0" baseline="0" dirty="0" smtClean="0">
                          <a:ln>
                            <a:noFill/>
                          </a:ln>
                          <a:solidFill>
                            <a:srgbClr val="000000"/>
                          </a:solidFill>
                          <a:effectLst/>
                          <a:latin typeface="Arial"/>
                        </a:rPr>
                        <a:t>1</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r>
            </a:tbl>
          </a:graphicData>
        </a:graphic>
      </p:graphicFrame>
      <p:sp>
        <p:nvSpPr>
          <p:cNvPr id="8" name="Rounded Rectangle 7"/>
          <p:cNvSpPr/>
          <p:nvPr/>
        </p:nvSpPr>
        <p:spPr bwMode="auto">
          <a:xfrm>
            <a:off x="4920796" y="2340379"/>
            <a:ext cx="837978" cy="1560443"/>
          </a:xfrm>
          <a:prstGeom prst="round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
        <p:nvSpPr>
          <p:cNvPr id="2" name="Oval 1"/>
          <p:cNvSpPr/>
          <p:nvPr/>
        </p:nvSpPr>
        <p:spPr bwMode="auto">
          <a:xfrm>
            <a:off x="651245" y="2384629"/>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Tree>
    <p:custDataLst>
      <p:tags r:id="rId1"/>
    </p:custDataLst>
    <p:extLst>
      <p:ext uri="{BB962C8B-B14F-4D97-AF65-F5344CB8AC3E}">
        <p14:creationId xmlns:p14="http://schemas.microsoft.com/office/powerpoint/2010/main" val="116694698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a:defRPr/>
            </a:pPr>
            <a:r>
              <a:rPr lang="en-US" dirty="0" smtClean="0"/>
              <a:t>Based on this program and the observation shown in the PDV, </a:t>
            </a:r>
            <a:r>
              <a:rPr lang="en-US" dirty="0"/>
              <a:t>what </a:t>
            </a:r>
            <a:r>
              <a:rPr lang="en-US" dirty="0" smtClean="0"/>
              <a:t>variable’s value will be assigned to </a:t>
            </a:r>
            <a:r>
              <a:rPr lang="en-US" b="1" dirty="0" smtClean="0"/>
              <a:t>Amount</a:t>
            </a:r>
            <a:r>
              <a:rPr lang="en-US" dirty="0" smtClean="0"/>
              <a:t>?</a:t>
            </a: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marL="0" indent="0">
              <a:defRPr/>
            </a:pPr>
            <a:endParaRPr lang="en-US" sz="800" b="1" dirty="0" smtClean="0"/>
          </a:p>
          <a:p>
            <a:pPr lvl="1">
              <a:buClr>
                <a:schemeClr val="tx1"/>
              </a:buClr>
              <a:buSzTx/>
              <a:buFont typeface="Wingdings" pitchFamily="2" charset="2"/>
              <a:buAutoNum type="alphaLcPeriod"/>
              <a:defRPr/>
            </a:pPr>
            <a:r>
              <a:rPr lang="en-US" dirty="0" smtClean="0"/>
              <a:t>not specified</a:t>
            </a:r>
          </a:p>
          <a:p>
            <a:pPr lvl="1">
              <a:buClr>
                <a:schemeClr val="tx1"/>
              </a:buClr>
              <a:buSzTx/>
              <a:buFont typeface="Wingdings" pitchFamily="2" charset="2"/>
              <a:buAutoNum type="alphaLcPeriod"/>
              <a:defRPr/>
            </a:pPr>
            <a:r>
              <a:rPr lang="en-US" dirty="0">
                <a:cs typeface="Courier New" pitchFamily="49" charset="0"/>
              </a:rPr>
              <a:t>HrlyWage*Hrs</a:t>
            </a:r>
          </a:p>
          <a:p>
            <a:pPr lvl="1">
              <a:buClr>
                <a:schemeClr val="tx1"/>
              </a:buClr>
              <a:buSzTx/>
              <a:buFont typeface="Wingdings" pitchFamily="2" charset="2"/>
              <a:buAutoNum type="alphaLcPeriod"/>
              <a:defRPr/>
            </a:pPr>
            <a:r>
              <a:rPr lang="en-US" dirty="0" smtClean="0"/>
              <a:t>JobRate</a:t>
            </a:r>
          </a:p>
          <a:p>
            <a:pPr lvl="1">
              <a:buClr>
                <a:schemeClr val="tx1"/>
              </a:buClr>
              <a:buSzTx/>
              <a:buFont typeface="Wingdings" pitchFamily="2" charset="2"/>
              <a:buAutoNum type="alphaLcPeriod"/>
              <a:defRPr/>
            </a:pPr>
            <a:r>
              <a:rPr lang="en-US" dirty="0" smtClean="0"/>
              <a:t>Salary</a:t>
            </a:r>
          </a:p>
          <a:p>
            <a:pPr marL="0" indent="0">
              <a:defRPr/>
            </a:pPr>
            <a:endParaRPr lang="en-US" dirty="0" smtClean="0"/>
          </a:p>
        </p:txBody>
      </p:sp>
      <p:sp>
        <p:nvSpPr>
          <p:cNvPr id="2" name="TextBox 1"/>
          <p:cNvSpPr txBox="1"/>
          <p:nvPr/>
        </p:nvSpPr>
        <p:spPr>
          <a:xfrm>
            <a:off x="1141413" y="1843128"/>
            <a:ext cx="7130157" cy="2534027"/>
          </a:xfrm>
          <a:prstGeom prst="rect">
            <a:avLst/>
          </a:prstGeom>
          <a:solidFill>
            <a:srgbClr val="FFFFFF"/>
          </a:solidFill>
          <a:ln w="38100" cmpd="sng">
            <a:solidFill>
              <a:schemeClr val="tx2"/>
            </a:solidFill>
          </a:ln>
        </p:spPr>
        <p:txBody>
          <a:bodyPr vert="horz" wrap="none" lIns="88900" tIns="88900" rIns="266700" bIns="88900" rtlCol="0">
            <a:spAutoFit/>
          </a:bodyPr>
          <a:lstStyle/>
          <a:p>
            <a:pPr>
              <a:lnSpc>
                <a:spcPct val="85000"/>
              </a:lnSpc>
            </a:pPr>
            <a:r>
              <a:rPr lang="en-US" sz="2000" b="1" dirty="0">
                <a:solidFill>
                  <a:srgbClr val="000000"/>
                </a:solidFill>
                <a:latin typeface="Courier New"/>
                <a:cs typeface="Courier New" pitchFamily="49" charset="0"/>
              </a:rPr>
              <a:t>data payroll;</a:t>
            </a:r>
          </a:p>
          <a:p>
            <a:pPr>
              <a:lnSpc>
                <a:spcPct val="85000"/>
              </a:lnSpc>
            </a:pPr>
            <a:r>
              <a:rPr lang="en-US" sz="2000" b="1" dirty="0">
                <a:solidFill>
                  <a:srgbClr val="000000"/>
                </a:solidFill>
                <a:latin typeface="Courier New"/>
                <a:cs typeface="Courier New" pitchFamily="49" charset="0"/>
              </a:rPr>
              <a:t>   set salaries;</a:t>
            </a:r>
          </a:p>
          <a:p>
            <a:pPr>
              <a:lnSpc>
                <a:spcPct val="85000"/>
              </a:lnSpc>
            </a:pPr>
            <a:r>
              <a:rPr lang="en-US" sz="2000" b="1" dirty="0">
                <a:solidFill>
                  <a:srgbClr val="000000"/>
                </a:solidFill>
                <a:latin typeface="Courier New"/>
                <a:cs typeface="Courier New" pitchFamily="49" charset="0"/>
              </a:rPr>
              <a:t>   if </a:t>
            </a:r>
            <a:r>
              <a:rPr lang="en-US" sz="2000" b="1" dirty="0" smtClean="0">
                <a:solidFill>
                  <a:srgbClr val="000000"/>
                </a:solidFill>
                <a:latin typeface="Courier New"/>
                <a:cs typeface="Courier New" pitchFamily="49" charset="0"/>
              </a:rPr>
              <a:t>PayClass='Monthly' </a:t>
            </a:r>
            <a:r>
              <a:rPr lang="en-US" sz="2000" b="1" dirty="0">
                <a:solidFill>
                  <a:srgbClr val="000000"/>
                </a:solidFill>
                <a:latin typeface="Courier New"/>
                <a:cs typeface="Courier New" pitchFamily="49" charset="0"/>
              </a:rPr>
              <a:t>then </a:t>
            </a:r>
            <a:r>
              <a:rPr lang="en-US" sz="2000" b="1" dirty="0" smtClean="0">
                <a:solidFill>
                  <a:srgbClr val="000000"/>
                </a:solidFill>
                <a:latin typeface="Courier New"/>
                <a:cs typeface="Courier New" pitchFamily="49" charset="0"/>
              </a:rPr>
              <a:t>Amount</a:t>
            </a:r>
            <a:r>
              <a:rPr lang="en-US" sz="2000" b="1" dirty="0" smtClean="0">
                <a:latin typeface="Courier New"/>
                <a:cs typeface="Courier New" pitchFamily="49" charset="0"/>
              </a:rPr>
              <a:t>=Salary</a:t>
            </a:r>
            <a:r>
              <a:rPr lang="en-US" sz="2000" b="1" dirty="0">
                <a:latin typeface="Courier New"/>
                <a:cs typeface="Courier New" pitchFamily="49" charset="0"/>
              </a:rPr>
              <a:t>;</a:t>
            </a:r>
          </a:p>
          <a:p>
            <a:pPr>
              <a:lnSpc>
                <a:spcPct val="85000"/>
              </a:lnSpc>
            </a:pPr>
            <a:r>
              <a:rPr lang="en-US" sz="2000" b="1" dirty="0">
                <a:latin typeface="Courier New"/>
                <a:cs typeface="Courier New" pitchFamily="49" charset="0"/>
              </a:rPr>
              <a:t>   else if </a:t>
            </a:r>
            <a:r>
              <a:rPr lang="en-US" sz="2000" b="1" dirty="0" err="1" smtClean="0">
                <a:latin typeface="Courier New"/>
                <a:cs typeface="Courier New" pitchFamily="49" charset="0"/>
              </a:rPr>
              <a:t>PayClass</a:t>
            </a:r>
            <a:r>
              <a:rPr lang="en-US" sz="2000" b="1" dirty="0" smtClean="0">
                <a:latin typeface="Courier New"/>
                <a:cs typeface="Courier New" pitchFamily="49" charset="0"/>
              </a:rPr>
              <a:t>='Hourly' </a:t>
            </a:r>
            <a:r>
              <a:rPr lang="en-US" sz="2000" b="1" dirty="0">
                <a:latin typeface="Courier New"/>
                <a:cs typeface="Courier New" pitchFamily="49" charset="0"/>
              </a:rPr>
              <a:t>then </a:t>
            </a:r>
            <a:r>
              <a:rPr lang="en-US" sz="2000" b="1" dirty="0" smtClean="0">
                <a:latin typeface="Courier New"/>
                <a:cs typeface="Courier New" pitchFamily="49" charset="0"/>
              </a:rPr>
              <a:t>do</a:t>
            </a:r>
            <a:r>
              <a:rPr lang="en-US" sz="2000" b="1" dirty="0">
                <a:latin typeface="Courier New"/>
                <a:cs typeface="Courier New" pitchFamily="49" charset="0"/>
              </a:rPr>
              <a:t>;</a:t>
            </a:r>
          </a:p>
          <a:p>
            <a:pPr>
              <a:lnSpc>
                <a:spcPct val="85000"/>
              </a:lnSpc>
            </a:pPr>
            <a:r>
              <a:rPr lang="en-US" sz="2000" b="1" dirty="0">
                <a:latin typeface="Courier New"/>
                <a:cs typeface="Courier New" pitchFamily="49" charset="0"/>
              </a:rPr>
              <a:t>      </a:t>
            </a:r>
            <a:r>
              <a:rPr lang="en-US" sz="2000" b="1" dirty="0" smtClean="0">
                <a:solidFill>
                  <a:srgbClr val="000000"/>
                </a:solidFill>
                <a:latin typeface="Courier New"/>
                <a:cs typeface="Courier New" pitchFamily="49" charset="0"/>
              </a:rPr>
              <a:t>Amount</a:t>
            </a:r>
            <a:r>
              <a:rPr lang="en-US" sz="2000" b="1" dirty="0" smtClean="0">
                <a:latin typeface="Courier New"/>
                <a:cs typeface="Courier New" pitchFamily="49" charset="0"/>
              </a:rPr>
              <a:t>=HrlyWage*</a:t>
            </a:r>
            <a:r>
              <a:rPr lang="en-US" sz="2000" b="1" dirty="0" smtClean="0">
                <a:solidFill>
                  <a:srgbClr val="000000"/>
                </a:solidFill>
                <a:latin typeface="Courier New"/>
                <a:cs typeface="Courier New" pitchFamily="49" charset="0"/>
              </a:rPr>
              <a:t>Hrs</a:t>
            </a:r>
            <a:r>
              <a:rPr lang="en-US" sz="2000" b="1" dirty="0">
                <a:latin typeface="Courier New"/>
                <a:cs typeface="Courier New" pitchFamily="49" charset="0"/>
              </a:rPr>
              <a:t>;</a:t>
            </a:r>
          </a:p>
          <a:p>
            <a:pPr>
              <a:lnSpc>
                <a:spcPct val="85000"/>
              </a:lnSpc>
            </a:pPr>
            <a:r>
              <a:rPr lang="en-US" sz="2000" b="1" dirty="0">
                <a:latin typeface="Courier New"/>
                <a:cs typeface="Courier New" pitchFamily="49" charset="0"/>
              </a:rPr>
              <a:t>      </a:t>
            </a:r>
            <a:r>
              <a:rPr lang="en-US" sz="2000" b="1" dirty="0" smtClean="0">
                <a:latin typeface="Courier New"/>
                <a:cs typeface="Courier New" pitchFamily="49" charset="0"/>
              </a:rPr>
              <a:t>if </a:t>
            </a:r>
            <a:r>
              <a:rPr lang="en-US" sz="2000" b="1" dirty="0">
                <a:solidFill>
                  <a:srgbClr val="000000"/>
                </a:solidFill>
                <a:latin typeface="Courier New"/>
                <a:cs typeface="Courier New" pitchFamily="49" charset="0"/>
              </a:rPr>
              <a:t>Hrs</a:t>
            </a:r>
            <a:r>
              <a:rPr lang="en-US" sz="2000" b="1" dirty="0">
                <a:latin typeface="Courier New"/>
                <a:cs typeface="Courier New" pitchFamily="49" charset="0"/>
              </a:rPr>
              <a:t>&gt;40 then </a:t>
            </a:r>
            <a:r>
              <a:rPr lang="en-US" sz="2000" b="1" dirty="0" smtClean="0">
                <a:solidFill>
                  <a:srgbClr val="000000"/>
                </a:solidFill>
                <a:latin typeface="Courier New"/>
                <a:cs typeface="Courier New" pitchFamily="49" charset="0"/>
              </a:rPr>
              <a:t>Msg</a:t>
            </a:r>
            <a:r>
              <a:rPr lang="en-US" sz="2000" b="1" dirty="0" smtClean="0">
                <a:latin typeface="Courier New"/>
                <a:cs typeface="Courier New" pitchFamily="49" charset="0"/>
              </a:rPr>
              <a:t>=</a:t>
            </a:r>
            <a:r>
              <a:rPr lang="en-US" sz="2000" b="1" dirty="0">
                <a:latin typeface="Courier New"/>
                <a:cs typeface="Courier New" pitchFamily="49" charset="0"/>
              </a:rPr>
              <a:t>'CHECK TIMECARD'; </a:t>
            </a:r>
          </a:p>
          <a:p>
            <a:pPr>
              <a:lnSpc>
                <a:spcPct val="85000"/>
              </a:lnSpc>
            </a:pPr>
            <a:r>
              <a:rPr lang="en-US" sz="2000" b="1" dirty="0">
                <a:latin typeface="Courier New"/>
                <a:cs typeface="Courier New" pitchFamily="49" charset="0"/>
              </a:rPr>
              <a:t>   </a:t>
            </a:r>
            <a:r>
              <a:rPr lang="en-US" sz="2000" b="1" dirty="0" smtClean="0">
                <a:latin typeface="Courier New"/>
                <a:cs typeface="Courier New" pitchFamily="49" charset="0"/>
              </a:rPr>
              <a:t>end</a:t>
            </a:r>
            <a:r>
              <a:rPr lang="en-US" sz="2000" b="1" dirty="0">
                <a:latin typeface="Courier New"/>
                <a:cs typeface="Courier New" pitchFamily="49" charset="0"/>
              </a:rPr>
              <a:t>;     </a:t>
            </a:r>
          </a:p>
          <a:p>
            <a:pPr>
              <a:lnSpc>
                <a:spcPct val="85000"/>
              </a:lnSpc>
            </a:pPr>
            <a:r>
              <a:rPr lang="en-US" sz="2000" b="1" dirty="0">
                <a:latin typeface="Courier New"/>
                <a:cs typeface="Courier New" pitchFamily="49" charset="0"/>
              </a:rPr>
              <a:t>   else </a:t>
            </a:r>
            <a:r>
              <a:rPr lang="en-US" sz="2000" b="1" dirty="0" smtClean="0">
                <a:solidFill>
                  <a:srgbClr val="000000"/>
                </a:solidFill>
                <a:latin typeface="Courier New"/>
                <a:cs typeface="Courier New" pitchFamily="49" charset="0"/>
              </a:rPr>
              <a:t>Amount</a:t>
            </a:r>
            <a:r>
              <a:rPr lang="en-US" sz="2000" b="1" dirty="0" smtClean="0">
                <a:latin typeface="Courier New"/>
                <a:cs typeface="Courier New" pitchFamily="49" charset="0"/>
              </a:rPr>
              <a:t>=JobRate</a:t>
            </a:r>
            <a:r>
              <a:rPr lang="en-US" sz="2000" b="1" dirty="0">
                <a:latin typeface="Courier New"/>
                <a:cs typeface="Courier New" pitchFamily="49" charset="0"/>
              </a:rPr>
              <a:t>;</a:t>
            </a:r>
          </a:p>
          <a:p>
            <a:pPr>
              <a:lnSpc>
                <a:spcPct val="85000"/>
              </a:lnSpc>
            </a:pPr>
            <a:r>
              <a:rPr lang="en-US" sz="2000" b="1" dirty="0">
                <a:latin typeface="Courier New"/>
                <a:cs typeface="Courier New" pitchFamily="49" charset="0"/>
              </a:rPr>
              <a:t>run;</a:t>
            </a:r>
          </a:p>
        </p:txBody>
      </p:sp>
      <p:graphicFrame>
        <p:nvGraphicFramePr>
          <p:cNvPr id="3" name="Table 2"/>
          <p:cNvGraphicFramePr>
            <a:graphicFrameLocks noGrp="1"/>
          </p:cNvGraphicFramePr>
          <p:nvPr>
            <p:extLst>
              <p:ext uri="{D42A27DB-BD31-4B8C-83A1-F6EECF244321}">
                <p14:modId xmlns:p14="http://schemas.microsoft.com/office/powerpoint/2010/main" val="1141653132"/>
              </p:ext>
            </p:extLst>
          </p:nvPr>
        </p:nvGraphicFramePr>
        <p:xfrm>
          <a:off x="3512910" y="4549824"/>
          <a:ext cx="5492193" cy="1321435"/>
        </p:xfrm>
        <a:graphic>
          <a:graphicData uri="http://schemas.openxmlformats.org/drawingml/2006/table">
            <a:tbl>
              <a:tblPr firstRow="1" bandRow="1">
                <a:tableStyleId>{5C22544A-7EE6-4342-B048-85BDC9FD1C3A}</a:tableStyleId>
              </a:tblPr>
              <a:tblGrid>
                <a:gridCol w="758149"/>
                <a:gridCol w="1254258"/>
                <a:gridCol w="748162"/>
                <a:gridCol w="798653"/>
                <a:gridCol w="1030147"/>
                <a:gridCol w="902824"/>
              </a:tblGrid>
              <a:tr h="346075">
                <a:tc gridSpan="6">
                  <a:txBody>
                    <a:bodyPr/>
                    <a:lstStyle/>
                    <a:p>
                      <a:pPr algn="l"/>
                      <a:r>
                        <a:rPr lang="en-US" sz="2400" b="0" i="0" dirty="0" smtClean="0">
                          <a:solidFill>
                            <a:srgbClr val="000000"/>
                          </a:solidFill>
                          <a:latin typeface="Arial"/>
                        </a:rPr>
                        <a:t>PDV</a:t>
                      </a:r>
                      <a:endParaRPr lang="en-US" sz="2400" b="0" i="0" dirty="0">
                        <a:solidFill>
                          <a:srgbClr val="000000"/>
                        </a:solidFill>
                        <a:latin typeface="Arial"/>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a:endParaRPr lang="en-US" sz="2400" b="0" i="0"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l"/>
                      <a:endParaRPr lang="en-US" sz="2400" b="0" i="0"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l"/>
                      <a:endParaRPr lang="en-US" sz="2400" b="0" i="0"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l"/>
                      <a:endParaRPr lang="en-US" sz="2400" b="0" i="0"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l"/>
                      <a:endParaRPr lang="en-US" sz="2400" b="0" i="0"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075">
                <a:tc>
                  <a:txBody>
                    <a:bodyPr/>
                    <a:lstStyle/>
                    <a:p>
                      <a:pPr algn="ctr"/>
                      <a:r>
                        <a:rPr lang="en-US" sz="2000" b="1" i="0" u="none" dirty="0" smtClean="0">
                          <a:solidFill>
                            <a:srgbClr val="000000"/>
                          </a:solidFill>
                          <a:latin typeface="Arial"/>
                        </a:rPr>
                        <a:t>Emp</a:t>
                      </a:r>
                    </a:p>
                    <a:p>
                      <a:pPr algn="ctr"/>
                      <a:r>
                        <a:rPr lang="en-US" sz="2000" b="1" i="0" dirty="0" smtClean="0">
                          <a:solidFill>
                            <a:srgbClr val="000000"/>
                          </a:solidFill>
                          <a:latin typeface="Arial"/>
                        </a:rPr>
                        <a:t>ID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2000" b="1" i="0" dirty="0" smtClean="0">
                          <a:solidFill>
                            <a:srgbClr val="000000"/>
                          </a:solidFill>
                          <a:latin typeface="Arial"/>
                        </a:rPr>
                        <a:t>Pay</a:t>
                      </a:r>
                    </a:p>
                    <a:p>
                      <a:pPr algn="ctr"/>
                      <a:r>
                        <a:rPr lang="en-US" sz="2000" b="1" i="0" dirty="0" smtClean="0">
                          <a:solidFill>
                            <a:srgbClr val="000000"/>
                          </a:solidFill>
                          <a:latin typeface="Arial"/>
                        </a:rPr>
                        <a:t>Class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2000" b="1" i="0" u="none" dirty="0" smtClean="0">
                          <a:solidFill>
                            <a:srgbClr val="000000"/>
                          </a:solidFill>
                          <a:latin typeface="Arial"/>
                        </a:rPr>
                        <a:t> Hrs</a:t>
                      </a:r>
                      <a:endParaRPr lang="en-US" sz="2000" b="1" i="0" u="none"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2000" b="1" i="0" u="none" smtClean="0">
                          <a:solidFill>
                            <a:srgbClr val="000000"/>
                          </a:solidFill>
                          <a:latin typeface="Arial"/>
                        </a:rPr>
                        <a:t>Amount</a:t>
                      </a:r>
                      <a:endParaRPr lang="en-US" sz="2000" b="1" i="0" u="none" dirty="0">
                        <a:solidFill>
                          <a:srgbClr val="000000"/>
                        </a:solidFill>
                        <a:latin typeface="Arial"/>
                      </a:endParaRPr>
                    </a:p>
                  </a:txBody>
                  <a:tcPr marT="0" marB="0"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F78"/>
                    </a:solidFill>
                  </a:tcPr>
                </a:tc>
                <a:tc>
                  <a:txBody>
                    <a:bodyPr/>
                    <a:lstStyle/>
                    <a:p>
                      <a:pPr algn="ctr"/>
                      <a:r>
                        <a:rPr lang="en-US" sz="2000" b="1" i="0" dirty="0" smtClean="0">
                          <a:solidFill>
                            <a:srgbClr val="000000"/>
                          </a:solidFill>
                          <a:latin typeface="Arial"/>
                        </a:rPr>
                        <a:t>Job</a:t>
                      </a:r>
                    </a:p>
                    <a:p>
                      <a:pPr algn="ctr"/>
                      <a:r>
                        <a:rPr lang="en-US" sz="2000" b="1" i="0" dirty="0" smtClean="0">
                          <a:solidFill>
                            <a:srgbClr val="000000"/>
                          </a:solidFill>
                          <a:latin typeface="Arial"/>
                        </a:rPr>
                        <a:t>Rate</a:t>
                      </a:r>
                      <a:endParaRPr lang="en-US" sz="2000" b="1" i="0" dirty="0">
                        <a:solidFill>
                          <a:srgbClr val="000000"/>
                        </a:solidFill>
                        <a:latin typeface="Arial"/>
                      </a:endParaRPr>
                    </a:p>
                  </a:txBody>
                  <a:tcPr marT="0" marB="0"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F78"/>
                    </a:solidFill>
                  </a:tcPr>
                </a:tc>
                <a:tc>
                  <a:txBody>
                    <a:bodyPr/>
                    <a:lstStyle/>
                    <a:p>
                      <a:pPr algn="ctr"/>
                      <a:r>
                        <a:rPr lang="en-US" sz="2000" b="1" i="0" u="none" dirty="0" smtClean="0">
                          <a:solidFill>
                            <a:srgbClr val="000000"/>
                          </a:solidFill>
                          <a:latin typeface="Arial"/>
                        </a:rPr>
                        <a:t>Msg</a:t>
                      </a:r>
                      <a:endParaRPr lang="en-US" sz="2000" b="1" i="0" u="none"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r>
              <a:tr h="346075">
                <a:tc>
                  <a:txBody>
                    <a:bodyPr/>
                    <a:lstStyle/>
                    <a:p>
                      <a:pPr algn="r"/>
                      <a:r>
                        <a:rPr lang="en-US" sz="2000" b="1" i="0" dirty="0" smtClean="0">
                          <a:solidFill>
                            <a:srgbClr val="000000"/>
                          </a:solidFill>
                          <a:latin typeface="Arial"/>
                        </a:rPr>
                        <a:t>1201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r"/>
                      <a:r>
                        <a:rPr lang="en-US" sz="2000" b="1" i="0" dirty="0" smtClean="0">
                          <a:solidFill>
                            <a:srgbClr val="000000"/>
                          </a:solidFill>
                          <a:latin typeface="Arial"/>
                        </a:rPr>
                        <a:t>Contract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r"/>
                      <a:r>
                        <a:rPr lang="en-US" sz="2000" b="1" i="0" dirty="0" smtClean="0">
                          <a:solidFill>
                            <a:srgbClr val="000000"/>
                          </a:solidFill>
                          <a:latin typeface="Arial"/>
                        </a:rPr>
                        <a:t>30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r"/>
                      <a:r>
                        <a:rPr lang="en-US" sz="2000" b="1" i="0" dirty="0" smtClean="0">
                          <a:solidFill>
                            <a:srgbClr val="000000"/>
                          </a:solidFill>
                          <a:latin typeface="Arial"/>
                        </a:rPr>
                        <a:t>.</a:t>
                      </a:r>
                      <a:endParaRPr lang="en-US" sz="2000" b="1" i="0" dirty="0">
                        <a:solidFill>
                          <a:srgbClr val="000000"/>
                        </a:solidFill>
                        <a:latin typeface="Arial"/>
                      </a:endParaRPr>
                    </a:p>
                  </a:txBody>
                  <a:tcPr marT="0" marB="0"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solidFill>
                      <a:srgbClr val="FFFFE1"/>
                    </a:solidFill>
                  </a:tcPr>
                </a:tc>
                <a:tc>
                  <a:txBody>
                    <a:bodyPr/>
                    <a:lstStyle/>
                    <a:p>
                      <a:pPr algn="r"/>
                      <a:r>
                        <a:rPr lang="en-US" sz="2000" b="1" i="0" dirty="0" smtClean="0">
                          <a:solidFill>
                            <a:srgbClr val="000000"/>
                          </a:solidFill>
                          <a:latin typeface="Arial"/>
                        </a:rPr>
                        <a:t>.</a:t>
                      </a:r>
                      <a:endParaRPr lang="en-US" sz="2000" b="1" i="0" dirty="0">
                        <a:solidFill>
                          <a:srgbClr val="000000"/>
                        </a:solidFill>
                        <a:latin typeface="Arial"/>
                      </a:endParaRPr>
                    </a:p>
                  </a:txBody>
                  <a:tcPr marT="0" marB="0"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solidFill>
                      <a:srgbClr val="FFFFE1"/>
                    </a:solidFill>
                  </a:tcPr>
                </a:tc>
                <a:tc>
                  <a:txBody>
                    <a:bodyPr/>
                    <a:lstStyle/>
                    <a:p>
                      <a:pPr algn="r"/>
                      <a:r>
                        <a:rPr lang="en-US" sz="2000" b="1" i="0" dirty="0" smtClean="0">
                          <a:solidFill>
                            <a:srgbClr val="000000"/>
                          </a:solidFill>
                          <a:latin typeface="Arial"/>
                        </a:rPr>
                        <a:t>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bl>
          </a:graphicData>
        </a:graphic>
      </p:graphicFrame>
    </p:spTree>
    <p:extLst>
      <p:ext uri="{BB962C8B-B14F-4D97-AF65-F5344CB8AC3E}">
        <p14:creationId xmlns:p14="http://schemas.microsoft.com/office/powerpoint/2010/main" val="381330448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a:defRPr/>
            </a:pPr>
            <a:r>
              <a:rPr lang="en-US" dirty="0" smtClean="0"/>
              <a:t>Based on this program and the observation shown in the PDV, </a:t>
            </a:r>
            <a:r>
              <a:rPr lang="en-US" dirty="0"/>
              <a:t>what </a:t>
            </a:r>
            <a:r>
              <a:rPr lang="en-US" dirty="0" smtClean="0"/>
              <a:t>variable’s value will be assigned to </a:t>
            </a:r>
            <a:r>
              <a:rPr lang="en-US" b="1" dirty="0" smtClean="0"/>
              <a:t>Amount</a:t>
            </a:r>
            <a:r>
              <a:rPr lang="en-US" dirty="0" smtClean="0"/>
              <a:t>?</a:t>
            </a: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marL="0" indent="0">
              <a:defRPr/>
            </a:pPr>
            <a:endParaRPr lang="en-US" sz="800" b="1" dirty="0" smtClean="0"/>
          </a:p>
          <a:p>
            <a:pPr lvl="1">
              <a:buClr>
                <a:schemeClr val="tx1"/>
              </a:buClr>
              <a:buSzTx/>
              <a:buFont typeface="Wingdings" pitchFamily="2" charset="2"/>
              <a:buAutoNum type="alphaLcPeriod"/>
              <a:defRPr/>
            </a:pPr>
            <a:r>
              <a:rPr lang="en-US" dirty="0"/>
              <a:t>not specified</a:t>
            </a:r>
          </a:p>
          <a:p>
            <a:pPr lvl="1">
              <a:buClr>
                <a:schemeClr val="tx1"/>
              </a:buClr>
              <a:buSzTx/>
              <a:buFont typeface="Wingdings" pitchFamily="2" charset="2"/>
              <a:buAutoNum type="alphaLcPeriod"/>
              <a:defRPr/>
            </a:pPr>
            <a:r>
              <a:rPr lang="en-US" dirty="0" err="1">
                <a:cs typeface="Courier New" pitchFamily="49" charset="0"/>
              </a:rPr>
              <a:t>HrlyWage</a:t>
            </a:r>
            <a:r>
              <a:rPr lang="en-US" dirty="0">
                <a:cs typeface="Courier New" pitchFamily="49" charset="0"/>
              </a:rPr>
              <a:t>*</a:t>
            </a:r>
            <a:r>
              <a:rPr lang="en-US" dirty="0" err="1">
                <a:cs typeface="Courier New" pitchFamily="49" charset="0"/>
              </a:rPr>
              <a:t>Hrs</a:t>
            </a:r>
            <a:endParaRPr lang="en-US" dirty="0">
              <a:cs typeface="Courier New" pitchFamily="49" charset="0"/>
            </a:endParaRPr>
          </a:p>
          <a:p>
            <a:pPr lvl="1">
              <a:buClr>
                <a:schemeClr val="tx1"/>
              </a:buClr>
              <a:buSzTx/>
              <a:buFont typeface="Wingdings" pitchFamily="2" charset="2"/>
              <a:buAutoNum type="alphaLcPeriod"/>
              <a:defRPr/>
            </a:pPr>
            <a:r>
              <a:rPr lang="en-US" dirty="0" err="1"/>
              <a:t>JobRate</a:t>
            </a:r>
            <a:endParaRPr lang="en-US" dirty="0"/>
          </a:p>
          <a:p>
            <a:pPr lvl="1">
              <a:buClr>
                <a:schemeClr val="tx1"/>
              </a:buClr>
              <a:buSzTx/>
              <a:buFont typeface="Wingdings" pitchFamily="2" charset="2"/>
              <a:buAutoNum type="alphaLcPeriod"/>
              <a:defRPr/>
            </a:pPr>
            <a:r>
              <a:rPr lang="en-US" dirty="0"/>
              <a:t>Salary</a:t>
            </a:r>
          </a:p>
          <a:p>
            <a:pPr marL="0" indent="0">
              <a:defRPr/>
            </a:pPr>
            <a:endParaRPr lang="en-US" dirty="0" smtClean="0"/>
          </a:p>
        </p:txBody>
      </p:sp>
      <p:sp>
        <p:nvSpPr>
          <p:cNvPr id="2" name="TextBox 1"/>
          <p:cNvSpPr txBox="1"/>
          <p:nvPr/>
        </p:nvSpPr>
        <p:spPr>
          <a:xfrm>
            <a:off x="1141413" y="1843128"/>
            <a:ext cx="7130157" cy="2534027"/>
          </a:xfrm>
          <a:prstGeom prst="rect">
            <a:avLst/>
          </a:prstGeom>
          <a:solidFill>
            <a:srgbClr val="FFFFFF"/>
          </a:solidFill>
          <a:ln w="38100" cmpd="sng">
            <a:solidFill>
              <a:schemeClr val="tx2"/>
            </a:solidFill>
          </a:ln>
        </p:spPr>
        <p:txBody>
          <a:bodyPr vert="horz" wrap="none" lIns="88900" tIns="88900" rIns="266700" bIns="88900" rtlCol="0">
            <a:spAutoFit/>
          </a:bodyPr>
          <a:lstStyle/>
          <a:p>
            <a:pPr>
              <a:lnSpc>
                <a:spcPct val="85000"/>
              </a:lnSpc>
            </a:pPr>
            <a:r>
              <a:rPr lang="en-US" sz="2000" b="1" dirty="0">
                <a:solidFill>
                  <a:srgbClr val="000000"/>
                </a:solidFill>
                <a:latin typeface="Courier New"/>
                <a:cs typeface="Courier New" pitchFamily="49" charset="0"/>
              </a:rPr>
              <a:t>data payroll;</a:t>
            </a:r>
          </a:p>
          <a:p>
            <a:pPr>
              <a:lnSpc>
                <a:spcPct val="85000"/>
              </a:lnSpc>
            </a:pPr>
            <a:r>
              <a:rPr lang="en-US" sz="2000" b="1" dirty="0">
                <a:solidFill>
                  <a:srgbClr val="000000"/>
                </a:solidFill>
                <a:latin typeface="Courier New"/>
                <a:cs typeface="Courier New" pitchFamily="49" charset="0"/>
              </a:rPr>
              <a:t>   set salaries;</a:t>
            </a:r>
          </a:p>
          <a:p>
            <a:pPr>
              <a:lnSpc>
                <a:spcPct val="85000"/>
              </a:lnSpc>
            </a:pPr>
            <a:r>
              <a:rPr lang="en-US" sz="2000" b="1" dirty="0">
                <a:solidFill>
                  <a:srgbClr val="000000"/>
                </a:solidFill>
                <a:latin typeface="Courier New"/>
                <a:cs typeface="Courier New" pitchFamily="49" charset="0"/>
              </a:rPr>
              <a:t>   if </a:t>
            </a:r>
            <a:r>
              <a:rPr lang="en-US" sz="2000" b="1" dirty="0" smtClean="0">
                <a:solidFill>
                  <a:srgbClr val="000000"/>
                </a:solidFill>
                <a:latin typeface="Courier New"/>
                <a:cs typeface="Courier New" pitchFamily="49" charset="0"/>
              </a:rPr>
              <a:t>PayClass='Monthly' </a:t>
            </a:r>
            <a:r>
              <a:rPr lang="en-US" sz="2000" b="1" dirty="0">
                <a:solidFill>
                  <a:srgbClr val="000000"/>
                </a:solidFill>
                <a:latin typeface="Courier New"/>
                <a:cs typeface="Courier New" pitchFamily="49" charset="0"/>
              </a:rPr>
              <a:t>then </a:t>
            </a:r>
            <a:r>
              <a:rPr lang="en-US" sz="2000" b="1" dirty="0" smtClean="0">
                <a:solidFill>
                  <a:srgbClr val="000000"/>
                </a:solidFill>
                <a:latin typeface="Courier New"/>
                <a:cs typeface="Courier New" pitchFamily="49" charset="0"/>
              </a:rPr>
              <a:t>Amount</a:t>
            </a:r>
            <a:r>
              <a:rPr lang="en-US" sz="2000" b="1" dirty="0" smtClean="0">
                <a:latin typeface="Courier New"/>
                <a:cs typeface="Courier New" pitchFamily="49" charset="0"/>
              </a:rPr>
              <a:t>=Salary</a:t>
            </a:r>
            <a:r>
              <a:rPr lang="en-US" sz="2000" b="1" dirty="0">
                <a:latin typeface="Courier New"/>
                <a:cs typeface="Courier New" pitchFamily="49" charset="0"/>
              </a:rPr>
              <a:t>;</a:t>
            </a:r>
          </a:p>
          <a:p>
            <a:pPr>
              <a:lnSpc>
                <a:spcPct val="85000"/>
              </a:lnSpc>
            </a:pPr>
            <a:r>
              <a:rPr lang="en-US" sz="2000" b="1" dirty="0">
                <a:latin typeface="Courier New"/>
                <a:cs typeface="Courier New" pitchFamily="49" charset="0"/>
              </a:rPr>
              <a:t>   else if </a:t>
            </a:r>
            <a:r>
              <a:rPr lang="en-US" sz="2000" b="1" dirty="0" err="1" smtClean="0">
                <a:latin typeface="Courier New"/>
                <a:cs typeface="Courier New" pitchFamily="49" charset="0"/>
              </a:rPr>
              <a:t>PayClass</a:t>
            </a:r>
            <a:r>
              <a:rPr lang="en-US" sz="2000" b="1" dirty="0" smtClean="0">
                <a:latin typeface="Courier New"/>
                <a:cs typeface="Courier New" pitchFamily="49" charset="0"/>
              </a:rPr>
              <a:t>='Hourly' </a:t>
            </a:r>
            <a:r>
              <a:rPr lang="en-US" sz="2000" b="1" dirty="0">
                <a:latin typeface="Courier New"/>
                <a:cs typeface="Courier New" pitchFamily="49" charset="0"/>
              </a:rPr>
              <a:t>then </a:t>
            </a:r>
            <a:r>
              <a:rPr lang="en-US" sz="2000" b="1" dirty="0" smtClean="0">
                <a:latin typeface="Courier New"/>
                <a:cs typeface="Courier New" pitchFamily="49" charset="0"/>
              </a:rPr>
              <a:t>do</a:t>
            </a:r>
            <a:r>
              <a:rPr lang="en-US" sz="2000" b="1" dirty="0">
                <a:latin typeface="Courier New"/>
                <a:cs typeface="Courier New" pitchFamily="49" charset="0"/>
              </a:rPr>
              <a:t>;</a:t>
            </a:r>
          </a:p>
          <a:p>
            <a:pPr>
              <a:lnSpc>
                <a:spcPct val="85000"/>
              </a:lnSpc>
            </a:pPr>
            <a:r>
              <a:rPr lang="en-US" sz="2000" b="1" dirty="0">
                <a:latin typeface="Courier New"/>
                <a:cs typeface="Courier New" pitchFamily="49" charset="0"/>
              </a:rPr>
              <a:t>      </a:t>
            </a:r>
            <a:r>
              <a:rPr lang="en-US" sz="2000" b="1" dirty="0" smtClean="0">
                <a:solidFill>
                  <a:srgbClr val="000000"/>
                </a:solidFill>
                <a:latin typeface="Courier New"/>
                <a:cs typeface="Courier New" pitchFamily="49" charset="0"/>
              </a:rPr>
              <a:t>Amount</a:t>
            </a:r>
            <a:r>
              <a:rPr lang="en-US" sz="2000" b="1" dirty="0" smtClean="0">
                <a:latin typeface="Courier New"/>
                <a:cs typeface="Courier New" pitchFamily="49" charset="0"/>
              </a:rPr>
              <a:t>=</a:t>
            </a:r>
            <a:r>
              <a:rPr lang="en-US" sz="2000" b="1" dirty="0" err="1" smtClean="0">
                <a:latin typeface="Courier New"/>
                <a:cs typeface="Courier New" pitchFamily="49" charset="0"/>
              </a:rPr>
              <a:t>HrlyWage</a:t>
            </a:r>
            <a:r>
              <a:rPr lang="en-US" sz="2000" b="1" dirty="0" smtClean="0">
                <a:latin typeface="Courier New"/>
                <a:cs typeface="Courier New" pitchFamily="49" charset="0"/>
              </a:rPr>
              <a:t>*</a:t>
            </a:r>
            <a:r>
              <a:rPr lang="en-US" sz="2000" b="1" dirty="0" err="1" smtClean="0">
                <a:solidFill>
                  <a:srgbClr val="000000"/>
                </a:solidFill>
                <a:latin typeface="Courier New"/>
                <a:cs typeface="Courier New" pitchFamily="49" charset="0"/>
              </a:rPr>
              <a:t>Hrs</a:t>
            </a:r>
            <a:r>
              <a:rPr lang="en-US" sz="2000" b="1" dirty="0">
                <a:latin typeface="Courier New"/>
                <a:cs typeface="Courier New" pitchFamily="49" charset="0"/>
              </a:rPr>
              <a:t>;</a:t>
            </a:r>
          </a:p>
          <a:p>
            <a:pPr>
              <a:lnSpc>
                <a:spcPct val="85000"/>
              </a:lnSpc>
            </a:pPr>
            <a:r>
              <a:rPr lang="en-US" sz="2000" b="1" dirty="0">
                <a:latin typeface="Courier New"/>
                <a:cs typeface="Courier New" pitchFamily="49" charset="0"/>
              </a:rPr>
              <a:t>      </a:t>
            </a:r>
            <a:r>
              <a:rPr lang="en-US" sz="2000" b="1" dirty="0" smtClean="0">
                <a:latin typeface="Courier New"/>
                <a:cs typeface="Courier New" pitchFamily="49" charset="0"/>
              </a:rPr>
              <a:t>if </a:t>
            </a:r>
            <a:r>
              <a:rPr lang="en-US" sz="2000" b="1" dirty="0">
                <a:solidFill>
                  <a:srgbClr val="000000"/>
                </a:solidFill>
                <a:latin typeface="Courier New"/>
                <a:cs typeface="Courier New" pitchFamily="49" charset="0"/>
              </a:rPr>
              <a:t>Hrs</a:t>
            </a:r>
            <a:r>
              <a:rPr lang="en-US" sz="2000" b="1" dirty="0">
                <a:latin typeface="Courier New"/>
                <a:cs typeface="Courier New" pitchFamily="49" charset="0"/>
              </a:rPr>
              <a:t>&gt;40 then </a:t>
            </a:r>
            <a:r>
              <a:rPr lang="en-US" sz="2000" b="1" dirty="0" smtClean="0">
                <a:solidFill>
                  <a:srgbClr val="000000"/>
                </a:solidFill>
                <a:latin typeface="Courier New"/>
                <a:cs typeface="Courier New" pitchFamily="49" charset="0"/>
              </a:rPr>
              <a:t>Msg</a:t>
            </a:r>
            <a:r>
              <a:rPr lang="en-US" sz="2000" b="1" dirty="0" smtClean="0">
                <a:latin typeface="Courier New"/>
                <a:cs typeface="Courier New" pitchFamily="49" charset="0"/>
              </a:rPr>
              <a:t>=</a:t>
            </a:r>
            <a:r>
              <a:rPr lang="en-US" sz="2000" b="1" dirty="0">
                <a:latin typeface="Courier New"/>
                <a:cs typeface="Courier New" pitchFamily="49" charset="0"/>
              </a:rPr>
              <a:t>'CHECK TIMECARD'; </a:t>
            </a:r>
          </a:p>
          <a:p>
            <a:pPr>
              <a:lnSpc>
                <a:spcPct val="85000"/>
              </a:lnSpc>
            </a:pPr>
            <a:r>
              <a:rPr lang="en-US" sz="2000" b="1" dirty="0">
                <a:latin typeface="Courier New"/>
                <a:cs typeface="Courier New" pitchFamily="49" charset="0"/>
              </a:rPr>
              <a:t>   </a:t>
            </a:r>
            <a:r>
              <a:rPr lang="en-US" sz="2000" b="1" dirty="0" smtClean="0">
                <a:latin typeface="Courier New"/>
                <a:cs typeface="Courier New" pitchFamily="49" charset="0"/>
              </a:rPr>
              <a:t>end</a:t>
            </a:r>
            <a:r>
              <a:rPr lang="en-US" sz="2000" b="1" dirty="0">
                <a:latin typeface="Courier New"/>
                <a:cs typeface="Courier New" pitchFamily="49" charset="0"/>
              </a:rPr>
              <a:t>;     </a:t>
            </a:r>
          </a:p>
          <a:p>
            <a:pPr>
              <a:lnSpc>
                <a:spcPct val="85000"/>
              </a:lnSpc>
            </a:pPr>
            <a:r>
              <a:rPr lang="en-US" sz="2000" b="1" dirty="0">
                <a:latin typeface="Courier New"/>
                <a:cs typeface="Courier New" pitchFamily="49" charset="0"/>
              </a:rPr>
              <a:t>   else </a:t>
            </a:r>
            <a:r>
              <a:rPr lang="en-US" sz="2000" b="1" dirty="0" smtClean="0">
                <a:solidFill>
                  <a:srgbClr val="000000"/>
                </a:solidFill>
                <a:latin typeface="Courier New"/>
                <a:cs typeface="Courier New" pitchFamily="49" charset="0"/>
              </a:rPr>
              <a:t>Amount</a:t>
            </a:r>
            <a:r>
              <a:rPr lang="en-US" sz="2000" b="1" dirty="0" smtClean="0">
                <a:latin typeface="Courier New"/>
                <a:cs typeface="Courier New" pitchFamily="49" charset="0"/>
              </a:rPr>
              <a:t>=</a:t>
            </a:r>
            <a:r>
              <a:rPr lang="en-US" sz="2000" b="1" dirty="0" err="1" smtClean="0">
                <a:latin typeface="Courier New"/>
                <a:cs typeface="Courier New" pitchFamily="49" charset="0"/>
              </a:rPr>
              <a:t>JobRate</a:t>
            </a:r>
            <a:r>
              <a:rPr lang="en-US" sz="2000" b="1" dirty="0">
                <a:latin typeface="Courier New"/>
                <a:cs typeface="Courier New" pitchFamily="49" charset="0"/>
              </a:rPr>
              <a:t>;</a:t>
            </a:r>
          </a:p>
          <a:p>
            <a:pPr>
              <a:lnSpc>
                <a:spcPct val="85000"/>
              </a:lnSpc>
            </a:pPr>
            <a:r>
              <a:rPr lang="en-US" sz="2000" b="1" dirty="0">
                <a:latin typeface="Courier New"/>
                <a:cs typeface="Courier New" pitchFamily="49" charset="0"/>
              </a:rPr>
              <a:t>run;</a:t>
            </a:r>
          </a:p>
        </p:txBody>
      </p:sp>
      <p:graphicFrame>
        <p:nvGraphicFramePr>
          <p:cNvPr id="3" name="Table 2"/>
          <p:cNvGraphicFramePr>
            <a:graphicFrameLocks noGrp="1"/>
          </p:cNvGraphicFramePr>
          <p:nvPr>
            <p:extLst>
              <p:ext uri="{D42A27DB-BD31-4B8C-83A1-F6EECF244321}">
                <p14:modId xmlns:p14="http://schemas.microsoft.com/office/powerpoint/2010/main" val="4087574488"/>
              </p:ext>
            </p:extLst>
          </p:nvPr>
        </p:nvGraphicFramePr>
        <p:xfrm>
          <a:off x="3512910" y="4549824"/>
          <a:ext cx="5492193" cy="1321435"/>
        </p:xfrm>
        <a:graphic>
          <a:graphicData uri="http://schemas.openxmlformats.org/drawingml/2006/table">
            <a:tbl>
              <a:tblPr firstRow="1" bandRow="1">
                <a:tableStyleId>{5C22544A-7EE6-4342-B048-85BDC9FD1C3A}</a:tableStyleId>
              </a:tblPr>
              <a:tblGrid>
                <a:gridCol w="758149"/>
                <a:gridCol w="1254258"/>
                <a:gridCol w="748162"/>
                <a:gridCol w="798653"/>
                <a:gridCol w="1030147"/>
                <a:gridCol w="902824"/>
              </a:tblGrid>
              <a:tr h="346075">
                <a:tc gridSpan="6">
                  <a:txBody>
                    <a:bodyPr/>
                    <a:lstStyle/>
                    <a:p>
                      <a:pPr algn="l"/>
                      <a:r>
                        <a:rPr lang="en-US" sz="2400" b="0" i="0" dirty="0" smtClean="0">
                          <a:solidFill>
                            <a:srgbClr val="000000"/>
                          </a:solidFill>
                          <a:latin typeface="Arial"/>
                        </a:rPr>
                        <a:t>PDV</a:t>
                      </a:r>
                      <a:endParaRPr lang="en-US" sz="2400" b="0" i="0" dirty="0">
                        <a:solidFill>
                          <a:srgbClr val="000000"/>
                        </a:solidFill>
                        <a:latin typeface="Arial"/>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a:endParaRPr lang="en-US" sz="2400" b="0" i="0"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l"/>
                      <a:endParaRPr lang="en-US" sz="2400" b="0" i="0"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l"/>
                      <a:endParaRPr lang="en-US" sz="2400" b="0" i="0"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l"/>
                      <a:endParaRPr lang="en-US" sz="2400" b="0" i="0"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l"/>
                      <a:endParaRPr lang="en-US" sz="2400" b="0" i="0"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075">
                <a:tc>
                  <a:txBody>
                    <a:bodyPr/>
                    <a:lstStyle/>
                    <a:p>
                      <a:pPr algn="ctr"/>
                      <a:r>
                        <a:rPr lang="en-US" sz="2000" b="1" i="0" u="none" dirty="0" smtClean="0">
                          <a:solidFill>
                            <a:srgbClr val="000000"/>
                          </a:solidFill>
                          <a:latin typeface="Arial"/>
                        </a:rPr>
                        <a:t>Emp</a:t>
                      </a:r>
                    </a:p>
                    <a:p>
                      <a:pPr algn="ctr"/>
                      <a:r>
                        <a:rPr lang="en-US" sz="2000" b="1" i="0" dirty="0" smtClean="0">
                          <a:solidFill>
                            <a:srgbClr val="000000"/>
                          </a:solidFill>
                          <a:latin typeface="Arial"/>
                        </a:rPr>
                        <a:t>ID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2000" b="1" i="0" dirty="0" smtClean="0">
                          <a:solidFill>
                            <a:srgbClr val="000000"/>
                          </a:solidFill>
                          <a:latin typeface="Arial"/>
                        </a:rPr>
                        <a:t>Pay</a:t>
                      </a:r>
                    </a:p>
                    <a:p>
                      <a:pPr algn="ctr"/>
                      <a:r>
                        <a:rPr lang="en-US" sz="2000" b="1" i="0" dirty="0" smtClean="0">
                          <a:solidFill>
                            <a:srgbClr val="000000"/>
                          </a:solidFill>
                          <a:latin typeface="Arial"/>
                        </a:rPr>
                        <a:t>Class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2000" b="1" i="0" u="none" dirty="0" smtClean="0">
                          <a:solidFill>
                            <a:srgbClr val="000000"/>
                          </a:solidFill>
                          <a:latin typeface="Arial"/>
                        </a:rPr>
                        <a:t> Hrs</a:t>
                      </a:r>
                      <a:endParaRPr lang="en-US" sz="2000" b="1" i="0" u="none"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c>
                  <a:txBody>
                    <a:bodyPr/>
                    <a:lstStyle/>
                    <a:p>
                      <a:pPr algn="ctr"/>
                      <a:r>
                        <a:rPr lang="en-US" sz="2000" b="1" i="0" u="none" smtClean="0">
                          <a:solidFill>
                            <a:srgbClr val="000000"/>
                          </a:solidFill>
                          <a:latin typeface="Arial"/>
                        </a:rPr>
                        <a:t>Amount</a:t>
                      </a:r>
                      <a:endParaRPr lang="en-US" sz="2000" b="1" i="0" u="none" dirty="0">
                        <a:solidFill>
                          <a:srgbClr val="000000"/>
                        </a:solidFill>
                        <a:latin typeface="Arial"/>
                      </a:endParaRPr>
                    </a:p>
                  </a:txBody>
                  <a:tcPr marT="0" marB="0"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F78"/>
                    </a:solidFill>
                  </a:tcPr>
                </a:tc>
                <a:tc>
                  <a:txBody>
                    <a:bodyPr/>
                    <a:lstStyle/>
                    <a:p>
                      <a:pPr algn="ctr"/>
                      <a:r>
                        <a:rPr lang="en-US" sz="2000" b="1" i="0" dirty="0" smtClean="0">
                          <a:solidFill>
                            <a:srgbClr val="000000"/>
                          </a:solidFill>
                          <a:latin typeface="Arial"/>
                        </a:rPr>
                        <a:t>Job</a:t>
                      </a:r>
                    </a:p>
                    <a:p>
                      <a:pPr algn="ctr"/>
                      <a:r>
                        <a:rPr lang="en-US" sz="2000" b="1" i="0" dirty="0" smtClean="0">
                          <a:solidFill>
                            <a:srgbClr val="000000"/>
                          </a:solidFill>
                          <a:latin typeface="Arial"/>
                        </a:rPr>
                        <a:t>Rate</a:t>
                      </a:r>
                      <a:endParaRPr lang="en-US" sz="2000" b="1" i="0" dirty="0">
                        <a:solidFill>
                          <a:srgbClr val="000000"/>
                        </a:solidFill>
                        <a:latin typeface="Arial"/>
                      </a:endParaRPr>
                    </a:p>
                  </a:txBody>
                  <a:tcPr marT="0" marB="0"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F78"/>
                    </a:solidFill>
                  </a:tcPr>
                </a:tc>
                <a:tc>
                  <a:txBody>
                    <a:bodyPr/>
                    <a:lstStyle/>
                    <a:p>
                      <a:pPr algn="ctr"/>
                      <a:r>
                        <a:rPr lang="en-US" sz="2000" b="1" i="0" u="none" dirty="0" smtClean="0">
                          <a:solidFill>
                            <a:srgbClr val="000000"/>
                          </a:solidFill>
                          <a:latin typeface="Arial"/>
                        </a:rPr>
                        <a:t>Msg</a:t>
                      </a:r>
                      <a:endParaRPr lang="en-US" sz="2000" b="1" i="0" u="none"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r>
              <a:tr h="346075">
                <a:tc>
                  <a:txBody>
                    <a:bodyPr/>
                    <a:lstStyle/>
                    <a:p>
                      <a:pPr algn="r"/>
                      <a:r>
                        <a:rPr lang="en-US" sz="2000" b="1" i="0" dirty="0" smtClean="0">
                          <a:solidFill>
                            <a:srgbClr val="000000"/>
                          </a:solidFill>
                          <a:latin typeface="Arial"/>
                        </a:rPr>
                        <a:t>1201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r"/>
                      <a:r>
                        <a:rPr lang="en-US" sz="2000" b="1" i="0" dirty="0" smtClean="0">
                          <a:solidFill>
                            <a:srgbClr val="000000"/>
                          </a:solidFill>
                          <a:latin typeface="Arial"/>
                        </a:rPr>
                        <a:t>Contract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r"/>
                      <a:r>
                        <a:rPr lang="en-US" sz="2000" b="1" i="0" dirty="0" smtClean="0">
                          <a:solidFill>
                            <a:srgbClr val="000000"/>
                          </a:solidFill>
                          <a:latin typeface="Arial"/>
                        </a:rPr>
                        <a:t>30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c>
                  <a:txBody>
                    <a:bodyPr/>
                    <a:lstStyle/>
                    <a:p>
                      <a:pPr algn="r"/>
                      <a:r>
                        <a:rPr lang="en-US" sz="2000" b="1" i="0" dirty="0" smtClean="0">
                          <a:solidFill>
                            <a:srgbClr val="000000"/>
                          </a:solidFill>
                          <a:latin typeface="Arial"/>
                        </a:rPr>
                        <a:t>.</a:t>
                      </a:r>
                      <a:endParaRPr lang="en-US" sz="2000" b="1" i="0" dirty="0">
                        <a:solidFill>
                          <a:srgbClr val="000000"/>
                        </a:solidFill>
                        <a:latin typeface="Arial"/>
                      </a:endParaRPr>
                    </a:p>
                  </a:txBody>
                  <a:tcPr marT="0" marB="0"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solidFill>
                      <a:srgbClr val="FFFFE1"/>
                    </a:solidFill>
                  </a:tcPr>
                </a:tc>
                <a:tc>
                  <a:txBody>
                    <a:bodyPr/>
                    <a:lstStyle/>
                    <a:p>
                      <a:pPr algn="r"/>
                      <a:r>
                        <a:rPr lang="en-US" sz="2000" b="1" i="0" dirty="0" smtClean="0">
                          <a:solidFill>
                            <a:srgbClr val="000000"/>
                          </a:solidFill>
                          <a:latin typeface="Arial"/>
                        </a:rPr>
                        <a:t>.</a:t>
                      </a:r>
                      <a:endParaRPr lang="en-US" sz="2000" b="1" i="0" dirty="0">
                        <a:solidFill>
                          <a:srgbClr val="000000"/>
                        </a:solidFill>
                        <a:latin typeface="Arial"/>
                      </a:endParaRPr>
                    </a:p>
                  </a:txBody>
                  <a:tcPr marT="0" marB="0"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solidFill>
                      <a:srgbClr val="FFFFE1"/>
                    </a:solidFill>
                  </a:tcPr>
                </a:tc>
                <a:tc>
                  <a:txBody>
                    <a:bodyPr/>
                    <a:lstStyle/>
                    <a:p>
                      <a:pPr algn="r"/>
                      <a:r>
                        <a:rPr lang="en-US" sz="2000" b="1" i="0" dirty="0" smtClean="0">
                          <a:solidFill>
                            <a:srgbClr val="000000"/>
                          </a:solidFill>
                          <a:latin typeface="Arial"/>
                        </a:rPr>
                        <a:t>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bl>
          </a:graphicData>
        </a:graphic>
      </p:graphicFrame>
      <p:sp>
        <p:nvSpPr>
          <p:cNvPr id="4" name="Oval 3"/>
          <p:cNvSpPr/>
          <p:nvPr/>
        </p:nvSpPr>
        <p:spPr bwMode="auto">
          <a:xfrm>
            <a:off x="637540" y="5751195"/>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smtClean="0">
                <a:solidFill>
                  <a:srgbClr val="000000"/>
                </a:solidFill>
              </a:rPr>
              <a:t> </a:t>
            </a:r>
            <a:endParaRPr lang="en-US" sz="2000">
              <a:solidFill>
                <a:srgbClr val="000000"/>
              </a:solidFill>
            </a:endParaRPr>
          </a:p>
        </p:txBody>
      </p:sp>
    </p:spTree>
    <p:extLst>
      <p:ext uri="{BB962C8B-B14F-4D97-AF65-F5344CB8AC3E}">
        <p14:creationId xmlns:p14="http://schemas.microsoft.com/office/powerpoint/2010/main" val="282668399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2"/>
              <a:defRPr/>
            </a:pPr>
            <a:r>
              <a:rPr lang="en-US" dirty="0" smtClean="0"/>
              <a:t>Which of the following SAS functions returns a number from 1 to 12? </a:t>
            </a:r>
          </a:p>
          <a:p>
            <a:pPr marL="0" indent="0">
              <a:defRPr/>
            </a:pPr>
            <a:endParaRPr lang="en-US" sz="800" b="1" dirty="0" smtClean="0"/>
          </a:p>
          <a:p>
            <a:pPr marL="914400" lvl="1" indent="-461963">
              <a:buClr>
                <a:schemeClr val="tx1"/>
              </a:buClr>
              <a:buSzTx/>
              <a:buFont typeface="Wingdings" pitchFamily="2" charset="2"/>
              <a:buAutoNum type="alphaLcPeriod"/>
              <a:defRPr/>
            </a:pPr>
            <a:r>
              <a:rPr lang="en-US" dirty="0" smtClean="0"/>
              <a:t>YEAR(</a:t>
            </a:r>
            <a:r>
              <a:rPr lang="en-US" i="1" dirty="0" smtClean="0"/>
              <a:t>SAS-date</a:t>
            </a:r>
            <a:r>
              <a:rPr lang="en-US" dirty="0" smtClean="0"/>
              <a:t>)</a:t>
            </a:r>
          </a:p>
          <a:p>
            <a:pPr marL="914400" lvl="1" indent="-461963">
              <a:buClr>
                <a:schemeClr val="tx1"/>
              </a:buClr>
              <a:buSzTx/>
              <a:buFont typeface="Wingdings" pitchFamily="2" charset="2"/>
              <a:buAutoNum type="alphaLcPeriod"/>
              <a:defRPr/>
            </a:pPr>
            <a:r>
              <a:rPr lang="en-US" dirty="0" smtClean="0"/>
              <a:t>MONTH(</a:t>
            </a:r>
            <a:r>
              <a:rPr lang="en-US" i="1" dirty="0" smtClean="0"/>
              <a:t>SAS-date</a:t>
            </a:r>
            <a:r>
              <a:rPr lang="en-US" dirty="0" smtClean="0"/>
              <a:t>)</a:t>
            </a:r>
          </a:p>
          <a:p>
            <a:pPr marL="914400" lvl="1" indent="-461963">
              <a:buClr>
                <a:schemeClr val="tx1"/>
              </a:buClr>
              <a:buSzTx/>
              <a:buFont typeface="Wingdings" pitchFamily="2" charset="2"/>
              <a:buAutoNum type="alphaLcPeriod"/>
              <a:defRPr/>
            </a:pPr>
            <a:r>
              <a:rPr lang="en-US" dirty="0" smtClean="0"/>
              <a:t>WEEKDAY(</a:t>
            </a:r>
            <a:r>
              <a:rPr lang="en-US" i="1" dirty="0" smtClean="0"/>
              <a:t>SAS-date</a:t>
            </a:r>
            <a:r>
              <a:rPr lang="en-US" dirty="0" smtClean="0"/>
              <a:t>)</a:t>
            </a:r>
          </a:p>
          <a:p>
            <a:pPr marL="914400" lvl="1" indent="-461963">
              <a:buClr>
                <a:schemeClr val="tx1"/>
              </a:buClr>
              <a:buSzTx/>
              <a:buFont typeface="Wingdings" pitchFamily="2" charset="2"/>
              <a:buAutoNum type="alphaLcPeriod"/>
              <a:defRPr/>
            </a:pPr>
            <a:r>
              <a:rPr lang="en-US" dirty="0" smtClean="0"/>
              <a:t>TODAY(</a:t>
            </a:r>
            <a:r>
              <a:rPr lang="en-US" i="1" dirty="0" smtClean="0"/>
              <a:t>SAS-date</a:t>
            </a:r>
            <a:r>
              <a:rPr lang="en-US" dirty="0" smtClean="0"/>
              <a:t>)</a:t>
            </a:r>
          </a:p>
          <a:p>
            <a:pPr marL="0" indent="0">
              <a:defRPr/>
            </a:pPr>
            <a:endParaRPr lang="en-US" dirty="0" smtClean="0"/>
          </a:p>
        </p:txBody>
      </p:sp>
    </p:spTree>
    <p:extLst>
      <p:ext uri="{BB962C8B-B14F-4D97-AF65-F5344CB8AC3E}">
        <p14:creationId xmlns:p14="http://schemas.microsoft.com/office/powerpoint/2010/main" val="394147754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2"/>
              <a:defRPr/>
            </a:pPr>
            <a:r>
              <a:rPr lang="en-US" dirty="0"/>
              <a:t>Which of the following SAS functions returns a number from 1 to 12? </a:t>
            </a:r>
          </a:p>
          <a:p>
            <a:pPr marL="0" indent="0">
              <a:defRPr/>
            </a:pPr>
            <a:endParaRPr lang="en-US" sz="800" b="1" dirty="0" smtClean="0"/>
          </a:p>
          <a:p>
            <a:pPr marL="914400" lvl="1" indent="-461963">
              <a:buClr>
                <a:schemeClr val="tx1"/>
              </a:buClr>
              <a:buSzTx/>
              <a:buFont typeface="Wingdings" pitchFamily="2" charset="2"/>
              <a:buAutoNum type="alphaLcPeriod"/>
              <a:defRPr/>
            </a:pPr>
            <a:r>
              <a:rPr lang="en-US" dirty="0"/>
              <a:t>YEAR(</a:t>
            </a:r>
            <a:r>
              <a:rPr lang="en-US" i="1" dirty="0"/>
              <a:t>SAS-date</a:t>
            </a:r>
            <a:r>
              <a:rPr lang="en-US" dirty="0"/>
              <a:t>)</a:t>
            </a:r>
          </a:p>
          <a:p>
            <a:pPr marL="914400" lvl="1" indent="-461963">
              <a:buClr>
                <a:schemeClr val="tx1"/>
              </a:buClr>
              <a:buSzTx/>
              <a:buFont typeface="Wingdings" pitchFamily="2" charset="2"/>
              <a:buAutoNum type="alphaLcPeriod"/>
              <a:defRPr/>
            </a:pPr>
            <a:r>
              <a:rPr lang="en-US" dirty="0"/>
              <a:t>MONTH(</a:t>
            </a:r>
            <a:r>
              <a:rPr lang="en-US" i="1" dirty="0"/>
              <a:t>SAS-date</a:t>
            </a:r>
            <a:r>
              <a:rPr lang="en-US" dirty="0"/>
              <a:t>)</a:t>
            </a:r>
          </a:p>
          <a:p>
            <a:pPr marL="914400" lvl="1" indent="-461963">
              <a:buClr>
                <a:schemeClr val="tx1"/>
              </a:buClr>
              <a:buSzTx/>
              <a:buFont typeface="Wingdings" pitchFamily="2" charset="2"/>
              <a:buAutoNum type="alphaLcPeriod"/>
              <a:defRPr/>
            </a:pPr>
            <a:r>
              <a:rPr lang="en-US" dirty="0"/>
              <a:t>WEEKDAY(</a:t>
            </a:r>
            <a:r>
              <a:rPr lang="en-US" i="1" dirty="0"/>
              <a:t>SAS-date</a:t>
            </a:r>
            <a:r>
              <a:rPr lang="en-US" dirty="0"/>
              <a:t>)</a:t>
            </a:r>
          </a:p>
          <a:p>
            <a:pPr marL="914400" lvl="1" indent="-461963">
              <a:buClr>
                <a:schemeClr val="tx1"/>
              </a:buClr>
              <a:buSzTx/>
              <a:buFont typeface="Wingdings" pitchFamily="2" charset="2"/>
              <a:buAutoNum type="alphaLcPeriod"/>
              <a:defRPr/>
            </a:pPr>
            <a:r>
              <a:rPr lang="en-US" dirty="0"/>
              <a:t>TODAY(</a:t>
            </a:r>
            <a:r>
              <a:rPr lang="en-US" i="1" dirty="0"/>
              <a:t>SAS-date</a:t>
            </a:r>
            <a:r>
              <a:rPr lang="en-US" dirty="0"/>
              <a:t>)</a:t>
            </a:r>
          </a:p>
          <a:p>
            <a:pPr marL="0" indent="0">
              <a:defRPr/>
            </a:pPr>
            <a:endParaRPr lang="en-US" dirty="0" smtClean="0"/>
          </a:p>
        </p:txBody>
      </p:sp>
      <p:sp>
        <p:nvSpPr>
          <p:cNvPr id="3" name="Oval 2"/>
          <p:cNvSpPr/>
          <p:nvPr/>
        </p:nvSpPr>
        <p:spPr bwMode="auto">
          <a:xfrm>
            <a:off x="969010" y="1941195"/>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smtClean="0">
                <a:solidFill>
                  <a:srgbClr val="000000"/>
                </a:solidFill>
              </a:rPr>
              <a:t> </a:t>
            </a:r>
            <a:endParaRPr lang="en-US" sz="2000">
              <a:solidFill>
                <a:srgbClr val="000000"/>
              </a:solidFill>
            </a:endParaRPr>
          </a:p>
        </p:txBody>
      </p:sp>
    </p:spTree>
    <p:extLst>
      <p:ext uri="{BB962C8B-B14F-4D97-AF65-F5344CB8AC3E}">
        <p14:creationId xmlns:p14="http://schemas.microsoft.com/office/powerpoint/2010/main" val="84310199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3"/>
              <a:defRPr/>
            </a:pPr>
            <a:r>
              <a:rPr lang="en-US" dirty="0" smtClean="0">
                <a:latin typeface="Arial"/>
              </a:rPr>
              <a:t>The data set </a:t>
            </a:r>
            <a:r>
              <a:rPr lang="en-US" b="1" dirty="0">
                <a:latin typeface="Arial"/>
              </a:rPr>
              <a:t>o</a:t>
            </a:r>
            <a:r>
              <a:rPr lang="en-US" b="1" dirty="0" smtClean="0">
                <a:latin typeface="Arial"/>
              </a:rPr>
              <a:t>rion.sales</a:t>
            </a:r>
            <a:r>
              <a:rPr lang="en-US" dirty="0" smtClean="0"/>
              <a:t> contains nine variables. Given this DATA step, how many variables does the descriptor portion of </a:t>
            </a:r>
            <a:r>
              <a:rPr lang="en-US" b="1" dirty="0" smtClean="0"/>
              <a:t>work.comp</a:t>
            </a:r>
            <a:r>
              <a:rPr lang="en-US" dirty="0" smtClean="0"/>
              <a:t> contain?</a:t>
            </a:r>
          </a:p>
          <a:p>
            <a:pPr>
              <a:defRPr/>
            </a:pPr>
            <a:endParaRPr lang="en-US" dirty="0"/>
          </a:p>
          <a:p>
            <a:pPr>
              <a:defRPr/>
            </a:pPr>
            <a:endParaRPr lang="en-US" dirty="0" smtClean="0"/>
          </a:p>
          <a:p>
            <a:pPr>
              <a:defRPr/>
            </a:pPr>
            <a:endParaRPr lang="en-US" dirty="0"/>
          </a:p>
          <a:p>
            <a:pPr>
              <a:defRPr/>
            </a:pPr>
            <a:endParaRPr lang="en-US" dirty="0" smtClean="0"/>
          </a:p>
          <a:p>
            <a:pPr marL="0" indent="0">
              <a:defRPr/>
            </a:pPr>
            <a:endParaRPr lang="en-US" sz="800" b="1" dirty="0" smtClean="0"/>
          </a:p>
          <a:p>
            <a:pPr marL="914400" lvl="1" indent="-461963">
              <a:buClr>
                <a:schemeClr val="tx1"/>
              </a:buClr>
              <a:buSzTx/>
              <a:buFont typeface="Wingdings" pitchFamily="2" charset="2"/>
              <a:buAutoNum type="alphaLcPeriod"/>
              <a:defRPr/>
            </a:pPr>
            <a:r>
              <a:rPr lang="en-US" dirty="0" smtClean="0"/>
              <a:t>6</a:t>
            </a:r>
          </a:p>
          <a:p>
            <a:pPr marL="914400" lvl="1" indent="-461963">
              <a:buClr>
                <a:schemeClr val="tx1"/>
              </a:buClr>
              <a:buSzTx/>
              <a:buFont typeface="Wingdings" pitchFamily="2" charset="2"/>
              <a:buAutoNum type="alphaLcPeriod"/>
              <a:defRPr/>
            </a:pPr>
            <a:r>
              <a:rPr lang="en-US" dirty="0" smtClean="0"/>
              <a:t>7</a:t>
            </a:r>
          </a:p>
          <a:p>
            <a:pPr marL="914400" lvl="1" indent="-461963">
              <a:buClr>
                <a:schemeClr val="tx1"/>
              </a:buClr>
              <a:buSzTx/>
              <a:buFont typeface="Wingdings" pitchFamily="2" charset="2"/>
              <a:buAutoNum type="alphaLcPeriod"/>
              <a:defRPr/>
            </a:pPr>
            <a:r>
              <a:rPr lang="en-US" dirty="0" smtClean="0"/>
              <a:t>10</a:t>
            </a:r>
          </a:p>
          <a:p>
            <a:pPr marL="914400" lvl="1" indent="-461963">
              <a:buClr>
                <a:schemeClr val="tx1"/>
              </a:buClr>
              <a:buSzTx/>
              <a:buFont typeface="Wingdings" pitchFamily="2" charset="2"/>
              <a:buAutoNum type="alphaLcPeriod"/>
              <a:defRPr/>
            </a:pPr>
            <a:r>
              <a:rPr lang="en-US" dirty="0" smtClean="0"/>
              <a:t>None. This program contains a logic error.</a:t>
            </a:r>
          </a:p>
          <a:p>
            <a:pPr marL="0" indent="0">
              <a:defRPr/>
            </a:pPr>
            <a:endParaRPr lang="en-US" dirty="0" smtClean="0"/>
          </a:p>
        </p:txBody>
      </p:sp>
      <p:sp>
        <p:nvSpPr>
          <p:cNvPr id="2" name="TextBox 1"/>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5" name="Text Box 6"/>
          <p:cNvSpPr txBox="1">
            <a:spLocks noChangeArrowheads="1"/>
          </p:cNvSpPr>
          <p:nvPr/>
        </p:nvSpPr>
        <p:spPr bwMode="auto">
          <a:xfrm>
            <a:off x="1141413" y="1962996"/>
            <a:ext cx="6639800" cy="1499128"/>
          </a:xfrm>
          <a:prstGeom prst="rect">
            <a:avLst/>
          </a:prstGeom>
          <a:solidFill>
            <a:srgbClr val="FFFFFF"/>
          </a:solidFill>
          <a:ln w="38100" cmpd="sng">
            <a:solidFill>
              <a:schemeClr val="tx2"/>
            </a:solidFill>
            <a:miter lim="800000"/>
            <a:headEnd type="none" w="med" len="lg"/>
            <a:tailEnd type="none" w="med" len="lg"/>
          </a:ln>
        </p:spPr>
        <p:txBody>
          <a:bodyPr wrap="square" lIns="88900" tIns="88900" rIns="266700" bIns="88900">
            <a:spAutoFit/>
          </a:bodyPr>
          <a:lstStyle>
            <a:lvl1pPr defTabSz="652463" eaLnBrk="0" hangingPunct="0">
              <a:defRPr sz="1200">
                <a:solidFill>
                  <a:schemeClr val="tx1"/>
                </a:solidFill>
                <a:latin typeface="Arial" pitchFamily="34" charset="0"/>
              </a:defRPr>
            </a:lvl1pPr>
            <a:lvl2pPr marL="742950" indent="-285750" defTabSz="652463" eaLnBrk="0" hangingPunct="0">
              <a:defRPr sz="1200">
                <a:solidFill>
                  <a:schemeClr val="tx1"/>
                </a:solidFill>
                <a:latin typeface="Arial" pitchFamily="34" charset="0"/>
              </a:defRPr>
            </a:lvl2pPr>
            <a:lvl3pPr marL="1143000" indent="-228600" defTabSz="652463" eaLnBrk="0" hangingPunct="0">
              <a:defRPr sz="1200">
                <a:solidFill>
                  <a:schemeClr val="tx1"/>
                </a:solidFill>
                <a:latin typeface="Arial" pitchFamily="34" charset="0"/>
              </a:defRPr>
            </a:lvl3pPr>
            <a:lvl4pPr marL="1600200" indent="-228600" defTabSz="652463" eaLnBrk="0" hangingPunct="0">
              <a:defRPr sz="1200">
                <a:solidFill>
                  <a:schemeClr val="tx1"/>
                </a:solidFill>
                <a:latin typeface="Arial" pitchFamily="34" charset="0"/>
              </a:defRPr>
            </a:lvl4pPr>
            <a:lvl5pPr marL="2057400" indent="-228600" defTabSz="652463" eaLnBrk="0" hangingPunct="0">
              <a:defRPr sz="1200">
                <a:solidFill>
                  <a:schemeClr val="tx1"/>
                </a:solidFill>
                <a:latin typeface="Arial" pitchFamily="34" charset="0"/>
              </a:defRPr>
            </a:lvl5pPr>
            <a:lvl6pPr marL="2514600" indent="-228600" defTabSz="652463" eaLnBrk="0" fontAlgn="base" hangingPunct="0">
              <a:spcBef>
                <a:spcPct val="0"/>
              </a:spcBef>
              <a:spcAft>
                <a:spcPct val="0"/>
              </a:spcAft>
              <a:defRPr sz="1200">
                <a:solidFill>
                  <a:schemeClr val="tx1"/>
                </a:solidFill>
                <a:latin typeface="Arial" pitchFamily="34" charset="0"/>
              </a:defRPr>
            </a:lvl6pPr>
            <a:lvl7pPr marL="2971800" indent="-228600" defTabSz="652463" eaLnBrk="0" fontAlgn="base" hangingPunct="0">
              <a:spcBef>
                <a:spcPct val="0"/>
              </a:spcBef>
              <a:spcAft>
                <a:spcPct val="0"/>
              </a:spcAft>
              <a:defRPr sz="1200">
                <a:solidFill>
                  <a:schemeClr val="tx1"/>
                </a:solidFill>
                <a:latin typeface="Arial" pitchFamily="34" charset="0"/>
              </a:defRPr>
            </a:lvl7pPr>
            <a:lvl8pPr marL="3429000" indent="-228600" defTabSz="652463" eaLnBrk="0" fontAlgn="base" hangingPunct="0">
              <a:spcBef>
                <a:spcPct val="0"/>
              </a:spcBef>
              <a:spcAft>
                <a:spcPct val="0"/>
              </a:spcAft>
              <a:defRPr sz="1200">
                <a:solidFill>
                  <a:schemeClr val="tx1"/>
                </a:solidFill>
                <a:latin typeface="Arial" pitchFamily="34" charset="0"/>
              </a:defRPr>
            </a:lvl8pPr>
            <a:lvl9pPr marL="3886200" indent="-228600" defTabSz="652463" eaLnBrk="0" fontAlgn="base" hangingPunct="0">
              <a:spcBef>
                <a:spcPct val="0"/>
              </a:spcBef>
              <a:spcAft>
                <a:spcPct val="0"/>
              </a:spcAft>
              <a:defRPr sz="1200">
                <a:solidFill>
                  <a:schemeClr val="tx1"/>
                </a:solidFill>
                <a:latin typeface="Arial" pitchFamily="34" charset="0"/>
              </a:defRPr>
            </a:lvl9pPr>
          </a:lstStyle>
          <a:p>
            <a:pPr eaLnBrk="1" hangingPunct="1">
              <a:lnSpc>
                <a:spcPct val="85000"/>
              </a:lnSpc>
            </a:pPr>
            <a:r>
              <a:rPr lang="en-US" sz="2000" b="1" dirty="0">
                <a:latin typeface="Courier New"/>
              </a:rPr>
              <a:t>data work.comp;</a:t>
            </a:r>
          </a:p>
          <a:p>
            <a:pPr eaLnBrk="1" hangingPunct="1">
              <a:lnSpc>
                <a:spcPct val="85000"/>
              </a:lnSpc>
            </a:pPr>
            <a:r>
              <a:rPr lang="en-US" sz="2000" b="1" dirty="0">
                <a:latin typeface="Courier New"/>
              </a:rPr>
              <a:t>   set orion.sales;</a:t>
            </a:r>
          </a:p>
          <a:p>
            <a:pPr eaLnBrk="1" hangingPunct="1">
              <a:lnSpc>
                <a:spcPct val="85000"/>
              </a:lnSpc>
            </a:pPr>
            <a:r>
              <a:rPr lang="en-US" sz="2000" b="1" dirty="0">
                <a:latin typeface="Courier New"/>
              </a:rPr>
              <a:t>   drop Gender Salary Country;</a:t>
            </a:r>
          </a:p>
          <a:p>
            <a:pPr eaLnBrk="1" hangingPunct="1">
              <a:lnSpc>
                <a:spcPct val="85000"/>
              </a:lnSpc>
            </a:pPr>
            <a:r>
              <a:rPr lang="en-US" sz="2000" b="1" dirty="0">
                <a:latin typeface="Courier New"/>
              </a:rPr>
              <a:t>   Compensation=sum(Salary,Bonus);</a:t>
            </a:r>
          </a:p>
          <a:p>
            <a:pPr eaLnBrk="1" hangingPunct="1">
              <a:lnSpc>
                <a:spcPct val="85000"/>
              </a:lnSpc>
            </a:pPr>
            <a:r>
              <a:rPr lang="en-US" sz="2000" b="1" dirty="0">
                <a:latin typeface="Courier New"/>
              </a:rPr>
              <a:t>run;</a:t>
            </a:r>
          </a:p>
        </p:txBody>
      </p:sp>
    </p:spTree>
    <p:extLst>
      <p:ext uri="{BB962C8B-B14F-4D97-AF65-F5344CB8AC3E}">
        <p14:creationId xmlns:p14="http://schemas.microsoft.com/office/powerpoint/2010/main" val="67908505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3"/>
              <a:defRPr/>
            </a:pPr>
            <a:r>
              <a:rPr lang="en-US" dirty="0" smtClean="0"/>
              <a:t>The data set </a:t>
            </a:r>
            <a:r>
              <a:rPr lang="en-US" b="1" dirty="0"/>
              <a:t>o</a:t>
            </a:r>
            <a:r>
              <a:rPr lang="en-US" b="1" dirty="0" smtClean="0"/>
              <a:t>rion.sales </a:t>
            </a:r>
            <a:r>
              <a:rPr lang="en-US" dirty="0" smtClean="0"/>
              <a:t>contains nine variables. Given this DATA step, how many variables does the descriptor portion of </a:t>
            </a:r>
            <a:r>
              <a:rPr lang="en-US" b="1" dirty="0" smtClean="0"/>
              <a:t>work.comp</a:t>
            </a:r>
            <a:r>
              <a:rPr lang="en-US" dirty="0" smtClean="0"/>
              <a:t> contain?</a:t>
            </a:r>
          </a:p>
          <a:p>
            <a:pPr>
              <a:defRPr/>
            </a:pPr>
            <a:endParaRPr lang="en-US" dirty="0"/>
          </a:p>
          <a:p>
            <a:pPr>
              <a:defRPr/>
            </a:pPr>
            <a:endParaRPr lang="en-US" dirty="0" smtClean="0"/>
          </a:p>
          <a:p>
            <a:pPr>
              <a:defRPr/>
            </a:pPr>
            <a:endParaRPr lang="en-US" dirty="0"/>
          </a:p>
          <a:p>
            <a:pPr>
              <a:defRPr/>
            </a:pPr>
            <a:endParaRPr lang="en-US" dirty="0" smtClean="0"/>
          </a:p>
          <a:p>
            <a:pPr marL="0" indent="0">
              <a:defRPr/>
            </a:pPr>
            <a:endParaRPr lang="en-US" sz="800" b="1" dirty="0" smtClean="0"/>
          </a:p>
          <a:p>
            <a:pPr marL="914400" lvl="1" indent="-461963">
              <a:buClr>
                <a:schemeClr val="tx1"/>
              </a:buClr>
              <a:buSzTx/>
              <a:buFont typeface="Wingdings" pitchFamily="2" charset="2"/>
              <a:buAutoNum type="alphaLcPeriod"/>
              <a:defRPr/>
            </a:pPr>
            <a:r>
              <a:rPr lang="en-US" dirty="0"/>
              <a:t>6</a:t>
            </a:r>
          </a:p>
          <a:p>
            <a:pPr marL="914400" lvl="1" indent="-461963">
              <a:buClr>
                <a:schemeClr val="tx1"/>
              </a:buClr>
              <a:buSzTx/>
              <a:buFont typeface="Wingdings" pitchFamily="2" charset="2"/>
              <a:buAutoNum type="alphaLcPeriod"/>
              <a:defRPr/>
            </a:pPr>
            <a:r>
              <a:rPr lang="en-US" dirty="0"/>
              <a:t>7</a:t>
            </a:r>
          </a:p>
          <a:p>
            <a:pPr marL="914400" lvl="1" indent="-461963">
              <a:buClr>
                <a:schemeClr val="tx1"/>
              </a:buClr>
              <a:buSzTx/>
              <a:buFont typeface="Wingdings" pitchFamily="2" charset="2"/>
              <a:buAutoNum type="alphaLcPeriod"/>
              <a:defRPr/>
            </a:pPr>
            <a:r>
              <a:rPr lang="en-US" dirty="0"/>
              <a:t>10</a:t>
            </a:r>
          </a:p>
          <a:p>
            <a:pPr marL="914400" lvl="1" indent="-461963">
              <a:buClr>
                <a:schemeClr val="tx1"/>
              </a:buClr>
              <a:buSzTx/>
              <a:buFont typeface="Wingdings" pitchFamily="2" charset="2"/>
              <a:buAutoNum type="alphaLcPeriod"/>
              <a:defRPr/>
            </a:pPr>
            <a:r>
              <a:rPr lang="en-US" dirty="0"/>
              <a:t>None. This program contains a logic error.</a:t>
            </a:r>
          </a:p>
          <a:p>
            <a:pPr marL="0" indent="0">
              <a:defRPr/>
            </a:pPr>
            <a:endParaRPr lang="en-US" dirty="0" smtClean="0"/>
          </a:p>
        </p:txBody>
      </p:sp>
      <p:sp>
        <p:nvSpPr>
          <p:cNvPr id="2" name="TextBox 1"/>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5" name="Text Box 6"/>
          <p:cNvSpPr txBox="1">
            <a:spLocks noChangeArrowheads="1"/>
          </p:cNvSpPr>
          <p:nvPr/>
        </p:nvSpPr>
        <p:spPr bwMode="auto">
          <a:xfrm>
            <a:off x="1141413" y="1962996"/>
            <a:ext cx="6639800" cy="1499128"/>
          </a:xfrm>
          <a:prstGeom prst="rect">
            <a:avLst/>
          </a:prstGeom>
          <a:solidFill>
            <a:srgbClr val="FFFFFF"/>
          </a:solidFill>
          <a:ln w="38100" cmpd="sng">
            <a:solidFill>
              <a:schemeClr val="tx2"/>
            </a:solidFill>
            <a:miter lim="800000"/>
            <a:headEnd type="none" w="med" len="lg"/>
            <a:tailEnd type="none" w="med" len="lg"/>
          </a:ln>
        </p:spPr>
        <p:txBody>
          <a:bodyPr wrap="square" lIns="88900" tIns="88900" rIns="266700" bIns="88900">
            <a:spAutoFit/>
          </a:bodyPr>
          <a:lstStyle>
            <a:lvl1pPr defTabSz="652463" eaLnBrk="0" hangingPunct="0">
              <a:defRPr sz="1200">
                <a:solidFill>
                  <a:schemeClr val="tx1"/>
                </a:solidFill>
                <a:latin typeface="Arial" pitchFamily="34" charset="0"/>
              </a:defRPr>
            </a:lvl1pPr>
            <a:lvl2pPr marL="742950" indent="-285750" defTabSz="652463" eaLnBrk="0" hangingPunct="0">
              <a:defRPr sz="1200">
                <a:solidFill>
                  <a:schemeClr val="tx1"/>
                </a:solidFill>
                <a:latin typeface="Arial" pitchFamily="34" charset="0"/>
              </a:defRPr>
            </a:lvl2pPr>
            <a:lvl3pPr marL="1143000" indent="-228600" defTabSz="652463" eaLnBrk="0" hangingPunct="0">
              <a:defRPr sz="1200">
                <a:solidFill>
                  <a:schemeClr val="tx1"/>
                </a:solidFill>
                <a:latin typeface="Arial" pitchFamily="34" charset="0"/>
              </a:defRPr>
            </a:lvl3pPr>
            <a:lvl4pPr marL="1600200" indent="-228600" defTabSz="652463" eaLnBrk="0" hangingPunct="0">
              <a:defRPr sz="1200">
                <a:solidFill>
                  <a:schemeClr val="tx1"/>
                </a:solidFill>
                <a:latin typeface="Arial" pitchFamily="34" charset="0"/>
              </a:defRPr>
            </a:lvl4pPr>
            <a:lvl5pPr marL="2057400" indent="-228600" defTabSz="652463" eaLnBrk="0" hangingPunct="0">
              <a:defRPr sz="1200">
                <a:solidFill>
                  <a:schemeClr val="tx1"/>
                </a:solidFill>
                <a:latin typeface="Arial" pitchFamily="34" charset="0"/>
              </a:defRPr>
            </a:lvl5pPr>
            <a:lvl6pPr marL="2514600" indent="-228600" defTabSz="652463" eaLnBrk="0" fontAlgn="base" hangingPunct="0">
              <a:spcBef>
                <a:spcPct val="0"/>
              </a:spcBef>
              <a:spcAft>
                <a:spcPct val="0"/>
              </a:spcAft>
              <a:defRPr sz="1200">
                <a:solidFill>
                  <a:schemeClr val="tx1"/>
                </a:solidFill>
                <a:latin typeface="Arial" pitchFamily="34" charset="0"/>
              </a:defRPr>
            </a:lvl6pPr>
            <a:lvl7pPr marL="2971800" indent="-228600" defTabSz="652463" eaLnBrk="0" fontAlgn="base" hangingPunct="0">
              <a:spcBef>
                <a:spcPct val="0"/>
              </a:spcBef>
              <a:spcAft>
                <a:spcPct val="0"/>
              </a:spcAft>
              <a:defRPr sz="1200">
                <a:solidFill>
                  <a:schemeClr val="tx1"/>
                </a:solidFill>
                <a:latin typeface="Arial" pitchFamily="34" charset="0"/>
              </a:defRPr>
            </a:lvl7pPr>
            <a:lvl8pPr marL="3429000" indent="-228600" defTabSz="652463" eaLnBrk="0" fontAlgn="base" hangingPunct="0">
              <a:spcBef>
                <a:spcPct val="0"/>
              </a:spcBef>
              <a:spcAft>
                <a:spcPct val="0"/>
              </a:spcAft>
              <a:defRPr sz="1200">
                <a:solidFill>
                  <a:schemeClr val="tx1"/>
                </a:solidFill>
                <a:latin typeface="Arial" pitchFamily="34" charset="0"/>
              </a:defRPr>
            </a:lvl8pPr>
            <a:lvl9pPr marL="3886200" indent="-228600" defTabSz="652463" eaLnBrk="0" fontAlgn="base" hangingPunct="0">
              <a:spcBef>
                <a:spcPct val="0"/>
              </a:spcBef>
              <a:spcAft>
                <a:spcPct val="0"/>
              </a:spcAft>
              <a:defRPr sz="1200">
                <a:solidFill>
                  <a:schemeClr val="tx1"/>
                </a:solidFill>
                <a:latin typeface="Arial" pitchFamily="34" charset="0"/>
              </a:defRPr>
            </a:lvl9pPr>
          </a:lstStyle>
          <a:p>
            <a:pPr eaLnBrk="1" hangingPunct="1">
              <a:lnSpc>
                <a:spcPct val="85000"/>
              </a:lnSpc>
            </a:pPr>
            <a:r>
              <a:rPr lang="en-US" sz="2000" b="1" dirty="0">
                <a:latin typeface="Courier New"/>
              </a:rPr>
              <a:t>data work.comp;</a:t>
            </a:r>
          </a:p>
          <a:p>
            <a:pPr eaLnBrk="1" hangingPunct="1">
              <a:lnSpc>
                <a:spcPct val="85000"/>
              </a:lnSpc>
            </a:pPr>
            <a:r>
              <a:rPr lang="en-US" sz="2000" b="1" dirty="0">
                <a:latin typeface="Courier New"/>
              </a:rPr>
              <a:t>   set orion.sales;</a:t>
            </a:r>
          </a:p>
          <a:p>
            <a:pPr eaLnBrk="1" hangingPunct="1">
              <a:lnSpc>
                <a:spcPct val="85000"/>
              </a:lnSpc>
            </a:pPr>
            <a:r>
              <a:rPr lang="en-US" sz="2000" b="1" dirty="0">
                <a:latin typeface="Courier New"/>
              </a:rPr>
              <a:t>   drop Gender Salary Country;</a:t>
            </a:r>
          </a:p>
          <a:p>
            <a:pPr eaLnBrk="1" hangingPunct="1">
              <a:lnSpc>
                <a:spcPct val="85000"/>
              </a:lnSpc>
            </a:pPr>
            <a:r>
              <a:rPr lang="en-US" sz="2000" b="1" dirty="0">
                <a:latin typeface="Courier New"/>
              </a:rPr>
              <a:t>   Compensation=sum(Salary,Bonus);</a:t>
            </a:r>
          </a:p>
          <a:p>
            <a:pPr eaLnBrk="1" hangingPunct="1">
              <a:lnSpc>
                <a:spcPct val="85000"/>
              </a:lnSpc>
            </a:pPr>
            <a:r>
              <a:rPr lang="en-US" sz="2000" b="1" dirty="0">
                <a:latin typeface="Courier New"/>
              </a:rPr>
              <a:t>run;</a:t>
            </a:r>
          </a:p>
        </p:txBody>
      </p:sp>
      <p:sp>
        <p:nvSpPr>
          <p:cNvPr id="6" name="Oval 5"/>
          <p:cNvSpPr/>
          <p:nvPr/>
        </p:nvSpPr>
        <p:spPr bwMode="auto">
          <a:xfrm>
            <a:off x="984250" y="3998595"/>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smtClean="0">
                <a:solidFill>
                  <a:srgbClr val="000000"/>
                </a:solidFill>
              </a:rPr>
              <a:t> </a:t>
            </a:r>
            <a:endParaRPr lang="en-US" sz="2000">
              <a:solidFill>
                <a:srgbClr val="000000"/>
              </a:solidFill>
            </a:endParaRPr>
          </a:p>
        </p:txBody>
      </p:sp>
    </p:spTree>
    <p:extLst>
      <p:ext uri="{BB962C8B-B14F-4D97-AF65-F5344CB8AC3E}">
        <p14:creationId xmlns:p14="http://schemas.microsoft.com/office/powerpoint/2010/main" val="250793234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4"/>
              <a:defRPr/>
            </a:pPr>
            <a:r>
              <a:rPr lang="en-US" dirty="0" smtClean="0"/>
              <a:t>Which DATA step ensures that all observations are assigned a nonmissing value for </a:t>
            </a:r>
            <a:r>
              <a:rPr lang="en-US" b="1" dirty="0" smtClean="0"/>
              <a:t>Bonus</a:t>
            </a:r>
            <a:r>
              <a:rPr lang="en-US" dirty="0" smtClean="0"/>
              <a:t>?</a:t>
            </a:r>
          </a:p>
          <a:p>
            <a:pPr marL="0" indent="0">
              <a:defRPr/>
            </a:pPr>
            <a:endParaRPr lang="en-US" sz="800" b="1" dirty="0" smtClean="0"/>
          </a:p>
          <a:p>
            <a:pPr marL="811213" lvl="1">
              <a:buClr>
                <a:schemeClr val="tx1"/>
              </a:buClr>
              <a:buSzTx/>
              <a:buFont typeface="Wingdings" pitchFamily="2" charset="2"/>
              <a:buAutoNum type="alphaLcPeriod"/>
              <a:defRPr/>
            </a:pP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p>
          <a:p>
            <a:pPr marL="808038" lvl="1" indent="-339725">
              <a:buClr>
                <a:schemeClr val="tx1"/>
              </a:buClr>
              <a:buSzTx/>
              <a:buFont typeface="Wingdings" pitchFamily="2" charset="2"/>
              <a:buAutoNum type="alphaLcPeriod"/>
              <a:defRPr/>
            </a:pPr>
            <a:r>
              <a:rPr lang="en-US" dirty="0" smtClean="0"/>
              <a:t> </a:t>
            </a:r>
          </a:p>
          <a:p>
            <a:pPr marL="0" indent="0">
              <a:defRPr/>
            </a:pPr>
            <a:endParaRPr lang="en-US" dirty="0" smtClean="0"/>
          </a:p>
        </p:txBody>
      </p:sp>
      <p:sp>
        <p:nvSpPr>
          <p:cNvPr id="6" name="Text Box 9"/>
          <p:cNvSpPr txBox="1">
            <a:spLocks noChangeArrowheads="1"/>
          </p:cNvSpPr>
          <p:nvPr/>
        </p:nvSpPr>
        <p:spPr bwMode="auto">
          <a:xfrm>
            <a:off x="1504853" y="1577283"/>
            <a:ext cx="6948586" cy="1487587"/>
          </a:xfrm>
          <a:prstGeom prst="rect">
            <a:avLst/>
          </a:prstGeom>
          <a:solidFill>
            <a:srgbClr val="FFFFFF"/>
          </a:solidFill>
          <a:ln w="38100" cmpd="sng">
            <a:solidFill>
              <a:schemeClr val="tx2"/>
            </a:solidFill>
            <a:miter lim="800000"/>
            <a:headEnd type="none" w="med" len="lg"/>
            <a:tailEnd type="none" w="med" len="lg"/>
          </a:ln>
        </p:spPr>
        <p:txBody>
          <a:bodyPr wrap="square" lIns="88900" tIns="88900" rIns="266700" bIns="88900">
            <a:spAutoFit/>
          </a:bodyPr>
          <a:lstStyle>
            <a:lvl1pPr defTabSz="652463" eaLnBrk="0" hangingPunct="0">
              <a:defRPr sz="1200">
                <a:solidFill>
                  <a:schemeClr val="tx1"/>
                </a:solidFill>
                <a:latin typeface="Arial" pitchFamily="34" charset="0"/>
              </a:defRPr>
            </a:lvl1pPr>
            <a:lvl2pPr marL="742950" indent="-285750" defTabSz="652463" eaLnBrk="0" hangingPunct="0">
              <a:defRPr sz="1200">
                <a:solidFill>
                  <a:schemeClr val="tx1"/>
                </a:solidFill>
                <a:latin typeface="Arial" pitchFamily="34" charset="0"/>
              </a:defRPr>
            </a:lvl2pPr>
            <a:lvl3pPr marL="1143000" indent="-228600" defTabSz="652463" eaLnBrk="0" hangingPunct="0">
              <a:defRPr sz="1200">
                <a:solidFill>
                  <a:schemeClr val="tx1"/>
                </a:solidFill>
                <a:latin typeface="Arial" pitchFamily="34" charset="0"/>
              </a:defRPr>
            </a:lvl3pPr>
            <a:lvl4pPr marL="1600200" indent="-228600" defTabSz="652463" eaLnBrk="0" hangingPunct="0">
              <a:defRPr sz="1200">
                <a:solidFill>
                  <a:schemeClr val="tx1"/>
                </a:solidFill>
                <a:latin typeface="Arial" pitchFamily="34" charset="0"/>
              </a:defRPr>
            </a:lvl4pPr>
            <a:lvl5pPr marL="2057400" indent="-228600" defTabSz="652463" eaLnBrk="0" hangingPunct="0">
              <a:defRPr sz="1200">
                <a:solidFill>
                  <a:schemeClr val="tx1"/>
                </a:solidFill>
                <a:latin typeface="Arial" pitchFamily="34" charset="0"/>
              </a:defRPr>
            </a:lvl5pPr>
            <a:lvl6pPr marL="2514600" indent="-228600" defTabSz="652463" eaLnBrk="0" fontAlgn="base" hangingPunct="0">
              <a:spcBef>
                <a:spcPct val="0"/>
              </a:spcBef>
              <a:spcAft>
                <a:spcPct val="0"/>
              </a:spcAft>
              <a:defRPr sz="1200">
                <a:solidFill>
                  <a:schemeClr val="tx1"/>
                </a:solidFill>
                <a:latin typeface="Arial" pitchFamily="34" charset="0"/>
              </a:defRPr>
            </a:lvl6pPr>
            <a:lvl7pPr marL="2971800" indent="-228600" defTabSz="652463" eaLnBrk="0" fontAlgn="base" hangingPunct="0">
              <a:spcBef>
                <a:spcPct val="0"/>
              </a:spcBef>
              <a:spcAft>
                <a:spcPct val="0"/>
              </a:spcAft>
              <a:defRPr sz="1200">
                <a:solidFill>
                  <a:schemeClr val="tx1"/>
                </a:solidFill>
                <a:latin typeface="Arial" pitchFamily="34" charset="0"/>
              </a:defRPr>
            </a:lvl7pPr>
            <a:lvl8pPr marL="3429000" indent="-228600" defTabSz="652463" eaLnBrk="0" fontAlgn="base" hangingPunct="0">
              <a:spcBef>
                <a:spcPct val="0"/>
              </a:spcBef>
              <a:spcAft>
                <a:spcPct val="0"/>
              </a:spcAft>
              <a:defRPr sz="1200">
                <a:solidFill>
                  <a:schemeClr val="tx1"/>
                </a:solidFill>
                <a:latin typeface="Arial" pitchFamily="34" charset="0"/>
              </a:defRPr>
            </a:lvl8pPr>
            <a:lvl9pPr marL="3886200" indent="-228600" defTabSz="652463" eaLnBrk="0" fontAlgn="base" hangingPunct="0">
              <a:spcBef>
                <a:spcPct val="0"/>
              </a:spcBef>
              <a:spcAft>
                <a:spcPct val="0"/>
              </a:spcAft>
              <a:defRPr sz="1200">
                <a:solidFill>
                  <a:schemeClr val="tx1"/>
                </a:solidFill>
                <a:latin typeface="Arial" pitchFamily="34" charset="0"/>
              </a:defRPr>
            </a:lvl9pPr>
          </a:lstStyle>
          <a:p>
            <a:pPr eaLnBrk="1" hangingPunct="1">
              <a:lnSpc>
                <a:spcPct val="85000"/>
              </a:lnSpc>
            </a:pPr>
            <a:r>
              <a:rPr lang="en-US" sz="2000" b="1" dirty="0">
                <a:latin typeface="Courier New"/>
              </a:rPr>
              <a:t>data work.bonus;</a:t>
            </a:r>
          </a:p>
          <a:p>
            <a:pPr eaLnBrk="1" hangingPunct="1">
              <a:lnSpc>
                <a:spcPct val="85000"/>
              </a:lnSpc>
            </a:pPr>
            <a:r>
              <a:rPr lang="en-US" sz="2000" b="1" dirty="0">
                <a:latin typeface="Courier New"/>
              </a:rPr>
              <a:t>   set orion.sales;</a:t>
            </a:r>
          </a:p>
          <a:p>
            <a:pPr eaLnBrk="1" hangingPunct="1">
              <a:lnSpc>
                <a:spcPct val="85000"/>
              </a:lnSpc>
            </a:pPr>
            <a:r>
              <a:rPr lang="en-US" sz="2000" b="1" dirty="0">
                <a:latin typeface="Courier New"/>
              </a:rPr>
              <a:t>   if Country='US' then Bonus=500;</a:t>
            </a:r>
          </a:p>
          <a:p>
            <a:pPr eaLnBrk="1" hangingPunct="1">
              <a:lnSpc>
                <a:spcPct val="85000"/>
              </a:lnSpc>
            </a:pPr>
            <a:r>
              <a:rPr lang="en-US" sz="2000" b="1" dirty="0">
                <a:latin typeface="Courier New"/>
              </a:rPr>
              <a:t>   else if Country='AU' </a:t>
            </a:r>
            <a:r>
              <a:rPr lang="en-US" sz="2000" b="1" dirty="0">
                <a:solidFill>
                  <a:srgbClr val="000000"/>
                </a:solidFill>
                <a:latin typeface="Courier New"/>
              </a:rPr>
              <a:t>then</a:t>
            </a:r>
            <a:r>
              <a:rPr lang="en-US" sz="2000" b="1" dirty="0">
                <a:latin typeface="Courier New"/>
              </a:rPr>
              <a:t> Bonus=300;</a:t>
            </a:r>
          </a:p>
          <a:p>
            <a:pPr eaLnBrk="1" hangingPunct="1">
              <a:lnSpc>
                <a:spcPct val="85000"/>
              </a:lnSpc>
            </a:pPr>
            <a:r>
              <a:rPr lang="en-US" sz="2000" b="1" dirty="0">
                <a:latin typeface="Courier New"/>
              </a:rPr>
              <a:t>run;</a:t>
            </a:r>
          </a:p>
        </p:txBody>
      </p:sp>
      <p:sp>
        <p:nvSpPr>
          <p:cNvPr id="7" name="Text Box 10"/>
          <p:cNvSpPr txBox="1">
            <a:spLocks noChangeArrowheads="1"/>
          </p:cNvSpPr>
          <p:nvPr/>
        </p:nvSpPr>
        <p:spPr bwMode="auto">
          <a:xfrm>
            <a:off x="1504853" y="3798920"/>
            <a:ext cx="6948586" cy="1487587"/>
          </a:xfrm>
          <a:prstGeom prst="rect">
            <a:avLst/>
          </a:prstGeom>
          <a:solidFill>
            <a:srgbClr val="FFFFFF"/>
          </a:solidFill>
          <a:ln w="38100" cmpd="sng">
            <a:solidFill>
              <a:schemeClr val="tx2"/>
            </a:solidFill>
            <a:miter lim="800000"/>
            <a:headEnd type="none" w="med" len="lg"/>
            <a:tailEnd type="none" w="med" len="lg"/>
          </a:ln>
        </p:spPr>
        <p:txBody>
          <a:bodyPr wrap="square" lIns="88900" tIns="88900" rIns="266700" bIns="88900">
            <a:spAutoFit/>
          </a:bodyPr>
          <a:lstStyle>
            <a:lvl1pPr defTabSz="652463" eaLnBrk="0" hangingPunct="0">
              <a:defRPr sz="1200">
                <a:solidFill>
                  <a:schemeClr val="tx1"/>
                </a:solidFill>
                <a:latin typeface="Arial" pitchFamily="34" charset="0"/>
              </a:defRPr>
            </a:lvl1pPr>
            <a:lvl2pPr marL="742950" indent="-285750" defTabSz="652463" eaLnBrk="0" hangingPunct="0">
              <a:defRPr sz="1200">
                <a:solidFill>
                  <a:schemeClr val="tx1"/>
                </a:solidFill>
                <a:latin typeface="Arial" pitchFamily="34" charset="0"/>
              </a:defRPr>
            </a:lvl2pPr>
            <a:lvl3pPr marL="1143000" indent="-228600" defTabSz="652463" eaLnBrk="0" hangingPunct="0">
              <a:defRPr sz="1200">
                <a:solidFill>
                  <a:schemeClr val="tx1"/>
                </a:solidFill>
                <a:latin typeface="Arial" pitchFamily="34" charset="0"/>
              </a:defRPr>
            </a:lvl3pPr>
            <a:lvl4pPr marL="1600200" indent="-228600" defTabSz="652463" eaLnBrk="0" hangingPunct="0">
              <a:defRPr sz="1200">
                <a:solidFill>
                  <a:schemeClr val="tx1"/>
                </a:solidFill>
                <a:latin typeface="Arial" pitchFamily="34" charset="0"/>
              </a:defRPr>
            </a:lvl4pPr>
            <a:lvl5pPr marL="2057400" indent="-228600" defTabSz="652463" eaLnBrk="0" hangingPunct="0">
              <a:defRPr sz="1200">
                <a:solidFill>
                  <a:schemeClr val="tx1"/>
                </a:solidFill>
                <a:latin typeface="Arial" pitchFamily="34" charset="0"/>
              </a:defRPr>
            </a:lvl5pPr>
            <a:lvl6pPr marL="2514600" indent="-228600" defTabSz="652463" eaLnBrk="0" fontAlgn="base" hangingPunct="0">
              <a:spcBef>
                <a:spcPct val="0"/>
              </a:spcBef>
              <a:spcAft>
                <a:spcPct val="0"/>
              </a:spcAft>
              <a:defRPr sz="1200">
                <a:solidFill>
                  <a:schemeClr val="tx1"/>
                </a:solidFill>
                <a:latin typeface="Arial" pitchFamily="34" charset="0"/>
              </a:defRPr>
            </a:lvl6pPr>
            <a:lvl7pPr marL="2971800" indent="-228600" defTabSz="652463" eaLnBrk="0" fontAlgn="base" hangingPunct="0">
              <a:spcBef>
                <a:spcPct val="0"/>
              </a:spcBef>
              <a:spcAft>
                <a:spcPct val="0"/>
              </a:spcAft>
              <a:defRPr sz="1200">
                <a:solidFill>
                  <a:schemeClr val="tx1"/>
                </a:solidFill>
                <a:latin typeface="Arial" pitchFamily="34" charset="0"/>
              </a:defRPr>
            </a:lvl7pPr>
            <a:lvl8pPr marL="3429000" indent="-228600" defTabSz="652463" eaLnBrk="0" fontAlgn="base" hangingPunct="0">
              <a:spcBef>
                <a:spcPct val="0"/>
              </a:spcBef>
              <a:spcAft>
                <a:spcPct val="0"/>
              </a:spcAft>
              <a:defRPr sz="1200">
                <a:solidFill>
                  <a:schemeClr val="tx1"/>
                </a:solidFill>
                <a:latin typeface="Arial" pitchFamily="34" charset="0"/>
              </a:defRPr>
            </a:lvl8pPr>
            <a:lvl9pPr marL="3886200" indent="-228600" defTabSz="652463" eaLnBrk="0" fontAlgn="base" hangingPunct="0">
              <a:spcBef>
                <a:spcPct val="0"/>
              </a:spcBef>
              <a:spcAft>
                <a:spcPct val="0"/>
              </a:spcAft>
              <a:defRPr sz="1200">
                <a:solidFill>
                  <a:schemeClr val="tx1"/>
                </a:solidFill>
                <a:latin typeface="Arial" pitchFamily="34" charset="0"/>
              </a:defRPr>
            </a:lvl9pPr>
          </a:lstStyle>
          <a:p>
            <a:pPr eaLnBrk="1" hangingPunct="1">
              <a:lnSpc>
                <a:spcPct val="85000"/>
              </a:lnSpc>
            </a:pPr>
            <a:r>
              <a:rPr lang="en-US" sz="2000" b="1" dirty="0">
                <a:latin typeface="Courier New"/>
              </a:rPr>
              <a:t>data work.bonus;</a:t>
            </a:r>
          </a:p>
          <a:p>
            <a:pPr eaLnBrk="1" hangingPunct="1">
              <a:lnSpc>
                <a:spcPct val="85000"/>
              </a:lnSpc>
            </a:pPr>
            <a:r>
              <a:rPr lang="en-US" sz="2000" b="1" dirty="0">
                <a:latin typeface="Courier New"/>
              </a:rPr>
              <a:t>   set orion.sales;</a:t>
            </a:r>
          </a:p>
          <a:p>
            <a:pPr eaLnBrk="1" hangingPunct="1">
              <a:lnSpc>
                <a:spcPct val="85000"/>
              </a:lnSpc>
            </a:pPr>
            <a:r>
              <a:rPr lang="en-US" sz="2000" b="1" dirty="0">
                <a:latin typeface="Courier New"/>
              </a:rPr>
              <a:t>   if Country='US' then Bonus=500;</a:t>
            </a:r>
          </a:p>
          <a:p>
            <a:pPr eaLnBrk="1" hangingPunct="1">
              <a:lnSpc>
                <a:spcPct val="85000"/>
              </a:lnSpc>
            </a:pPr>
            <a:r>
              <a:rPr lang="en-US" sz="2000" b="1" dirty="0">
                <a:latin typeface="Courier New"/>
              </a:rPr>
              <a:t>   else Bonus=300;</a:t>
            </a:r>
          </a:p>
          <a:p>
            <a:pPr eaLnBrk="1" hangingPunct="1">
              <a:lnSpc>
                <a:spcPct val="85000"/>
              </a:lnSpc>
            </a:pPr>
            <a:r>
              <a:rPr lang="en-US" sz="2000" b="1" dirty="0">
                <a:latin typeface="Courier New"/>
              </a:rPr>
              <a:t>run;</a:t>
            </a:r>
          </a:p>
        </p:txBody>
      </p:sp>
    </p:spTree>
    <p:extLst>
      <p:ext uri="{BB962C8B-B14F-4D97-AF65-F5344CB8AC3E}">
        <p14:creationId xmlns:p14="http://schemas.microsoft.com/office/powerpoint/2010/main" val="175527738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4"/>
              <a:defRPr/>
            </a:pPr>
            <a:r>
              <a:rPr lang="en-US" dirty="0"/>
              <a:t>Which DATA </a:t>
            </a:r>
            <a:r>
              <a:rPr lang="en-US" dirty="0" smtClean="0"/>
              <a:t>step ensures that all observations are assigned a nonmissing value for </a:t>
            </a:r>
            <a:r>
              <a:rPr lang="en-US" b="1" dirty="0" smtClean="0"/>
              <a:t>Bonus</a:t>
            </a:r>
            <a:r>
              <a:rPr lang="en-US" dirty="0" smtClean="0"/>
              <a:t>?</a:t>
            </a:r>
          </a:p>
          <a:p>
            <a:pPr marL="0" indent="0">
              <a:defRPr/>
            </a:pPr>
            <a:endParaRPr lang="en-US" sz="800" b="1" dirty="0" smtClean="0"/>
          </a:p>
          <a:p>
            <a:pPr marL="811213" lvl="1">
              <a:buClr>
                <a:schemeClr val="tx1"/>
              </a:buClr>
              <a:buSzTx/>
              <a:buFont typeface="Wingdings" pitchFamily="2" charset="2"/>
              <a:buAutoNum type="alphaLcPeriod"/>
              <a:defRPr/>
            </a:pP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p>
          <a:p>
            <a:pPr marL="811213" lvl="1">
              <a:buClrTx/>
              <a:buSzTx/>
              <a:buFont typeface="Wingdings" pitchFamily="2" charset="2"/>
              <a:buAutoNum type="alphaLcPeriod"/>
              <a:defRPr/>
            </a:pPr>
            <a:r>
              <a:rPr lang="en-US" dirty="0" smtClean="0"/>
              <a:t> </a:t>
            </a:r>
          </a:p>
          <a:p>
            <a:pPr marL="0" indent="0">
              <a:defRPr/>
            </a:pPr>
            <a:endParaRPr lang="en-US" dirty="0" smtClean="0"/>
          </a:p>
        </p:txBody>
      </p:sp>
      <p:sp>
        <p:nvSpPr>
          <p:cNvPr id="2" name="TextBox 1"/>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8" name="Oval 7"/>
          <p:cNvSpPr/>
          <p:nvPr/>
        </p:nvSpPr>
        <p:spPr bwMode="auto">
          <a:xfrm>
            <a:off x="985203" y="3754755"/>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smtClean="0">
                <a:solidFill>
                  <a:srgbClr val="000000"/>
                </a:solidFill>
              </a:rPr>
              <a:t> </a:t>
            </a:r>
            <a:endParaRPr lang="en-US" sz="2000">
              <a:solidFill>
                <a:srgbClr val="000000"/>
              </a:solidFill>
            </a:endParaRPr>
          </a:p>
        </p:txBody>
      </p:sp>
      <p:sp>
        <p:nvSpPr>
          <p:cNvPr id="9" name="Text Box 9"/>
          <p:cNvSpPr txBox="1">
            <a:spLocks noChangeArrowheads="1"/>
          </p:cNvSpPr>
          <p:nvPr/>
        </p:nvSpPr>
        <p:spPr bwMode="auto">
          <a:xfrm>
            <a:off x="1504853" y="1577283"/>
            <a:ext cx="6948586" cy="1487587"/>
          </a:xfrm>
          <a:prstGeom prst="rect">
            <a:avLst/>
          </a:prstGeom>
          <a:solidFill>
            <a:srgbClr val="FFFFFF"/>
          </a:solidFill>
          <a:ln w="38100" cmpd="sng">
            <a:solidFill>
              <a:schemeClr val="tx2"/>
            </a:solidFill>
            <a:miter lim="800000"/>
            <a:headEnd type="none" w="med" len="lg"/>
            <a:tailEnd type="none" w="med" len="lg"/>
          </a:ln>
        </p:spPr>
        <p:txBody>
          <a:bodyPr wrap="square" lIns="88900" tIns="88900" rIns="266700" bIns="88900">
            <a:spAutoFit/>
          </a:bodyPr>
          <a:lstStyle>
            <a:lvl1pPr defTabSz="652463" eaLnBrk="0" hangingPunct="0">
              <a:defRPr sz="1200">
                <a:solidFill>
                  <a:schemeClr val="tx1"/>
                </a:solidFill>
                <a:latin typeface="Arial" pitchFamily="34" charset="0"/>
              </a:defRPr>
            </a:lvl1pPr>
            <a:lvl2pPr marL="742950" indent="-285750" defTabSz="652463" eaLnBrk="0" hangingPunct="0">
              <a:defRPr sz="1200">
                <a:solidFill>
                  <a:schemeClr val="tx1"/>
                </a:solidFill>
                <a:latin typeface="Arial" pitchFamily="34" charset="0"/>
              </a:defRPr>
            </a:lvl2pPr>
            <a:lvl3pPr marL="1143000" indent="-228600" defTabSz="652463" eaLnBrk="0" hangingPunct="0">
              <a:defRPr sz="1200">
                <a:solidFill>
                  <a:schemeClr val="tx1"/>
                </a:solidFill>
                <a:latin typeface="Arial" pitchFamily="34" charset="0"/>
              </a:defRPr>
            </a:lvl3pPr>
            <a:lvl4pPr marL="1600200" indent="-228600" defTabSz="652463" eaLnBrk="0" hangingPunct="0">
              <a:defRPr sz="1200">
                <a:solidFill>
                  <a:schemeClr val="tx1"/>
                </a:solidFill>
                <a:latin typeface="Arial" pitchFamily="34" charset="0"/>
              </a:defRPr>
            </a:lvl4pPr>
            <a:lvl5pPr marL="2057400" indent="-228600" defTabSz="652463" eaLnBrk="0" hangingPunct="0">
              <a:defRPr sz="1200">
                <a:solidFill>
                  <a:schemeClr val="tx1"/>
                </a:solidFill>
                <a:latin typeface="Arial" pitchFamily="34" charset="0"/>
              </a:defRPr>
            </a:lvl5pPr>
            <a:lvl6pPr marL="2514600" indent="-228600" defTabSz="652463" eaLnBrk="0" fontAlgn="base" hangingPunct="0">
              <a:spcBef>
                <a:spcPct val="0"/>
              </a:spcBef>
              <a:spcAft>
                <a:spcPct val="0"/>
              </a:spcAft>
              <a:defRPr sz="1200">
                <a:solidFill>
                  <a:schemeClr val="tx1"/>
                </a:solidFill>
                <a:latin typeface="Arial" pitchFamily="34" charset="0"/>
              </a:defRPr>
            </a:lvl6pPr>
            <a:lvl7pPr marL="2971800" indent="-228600" defTabSz="652463" eaLnBrk="0" fontAlgn="base" hangingPunct="0">
              <a:spcBef>
                <a:spcPct val="0"/>
              </a:spcBef>
              <a:spcAft>
                <a:spcPct val="0"/>
              </a:spcAft>
              <a:defRPr sz="1200">
                <a:solidFill>
                  <a:schemeClr val="tx1"/>
                </a:solidFill>
                <a:latin typeface="Arial" pitchFamily="34" charset="0"/>
              </a:defRPr>
            </a:lvl7pPr>
            <a:lvl8pPr marL="3429000" indent="-228600" defTabSz="652463" eaLnBrk="0" fontAlgn="base" hangingPunct="0">
              <a:spcBef>
                <a:spcPct val="0"/>
              </a:spcBef>
              <a:spcAft>
                <a:spcPct val="0"/>
              </a:spcAft>
              <a:defRPr sz="1200">
                <a:solidFill>
                  <a:schemeClr val="tx1"/>
                </a:solidFill>
                <a:latin typeface="Arial" pitchFamily="34" charset="0"/>
              </a:defRPr>
            </a:lvl8pPr>
            <a:lvl9pPr marL="3886200" indent="-228600" defTabSz="652463" eaLnBrk="0" fontAlgn="base" hangingPunct="0">
              <a:spcBef>
                <a:spcPct val="0"/>
              </a:spcBef>
              <a:spcAft>
                <a:spcPct val="0"/>
              </a:spcAft>
              <a:defRPr sz="1200">
                <a:solidFill>
                  <a:schemeClr val="tx1"/>
                </a:solidFill>
                <a:latin typeface="Arial" pitchFamily="34" charset="0"/>
              </a:defRPr>
            </a:lvl9pPr>
          </a:lstStyle>
          <a:p>
            <a:pPr eaLnBrk="1" hangingPunct="1">
              <a:lnSpc>
                <a:spcPct val="85000"/>
              </a:lnSpc>
            </a:pPr>
            <a:r>
              <a:rPr lang="en-US" sz="2000" b="1" dirty="0">
                <a:latin typeface="Courier New"/>
              </a:rPr>
              <a:t>data work.bonus;</a:t>
            </a:r>
          </a:p>
          <a:p>
            <a:pPr eaLnBrk="1" hangingPunct="1">
              <a:lnSpc>
                <a:spcPct val="85000"/>
              </a:lnSpc>
            </a:pPr>
            <a:r>
              <a:rPr lang="en-US" sz="2000" b="1" dirty="0">
                <a:latin typeface="Courier New"/>
              </a:rPr>
              <a:t>   set orion.sales;</a:t>
            </a:r>
          </a:p>
          <a:p>
            <a:pPr eaLnBrk="1" hangingPunct="1">
              <a:lnSpc>
                <a:spcPct val="85000"/>
              </a:lnSpc>
            </a:pPr>
            <a:r>
              <a:rPr lang="en-US" sz="2000" b="1" dirty="0">
                <a:latin typeface="Courier New"/>
              </a:rPr>
              <a:t>   if Country='US' then Bonus=500;</a:t>
            </a:r>
          </a:p>
          <a:p>
            <a:pPr eaLnBrk="1" hangingPunct="1">
              <a:lnSpc>
                <a:spcPct val="85000"/>
              </a:lnSpc>
            </a:pPr>
            <a:r>
              <a:rPr lang="en-US" sz="2000" b="1" dirty="0">
                <a:latin typeface="Courier New"/>
              </a:rPr>
              <a:t>   else if Country='AU' </a:t>
            </a:r>
            <a:r>
              <a:rPr lang="en-US" sz="2000" b="1" dirty="0">
                <a:solidFill>
                  <a:srgbClr val="000000"/>
                </a:solidFill>
                <a:latin typeface="Courier New"/>
              </a:rPr>
              <a:t>then</a:t>
            </a:r>
            <a:r>
              <a:rPr lang="en-US" sz="2000" b="1" dirty="0">
                <a:latin typeface="Courier New"/>
              </a:rPr>
              <a:t> Bonus=300;</a:t>
            </a:r>
          </a:p>
          <a:p>
            <a:pPr eaLnBrk="1" hangingPunct="1">
              <a:lnSpc>
                <a:spcPct val="85000"/>
              </a:lnSpc>
            </a:pPr>
            <a:r>
              <a:rPr lang="en-US" sz="2000" b="1" dirty="0">
                <a:latin typeface="Courier New"/>
              </a:rPr>
              <a:t>run;</a:t>
            </a:r>
          </a:p>
        </p:txBody>
      </p:sp>
      <p:sp>
        <p:nvSpPr>
          <p:cNvPr id="10" name="Text Box 10"/>
          <p:cNvSpPr txBox="1">
            <a:spLocks noChangeArrowheads="1"/>
          </p:cNvSpPr>
          <p:nvPr/>
        </p:nvSpPr>
        <p:spPr bwMode="auto">
          <a:xfrm>
            <a:off x="1504853" y="3798920"/>
            <a:ext cx="6948586" cy="1487587"/>
          </a:xfrm>
          <a:prstGeom prst="rect">
            <a:avLst/>
          </a:prstGeom>
          <a:solidFill>
            <a:srgbClr val="FFFFFF"/>
          </a:solidFill>
          <a:ln w="38100" cmpd="sng">
            <a:solidFill>
              <a:schemeClr val="tx2"/>
            </a:solidFill>
            <a:miter lim="800000"/>
            <a:headEnd type="none" w="med" len="lg"/>
            <a:tailEnd type="none" w="med" len="lg"/>
          </a:ln>
        </p:spPr>
        <p:txBody>
          <a:bodyPr wrap="square" lIns="88900" tIns="88900" rIns="266700" bIns="88900">
            <a:spAutoFit/>
          </a:bodyPr>
          <a:lstStyle>
            <a:lvl1pPr defTabSz="652463" eaLnBrk="0" hangingPunct="0">
              <a:defRPr sz="1200">
                <a:solidFill>
                  <a:schemeClr val="tx1"/>
                </a:solidFill>
                <a:latin typeface="Arial" pitchFamily="34" charset="0"/>
              </a:defRPr>
            </a:lvl1pPr>
            <a:lvl2pPr marL="742950" indent="-285750" defTabSz="652463" eaLnBrk="0" hangingPunct="0">
              <a:defRPr sz="1200">
                <a:solidFill>
                  <a:schemeClr val="tx1"/>
                </a:solidFill>
                <a:latin typeface="Arial" pitchFamily="34" charset="0"/>
              </a:defRPr>
            </a:lvl2pPr>
            <a:lvl3pPr marL="1143000" indent="-228600" defTabSz="652463" eaLnBrk="0" hangingPunct="0">
              <a:defRPr sz="1200">
                <a:solidFill>
                  <a:schemeClr val="tx1"/>
                </a:solidFill>
                <a:latin typeface="Arial" pitchFamily="34" charset="0"/>
              </a:defRPr>
            </a:lvl3pPr>
            <a:lvl4pPr marL="1600200" indent="-228600" defTabSz="652463" eaLnBrk="0" hangingPunct="0">
              <a:defRPr sz="1200">
                <a:solidFill>
                  <a:schemeClr val="tx1"/>
                </a:solidFill>
                <a:latin typeface="Arial" pitchFamily="34" charset="0"/>
              </a:defRPr>
            </a:lvl4pPr>
            <a:lvl5pPr marL="2057400" indent="-228600" defTabSz="652463" eaLnBrk="0" hangingPunct="0">
              <a:defRPr sz="1200">
                <a:solidFill>
                  <a:schemeClr val="tx1"/>
                </a:solidFill>
                <a:latin typeface="Arial" pitchFamily="34" charset="0"/>
              </a:defRPr>
            </a:lvl5pPr>
            <a:lvl6pPr marL="2514600" indent="-228600" defTabSz="652463" eaLnBrk="0" fontAlgn="base" hangingPunct="0">
              <a:spcBef>
                <a:spcPct val="0"/>
              </a:spcBef>
              <a:spcAft>
                <a:spcPct val="0"/>
              </a:spcAft>
              <a:defRPr sz="1200">
                <a:solidFill>
                  <a:schemeClr val="tx1"/>
                </a:solidFill>
                <a:latin typeface="Arial" pitchFamily="34" charset="0"/>
              </a:defRPr>
            </a:lvl6pPr>
            <a:lvl7pPr marL="2971800" indent="-228600" defTabSz="652463" eaLnBrk="0" fontAlgn="base" hangingPunct="0">
              <a:spcBef>
                <a:spcPct val="0"/>
              </a:spcBef>
              <a:spcAft>
                <a:spcPct val="0"/>
              </a:spcAft>
              <a:defRPr sz="1200">
                <a:solidFill>
                  <a:schemeClr val="tx1"/>
                </a:solidFill>
                <a:latin typeface="Arial" pitchFamily="34" charset="0"/>
              </a:defRPr>
            </a:lvl7pPr>
            <a:lvl8pPr marL="3429000" indent="-228600" defTabSz="652463" eaLnBrk="0" fontAlgn="base" hangingPunct="0">
              <a:spcBef>
                <a:spcPct val="0"/>
              </a:spcBef>
              <a:spcAft>
                <a:spcPct val="0"/>
              </a:spcAft>
              <a:defRPr sz="1200">
                <a:solidFill>
                  <a:schemeClr val="tx1"/>
                </a:solidFill>
                <a:latin typeface="Arial" pitchFamily="34" charset="0"/>
              </a:defRPr>
            </a:lvl8pPr>
            <a:lvl9pPr marL="3886200" indent="-228600" defTabSz="652463" eaLnBrk="0" fontAlgn="base" hangingPunct="0">
              <a:spcBef>
                <a:spcPct val="0"/>
              </a:spcBef>
              <a:spcAft>
                <a:spcPct val="0"/>
              </a:spcAft>
              <a:defRPr sz="1200">
                <a:solidFill>
                  <a:schemeClr val="tx1"/>
                </a:solidFill>
                <a:latin typeface="Arial" pitchFamily="34" charset="0"/>
              </a:defRPr>
            </a:lvl9pPr>
          </a:lstStyle>
          <a:p>
            <a:pPr eaLnBrk="1" hangingPunct="1">
              <a:lnSpc>
                <a:spcPct val="85000"/>
              </a:lnSpc>
            </a:pPr>
            <a:r>
              <a:rPr lang="en-US" sz="2000" b="1" dirty="0">
                <a:latin typeface="Courier New"/>
              </a:rPr>
              <a:t>data work.bonus;</a:t>
            </a:r>
          </a:p>
          <a:p>
            <a:pPr eaLnBrk="1" hangingPunct="1">
              <a:lnSpc>
                <a:spcPct val="85000"/>
              </a:lnSpc>
            </a:pPr>
            <a:r>
              <a:rPr lang="en-US" sz="2000" b="1" dirty="0">
                <a:latin typeface="Courier New"/>
              </a:rPr>
              <a:t>   set orion.sales;</a:t>
            </a:r>
          </a:p>
          <a:p>
            <a:pPr eaLnBrk="1" hangingPunct="1">
              <a:lnSpc>
                <a:spcPct val="85000"/>
              </a:lnSpc>
            </a:pPr>
            <a:r>
              <a:rPr lang="en-US" sz="2000" b="1" dirty="0">
                <a:latin typeface="Courier New"/>
              </a:rPr>
              <a:t>   if Country='US' then Bonus=500;</a:t>
            </a:r>
          </a:p>
          <a:p>
            <a:pPr eaLnBrk="1" hangingPunct="1">
              <a:lnSpc>
                <a:spcPct val="85000"/>
              </a:lnSpc>
            </a:pPr>
            <a:r>
              <a:rPr lang="en-US" sz="2000" b="1" dirty="0">
                <a:latin typeface="Courier New"/>
              </a:rPr>
              <a:t>   else Bonus=300;</a:t>
            </a:r>
          </a:p>
          <a:p>
            <a:pPr eaLnBrk="1" hangingPunct="1">
              <a:lnSpc>
                <a:spcPct val="85000"/>
              </a:lnSpc>
            </a:pPr>
            <a:r>
              <a:rPr lang="en-US" sz="2000" b="1" dirty="0">
                <a:latin typeface="Courier New"/>
              </a:rPr>
              <a:t>run;</a:t>
            </a:r>
          </a:p>
        </p:txBody>
      </p:sp>
    </p:spTree>
    <p:extLst>
      <p:ext uri="{BB962C8B-B14F-4D97-AF65-F5344CB8AC3E}">
        <p14:creationId xmlns:p14="http://schemas.microsoft.com/office/powerpoint/2010/main" val="96848580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5"/>
              <a:defRPr/>
            </a:pPr>
            <a:r>
              <a:rPr lang="en-US" dirty="0" smtClean="0"/>
              <a:t>In the DATA step below, what is the length of the new variable, </a:t>
            </a:r>
            <a:r>
              <a:rPr lang="en-US" b="1" dirty="0" smtClean="0"/>
              <a:t>Type</a:t>
            </a:r>
            <a:r>
              <a:rPr lang="en-US" dirty="0" smtClean="0"/>
              <a:t>?</a:t>
            </a:r>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marL="914400" lvl="1" indent="-446088">
              <a:buClr>
                <a:schemeClr val="tx1"/>
              </a:buClr>
              <a:buSzTx/>
              <a:buFont typeface="Wingdings" pitchFamily="2" charset="2"/>
              <a:buAutoNum type="alphaLcPeriod"/>
              <a:defRPr/>
            </a:pPr>
            <a:r>
              <a:rPr lang="en-US" dirty="0" smtClean="0"/>
              <a:t>5</a:t>
            </a:r>
          </a:p>
          <a:p>
            <a:pPr marL="914400" lvl="1" indent="-446088">
              <a:buClr>
                <a:schemeClr val="tx1"/>
              </a:buClr>
              <a:buSzTx/>
              <a:buFont typeface="Wingdings" pitchFamily="2" charset="2"/>
              <a:buAutoNum type="alphaLcPeriod"/>
              <a:defRPr/>
            </a:pPr>
            <a:r>
              <a:rPr lang="en-US" dirty="0" smtClean="0"/>
              <a:t>8</a:t>
            </a:r>
          </a:p>
          <a:p>
            <a:pPr marL="914400" lvl="1" indent="-446088">
              <a:buClr>
                <a:schemeClr val="tx1"/>
              </a:buClr>
              <a:buSzTx/>
              <a:buFont typeface="Wingdings" pitchFamily="2" charset="2"/>
              <a:buAutoNum type="alphaLcPeriod"/>
              <a:defRPr/>
            </a:pPr>
            <a:r>
              <a:rPr lang="en-US" dirty="0" smtClean="0"/>
              <a:t>10</a:t>
            </a:r>
          </a:p>
          <a:p>
            <a:pPr marL="914400" lvl="1" indent="-446088">
              <a:buClr>
                <a:schemeClr val="tx1"/>
              </a:buClr>
              <a:buSzTx/>
              <a:buFont typeface="Wingdings" pitchFamily="2" charset="2"/>
              <a:buAutoNum type="alphaLcPeriod"/>
              <a:defRPr/>
            </a:pPr>
            <a:r>
              <a:rPr lang="en-US" dirty="0" smtClean="0"/>
              <a:t>It depends on the first value of </a:t>
            </a:r>
            <a:r>
              <a:rPr lang="en-US" b="1" dirty="0" smtClean="0"/>
              <a:t>Type</a:t>
            </a:r>
            <a:r>
              <a:rPr lang="en-US" dirty="0" smtClean="0"/>
              <a:t> in </a:t>
            </a:r>
            <a:r>
              <a:rPr lang="en-US" b="1" dirty="0" smtClean="0"/>
              <a:t>orion.records</a:t>
            </a:r>
            <a:r>
              <a:rPr lang="en-US" dirty="0" smtClean="0"/>
              <a:t>.</a:t>
            </a:r>
          </a:p>
          <a:p>
            <a:pPr marL="0" indent="0">
              <a:defRPr/>
            </a:pPr>
            <a:endParaRPr lang="en-US" dirty="0" smtClean="0"/>
          </a:p>
        </p:txBody>
      </p:sp>
      <p:sp>
        <p:nvSpPr>
          <p:cNvPr id="5" name="AutoShape 27"/>
          <p:cNvSpPr>
            <a:spLocks noChangeArrowheads="1"/>
          </p:cNvSpPr>
          <p:nvPr/>
        </p:nvSpPr>
        <p:spPr bwMode="auto">
          <a:xfrm>
            <a:off x="1141413" y="1517695"/>
            <a:ext cx="6357483" cy="1850345"/>
          </a:xfrm>
          <a:prstGeom prst="flowChartProcess">
            <a:avLst/>
          </a:prstGeom>
          <a:solidFill>
            <a:srgbClr val="FFFFFF"/>
          </a:solidFill>
          <a:ln w="38100" cmpd="sng">
            <a:solidFill>
              <a:schemeClr val="tx2"/>
            </a:solidFill>
            <a:miter lim="800000"/>
            <a:headEnd/>
            <a:tailEnd/>
          </a:ln>
        </p:spPr>
        <p:txBody>
          <a:bodyPr wrap="none" lIns="88900" tIns="88900" rIns="266700" bIns="88900" anchor="ctr"/>
          <a:lstStyle/>
          <a:p>
            <a:pPr defTabSz="652463">
              <a:lnSpc>
                <a:spcPct val="85000"/>
              </a:lnSpc>
            </a:pPr>
            <a:r>
              <a:rPr lang="en-US" sz="2000" b="1" dirty="0">
                <a:latin typeface="Courier New"/>
                <a:cs typeface="Courier New" pitchFamily="49" charset="0"/>
              </a:rPr>
              <a:t>data </a:t>
            </a:r>
            <a:r>
              <a:rPr lang="en-US" sz="2000" b="1" dirty="0" smtClean="0">
                <a:latin typeface="Courier New"/>
                <a:cs typeface="Courier New" pitchFamily="49" charset="0"/>
              </a:rPr>
              <a:t>orion.newloan</a:t>
            </a:r>
            <a:r>
              <a:rPr lang="en-US" sz="2000" b="1" dirty="0">
                <a:latin typeface="Courier New"/>
                <a:cs typeface="Courier New" pitchFamily="49" charset="0"/>
              </a:rPr>
              <a:t>; </a:t>
            </a:r>
          </a:p>
          <a:p>
            <a:pPr defTabSz="652463">
              <a:lnSpc>
                <a:spcPct val="85000"/>
              </a:lnSpc>
            </a:pPr>
            <a:r>
              <a:rPr lang="en-US" sz="2000" b="1" dirty="0">
                <a:latin typeface="Courier New"/>
                <a:cs typeface="Courier New" pitchFamily="49" charset="0"/>
              </a:rPr>
              <a:t>   set </a:t>
            </a:r>
            <a:r>
              <a:rPr lang="en-US" sz="2000" b="1" dirty="0" smtClean="0">
                <a:latin typeface="Courier New"/>
                <a:cs typeface="Courier New" pitchFamily="49" charset="0"/>
              </a:rPr>
              <a:t>orion.records</a:t>
            </a:r>
            <a:r>
              <a:rPr lang="en-US" sz="2000" b="1" dirty="0">
                <a:latin typeface="Courier New"/>
                <a:cs typeface="Courier New" pitchFamily="49" charset="0"/>
              </a:rPr>
              <a:t>; </a:t>
            </a:r>
          </a:p>
          <a:p>
            <a:pPr defTabSz="652463">
              <a:lnSpc>
                <a:spcPct val="85000"/>
              </a:lnSpc>
            </a:pPr>
            <a:r>
              <a:rPr lang="en-US" sz="2000" b="1" dirty="0">
                <a:latin typeface="Courier New"/>
                <a:cs typeface="Courier New" pitchFamily="49" charset="0"/>
              </a:rPr>
              <a:t>   </a:t>
            </a:r>
            <a:r>
              <a:rPr lang="en-US" sz="2000" b="1" dirty="0" smtClean="0">
                <a:latin typeface="Courier New"/>
                <a:cs typeface="Courier New" pitchFamily="49" charset="0"/>
              </a:rPr>
              <a:t>TotalPaid=sum(TotLoan+Interest); </a:t>
            </a:r>
            <a:endParaRPr lang="en-US" sz="2000" b="1" dirty="0">
              <a:latin typeface="Courier New"/>
              <a:cs typeface="Courier New" pitchFamily="49" charset="0"/>
            </a:endParaRPr>
          </a:p>
          <a:p>
            <a:pPr defTabSz="652463">
              <a:lnSpc>
                <a:spcPct val="85000"/>
              </a:lnSpc>
            </a:pPr>
            <a:r>
              <a:rPr lang="en-US" sz="2000" b="1" dirty="0">
                <a:latin typeface="Courier New"/>
                <a:cs typeface="Courier New" pitchFamily="49" charset="0"/>
              </a:rPr>
              <a:t>   if </a:t>
            </a:r>
            <a:r>
              <a:rPr lang="en-US" sz="2000" b="1" dirty="0" smtClean="0">
                <a:latin typeface="Courier New"/>
                <a:cs typeface="Courier New" pitchFamily="49" charset="0"/>
              </a:rPr>
              <a:t>Code</a:t>
            </a:r>
            <a:r>
              <a:rPr lang="en-US" sz="2000" b="1" dirty="0">
                <a:latin typeface="Courier New"/>
                <a:cs typeface="Courier New" pitchFamily="49" charset="0"/>
              </a:rPr>
              <a:t>='1' then Type='Fixed'; </a:t>
            </a:r>
          </a:p>
          <a:p>
            <a:pPr defTabSz="652463">
              <a:lnSpc>
                <a:spcPct val="85000"/>
              </a:lnSpc>
            </a:pPr>
            <a:r>
              <a:rPr lang="en-US" sz="2000" b="1" dirty="0">
                <a:latin typeface="Courier New"/>
                <a:cs typeface="Courier New" pitchFamily="49" charset="0"/>
              </a:rPr>
              <a:t>   else Type='Variable'; </a:t>
            </a:r>
          </a:p>
          <a:p>
            <a:pPr defTabSz="652463">
              <a:lnSpc>
                <a:spcPct val="85000"/>
              </a:lnSpc>
            </a:pPr>
            <a:r>
              <a:rPr lang="en-US" sz="2000" b="1" dirty="0">
                <a:latin typeface="Courier New"/>
                <a:cs typeface="Courier New" pitchFamily="49" charset="0"/>
              </a:rPr>
              <a:t>   length </a:t>
            </a:r>
            <a:r>
              <a:rPr lang="en-US" sz="2000" b="1" dirty="0" smtClean="0">
                <a:latin typeface="Courier New"/>
                <a:cs typeface="Courier New" pitchFamily="49" charset="0"/>
              </a:rPr>
              <a:t>Type </a:t>
            </a:r>
            <a:r>
              <a:rPr lang="en-US" sz="2000" b="1" dirty="0">
                <a:latin typeface="Courier New"/>
                <a:cs typeface="Courier New" pitchFamily="49" charset="0"/>
              </a:rPr>
              <a:t>$ 10; </a:t>
            </a:r>
          </a:p>
          <a:p>
            <a:pPr defTabSz="652463">
              <a:lnSpc>
                <a:spcPct val="85000"/>
              </a:lnSpc>
            </a:pPr>
            <a:r>
              <a:rPr lang="en-US" sz="2000" b="1" dirty="0">
                <a:latin typeface="Courier New"/>
                <a:cs typeface="Courier New" pitchFamily="49" charset="0"/>
              </a:rPr>
              <a:t>run;</a:t>
            </a:r>
            <a:endParaRPr lang="en-US" sz="2000" b="1" dirty="0">
              <a:solidFill>
                <a:srgbClr val="FF0000"/>
              </a:solidFill>
              <a:latin typeface="Courier New"/>
              <a:cs typeface="Courier New" pitchFamily="49" charset="0"/>
            </a:endParaRPr>
          </a:p>
        </p:txBody>
      </p:sp>
    </p:spTree>
    <p:extLst>
      <p:ext uri="{BB962C8B-B14F-4D97-AF65-F5344CB8AC3E}">
        <p14:creationId xmlns:p14="http://schemas.microsoft.com/office/powerpoint/2010/main" val="239869235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5"/>
              <a:defRPr/>
            </a:pPr>
            <a:r>
              <a:rPr lang="en-US" dirty="0"/>
              <a:t>In the </a:t>
            </a:r>
            <a:r>
              <a:rPr lang="en-US" dirty="0" smtClean="0"/>
              <a:t>DATA step below, what is the length of the new variable, </a:t>
            </a:r>
            <a:r>
              <a:rPr lang="en-US" b="1" dirty="0" smtClean="0"/>
              <a:t>Type</a:t>
            </a:r>
            <a:r>
              <a:rPr lang="en-US" dirty="0" smtClean="0"/>
              <a:t>?</a:t>
            </a:r>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marL="914400" lvl="1" indent="-446088">
              <a:buClr>
                <a:schemeClr val="tx1"/>
              </a:buClr>
              <a:buSzTx/>
              <a:buFont typeface="Wingdings" pitchFamily="2" charset="2"/>
              <a:buAutoNum type="alphaLcPeriod"/>
              <a:defRPr/>
            </a:pPr>
            <a:r>
              <a:rPr lang="en-US" dirty="0"/>
              <a:t>5</a:t>
            </a:r>
          </a:p>
          <a:p>
            <a:pPr marL="914400" lvl="1" indent="-446088">
              <a:buClr>
                <a:schemeClr val="tx1"/>
              </a:buClr>
              <a:buSzTx/>
              <a:buFont typeface="Wingdings" pitchFamily="2" charset="2"/>
              <a:buAutoNum type="alphaLcPeriod"/>
              <a:defRPr/>
            </a:pPr>
            <a:r>
              <a:rPr lang="en-US" dirty="0"/>
              <a:t>8</a:t>
            </a:r>
          </a:p>
          <a:p>
            <a:pPr marL="914400" lvl="1" indent="-446088">
              <a:buClr>
                <a:schemeClr val="tx1"/>
              </a:buClr>
              <a:buSzTx/>
              <a:buFont typeface="Wingdings" pitchFamily="2" charset="2"/>
              <a:buAutoNum type="alphaLcPeriod"/>
              <a:defRPr/>
            </a:pPr>
            <a:r>
              <a:rPr lang="en-US" dirty="0"/>
              <a:t>10</a:t>
            </a:r>
          </a:p>
          <a:p>
            <a:pPr marL="914400" lvl="1" indent="-446088">
              <a:buClr>
                <a:schemeClr val="tx1"/>
              </a:buClr>
              <a:buSzTx/>
              <a:buFont typeface="Wingdings" pitchFamily="2" charset="2"/>
              <a:buAutoNum type="alphaLcPeriod"/>
              <a:defRPr/>
            </a:pPr>
            <a:r>
              <a:rPr lang="en-US" dirty="0"/>
              <a:t>It depends on the first value of </a:t>
            </a:r>
            <a:r>
              <a:rPr lang="en-US" b="1" dirty="0"/>
              <a:t>Type</a:t>
            </a:r>
            <a:r>
              <a:rPr lang="en-US" dirty="0"/>
              <a:t> in </a:t>
            </a:r>
            <a:r>
              <a:rPr lang="en-US" b="1" dirty="0" err="1"/>
              <a:t>orion.records</a:t>
            </a:r>
            <a:r>
              <a:rPr lang="en-US" dirty="0"/>
              <a:t>.</a:t>
            </a:r>
          </a:p>
          <a:p>
            <a:pPr marL="0" indent="0">
              <a:defRPr/>
            </a:pPr>
            <a:endParaRPr lang="en-US" dirty="0" smtClean="0"/>
          </a:p>
        </p:txBody>
      </p:sp>
      <p:sp>
        <p:nvSpPr>
          <p:cNvPr id="5" name="AutoShape 27"/>
          <p:cNvSpPr>
            <a:spLocks noChangeArrowheads="1"/>
          </p:cNvSpPr>
          <p:nvPr/>
        </p:nvSpPr>
        <p:spPr bwMode="auto">
          <a:xfrm>
            <a:off x="1141413" y="1517695"/>
            <a:ext cx="6357483" cy="1850345"/>
          </a:xfrm>
          <a:prstGeom prst="flowChartProcess">
            <a:avLst/>
          </a:prstGeom>
          <a:solidFill>
            <a:srgbClr val="FFFFFF"/>
          </a:solidFill>
          <a:ln w="38100" cmpd="sng">
            <a:solidFill>
              <a:schemeClr val="tx2"/>
            </a:solidFill>
            <a:miter lim="800000"/>
            <a:headEnd/>
            <a:tailEnd/>
          </a:ln>
        </p:spPr>
        <p:txBody>
          <a:bodyPr wrap="none" lIns="88900" tIns="88900" rIns="266700" bIns="88900" anchor="ctr"/>
          <a:lstStyle/>
          <a:p>
            <a:pPr defTabSz="652463">
              <a:lnSpc>
                <a:spcPct val="85000"/>
              </a:lnSpc>
            </a:pPr>
            <a:r>
              <a:rPr lang="en-US" sz="2000" b="1" dirty="0">
                <a:latin typeface="Courier New"/>
                <a:cs typeface="Courier New" pitchFamily="49" charset="0"/>
              </a:rPr>
              <a:t>data </a:t>
            </a:r>
            <a:r>
              <a:rPr lang="en-US" sz="2000" b="1" dirty="0" smtClean="0">
                <a:latin typeface="Courier New"/>
                <a:cs typeface="Courier New" pitchFamily="49" charset="0"/>
              </a:rPr>
              <a:t>orion.newloan</a:t>
            </a:r>
            <a:r>
              <a:rPr lang="en-US" sz="2000" b="1" dirty="0">
                <a:latin typeface="Courier New"/>
                <a:cs typeface="Courier New" pitchFamily="49" charset="0"/>
              </a:rPr>
              <a:t>; </a:t>
            </a:r>
          </a:p>
          <a:p>
            <a:pPr defTabSz="652463">
              <a:lnSpc>
                <a:spcPct val="85000"/>
              </a:lnSpc>
            </a:pPr>
            <a:r>
              <a:rPr lang="en-US" sz="2000" b="1" dirty="0">
                <a:latin typeface="Courier New"/>
                <a:cs typeface="Courier New" pitchFamily="49" charset="0"/>
              </a:rPr>
              <a:t>   set </a:t>
            </a:r>
            <a:r>
              <a:rPr lang="en-US" sz="2000" b="1" dirty="0" smtClean="0">
                <a:latin typeface="Courier New"/>
                <a:cs typeface="Courier New" pitchFamily="49" charset="0"/>
              </a:rPr>
              <a:t>orion.records</a:t>
            </a:r>
            <a:r>
              <a:rPr lang="en-US" sz="2000" b="1" dirty="0">
                <a:latin typeface="Courier New"/>
                <a:cs typeface="Courier New" pitchFamily="49" charset="0"/>
              </a:rPr>
              <a:t>; </a:t>
            </a:r>
          </a:p>
          <a:p>
            <a:pPr defTabSz="652463">
              <a:lnSpc>
                <a:spcPct val="85000"/>
              </a:lnSpc>
            </a:pPr>
            <a:r>
              <a:rPr lang="en-US" sz="2000" b="1" dirty="0">
                <a:latin typeface="Courier New"/>
                <a:cs typeface="Courier New" pitchFamily="49" charset="0"/>
              </a:rPr>
              <a:t>   </a:t>
            </a:r>
            <a:r>
              <a:rPr lang="en-US" sz="2000" b="1" dirty="0" smtClean="0">
                <a:latin typeface="Courier New"/>
                <a:cs typeface="Courier New" pitchFamily="49" charset="0"/>
              </a:rPr>
              <a:t>TotalPaid=sum(TotLoan+Interest); </a:t>
            </a:r>
            <a:endParaRPr lang="en-US" sz="2000" b="1" dirty="0">
              <a:latin typeface="Courier New"/>
              <a:cs typeface="Courier New" pitchFamily="49" charset="0"/>
            </a:endParaRPr>
          </a:p>
          <a:p>
            <a:pPr defTabSz="652463">
              <a:lnSpc>
                <a:spcPct val="85000"/>
              </a:lnSpc>
            </a:pPr>
            <a:r>
              <a:rPr lang="en-US" sz="2000" b="1" dirty="0">
                <a:latin typeface="Courier New"/>
                <a:cs typeface="Courier New" pitchFamily="49" charset="0"/>
              </a:rPr>
              <a:t>   if </a:t>
            </a:r>
            <a:r>
              <a:rPr lang="en-US" sz="2000" b="1" dirty="0" smtClean="0">
                <a:latin typeface="Courier New"/>
                <a:cs typeface="Courier New" pitchFamily="49" charset="0"/>
              </a:rPr>
              <a:t>Code</a:t>
            </a:r>
            <a:r>
              <a:rPr lang="en-US" sz="2000" b="1" dirty="0">
                <a:latin typeface="Courier New"/>
                <a:cs typeface="Courier New" pitchFamily="49" charset="0"/>
              </a:rPr>
              <a:t>='1' then Type='Fixed'; </a:t>
            </a:r>
          </a:p>
          <a:p>
            <a:pPr defTabSz="652463">
              <a:lnSpc>
                <a:spcPct val="85000"/>
              </a:lnSpc>
            </a:pPr>
            <a:r>
              <a:rPr lang="en-US" sz="2000" b="1" dirty="0">
                <a:latin typeface="Courier New"/>
                <a:cs typeface="Courier New" pitchFamily="49" charset="0"/>
              </a:rPr>
              <a:t>   else Type='Variable'; </a:t>
            </a:r>
          </a:p>
          <a:p>
            <a:pPr defTabSz="652463">
              <a:lnSpc>
                <a:spcPct val="85000"/>
              </a:lnSpc>
            </a:pPr>
            <a:r>
              <a:rPr lang="en-US" sz="2000" b="1" dirty="0">
                <a:latin typeface="Courier New"/>
                <a:cs typeface="Courier New" pitchFamily="49" charset="0"/>
              </a:rPr>
              <a:t>   length </a:t>
            </a:r>
            <a:r>
              <a:rPr lang="en-US" sz="2000" b="1" dirty="0" smtClean="0">
                <a:latin typeface="Courier New"/>
                <a:cs typeface="Courier New" pitchFamily="49" charset="0"/>
              </a:rPr>
              <a:t>Type </a:t>
            </a:r>
            <a:r>
              <a:rPr lang="en-US" sz="2000" b="1" dirty="0">
                <a:latin typeface="Courier New"/>
                <a:cs typeface="Courier New" pitchFamily="49" charset="0"/>
              </a:rPr>
              <a:t>$ 10; </a:t>
            </a:r>
          </a:p>
          <a:p>
            <a:pPr defTabSz="652463">
              <a:lnSpc>
                <a:spcPct val="85000"/>
              </a:lnSpc>
            </a:pPr>
            <a:r>
              <a:rPr lang="en-US" sz="2000" b="1" dirty="0">
                <a:latin typeface="Courier New"/>
                <a:cs typeface="Courier New" pitchFamily="49" charset="0"/>
              </a:rPr>
              <a:t>run;</a:t>
            </a:r>
            <a:endParaRPr lang="en-US" sz="2000" b="1" dirty="0">
              <a:solidFill>
                <a:srgbClr val="FF0000"/>
              </a:solidFill>
              <a:latin typeface="Courier New"/>
              <a:cs typeface="Courier New" pitchFamily="49" charset="0"/>
            </a:endParaRPr>
          </a:p>
        </p:txBody>
      </p:sp>
      <p:sp>
        <p:nvSpPr>
          <p:cNvPr id="4" name="Oval 3"/>
          <p:cNvSpPr/>
          <p:nvPr/>
        </p:nvSpPr>
        <p:spPr bwMode="auto">
          <a:xfrm>
            <a:off x="999490" y="3510915"/>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smtClean="0">
                <a:solidFill>
                  <a:srgbClr val="000000"/>
                </a:solidFill>
              </a:rPr>
              <a:t> </a:t>
            </a:r>
            <a:endParaRPr lang="en-US" sz="2000">
              <a:solidFill>
                <a:srgbClr val="000000"/>
              </a:solidFill>
            </a:endParaRPr>
          </a:p>
        </p:txBody>
      </p:sp>
    </p:spTree>
    <p:extLst>
      <p:ext uri="{BB962C8B-B14F-4D97-AF65-F5344CB8AC3E}">
        <p14:creationId xmlns:p14="http://schemas.microsoft.com/office/powerpoint/2010/main" val="4282377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smtClean="0"/>
              <a:t>SAS Functions </a:t>
            </a:r>
          </a:p>
        </p:txBody>
      </p:sp>
      <p:sp>
        <p:nvSpPr>
          <p:cNvPr id="30723" name="Rectangle 3"/>
          <p:cNvSpPr>
            <a:spLocks noGrp="1" noChangeArrowheads="1"/>
          </p:cNvSpPr>
          <p:nvPr>
            <p:ph idx="1"/>
          </p:nvPr>
        </p:nvSpPr>
        <p:spPr>
          <a:xfrm>
            <a:off x="685800" y="1071564"/>
            <a:ext cx="8116888" cy="4793528"/>
          </a:xfrm>
        </p:spPr>
        <p:txBody>
          <a:bodyPr/>
          <a:lstStyle/>
          <a:p>
            <a:r>
              <a:rPr lang="en-US" dirty="0" smtClean="0"/>
              <a:t>SAS functions can be used in an assignment statement. A </a:t>
            </a:r>
            <a:r>
              <a:rPr lang="en-US" i="1" dirty="0" smtClean="0"/>
              <a:t>function</a:t>
            </a:r>
            <a:r>
              <a:rPr lang="en-US" dirty="0" smtClean="0"/>
              <a:t> is a routine that accepts arguments and returns a value. </a:t>
            </a:r>
          </a:p>
          <a:p>
            <a:endParaRPr lang="en-US" dirty="0"/>
          </a:p>
          <a:p>
            <a:endParaRPr lang="en-US" dirty="0" smtClean="0"/>
          </a:p>
          <a:p>
            <a:endParaRPr lang="en-US" dirty="0"/>
          </a:p>
          <a:p>
            <a:r>
              <a:rPr lang="en-US" dirty="0" smtClean="0"/>
              <a:t>Some functions manipulate character values, compute descriptive statistics, or manipulate SAS date values.</a:t>
            </a:r>
          </a:p>
          <a:p>
            <a:pPr lvl="1"/>
            <a:r>
              <a:rPr lang="en-US" dirty="0" smtClean="0"/>
              <a:t>Arguments are enclosed in parentheses and separated by commas. </a:t>
            </a:r>
          </a:p>
          <a:p>
            <a:pPr lvl="1"/>
            <a:r>
              <a:rPr lang="en-US" dirty="0" smtClean="0"/>
              <a:t>A function can return a numeric or character result.</a:t>
            </a:r>
          </a:p>
        </p:txBody>
      </p:sp>
      <p:sp>
        <p:nvSpPr>
          <p:cNvPr id="6" name="Slide Number Placeholder 3"/>
          <p:cNvSpPr>
            <a:spLocks noGrp="1"/>
          </p:cNvSpPr>
          <p:nvPr>
            <p:ph type="sldNum" sz="quarter" idx="10"/>
          </p:nvPr>
        </p:nvSpPr>
        <p:spPr/>
        <p:txBody>
          <a:bodyPr/>
          <a:lstStyle/>
          <a:p>
            <a:pPr>
              <a:defRPr/>
            </a:pPr>
            <a:fld id="{91C781A1-F16C-4924-8E19-4F3938A3DCEC}" type="slidenum">
              <a:rPr lang="en-US"/>
              <a:pPr>
                <a:defRPr/>
              </a:pPr>
              <a:t>9</a:t>
            </a:fld>
            <a:endParaRPr lang="en-US" b="0" dirty="0">
              <a:latin typeface="Times New Roman" pitchFamily="18" charset="0"/>
            </a:endParaRPr>
          </a:p>
        </p:txBody>
      </p:sp>
      <p:sp>
        <p:nvSpPr>
          <p:cNvPr id="259079" name="Text Box 7"/>
          <p:cNvSpPr txBox="1">
            <a:spLocks noChangeArrowheads="1"/>
          </p:cNvSpPr>
          <p:nvPr>
            <p:custDataLst>
              <p:tags r:id="rId1"/>
            </p:custDataLst>
          </p:nvPr>
        </p:nvSpPr>
        <p:spPr bwMode="auto">
          <a:xfrm>
            <a:off x="1031771" y="2468180"/>
            <a:ext cx="7315914" cy="677108"/>
          </a:xfrm>
          <a:prstGeom prst="rect">
            <a:avLst/>
          </a:prstGeom>
          <a:solidFill>
            <a:srgbClr val="CDD9EF"/>
          </a:solidFill>
          <a:ln w="19050">
            <a:solidFill>
              <a:srgbClr val="000000"/>
            </a:solidFill>
            <a:miter lim="800000"/>
            <a:headEnd type="none" w="med" len="lg"/>
            <a:tailEnd type="none" w="med" len="lg"/>
          </a:ln>
          <a:effectLst>
            <a:outerShdw blurRad="50800" dist="107763" dir="2700001" algn="ctr" rotWithShape="0">
              <a:srgbClr val="000000">
                <a:alpha val="40000"/>
              </a:srgbClr>
            </a:outerShdw>
          </a:effectLst>
        </p:spPr>
        <p:txBody>
          <a:bodyPr wrap="none" lIns="88900" tIns="152400" rIns="88900" bIns="152400">
            <a:spAutoFit/>
          </a:bodyPr>
          <a:lstStyle/>
          <a:p>
            <a:pPr>
              <a:defRPr/>
            </a:pPr>
            <a:r>
              <a:rPr lang="en-US" i="1" dirty="0" smtClean="0">
                <a:latin typeface="Arial"/>
              </a:rPr>
              <a:t>variable=function-name</a:t>
            </a:r>
            <a:r>
              <a:rPr lang="en-US" b="1" dirty="0" smtClean="0">
                <a:latin typeface="Arial"/>
              </a:rPr>
              <a:t>(</a:t>
            </a:r>
            <a:r>
              <a:rPr lang="en-US" i="1" dirty="0" smtClean="0">
                <a:latin typeface="Arial"/>
              </a:rPr>
              <a:t>argument1</a:t>
            </a:r>
            <a:r>
              <a:rPr lang="en-US" b="1" dirty="0">
                <a:latin typeface="Arial"/>
              </a:rPr>
              <a:t>,</a:t>
            </a:r>
            <a:r>
              <a:rPr lang="en-US" dirty="0">
                <a:latin typeface="Arial"/>
              </a:rPr>
              <a:t> </a:t>
            </a:r>
            <a:r>
              <a:rPr lang="en-US" i="1" dirty="0">
                <a:latin typeface="Arial"/>
              </a:rPr>
              <a:t>argument2</a:t>
            </a:r>
            <a:r>
              <a:rPr lang="en-US" b="1" dirty="0">
                <a:latin typeface="Arial"/>
              </a:rPr>
              <a:t>,</a:t>
            </a:r>
            <a:r>
              <a:rPr lang="en-US" dirty="0">
                <a:latin typeface="Arial"/>
              </a:rPr>
              <a:t> </a:t>
            </a:r>
            <a:r>
              <a:rPr lang="en-US" dirty="0" smtClean="0">
                <a:latin typeface="Arial"/>
              </a:rPr>
              <a:t>…</a:t>
            </a:r>
            <a:r>
              <a:rPr lang="en-US" b="1" dirty="0" smtClean="0">
                <a:latin typeface="Arial"/>
              </a:rPr>
              <a:t>);</a:t>
            </a:r>
            <a:endParaRPr lang="en-US" b="1" dirty="0">
              <a:latin typeface="Arial"/>
            </a:endParaRPr>
          </a:p>
        </p:txBody>
      </p:sp>
    </p:spTree>
    <p:extLst>
      <p:ext uri="{BB962C8B-B14F-4D97-AF65-F5344CB8AC3E}">
        <p14:creationId xmlns:p14="http://schemas.microsoft.com/office/powerpoint/2010/main" val="306644506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6"/>
              <a:defRPr/>
            </a:pPr>
            <a:r>
              <a:rPr lang="en-US" dirty="0" smtClean="0"/>
              <a:t>In the </a:t>
            </a:r>
            <a:r>
              <a:rPr lang="en-US" dirty="0"/>
              <a:t>program </a:t>
            </a:r>
            <a:r>
              <a:rPr lang="en-US" dirty="0" smtClean="0"/>
              <a:t>below</a:t>
            </a:r>
            <a:r>
              <a:rPr lang="en-US" dirty="0"/>
              <a:t>, what is the value of </a:t>
            </a:r>
            <a:r>
              <a:rPr lang="en-US" b="1" dirty="0" smtClean="0"/>
              <a:t>Benefit</a:t>
            </a:r>
            <a:r>
              <a:rPr lang="en-US" dirty="0" smtClean="0"/>
              <a:t> </a:t>
            </a:r>
            <a:r>
              <a:rPr lang="en-US" dirty="0"/>
              <a:t>for the observation shown?</a:t>
            </a:r>
          </a:p>
          <a:p>
            <a:pPr>
              <a:defRPr/>
            </a:pPr>
            <a:endParaRPr lang="en-US" dirty="0" smtClean="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914400" lvl="1" indent="-461963">
              <a:buClr>
                <a:schemeClr val="tx1"/>
              </a:buClr>
              <a:buSzTx/>
              <a:buFont typeface="Wingdings" pitchFamily="2" charset="2"/>
              <a:buAutoNum type="alphaLcPeriod"/>
              <a:defRPr/>
            </a:pPr>
            <a:r>
              <a:rPr lang="en-US" dirty="0" smtClean="0"/>
              <a:t>a </a:t>
            </a:r>
            <a:r>
              <a:rPr lang="en-US" dirty="0"/>
              <a:t>missing </a:t>
            </a:r>
            <a:r>
              <a:rPr lang="en-US" dirty="0" smtClean="0"/>
              <a:t>value</a:t>
            </a:r>
            <a:endParaRPr lang="en-US" dirty="0"/>
          </a:p>
          <a:p>
            <a:pPr marL="914400" lvl="1" indent="-461963">
              <a:buClr>
                <a:schemeClr val="tx1"/>
              </a:buClr>
              <a:buSzTx/>
              <a:buFont typeface="Wingdings" pitchFamily="2" charset="2"/>
              <a:buAutoNum type="alphaLcPeriod"/>
              <a:defRPr/>
            </a:pPr>
            <a:r>
              <a:rPr lang="en-US" dirty="0"/>
              <a:t>55050</a:t>
            </a:r>
          </a:p>
          <a:p>
            <a:pPr marL="914400" lvl="1" indent="-461963">
              <a:buClr>
                <a:schemeClr val="tx1"/>
              </a:buClr>
              <a:buSzTx/>
              <a:buFont typeface="Wingdings" pitchFamily="2" charset="2"/>
              <a:buAutoNum type="alphaLcPeriod"/>
              <a:defRPr/>
            </a:pPr>
            <a:r>
              <a:rPr lang="en-US" dirty="0"/>
              <a:t>800</a:t>
            </a:r>
          </a:p>
          <a:p>
            <a:pPr marL="914400" lvl="1" indent="-461963">
              <a:buClr>
                <a:schemeClr val="tx1"/>
              </a:buClr>
              <a:buSzTx/>
              <a:buFont typeface="Wingdings" pitchFamily="2" charset="2"/>
              <a:buAutoNum type="alphaLcPeriod"/>
              <a:defRPr/>
            </a:pPr>
            <a:r>
              <a:rPr lang="en-US" dirty="0"/>
              <a:t>0</a:t>
            </a:r>
          </a:p>
          <a:p>
            <a:pPr marL="0" indent="0">
              <a:defRPr/>
            </a:pPr>
            <a:endParaRPr lang="en-US" dirty="0" smtClean="0"/>
          </a:p>
        </p:txBody>
      </p:sp>
      <p:sp>
        <p:nvSpPr>
          <p:cNvPr id="2" name="TextBox 1"/>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5" name="AutoShape 27"/>
          <p:cNvSpPr>
            <a:spLocks noChangeArrowheads="1"/>
          </p:cNvSpPr>
          <p:nvPr/>
        </p:nvSpPr>
        <p:spPr bwMode="auto">
          <a:xfrm>
            <a:off x="1141413" y="1673826"/>
            <a:ext cx="5537811" cy="1230284"/>
          </a:xfrm>
          <a:prstGeom prst="flowChartProcess">
            <a:avLst/>
          </a:prstGeom>
          <a:solidFill>
            <a:srgbClr val="FFFFFF"/>
          </a:solidFill>
          <a:ln w="38100" cmpd="sng">
            <a:solidFill>
              <a:schemeClr val="tx2"/>
            </a:solidFill>
            <a:miter lim="800000"/>
            <a:headEnd/>
            <a:tailEnd/>
          </a:ln>
        </p:spPr>
        <p:txBody>
          <a:bodyPr wrap="none" lIns="88900" tIns="88900" rIns="266700" bIns="88900" anchor="ctr"/>
          <a:lstStyle/>
          <a:p>
            <a:pPr defTabSz="876976">
              <a:lnSpc>
                <a:spcPct val="85000"/>
              </a:lnSpc>
            </a:pPr>
            <a:r>
              <a:rPr lang="en-US" sz="2000" b="1" dirty="0">
                <a:latin typeface="Courier New"/>
              </a:rPr>
              <a:t>data work.total;</a:t>
            </a:r>
          </a:p>
          <a:p>
            <a:pPr defTabSz="876976">
              <a:lnSpc>
                <a:spcPct val="85000"/>
              </a:lnSpc>
            </a:pPr>
            <a:r>
              <a:rPr lang="en-US" sz="2000" b="1" dirty="0">
                <a:latin typeface="Courier New"/>
              </a:rPr>
              <a:t>   set payroll.june;</a:t>
            </a:r>
          </a:p>
          <a:p>
            <a:pPr defTabSz="876976">
              <a:lnSpc>
                <a:spcPct val="85000"/>
              </a:lnSpc>
            </a:pPr>
            <a:r>
              <a:rPr lang="en-US" sz="2000" b="1" dirty="0">
                <a:latin typeface="Courier New"/>
              </a:rPr>
              <a:t>   </a:t>
            </a:r>
            <a:r>
              <a:rPr lang="en-US" sz="2000" b="1" dirty="0" smtClean="0">
                <a:latin typeface="Courier New"/>
              </a:rPr>
              <a:t>Benefit=sum(</a:t>
            </a:r>
            <a:r>
              <a:rPr lang="en-US" sz="2000" b="1" dirty="0" smtClean="0">
                <a:solidFill>
                  <a:srgbClr val="000000"/>
                </a:solidFill>
                <a:latin typeface="Courier New"/>
              </a:rPr>
              <a:t>Ins</a:t>
            </a:r>
            <a:r>
              <a:rPr lang="en-US" sz="2000" b="1" dirty="0" smtClean="0">
                <a:latin typeface="Courier New"/>
              </a:rPr>
              <a:t>,Health_Award);</a:t>
            </a:r>
            <a:endParaRPr lang="en-US" sz="2000" b="1" dirty="0">
              <a:latin typeface="Courier New"/>
            </a:endParaRPr>
          </a:p>
          <a:p>
            <a:pPr defTabSz="876976">
              <a:lnSpc>
                <a:spcPct val="85000"/>
              </a:lnSpc>
            </a:pPr>
            <a:r>
              <a:rPr lang="en-US" sz="2000" b="1" dirty="0">
                <a:latin typeface="Courier New"/>
              </a:rPr>
              <a:t>run;</a:t>
            </a:r>
          </a:p>
        </p:txBody>
      </p:sp>
      <p:graphicFrame>
        <p:nvGraphicFramePr>
          <p:cNvPr id="8" name="Group 989"/>
          <p:cNvGraphicFramePr>
            <a:graphicFrameLocks noGrp="1"/>
          </p:cNvGraphicFramePr>
          <p:nvPr>
            <p:extLst>
              <p:ext uri="{D42A27DB-BD31-4B8C-83A1-F6EECF244321}">
                <p14:modId xmlns:p14="http://schemas.microsoft.com/office/powerpoint/2010/main" val="571567513"/>
              </p:ext>
            </p:extLst>
          </p:nvPr>
        </p:nvGraphicFramePr>
        <p:xfrm>
          <a:off x="601882" y="3110686"/>
          <a:ext cx="8102278" cy="1199917"/>
        </p:xfrm>
        <a:graphic>
          <a:graphicData uri="http://schemas.openxmlformats.org/drawingml/2006/table">
            <a:tbl>
              <a:tblPr/>
              <a:tblGrid>
                <a:gridCol w="1192996"/>
                <a:gridCol w="1168241"/>
                <a:gridCol w="787078"/>
                <a:gridCol w="1099595"/>
                <a:gridCol w="2013995"/>
                <a:gridCol w="1840373"/>
              </a:tblGrid>
              <a:tr h="426863">
                <a:tc gridSpan="3">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a:rPr>
                        <a:t>PDV</a:t>
                      </a:r>
                    </a:p>
                  </a:txBody>
                  <a:tcPr marL="0" marR="0" marT="0" marB="0" anchor="ctr" horzOverflow="overflow">
                    <a:lnL cap="flat">
                      <a:noFill/>
                    </a:lnL>
                    <a:lnR cap="flat">
                      <a:noFill/>
                    </a:lnR>
                    <a:lnT cap="flat">
                      <a:noFill/>
                    </a:lnT>
                    <a:lnB w="12700" cap="flat" cmpd="sng" algn="ctr">
                      <a:solidFill>
                        <a:srgbClr val="000000"/>
                      </a:solidFill>
                      <a:prstDash val="solid"/>
                      <a:round/>
                      <a:headEnd type="none" w="med" len="lg"/>
                      <a:tailEnd type="none" w="med" len="lg"/>
                    </a:lnB>
                    <a:lnTlToBr cap="flat">
                      <a:noFill/>
                    </a:lnTlToBr>
                    <a:lnBlToTr cap="flat">
                      <a:noFill/>
                    </a:lnBlToTr>
                    <a:solidFill>
                      <a:srgbClr val="FFFFFF"/>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400" b="0" i="0" u="none" strike="noStrike" cap="none" normalizeH="0" baseline="0" dirty="0" smtClean="0">
                        <a:ln>
                          <a:noFill/>
                        </a:ln>
                        <a:solidFill>
                          <a:srgbClr val="000000"/>
                        </a:solidFill>
                        <a:effectLst/>
                        <a:latin typeface="Arial"/>
                      </a:endParaRPr>
                    </a:p>
                  </a:txBody>
                  <a:tcPr marL="0" marR="0" marT="0" marB="0" anchor="ctr" horzOverflow="overflow">
                    <a:lnL cap="flat">
                      <a:noFill/>
                    </a:lnL>
                    <a:lnR cap="flat">
                      <a:noFill/>
                    </a:lnR>
                    <a:lnT cap="flat">
                      <a:noFill/>
                    </a:lnT>
                    <a:lnB w="12700" cap="flat" cmpd="sng" algn="ctr">
                      <a:solidFill>
                        <a:srgbClr val="000000"/>
                      </a:solidFill>
                      <a:prstDash val="solid"/>
                      <a:round/>
                      <a:headEnd type="none" w="med" len="lg"/>
                      <a:tailEnd type="none" w="med" len="lg"/>
                    </a:lnB>
                    <a:lnTlToBr cap="flat">
                      <a:noFill/>
                    </a:lnTlToBr>
                    <a:lnBlToTr cap="flat">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400" b="0" i="0" u="none" strike="noStrike" cap="none" normalizeH="0" baseline="0" dirty="0" smtClean="0">
                        <a:ln>
                          <a:noFill/>
                        </a:ln>
                        <a:solidFill>
                          <a:srgbClr val="000000"/>
                        </a:solidFill>
                        <a:effectLst/>
                        <a:latin typeface="Arial"/>
                      </a:endParaRPr>
                    </a:p>
                  </a:txBody>
                  <a:tcPr marL="0" marR="0" marT="0" marB="0" anchor="ctr" horzOverflow="overflow">
                    <a:lnL cap="flat">
                      <a:noFill/>
                    </a:lnL>
                    <a:lnR cap="flat">
                      <a:noFill/>
                    </a:lnR>
                    <a:lnT cap="flat">
                      <a:noFill/>
                    </a:lnT>
                    <a:lnB w="12700" cap="flat" cmpd="sng" algn="ctr">
                      <a:solidFill>
                        <a:srgbClr val="000000"/>
                      </a:solidFill>
                      <a:prstDash val="solid"/>
                      <a:round/>
                      <a:headEnd type="none" w="med" len="lg"/>
                      <a:tailEnd type="none" w="med" len="lg"/>
                    </a:lnB>
                    <a:lnTlToBr cap="flat">
                      <a:noFill/>
                    </a:lnTlToBr>
                    <a:lnBlToTr cap="flat">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400" b="0" i="0" u="none" strike="noStrike" cap="none" normalizeH="0" baseline="0" dirty="0" smtClean="0">
                        <a:ln>
                          <a:noFill/>
                        </a:ln>
                        <a:solidFill>
                          <a:srgbClr val="000000"/>
                        </a:solidFill>
                        <a:effectLst/>
                        <a:latin typeface="Arial"/>
                      </a:endParaRPr>
                    </a:p>
                  </a:txBody>
                  <a:tcPr marL="0" marR="0" marT="0" marB="0" anchor="ctr" horzOverflow="overflow">
                    <a:lnL cap="flat">
                      <a:noFill/>
                    </a:lnL>
                    <a:lnR cap="flat">
                      <a:noFill/>
                    </a:lnR>
                    <a:lnT cap="flat">
                      <a:noFill/>
                    </a:lnT>
                    <a:lnB w="12700" cap="flat" cmpd="sng" algn="ctr">
                      <a:solidFill>
                        <a:srgbClr val="000000"/>
                      </a:solidFill>
                      <a:prstDash val="solid"/>
                      <a:round/>
                      <a:headEnd type="none" w="med" len="lg"/>
                      <a:tailEnd type="none" w="med" len="lg"/>
                    </a:lnB>
                    <a:lnTlToBr cap="flat">
                      <a:noFill/>
                    </a:lnTlToBr>
                    <a:lnBlToTr cap="flat">
                      <a:noFill/>
                    </a:lnBlToTr>
                    <a:solidFill>
                      <a:srgbClr val="FFFFFF"/>
                    </a:solidFill>
                  </a:tcPr>
                </a:tc>
              </a:tr>
              <a:tr h="426863">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Emp_ID</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Salary</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Ins</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Bonus</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Health_Award</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Benefit</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r>
              <a:tr h="346191">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a:rPr>
                        <a:t>KBA</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a:rPr>
                        <a:t>54000</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a:rPr>
                        <a:t>800</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a:rPr>
                        <a:t>250</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a:rPr>
                        <a:t>.</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a:rPr>
                        <a:t>.</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r>
            </a:tbl>
          </a:graphicData>
        </a:graphic>
      </p:graphicFrame>
    </p:spTree>
    <p:extLst>
      <p:ext uri="{BB962C8B-B14F-4D97-AF65-F5344CB8AC3E}">
        <p14:creationId xmlns:p14="http://schemas.microsoft.com/office/powerpoint/2010/main" val="225510285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6"/>
              <a:defRPr/>
            </a:pPr>
            <a:r>
              <a:rPr lang="en-US" dirty="0"/>
              <a:t>In the program below, what is the value of </a:t>
            </a:r>
            <a:r>
              <a:rPr lang="en-US" b="1" dirty="0"/>
              <a:t>Benefit</a:t>
            </a:r>
            <a:r>
              <a:rPr lang="en-US" dirty="0"/>
              <a:t> for the observation shown?</a:t>
            </a:r>
          </a:p>
          <a:p>
            <a:pPr>
              <a:defRPr/>
            </a:pPr>
            <a:endParaRPr lang="en-US" dirty="0" smtClean="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0" indent="0">
              <a:defRPr/>
            </a:pPr>
            <a:endParaRPr lang="en-US" sz="800" b="1" dirty="0"/>
          </a:p>
          <a:p>
            <a:pPr marL="0" indent="0">
              <a:defRPr/>
            </a:pPr>
            <a:endParaRPr lang="en-US" sz="800" b="1" dirty="0" smtClean="0"/>
          </a:p>
          <a:p>
            <a:pPr marL="914400" lvl="1" indent="-461963">
              <a:buClr>
                <a:schemeClr val="tx1"/>
              </a:buClr>
              <a:buSzTx/>
              <a:buFont typeface="Wingdings" pitchFamily="2" charset="2"/>
              <a:buAutoNum type="alphaLcPeriod"/>
              <a:defRPr/>
            </a:pPr>
            <a:r>
              <a:rPr lang="en-US" dirty="0"/>
              <a:t>a missing value</a:t>
            </a:r>
          </a:p>
          <a:p>
            <a:pPr marL="914400" lvl="1" indent="-461963">
              <a:buClr>
                <a:schemeClr val="tx1"/>
              </a:buClr>
              <a:buSzTx/>
              <a:buFont typeface="Wingdings" pitchFamily="2" charset="2"/>
              <a:buAutoNum type="alphaLcPeriod"/>
              <a:defRPr/>
            </a:pPr>
            <a:r>
              <a:rPr lang="en-US" dirty="0"/>
              <a:t>55050</a:t>
            </a:r>
          </a:p>
          <a:p>
            <a:pPr marL="914400" lvl="1" indent="-461963">
              <a:buClr>
                <a:schemeClr val="tx1"/>
              </a:buClr>
              <a:buSzTx/>
              <a:buFont typeface="Wingdings" pitchFamily="2" charset="2"/>
              <a:buAutoNum type="alphaLcPeriod"/>
              <a:defRPr/>
            </a:pPr>
            <a:r>
              <a:rPr lang="en-US" dirty="0"/>
              <a:t>800</a:t>
            </a:r>
          </a:p>
          <a:p>
            <a:pPr marL="914400" lvl="1" indent="-461963">
              <a:buClr>
                <a:schemeClr val="tx1"/>
              </a:buClr>
              <a:buSzTx/>
              <a:buFont typeface="Wingdings" pitchFamily="2" charset="2"/>
              <a:buAutoNum type="alphaLcPeriod"/>
              <a:defRPr/>
            </a:pPr>
            <a:r>
              <a:rPr lang="en-US" dirty="0"/>
              <a:t>0</a:t>
            </a:r>
          </a:p>
          <a:p>
            <a:pPr marL="0" indent="0">
              <a:defRPr/>
            </a:pPr>
            <a:endParaRPr lang="en-US" dirty="0" smtClean="0"/>
          </a:p>
        </p:txBody>
      </p:sp>
      <p:sp>
        <p:nvSpPr>
          <p:cNvPr id="2" name="TextBox 1"/>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5" name="AutoShape 27"/>
          <p:cNvSpPr>
            <a:spLocks noChangeArrowheads="1"/>
          </p:cNvSpPr>
          <p:nvPr/>
        </p:nvSpPr>
        <p:spPr bwMode="auto">
          <a:xfrm>
            <a:off x="1141413" y="1673826"/>
            <a:ext cx="5537811" cy="1230284"/>
          </a:xfrm>
          <a:prstGeom prst="flowChartProcess">
            <a:avLst/>
          </a:prstGeom>
          <a:solidFill>
            <a:srgbClr val="FFFFFF"/>
          </a:solidFill>
          <a:ln w="38100" cmpd="sng">
            <a:solidFill>
              <a:schemeClr val="tx2"/>
            </a:solidFill>
            <a:miter lim="800000"/>
            <a:headEnd/>
            <a:tailEnd/>
          </a:ln>
        </p:spPr>
        <p:txBody>
          <a:bodyPr wrap="none" lIns="88900" tIns="88900" rIns="266700" bIns="88900" anchor="ctr"/>
          <a:lstStyle/>
          <a:p>
            <a:pPr defTabSz="876976">
              <a:lnSpc>
                <a:spcPct val="85000"/>
              </a:lnSpc>
            </a:pPr>
            <a:r>
              <a:rPr lang="en-US" sz="2000" b="1" dirty="0">
                <a:solidFill>
                  <a:srgbClr val="000000"/>
                </a:solidFill>
                <a:latin typeface="Courier New"/>
              </a:rPr>
              <a:t>data work.total;</a:t>
            </a:r>
          </a:p>
          <a:p>
            <a:pPr defTabSz="876976">
              <a:lnSpc>
                <a:spcPct val="85000"/>
              </a:lnSpc>
            </a:pPr>
            <a:r>
              <a:rPr lang="en-US" sz="2000" b="1" dirty="0">
                <a:solidFill>
                  <a:srgbClr val="000000"/>
                </a:solidFill>
                <a:latin typeface="Courier New"/>
              </a:rPr>
              <a:t>   set payroll.june;</a:t>
            </a:r>
          </a:p>
          <a:p>
            <a:pPr defTabSz="876976">
              <a:lnSpc>
                <a:spcPct val="85000"/>
              </a:lnSpc>
            </a:pPr>
            <a:r>
              <a:rPr lang="en-US" sz="2000" b="1" dirty="0">
                <a:solidFill>
                  <a:srgbClr val="000000"/>
                </a:solidFill>
                <a:latin typeface="Courier New"/>
              </a:rPr>
              <a:t>   </a:t>
            </a:r>
            <a:r>
              <a:rPr lang="en-US" sz="2000" b="1" dirty="0" smtClean="0">
                <a:solidFill>
                  <a:srgbClr val="000000"/>
                </a:solidFill>
                <a:latin typeface="Courier New"/>
              </a:rPr>
              <a:t>Benefit=sum(Ins</a:t>
            </a:r>
            <a:r>
              <a:rPr lang="en-US" sz="2000" b="1" dirty="0" smtClean="0">
                <a:latin typeface="Courier New"/>
              </a:rPr>
              <a:t>,Health_Award);</a:t>
            </a:r>
            <a:endParaRPr lang="en-US" sz="2000" b="1" dirty="0">
              <a:latin typeface="Courier New"/>
            </a:endParaRPr>
          </a:p>
          <a:p>
            <a:pPr defTabSz="876976">
              <a:lnSpc>
                <a:spcPct val="85000"/>
              </a:lnSpc>
            </a:pPr>
            <a:r>
              <a:rPr lang="en-US" sz="2000" b="1" dirty="0">
                <a:latin typeface="Courier New"/>
              </a:rPr>
              <a:t>run;</a:t>
            </a:r>
          </a:p>
        </p:txBody>
      </p:sp>
      <p:graphicFrame>
        <p:nvGraphicFramePr>
          <p:cNvPr id="8" name="Group 989"/>
          <p:cNvGraphicFramePr>
            <a:graphicFrameLocks noGrp="1"/>
          </p:cNvGraphicFramePr>
          <p:nvPr>
            <p:extLst>
              <p:ext uri="{D42A27DB-BD31-4B8C-83A1-F6EECF244321}">
                <p14:modId xmlns:p14="http://schemas.microsoft.com/office/powerpoint/2010/main" val="303436397"/>
              </p:ext>
            </p:extLst>
          </p:nvPr>
        </p:nvGraphicFramePr>
        <p:xfrm>
          <a:off x="601882" y="3110686"/>
          <a:ext cx="8102278" cy="1199917"/>
        </p:xfrm>
        <a:graphic>
          <a:graphicData uri="http://schemas.openxmlformats.org/drawingml/2006/table">
            <a:tbl>
              <a:tblPr/>
              <a:tblGrid>
                <a:gridCol w="1192996"/>
                <a:gridCol w="1168241"/>
                <a:gridCol w="787078"/>
                <a:gridCol w="1099595"/>
                <a:gridCol w="2013995"/>
                <a:gridCol w="1840373"/>
              </a:tblGrid>
              <a:tr h="426863">
                <a:tc gridSpan="3">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a:rPr>
                        <a:t>PDV</a:t>
                      </a:r>
                    </a:p>
                  </a:txBody>
                  <a:tcPr marL="0" marR="0" marT="0" marB="0" anchor="ctr" horzOverflow="overflow">
                    <a:lnL cap="flat">
                      <a:noFill/>
                    </a:lnL>
                    <a:lnR cap="flat">
                      <a:noFill/>
                    </a:lnR>
                    <a:lnT cap="flat">
                      <a:noFill/>
                    </a:lnT>
                    <a:lnB w="12700" cap="flat" cmpd="sng" algn="ctr">
                      <a:solidFill>
                        <a:srgbClr val="000000"/>
                      </a:solidFill>
                      <a:prstDash val="solid"/>
                      <a:round/>
                      <a:headEnd type="none" w="med" len="lg"/>
                      <a:tailEnd type="none" w="med" len="lg"/>
                    </a:lnB>
                    <a:lnTlToBr cap="flat">
                      <a:noFill/>
                    </a:lnTlToBr>
                    <a:lnBlToTr cap="flat">
                      <a:noFill/>
                    </a:lnBlToTr>
                    <a:solidFill>
                      <a:srgbClr val="FFFFFF"/>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400" b="0" i="0" u="none" strike="noStrike" cap="none" normalizeH="0" baseline="0" dirty="0" smtClean="0">
                        <a:ln>
                          <a:noFill/>
                        </a:ln>
                        <a:solidFill>
                          <a:srgbClr val="000000"/>
                        </a:solidFill>
                        <a:effectLst/>
                        <a:latin typeface="Arial"/>
                      </a:endParaRPr>
                    </a:p>
                  </a:txBody>
                  <a:tcPr marL="0" marR="0" marT="0" marB="0" anchor="ctr" horzOverflow="overflow">
                    <a:lnL cap="flat">
                      <a:noFill/>
                    </a:lnL>
                    <a:lnR cap="flat">
                      <a:noFill/>
                    </a:lnR>
                    <a:lnT cap="flat">
                      <a:noFill/>
                    </a:lnT>
                    <a:lnB w="12700" cap="flat" cmpd="sng" algn="ctr">
                      <a:solidFill>
                        <a:srgbClr val="000000"/>
                      </a:solidFill>
                      <a:prstDash val="solid"/>
                      <a:round/>
                      <a:headEnd type="none" w="med" len="lg"/>
                      <a:tailEnd type="none" w="med" len="lg"/>
                    </a:lnB>
                    <a:lnTlToBr cap="flat">
                      <a:noFill/>
                    </a:lnTlToBr>
                    <a:lnBlToTr cap="flat">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400" b="0" i="0" u="none" strike="noStrike" cap="none" normalizeH="0" baseline="0" dirty="0" smtClean="0">
                        <a:ln>
                          <a:noFill/>
                        </a:ln>
                        <a:solidFill>
                          <a:srgbClr val="000000"/>
                        </a:solidFill>
                        <a:effectLst/>
                        <a:latin typeface="Arial"/>
                      </a:endParaRPr>
                    </a:p>
                  </a:txBody>
                  <a:tcPr marL="0" marR="0" marT="0" marB="0" anchor="ctr" horzOverflow="overflow">
                    <a:lnL cap="flat">
                      <a:noFill/>
                    </a:lnL>
                    <a:lnR cap="flat">
                      <a:noFill/>
                    </a:lnR>
                    <a:lnT cap="flat">
                      <a:noFill/>
                    </a:lnT>
                    <a:lnB w="12700" cap="flat" cmpd="sng" algn="ctr">
                      <a:solidFill>
                        <a:srgbClr val="000000"/>
                      </a:solidFill>
                      <a:prstDash val="solid"/>
                      <a:round/>
                      <a:headEnd type="none" w="med" len="lg"/>
                      <a:tailEnd type="none" w="med" len="lg"/>
                    </a:lnB>
                    <a:lnTlToBr cap="flat">
                      <a:noFill/>
                    </a:lnTlToBr>
                    <a:lnBlToTr cap="flat">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400" b="0" i="0" u="none" strike="noStrike" cap="none" normalizeH="0" baseline="0" dirty="0" smtClean="0">
                        <a:ln>
                          <a:noFill/>
                        </a:ln>
                        <a:solidFill>
                          <a:srgbClr val="000000"/>
                        </a:solidFill>
                        <a:effectLst/>
                        <a:latin typeface="Arial"/>
                      </a:endParaRPr>
                    </a:p>
                  </a:txBody>
                  <a:tcPr marL="0" marR="0" marT="0" marB="0" anchor="ctr" horzOverflow="overflow">
                    <a:lnL cap="flat">
                      <a:noFill/>
                    </a:lnL>
                    <a:lnR cap="flat">
                      <a:noFill/>
                    </a:lnR>
                    <a:lnT cap="flat">
                      <a:noFill/>
                    </a:lnT>
                    <a:lnB w="12700" cap="flat" cmpd="sng" algn="ctr">
                      <a:solidFill>
                        <a:srgbClr val="000000"/>
                      </a:solidFill>
                      <a:prstDash val="solid"/>
                      <a:round/>
                      <a:headEnd type="none" w="med" len="lg"/>
                      <a:tailEnd type="none" w="med" len="lg"/>
                    </a:lnB>
                    <a:lnTlToBr cap="flat">
                      <a:noFill/>
                    </a:lnTlToBr>
                    <a:lnBlToTr cap="flat">
                      <a:noFill/>
                    </a:lnBlToTr>
                    <a:solidFill>
                      <a:srgbClr val="FFFFFF"/>
                    </a:solidFill>
                  </a:tcPr>
                </a:tc>
              </a:tr>
              <a:tr h="426863">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Emp_ID</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Salary</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Ins</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Bonus</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Health_Award</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000000"/>
                          </a:solidFill>
                          <a:effectLst/>
                          <a:latin typeface="Arial"/>
                        </a:rPr>
                        <a:t>Benefit</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9DF78"/>
                    </a:solidFill>
                  </a:tcPr>
                </a:tc>
              </a:tr>
              <a:tr h="346191">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a:rPr>
                        <a:t>KBA</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a:rPr>
                        <a:t>54000</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a:rPr>
                        <a:t>800</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a:rPr>
                        <a:t>250</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a:rPr>
                        <a:t>.</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c>
                  <a:txBody>
                    <a:bodyPr/>
                    <a:lstStyle/>
                    <a:p>
                      <a:pPr marL="0" marR="0" lvl="0" indent="0" algn="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a:rPr>
                        <a:t>.</a:t>
                      </a:r>
                    </a:p>
                  </a:txBody>
                  <a:tcPr marL="88900" marR="88900" marT="0" marB="0" anchor="ctr" horzOverflow="overflow">
                    <a:lnL w="12700" cap="flat" cmpd="sng" algn="ctr">
                      <a:solidFill>
                        <a:srgbClr val="000000"/>
                      </a:solidFill>
                      <a:prstDash val="solid"/>
                      <a:round/>
                      <a:headEnd type="none" w="med" len="lg"/>
                      <a:tailEnd type="none" w="med" len="lg"/>
                    </a:lnL>
                    <a:lnR w="12700" cap="flat" cmpd="sng" algn="ctr">
                      <a:solidFill>
                        <a:srgbClr val="000000"/>
                      </a:solidFill>
                      <a:prstDash val="solid"/>
                      <a:round/>
                      <a:headEnd type="none" w="med" len="lg"/>
                      <a:tailEnd type="none" w="med" len="lg"/>
                    </a:lnR>
                    <a:lnT w="12700" cap="flat" cmpd="sng" algn="ctr">
                      <a:solidFill>
                        <a:srgbClr val="000000"/>
                      </a:solidFill>
                      <a:prstDash val="solid"/>
                      <a:round/>
                      <a:headEnd type="none" w="med" len="lg"/>
                      <a:tailEnd type="none" w="med" len="lg"/>
                    </a:lnT>
                    <a:lnB w="12700" cap="flat" cmpd="sng" algn="ctr">
                      <a:solidFill>
                        <a:srgbClr val="000000"/>
                      </a:solidFill>
                      <a:prstDash val="solid"/>
                      <a:round/>
                      <a:headEnd type="none" w="med" len="lg"/>
                      <a:tailEnd type="none" w="med" len="lg"/>
                    </a:lnB>
                    <a:lnTlToBr>
                      <a:noFill/>
                    </a:lnTlToBr>
                    <a:lnBlToTr>
                      <a:noFill/>
                    </a:lnBlToTr>
                    <a:solidFill>
                      <a:srgbClr val="FFFFE1"/>
                    </a:solidFill>
                  </a:tcPr>
                </a:tc>
              </a:tr>
            </a:tbl>
          </a:graphicData>
        </a:graphic>
      </p:graphicFrame>
      <p:sp>
        <p:nvSpPr>
          <p:cNvPr id="6" name="Oval 5"/>
          <p:cNvSpPr/>
          <p:nvPr/>
        </p:nvSpPr>
        <p:spPr bwMode="auto">
          <a:xfrm>
            <a:off x="979488" y="5385435"/>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smtClean="0">
                <a:solidFill>
                  <a:srgbClr val="000000"/>
                </a:solidFill>
              </a:rPr>
              <a:t> </a:t>
            </a:r>
            <a:endParaRPr lang="en-US" sz="2000">
              <a:solidFill>
                <a:srgbClr val="000000"/>
              </a:solidFill>
            </a:endParaRPr>
          </a:p>
        </p:txBody>
      </p:sp>
    </p:spTree>
    <p:extLst>
      <p:ext uri="{BB962C8B-B14F-4D97-AF65-F5344CB8AC3E}">
        <p14:creationId xmlns:p14="http://schemas.microsoft.com/office/powerpoint/2010/main" val="339550128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7"/>
              <a:defRPr/>
            </a:pPr>
            <a:r>
              <a:rPr lang="en-US" dirty="0" smtClean="0"/>
              <a:t>Which of these statements does </a:t>
            </a:r>
            <a:r>
              <a:rPr lang="en-US" b="1" i="1" dirty="0" smtClean="0"/>
              <a:t>not</a:t>
            </a:r>
            <a:r>
              <a:rPr lang="en-US" dirty="0" smtClean="0"/>
              <a:t> correctly specify a SAS function?</a:t>
            </a:r>
          </a:p>
          <a:p>
            <a:pPr marL="0" indent="0">
              <a:defRPr/>
            </a:pPr>
            <a:endParaRPr lang="en-US" sz="800" b="1" dirty="0" smtClean="0"/>
          </a:p>
          <a:p>
            <a:pPr marL="914400" lvl="1" indent="-461963">
              <a:buClr>
                <a:schemeClr val="tx1"/>
              </a:buClr>
              <a:buSzTx/>
              <a:buFont typeface="Wingdings" pitchFamily="2" charset="2"/>
              <a:buAutoNum type="alphaLcPeriod"/>
              <a:defRPr/>
            </a:pPr>
            <a:r>
              <a:rPr lang="en-US" dirty="0" smtClean="0"/>
              <a:t>Deadline=sum(TimeSpent, Last_Name);</a:t>
            </a:r>
          </a:p>
          <a:p>
            <a:pPr marL="914400" lvl="1" indent="-461963">
              <a:buClr>
                <a:schemeClr val="tx1"/>
              </a:buClr>
              <a:buSzTx/>
              <a:buFont typeface="Wingdings" pitchFamily="2" charset="2"/>
              <a:buAutoNum type="alphaLcPeriod"/>
              <a:defRPr/>
            </a:pPr>
            <a:r>
              <a:rPr lang="en-US" dirty="0"/>
              <a:t>GreatDay=today();</a:t>
            </a:r>
          </a:p>
          <a:p>
            <a:pPr marL="914400" lvl="1" indent="-461963">
              <a:buClr>
                <a:schemeClr val="tx1"/>
              </a:buClr>
              <a:buSzTx/>
              <a:buFont typeface="Wingdings" pitchFamily="2" charset="2"/>
              <a:buAutoNum type="alphaLcPeriod"/>
              <a:defRPr/>
            </a:pPr>
            <a:r>
              <a:rPr lang="en-US" dirty="0"/>
              <a:t>FingersToes=sum(10,10);</a:t>
            </a:r>
          </a:p>
          <a:p>
            <a:pPr marL="914400" lvl="1" indent="-461963">
              <a:buClr>
                <a:schemeClr val="tx1"/>
              </a:buClr>
              <a:buSzTx/>
              <a:buFont typeface="Wingdings" pitchFamily="2" charset="2"/>
              <a:buAutoNum type="alphaLcPeriod"/>
              <a:defRPr/>
            </a:pPr>
            <a:r>
              <a:rPr lang="en-US" dirty="0"/>
              <a:t>BirthdayYear=year('12dec1987'd);</a:t>
            </a:r>
          </a:p>
          <a:p>
            <a:pPr marL="117475" lvl="1" indent="0">
              <a:buClr>
                <a:schemeClr val="tx1"/>
              </a:buClr>
              <a:buSzTx/>
              <a:buNone/>
              <a:defRPr/>
            </a:pPr>
            <a:endParaRPr lang="en-US" dirty="0" smtClean="0"/>
          </a:p>
          <a:p>
            <a:pPr marL="0" indent="0">
              <a:defRPr/>
            </a:pPr>
            <a:endParaRPr lang="en-US" dirty="0" smtClean="0"/>
          </a:p>
        </p:txBody>
      </p:sp>
    </p:spTree>
    <p:extLst>
      <p:ext uri="{BB962C8B-B14F-4D97-AF65-F5344CB8AC3E}">
        <p14:creationId xmlns:p14="http://schemas.microsoft.com/office/powerpoint/2010/main" val="228996972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7"/>
              <a:defRPr/>
            </a:pPr>
            <a:r>
              <a:rPr lang="en-US" dirty="0" smtClean="0"/>
              <a:t>Which of these statements does </a:t>
            </a:r>
            <a:r>
              <a:rPr lang="en-US" b="1" i="1" dirty="0" smtClean="0"/>
              <a:t>not</a:t>
            </a:r>
            <a:r>
              <a:rPr lang="en-US" dirty="0" smtClean="0"/>
              <a:t> correctly specify a SAS function?</a:t>
            </a:r>
          </a:p>
          <a:p>
            <a:pPr marL="0" indent="0">
              <a:defRPr/>
            </a:pPr>
            <a:endParaRPr lang="en-US" sz="800" b="1" dirty="0" smtClean="0"/>
          </a:p>
          <a:p>
            <a:pPr marL="914400" lvl="1" indent="-461963">
              <a:buClr>
                <a:schemeClr val="tx1"/>
              </a:buClr>
              <a:buSzTx/>
              <a:buFont typeface="Wingdings" pitchFamily="2" charset="2"/>
              <a:buAutoNum type="alphaLcPeriod"/>
              <a:defRPr/>
            </a:pPr>
            <a:r>
              <a:rPr lang="en-US" dirty="0"/>
              <a:t>Deadline=sum(</a:t>
            </a:r>
            <a:r>
              <a:rPr lang="en-US" dirty="0" err="1"/>
              <a:t>TimeSpent</a:t>
            </a:r>
            <a:r>
              <a:rPr lang="en-US" dirty="0"/>
              <a:t>, </a:t>
            </a:r>
            <a:r>
              <a:rPr lang="en-US" dirty="0" err="1"/>
              <a:t>Last_Name</a:t>
            </a:r>
            <a:r>
              <a:rPr lang="en-US" dirty="0"/>
              <a:t>);</a:t>
            </a:r>
          </a:p>
          <a:p>
            <a:pPr marL="914400" lvl="1" indent="-461963">
              <a:buClr>
                <a:schemeClr val="tx1"/>
              </a:buClr>
              <a:buSzTx/>
              <a:buFont typeface="Wingdings" pitchFamily="2" charset="2"/>
              <a:buAutoNum type="alphaLcPeriod"/>
              <a:defRPr/>
            </a:pPr>
            <a:r>
              <a:rPr lang="en-US" dirty="0" err="1"/>
              <a:t>GreatDay</a:t>
            </a:r>
            <a:r>
              <a:rPr lang="en-US" dirty="0"/>
              <a:t>=today();</a:t>
            </a:r>
          </a:p>
          <a:p>
            <a:pPr marL="914400" lvl="1" indent="-461963">
              <a:buClr>
                <a:schemeClr val="tx1"/>
              </a:buClr>
              <a:buSzTx/>
              <a:buFont typeface="Wingdings" pitchFamily="2" charset="2"/>
              <a:buAutoNum type="alphaLcPeriod"/>
              <a:defRPr/>
            </a:pPr>
            <a:r>
              <a:rPr lang="en-US" dirty="0" err="1"/>
              <a:t>FingersToes</a:t>
            </a:r>
            <a:r>
              <a:rPr lang="en-US" dirty="0"/>
              <a:t>=sum(10,10);</a:t>
            </a:r>
          </a:p>
          <a:p>
            <a:pPr marL="914400" lvl="1" indent="-461963">
              <a:buClr>
                <a:schemeClr val="tx1"/>
              </a:buClr>
              <a:buSzTx/>
              <a:buFont typeface="Wingdings" pitchFamily="2" charset="2"/>
              <a:buAutoNum type="alphaLcPeriod"/>
              <a:defRPr/>
            </a:pPr>
            <a:r>
              <a:rPr lang="en-US" dirty="0" err="1"/>
              <a:t>BirthdayYear</a:t>
            </a:r>
            <a:r>
              <a:rPr lang="en-US" dirty="0"/>
              <a:t>=year('12dec1987'd);</a:t>
            </a:r>
          </a:p>
          <a:p>
            <a:pPr marL="117475" lvl="1" indent="0">
              <a:buClr>
                <a:schemeClr val="tx1"/>
              </a:buClr>
              <a:buSzTx/>
              <a:buNone/>
              <a:defRPr/>
            </a:pPr>
            <a:endParaRPr lang="en-US" dirty="0" smtClean="0"/>
          </a:p>
          <a:p>
            <a:pPr marL="0" indent="0">
              <a:defRPr/>
            </a:pPr>
            <a:endParaRPr lang="en-US" dirty="0" smtClean="0"/>
          </a:p>
        </p:txBody>
      </p:sp>
      <p:sp>
        <p:nvSpPr>
          <p:cNvPr id="3" name="Oval 2"/>
          <p:cNvSpPr/>
          <p:nvPr/>
        </p:nvSpPr>
        <p:spPr bwMode="auto">
          <a:xfrm>
            <a:off x="984250" y="1514475"/>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smtClean="0">
                <a:solidFill>
                  <a:srgbClr val="000000"/>
                </a:solidFill>
              </a:rPr>
              <a:t> </a:t>
            </a:r>
            <a:endParaRPr lang="en-US" sz="2000">
              <a:solidFill>
                <a:srgbClr val="000000"/>
              </a:solidFill>
            </a:endParaRPr>
          </a:p>
        </p:txBody>
      </p:sp>
    </p:spTree>
    <p:extLst>
      <p:ext uri="{BB962C8B-B14F-4D97-AF65-F5344CB8AC3E}">
        <p14:creationId xmlns:p14="http://schemas.microsoft.com/office/powerpoint/2010/main" val="100571883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ChangeArrowheads="1"/>
          </p:cNvSpPr>
          <p:nvPr/>
        </p:nvSpPr>
        <p:spPr bwMode="auto">
          <a:xfrm>
            <a:off x="685800" y="609600"/>
            <a:ext cx="7848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ts val="25"/>
              </a:spcBef>
              <a:spcAft>
                <a:spcPct val="17000"/>
              </a:spcAft>
              <a:buClr>
                <a:schemeClr val="tx1"/>
              </a:buClr>
              <a:buFont typeface="+mj-lt"/>
              <a:defRPr sz="2400">
                <a:solidFill>
                  <a:srgbClr val="292929"/>
                </a:solidFill>
                <a:latin typeface="+mn-lt"/>
                <a:ea typeface="MS PGothic" pitchFamily="34" charset="-128"/>
                <a:cs typeface="ＭＳ Ｐゴシック" pitchFamily="-112" charset="-128"/>
              </a:defRPr>
            </a:lvl1pPr>
            <a:lvl2pPr marL="460375" indent="-342900" algn="l" rtl="0" eaLnBrk="1" fontAlgn="base" hangingPunct="1">
              <a:spcBef>
                <a:spcPts val="25"/>
              </a:spcBef>
              <a:spcAft>
                <a:spcPct val="17000"/>
              </a:spcAft>
              <a:buClr>
                <a:srgbClr val="0053C3"/>
              </a:buClr>
              <a:buSzPct val="70000"/>
              <a:buFont typeface="Wingdings" pitchFamily="2" charset="2"/>
              <a:buChar char=""/>
              <a:defRPr sz="2400">
                <a:solidFill>
                  <a:srgbClr val="292929"/>
                </a:solidFill>
                <a:latin typeface="+mn-lt"/>
                <a:ea typeface="MS PGothic" pitchFamily="34" charset="-128"/>
              </a:defRPr>
            </a:lvl2pPr>
            <a:lvl3pPr marL="914400" indent="-344488" algn="l" rtl="0" eaLnBrk="1" fontAlgn="base" hangingPunct="1">
              <a:spcBef>
                <a:spcPts val="25"/>
              </a:spcBef>
              <a:spcAft>
                <a:spcPct val="17000"/>
              </a:spcAft>
              <a:buClr>
                <a:schemeClr val="tx1"/>
              </a:buClr>
              <a:buFont typeface="Arial" pitchFamily="34" charset="0"/>
              <a:buChar char="–"/>
              <a:defRPr sz="2400">
                <a:solidFill>
                  <a:srgbClr val="292929"/>
                </a:solidFill>
                <a:latin typeface="+mn-lt"/>
                <a:ea typeface="MS PGothic" pitchFamily="34" charset="-128"/>
              </a:defRPr>
            </a:lvl3pPr>
            <a:lvl4pPr marL="1374775" indent="-342900" algn="l" rtl="0" eaLnBrk="1" fontAlgn="base" hangingPunct="1">
              <a:spcBef>
                <a:spcPts val="25"/>
              </a:spcBef>
              <a:spcAft>
                <a:spcPct val="0"/>
              </a:spcAft>
              <a:buClr>
                <a:schemeClr val="tx1"/>
              </a:buClr>
              <a:buFont typeface="Wingdings" pitchFamily="2" charset="2"/>
              <a:buChar char="§"/>
              <a:defRPr sz="2400">
                <a:solidFill>
                  <a:schemeClr val="tx1"/>
                </a:solidFill>
                <a:latin typeface="+mn-lt"/>
                <a:ea typeface="MS PGothic" pitchFamily="34" charset="-128"/>
              </a:defRPr>
            </a:lvl4pPr>
            <a:lvl5pPr marL="1828800" indent="-344488" algn="l" rtl="0" eaLnBrk="1" fontAlgn="base" hangingPunct="1">
              <a:spcBef>
                <a:spcPts val="25"/>
              </a:spcBef>
              <a:spcAft>
                <a:spcPct val="0"/>
              </a:spcAft>
              <a:buClr>
                <a:schemeClr val="tx1"/>
              </a:buClr>
              <a:buFont typeface="Arial" pitchFamily="34" charset="0"/>
              <a:buChar char="»"/>
              <a:defRPr sz="24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57200" indent="-457200">
              <a:buFont typeface="+mj-lt"/>
              <a:buAutoNum type="arabicPeriod" startAt="8"/>
              <a:defRPr/>
            </a:pPr>
            <a:r>
              <a:rPr lang="en-US" dirty="0" smtClean="0"/>
              <a:t>Given what you know about how SAS processes the DROP and KEEP statements, would these two DATA steps create the same data set?</a:t>
            </a:r>
          </a:p>
          <a:p>
            <a:pPr>
              <a:defRPr/>
            </a:pPr>
            <a:endParaRPr lang="en-US" sz="800" b="1" dirty="0" smtClean="0"/>
          </a:p>
          <a:p>
            <a:pPr marL="117475" lvl="1" indent="0">
              <a:buClr>
                <a:schemeClr val="tx1"/>
              </a:buClr>
              <a:buSzTx/>
              <a:buFont typeface="Wingdings" pitchFamily="2" charset="2"/>
              <a:buNone/>
              <a:defRPr/>
            </a:pPr>
            <a:endParaRPr lang="en-US" dirty="0" smtClean="0"/>
          </a:p>
          <a:p>
            <a:pPr>
              <a:defRPr/>
            </a:pPr>
            <a:endParaRPr lang="en-US" dirty="0" smtClean="0"/>
          </a:p>
        </p:txBody>
      </p:sp>
      <p:sp>
        <p:nvSpPr>
          <p:cNvPr id="3" name="TextBox 2"/>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11" name="Text Box 6"/>
          <p:cNvSpPr txBox="1">
            <a:spLocks noChangeArrowheads="1"/>
          </p:cNvSpPr>
          <p:nvPr/>
        </p:nvSpPr>
        <p:spPr bwMode="auto">
          <a:xfrm>
            <a:off x="2863101" y="1864130"/>
            <a:ext cx="5590337" cy="2010807"/>
          </a:xfrm>
          <a:prstGeom prst="rect">
            <a:avLst/>
          </a:prstGeom>
          <a:solidFill>
            <a:srgbClr val="FFFFFF"/>
          </a:solidFill>
          <a:ln w="38100" cmpd="sng">
            <a:solidFill>
              <a:schemeClr val="tx2"/>
            </a:solidFill>
            <a:miter lim="800000"/>
            <a:headEnd type="none" w="med" len="lg"/>
            <a:tailEnd type="none" w="med" len="lg"/>
          </a:ln>
          <a:extLst/>
        </p:spPr>
        <p:txBody>
          <a:bodyPr wrap="square" lIns="88900" tIns="88900" rIns="266700" bIns="88900">
            <a:spAutoFit/>
          </a:bodyPr>
          <a:lstStyle>
            <a:lvl1pPr defTabSz="652463" eaLnBrk="0" hangingPunct="0">
              <a:defRPr sz="1200">
                <a:solidFill>
                  <a:schemeClr val="tx1"/>
                </a:solidFill>
                <a:latin typeface="Arial" pitchFamily="34" charset="0"/>
              </a:defRPr>
            </a:lvl1pPr>
            <a:lvl2pPr marL="742950" indent="-285750" defTabSz="652463" eaLnBrk="0" hangingPunct="0">
              <a:defRPr sz="1200">
                <a:solidFill>
                  <a:schemeClr val="tx1"/>
                </a:solidFill>
                <a:latin typeface="Arial" pitchFamily="34" charset="0"/>
              </a:defRPr>
            </a:lvl2pPr>
            <a:lvl3pPr marL="1143000" indent="-228600" defTabSz="652463" eaLnBrk="0" hangingPunct="0">
              <a:defRPr sz="1200">
                <a:solidFill>
                  <a:schemeClr val="tx1"/>
                </a:solidFill>
                <a:latin typeface="Arial" pitchFamily="34" charset="0"/>
              </a:defRPr>
            </a:lvl3pPr>
            <a:lvl4pPr marL="1600200" indent="-228600" defTabSz="652463" eaLnBrk="0" hangingPunct="0">
              <a:defRPr sz="1200">
                <a:solidFill>
                  <a:schemeClr val="tx1"/>
                </a:solidFill>
                <a:latin typeface="Arial" pitchFamily="34" charset="0"/>
              </a:defRPr>
            </a:lvl4pPr>
            <a:lvl5pPr marL="2057400" indent="-228600" defTabSz="652463" eaLnBrk="0" hangingPunct="0">
              <a:defRPr sz="1200">
                <a:solidFill>
                  <a:schemeClr val="tx1"/>
                </a:solidFill>
                <a:latin typeface="Arial" pitchFamily="34" charset="0"/>
              </a:defRPr>
            </a:lvl5pPr>
            <a:lvl6pPr marL="2514600" indent="-228600" defTabSz="652463" eaLnBrk="0" fontAlgn="base" hangingPunct="0">
              <a:spcBef>
                <a:spcPct val="0"/>
              </a:spcBef>
              <a:spcAft>
                <a:spcPct val="0"/>
              </a:spcAft>
              <a:defRPr sz="1200">
                <a:solidFill>
                  <a:schemeClr val="tx1"/>
                </a:solidFill>
                <a:latin typeface="Arial" pitchFamily="34" charset="0"/>
              </a:defRPr>
            </a:lvl6pPr>
            <a:lvl7pPr marL="2971800" indent="-228600" defTabSz="652463" eaLnBrk="0" fontAlgn="base" hangingPunct="0">
              <a:spcBef>
                <a:spcPct val="0"/>
              </a:spcBef>
              <a:spcAft>
                <a:spcPct val="0"/>
              </a:spcAft>
              <a:defRPr sz="1200">
                <a:solidFill>
                  <a:schemeClr val="tx1"/>
                </a:solidFill>
                <a:latin typeface="Arial" pitchFamily="34" charset="0"/>
              </a:defRPr>
            </a:lvl7pPr>
            <a:lvl8pPr marL="3429000" indent="-228600" defTabSz="652463" eaLnBrk="0" fontAlgn="base" hangingPunct="0">
              <a:spcBef>
                <a:spcPct val="0"/>
              </a:spcBef>
              <a:spcAft>
                <a:spcPct val="0"/>
              </a:spcAft>
              <a:defRPr sz="1200">
                <a:solidFill>
                  <a:schemeClr val="tx1"/>
                </a:solidFill>
                <a:latin typeface="Arial" pitchFamily="34" charset="0"/>
              </a:defRPr>
            </a:lvl8pPr>
            <a:lvl9pPr marL="3886200" indent="-228600" defTabSz="652463" eaLnBrk="0" fontAlgn="base" hangingPunct="0">
              <a:spcBef>
                <a:spcPct val="0"/>
              </a:spcBef>
              <a:spcAft>
                <a:spcPct val="0"/>
              </a:spcAft>
              <a:defRPr sz="1200">
                <a:solidFill>
                  <a:schemeClr val="tx1"/>
                </a:solidFill>
                <a:latin typeface="Arial" pitchFamily="34" charset="0"/>
              </a:defRPr>
            </a:lvl9pPr>
          </a:lstStyle>
          <a:p>
            <a:pPr eaLnBrk="1" hangingPunct="1">
              <a:lnSpc>
                <a:spcPct val="85000"/>
              </a:lnSpc>
            </a:pPr>
            <a:r>
              <a:rPr lang="en-US" sz="2000" b="1" dirty="0">
                <a:latin typeface="Courier New"/>
              </a:rPr>
              <a:t>data work.subset1;</a:t>
            </a:r>
          </a:p>
          <a:p>
            <a:pPr eaLnBrk="1" hangingPunct="1">
              <a:lnSpc>
                <a:spcPct val="85000"/>
              </a:lnSpc>
            </a:pPr>
            <a:r>
              <a:rPr lang="en-US" sz="2000" b="1" dirty="0">
                <a:latin typeface="Courier New"/>
              </a:rPr>
              <a:t>   set orion.sales;</a:t>
            </a:r>
          </a:p>
          <a:p>
            <a:pPr eaLnBrk="1" hangingPunct="1">
              <a:lnSpc>
                <a:spcPct val="85000"/>
              </a:lnSpc>
            </a:pPr>
            <a:r>
              <a:rPr lang="en-US" sz="2000" b="1" dirty="0">
                <a:latin typeface="Courier New"/>
              </a:rPr>
              <a:t>   drop Salary;</a:t>
            </a:r>
          </a:p>
          <a:p>
            <a:pPr eaLnBrk="1" hangingPunct="1">
              <a:lnSpc>
                <a:spcPct val="85000"/>
              </a:lnSpc>
            </a:pPr>
            <a:r>
              <a:rPr lang="en-US" sz="2000" b="1" dirty="0">
                <a:latin typeface="Courier New"/>
              </a:rPr>
              <a:t>   Bonus=500;</a:t>
            </a:r>
          </a:p>
          <a:p>
            <a:pPr eaLnBrk="1" hangingPunct="1">
              <a:lnSpc>
                <a:spcPct val="85000"/>
              </a:lnSpc>
            </a:pPr>
            <a:r>
              <a:rPr lang="en-US" sz="2000" b="1" dirty="0">
                <a:latin typeface="Courier New"/>
              </a:rPr>
              <a:t>   Compensation=sum(Salary,Bonus);</a:t>
            </a:r>
          </a:p>
          <a:p>
            <a:pPr eaLnBrk="1" hangingPunct="1">
              <a:lnSpc>
                <a:spcPct val="85000"/>
              </a:lnSpc>
            </a:pPr>
            <a:r>
              <a:rPr lang="en-US" sz="2000" b="1" dirty="0">
                <a:latin typeface="Courier New"/>
              </a:rPr>
              <a:t>   </a:t>
            </a:r>
            <a:r>
              <a:rPr lang="en-US" sz="2000" b="1" dirty="0" smtClean="0">
                <a:latin typeface="Courier New"/>
              </a:rPr>
              <a:t>BonusMonth</a:t>
            </a:r>
            <a:r>
              <a:rPr lang="en-US" sz="2000" b="1" dirty="0">
                <a:latin typeface="Courier New"/>
              </a:rPr>
              <a:t>=</a:t>
            </a:r>
            <a:r>
              <a:rPr lang="en-US" sz="2000" b="1" dirty="0" smtClean="0">
                <a:latin typeface="Courier New"/>
              </a:rPr>
              <a:t>month(Hire_Date</a:t>
            </a:r>
            <a:r>
              <a:rPr lang="en-US" sz="2000" b="1" dirty="0">
                <a:latin typeface="Courier New"/>
              </a:rPr>
              <a:t>);</a:t>
            </a:r>
          </a:p>
          <a:p>
            <a:pPr eaLnBrk="1" hangingPunct="1">
              <a:lnSpc>
                <a:spcPct val="85000"/>
              </a:lnSpc>
            </a:pPr>
            <a:r>
              <a:rPr lang="en-US" sz="2000" b="1" dirty="0">
                <a:latin typeface="Courier New"/>
              </a:rPr>
              <a:t>run;</a:t>
            </a:r>
          </a:p>
        </p:txBody>
      </p:sp>
      <p:sp>
        <p:nvSpPr>
          <p:cNvPr id="13" name="Text Box 7"/>
          <p:cNvSpPr txBox="1">
            <a:spLocks noChangeArrowheads="1"/>
          </p:cNvSpPr>
          <p:nvPr/>
        </p:nvSpPr>
        <p:spPr bwMode="auto">
          <a:xfrm>
            <a:off x="2863101" y="4168833"/>
            <a:ext cx="5590337" cy="2010807"/>
          </a:xfrm>
          <a:prstGeom prst="rect">
            <a:avLst/>
          </a:prstGeom>
          <a:solidFill>
            <a:srgbClr val="FFFFFF"/>
          </a:solidFill>
          <a:ln w="38100" cmpd="sng">
            <a:solidFill>
              <a:schemeClr val="tx2"/>
            </a:solidFill>
            <a:miter lim="800000"/>
            <a:headEnd type="none" w="med" len="lg"/>
            <a:tailEnd type="none" w="med" len="lg"/>
          </a:ln>
          <a:extLst/>
        </p:spPr>
        <p:txBody>
          <a:bodyPr wrap="square" lIns="88900" tIns="88900" rIns="266700" bIns="88900">
            <a:spAutoFit/>
          </a:bodyPr>
          <a:lstStyle>
            <a:lvl1pPr defTabSz="652463" eaLnBrk="0" hangingPunct="0">
              <a:defRPr sz="1200">
                <a:solidFill>
                  <a:schemeClr val="tx1"/>
                </a:solidFill>
                <a:latin typeface="Arial" pitchFamily="34" charset="0"/>
              </a:defRPr>
            </a:lvl1pPr>
            <a:lvl2pPr marL="742950" indent="-285750" defTabSz="652463" eaLnBrk="0" hangingPunct="0">
              <a:defRPr sz="1200">
                <a:solidFill>
                  <a:schemeClr val="tx1"/>
                </a:solidFill>
                <a:latin typeface="Arial" pitchFamily="34" charset="0"/>
              </a:defRPr>
            </a:lvl2pPr>
            <a:lvl3pPr marL="1143000" indent="-228600" defTabSz="652463" eaLnBrk="0" hangingPunct="0">
              <a:defRPr sz="1200">
                <a:solidFill>
                  <a:schemeClr val="tx1"/>
                </a:solidFill>
                <a:latin typeface="Arial" pitchFamily="34" charset="0"/>
              </a:defRPr>
            </a:lvl3pPr>
            <a:lvl4pPr marL="1600200" indent="-228600" defTabSz="652463" eaLnBrk="0" hangingPunct="0">
              <a:defRPr sz="1200">
                <a:solidFill>
                  <a:schemeClr val="tx1"/>
                </a:solidFill>
                <a:latin typeface="Arial" pitchFamily="34" charset="0"/>
              </a:defRPr>
            </a:lvl4pPr>
            <a:lvl5pPr marL="2057400" indent="-228600" defTabSz="652463" eaLnBrk="0" hangingPunct="0">
              <a:defRPr sz="1200">
                <a:solidFill>
                  <a:schemeClr val="tx1"/>
                </a:solidFill>
                <a:latin typeface="Arial" pitchFamily="34" charset="0"/>
              </a:defRPr>
            </a:lvl5pPr>
            <a:lvl6pPr marL="2514600" indent="-228600" defTabSz="652463" eaLnBrk="0" fontAlgn="base" hangingPunct="0">
              <a:spcBef>
                <a:spcPct val="0"/>
              </a:spcBef>
              <a:spcAft>
                <a:spcPct val="0"/>
              </a:spcAft>
              <a:defRPr sz="1200">
                <a:solidFill>
                  <a:schemeClr val="tx1"/>
                </a:solidFill>
                <a:latin typeface="Arial" pitchFamily="34" charset="0"/>
              </a:defRPr>
            </a:lvl6pPr>
            <a:lvl7pPr marL="2971800" indent="-228600" defTabSz="652463" eaLnBrk="0" fontAlgn="base" hangingPunct="0">
              <a:spcBef>
                <a:spcPct val="0"/>
              </a:spcBef>
              <a:spcAft>
                <a:spcPct val="0"/>
              </a:spcAft>
              <a:defRPr sz="1200">
                <a:solidFill>
                  <a:schemeClr val="tx1"/>
                </a:solidFill>
                <a:latin typeface="Arial" pitchFamily="34" charset="0"/>
              </a:defRPr>
            </a:lvl7pPr>
            <a:lvl8pPr marL="3429000" indent="-228600" defTabSz="652463" eaLnBrk="0" fontAlgn="base" hangingPunct="0">
              <a:spcBef>
                <a:spcPct val="0"/>
              </a:spcBef>
              <a:spcAft>
                <a:spcPct val="0"/>
              </a:spcAft>
              <a:defRPr sz="1200">
                <a:solidFill>
                  <a:schemeClr val="tx1"/>
                </a:solidFill>
                <a:latin typeface="Arial" pitchFamily="34" charset="0"/>
              </a:defRPr>
            </a:lvl8pPr>
            <a:lvl9pPr marL="3886200" indent="-228600" defTabSz="652463" eaLnBrk="0" fontAlgn="base" hangingPunct="0">
              <a:spcBef>
                <a:spcPct val="0"/>
              </a:spcBef>
              <a:spcAft>
                <a:spcPct val="0"/>
              </a:spcAft>
              <a:defRPr sz="1200">
                <a:solidFill>
                  <a:schemeClr val="tx1"/>
                </a:solidFill>
                <a:latin typeface="Arial" pitchFamily="34" charset="0"/>
              </a:defRPr>
            </a:lvl9pPr>
          </a:lstStyle>
          <a:p>
            <a:pPr eaLnBrk="1" hangingPunct="1">
              <a:lnSpc>
                <a:spcPct val="85000"/>
              </a:lnSpc>
            </a:pPr>
            <a:r>
              <a:rPr lang="en-US" sz="2000" b="1" dirty="0">
                <a:latin typeface="Courier New"/>
              </a:rPr>
              <a:t>data work.subset1;</a:t>
            </a:r>
          </a:p>
          <a:p>
            <a:pPr eaLnBrk="1" hangingPunct="1">
              <a:lnSpc>
                <a:spcPct val="85000"/>
              </a:lnSpc>
            </a:pPr>
            <a:r>
              <a:rPr lang="en-US" sz="2000" b="1" dirty="0">
                <a:latin typeface="Courier New"/>
              </a:rPr>
              <a:t>   set orion.sales;</a:t>
            </a:r>
          </a:p>
          <a:p>
            <a:pPr eaLnBrk="1" hangingPunct="1">
              <a:lnSpc>
                <a:spcPct val="85000"/>
              </a:lnSpc>
            </a:pPr>
            <a:r>
              <a:rPr lang="en-US" sz="2000" b="1" dirty="0">
                <a:latin typeface="Courier New"/>
              </a:rPr>
              <a:t>   Bonus=500;</a:t>
            </a:r>
          </a:p>
          <a:p>
            <a:pPr eaLnBrk="1" hangingPunct="1">
              <a:lnSpc>
                <a:spcPct val="85000"/>
              </a:lnSpc>
            </a:pPr>
            <a:r>
              <a:rPr lang="en-US" sz="2000" b="1" dirty="0">
                <a:latin typeface="Courier New"/>
              </a:rPr>
              <a:t>   Compensation=sum(Salary,Bonus);</a:t>
            </a:r>
          </a:p>
          <a:p>
            <a:pPr eaLnBrk="1" hangingPunct="1">
              <a:lnSpc>
                <a:spcPct val="85000"/>
              </a:lnSpc>
            </a:pPr>
            <a:r>
              <a:rPr lang="en-US" sz="2000" b="1" dirty="0">
                <a:latin typeface="Courier New"/>
              </a:rPr>
              <a:t>   </a:t>
            </a:r>
            <a:r>
              <a:rPr lang="en-US" sz="2000" b="1" dirty="0" smtClean="0">
                <a:latin typeface="Courier New"/>
              </a:rPr>
              <a:t>BonusMonth</a:t>
            </a:r>
            <a:r>
              <a:rPr lang="en-US" sz="2000" b="1" dirty="0">
                <a:latin typeface="Courier New"/>
              </a:rPr>
              <a:t>=</a:t>
            </a:r>
            <a:r>
              <a:rPr lang="en-US" sz="2000" b="1" dirty="0" smtClean="0">
                <a:latin typeface="Courier New"/>
              </a:rPr>
              <a:t>month(Hire_Date</a:t>
            </a:r>
            <a:r>
              <a:rPr lang="en-US" sz="2000" b="1" dirty="0">
                <a:latin typeface="Courier New"/>
              </a:rPr>
              <a:t>);</a:t>
            </a:r>
          </a:p>
          <a:p>
            <a:pPr eaLnBrk="1" hangingPunct="1">
              <a:lnSpc>
                <a:spcPct val="85000"/>
              </a:lnSpc>
            </a:pPr>
            <a:r>
              <a:rPr lang="en-US" sz="2000" b="1" dirty="0">
                <a:latin typeface="Courier New"/>
              </a:rPr>
              <a:t>   drop Salary;</a:t>
            </a:r>
          </a:p>
          <a:p>
            <a:pPr eaLnBrk="1" hangingPunct="1">
              <a:lnSpc>
                <a:spcPct val="85000"/>
              </a:lnSpc>
            </a:pPr>
            <a:r>
              <a:rPr lang="en-US" sz="2000" b="1" dirty="0">
                <a:latin typeface="Courier New"/>
              </a:rPr>
              <a:t>run;</a:t>
            </a:r>
          </a:p>
        </p:txBody>
      </p:sp>
      <p:sp>
        <p:nvSpPr>
          <p:cNvPr id="5" name="Rectangle 4"/>
          <p:cNvSpPr/>
          <p:nvPr/>
        </p:nvSpPr>
        <p:spPr>
          <a:xfrm>
            <a:off x="1023254" y="2038536"/>
            <a:ext cx="4572000" cy="907941"/>
          </a:xfrm>
          <a:prstGeom prst="rect">
            <a:avLst/>
          </a:prstGeom>
        </p:spPr>
        <p:txBody>
          <a:bodyPr>
            <a:spAutoFit/>
          </a:bodyPr>
          <a:lstStyle/>
          <a:p>
            <a:pPr>
              <a:defRPr/>
            </a:pPr>
            <a:r>
              <a:rPr lang="en-US" dirty="0">
                <a:sym typeface="Wingdings" pitchFamily="2" charset="2"/>
              </a:rPr>
              <a:t>  </a:t>
            </a:r>
            <a:r>
              <a:rPr lang="en-US" dirty="0" smtClean="0"/>
              <a:t>Yes</a:t>
            </a:r>
            <a:endParaRPr lang="en-US" dirty="0"/>
          </a:p>
          <a:p>
            <a:pPr>
              <a:spcBef>
                <a:spcPts val="600"/>
              </a:spcBef>
              <a:defRPr/>
            </a:pPr>
            <a:r>
              <a:rPr lang="en-US" dirty="0">
                <a:sym typeface="Wingdings" pitchFamily="2" charset="2"/>
              </a:rPr>
              <a:t></a:t>
            </a:r>
            <a:r>
              <a:rPr lang="en-US" dirty="0"/>
              <a:t>  No</a:t>
            </a:r>
          </a:p>
        </p:txBody>
      </p:sp>
    </p:spTree>
    <p:extLst>
      <p:ext uri="{BB962C8B-B14F-4D97-AF65-F5344CB8AC3E}">
        <p14:creationId xmlns:p14="http://schemas.microsoft.com/office/powerpoint/2010/main" val="5345714"/>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ChangeArrowheads="1"/>
          </p:cNvSpPr>
          <p:nvPr/>
        </p:nvSpPr>
        <p:spPr bwMode="auto">
          <a:xfrm>
            <a:off x="685800" y="609600"/>
            <a:ext cx="7848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ts val="25"/>
              </a:spcBef>
              <a:spcAft>
                <a:spcPct val="17000"/>
              </a:spcAft>
              <a:buClr>
                <a:schemeClr val="tx1"/>
              </a:buClr>
              <a:buFont typeface="+mj-lt"/>
              <a:defRPr sz="2400">
                <a:solidFill>
                  <a:srgbClr val="292929"/>
                </a:solidFill>
                <a:latin typeface="+mn-lt"/>
                <a:ea typeface="MS PGothic" pitchFamily="34" charset="-128"/>
                <a:cs typeface="ＭＳ Ｐゴシック" pitchFamily="-112" charset="-128"/>
              </a:defRPr>
            </a:lvl1pPr>
            <a:lvl2pPr marL="460375" indent="-342900" algn="l" rtl="0" eaLnBrk="1" fontAlgn="base" hangingPunct="1">
              <a:spcBef>
                <a:spcPts val="25"/>
              </a:spcBef>
              <a:spcAft>
                <a:spcPct val="17000"/>
              </a:spcAft>
              <a:buClr>
                <a:srgbClr val="0053C3"/>
              </a:buClr>
              <a:buSzPct val="70000"/>
              <a:buFont typeface="Wingdings" pitchFamily="2" charset="2"/>
              <a:buChar char=""/>
              <a:defRPr sz="2400">
                <a:solidFill>
                  <a:srgbClr val="292929"/>
                </a:solidFill>
                <a:latin typeface="+mn-lt"/>
                <a:ea typeface="MS PGothic" pitchFamily="34" charset="-128"/>
              </a:defRPr>
            </a:lvl2pPr>
            <a:lvl3pPr marL="914400" indent="-344488" algn="l" rtl="0" eaLnBrk="1" fontAlgn="base" hangingPunct="1">
              <a:spcBef>
                <a:spcPts val="25"/>
              </a:spcBef>
              <a:spcAft>
                <a:spcPct val="17000"/>
              </a:spcAft>
              <a:buClr>
                <a:schemeClr val="tx1"/>
              </a:buClr>
              <a:buFont typeface="Arial" pitchFamily="34" charset="0"/>
              <a:buChar char="–"/>
              <a:defRPr sz="2400">
                <a:solidFill>
                  <a:srgbClr val="292929"/>
                </a:solidFill>
                <a:latin typeface="+mn-lt"/>
                <a:ea typeface="MS PGothic" pitchFamily="34" charset="-128"/>
              </a:defRPr>
            </a:lvl3pPr>
            <a:lvl4pPr marL="1374775" indent="-342900" algn="l" rtl="0" eaLnBrk="1" fontAlgn="base" hangingPunct="1">
              <a:spcBef>
                <a:spcPts val="25"/>
              </a:spcBef>
              <a:spcAft>
                <a:spcPct val="0"/>
              </a:spcAft>
              <a:buClr>
                <a:schemeClr val="tx1"/>
              </a:buClr>
              <a:buFont typeface="Wingdings" pitchFamily="2" charset="2"/>
              <a:buChar char="§"/>
              <a:defRPr sz="2400">
                <a:solidFill>
                  <a:schemeClr val="tx1"/>
                </a:solidFill>
                <a:latin typeface="+mn-lt"/>
                <a:ea typeface="MS PGothic" pitchFamily="34" charset="-128"/>
              </a:defRPr>
            </a:lvl4pPr>
            <a:lvl5pPr marL="1828800" indent="-344488" algn="l" rtl="0" eaLnBrk="1" fontAlgn="base" hangingPunct="1">
              <a:spcBef>
                <a:spcPts val="25"/>
              </a:spcBef>
              <a:spcAft>
                <a:spcPct val="0"/>
              </a:spcAft>
              <a:buClr>
                <a:schemeClr val="tx1"/>
              </a:buClr>
              <a:buFont typeface="Arial" pitchFamily="34" charset="0"/>
              <a:buChar char="»"/>
              <a:defRPr sz="24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57200" indent="-457200">
              <a:buFont typeface="+mj-lt"/>
              <a:buAutoNum type="arabicPeriod" startAt="8"/>
              <a:defRPr/>
            </a:pPr>
            <a:r>
              <a:rPr lang="en-US" dirty="0" smtClean="0"/>
              <a:t>Given what you know about how SAS processes the DROP and KEEP statements, would these two DATA steps create the same data set?</a:t>
            </a:r>
          </a:p>
          <a:p>
            <a:pPr>
              <a:defRPr/>
            </a:pPr>
            <a:endParaRPr lang="en-US" sz="800" b="1" dirty="0" smtClean="0"/>
          </a:p>
          <a:p>
            <a:pPr marL="117475" lvl="1" indent="0">
              <a:buClr>
                <a:schemeClr val="tx1"/>
              </a:buClr>
              <a:buSzTx/>
              <a:buFont typeface="Wingdings" pitchFamily="2" charset="2"/>
              <a:buNone/>
              <a:defRPr/>
            </a:pPr>
            <a:endParaRPr lang="en-US" dirty="0" smtClean="0"/>
          </a:p>
          <a:p>
            <a:pPr>
              <a:defRPr/>
            </a:pPr>
            <a:endParaRPr lang="en-US" dirty="0" smtClean="0"/>
          </a:p>
        </p:txBody>
      </p:sp>
      <p:sp>
        <p:nvSpPr>
          <p:cNvPr id="3" name="TextBox 2"/>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9" name="Oval 8"/>
          <p:cNvSpPr/>
          <p:nvPr/>
        </p:nvSpPr>
        <p:spPr bwMode="auto">
          <a:xfrm>
            <a:off x="1009968" y="2017395"/>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smtClean="0">
                <a:solidFill>
                  <a:srgbClr val="000000"/>
                </a:solidFill>
              </a:rPr>
              <a:t> </a:t>
            </a:r>
            <a:endParaRPr lang="en-US" sz="2000">
              <a:solidFill>
                <a:srgbClr val="000000"/>
              </a:solidFill>
            </a:endParaRPr>
          </a:p>
        </p:txBody>
      </p:sp>
      <p:sp>
        <p:nvSpPr>
          <p:cNvPr id="10" name="Rectangle 9"/>
          <p:cNvSpPr/>
          <p:nvPr/>
        </p:nvSpPr>
        <p:spPr>
          <a:xfrm>
            <a:off x="1023254" y="2038536"/>
            <a:ext cx="4572000" cy="907941"/>
          </a:xfrm>
          <a:prstGeom prst="rect">
            <a:avLst/>
          </a:prstGeom>
        </p:spPr>
        <p:txBody>
          <a:bodyPr>
            <a:spAutoFit/>
          </a:bodyPr>
          <a:lstStyle/>
          <a:p>
            <a:pPr>
              <a:defRPr/>
            </a:pPr>
            <a:r>
              <a:rPr lang="en-US" dirty="0">
                <a:sym typeface="Wingdings" pitchFamily="2" charset="2"/>
              </a:rPr>
              <a:t>  </a:t>
            </a:r>
            <a:r>
              <a:rPr lang="en-US" dirty="0" smtClean="0"/>
              <a:t>Yes</a:t>
            </a:r>
            <a:endParaRPr lang="en-US" dirty="0"/>
          </a:p>
          <a:p>
            <a:pPr>
              <a:spcBef>
                <a:spcPts val="600"/>
              </a:spcBef>
              <a:defRPr/>
            </a:pPr>
            <a:r>
              <a:rPr lang="en-US" dirty="0">
                <a:sym typeface="Wingdings" pitchFamily="2" charset="2"/>
              </a:rPr>
              <a:t></a:t>
            </a:r>
            <a:r>
              <a:rPr lang="en-US" dirty="0"/>
              <a:t>  No</a:t>
            </a:r>
          </a:p>
        </p:txBody>
      </p:sp>
      <p:sp>
        <p:nvSpPr>
          <p:cNvPr id="12" name="Text Box 6"/>
          <p:cNvSpPr txBox="1">
            <a:spLocks noChangeArrowheads="1"/>
          </p:cNvSpPr>
          <p:nvPr/>
        </p:nvSpPr>
        <p:spPr bwMode="auto">
          <a:xfrm>
            <a:off x="2863101" y="1864130"/>
            <a:ext cx="5590337" cy="2010807"/>
          </a:xfrm>
          <a:prstGeom prst="rect">
            <a:avLst/>
          </a:prstGeom>
          <a:solidFill>
            <a:srgbClr val="FFFFFF"/>
          </a:solidFill>
          <a:ln w="38100" cmpd="sng">
            <a:solidFill>
              <a:schemeClr val="tx2"/>
            </a:solidFill>
            <a:miter lim="800000"/>
            <a:headEnd type="none" w="med" len="lg"/>
            <a:tailEnd type="none" w="med" len="lg"/>
          </a:ln>
          <a:extLst/>
        </p:spPr>
        <p:txBody>
          <a:bodyPr wrap="square" lIns="88900" tIns="88900" rIns="266700" bIns="88900">
            <a:spAutoFit/>
          </a:bodyPr>
          <a:lstStyle>
            <a:lvl1pPr defTabSz="652463" eaLnBrk="0" hangingPunct="0">
              <a:defRPr sz="1200">
                <a:solidFill>
                  <a:schemeClr val="tx1"/>
                </a:solidFill>
                <a:latin typeface="Arial" pitchFamily="34" charset="0"/>
              </a:defRPr>
            </a:lvl1pPr>
            <a:lvl2pPr marL="742950" indent="-285750" defTabSz="652463" eaLnBrk="0" hangingPunct="0">
              <a:defRPr sz="1200">
                <a:solidFill>
                  <a:schemeClr val="tx1"/>
                </a:solidFill>
                <a:latin typeface="Arial" pitchFamily="34" charset="0"/>
              </a:defRPr>
            </a:lvl2pPr>
            <a:lvl3pPr marL="1143000" indent="-228600" defTabSz="652463" eaLnBrk="0" hangingPunct="0">
              <a:defRPr sz="1200">
                <a:solidFill>
                  <a:schemeClr val="tx1"/>
                </a:solidFill>
                <a:latin typeface="Arial" pitchFamily="34" charset="0"/>
              </a:defRPr>
            </a:lvl3pPr>
            <a:lvl4pPr marL="1600200" indent="-228600" defTabSz="652463" eaLnBrk="0" hangingPunct="0">
              <a:defRPr sz="1200">
                <a:solidFill>
                  <a:schemeClr val="tx1"/>
                </a:solidFill>
                <a:latin typeface="Arial" pitchFamily="34" charset="0"/>
              </a:defRPr>
            </a:lvl4pPr>
            <a:lvl5pPr marL="2057400" indent="-228600" defTabSz="652463" eaLnBrk="0" hangingPunct="0">
              <a:defRPr sz="1200">
                <a:solidFill>
                  <a:schemeClr val="tx1"/>
                </a:solidFill>
                <a:latin typeface="Arial" pitchFamily="34" charset="0"/>
              </a:defRPr>
            </a:lvl5pPr>
            <a:lvl6pPr marL="2514600" indent="-228600" defTabSz="652463" eaLnBrk="0" fontAlgn="base" hangingPunct="0">
              <a:spcBef>
                <a:spcPct val="0"/>
              </a:spcBef>
              <a:spcAft>
                <a:spcPct val="0"/>
              </a:spcAft>
              <a:defRPr sz="1200">
                <a:solidFill>
                  <a:schemeClr val="tx1"/>
                </a:solidFill>
                <a:latin typeface="Arial" pitchFamily="34" charset="0"/>
              </a:defRPr>
            </a:lvl6pPr>
            <a:lvl7pPr marL="2971800" indent="-228600" defTabSz="652463" eaLnBrk="0" fontAlgn="base" hangingPunct="0">
              <a:spcBef>
                <a:spcPct val="0"/>
              </a:spcBef>
              <a:spcAft>
                <a:spcPct val="0"/>
              </a:spcAft>
              <a:defRPr sz="1200">
                <a:solidFill>
                  <a:schemeClr val="tx1"/>
                </a:solidFill>
                <a:latin typeface="Arial" pitchFamily="34" charset="0"/>
              </a:defRPr>
            </a:lvl7pPr>
            <a:lvl8pPr marL="3429000" indent="-228600" defTabSz="652463" eaLnBrk="0" fontAlgn="base" hangingPunct="0">
              <a:spcBef>
                <a:spcPct val="0"/>
              </a:spcBef>
              <a:spcAft>
                <a:spcPct val="0"/>
              </a:spcAft>
              <a:defRPr sz="1200">
                <a:solidFill>
                  <a:schemeClr val="tx1"/>
                </a:solidFill>
                <a:latin typeface="Arial" pitchFamily="34" charset="0"/>
              </a:defRPr>
            </a:lvl8pPr>
            <a:lvl9pPr marL="3886200" indent="-228600" defTabSz="652463" eaLnBrk="0" fontAlgn="base" hangingPunct="0">
              <a:spcBef>
                <a:spcPct val="0"/>
              </a:spcBef>
              <a:spcAft>
                <a:spcPct val="0"/>
              </a:spcAft>
              <a:defRPr sz="1200">
                <a:solidFill>
                  <a:schemeClr val="tx1"/>
                </a:solidFill>
                <a:latin typeface="Arial" pitchFamily="34" charset="0"/>
              </a:defRPr>
            </a:lvl9pPr>
          </a:lstStyle>
          <a:p>
            <a:pPr eaLnBrk="1" hangingPunct="1">
              <a:lnSpc>
                <a:spcPct val="85000"/>
              </a:lnSpc>
            </a:pPr>
            <a:r>
              <a:rPr lang="en-US" sz="2000" b="1" dirty="0">
                <a:latin typeface="Courier New"/>
              </a:rPr>
              <a:t>data work.subset1;</a:t>
            </a:r>
          </a:p>
          <a:p>
            <a:pPr eaLnBrk="1" hangingPunct="1">
              <a:lnSpc>
                <a:spcPct val="85000"/>
              </a:lnSpc>
            </a:pPr>
            <a:r>
              <a:rPr lang="en-US" sz="2000" b="1" dirty="0">
                <a:latin typeface="Courier New"/>
              </a:rPr>
              <a:t>   set orion.sales;</a:t>
            </a:r>
          </a:p>
          <a:p>
            <a:pPr eaLnBrk="1" hangingPunct="1">
              <a:lnSpc>
                <a:spcPct val="85000"/>
              </a:lnSpc>
            </a:pPr>
            <a:r>
              <a:rPr lang="en-US" sz="2000" b="1" dirty="0">
                <a:latin typeface="Courier New"/>
              </a:rPr>
              <a:t>   drop Salary;</a:t>
            </a:r>
          </a:p>
          <a:p>
            <a:pPr eaLnBrk="1" hangingPunct="1">
              <a:lnSpc>
                <a:spcPct val="85000"/>
              </a:lnSpc>
            </a:pPr>
            <a:r>
              <a:rPr lang="en-US" sz="2000" b="1" dirty="0">
                <a:latin typeface="Courier New"/>
              </a:rPr>
              <a:t>   Bonus=500;</a:t>
            </a:r>
          </a:p>
          <a:p>
            <a:pPr eaLnBrk="1" hangingPunct="1">
              <a:lnSpc>
                <a:spcPct val="85000"/>
              </a:lnSpc>
            </a:pPr>
            <a:r>
              <a:rPr lang="en-US" sz="2000" b="1" dirty="0">
                <a:latin typeface="Courier New"/>
              </a:rPr>
              <a:t>   Compensation=sum(Salary,Bonus);</a:t>
            </a:r>
          </a:p>
          <a:p>
            <a:pPr eaLnBrk="1" hangingPunct="1">
              <a:lnSpc>
                <a:spcPct val="85000"/>
              </a:lnSpc>
            </a:pPr>
            <a:r>
              <a:rPr lang="en-US" sz="2000" b="1" dirty="0">
                <a:latin typeface="Courier New"/>
              </a:rPr>
              <a:t>   </a:t>
            </a:r>
            <a:r>
              <a:rPr lang="en-US" sz="2000" b="1" dirty="0" smtClean="0">
                <a:latin typeface="Courier New"/>
              </a:rPr>
              <a:t>BonusMonth</a:t>
            </a:r>
            <a:r>
              <a:rPr lang="en-US" sz="2000" b="1" dirty="0">
                <a:latin typeface="Courier New"/>
              </a:rPr>
              <a:t>=</a:t>
            </a:r>
            <a:r>
              <a:rPr lang="en-US" sz="2000" b="1" dirty="0" smtClean="0">
                <a:latin typeface="Courier New"/>
              </a:rPr>
              <a:t>month(Hire_Date</a:t>
            </a:r>
            <a:r>
              <a:rPr lang="en-US" sz="2000" b="1" dirty="0">
                <a:latin typeface="Courier New"/>
              </a:rPr>
              <a:t>);</a:t>
            </a:r>
          </a:p>
          <a:p>
            <a:pPr eaLnBrk="1" hangingPunct="1">
              <a:lnSpc>
                <a:spcPct val="85000"/>
              </a:lnSpc>
            </a:pPr>
            <a:r>
              <a:rPr lang="en-US" sz="2000" b="1" dirty="0">
                <a:latin typeface="Courier New"/>
              </a:rPr>
              <a:t>run;</a:t>
            </a:r>
          </a:p>
        </p:txBody>
      </p:sp>
      <p:sp>
        <p:nvSpPr>
          <p:cNvPr id="14" name="Text Box 7"/>
          <p:cNvSpPr txBox="1">
            <a:spLocks noChangeArrowheads="1"/>
          </p:cNvSpPr>
          <p:nvPr/>
        </p:nvSpPr>
        <p:spPr bwMode="auto">
          <a:xfrm>
            <a:off x="2863101" y="4168833"/>
            <a:ext cx="5590337" cy="2010807"/>
          </a:xfrm>
          <a:prstGeom prst="rect">
            <a:avLst/>
          </a:prstGeom>
          <a:solidFill>
            <a:srgbClr val="FFFFFF"/>
          </a:solidFill>
          <a:ln w="38100" cmpd="sng">
            <a:solidFill>
              <a:schemeClr val="tx2"/>
            </a:solidFill>
            <a:miter lim="800000"/>
            <a:headEnd type="none" w="med" len="lg"/>
            <a:tailEnd type="none" w="med" len="lg"/>
          </a:ln>
          <a:extLst/>
        </p:spPr>
        <p:txBody>
          <a:bodyPr wrap="square" lIns="88900" tIns="88900" rIns="266700" bIns="88900">
            <a:spAutoFit/>
          </a:bodyPr>
          <a:lstStyle>
            <a:lvl1pPr defTabSz="652463" eaLnBrk="0" hangingPunct="0">
              <a:defRPr sz="1200">
                <a:solidFill>
                  <a:schemeClr val="tx1"/>
                </a:solidFill>
                <a:latin typeface="Arial" pitchFamily="34" charset="0"/>
              </a:defRPr>
            </a:lvl1pPr>
            <a:lvl2pPr marL="742950" indent="-285750" defTabSz="652463" eaLnBrk="0" hangingPunct="0">
              <a:defRPr sz="1200">
                <a:solidFill>
                  <a:schemeClr val="tx1"/>
                </a:solidFill>
                <a:latin typeface="Arial" pitchFamily="34" charset="0"/>
              </a:defRPr>
            </a:lvl2pPr>
            <a:lvl3pPr marL="1143000" indent="-228600" defTabSz="652463" eaLnBrk="0" hangingPunct="0">
              <a:defRPr sz="1200">
                <a:solidFill>
                  <a:schemeClr val="tx1"/>
                </a:solidFill>
                <a:latin typeface="Arial" pitchFamily="34" charset="0"/>
              </a:defRPr>
            </a:lvl3pPr>
            <a:lvl4pPr marL="1600200" indent="-228600" defTabSz="652463" eaLnBrk="0" hangingPunct="0">
              <a:defRPr sz="1200">
                <a:solidFill>
                  <a:schemeClr val="tx1"/>
                </a:solidFill>
                <a:latin typeface="Arial" pitchFamily="34" charset="0"/>
              </a:defRPr>
            </a:lvl4pPr>
            <a:lvl5pPr marL="2057400" indent="-228600" defTabSz="652463" eaLnBrk="0" hangingPunct="0">
              <a:defRPr sz="1200">
                <a:solidFill>
                  <a:schemeClr val="tx1"/>
                </a:solidFill>
                <a:latin typeface="Arial" pitchFamily="34" charset="0"/>
              </a:defRPr>
            </a:lvl5pPr>
            <a:lvl6pPr marL="2514600" indent="-228600" defTabSz="652463" eaLnBrk="0" fontAlgn="base" hangingPunct="0">
              <a:spcBef>
                <a:spcPct val="0"/>
              </a:spcBef>
              <a:spcAft>
                <a:spcPct val="0"/>
              </a:spcAft>
              <a:defRPr sz="1200">
                <a:solidFill>
                  <a:schemeClr val="tx1"/>
                </a:solidFill>
                <a:latin typeface="Arial" pitchFamily="34" charset="0"/>
              </a:defRPr>
            </a:lvl6pPr>
            <a:lvl7pPr marL="2971800" indent="-228600" defTabSz="652463" eaLnBrk="0" fontAlgn="base" hangingPunct="0">
              <a:spcBef>
                <a:spcPct val="0"/>
              </a:spcBef>
              <a:spcAft>
                <a:spcPct val="0"/>
              </a:spcAft>
              <a:defRPr sz="1200">
                <a:solidFill>
                  <a:schemeClr val="tx1"/>
                </a:solidFill>
                <a:latin typeface="Arial" pitchFamily="34" charset="0"/>
              </a:defRPr>
            </a:lvl7pPr>
            <a:lvl8pPr marL="3429000" indent="-228600" defTabSz="652463" eaLnBrk="0" fontAlgn="base" hangingPunct="0">
              <a:spcBef>
                <a:spcPct val="0"/>
              </a:spcBef>
              <a:spcAft>
                <a:spcPct val="0"/>
              </a:spcAft>
              <a:defRPr sz="1200">
                <a:solidFill>
                  <a:schemeClr val="tx1"/>
                </a:solidFill>
                <a:latin typeface="Arial" pitchFamily="34" charset="0"/>
              </a:defRPr>
            </a:lvl8pPr>
            <a:lvl9pPr marL="3886200" indent="-228600" defTabSz="652463" eaLnBrk="0" fontAlgn="base" hangingPunct="0">
              <a:spcBef>
                <a:spcPct val="0"/>
              </a:spcBef>
              <a:spcAft>
                <a:spcPct val="0"/>
              </a:spcAft>
              <a:defRPr sz="1200">
                <a:solidFill>
                  <a:schemeClr val="tx1"/>
                </a:solidFill>
                <a:latin typeface="Arial" pitchFamily="34" charset="0"/>
              </a:defRPr>
            </a:lvl9pPr>
          </a:lstStyle>
          <a:p>
            <a:pPr eaLnBrk="1" hangingPunct="1">
              <a:lnSpc>
                <a:spcPct val="85000"/>
              </a:lnSpc>
            </a:pPr>
            <a:r>
              <a:rPr lang="en-US" sz="2000" b="1" dirty="0">
                <a:latin typeface="Courier New"/>
              </a:rPr>
              <a:t>data work.subset1;</a:t>
            </a:r>
          </a:p>
          <a:p>
            <a:pPr eaLnBrk="1" hangingPunct="1">
              <a:lnSpc>
                <a:spcPct val="85000"/>
              </a:lnSpc>
            </a:pPr>
            <a:r>
              <a:rPr lang="en-US" sz="2000" b="1" dirty="0">
                <a:latin typeface="Courier New"/>
              </a:rPr>
              <a:t>   set orion.sales;</a:t>
            </a:r>
          </a:p>
          <a:p>
            <a:pPr eaLnBrk="1" hangingPunct="1">
              <a:lnSpc>
                <a:spcPct val="85000"/>
              </a:lnSpc>
            </a:pPr>
            <a:r>
              <a:rPr lang="en-US" sz="2000" b="1" dirty="0">
                <a:latin typeface="Courier New"/>
              </a:rPr>
              <a:t>   Bonus=500;</a:t>
            </a:r>
          </a:p>
          <a:p>
            <a:pPr eaLnBrk="1" hangingPunct="1">
              <a:lnSpc>
                <a:spcPct val="85000"/>
              </a:lnSpc>
            </a:pPr>
            <a:r>
              <a:rPr lang="en-US" sz="2000" b="1" dirty="0">
                <a:latin typeface="Courier New"/>
              </a:rPr>
              <a:t>   Compensation=sum(Salary,Bonus);</a:t>
            </a:r>
          </a:p>
          <a:p>
            <a:pPr eaLnBrk="1" hangingPunct="1">
              <a:lnSpc>
                <a:spcPct val="85000"/>
              </a:lnSpc>
            </a:pPr>
            <a:r>
              <a:rPr lang="en-US" sz="2000" b="1" dirty="0">
                <a:latin typeface="Courier New"/>
              </a:rPr>
              <a:t>   </a:t>
            </a:r>
            <a:r>
              <a:rPr lang="en-US" sz="2000" b="1" dirty="0" smtClean="0">
                <a:latin typeface="Courier New"/>
              </a:rPr>
              <a:t>BonusMonth</a:t>
            </a:r>
            <a:r>
              <a:rPr lang="en-US" sz="2000" b="1" dirty="0">
                <a:latin typeface="Courier New"/>
              </a:rPr>
              <a:t>=</a:t>
            </a:r>
            <a:r>
              <a:rPr lang="en-US" sz="2000" b="1" dirty="0" smtClean="0">
                <a:latin typeface="Courier New"/>
              </a:rPr>
              <a:t>month(Hire_Date</a:t>
            </a:r>
            <a:r>
              <a:rPr lang="en-US" sz="2000" b="1" dirty="0">
                <a:latin typeface="Courier New"/>
              </a:rPr>
              <a:t>);</a:t>
            </a:r>
          </a:p>
          <a:p>
            <a:pPr eaLnBrk="1" hangingPunct="1">
              <a:lnSpc>
                <a:spcPct val="85000"/>
              </a:lnSpc>
            </a:pPr>
            <a:r>
              <a:rPr lang="en-US" sz="2000" b="1" dirty="0">
                <a:latin typeface="Courier New"/>
              </a:rPr>
              <a:t>   drop Salary;</a:t>
            </a:r>
          </a:p>
          <a:p>
            <a:pPr eaLnBrk="1" hangingPunct="1">
              <a:lnSpc>
                <a:spcPct val="85000"/>
              </a:lnSpc>
            </a:pPr>
            <a:r>
              <a:rPr lang="en-US" sz="2000" b="1" dirty="0">
                <a:latin typeface="Courier New"/>
              </a:rPr>
              <a:t>run;</a:t>
            </a:r>
          </a:p>
        </p:txBody>
      </p:sp>
    </p:spTree>
    <p:extLst>
      <p:ext uri="{BB962C8B-B14F-4D97-AF65-F5344CB8AC3E}">
        <p14:creationId xmlns:p14="http://schemas.microsoft.com/office/powerpoint/2010/main" val="2573761237"/>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bwMode="auto">
          <a:xfrm>
            <a:off x="685800" y="609600"/>
            <a:ext cx="7848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ts val="25"/>
              </a:spcBef>
              <a:spcAft>
                <a:spcPct val="17000"/>
              </a:spcAft>
              <a:buClr>
                <a:schemeClr val="tx1"/>
              </a:buClr>
              <a:buFont typeface="+mj-lt"/>
              <a:defRPr sz="2400">
                <a:solidFill>
                  <a:srgbClr val="292929"/>
                </a:solidFill>
                <a:latin typeface="+mn-lt"/>
                <a:ea typeface="MS PGothic" pitchFamily="34" charset="-128"/>
                <a:cs typeface="ＭＳ Ｐゴシック" pitchFamily="-112" charset="-128"/>
              </a:defRPr>
            </a:lvl1pPr>
            <a:lvl2pPr marL="460375" indent="-342900" algn="l" rtl="0" eaLnBrk="1" fontAlgn="base" hangingPunct="1">
              <a:spcBef>
                <a:spcPts val="25"/>
              </a:spcBef>
              <a:spcAft>
                <a:spcPct val="17000"/>
              </a:spcAft>
              <a:buClr>
                <a:srgbClr val="0053C3"/>
              </a:buClr>
              <a:buSzPct val="70000"/>
              <a:buFont typeface="Wingdings" pitchFamily="2" charset="2"/>
              <a:buChar char=""/>
              <a:defRPr sz="2400">
                <a:solidFill>
                  <a:srgbClr val="292929"/>
                </a:solidFill>
                <a:latin typeface="+mn-lt"/>
                <a:ea typeface="MS PGothic" pitchFamily="34" charset="-128"/>
              </a:defRPr>
            </a:lvl2pPr>
            <a:lvl3pPr marL="914400" indent="-344488" algn="l" rtl="0" eaLnBrk="1" fontAlgn="base" hangingPunct="1">
              <a:spcBef>
                <a:spcPts val="25"/>
              </a:spcBef>
              <a:spcAft>
                <a:spcPct val="17000"/>
              </a:spcAft>
              <a:buClr>
                <a:schemeClr val="tx1"/>
              </a:buClr>
              <a:buFont typeface="Arial" pitchFamily="34" charset="0"/>
              <a:buChar char="–"/>
              <a:defRPr sz="2400">
                <a:solidFill>
                  <a:srgbClr val="292929"/>
                </a:solidFill>
                <a:latin typeface="+mn-lt"/>
                <a:ea typeface="MS PGothic" pitchFamily="34" charset="-128"/>
              </a:defRPr>
            </a:lvl3pPr>
            <a:lvl4pPr marL="1374775" indent="-342900" algn="l" rtl="0" eaLnBrk="1" fontAlgn="base" hangingPunct="1">
              <a:spcBef>
                <a:spcPts val="25"/>
              </a:spcBef>
              <a:spcAft>
                <a:spcPct val="0"/>
              </a:spcAft>
              <a:buClr>
                <a:schemeClr val="tx1"/>
              </a:buClr>
              <a:buFont typeface="Wingdings" pitchFamily="2" charset="2"/>
              <a:buChar char="§"/>
              <a:defRPr sz="2400">
                <a:solidFill>
                  <a:schemeClr val="tx1"/>
                </a:solidFill>
                <a:latin typeface="+mn-lt"/>
                <a:ea typeface="MS PGothic" pitchFamily="34" charset="-128"/>
              </a:defRPr>
            </a:lvl4pPr>
            <a:lvl5pPr marL="1828800" indent="-344488" algn="l" rtl="0" eaLnBrk="1" fontAlgn="base" hangingPunct="1">
              <a:spcBef>
                <a:spcPts val="25"/>
              </a:spcBef>
              <a:spcAft>
                <a:spcPct val="0"/>
              </a:spcAft>
              <a:buClr>
                <a:schemeClr val="tx1"/>
              </a:buClr>
              <a:buFont typeface="Arial" pitchFamily="34" charset="0"/>
              <a:buChar char="»"/>
              <a:defRPr sz="24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57200" indent="-457200">
              <a:buFont typeface="+mj-lt"/>
              <a:buAutoNum type="arabicPeriod" startAt="9"/>
              <a:defRPr/>
            </a:pPr>
            <a:r>
              <a:rPr lang="en-US" dirty="0"/>
              <a:t>Which of the following </a:t>
            </a:r>
            <a:r>
              <a:rPr lang="en-US" dirty="0" smtClean="0"/>
              <a:t>determines </a:t>
            </a:r>
            <a:r>
              <a:rPr lang="en-US" dirty="0"/>
              <a:t>the length of a new variable at compile time?</a:t>
            </a:r>
          </a:p>
          <a:p>
            <a:pPr>
              <a:defRPr/>
            </a:pPr>
            <a:endParaRPr lang="en-US" sz="800" b="1" dirty="0" smtClean="0"/>
          </a:p>
          <a:p>
            <a:pPr marL="117475" lvl="1" indent="0">
              <a:buClr>
                <a:schemeClr val="tx1"/>
              </a:buClr>
              <a:buSzTx/>
              <a:buFont typeface="Wingdings" pitchFamily="2" charset="2"/>
              <a:buNone/>
              <a:defRPr/>
            </a:pPr>
            <a:endParaRPr lang="en-US" dirty="0" smtClean="0"/>
          </a:p>
          <a:p>
            <a:pPr>
              <a:defRPr/>
            </a:pPr>
            <a:endParaRPr lang="en-US" dirty="0" smtClean="0"/>
          </a:p>
        </p:txBody>
      </p:sp>
      <p:sp>
        <p:nvSpPr>
          <p:cNvPr id="235523" name="Rectangle 5"/>
          <p:cNvSpPr>
            <a:spLocks noChangeArrowheads="1"/>
          </p:cNvSpPr>
          <p:nvPr/>
        </p:nvSpPr>
        <p:spPr bwMode="auto">
          <a:xfrm>
            <a:off x="583678" y="1536664"/>
            <a:ext cx="7523820" cy="3630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76" tIns="43889" rIns="87776" bIns="43889"/>
          <a:lstStyle/>
          <a:p>
            <a:pPr marL="914400" indent="-457200" defTabSz="876976">
              <a:lnSpc>
                <a:spcPct val="150000"/>
              </a:lnSpc>
              <a:buFont typeface="+mj-lt"/>
              <a:buAutoNum type="alphaLcPeriod"/>
            </a:pPr>
            <a:r>
              <a:rPr lang="en-US" dirty="0" smtClean="0"/>
              <a:t>INPUT statement</a:t>
            </a:r>
          </a:p>
          <a:p>
            <a:pPr marL="914400" indent="-457200" defTabSz="876976">
              <a:lnSpc>
                <a:spcPct val="150000"/>
              </a:lnSpc>
              <a:buFont typeface="+mj-lt"/>
              <a:buAutoNum type="alphaLcPeriod"/>
            </a:pPr>
            <a:r>
              <a:rPr lang="en-US" dirty="0" smtClean="0"/>
              <a:t>assignment statement </a:t>
            </a:r>
            <a:endParaRPr lang="en-US" dirty="0"/>
          </a:p>
          <a:p>
            <a:pPr marL="914400" indent="-457200" defTabSz="876976">
              <a:lnSpc>
                <a:spcPct val="150000"/>
              </a:lnSpc>
              <a:buFont typeface="+mj-lt"/>
              <a:buAutoNum type="alphaLcPeriod"/>
            </a:pPr>
            <a:r>
              <a:rPr lang="en-US" dirty="0" smtClean="0"/>
              <a:t>LENGTH statement</a:t>
            </a:r>
            <a:endParaRPr lang="en-US" i="1" dirty="0"/>
          </a:p>
          <a:p>
            <a:pPr marL="914400" indent="-457200" defTabSz="876976">
              <a:lnSpc>
                <a:spcPct val="150000"/>
              </a:lnSpc>
              <a:buFont typeface="+mj-lt"/>
              <a:buAutoNum type="alphaLcPeriod"/>
            </a:pPr>
            <a:r>
              <a:rPr lang="en-US" dirty="0" smtClean="0"/>
              <a:t>all </a:t>
            </a:r>
            <a:r>
              <a:rPr lang="en-US" dirty="0"/>
              <a:t>of the </a:t>
            </a:r>
            <a:r>
              <a:rPr lang="en-US" dirty="0" smtClean="0"/>
              <a:t>above</a:t>
            </a:r>
            <a:endParaRPr lang="en-US" dirty="0"/>
          </a:p>
          <a:p>
            <a:pPr defTabSz="876976"/>
            <a:endParaRPr lang="en-US" dirty="0"/>
          </a:p>
        </p:txBody>
      </p:sp>
    </p:spTree>
    <p:extLst>
      <p:ext uri="{BB962C8B-B14F-4D97-AF65-F5344CB8AC3E}">
        <p14:creationId xmlns:p14="http://schemas.microsoft.com/office/powerpoint/2010/main" val="2117241298"/>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bwMode="auto">
          <a:xfrm>
            <a:off x="685800" y="609600"/>
            <a:ext cx="7848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ts val="25"/>
              </a:spcBef>
              <a:spcAft>
                <a:spcPct val="17000"/>
              </a:spcAft>
              <a:buClr>
                <a:schemeClr val="tx1"/>
              </a:buClr>
              <a:buFont typeface="+mj-lt"/>
              <a:defRPr sz="2400">
                <a:solidFill>
                  <a:srgbClr val="292929"/>
                </a:solidFill>
                <a:latin typeface="+mn-lt"/>
                <a:ea typeface="MS PGothic" pitchFamily="34" charset="-128"/>
                <a:cs typeface="ＭＳ Ｐゴシック" pitchFamily="-112" charset="-128"/>
              </a:defRPr>
            </a:lvl1pPr>
            <a:lvl2pPr marL="460375" indent="-342900" algn="l" rtl="0" eaLnBrk="1" fontAlgn="base" hangingPunct="1">
              <a:spcBef>
                <a:spcPts val="25"/>
              </a:spcBef>
              <a:spcAft>
                <a:spcPct val="17000"/>
              </a:spcAft>
              <a:buClr>
                <a:srgbClr val="0053C3"/>
              </a:buClr>
              <a:buSzPct val="70000"/>
              <a:buFont typeface="Wingdings" pitchFamily="2" charset="2"/>
              <a:buChar char=""/>
              <a:defRPr sz="2400">
                <a:solidFill>
                  <a:srgbClr val="292929"/>
                </a:solidFill>
                <a:latin typeface="+mn-lt"/>
                <a:ea typeface="MS PGothic" pitchFamily="34" charset="-128"/>
              </a:defRPr>
            </a:lvl2pPr>
            <a:lvl3pPr marL="914400" indent="-344488" algn="l" rtl="0" eaLnBrk="1" fontAlgn="base" hangingPunct="1">
              <a:spcBef>
                <a:spcPts val="25"/>
              </a:spcBef>
              <a:spcAft>
                <a:spcPct val="17000"/>
              </a:spcAft>
              <a:buClr>
                <a:schemeClr val="tx1"/>
              </a:buClr>
              <a:buFont typeface="Arial" pitchFamily="34" charset="0"/>
              <a:buChar char="–"/>
              <a:defRPr sz="2400">
                <a:solidFill>
                  <a:srgbClr val="292929"/>
                </a:solidFill>
                <a:latin typeface="+mn-lt"/>
                <a:ea typeface="MS PGothic" pitchFamily="34" charset="-128"/>
              </a:defRPr>
            </a:lvl3pPr>
            <a:lvl4pPr marL="1374775" indent="-342900" algn="l" rtl="0" eaLnBrk="1" fontAlgn="base" hangingPunct="1">
              <a:spcBef>
                <a:spcPts val="25"/>
              </a:spcBef>
              <a:spcAft>
                <a:spcPct val="0"/>
              </a:spcAft>
              <a:buClr>
                <a:schemeClr val="tx1"/>
              </a:buClr>
              <a:buFont typeface="Wingdings" pitchFamily="2" charset="2"/>
              <a:buChar char="§"/>
              <a:defRPr sz="2400">
                <a:solidFill>
                  <a:schemeClr val="tx1"/>
                </a:solidFill>
                <a:latin typeface="+mn-lt"/>
                <a:ea typeface="MS PGothic" pitchFamily="34" charset="-128"/>
              </a:defRPr>
            </a:lvl4pPr>
            <a:lvl5pPr marL="1828800" indent="-344488" algn="l" rtl="0" eaLnBrk="1" fontAlgn="base" hangingPunct="1">
              <a:spcBef>
                <a:spcPts val="25"/>
              </a:spcBef>
              <a:spcAft>
                <a:spcPct val="0"/>
              </a:spcAft>
              <a:buClr>
                <a:schemeClr val="tx1"/>
              </a:buClr>
              <a:buFont typeface="Arial" pitchFamily="34" charset="0"/>
              <a:buChar char="»"/>
              <a:defRPr sz="24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57200" indent="-457200">
              <a:buFont typeface="+mj-lt"/>
              <a:buAutoNum type="arabicPeriod" startAt="9"/>
              <a:defRPr/>
            </a:pPr>
            <a:r>
              <a:rPr lang="en-US" dirty="0"/>
              <a:t>Which of the following </a:t>
            </a:r>
            <a:r>
              <a:rPr lang="en-US" dirty="0" smtClean="0"/>
              <a:t>determines </a:t>
            </a:r>
            <a:r>
              <a:rPr lang="en-US" dirty="0"/>
              <a:t>the length of a new variable at compile time?</a:t>
            </a:r>
          </a:p>
          <a:p>
            <a:pPr>
              <a:defRPr/>
            </a:pPr>
            <a:endParaRPr lang="en-US" sz="800" b="1" dirty="0" smtClean="0"/>
          </a:p>
          <a:p>
            <a:pPr marL="117475" lvl="1" indent="0">
              <a:buClr>
                <a:schemeClr val="tx1"/>
              </a:buClr>
              <a:buSzTx/>
              <a:buFont typeface="Wingdings" pitchFamily="2" charset="2"/>
              <a:buNone/>
              <a:defRPr/>
            </a:pPr>
            <a:endParaRPr lang="en-US" dirty="0" smtClean="0"/>
          </a:p>
          <a:p>
            <a:pPr>
              <a:defRPr/>
            </a:pPr>
            <a:endParaRPr lang="en-US" dirty="0" smtClean="0"/>
          </a:p>
        </p:txBody>
      </p:sp>
      <p:sp>
        <p:nvSpPr>
          <p:cNvPr id="235523" name="Rectangle 5"/>
          <p:cNvSpPr>
            <a:spLocks noChangeArrowheads="1"/>
          </p:cNvSpPr>
          <p:nvPr/>
        </p:nvSpPr>
        <p:spPr bwMode="auto">
          <a:xfrm>
            <a:off x="583678" y="1536664"/>
            <a:ext cx="7523820" cy="3630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76" tIns="43889" rIns="87776" bIns="43889"/>
          <a:lstStyle/>
          <a:p>
            <a:pPr marL="914400" indent="-457200" defTabSz="876976">
              <a:lnSpc>
                <a:spcPct val="150000"/>
              </a:lnSpc>
              <a:buFont typeface="+mj-lt"/>
              <a:buAutoNum type="alphaLcPeriod"/>
            </a:pPr>
            <a:r>
              <a:rPr lang="en-US" dirty="0"/>
              <a:t>INPUT statement</a:t>
            </a:r>
          </a:p>
          <a:p>
            <a:pPr marL="914400" indent="-457200" defTabSz="876976">
              <a:lnSpc>
                <a:spcPct val="150000"/>
              </a:lnSpc>
              <a:buFont typeface="+mj-lt"/>
              <a:buAutoNum type="alphaLcPeriod"/>
            </a:pPr>
            <a:r>
              <a:rPr lang="en-US" dirty="0"/>
              <a:t>assignment statement </a:t>
            </a:r>
          </a:p>
          <a:p>
            <a:pPr marL="914400" indent="-457200" defTabSz="876976">
              <a:lnSpc>
                <a:spcPct val="150000"/>
              </a:lnSpc>
              <a:buFont typeface="+mj-lt"/>
              <a:buAutoNum type="alphaLcPeriod"/>
            </a:pPr>
            <a:r>
              <a:rPr lang="en-US" dirty="0"/>
              <a:t>LENGTH statement</a:t>
            </a:r>
            <a:endParaRPr lang="en-US" i="1" dirty="0"/>
          </a:p>
          <a:p>
            <a:pPr marL="914400" indent="-457200" defTabSz="876976">
              <a:lnSpc>
                <a:spcPct val="150000"/>
              </a:lnSpc>
              <a:buFont typeface="+mj-lt"/>
              <a:buAutoNum type="alphaLcPeriod"/>
            </a:pPr>
            <a:r>
              <a:rPr lang="en-US" dirty="0"/>
              <a:t>all of the above</a:t>
            </a:r>
          </a:p>
          <a:p>
            <a:pPr defTabSz="876976"/>
            <a:endParaRPr lang="en-US" dirty="0"/>
          </a:p>
        </p:txBody>
      </p:sp>
      <p:sp>
        <p:nvSpPr>
          <p:cNvPr id="4" name="Oval 3"/>
          <p:cNvSpPr/>
          <p:nvPr/>
        </p:nvSpPr>
        <p:spPr bwMode="auto">
          <a:xfrm>
            <a:off x="973773" y="3297555"/>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smtClean="0">
                <a:solidFill>
                  <a:srgbClr val="000000"/>
                </a:solidFill>
              </a:rPr>
              <a:t> </a:t>
            </a:r>
            <a:endParaRPr lang="en-US" sz="2000">
              <a:solidFill>
                <a:srgbClr val="000000"/>
              </a:solidFill>
            </a:endParaRPr>
          </a:p>
        </p:txBody>
      </p:sp>
    </p:spTree>
    <p:extLst>
      <p:ext uri="{BB962C8B-B14F-4D97-AF65-F5344CB8AC3E}">
        <p14:creationId xmlns:p14="http://schemas.microsoft.com/office/powerpoint/2010/main" val="1447298782"/>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10"/>
              <a:defRPr/>
            </a:pPr>
            <a:r>
              <a:rPr lang="en-US" dirty="0" smtClean="0"/>
              <a:t>Use a DO group in a DATA step when you want to execute multiple statements for a true IF-THEN expression.</a:t>
            </a:r>
          </a:p>
          <a:p>
            <a:pPr marL="0" indent="0">
              <a:defRPr/>
            </a:pPr>
            <a:endParaRPr lang="en-US" sz="800" b="1" dirty="0" smtClean="0"/>
          </a:p>
          <a:p>
            <a:pPr marL="457200">
              <a:defRPr/>
            </a:pPr>
            <a:r>
              <a:rPr lang="en-US" dirty="0">
                <a:sym typeface="Wingdings" pitchFamily="2" charset="2"/>
              </a:rPr>
              <a:t>  </a:t>
            </a:r>
            <a:r>
              <a:rPr lang="en-US" dirty="0"/>
              <a:t>True	</a:t>
            </a:r>
          </a:p>
          <a:p>
            <a:pPr marL="457200">
              <a:defRPr/>
            </a:pPr>
            <a:r>
              <a:rPr lang="en-US" dirty="0">
                <a:sym typeface="Wingdings" pitchFamily="2" charset="2"/>
              </a:rPr>
              <a:t></a:t>
            </a:r>
            <a:r>
              <a:rPr lang="en-US" dirty="0"/>
              <a:t>  False</a:t>
            </a:r>
          </a:p>
          <a:p>
            <a:pPr marL="0" indent="0">
              <a:defRPr/>
            </a:pPr>
            <a:endParaRPr lang="en-US" dirty="0" smtClean="0"/>
          </a:p>
        </p:txBody>
      </p:sp>
    </p:spTree>
    <p:extLst>
      <p:ext uri="{BB962C8B-B14F-4D97-AF65-F5344CB8AC3E}">
        <p14:creationId xmlns:p14="http://schemas.microsoft.com/office/powerpoint/2010/main" val="234009793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10"/>
              <a:defRPr/>
            </a:pPr>
            <a:r>
              <a:rPr lang="en-US" dirty="0" smtClean="0"/>
              <a:t>Use a </a:t>
            </a:r>
            <a:r>
              <a:rPr lang="en-US" dirty="0"/>
              <a:t>DO group in a DATA step when you want to execute multiple statements for a true IF-THEN expression.</a:t>
            </a:r>
          </a:p>
          <a:p>
            <a:pPr marL="0" indent="0">
              <a:defRPr/>
            </a:pPr>
            <a:endParaRPr lang="en-US" sz="800" b="1" dirty="0" smtClean="0"/>
          </a:p>
          <a:p>
            <a:pPr marL="457200">
              <a:defRPr/>
            </a:pPr>
            <a:r>
              <a:rPr lang="en-US" dirty="0">
                <a:sym typeface="Wingdings" pitchFamily="2" charset="2"/>
              </a:rPr>
              <a:t>  </a:t>
            </a:r>
            <a:r>
              <a:rPr lang="en-US" dirty="0"/>
              <a:t>True	</a:t>
            </a:r>
          </a:p>
          <a:p>
            <a:pPr marL="457200">
              <a:defRPr/>
            </a:pPr>
            <a:r>
              <a:rPr lang="en-US" dirty="0">
                <a:sym typeface="Wingdings" pitchFamily="2" charset="2"/>
              </a:rPr>
              <a:t></a:t>
            </a:r>
            <a:r>
              <a:rPr lang="en-US" dirty="0"/>
              <a:t>  False</a:t>
            </a:r>
          </a:p>
          <a:p>
            <a:pPr marL="0" indent="0">
              <a:defRPr/>
            </a:pPr>
            <a:endParaRPr lang="en-US" dirty="0" smtClean="0"/>
          </a:p>
        </p:txBody>
      </p:sp>
      <p:sp>
        <p:nvSpPr>
          <p:cNvPr id="3" name="Oval 2"/>
          <p:cNvSpPr/>
          <p:nvPr/>
        </p:nvSpPr>
        <p:spPr bwMode="auto">
          <a:xfrm>
            <a:off x="1025208" y="1849755"/>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smtClean="0">
                <a:solidFill>
                  <a:srgbClr val="000000"/>
                </a:solidFill>
              </a:rPr>
              <a:t> </a:t>
            </a:r>
            <a:endParaRPr lang="en-US" sz="2000">
              <a:solidFill>
                <a:srgbClr val="000000"/>
              </a:solidFill>
            </a:endParaRPr>
          </a:p>
        </p:txBody>
      </p:sp>
    </p:spTree>
    <p:extLst>
      <p:ext uri="{BB962C8B-B14F-4D97-AF65-F5344CB8AC3E}">
        <p14:creationId xmlns:p14="http://schemas.microsoft.com/office/powerpoint/2010/main" val="34703354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STYLEVERSION" val="2010JUL"/>
  <p:tag name="STANDARDSLIDESUPDATE" val="CDS_2012"/>
  <p:tag name="MMPROD_UIDATA" val="&lt;database version=&quot;7.0&quot;&gt;&lt;object type=&quot;1&quot; unique_id=&quot;10001&quot;&gt;&lt;property id=&quot;20141&quot; value=&quot;Manipulating Data&quot;/&gt;&lt;property id=&quot;20148&quot; value=&quot;5&quot;/&gt;&lt;property id=&quot;20184&quot; value=&quot;7&quot;/&gt;&lt;property id=&quot;20191&quot; value=&quot;SAS Server&quot;/&gt;&lt;property id=&quot;20192&quot; value=&quot;https://sas.connectsolutions.com&quot;/&gt;&lt;property id=&quot;20250&quot; value=&quot;6&quot;/&gt;&lt;property id=&quot;20251&quot; value=&quot;0&quot;/&gt;&lt;property id=&quot;20259&quot; value=&quot;0&quot;/&gt;&lt;property id=&quot;20262&quot; value=&quot;853931031&quot;/&gt;&lt;object type=&quot;8&quot; unique_id=&quot;10002&quot;&gt;&lt;/object&gt;&lt;object type=&quot;2&quot; unique_id=&quot;10005&quot;&gt;&lt;object type=&quot;3&quot; unique_id=&quot;10016&quot;&gt;&lt;property id=&quot;20148&quot; value=&quot;5&quot;/&gt;&lt;property id=&quot;20300&quot; value=&quot;Slide 3 - &amp;quot;Objectives&amp;quot;&quot;/&gt;&lt;property id=&quot;20307&quot; value=&quot;431&quot;/&gt;&lt;property id=&quot;20309&quot; value=&quot;-1&quot;/&gt;&lt;/object&gt;&lt;object type=&quot;3&quot; unique_id=&quot;10019&quot;&gt;&lt;property id=&quot;20148&quot; value=&quot;5&quot;/&gt;&lt;property id=&quot;20300&quot; value=&quot;Slide 6 - &amp;quot;Considerations&amp;quot;&quot;/&gt;&lt;property id=&quot;20307&quot; value=&quot;434&quot;/&gt;&lt;property id=&quot;20309&quot; value=&quot;-1&quot;/&gt;&lt;/object&gt;&lt;object type=&quot;3&quot; unique_id=&quot;10020&quot;&gt;&lt;property id=&quot;20148&quot; value=&quot;5&quot;/&gt;&lt;property id=&quot;20300&quot; value=&quot;Slide 9 - &amp;quot;SAS Functions &amp;quot;&quot;/&gt;&lt;property id=&quot;20307&quot; value=&quot;435&quot;/&gt;&lt;property id=&quot;20309&quot; value=&quot;-1&quot;/&gt;&lt;/object&gt;&lt;object type=&quot;3&quot; unique_id=&quot;10023&quot;&gt;&lt;property id=&quot;20148&quot; value=&quot;5&quot;/&gt;&lt;property id=&quot;20300&quot; value=&quot;Slide 12 - &amp;quot;Date Functions: Extracting Values&amp;quot;&quot;/&gt;&lt;property id=&quot;20307&quot; value=&quot;438&quot;/&gt;&lt;property id=&quot;20309&quot; value=&quot;-1&quot;/&gt;&lt;/object&gt;&lt;object type=&quot;3&quot; unique_id=&quot;10024&quot;&gt;&lt;property id=&quot;20148&quot; value=&quot;5&quot;/&gt;&lt;property id=&quot;20300&quot; value=&quot;Slide 13 - &amp;quot;Date Functions: Creating SAS Dates&amp;quot;&quot;/&gt;&lt;property id=&quot;20307&quot; value=&quot;439&quot;/&gt;&lt;property id=&quot;20309&quot; value=&quot;-1&quot;/&gt;&lt;/object&gt;&lt;object type=&quot;3&quot; unique_id=&quot;10025&quot;&gt;&lt;property id=&quot;20148&quot; value=&quot;5&quot;/&gt;&lt;property id=&quot;20300&quot; value=&quot;Slide 14 - &amp;quot;Using SAS Functions&amp;quot;&quot;/&gt;&lt;property id=&quot;20307&quot; value=&quot;440&quot;/&gt;&lt;property id=&quot;20309&quot; value=&quot;-1&quot;/&gt;&lt;/object&gt;&lt;object type=&quot;3&quot; unique_id=&quot;10027&quot;&gt;&lt;property id=&quot;20148&quot; value=&quot;5&quot;/&gt;&lt;property id=&quot;20300&quot; value=&quot;Slide 15 - &amp;quot;Using SAS Functions&amp;quot;&quot;/&gt;&lt;property id=&quot;20307&quot; value=&quot;442&quot;/&gt;&lt;property id=&quot;20309&quot; value=&quot;-1&quot;/&gt;&lt;/object&gt;&lt;object type=&quot;3&quot; unique_id=&quot;10028&quot;&gt;&lt;property id=&quot;20148&quot; value=&quot;5&quot;/&gt;&lt;property id=&quot;20300&quot; value=&quot;Slide 17 - &amp;quot;9.02 Quiz&amp;quot;&quot;/&gt;&lt;property id=&quot;20307&quot; value=&quot;443&quot;/&gt;&lt;property id=&quot;20309&quot; value=&quot;-1&quot;/&gt;&lt;/object&gt;&lt;object type=&quot;3&quot; unique_id=&quot;10031&quot;&gt;&lt;property id=&quot;20148&quot; value=&quot;5&quot;/&gt;&lt;property id=&quot;20300&quot; value=&quot;Slide 16 - &amp;quot;Viewing the Output&amp;quot;&quot;/&gt;&lt;property id=&quot;20307&quot; value=&quot;446&quot;/&gt;&lt;property id=&quot;20309&quot; value=&quot;-1&quot;/&gt;&lt;/object&gt;&lt;object type=&quot;3&quot; unique_id=&quot;10061&quot;&gt;&lt;property id=&quot;20148&quot; value=&quot;5&quot;/&gt;&lt;property id=&quot;20300&quot; value=&quot;Slide 23 - &amp;quot;Objectives&amp;quot;&quot;/&gt;&lt;property id=&quot;20307&quot; value=&quot;258&quot;/&gt;&lt;property id=&quot;20309&quot; value=&quot;-1&quot;/&gt;&lt;/object&gt;&lt;object type=&quot;3&quot; unique_id=&quot;10062&quot;&gt;&lt;property id=&quot;20148&quot; value=&quot;5&quot;/&gt;&lt;property id=&quot;20300&quot; value=&quot;Slide 24 - &amp;quot;Business Scenario&amp;quot;&quot;/&gt;&lt;property id=&quot;20307&quot; value=&quot;392&quot;/&gt;&lt;property id=&quot;20309&quot; value=&quot;-1&quot;/&gt;&lt;/object&gt;&lt;object type=&quot;3&quot; unique_id=&quot;10063&quot;&gt;&lt;property id=&quot;20148&quot; value=&quot;5&quot;/&gt;&lt;property id=&quot;20300&quot; value=&quot;Slide 25 - &amp;quot;Considerations &amp;quot;&quot;/&gt;&lt;property id=&quot;20307&quot; value=&quot;393&quot;/&gt;&lt;property id=&quot;20309&quot; value=&quot;-1&quot;/&gt;&lt;/object&gt;&lt;object type=&quot;3&quot; unique_id=&quot;10064&quot;&gt;&lt;property id=&quot;20148&quot; value=&quot;5&quot;/&gt;&lt;property id=&quot;20300&quot; value=&quot;Slide 27 - &amp;quot;Conditional Processing&amp;quot;&quot;/&gt;&lt;property id=&quot;20307&quot; value=&quot;395&quot;/&gt;&lt;property id=&quot;20309&quot; value=&quot;-1&quot;/&gt;&lt;/object&gt;&lt;object type=&quot;3&quot; unique_id=&quot;10065&quot;&gt;&lt;property id=&quot;20148&quot; value=&quot;5&quot;/&gt;&lt;property id=&quot;20300&quot; value=&quot;Slide 26 - &amp;quot;IF-THEN Statements&amp;quot;&quot;/&gt;&lt;property id=&quot;20307&quot; value=&quot;396&quot;/&gt;&lt;property id=&quot;20309&quot; value=&quot;-1&quot;/&gt;&lt;/object&gt;&lt;object type=&quot;3&quot; unique_id=&quot;10066&quot;&gt;&lt;property id=&quot;20148&quot; value=&quot;5&quot;/&gt;&lt;property id=&quot;20300&quot; value=&quot;Slide 28 - &amp;quot;Conditional Processing&amp;quot;&quot;/&gt;&lt;property id=&quot;20307&quot; value=&quot;397&quot;/&gt;&lt;property id=&quot;20309&quot; value=&quot;-1&quot;/&gt;&lt;/object&gt;&lt;object type=&quot;3&quot; unique_id=&quot;10068&quot;&gt;&lt;property id=&quot;20148&quot; value=&quot;5&quot;/&gt;&lt;property id=&quot;20300&quot; value=&quot;Slide 29 - &amp;quot;Conditional Processing&amp;quot;&quot;/&gt;&lt;property id=&quot;20307&quot; value=&quot;399&quot;/&gt;&lt;property id=&quot;20309&quot; value=&quot;-1&quot;/&gt;&lt;/object&gt;&lt;object type=&quot;3&quot; unique_id=&quot;10069&quot;&gt;&lt;property id=&quot;20148&quot; value=&quot;5&quot;/&gt;&lt;property id=&quot;20300&quot; value=&quot;Slide 30 - &amp;quot;Conditional Processing&amp;quot;&quot;/&gt;&lt;property id=&quot;20307&quot; value=&quot;400&quot;/&gt;&lt;property id=&quot;20309&quot; value=&quot;-1&quot;/&gt;&lt;/object&gt;&lt;object type=&quot;3&quot; unique_id=&quot;10070&quot;&gt;&lt;property id=&quot;20148&quot; value=&quot;5&quot;/&gt;&lt;property id=&quot;20300&quot; value=&quot;Slide 31 - &amp;quot;Conditional Processing&amp;quot;&quot;/&gt;&lt;property id=&quot;20307&quot; value=&quot;451&quot;/&gt;&lt;property id=&quot;20309&quot; value=&quot;-1&quot;/&gt;&lt;/object&gt;&lt;object type=&quot;3&quot; unique_id=&quot;10071&quot;&gt;&lt;property id=&quot;20148&quot; value=&quot;5&quot;/&gt;&lt;property id=&quot;20300&quot; value=&quot;Slide 32 - &amp;quot;Conditional Processing&amp;quot;&quot;/&gt;&lt;property id=&quot;20307&quot; value=&quot;401&quot;/&gt;&lt;property id=&quot;20309&quot; value=&quot;-1&quot;/&gt;&lt;/object&gt;&lt;object type=&quot;3&quot; unique_id=&quot;10072&quot;&gt;&lt;property id=&quot;20148&quot; value=&quot;5&quot;/&gt;&lt;property id=&quot;20300&quot; value=&quot;Slide 33 - &amp;quot;Conditional Processing&amp;quot;&quot;/&gt;&lt;property id=&quot;20307&quot; value=&quot;403&quot;/&gt;&lt;property id=&quot;20309&quot; value=&quot;-1&quot;/&gt;&lt;/object&gt;&lt;object type=&quot;3&quot; unique_id=&quot;10073&quot;&gt;&lt;property id=&quot;20148&quot; value=&quot;5&quot;/&gt;&lt;property id=&quot;20300&quot; value=&quot;Slide 34 - &amp;quot;Conditional Processing&amp;quot;&quot;/&gt;&lt;property id=&quot;20307&quot; value=&quot;404&quot;/&gt;&lt;property id=&quot;20309&quot; value=&quot;-1&quot;/&gt;&lt;/object&gt;&lt;object type=&quot;3&quot; unique_id=&quot;10074&quot;&gt;&lt;property id=&quot;20148&quot; value=&quot;5&quot;/&gt;&lt;property id=&quot;20300&quot; value=&quot;Slide 37 - &amp;quot;9.03 Multiple Choice Poll&amp;quot;&quot;/&gt;&lt;property id=&quot;20307&quot; value=&quot;406&quot;/&gt;&lt;property id=&quot;20309&quot; value=&quot;-1&quot;/&gt;&lt;/object&gt;&lt;object type=&quot;3&quot; unique_id=&quot;10077&quot;&gt;&lt;property id=&quot;20148&quot; value=&quot;5&quot;/&gt;&lt;property id=&quot;20300&quot; value=&quot;Slide 39 - &amp;quot;Using the ELSE Statement&amp;quot;&quot;/&gt;&lt;property id=&quot;20307&quot; value=&quot;409&quot;/&gt;&lt;property id=&quot;20309&quot; value=&quot;-1&quot;/&gt;&lt;/object&gt;&lt;object type=&quot;3&quot; unique_id=&quot;10078&quot;&gt;&lt;property id=&quot;20148&quot; value=&quot;5&quot;/&gt;&lt;property id=&quot;20300&quot; value=&quot;Slide 41 - &amp;quot;IF-THEN Statements&amp;quot;&quot;/&gt;&lt;property id=&quot;20307&quot; value=&quot;490&quot;/&gt;&lt;property id=&quot;20309&quot; value=&quot;-1&quot;/&gt;&lt;/object&gt;&lt;object type=&quot;3&quot; unique_id=&quot;10079&quot;&gt;&lt;property id=&quot;20148&quot; value=&quot;5&quot;/&gt;&lt;property id=&quot;20300&quot; value=&quot;Slide 42 - &amp;quot;IF-THEN Statements&amp;quot;&quot;/&gt;&lt;property id=&quot;20307&quot; value=&quot;491&quot;/&gt;&lt;property id=&quot;20309&quot; value=&quot;-1&quot;/&gt;&lt;/object&gt;&lt;object type=&quot;3&quot; unique_id=&quot;10080&quot;&gt;&lt;property id=&quot;20148&quot; value=&quot;5&quot;/&gt;&lt;property id=&quot;20300&quot; value=&quot;Slide 43 - &amp;quot;IF-THEN Statements&amp;quot;&quot;/&gt;&lt;property id=&quot;20307&quot; value=&quot;410&quot;/&gt;&lt;property id=&quot;20309&quot; value=&quot;-1&quot;/&gt;&lt;/object&gt;&lt;object type=&quot;3&quot; unique_id=&quot;10082&quot;&gt;&lt;property id=&quot;20148&quot; value=&quot;5&quot;/&gt;&lt;property id=&quot;20300&quot; value=&quot;Slide 44 - &amp;quot;IF-THEN Statements&amp;quot;&quot;/&gt;&lt;property id=&quot;20307&quot; value=&quot;452&quot;/&gt;&lt;property id=&quot;20309&quot; value=&quot;-1&quot;/&gt;&lt;/object&gt;&lt;object type=&quot;3&quot; unique_id=&quot;10083&quot;&gt;&lt;property id=&quot;20148&quot; value=&quot;5&quot;/&gt;&lt;property id=&quot;20300&quot; value=&quot;Slide 45 - &amp;quot;IF-THEN Statements&amp;quot;&quot;/&gt;&lt;property id=&quot;20307&quot; value=&quot;413&quot;/&gt;&lt;property id=&quot;20309&quot; value=&quot;-1&quot;/&gt;&lt;/object&gt;&lt;object type=&quot;3&quot; unique_id=&quot;10086&quot;&gt;&lt;property id=&quot;20148&quot; value=&quot;5&quot;/&gt;&lt;property id=&quot;20300&quot; value=&quot;Slide 49 - &amp;quot;Using Conditional Processing&amp;quot;&quot;/&gt;&lt;property id=&quot;20307&quot; value=&quot;422&quot;/&gt;&lt;property id=&quot;20309&quot; value=&quot;-1&quot;/&gt;&lt;/object&gt;&lt;object type=&quot;3&quot; unique_id=&quot;10087&quot;&gt;&lt;property id=&quot;20148&quot; value=&quot;5&quot;/&gt;&lt;property id=&quot;20300&quot; value=&quot;Slide 51 - &amp;quot;Viewing the Output&amp;quot;&quot;/&gt;&lt;property id=&quot;20307&quot; value=&quot;423&quot;/&gt;&lt;property id=&quot;20309&quot; value=&quot;-1&quot;/&gt;&lt;/object&gt;&lt;object type=&quot;3&quot; unique_id=&quot;10098&quot;&gt;&lt;property id=&quot;20148&quot; value=&quot;5&quot;/&gt;&lt;property id=&quot;20300&quot; value=&quot;Slide 60 - &amp;quot;Business Scenario&amp;quot;&quot;/&gt;&lt;property id=&quot;20307&quot; value=&quot;487&quot;/&gt;&lt;property id=&quot;20309&quot; value=&quot;-1&quot;/&gt;&lt;/object&gt;&lt;object type=&quot;3&quot; unique_id=&quot;10099&quot;&gt;&lt;property id=&quot;20148&quot; value=&quot;5&quot;/&gt;&lt;property id=&quot;20300&quot; value=&quot;Slide 61 - &amp;quot;IF-THEN/ELSE Statements&amp;quot;&quot;/&gt;&lt;property id=&quot;20307&quot; value=&quot;328&quot;/&gt;&lt;property id=&quot;20309&quot; value=&quot;-1&quot;/&gt;&lt;/object&gt;&lt;object type=&quot;3&quot; unique_id=&quot;10100&quot;&gt;&lt;property id=&quot;20148&quot; value=&quot;5&quot;/&gt;&lt;property id=&quot;20300&quot; value=&quot;Slide 62 - &amp;quot;DO Group&amp;quot;&quot;/&gt;&lt;property id=&quot;20307&quot; value=&quot;330&quot;/&gt;&lt;property id=&quot;20309&quot; value=&quot;-1&quot;/&gt;&lt;/object&gt;&lt;object type=&quot;3&quot; unique_id=&quot;10101&quot;&gt;&lt;property id=&quot;20148&quot; value=&quot;5&quot;/&gt;&lt;property id=&quot;20300&quot; value=&quot;Slide 63 - &amp;quot;IF-THEN DO/ELSE DO Statements&amp;quot;&quot;/&gt;&lt;property id=&quot;20307&quot; value=&quot;329&quot;/&gt;&lt;property id=&quot;20309&quot; value=&quot;-1&quot;/&gt;&lt;/object&gt;&lt;object type=&quot;3&quot; unique_id=&quot;10102&quot;&gt;&lt;property id=&quot;20148&quot; value=&quot;5&quot;/&gt;&lt;property id=&quot;20300&quot; value=&quot;Slide 64 - &amp;quot;Viewing the Output&amp;quot;&quot;/&gt;&lt;property id=&quot;20307&quot; value=&quot;331&quot;/&gt;&lt;property id=&quot;20309&quot; value=&quot;-1&quot;/&gt;&lt;/object&gt;&lt;object type=&quot;3&quot; unique_id=&quot;10103&quot;&gt;&lt;property id=&quot;20148&quot; value=&quot;5&quot;/&gt;&lt;property id=&quot;20300&quot; value=&quot;Slide 65 - &amp;quot;Compilation&amp;quot;&quot;/&gt;&lt;property id=&quot;20307&quot; value=&quot;332&quot;/&gt;&lt;property id=&quot;20309&quot; value=&quot;-1&quot;/&gt;&lt;/object&gt;&lt;object type=&quot;3&quot; unique_id=&quot;10104&quot;&gt;&lt;property id=&quot;20148&quot; value=&quot;5&quot;/&gt;&lt;property id=&quot;20300&quot; value=&quot;Slide 66 - &amp;quot;Compilation&amp;quot;&quot;/&gt;&lt;property id=&quot;20307&quot; value=&quot;333&quot;/&gt;&lt;property id=&quot;20309&quot; value=&quot;-1&quot;/&gt;&lt;/object&gt;&lt;object type=&quot;3&quot; unique_id=&quot;10105&quot;&gt;&lt;property id=&quot;20148&quot; value=&quot;5&quot;/&gt;&lt;property id=&quot;20300&quot; value=&quot;Slide 67 - &amp;quot;Compilation&amp;quot;&quot;/&gt;&lt;property id=&quot;20307&quot; value=&quot;334&quot;/&gt;&lt;property id=&quot;20309&quot; value=&quot;-1&quot;/&gt;&lt;/object&gt;&lt;object type=&quot;3&quot; unique_id=&quot;10106&quot;&gt;&lt;property id=&quot;20148&quot; value=&quot;5&quot;/&gt;&lt;property id=&quot;20300&quot; value=&quot;Slide 68 - &amp;quot;Compilation&amp;quot;&quot;/&gt;&lt;property id=&quot;20307&quot; value=&quot;489&quot;/&gt;&lt;property id=&quot;20309&quot; value=&quot;-1&quot;/&gt;&lt;/object&gt;&lt;object type=&quot;3&quot; unique_id=&quot;10107&quot;&gt;&lt;property id=&quot;20148&quot; value=&quot;5&quot;/&gt;&lt;property id=&quot;20300&quot; value=&quot;Slide 69 - &amp;quot;9.05 Quiz&amp;quot;&quot;/&gt;&lt;property id=&quot;20307&quot; value=&quot;336&quot;/&gt;&lt;property id=&quot;20309&quot; value=&quot;-1&quot;/&gt;&lt;/object&gt;&lt;object type=&quot;3&quot; unique_id=&quot;10108&quot;&gt;&lt;property id=&quot;20148&quot; value=&quot;5&quot;/&gt;&lt;property id=&quot;20300&quot; value=&quot;Slide 70 - &amp;quot;9.05 Quiz – Correct Answer&amp;quot;&quot;/&gt;&lt;property id=&quot;20307&quot; value=&quot;337&quot;/&gt;&lt;property id=&quot;20309&quot; value=&quot;-1&quot;/&gt;&lt;/object&gt;&lt;object type=&quot;3&quot; unique_id=&quot;10109&quot;&gt;&lt;property id=&quot;20148&quot; value=&quot;5&quot;/&gt;&lt;property id=&quot;20300&quot; value=&quot;Slide 71 - &amp;quot;Defining Character Variables&amp;quot;&quot;/&gt;&lt;property id=&quot;20307&quot; value=&quot;339&quot;/&gt;&lt;property id=&quot;20309&quot; value=&quot;-1&quot;/&gt;&lt;/object&gt;&lt;object type=&quot;3&quot; unique_id=&quot;10110&quot;&gt;&lt;property id=&quot;20148&quot; value=&quot;5&quot;/&gt;&lt;property id=&quot;20300&quot; value=&quot;Slide 72 - &amp;quot;Compilation&amp;quot;&quot;/&gt;&lt;property id=&quot;20307&quot; value=&quot;492&quot;/&gt;&lt;property id=&quot;20309&quot; value=&quot;-1&quot;/&gt;&lt;/object&gt;&lt;object type=&quot;3&quot; unique_id=&quot;10111&quot;&gt;&lt;property id=&quot;20148&quot; value=&quot;5&quot;/&gt;&lt;property id=&quot;20300&quot; value=&quot;Slide 73 - &amp;quot;Compilation&amp;quot;&quot;/&gt;&lt;property id=&quot;20307&quot; value=&quot;493&quot;/&gt;&lt;property id=&quot;20309&quot; value=&quot;-1&quot;/&gt;&lt;/object&gt;&lt;object type=&quot;3&quot; unique_id=&quot;10112&quot;&gt;&lt;property id=&quot;20148&quot; value=&quot;5&quot;/&gt;&lt;property id=&quot;20300&quot; value=&quot;Slide 74 - &amp;quot;Compilation&amp;quot;&quot;/&gt;&lt;property id=&quot;20307&quot; value=&quot;494&quot;/&gt;&lt;property id=&quot;20309&quot; value=&quot;-1&quot;/&gt;&lt;/object&gt;&lt;object type=&quot;3&quot; unique_id=&quot;10113&quot;&gt;&lt;property id=&quot;20148&quot; value=&quot;5&quot;/&gt;&lt;property id=&quot;20300&quot; value=&quot;Slide 75 - &amp;quot;Compilation&amp;quot;&quot;/&gt;&lt;property id=&quot;20307&quot; value=&quot;495&quot;/&gt;&lt;property id=&quot;20309&quot; value=&quot;-1&quot;/&gt;&lt;/object&gt;&lt;object type=&quot;3&quot; unique_id=&quot;10114&quot;&gt;&lt;property id=&quot;20148&quot; value=&quot;5&quot;/&gt;&lt;property id=&quot;20300&quot; value=&quot;Slide 76 - &amp;quot;Viewing the Output&amp;quot;&quot;/&gt;&lt;property id=&quot;20307&quot; value=&quot;340&quot;/&gt;&lt;property id=&quot;20309&quot; value=&quot;-1&quot;/&gt;&lt;/object&gt;&lt;object type=&quot;3&quot; unique_id=&quot;14107&quot;&gt;&lt;property id=&quot;20148&quot; value=&quot;5&quot;/&gt;&lt;property id=&quot;20300&quot; value=&quot;Slide 4 - &amp;quot;Business Scenario&amp;quot;&quot;/&gt;&lt;property id=&quot;20307&quot; value=&quot;510&quot;/&gt;&lt;property id=&quot;20309&quot; value=&quot;-1&quot;/&gt;&lt;/object&gt;&lt;object type=&quot;3&quot; unique_id=&quot;14108&quot;&gt;&lt;property id=&quot;20148&quot; value=&quot;5&quot;/&gt;&lt;property id=&quot;20300&quot; value=&quot;Slide 5 - &amp;quot;Considerations&amp;quot;&quot;/&gt;&lt;property id=&quot;20307&quot; value=&quot;511&quot;/&gt;&lt;property id=&quot;20309&quot; value=&quot;-1&quot;/&gt;&lt;/object&gt;&lt;object type=&quot;3&quot; unique_id=&quot;14109&quot;&gt;&lt;property id=&quot;20148&quot; value=&quot;5&quot;/&gt;&lt;property id=&quot;20300&quot; value=&quot;Slide 7 - &amp;quot;9.01 Multiple Choice Poll&amp;quot;&quot;/&gt;&lt;property id=&quot;20307&quot; value=&quot;514&quot;/&gt;&lt;property id=&quot;20309&quot; value=&quot;-1&quot;/&gt;&lt;/object&gt;&lt;object type=&quot;3&quot; unique_id=&quot;14110&quot;&gt;&lt;property id=&quot;20148&quot; value=&quot;5&quot;/&gt;&lt;property id=&quot;20300&quot; value=&quot;Slide 8 - &amp;quot;9.01 Multiple Choice Poll – Correct Answer&amp;quot;&quot;/&gt;&lt;property id=&quot;20307&quot; value=&quot;554&quot;/&gt;&lt;property id=&quot;20309&quot; value=&quot;-1&quot;/&gt;&lt;/object&gt;&lt;object type=&quot;3&quot; unique_id=&quot;14111&quot;&gt;&lt;property id=&quot;20148&quot; value=&quot;5&quot;/&gt;&lt;property id=&quot;20300&quot; value=&quot;Slide 10 - &amp;quot;SUM Function&amp;quot;&quot;/&gt;&lt;property id=&quot;20307&quot; value=&quot;512&quot;/&gt;&lt;property id=&quot;20309&quot; value=&quot;-1&quot;/&gt;&lt;/object&gt;&lt;object type=&quot;3&quot; unique_id=&quot;14112&quot;&gt;&lt;property id=&quot;20148&quot; value=&quot;5&quot;/&gt;&lt;property id=&quot;20300&quot; value=&quot;Slide 11 - &amp;quot;MONTH Function&amp;quot;&quot;/&gt;&lt;property id=&quot;20307&quot; value=&quot;501&quot;/&gt;&lt;property id=&quot;20309&quot; value=&quot;-1&quot;/&gt;&lt;/object&gt;&lt;object type=&quot;3&quot; unique_id=&quot;14113&quot;&gt;&lt;property id=&quot;20148&quot; value=&quot;5&quot;/&gt;&lt;property id=&quot;20300&quot; value=&quot;Slide 18 - &amp;quot;9.02 Quiz – Correct Answer&amp;quot;&quot;/&gt;&lt;property id=&quot;20307&quot; value=&quot;502&quot;/&gt;&lt;property id=&quot;20309&quot; value=&quot;-1&quot;/&gt;&lt;/object&gt;&lt;object type=&quot;3&quot; unique_id=&quot;14115&quot;&gt;&lt;property id=&quot;20148&quot; value=&quot;5&quot;/&gt;&lt;property id=&quot;20300&quot; value=&quot;Slide 35 - &amp;quot;Conditional Processing&amp;quot;&quot;/&gt;&lt;property id=&quot;20307&quot; value=&quot;558&quot;/&gt;&lt;property id=&quot;20309&quot; value=&quot;-1&quot;/&gt;&lt;/object&gt;&lt;object type=&quot;3&quot; unique_id=&quot;14116&quot;&gt;&lt;property id=&quot;20148&quot; value=&quot;5&quot;/&gt;&lt;property id=&quot;20300&quot; value=&quot;Slide 36 - &amp;quot;Viewing the Output&amp;quot;&quot;/&gt;&lt;property id=&quot;20307&quot; value=&quot;556&quot;/&gt;&lt;property id=&quot;20309&quot; value=&quot;-1&quot;/&gt;&lt;/object&gt;&lt;object type=&quot;3&quot; unique_id=&quot;14117&quot;&gt;&lt;property id=&quot;20148&quot; value=&quot;5&quot;/&gt;&lt;property id=&quot;20300&quot; value=&quot;Slide 38 - &amp;quot;9.03 Multiple Choice Poll – Correct Answer&amp;quot;&quot;/&gt;&lt;property id=&quot;20307&quot; value=&quot;555&quot;/&gt;&lt;property id=&quot;20309&quot; value=&quot;-1&quot;/&gt;&lt;/object&gt;&lt;object type=&quot;3&quot; unique_id=&quot;14119&quot;&gt;&lt;property id=&quot;20148&quot; value=&quot;5&quot;/&gt;&lt;property id=&quot;20300&quot; value=&quot;Slide 40 - &amp;quot;Conditional Processing&amp;quot;&quot;/&gt;&lt;property id=&quot;20307&quot; value=&quot;504&quot;/&gt;&lt;property id=&quot;20309&quot; value=&quot;-1&quot;/&gt;&lt;/object&gt;&lt;object type=&quot;3&quot; unique_id=&quot;14120&quot;&gt;&lt;property id=&quot;20148&quot; value=&quot;5&quot;/&gt;&lt;property id=&quot;20300&quot; value=&quot;Slide 46 - &amp;quot;IF-THEN Statements&amp;quot;&quot;/&gt;&lt;property id=&quot;20307&quot; value=&quot;559&quot;/&gt;&lt;property id=&quot;20309&quot; value=&quot;-1&quot;/&gt;&lt;/object&gt;&lt;object type=&quot;3&quot; unique_id=&quot;14121&quot;&gt;&lt;property id=&quot;20148&quot; value=&quot;5&quot;/&gt;&lt;property id=&quot;20300&quot; value=&quot;Slide 47 - &amp;quot;Viewing the Output&amp;quot;&quot;/&gt;&lt;property id=&quot;20307&quot; value=&quot;557&quot;/&gt;&lt;property id=&quot;20309&quot; value=&quot;-1&quot;/&gt;&lt;/object&gt;&lt;object type=&quot;3&quot; unique_id=&quot;14122&quot;&gt;&lt;property id=&quot;20148&quot; value=&quot;5&quot;/&gt;&lt;property id=&quot;20300&quot; value=&quot;Slide 48 - &amp;quot;Business Scenario: Part 2&amp;quot;&quot;/&gt;&lt;property id=&quot;20307&quot; value=&quot;509&quot;/&gt;&lt;property id=&quot;20309&quot; value=&quot;-1&quot;/&gt;&lt;/object&gt;&lt;object type=&quot;3&quot; unique_id=&quot;14123&quot;&gt;&lt;property id=&quot;20148&quot; value=&quot;5&quot;/&gt;&lt;property id=&quot;20300&quot; value=&quot;Slide 50 - &amp;quot;Conditional Processing&amp;quot;&quot;/&gt;&lt;property id=&quot;20307&quot; value=&quot;505&quot;/&gt;&lt;property id=&quot;20309&quot; value=&quot;-1&quot;/&gt;&lt;/object&gt;&lt;object type=&quot;3&quot; unique_id=&quot;14124&quot;&gt;&lt;property id=&quot;20148&quot; value=&quot;5&quot;/&gt;&lt;property id=&quot;20300&quot; value=&quot;Slide 52 - &amp;quot;Business Scenario&amp;quot;&quot;/&gt;&lt;property id=&quot;20307&quot; value=&quot;516&quot;/&gt;&lt;property id=&quot;20309&quot; value=&quot;-1&quot;/&gt;&lt;/object&gt;&lt;object type=&quot;3&quot; unique_id=&quot;14125&quot;&gt;&lt;property id=&quot;20148&quot; value=&quot;5&quot;/&gt;&lt;property id=&quot;20300&quot; value=&quot;Slide 53 - &amp;quot;IF-THEN/ELSE Statements&amp;quot;&quot;/&gt;&lt;property id=&quot;20307&quot; value=&quot;517&quot;/&gt;&lt;property id=&quot;20309&quot; value=&quot;-1&quot;/&gt;&lt;/object&gt;&lt;object type=&quot;3&quot; unique_id=&quot;14126&quot;&gt;&lt;property id=&quot;20148&quot; value=&quot;5&quot;/&gt;&lt;property id=&quot;20300&quot; value=&quot;Slide 54 - &amp;quot;Viewing the Output&amp;quot;&quot;/&gt;&lt;property id=&quot;20307&quot; value=&quot;518&quot;/&gt;&lt;property id=&quot;20309&quot; value=&quot;-1&quot;/&gt;&lt;/object&gt;&lt;object type=&quot;3&quot; unique_id=&quot;14127&quot;&gt;&lt;property id=&quot;20148&quot; value=&quot;5&quot;/&gt;&lt;property id=&quot;20300&quot; value=&quot;Slide 55 - &amp;quot;9.04 Quiz&amp;quot;&quot;/&gt;&lt;property id=&quot;20307&quot; value=&quot;520&quot;/&gt;&lt;property id=&quot;20309&quot; value=&quot;-1&quot;/&gt;&lt;/object&gt;&lt;object type=&quot;3&quot; unique_id=&quot;14128&quot;&gt;&lt;property id=&quot;20148&quot; value=&quot;5&quot;/&gt;&lt;property id=&quot;20300&quot; value=&quot;Slide 56 - &amp;quot;9.04 Quiz – Correct Answer&amp;quot;&quot;/&gt;&lt;property id=&quot;20307&quot; value=&quot;545&quot;/&gt;&lt;property id=&quot;20309&quot; value=&quot;-1&quot;/&gt;&lt;/object&gt;&lt;object type=&quot;3&quot; unique_id=&quot;14129&quot;&gt;&lt;property id=&quot;20148&quot; value=&quot;5&quot;/&gt;&lt;property id=&quot;20300&quot; value=&quot;Slide 57 - &amp;quot;Testing for Invalid Data&amp;quot;&quot;/&gt;&lt;property id=&quot;20307&quot; value=&quot;547&quot;/&gt;&lt;property id=&quot;20309&quot; value=&quot;-1&quot;/&gt;&lt;/object&gt;&lt;object type=&quot;3&quot; unique_id=&quot;14130&quot;&gt;&lt;property id=&quot;20148&quot; value=&quot;5&quot;/&gt;&lt;property id=&quot;20300&quot; value=&quot;Slide 58 - &amp;quot;Cleaning Invalid Data&amp;quot;&quot;/&gt;&lt;property id=&quot;20307&quot; value=&quot;546&quot;/&gt;&lt;property id=&quot;20309&quot; value=&quot;-1&quot;/&gt;&lt;/object&gt;&lt;object type=&quot;3&quot; unique_id=&quot;14134&quot;&gt;&lt;property id=&quot;20148&quot; value=&quot;5&quot;/&gt;&lt;property id=&quot;20300&quot; value=&quot;Slide 80&quot;/&gt;&lt;property id=&quot;20307&quot; value=&quot;548&quot;/&gt;&lt;property id=&quot;20309&quot; value=&quot;-1&quot;/&gt;&lt;/object&gt;&lt;object type=&quot;3&quot; unique_id=&quot;14135&quot;&gt;&lt;property id=&quot;20148&quot; value=&quot;5&quot;/&gt;&lt;property id=&quot;20300&quot; value=&quot;Slide 81&quot;/&gt;&lt;property id=&quot;20307&quot; value=&quot;561&quot;/&gt;&lt;property id=&quot;20309&quot; value=&quot;-1&quot;/&gt;&lt;/object&gt;&lt;object type=&quot;3&quot; unique_id=&quot;14136&quot;&gt;&lt;property id=&quot;20148&quot; value=&quot;5&quot;/&gt;&lt;property id=&quot;20300&quot; value=&quot;Slide 82&quot;/&gt;&lt;property id=&quot;20307&quot; value=&quot;525&quot;/&gt;&lt;property id=&quot;20309&quot; value=&quot;-1&quot;/&gt;&lt;/object&gt;&lt;object type=&quot;3&quot; unique_id=&quot;14137&quot;&gt;&lt;property id=&quot;20148&quot; value=&quot;5&quot;/&gt;&lt;property id=&quot;20300&quot; value=&quot;Slide 83&quot;/&gt;&lt;property id=&quot;20307&quot; value=&quot;526&quot;/&gt;&lt;property id=&quot;20309&quot; value=&quot;-1&quot;/&gt;&lt;/object&gt;&lt;object type=&quot;3&quot; unique_id=&quot;14138&quot;&gt;&lt;property id=&quot;20148&quot; value=&quot;5&quot;/&gt;&lt;property id=&quot;20300&quot; value=&quot;Slide 84&quot;/&gt;&lt;property id=&quot;20307&quot; value=&quot;527&quot;/&gt;&lt;property id=&quot;20309&quot; value=&quot;-1&quot;/&gt;&lt;/object&gt;&lt;object type=&quot;3&quot; unique_id=&quot;14139&quot;&gt;&lt;property id=&quot;20148&quot; value=&quot;5&quot;/&gt;&lt;property id=&quot;20300&quot; value=&quot;Slide 85&quot;/&gt;&lt;property id=&quot;20307&quot; value=&quot;528&quot;/&gt;&lt;property id=&quot;20309&quot; value=&quot;-1&quot;/&gt;&lt;/object&gt;&lt;object type=&quot;3&quot; unique_id=&quot;14140&quot;&gt;&lt;property id=&quot;20148&quot; value=&quot;5&quot;/&gt;&lt;property id=&quot;20300&quot; value=&quot;Slide 86&quot;/&gt;&lt;property id=&quot;20307&quot; value=&quot;529&quot;/&gt;&lt;property id=&quot;20309&quot; value=&quot;-1&quot;/&gt;&lt;/object&gt;&lt;object type=&quot;3&quot; unique_id=&quot;14141&quot;&gt;&lt;property id=&quot;20148&quot; value=&quot;5&quot;/&gt;&lt;property id=&quot;20300&quot; value=&quot;Slide 87&quot;/&gt;&lt;property id=&quot;20307&quot; value=&quot;530&quot;/&gt;&lt;property id=&quot;20309&quot; value=&quot;-1&quot;/&gt;&lt;/object&gt;&lt;object type=&quot;3&quot; unique_id=&quot;14142&quot;&gt;&lt;property id=&quot;20148&quot; value=&quot;5&quot;/&gt;&lt;property id=&quot;20300&quot; value=&quot;Slide 88&quot;/&gt;&lt;property id=&quot;20307&quot; value=&quot;531&quot;/&gt;&lt;property id=&quot;20309&quot; value=&quot;-1&quot;/&gt;&lt;/object&gt;&lt;object type=&quot;3&quot; unique_id=&quot;14143&quot;&gt;&lt;property id=&quot;20148&quot; value=&quot;5&quot;/&gt;&lt;property id=&quot;20300&quot; value=&quot;Slide 89&quot;/&gt;&lt;property id=&quot;20307&quot; value=&quot;550&quot;/&gt;&lt;property id=&quot;20309&quot; value=&quot;-1&quot;/&gt;&lt;/object&gt;&lt;object type=&quot;3&quot; unique_id=&quot;14144&quot;&gt;&lt;property id=&quot;20148&quot; value=&quot;5&quot;/&gt;&lt;property id=&quot;20300&quot; value=&quot;Slide 90&quot;/&gt;&lt;property id=&quot;20307&quot; value=&quot;533&quot;/&gt;&lt;property id=&quot;20309&quot; value=&quot;-1&quot;/&gt;&lt;/object&gt;&lt;object type=&quot;3&quot; unique_id=&quot;14145&quot;&gt;&lt;property id=&quot;20148&quot; value=&quot;5&quot;/&gt;&lt;property id=&quot;20300&quot; value=&quot;Slide 91&quot;/&gt;&lt;property id=&quot;20307&quot; value=&quot;552&quot;/&gt;&lt;property id=&quot;20309&quot; value=&quot;-1&quot;/&gt;&lt;/object&gt;&lt;object type=&quot;3&quot; unique_id=&quot;14146&quot;&gt;&lt;property id=&quot;20148&quot; value=&quot;5&quot;/&gt;&lt;property id=&quot;20300&quot; value=&quot;Slide 92&quot;/&gt;&lt;property id=&quot;20307&quot; value=&quot;535&quot;/&gt;&lt;property id=&quot;20309&quot; value=&quot;-1&quot;/&gt;&lt;/object&gt;&lt;object type=&quot;3&quot; unique_id=&quot;14147&quot;&gt;&lt;property id=&quot;20148&quot; value=&quot;5&quot;/&gt;&lt;property id=&quot;20300&quot; value=&quot;Slide 93&quot;/&gt;&lt;property id=&quot;20307&quot; value=&quot;536&quot;/&gt;&lt;property id=&quot;20309&quot; value=&quot;-1&quot;/&gt;&lt;/object&gt;&lt;object type=&quot;3&quot; unique_id=&quot;14148&quot;&gt;&lt;property id=&quot;20148&quot; value=&quot;5&quot;/&gt;&lt;property id=&quot;20300&quot; value=&quot;Slide 94&quot;/&gt;&lt;property id=&quot;20307&quot; value=&quot;537&quot;/&gt;&lt;property id=&quot;20309&quot; value=&quot;-1&quot;/&gt;&lt;/object&gt;&lt;object type=&quot;3&quot; unique_id=&quot;14149&quot;&gt;&lt;property id=&quot;20148&quot; value=&quot;5&quot;/&gt;&lt;property id=&quot;20300&quot; value=&quot;Slide 95&quot;/&gt;&lt;property id=&quot;20307&quot; value=&quot;538&quot;/&gt;&lt;property id=&quot;20309&quot; value=&quot;-1&quot;/&gt;&lt;/object&gt;&lt;object type=&quot;3&quot; unique_id=&quot;14150&quot;&gt;&lt;property id=&quot;20148&quot; value=&quot;5&quot;/&gt;&lt;property id=&quot;20300&quot; value=&quot;Slide 96&quot;/&gt;&lt;property id=&quot;20307&quot; value=&quot;539&quot;/&gt;&lt;property id=&quot;20309&quot; value=&quot;-1&quot;/&gt;&lt;/object&gt;&lt;object type=&quot;3&quot; unique_id=&quot;14151&quot;&gt;&lt;property id=&quot;20148&quot; value=&quot;5&quot;/&gt;&lt;property id=&quot;20300&quot; value=&quot;Slide 97&quot;/&gt;&lt;property id=&quot;20307&quot; value=&quot;553&quot;/&gt;&lt;property id=&quot;20309&quot; value=&quot;-1&quot;/&gt;&lt;/object&gt;&lt;object type=&quot;3&quot; unique_id=&quot;14152&quot;&gt;&lt;property id=&quot;20148&quot; value=&quot;5&quot;/&gt;&lt;property id=&quot;20300&quot; value=&quot;Slide 98&quot;/&gt;&lt;property id=&quot;20307&quot; value=&quot;541&quot;/&gt;&lt;property id=&quot;20309&quot; value=&quot;-1&quot;/&gt;&lt;/object&gt;&lt;object type=&quot;3&quot; unique_id=&quot;14153&quot;&gt;&lt;property id=&quot;20148&quot; value=&quot;5&quot;/&gt;&lt;property id=&quot;20300&quot; value=&quot;Slide 99&quot;/&gt;&lt;property id=&quot;20307&quot; value=&quot;542&quot;/&gt;&lt;property id=&quot;20309&quot; value=&quot;-1&quot;/&gt;&lt;/object&gt;&lt;object type=&quot;3&quot; unique_id=&quot;14472&quot;&gt;&lt;property id=&quot;20148&quot; value=&quot;5&quot;/&gt;&lt;property id=&quot;20300&quot; value=&quot;Slide 1 - &amp;quot;Chapter 9: Manipulating Data&amp;quot;&quot;/&gt;&lt;property id=&quot;20307&quot; value=&quot;578&quot;/&gt;&lt;property id=&quot;20309&quot; value=&quot;-1&quot;/&gt;&lt;/object&gt;&lt;object type=&quot;3&quot; unique_id=&quot;14473&quot;&gt;&lt;property id=&quot;20148&quot; value=&quot;5&quot;/&gt;&lt;property id=&quot;20300&quot; value=&quot;Slide 2 - &amp;quot;Chapter 9: Manipulating Data&amp;quot;&quot;/&gt;&lt;property id=&quot;20307&quot; value=&quot;580&quot;/&gt;&lt;property id=&quot;20309&quot; value=&quot;-1&quot;/&gt;&lt;/object&gt;&lt;object type=&quot;3&quot; unique_id=&quot;14474&quot;&gt;&lt;property id=&quot;20148&quot; value=&quot;5&quot;/&gt;&lt;property id=&quot;20300&quot; value=&quot;Slide 19 - &amp;quot;Viewing the Output&amp;quot;&quot;/&gt;&lt;property id=&quot;20307&quot; value=&quot;582&quot;/&gt;&lt;property id=&quot;20309&quot; value=&quot;-1&quot;/&gt;&lt;/object&gt;&lt;object type=&quot;3&quot; unique_id=&quot;14475&quot;&gt;&lt;property id=&quot;20148&quot; value=&quot;5&quot;/&gt;&lt;property id=&quot;20300&quot; value=&quot;Slide 20&quot;/&gt;&lt;property id=&quot;20307&quot; value=&quot;571&quot;/&gt;&lt;property id=&quot;20309&quot; value=&quot;-1&quot;/&gt;&lt;/object&gt;&lt;object type=&quot;3&quot; unique_id=&quot;14476&quot;&gt;&lt;property id=&quot;20148&quot; value=&quot;5&quot;/&gt;&lt;property id=&quot;20300&quot; value=&quot;Slide 21 - &amp;quot;Exercise&amp;quot;&quot;/&gt;&lt;property id=&quot;20307&quot; value=&quot;572&quot;/&gt;&lt;property id=&quot;20309&quot; value=&quot;-1&quot;/&gt;&lt;/object&gt;&lt;object type=&quot;3&quot; unique_id=&quot;14477&quot;&gt;&lt;property id=&quot;20148&quot; value=&quot;5&quot;/&gt;&lt;property id=&quot;20300&quot; value=&quot;Slide 22 - &amp;quot;Chapter 9: Manipulating Data&amp;quot;&quot;/&gt;&lt;property id=&quot;20307&quot; value=&quot;581&quot;/&gt;&lt;property id=&quot;20309&quot; value=&quot;-1&quot;/&gt;&lt;/object&gt;&lt;object type=&quot;3&quot; unique_id=&quot;14478&quot;&gt;&lt;property id=&quot;20148&quot; value=&quot;5&quot;/&gt;&lt;property id=&quot;20300&quot; value=&quot;Slide 59&quot;/&gt;&lt;property id=&quot;20307&quot; value=&quot;573&quot;/&gt;&lt;property id=&quot;20309&quot; value=&quot;-1&quot;/&gt;&lt;/object&gt;&lt;object type=&quot;3&quot; unique_id=&quot;14479&quot;&gt;&lt;property id=&quot;20148&quot; value=&quot;5&quot;/&gt;&lt;property id=&quot;20300&quot; value=&quot;Slide 77&quot;/&gt;&lt;property id=&quot;20307&quot; value=&quot;575&quot;/&gt;&lt;property id=&quot;20309&quot; value=&quot;-1&quot;/&gt;&lt;/object&gt;&lt;object type=&quot;3&quot; unique_id=&quot;14480&quot;&gt;&lt;property id=&quot;20148&quot; value=&quot;5&quot;/&gt;&lt;property id=&quot;20300&quot; value=&quot;Slide 78 - &amp;quot;Exercise&amp;quot;&quot;/&gt;&lt;property id=&quot;20307&quot; value=&quot;576&quot;/&gt;&lt;property id=&quot;20309&quot; value=&quot;-1&quot;/&gt;&lt;/object&gt;&lt;object type=&quot;3&quot; unique_id=&quot;14481&quot;&gt;&lt;property id=&quot;20148&quot; value=&quot;5&quot;/&gt;&lt;property id=&quot;20300&quot; value=&quot;Slide 79&quot;/&gt;&lt;property id=&quot;20307&quot; value=&quot;577&quot;/&gt;&lt;property id=&quot;20309&quot; value=&quot;-1&quot;/&gt;&lt;/object&gt;&lt;/object&gt;&lt;object type=&quot;10&quot; unique_id=&quot;14482&quot;&gt;&lt;object type=&quot;11&quot; unique_id=&quot;14483&quot;&gt;&lt;/object&gt;&lt;object type=&quot;12&quot; unique_id=&quot;14485&quot;&gt;&lt;/object&gt;&lt;/object&gt;&lt;object type=&quot;4&quot; unique_id=&quot;14484&quot;&gt;&lt;/object&gt;&lt;/object&gt;&lt;/database&gt;"/>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CHAPTERTITLE" val="Manipulating Data"/>
  <p:tag name="CHAPTERHEADING" val="Chapter 9"/>
  <p:tag name="CHAPTERNUMBER" val="9"/>
  <p:tag name="CHAPTERLABEL" val="Chapter"/>
  <p:tag name="SECTIONLABEL" val="Section"/>
  <p:tag name="APPENDIXLABEL" val="Appendix"/>
  <p:tag name="APPENDIXSTART" val="31"/>
  <p:tag name="PPTADDIN" val="c:\Program Files\PowerServ\Templates\CDSPptAddin_2012.ppa"/>
  <p:tag name="PPTOBJECTDEFINITION" val="CDS"/>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331E5344-9460-4240-B637-6142D74C4EAB}&quot;/&gt;&lt;isInvalidForFieldText val=&quot;0&quot;/&gt;&lt;Image&gt;&lt;filename val=&quot;C:\Users\sassnh\AppData\Local\Temp\PR\data\asimages\{331E5344-9460-4240-B637-6142D74C4EAB}_10.png&quot;/&gt;&lt;left val=&quot;292&quot;/&gt;&lt;top val=&quot;228&quot;/&gt;&lt;width val=&quot;382&quot;/&gt;&lt;height val=&quot;67&quot;/&gt;&lt;hasText val=&quot;1&quot;/&gt;&lt;/Image&gt;&lt;/ThreeDShapeInfo&gt;"/>
</p:tagLst>
</file>

<file path=ppt/tags/tag100.xml><?xml version="1.0" encoding="utf-8"?>
<p:tagLst xmlns:a="http://schemas.openxmlformats.org/drawingml/2006/main" xmlns:r="http://schemas.openxmlformats.org/officeDocument/2006/relationships" xmlns:p="http://schemas.openxmlformats.org/presentationml/2006/main">
  <p:tag name="HIGHLIGHT" val="YES"/>
</p:tagLst>
</file>

<file path=ppt/tags/tag101.xml><?xml version="1.0" encoding="utf-8"?>
<p:tagLst xmlns:a="http://schemas.openxmlformats.org/drawingml/2006/main" xmlns:r="http://schemas.openxmlformats.org/officeDocument/2006/relationships" xmlns:p="http://schemas.openxmlformats.org/presentationml/2006/main">
  <p:tag name="HIGHLIGHT" val="YES"/>
</p:tagLst>
</file>

<file path=ppt/tags/tag102.xml><?xml version="1.0" encoding="utf-8"?>
<p:tagLst xmlns:a="http://schemas.openxmlformats.org/drawingml/2006/main" xmlns:r="http://schemas.openxmlformats.org/officeDocument/2006/relationships" xmlns:p="http://schemas.openxmlformats.org/presentationml/2006/main">
  <p:tag name="HIGHLIGHT" val="YES"/>
</p:tagLst>
</file>

<file path=ppt/tags/tag103.xml><?xml version="1.0" encoding="utf-8"?>
<p:tagLst xmlns:a="http://schemas.openxmlformats.org/drawingml/2006/main" xmlns:r="http://schemas.openxmlformats.org/officeDocument/2006/relationships" xmlns:p="http://schemas.openxmlformats.org/presentationml/2006/main">
  <p:tag name="SLIDETYPE" val="QA"/>
</p:tagLst>
</file>

<file path=ppt/tags/tag104.xml><?xml version="1.0" encoding="utf-8"?>
<p:tagLst xmlns:a="http://schemas.openxmlformats.org/drawingml/2006/main" xmlns:r="http://schemas.openxmlformats.org/officeDocument/2006/relationships" xmlns:p="http://schemas.openxmlformats.org/presentationml/2006/main">
  <p:tag name="SLIDETYPE" val="Exercise"/>
</p:tagLst>
</file>

<file path=ppt/tags/tag105.xml><?xml version="1.0" encoding="utf-8"?>
<p:tagLst xmlns:a="http://schemas.openxmlformats.org/drawingml/2006/main" xmlns:r="http://schemas.openxmlformats.org/officeDocument/2006/relationships" xmlns:p="http://schemas.openxmlformats.org/presentationml/2006/main">
  <p:tag name="SLIDETYPE" val="ChapterReview"/>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A0E2F17B-823D-4FAA-B98E-47B24B5E8A7B}&quot;/&gt;&lt;isInvalidForFieldText val=&quot;0&quot;/&gt;&lt;Image&gt;&lt;filename val=&quot;C:\Users\sassnh\AppData\Local\Temp\PR\data\asimages\{A0E2F17B-823D-4FAA-B98E-47B24B5E8A7B}_11.png&quot;/&gt;&lt;left val=&quot;359&quot;/&gt;&lt;top val=&quot;204&quot;/&gt;&lt;width val=&quot;245&quot;/&gt;&lt;height val=&quot;67&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HIGHLIGHT" val="YES"/>
</p:tagLst>
</file>

<file path=ppt/tags/tag13.xml><?xml version="1.0" encoding="utf-8"?>
<p:tagLst xmlns:a="http://schemas.openxmlformats.org/drawingml/2006/main" xmlns:r="http://schemas.openxmlformats.org/officeDocument/2006/relationships" xmlns:p="http://schemas.openxmlformats.org/presentationml/2006/main">
  <p:tag name="HIGHLIGHT" val="YES"/>
</p:tagLst>
</file>

<file path=ppt/tags/tag14.xml><?xml version="1.0" encoding="utf-8"?>
<p:tagLst xmlns:a="http://schemas.openxmlformats.org/drawingml/2006/main" xmlns:r="http://schemas.openxmlformats.org/officeDocument/2006/relationships" xmlns:p="http://schemas.openxmlformats.org/presentationml/2006/main">
  <p:tag name="HIGHLIGHT" val="YES"/>
</p:tagLst>
</file>

<file path=ppt/tags/tag15.xml><?xml version="1.0" encoding="utf-8"?>
<p:tagLst xmlns:a="http://schemas.openxmlformats.org/drawingml/2006/main" xmlns:r="http://schemas.openxmlformats.org/officeDocument/2006/relationships" xmlns:p="http://schemas.openxmlformats.org/presentationml/2006/main">
  <p:tag name="HIGHLIGHT" val="YES"/>
</p:tagLst>
</file>

<file path=ppt/tags/tag16.xml><?xml version="1.0" encoding="utf-8"?>
<p:tagLst xmlns:a="http://schemas.openxmlformats.org/drawingml/2006/main" xmlns:r="http://schemas.openxmlformats.org/officeDocument/2006/relationships" xmlns:p="http://schemas.openxmlformats.org/presentationml/2006/main">
  <p:tag name="HIGHLIGHT" val="YES"/>
</p:tagLst>
</file>

<file path=ppt/tags/tag17.xml><?xml version="1.0" encoding="utf-8"?>
<p:tagLst xmlns:a="http://schemas.openxmlformats.org/drawingml/2006/main" xmlns:r="http://schemas.openxmlformats.org/officeDocument/2006/relationships" xmlns:p="http://schemas.openxmlformats.org/presentationml/2006/main">
  <p:tag name="HIGHLIGHT" val="YES"/>
</p:tagLst>
</file>

<file path=ppt/tags/tag18.xml><?xml version="1.0" encoding="utf-8"?>
<p:tagLst xmlns:a="http://schemas.openxmlformats.org/drawingml/2006/main" xmlns:r="http://schemas.openxmlformats.org/officeDocument/2006/relationships" xmlns:p="http://schemas.openxmlformats.org/presentationml/2006/main">
  <p:tag name="HIGHLIGHT" val="YES"/>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116750DD-0953-4CF7-9609-0758E3A6EBB8}&quot;/&gt;&lt;isInvalidForFieldText val=&quot;0&quot;/&gt;&lt;Image&gt;&lt;filename val=&quot;C:\Users\sassnh\AppData\Local\Temp\PR\data\asimages\{116750DD-0953-4CF7-9609-0758E3A6EBB8}_15.png&quot;/&gt;&lt;left val=&quot;479&quot;/&gt;&lt;top val=&quot;363&quot;/&gt;&lt;width val=&quot;214&quot;/&gt;&lt;height val=&quot;87&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SHAPETITLE" val="Title Organizer"/>
  <p:tag name="SHAPETABLE" val="Group Organizer"/>
  <p:tag name="HIGHLIGHT_STYLE" val="CORPORATE_2012"/>
  <p:tag name="HIGHLIGHT_COLOR" val="16777215"/>
  <p:tag name="HIGHLIGHT_FONT_SIZE" val="24"/>
  <p:tag name="HIGHLIGHT_FONT_COLOR" val="12611584"/>
  <p:tag name="SECTIONCOUNT" val="2"/>
  <p:tag name="SECTIONNUMBER" val="0"/>
  <p:tag name="SLIDETYPE" val="Organizer"/>
</p:tagLst>
</file>

<file path=ppt/tags/tag20.xml><?xml version="1.0" encoding="utf-8"?>
<p:tagLst xmlns:a="http://schemas.openxmlformats.org/drawingml/2006/main" xmlns:r="http://schemas.openxmlformats.org/officeDocument/2006/relationships" xmlns:p="http://schemas.openxmlformats.org/presentationml/2006/main">
  <p:tag name="SLIDETYPE" val="Quiz"/>
</p:tagLst>
</file>

<file path=ppt/tags/tag21.xml><?xml version="1.0" encoding="utf-8"?>
<p:tagLst xmlns:a="http://schemas.openxmlformats.org/drawingml/2006/main" xmlns:r="http://schemas.openxmlformats.org/officeDocument/2006/relationships" xmlns:p="http://schemas.openxmlformats.org/presentationml/2006/main">
  <p:tag name="HIGHLIGHT" val="YES"/>
</p:tagLst>
</file>

<file path=ppt/tags/tag22.xml><?xml version="1.0" encoding="utf-8"?>
<p:tagLst xmlns:a="http://schemas.openxmlformats.org/drawingml/2006/main" xmlns:r="http://schemas.openxmlformats.org/officeDocument/2006/relationships" xmlns:p="http://schemas.openxmlformats.org/presentationml/2006/main">
  <p:tag name="HIGHLIGHT" val="YES"/>
</p:tagLst>
</file>

<file path=ppt/tags/tag23.xml><?xml version="1.0" encoding="utf-8"?>
<p:tagLst xmlns:a="http://schemas.openxmlformats.org/drawingml/2006/main" xmlns:r="http://schemas.openxmlformats.org/officeDocument/2006/relationships" xmlns:p="http://schemas.openxmlformats.org/presentationml/2006/main">
  <p:tag name="SLIDETYPE" val="Quiz"/>
</p:tagLst>
</file>

<file path=ppt/tags/tag24.xml><?xml version="1.0" encoding="utf-8"?>
<p:tagLst xmlns:a="http://schemas.openxmlformats.org/drawingml/2006/main" xmlns:r="http://schemas.openxmlformats.org/officeDocument/2006/relationships" xmlns:p="http://schemas.openxmlformats.org/presentationml/2006/main">
  <p:tag name="SLIDETYPE" val="QA"/>
</p:tagLst>
</file>

<file path=ppt/tags/tag25.xml><?xml version="1.0" encoding="utf-8"?>
<p:tagLst xmlns:a="http://schemas.openxmlformats.org/drawingml/2006/main" xmlns:r="http://schemas.openxmlformats.org/officeDocument/2006/relationships" xmlns:p="http://schemas.openxmlformats.org/presentationml/2006/main">
  <p:tag name="SLIDETYPE" val="Exercise"/>
</p:tagLst>
</file>

<file path=ppt/tags/tag26.xml><?xml version="1.0" encoding="utf-8"?>
<p:tagLst xmlns:a="http://schemas.openxmlformats.org/drawingml/2006/main" xmlns:r="http://schemas.openxmlformats.org/officeDocument/2006/relationships" xmlns:p="http://schemas.openxmlformats.org/presentationml/2006/main">
  <p:tag name="HIGHLIGHT_STYLE" val="CORPORATE_2012"/>
  <p:tag name="HIGHLIGHT_COLOR" val="16777215"/>
  <p:tag name="HIGHLIGHT_FONT_SIZE" val="24"/>
  <p:tag name="HIGHLIGHT_FONT_COLOR" val="12611584"/>
  <p:tag name="SECTIONCOUNT" val="2"/>
  <p:tag name="SECTIONNUMBER" val="0"/>
  <p:tag name="SHAPETABLE" val="Group Organizer"/>
  <p:tag name="SLIDETYPE" val="Organizer"/>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35126B9F-9D3B-420A-AA85-F2F66FF1C529}&quot;/&gt;&lt;isInvalidForFieldText val=&quot;0&quot;/&gt;&lt;Image&gt;&lt;filename val=&quot;C:\Users\sassnh\AppData\Local\Temp\PR\data\asimages\{35126B9F-9D3B-420A-AA85-F2F66FF1C529}_22.png&quot;/&gt;&lt;left val=&quot;97&quot;/&gt;&lt;top val=&quot;124&quot;/&gt;&lt;width val=&quot;525&quot;/&gt;&lt;height val=&quot;360&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HIGHLIGHT" val="YES"/>
</p:tagLst>
</file>

<file path=ppt/tags/tag29.xml><?xml version="1.0" encoding="utf-8"?>
<p:tagLst xmlns:a="http://schemas.openxmlformats.org/drawingml/2006/main" xmlns:r="http://schemas.openxmlformats.org/officeDocument/2006/relationships" xmlns:p="http://schemas.openxmlformats.org/presentationml/2006/main">
  <p:tag name="HIGHLIGHT" val="YES"/>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EE3F325-0CCE-4DDE-AFDB-E9F3F1A127CB}&quot;/&gt;&lt;isInvalidForFieldText val=&quot;0&quot;/&gt;&lt;Image&gt;&lt;filename val=&quot;C:\Users\sassnh\AppData\Local\Temp\PR\data\asimages\{9EE3F325-0CCE-4DDE-AFDB-E9F3F1A127CB}_1.png&quot;/&gt;&lt;left val=&quot;97&quot;/&gt;&lt;top val=&quot;124&quot;/&gt;&lt;width val=&quot;525&quot;/&gt;&lt;height val=&quot;360&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B8D73BD7-182B-464D-A1F8-2BC1753025B5}&quot;/&gt;&lt;isInvalidForFieldText val=&quot;0&quot;/&gt;&lt;Image&gt;&lt;filename val=&quot;C:\Users\sassnh\AppData\Local\Temp\PR\data\asimages\{B8D73BD7-182B-464D-A1F8-2BC1753025B5}_26.png&quot;/&gt;&lt;left val=&quot;273&quot;/&gt;&lt;top val=&quot;303&quot;/&gt;&lt;width val=&quot;380&quot;/&gt;&lt;height val=&quot;67&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OBJECTTYPE" val="FlowchartBox"/>
  <p:tag name="PRESENTER_SHAPEINFO" val="&lt;ThreeDShapeInfo&gt;&lt;uuid val=&quot;{BA14F32B-DFB1-4838-95F7-EE55BE8882B6}&quot;/&gt;&lt;isInvalidForFieldText val=&quot;0&quot;/&gt;&lt;Image&gt;&lt;filename val=&quot;C:\Users\sassnh\AppData\Local\Temp\PR\data\asimages\{BA14F32B-DFB1-4838-95F7-EE55BE8882B6}_27.png&quot;/&gt;&lt;left val=&quot;390&quot;/&gt;&lt;top val=&quot;359&quot;/&gt;&lt;width val=&quot;148&quot;/&gt;&lt;height val=&quot;5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OBJECTTYPE" val="FlowchartDiamond"/>
  <p:tag name="PRESENTER_SHAPEINFO" val="&lt;ThreeDShapeInfo&gt;&lt;uuid val=&quot;{2AC92B58-58C7-4A0F-9C63-EA18FD329EB7}&quot;/&gt;&lt;isInvalidForFieldText val=&quot;0&quot;/&gt;&lt;Image&gt;&lt;filename val=&quot;C:\Users\sassnh\AppData\Local\Temp\PR\data\asimages\{2AC92B58-58C7-4A0F-9C63-EA18FD329EB7}_27.png&quot;/&gt;&lt;left val=&quot;86&quot;/&gt;&lt;top val=&quot;150&quot;/&gt;&lt;width val=&quot;258&quot;/&gt;&lt;height val=&quot;7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OBJECTTYPE" val="FlowchartDiamond"/>
  <p:tag name="PRESENTER_SHAPEINFO" val="&lt;ThreeDShapeInfo&gt;&lt;uuid val=&quot;{92528E51-524F-47F4-A4A5-9787A0CE4F4C}&quot;/&gt;&lt;isInvalidForFieldText val=&quot;0&quot;/&gt;&lt;Image&gt;&lt;filename val=&quot;C:\Users\sassnh\AppData\Local\Temp\PR\data\asimages\{92528E51-524F-47F4-A4A5-9787A0CE4F4C}_27.png&quot;/&gt;&lt;left val=&quot;86&quot;/&gt;&lt;top val=&quot;246&quot;/&gt;&lt;width val=&quot;260&quot;/&gt;&lt;height val=&quot;78&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OBJECTTYPE" val="FlowchartDiamond"/>
  <p:tag name="PRESENTER_SHAPEINFO" val="&lt;ThreeDShapeInfo&gt;&lt;uuid val=&quot;{B08CC4BB-BC80-4864-8A9C-DE0AC0056136}&quot;/&gt;&lt;isInvalidForFieldText val=&quot;0&quot;/&gt;&lt;Image&gt;&lt;filename val=&quot;C:\Users\sassnh\AppData\Local\Temp\PR\data\asimages\{B08CC4BB-BC80-4864-8A9C-DE0AC0056136}_27.png&quot;/&gt;&lt;left val=&quot;86&quot;/&gt;&lt;top val=&quot;435&quot;/&gt;&lt;width val=&quot;262&quot;/&gt;&lt;height val=&quot;6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OBJECTTYPE" val="FlowchartDiamond"/>
  <p:tag name="PRESENTER_SHAPEINFO" val="&lt;ThreeDShapeInfo&gt;&lt;uuid val=&quot;{4CEAEA41-7A3E-478B-9D6D-A48D912D9896}&quot;/&gt;&lt;isInvalidForFieldText val=&quot;0&quot;/&gt;&lt;Image&gt;&lt;filename val=&quot;C:\Users\sassnh\AppData\Local\Temp\PR\data\asimages\{4CEAEA41-7A3E-478B-9D6D-A48D912D9896}_27.png&quot;/&gt;&lt;left val=&quot;86&quot;/&gt;&lt;top val=&quot;345&quot;/&gt;&lt;width val=&quot;261&quot;/&gt;&lt;height val=&quot;68&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OBJECTTYPE" val="FlowchartBox"/>
  <p:tag name="PRESENTER_SHAPEINFO" val="&lt;ThreeDShapeInfo&gt;&lt;uuid val=&quot;{7CFA99D2-4A66-4430-B0A4-192DD65A7C72}&quot;/&gt;&lt;isInvalidForFieldText val=&quot;0&quot;/&gt;&lt;Image&gt;&lt;filename val=&quot;C:\Users\sassnh\AppData\Local\Temp\PR\data\asimages\{7CFA99D2-4A66-4430-B0A4-192DD65A7C72}_27.png&quot;/&gt;&lt;left val=&quot;390&quot;/&gt;&lt;top val=&quot;160&quot;/&gt;&lt;width val=&quot;148&quot;/&gt;&lt;height val=&quot;51&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OBJECTTYPE" val="FlowchartBox"/>
  <p:tag name="PRESENTER_SHAPEINFO" val="&lt;ThreeDShapeInfo&gt;&lt;uuid val=&quot;{ADC09635-83E1-452A-B074-ACF2B73305EF}&quot;/&gt;&lt;isInvalidForFieldText val=&quot;0&quot;/&gt;&lt;Image&gt;&lt;filename val=&quot;C:\Users\sassnh\AppData\Local\Temp\PR\data\asimages\{ADC09635-83E1-452A-B074-ACF2B73305EF}_27.png&quot;/&gt;&lt;left val=&quot;390&quot;/&gt;&lt;top val=&quot;260&quot;/&gt;&lt;width val=&quot;148&quot;/&gt;&lt;height val=&quot;5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OBJECTTYPE" val="FlowchartBox"/>
  <p:tag name="PRESENTER_SHAPEINFO" val="&lt;ThreeDShapeInfo&gt;&lt;uuid val=&quot;{65EE6445-A046-4C2F-B887-D50859B7202F}&quot;/&gt;&lt;isInvalidForFieldText val=&quot;0&quot;/&gt;&lt;Image&gt;&lt;filename val=&quot;C:\Users\sassnh\AppData\Local\Temp\PR\data\asimages\{65EE6445-A046-4C2F-B887-D50859B7202F}_27.png&quot;/&gt;&lt;left val=&quot;390&quot;/&gt;&lt;top val=&quot;444&quot;/&gt;&lt;width val=&quot;148&quot;/&gt;&lt;height val=&quot;51&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HIGHLIGHT" val="YES"/>
</p:tagLst>
</file>

<file path=ppt/tags/tag4.xml><?xml version="1.0" encoding="utf-8"?>
<p:tagLst xmlns:a="http://schemas.openxmlformats.org/drawingml/2006/main" xmlns:r="http://schemas.openxmlformats.org/officeDocument/2006/relationships" xmlns:p="http://schemas.openxmlformats.org/presentationml/2006/main">
  <p:tag name="HIGHLIGHT_STYLE" val="CORPORATE_2012"/>
  <p:tag name="HIGHLIGHT_COLOR" val="16777215"/>
  <p:tag name="HIGHLIGHT_FONT_SIZE" val="24"/>
  <p:tag name="HIGHLIGHT_FONT_COLOR" val="12611584"/>
  <p:tag name="SECTIONCOUNT" val="2"/>
  <p:tag name="SECTIONNUMBER" val="0"/>
  <p:tag name="SHAPETABLE" val="Group Organizer"/>
  <p:tag name="SLIDETYPE" val="Organizer"/>
</p:tagLst>
</file>

<file path=ppt/tags/tag40.xml><?xml version="1.0" encoding="utf-8"?>
<p:tagLst xmlns:a="http://schemas.openxmlformats.org/drawingml/2006/main" xmlns:r="http://schemas.openxmlformats.org/officeDocument/2006/relationships" xmlns:p="http://schemas.openxmlformats.org/presentationml/2006/main">
  <p:tag name="HIGHLIGHT" val="YES"/>
</p:tagLst>
</file>

<file path=ppt/tags/tag41.xml><?xml version="1.0" encoding="utf-8"?>
<p:tagLst xmlns:a="http://schemas.openxmlformats.org/drawingml/2006/main" xmlns:r="http://schemas.openxmlformats.org/officeDocument/2006/relationships" xmlns:p="http://schemas.openxmlformats.org/presentationml/2006/main">
  <p:tag name="HIGHLIGHT" val="YES"/>
</p:tagLst>
</file>

<file path=ppt/tags/tag42.xml><?xml version="1.0" encoding="utf-8"?>
<p:tagLst xmlns:a="http://schemas.openxmlformats.org/drawingml/2006/main" xmlns:r="http://schemas.openxmlformats.org/officeDocument/2006/relationships" xmlns:p="http://schemas.openxmlformats.org/presentationml/2006/main">
  <p:tag name="HIGHLIGHT" val="YES"/>
</p:tagLst>
</file>

<file path=ppt/tags/tag43.xml><?xml version="1.0" encoding="utf-8"?>
<p:tagLst xmlns:a="http://schemas.openxmlformats.org/drawingml/2006/main" xmlns:r="http://schemas.openxmlformats.org/officeDocument/2006/relationships" xmlns:p="http://schemas.openxmlformats.org/presentationml/2006/main">
  <p:tag name="HIGHLIGHT" val="YES"/>
</p:tagLst>
</file>

<file path=ppt/tags/tag44.xml><?xml version="1.0" encoding="utf-8"?>
<p:tagLst xmlns:a="http://schemas.openxmlformats.org/drawingml/2006/main" xmlns:r="http://schemas.openxmlformats.org/officeDocument/2006/relationships" xmlns:p="http://schemas.openxmlformats.org/presentationml/2006/main">
  <p:tag name="HIGHLIGHT" val="YES"/>
</p:tagLst>
</file>

<file path=ppt/tags/tag45.xml><?xml version="1.0" encoding="utf-8"?>
<p:tagLst xmlns:a="http://schemas.openxmlformats.org/drawingml/2006/main" xmlns:r="http://schemas.openxmlformats.org/officeDocument/2006/relationships" xmlns:p="http://schemas.openxmlformats.org/presentationml/2006/main">
  <p:tag name="OBJECTTYPE" val="ProcessingTask"/>
</p:tagLst>
</file>

<file path=ppt/tags/tag46.xml><?xml version="1.0" encoding="utf-8"?>
<p:tagLst xmlns:a="http://schemas.openxmlformats.org/drawingml/2006/main" xmlns:r="http://schemas.openxmlformats.org/officeDocument/2006/relationships" xmlns:p="http://schemas.openxmlformats.org/presentationml/2006/main">
  <p:tag name="SLIDETYPE" val="Poll_MultipleChoice"/>
</p:tagLst>
</file>

<file path=ppt/tags/tag47.xml><?xml version="1.0" encoding="utf-8"?>
<p:tagLst xmlns:a="http://schemas.openxmlformats.org/drawingml/2006/main" xmlns:r="http://schemas.openxmlformats.org/officeDocument/2006/relationships" xmlns:p="http://schemas.openxmlformats.org/presentationml/2006/main">
  <p:tag name="SLIDETYPE" val="Poll_MultipleChoice"/>
</p:tagLst>
</file>

<file path=ppt/tags/tag48.xml><?xml version="1.0" encoding="utf-8"?>
<p:tagLst xmlns:a="http://schemas.openxmlformats.org/drawingml/2006/main" xmlns:r="http://schemas.openxmlformats.org/officeDocument/2006/relationships" xmlns:p="http://schemas.openxmlformats.org/presentationml/2006/main">
  <p:tag name="HIGHLIGHT" val="YES"/>
</p:tagLst>
</file>

<file path=ppt/tags/tag49.xml><?xml version="1.0" encoding="utf-8"?>
<p:tagLst xmlns:a="http://schemas.openxmlformats.org/drawingml/2006/main" xmlns:r="http://schemas.openxmlformats.org/officeDocument/2006/relationships" xmlns:p="http://schemas.openxmlformats.org/presentationml/2006/main">
  <p:tag name="HIGHLIGHT" val="YES"/>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0A54405-A93A-4CFD-83DC-A5939E20DFD1}&quot;/&gt;&lt;isInvalidForFieldText val=&quot;0&quot;/&gt;&lt;Image&gt;&lt;filename val=&quot;C:\Users\sassnh\AppData\Local\Temp\PR\data\asimages\{90A54405-A93A-4CFD-83DC-A5939E20DFD1}_2.png&quot;/&gt;&lt;left val=&quot;97&quot;/&gt;&lt;top val=&quot;124&quot;/&gt;&lt;width val=&quot;525&quot;/&gt;&lt;height val=&quot;360&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BAE1ADD-2654-44D2-858B-470C6C61E2F7}&quot;/&gt;&lt;isInvalidForFieldText val=&quot;0&quot;/&gt;&lt;Image&gt;&lt;filename val=&quot;C:\Users\sassnh\AppData\Local\Temp\PR\data\asimages\{2BAE1ADD-2654-44D2-858B-470C6C61E2F7}_39.png&quot;/&gt;&lt;left val=&quot;150&quot;/&gt;&lt;top val=&quot;403&quot;/&gt;&lt;width val=&quot;478&quot;/&gt;&lt;height val=&quot;124&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HIGHLIGHT" val="YES"/>
</p:tagLst>
</file>

<file path=ppt/tags/tag52.xml><?xml version="1.0" encoding="utf-8"?>
<p:tagLst xmlns:a="http://schemas.openxmlformats.org/drawingml/2006/main" xmlns:r="http://schemas.openxmlformats.org/officeDocument/2006/relationships" xmlns:p="http://schemas.openxmlformats.org/presentationml/2006/main">
  <p:tag name="HIGHLIGHT" val="YES"/>
</p:tagLst>
</file>

<file path=ppt/tags/tag53.xml><?xml version="1.0" encoding="utf-8"?>
<p:tagLst xmlns:a="http://schemas.openxmlformats.org/drawingml/2006/main" xmlns:r="http://schemas.openxmlformats.org/officeDocument/2006/relationships" xmlns:p="http://schemas.openxmlformats.org/presentationml/2006/main">
  <p:tag name="OBJECTTYPE" val="FlowchartBox"/>
  <p:tag name="PRESENTER_SHAPEINFO" val="&lt;ThreeDShapeInfo&gt;&lt;uuid val=&quot;{EDB19D2C-CCFB-4DB1-ABFF-5C2B4B822B21}&quot;/&gt;&lt;isInvalidForFieldText val=&quot;0&quot;/&gt;&lt;Image&gt;&lt;filename val=&quot;C:\Users\sassnh\AppData\Local\Temp\PR\data\asimages\{EDB19D2C-CCFB-4DB1-ABFF-5C2B4B822B21}_40.png&quot;/&gt;&lt;left val=&quot;390&quot;/&gt;&lt;top val=&quot;351&quot;/&gt;&lt;width val=&quot;148&quot;/&gt;&lt;height val=&quot;51&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OBJECTTYPE" val="FlowchartDiamond"/>
  <p:tag name="PRESENTER_SHAPEINFO" val="&lt;ThreeDShapeInfo&gt;&lt;uuid val=&quot;{0FE19523-3E88-4F99-B2A9-85F1D56C9984}&quot;/&gt;&lt;isInvalidForFieldText val=&quot;0&quot;/&gt;&lt;Image&gt;&lt;filename val=&quot;C:\Users\sassnh\AppData\Local\Temp\PR\data\asimages\{0FE19523-3E88-4F99-B2A9-85F1D56C9984}_40.png&quot;/&gt;&lt;left val=&quot;86&quot;/&gt;&lt;top val=&quot;143&quot;/&gt;&lt;width val=&quot;258&quot;/&gt;&lt;height val=&quot;7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OBJECTTYPE" val="FlowchartDiamond"/>
  <p:tag name="PRESENTER_SHAPEINFO" val="&lt;ThreeDShapeInfo&gt;&lt;uuid val=&quot;{FFBD3BAD-EB7A-411D-9564-E5E7008F6C63}&quot;/&gt;&lt;isInvalidForFieldText val=&quot;0&quot;/&gt;&lt;Image&gt;&lt;filename val=&quot;C:\Users\sassnh\AppData\Local\Temp\PR\data\asimages\{FFBD3BAD-EB7A-411D-9564-E5E7008F6C63}_40.png&quot;/&gt;&lt;left val=&quot;86&quot;/&gt;&lt;top val=&quot;237&quot;/&gt;&lt;width val=&quot;260&quot;/&gt;&lt;height val=&quot;78&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OBJECTTYPE" val="FlowchartDiamond"/>
  <p:tag name="PRESENTER_SHAPEINFO" val="&lt;ThreeDShapeInfo&gt;&lt;uuid val=&quot;{9CAF387E-DF84-4957-8C3F-90EAC7EE83CE}&quot;/&gt;&lt;isInvalidForFieldText val=&quot;0&quot;/&gt;&lt;Image&gt;&lt;filename val=&quot;C:\Users\sassnh\AppData\Local\Temp\PR\data\asimages\{9CAF387E-DF84-4957-8C3F-90EAC7EE83CE}_40.png&quot;/&gt;&lt;left val=&quot;86&quot;/&gt;&lt;top val=&quot;428&quot;/&gt;&lt;width val=&quot;262&quot;/&gt;&lt;height val=&quot;6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OBJECTTYPE" val="FlowchartDiamond"/>
  <p:tag name="PRESENTER_SHAPEINFO" val="&lt;ThreeDShapeInfo&gt;&lt;uuid val=&quot;{9B0F4825-90BE-4372-90B7-9017310B5BA9}&quot;/&gt;&lt;isInvalidForFieldText val=&quot;0&quot;/&gt;&lt;Image&gt;&lt;filename val=&quot;C:\Users\sassnh\AppData\Local\Temp\PR\data\asimages\{9B0F4825-90BE-4372-90B7-9017310B5BA9}_40.png&quot;/&gt;&lt;left val=&quot;86&quot;/&gt;&lt;top val=&quot;337&quot;/&gt;&lt;width val=&quot;261&quot;/&gt;&lt;height val=&quot;68&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OBJECTTYPE" val="FlowchartBox"/>
  <p:tag name="PRESENTER_SHAPEINFO" val="&lt;ThreeDShapeInfo&gt;&lt;uuid val=&quot;{3A5ED0BE-7D91-4D9C-AEEE-BEB3C796B956}&quot;/&gt;&lt;isInvalidForFieldText val=&quot;0&quot;/&gt;&lt;Image&gt;&lt;filename val=&quot;C:\Users\sassnh\AppData\Local\Temp\PR\data\asimages\{3A5ED0BE-7D91-4D9C-AEEE-BEB3C796B956}_40.png&quot;/&gt;&lt;left val=&quot;390&quot;/&gt;&lt;top val=&quot;152&quot;/&gt;&lt;width val=&quot;148&quot;/&gt;&lt;height val=&quot;52&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OBJECTTYPE" val="FlowchartBox"/>
  <p:tag name="PRESENTER_SHAPEINFO" val="&lt;ThreeDShapeInfo&gt;&lt;uuid val=&quot;{49BA5492-EBE5-4E85-B242-3FC941E0C0AD}&quot;/&gt;&lt;isInvalidForFieldText val=&quot;0&quot;/&gt;&lt;Image&gt;&lt;filename val=&quot;C:\Users\sassnh\AppData\Local\Temp\PR\data\asimages\{49BA5492-EBE5-4E85-B242-3FC941E0C0AD}_40.png&quot;/&gt;&lt;left val=&quot;390&quot;/&gt;&lt;top val=&quot;252&quot;/&gt;&lt;width val=&quot;148&quot;/&gt;&lt;height val=&quot;5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C622C61E-339C-467B-BE33-A58E3309C9D6}&quot;/&gt;&lt;isInvalidForFieldText val=&quot;0&quot;/&gt;&lt;Image&gt;&lt;filename val=&quot;C:\Users\sassnh\AppData\Local\Temp\PR\data\asimages\{C622C61E-339C-467B-BE33-A58E3309C9D6}_6.png&quot;/&gt;&lt;left val=&quot;336&quot;/&gt;&lt;top val=&quot;239&quot;/&gt;&lt;width val=&quot;25&quot;/&gt;&lt;height val=&quot;39&quot;/&gt;&lt;hasText val=&quot;1&quot;/&gt;&lt;/Image&gt;&lt;/ThreeDShapeInfo&gt;"/>
</p:tagLst>
</file>

<file path=ppt/tags/tag60.xml><?xml version="1.0" encoding="utf-8"?>
<p:tagLst xmlns:a="http://schemas.openxmlformats.org/drawingml/2006/main" xmlns:r="http://schemas.openxmlformats.org/officeDocument/2006/relationships" xmlns:p="http://schemas.openxmlformats.org/presentationml/2006/main">
  <p:tag name="OBJECTTYPE" val="FlowchartBox"/>
  <p:tag name="PRESENTER_SHAPEINFO" val="&lt;ThreeDShapeInfo&gt;&lt;uuid val=&quot;{1C5D5E85-1C38-463A-A884-AC72DECAE7E1}&quot;/&gt;&lt;isInvalidForFieldText val=&quot;0&quot;/&gt;&lt;Image&gt;&lt;filename val=&quot;C:\Users\sassnh\AppData\Local\Temp\PR\data\asimages\{1C5D5E85-1C38-463A-A884-AC72DECAE7E1}_40.png&quot;/&gt;&lt;left val=&quot;390&quot;/&gt;&lt;top val=&quot;436&quot;/&gt;&lt;width val=&quot;148&quot;/&gt;&lt;height val=&quot;52&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HIGHLIGHT" val="YES"/>
</p:tagLst>
</file>

<file path=ppt/tags/tag62.xml><?xml version="1.0" encoding="utf-8"?>
<p:tagLst xmlns:a="http://schemas.openxmlformats.org/drawingml/2006/main" xmlns:r="http://schemas.openxmlformats.org/officeDocument/2006/relationships" xmlns:p="http://schemas.openxmlformats.org/presentationml/2006/main">
  <p:tag name="HIGHLIGHT" val="YES"/>
</p:tagLst>
</file>

<file path=ppt/tags/tag63.xml><?xml version="1.0" encoding="utf-8"?>
<p:tagLst xmlns:a="http://schemas.openxmlformats.org/drawingml/2006/main" xmlns:r="http://schemas.openxmlformats.org/officeDocument/2006/relationships" xmlns:p="http://schemas.openxmlformats.org/presentationml/2006/main">
  <p:tag name="HIGHLIGHT" val="YES"/>
</p:tagLst>
</file>

<file path=ppt/tags/tag64.xml><?xml version="1.0" encoding="utf-8"?>
<p:tagLst xmlns:a="http://schemas.openxmlformats.org/drawingml/2006/main" xmlns:r="http://schemas.openxmlformats.org/officeDocument/2006/relationships" xmlns:p="http://schemas.openxmlformats.org/presentationml/2006/main">
  <p:tag name="HIGHLIGHT" val="YES"/>
</p:tagLst>
</file>

<file path=ppt/tags/tag65.xml><?xml version="1.0" encoding="utf-8"?>
<p:tagLst xmlns:a="http://schemas.openxmlformats.org/drawingml/2006/main" xmlns:r="http://schemas.openxmlformats.org/officeDocument/2006/relationships" xmlns:p="http://schemas.openxmlformats.org/presentationml/2006/main">
  <p:tag name="HIGHLIGHT" val="YES"/>
</p:tagLst>
</file>

<file path=ppt/tags/tag66.xml><?xml version="1.0" encoding="utf-8"?>
<p:tagLst xmlns:a="http://schemas.openxmlformats.org/drawingml/2006/main" xmlns:r="http://schemas.openxmlformats.org/officeDocument/2006/relationships" xmlns:p="http://schemas.openxmlformats.org/presentationml/2006/main">
  <p:tag name="OBJECTTYPE" val="ProcessingTask"/>
</p:tagLst>
</file>

<file path=ppt/tags/tag67.xml><?xml version="1.0" encoding="utf-8"?>
<p:tagLst xmlns:a="http://schemas.openxmlformats.org/drawingml/2006/main" xmlns:r="http://schemas.openxmlformats.org/officeDocument/2006/relationships" xmlns:p="http://schemas.openxmlformats.org/presentationml/2006/main">
  <p:tag name="HIGHLIGHT" val="YES"/>
</p:tagLst>
</file>

<file path=ppt/tags/tag68.xml><?xml version="1.0" encoding="utf-8"?>
<p:tagLst xmlns:a="http://schemas.openxmlformats.org/drawingml/2006/main" xmlns:r="http://schemas.openxmlformats.org/officeDocument/2006/relationships" xmlns:p="http://schemas.openxmlformats.org/presentationml/2006/main">
  <p:tag name="HIGHLIGHT" val="YES"/>
</p:tagLst>
</file>

<file path=ppt/tags/tag69.xml><?xml version="1.0" encoding="utf-8"?>
<p:tagLst xmlns:a="http://schemas.openxmlformats.org/drawingml/2006/main" xmlns:r="http://schemas.openxmlformats.org/officeDocument/2006/relationships" xmlns:p="http://schemas.openxmlformats.org/presentationml/2006/main">
  <p:tag name="HIGHLIGHT" val="YES"/>
</p:tagLst>
</file>

<file path=ppt/tags/tag7.xml><?xml version="1.0" encoding="utf-8"?>
<p:tagLst xmlns:a="http://schemas.openxmlformats.org/drawingml/2006/main" xmlns:r="http://schemas.openxmlformats.org/officeDocument/2006/relationships" xmlns:p="http://schemas.openxmlformats.org/presentationml/2006/main">
  <p:tag name="SLIDETYPE" val="Poll_MultipleChoice"/>
</p:tagLst>
</file>

<file path=ppt/tags/tag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6488773B-C1FB-45E6-8E0A-21802596E065}&quot;/&gt;&lt;isInvalidForFieldText val=&quot;0&quot;/&gt;&lt;Image&gt;&lt;filename val=&quot;C:\Users\sassnh\AppData\Local\Temp\PR\data\asimages\{6488773B-C1FB-45E6-8E0A-21802596E065}_49.png&quot;/&gt;&lt;left val=&quot;187&quot;/&gt;&lt;top val=&quot;392&quot;/&gt;&lt;width val=&quot;401&quot;/&gt;&lt;height val=&quot;134&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OBJECTTYPE" val="FlowchartBox"/>
  <p:tag name="PRESENTER_SHAPEINFO" val="&lt;ThreeDShapeInfo&gt;&lt;uuid val=&quot;{11AC349A-FF65-4A38-9A61-3E2C3D9B9D80}&quot;/&gt;&lt;isInvalidForFieldText val=&quot;0&quot;/&gt;&lt;Image&gt;&lt;filename val=&quot;C:\Users\sassnh\AppData\Local\Temp\PR\data\asimages\{11AC349A-FF65-4A38-9A61-3E2C3D9B9D80}_50.png&quot;/&gt;&lt;left val=&quot;397&quot;/&gt;&lt;top val=&quot;316&quot;/&gt;&lt;width val=&quot;135&quot;/&gt;&lt;height val=&quot;47&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OBJECTTYPE" val="FlowchartDiamond"/>
  <p:tag name="PRESENTER_SHAPEINFO" val="&lt;ThreeDShapeInfo&gt;&lt;uuid val=&quot;{2059413A-FAA8-41AF-A1D3-87011B56A67F}&quot;/&gt;&lt;isInvalidForFieldText val=&quot;0&quot;/&gt;&lt;Image&gt;&lt;filename val=&quot;C:\Users\sassnh\AppData\Local\Temp\PR\data\asimages\{2059413A-FAA8-41AF-A1D3-87011B56A67F}_50.png&quot;/&gt;&lt;left val=&quot;96&quot;/&gt;&lt;top val=&quot;150&quot;/&gt;&lt;width val=&quot;247&quot;/&gt;&lt;height val=&quot;5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OBJECTTYPE" val="FlowchartDiamond"/>
  <p:tag name="PRESENTER_SHAPEINFO" val="&lt;ThreeDShapeInfo&gt;&lt;uuid val=&quot;{96DE4CA9-E0E7-4D57-9F1D-077D21452FB9}&quot;/&gt;&lt;isInvalidForFieldText val=&quot;0&quot;/&gt;&lt;Image&gt;&lt;filename val=&quot;C:\Users\sassnh\AppData\Local\Temp\PR\data\asimages\{96DE4CA9-E0E7-4D57-9F1D-077D21452FB9}_50.png&quot;/&gt;&lt;left val=&quot;96&quot;/&gt;&lt;top val=&quot;223&quot;/&gt;&lt;width val=&quot;250&quot;/&gt;&lt;height val=&quot;61&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OBJECTTYPE" val="FlowchartDiamond"/>
  <p:tag name="PRESENTER_SHAPEINFO" val="&lt;ThreeDShapeInfo&gt;&lt;uuid val=&quot;{82F858D6-AF00-4E4B-9F7F-0BA4D30C5436}&quot;/&gt;&lt;isInvalidForFieldText val=&quot;0&quot;/&gt;&lt;Image&gt;&lt;filename val=&quot;C:\Users\sassnh\AppData\Local\Temp\PR\data\asimages\{82F858D6-AF00-4E4B-9F7F-0BA4D30C5436}_50.png&quot;/&gt;&lt;left val=&quot;99&quot;/&gt;&lt;top val=&quot;396&quot;/&gt;&lt;width val=&quot;256&quot;/&gt;&lt;height val=&quot;53&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OBJECTTYPE" val="FlowchartDiamond"/>
  <p:tag name="PRESENTER_SHAPEINFO" val="&lt;ThreeDShapeInfo&gt;&lt;uuid val=&quot;{E8998462-FAD9-41E6-89F2-198DCF9C8030}&quot;/&gt;&lt;isInvalidForFieldText val=&quot;0&quot;/&gt;&lt;Image&gt;&lt;filename val=&quot;C:\Users\sassnh\AppData\Local\Temp\PR\data\asimages\{E8998462-FAD9-41E6-89F2-198DCF9C8030}_50.png&quot;/&gt;&lt;left val=&quot;94&quot;/&gt;&lt;top val=&quot;303&quot;/&gt;&lt;width val=&quot;257&quot;/&gt;&lt;height val=&quot;61&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OBJECTTYPE" val="FlowchartBox"/>
  <p:tag name="PRESENTER_SHAPEINFO" val="&lt;ThreeDShapeInfo&gt;&lt;uuid val=&quot;{C2552EA4-CF09-4E3E-8980-8A5499098922}&quot;/&gt;&lt;isInvalidForFieldText val=&quot;0&quot;/&gt;&lt;Image&gt;&lt;filename val=&quot;C:\Users\sassnh\AppData\Local\Temp\PR\data\asimages\{C2552EA4-CF09-4E3E-8980-8A5499098922}_50.png&quot;/&gt;&lt;left val=&quot;396&quot;/&gt;&lt;top val=&quot;156&quot;/&gt;&lt;width val=&quot;135&quot;/&gt;&lt;height val=&quot;46&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OBJECTTYPE" val="FlowchartBox"/>
  <p:tag name="PRESENTER_SHAPEINFO" val="&lt;ThreeDShapeInfo&gt;&lt;uuid val=&quot;{2425201B-1C76-471C-9AB9-32919031E711}&quot;/&gt;&lt;isInvalidForFieldText val=&quot;0&quot;/&gt;&lt;Image&gt;&lt;filename val=&quot;C:\Users\sassnh\AppData\Local\Temp\PR\data\asimages\{2425201B-1C76-471C-9AB9-32919031E711}_50.png&quot;/&gt;&lt;left val=&quot;396&quot;/&gt;&lt;top val=&quot;233&quot;/&gt;&lt;width val=&quot;135&quot;/&gt;&lt;height val=&quot;47&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OBJECTTYPE" val="FlowchartBox"/>
  <p:tag name="PRESENTER_SHAPEINFO" val="&lt;ThreeDShapeInfo&gt;&lt;uuid val=&quot;{D7B296D7-D798-43BB-B115-FCE943E16ECE}&quot;/&gt;&lt;isInvalidForFieldText val=&quot;0&quot;/&gt;&lt;Image&gt;&lt;filename val=&quot;C:\Users\sassnh\AppData\Local\Temp\PR\data\asimages\{D7B296D7-D798-43BB-B115-FCE943E16ECE}_50.png&quot;/&gt;&lt;left val=&quot;398&quot;/&gt;&lt;top val=&quot;401&quot;/&gt;&lt;width val=&quot;135&quot;/&gt;&lt;height val=&quot;47&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OBJECTTYPE" val="FlowchartBox"/>
  <p:tag name="PRESENTER_SHAPEINFO" val="&lt;ThreeDShapeInfo&gt;&lt;uuid val=&quot;{3F163F4D-1ADE-4C59-98FB-0C77E33350F4}&quot;/&gt;&lt;isInvalidForFieldText val=&quot;0&quot;/&gt;&lt;Image&gt;&lt;filename val=&quot;C:\Users\sassnh\AppData\Local\Temp\PR\data\asimages\{3F163F4D-1ADE-4C59-98FB-0C77E33350F4}_50.png&quot;/&gt;&lt;left val=&quot;169&quot;/&gt;&lt;top val=&quot;472&quot;/&gt;&lt;width val=&quot;125&quot;/&gt;&lt;height val=&quot;46&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SLIDETYPE" val="Poll_MultipleChoice"/>
</p:tagLst>
</file>

<file path=ppt/tags/tag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778AA99C-A684-43F8-9D67-B61F60A5203C}&quot;/&gt;&lt;isInvalidForFieldText val=&quot;0&quot;/&gt;&lt;Image&gt;&lt;filename val=&quot;C:\Users\sassnh\AppData\Local\Temp\PR\data\asimages\{778AA99C-A684-43F8-9D67-B61F60A5203C}_53.png&quot;/&gt;&lt;left val=&quot;346&quot;/&gt;&lt;top val=&quot;306&quot;/&gt;&lt;width val=&quot;319&quot;/&gt;&lt;height val=&quot;79&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SLIDETYPE" val="Quiz"/>
</p:tagLst>
</file>

<file path=ppt/tags/tag82.xml><?xml version="1.0" encoding="utf-8"?>
<p:tagLst xmlns:a="http://schemas.openxmlformats.org/drawingml/2006/main" xmlns:r="http://schemas.openxmlformats.org/officeDocument/2006/relationships" xmlns:p="http://schemas.openxmlformats.org/presentationml/2006/main">
  <p:tag name="HIGHLIGHT" val="YES"/>
</p:tagLst>
</file>

<file path=ppt/tags/tag83.xml><?xml version="1.0" encoding="utf-8"?>
<p:tagLst xmlns:a="http://schemas.openxmlformats.org/drawingml/2006/main" xmlns:r="http://schemas.openxmlformats.org/officeDocument/2006/relationships" xmlns:p="http://schemas.openxmlformats.org/presentationml/2006/main">
  <p:tag name="SLIDETYPE" val="Quiz"/>
</p:tagLst>
</file>

<file path=ppt/tags/tag84.xml><?xml version="1.0" encoding="utf-8"?>
<p:tagLst xmlns:a="http://schemas.openxmlformats.org/drawingml/2006/main" xmlns:r="http://schemas.openxmlformats.org/officeDocument/2006/relationships" xmlns:p="http://schemas.openxmlformats.org/presentationml/2006/main">
  <p:tag name="HIGHLIGHT" val="YES"/>
</p:tagLst>
</file>

<file path=ppt/tags/tag85.xml><?xml version="1.0" encoding="utf-8"?>
<p:tagLst xmlns:a="http://schemas.openxmlformats.org/drawingml/2006/main" xmlns:r="http://schemas.openxmlformats.org/officeDocument/2006/relationships" xmlns:p="http://schemas.openxmlformats.org/presentationml/2006/main">
  <p:tag name="HIGHLIGHT" val="YES"/>
</p:tagLst>
</file>

<file path=ppt/tags/tag86.xml><?xml version="1.0" encoding="utf-8"?>
<p:tagLst xmlns:a="http://schemas.openxmlformats.org/drawingml/2006/main" xmlns:r="http://schemas.openxmlformats.org/officeDocument/2006/relationships" xmlns:p="http://schemas.openxmlformats.org/presentationml/2006/main">
  <p:tag name="HIGHLIGHT" val="YES"/>
</p:tagLst>
</file>

<file path=ppt/tags/tag87.xml><?xml version="1.0" encoding="utf-8"?>
<p:tagLst xmlns:a="http://schemas.openxmlformats.org/drawingml/2006/main" xmlns:r="http://schemas.openxmlformats.org/officeDocument/2006/relationships" xmlns:p="http://schemas.openxmlformats.org/presentationml/2006/main">
  <p:tag name="SLIDETYPE" val="QA"/>
</p:tagLst>
</file>

<file path=ppt/tags/tag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41FDE1EC-37DF-4417-80D1-1611A6229272}&quot;/&gt;&lt;isInvalidForFieldText val=&quot;0&quot;/&gt;&lt;Image&gt;&lt;filename val=&quot;C:\Users\sassnh\AppData\Local\Temp\PR\data\asimages\{41FDE1EC-37DF-4417-80D1-1611A6229272}_61.png&quot;/&gt;&lt;left val=&quot;98&quot;/&gt;&lt;top val=&quot;161&quot;/&gt;&lt;width val=&quot;448&quot;/&gt;&lt;height val=&quot;125&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HIGHLIGHT" val="YES"/>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3D623B63-EBE3-4A86-9F6B-1C2722348F68}&quot;/&gt;&lt;isInvalidForFieldText val=&quot;0&quot;/&gt;&lt;Image&gt;&lt;filename val=&quot;C:\Users\sassnh\AppData\Local\Temp\PR\data\asimages\{3D623B63-EBE3-4A86-9F6B-1C2722348F68}_9.png&quot;/&gt;&lt;left val=&quot;73&quot;/&gt;&lt;top val=&quot;193&quot;/&gt;&lt;width val=&quot;595&quot;/&gt;&lt;height val=&quot;67&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INFO" val="&lt;ThreeDShapeInfo&gt;&lt;uuid val=&quot;{CDBB678E-47BC-4B86-85AD-FE62EFA427EC}&quot;/&gt;&lt;isInvalidForFieldText val=&quot;0&quot;/&gt;&lt;Image&gt;&lt;filename val=&quot;C:\Users\sassnh\AppData\Local\Temp\PR\data\asimages\{CDBB678E-47BC-4B86-85AD-FE62EFA427EC}_63.png&quot;/&gt;&lt;left val=&quot;99&quot;/&gt;&lt;top val=&quot;150&quot;/&gt;&lt;width val=&quot;383&quot;/&gt;&lt;height val=&quot;298&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HIGHLIGHT" val="YES"/>
</p:tagLst>
</file>

<file path=ppt/tags/tag92.xml><?xml version="1.0" encoding="utf-8"?>
<p:tagLst xmlns:a="http://schemas.openxmlformats.org/drawingml/2006/main" xmlns:r="http://schemas.openxmlformats.org/officeDocument/2006/relationships" xmlns:p="http://schemas.openxmlformats.org/presentationml/2006/main">
  <p:tag name="HIGHLIGHT" val="YES"/>
</p:tagLst>
</file>

<file path=ppt/tags/tag93.xml><?xml version="1.0" encoding="utf-8"?>
<p:tagLst xmlns:a="http://schemas.openxmlformats.org/drawingml/2006/main" xmlns:r="http://schemas.openxmlformats.org/officeDocument/2006/relationships" xmlns:p="http://schemas.openxmlformats.org/presentationml/2006/main">
  <p:tag name="HIGHLIGHT" val="YES"/>
</p:tagLst>
</file>

<file path=ppt/tags/tag94.xml><?xml version="1.0" encoding="utf-8"?>
<p:tagLst xmlns:a="http://schemas.openxmlformats.org/drawingml/2006/main" xmlns:r="http://schemas.openxmlformats.org/officeDocument/2006/relationships" xmlns:p="http://schemas.openxmlformats.org/presentationml/2006/main">
  <p:tag name="HIGHLIGHT" val="YES"/>
</p:tagLst>
</file>

<file path=ppt/tags/tag95.xml><?xml version="1.0" encoding="utf-8"?>
<p:tagLst xmlns:a="http://schemas.openxmlformats.org/drawingml/2006/main" xmlns:r="http://schemas.openxmlformats.org/officeDocument/2006/relationships" xmlns:p="http://schemas.openxmlformats.org/presentationml/2006/main">
  <p:tag name="SLIDETYPE" val="Quiz"/>
</p:tagLst>
</file>

<file path=ppt/tags/tag96.xml><?xml version="1.0" encoding="utf-8"?>
<p:tagLst xmlns:a="http://schemas.openxmlformats.org/drawingml/2006/main" xmlns:r="http://schemas.openxmlformats.org/officeDocument/2006/relationships" xmlns:p="http://schemas.openxmlformats.org/presentationml/2006/main">
  <p:tag name="SLIDETYPE" val="Quiz"/>
</p:tagLst>
</file>

<file path=ppt/tags/tag97.xml><?xml version="1.0" encoding="utf-8"?>
<p:tagLst xmlns:a="http://schemas.openxmlformats.org/drawingml/2006/main" xmlns:r="http://schemas.openxmlformats.org/officeDocument/2006/relationships" xmlns:p="http://schemas.openxmlformats.org/presentationml/2006/main">
  <p:tag name="HIGHLIGHT" val="YES"/>
</p:tagLst>
</file>

<file path=ppt/tags/tag98.xml><?xml version="1.0" encoding="utf-8"?>
<p:tagLst xmlns:a="http://schemas.openxmlformats.org/drawingml/2006/main" xmlns:r="http://schemas.openxmlformats.org/officeDocument/2006/relationships" xmlns:p="http://schemas.openxmlformats.org/presentationml/2006/main">
  <p:tag name="PRESENTER_SHAPEINFO" val="&lt;ThreeDShapeInfo&gt;&lt;uuid val=&quot;{19E5B665-18DD-4D9D-B0AA-BA5910F526EE}&quot;/&gt;&lt;isInvalidForFieldText val=&quot;0&quot;/&gt;&lt;Image&gt;&lt;filename val=&quot;C:\Users\sassnh\AppData\Local\Temp\PR\data\asimages\{19E5B665-18DD-4D9D-B0AA-BA5910F526EE}_71.png&quot;/&gt;&lt;left val=&quot;214&quot;/&gt;&lt;top val=&quot;381&quot;/&gt;&lt;width val=&quot;386&quot;/&gt;&lt;height val=&quot;67&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HIGHLIGHT" val="YES"/>
</p:tagLst>
</file>

<file path=ppt/theme/theme1.xml><?xml version="1.0" encoding="utf-8"?>
<a:theme xmlns:a="http://schemas.openxmlformats.org/drawingml/2006/main" name="SAS2010">
  <a:themeElements>
    <a:clrScheme name="CDS_2006">
      <a:dk1>
        <a:srgbClr val="000000"/>
      </a:dk1>
      <a:lt1>
        <a:srgbClr val="FFF2BE"/>
      </a:lt1>
      <a:dk2>
        <a:srgbClr val="003399"/>
      </a:dk2>
      <a:lt2>
        <a:srgbClr val="808080"/>
      </a:lt2>
      <a:accent1>
        <a:srgbClr val="CC9700"/>
      </a:accent1>
      <a:accent2>
        <a:srgbClr val="FFCC00"/>
      </a:accent2>
      <a:accent3>
        <a:srgbClr val="FFF7DB"/>
      </a:accent3>
      <a:accent4>
        <a:srgbClr val="000000"/>
      </a:accent4>
      <a:accent5>
        <a:srgbClr val="E2C9AA"/>
      </a:accent5>
      <a:accent6>
        <a:srgbClr val="E7B900"/>
      </a:accent6>
      <a:hlink>
        <a:srgbClr val="003366"/>
      </a:hlink>
      <a:folHlink>
        <a:srgbClr val="666699"/>
      </a:folHlink>
    </a:clrScheme>
    <a:fontScheme name="SAS_Presentation_Template_External_Audiences">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38100" cap="flat" cmpd="sng" algn="ctr">
          <a:solidFill>
            <a:srgbClr val="000000"/>
          </a:solidFill>
          <a:prstDash val="solid"/>
          <a:round/>
          <a:headEnd type="none" w="med" len="med"/>
          <a:tailEnd type="none" w="med" len="med"/>
        </a:ln>
        <a:effectLst/>
      </a:spPr>
      <a:bodyPr vert="horz" wrap="none" lIns="88900" tIns="88900" rIns="88900" bIns="88900" numCol="1" rtlCol="0" anchor="ctr" anchorCtr="0" compatLnSpc="1">
        <a:prstTxWarp prst="textNoShape">
          <a:avLst/>
        </a:prstTxWarp>
        <a:noAutofit/>
      </a:bodyPr>
      <a:lstStyle>
        <a:defPPr>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lang="en-US" sz="1400" b="0" i="0" u="none" strike="noStrike" cap="none" normalizeH="0" baseline="0" smtClean="0">
            <a:ln>
              <a:noFill/>
            </a:ln>
            <a:solidFill>
              <a:srgbClr val="292929"/>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nchor="b">
        <a:spAutoFit/>
      </a:bodyPr>
      <a:lstStyle>
        <a:defPPr>
          <a:defRPr dirty="0" smtClean="0">
            <a:solidFill>
              <a:srgbClr val="FFFFFF"/>
            </a:solidFill>
          </a:defRPr>
        </a:defPPr>
      </a:lstStyle>
    </a:txDef>
  </a:objectDefaults>
  <a:extraClrSchemeLst>
    <a:extraClrScheme>
      <a:clrScheme name="SAS2010 1">
        <a:dk1>
          <a:srgbClr val="000000"/>
        </a:dk1>
        <a:lt1>
          <a:srgbClr val="FFFFFF"/>
        </a:lt1>
        <a:dk2>
          <a:srgbClr val="282828"/>
        </a:dk2>
        <a:lt2>
          <a:srgbClr val="808080"/>
        </a:lt2>
        <a:accent1>
          <a:srgbClr val="007DC3"/>
        </a:accent1>
        <a:accent2>
          <a:srgbClr val="00539B"/>
        </a:accent2>
        <a:accent3>
          <a:srgbClr val="FFFFFF"/>
        </a:accent3>
        <a:accent4>
          <a:srgbClr val="000000"/>
        </a:accent4>
        <a:accent5>
          <a:srgbClr val="AABFDE"/>
        </a:accent5>
        <a:accent6>
          <a:srgbClr val="004A8C"/>
        </a:accent6>
        <a:hlink>
          <a:srgbClr val="007DC3"/>
        </a:hlink>
        <a:folHlink>
          <a:srgbClr val="BCBCB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CDS_4x3_2012</Template>
  <TotalTime>3839</TotalTime>
  <Words>6704</Words>
  <Application>Microsoft Office PowerPoint</Application>
  <PresentationFormat>On-screen Show (4:3)</PresentationFormat>
  <Paragraphs>1829</Paragraphs>
  <Slides>99</Slides>
  <Notes>74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99</vt:i4>
      </vt:variant>
    </vt:vector>
  </HeadingPairs>
  <TitlesOfParts>
    <vt:vector size="108" baseType="lpstr">
      <vt:lpstr>Arial</vt:lpstr>
      <vt:lpstr>Arial Narrow</vt:lpstr>
      <vt:lpstr>Courier New</vt:lpstr>
      <vt:lpstr>Times New Roman</vt:lpstr>
      <vt:lpstr>Monotype Sorts</vt:lpstr>
      <vt:lpstr>MS PGothic</vt:lpstr>
      <vt:lpstr>Wingdings</vt:lpstr>
      <vt:lpstr>SAS Monospace</vt:lpstr>
      <vt:lpstr>SAS2010</vt:lpstr>
      <vt:lpstr>Chapter 9: Manipulating Data</vt:lpstr>
      <vt:lpstr>Chapter 9: Manipulating Data</vt:lpstr>
      <vt:lpstr>Objectives</vt:lpstr>
      <vt:lpstr>Business Scenario</vt:lpstr>
      <vt:lpstr>Considerations</vt:lpstr>
      <vt:lpstr>Considerations</vt:lpstr>
      <vt:lpstr>9.01 Multiple Choice Poll</vt:lpstr>
      <vt:lpstr>9.01 Multiple Choice Poll – Correct Answer</vt:lpstr>
      <vt:lpstr>SAS Functions </vt:lpstr>
      <vt:lpstr>SUM Function</vt:lpstr>
      <vt:lpstr>MONTH Function</vt:lpstr>
      <vt:lpstr>Date Functions: Extracting Values</vt:lpstr>
      <vt:lpstr>Date Functions: Creating SAS Dates</vt:lpstr>
      <vt:lpstr>Using SAS Functions</vt:lpstr>
      <vt:lpstr>Using SAS Functions</vt:lpstr>
      <vt:lpstr>Viewing the Output</vt:lpstr>
      <vt:lpstr>9.02 Quiz</vt:lpstr>
      <vt:lpstr>9.02 Quiz – Correct Answer</vt:lpstr>
      <vt:lpstr>Viewing the Output</vt:lpstr>
      <vt:lpstr>PowerPoint Presentation</vt:lpstr>
      <vt:lpstr>Exercise</vt:lpstr>
      <vt:lpstr>Chapter 9: Manipulating Data</vt:lpstr>
      <vt:lpstr>Objectives</vt:lpstr>
      <vt:lpstr>Business Scenario</vt:lpstr>
      <vt:lpstr>Considerations </vt:lpstr>
      <vt:lpstr>IF-THEN Statements</vt:lpstr>
      <vt:lpstr>Conditional Processing</vt:lpstr>
      <vt:lpstr>Conditional Processing</vt:lpstr>
      <vt:lpstr>Conditional Processing</vt:lpstr>
      <vt:lpstr>Conditional Processing</vt:lpstr>
      <vt:lpstr>Conditional Processing</vt:lpstr>
      <vt:lpstr>Conditional Processing</vt:lpstr>
      <vt:lpstr>Conditional Processing</vt:lpstr>
      <vt:lpstr>Conditional Processing</vt:lpstr>
      <vt:lpstr>Conditional Processing</vt:lpstr>
      <vt:lpstr>Viewing the Output</vt:lpstr>
      <vt:lpstr>9.03 Multiple Choice Poll</vt:lpstr>
      <vt:lpstr>9.03 Multiple Choice Poll – Correct Answer</vt:lpstr>
      <vt:lpstr>Using the ELSE Statement</vt:lpstr>
      <vt:lpstr>Conditional Processing</vt:lpstr>
      <vt:lpstr>IF-THEN Statements</vt:lpstr>
      <vt:lpstr>IF-THEN Statements</vt:lpstr>
      <vt:lpstr>IF-THEN Statements</vt:lpstr>
      <vt:lpstr>IF-THEN Statements</vt:lpstr>
      <vt:lpstr>IF-THEN Statements</vt:lpstr>
      <vt:lpstr>IF-THEN Statements</vt:lpstr>
      <vt:lpstr>Viewing the Output</vt:lpstr>
      <vt:lpstr>Business Scenario: Part 2</vt:lpstr>
      <vt:lpstr>Using Conditional Processing</vt:lpstr>
      <vt:lpstr>Conditional Processing</vt:lpstr>
      <vt:lpstr>Viewing the Output</vt:lpstr>
      <vt:lpstr>Business Scenario</vt:lpstr>
      <vt:lpstr>IF-THEN/ELSE Statements</vt:lpstr>
      <vt:lpstr>Viewing the Output</vt:lpstr>
      <vt:lpstr>9.04 Quiz</vt:lpstr>
      <vt:lpstr>9.04 Quiz – Correct Answer</vt:lpstr>
      <vt:lpstr>Testing for Invalid Data</vt:lpstr>
      <vt:lpstr>Cleaning Invalid Data</vt:lpstr>
      <vt:lpstr>PowerPoint Presentation</vt:lpstr>
      <vt:lpstr>Business Scenario</vt:lpstr>
      <vt:lpstr>IF-THEN/ELSE Statements</vt:lpstr>
      <vt:lpstr>DO Group</vt:lpstr>
      <vt:lpstr>IF-THEN DO/ELSE DO Statements</vt:lpstr>
      <vt:lpstr>Viewing the Output</vt:lpstr>
      <vt:lpstr>Compilation</vt:lpstr>
      <vt:lpstr>Compilation</vt:lpstr>
      <vt:lpstr>Compilation</vt:lpstr>
      <vt:lpstr>Compilation</vt:lpstr>
      <vt:lpstr>9.05 Quiz</vt:lpstr>
      <vt:lpstr>9.05 Quiz – Correct Answer</vt:lpstr>
      <vt:lpstr>Defining Character Variables</vt:lpstr>
      <vt:lpstr>Compilation</vt:lpstr>
      <vt:lpstr>Compilation</vt:lpstr>
      <vt:lpstr>Compilation</vt:lpstr>
      <vt:lpstr>Compilation</vt:lpstr>
      <vt:lpstr>Viewing the Output</vt:lpstr>
      <vt:lpstr>PowerPoint Presentation</vt:lpstr>
      <vt:lpstr>Exercise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SAS Institute Inc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Manipulating Data</dc:title>
  <dc:creator>Deborah A Bayo</dc:creator>
  <cp:lastModifiedBy>Deborah A Bayo</cp:lastModifiedBy>
  <cp:revision>244</cp:revision>
  <cp:lastPrinted>2012-03-27T17:22:30Z</cp:lastPrinted>
  <dcterms:created xsi:type="dcterms:W3CDTF">2012-02-15T15:26:58Z</dcterms:created>
  <dcterms:modified xsi:type="dcterms:W3CDTF">2013-02-21T22:44:22Z</dcterms:modified>
</cp:coreProperties>
</file>