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4"/>
  </p:notesMasterIdLst>
  <p:handoutMasterIdLst>
    <p:handoutMasterId r:id="rId45"/>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Lst>
  <p:sldSz cx="9144000" cy="6858000" type="screen4x3"/>
  <p:notesSz cx="6807200" cy="9939338"/>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FFA3"/>
    <a:srgbClr val="A2C1FE"/>
    <a:srgbClr val="FCFEB9"/>
    <a:srgbClr val="CECECE"/>
    <a:srgbClr val="B2B2B2"/>
    <a:srgbClr val="C44C4C"/>
    <a:srgbClr val="8ABCE6"/>
    <a:srgbClr val="BAE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5" autoAdjust="0"/>
    <p:restoredTop sz="94702" autoAdjust="0"/>
  </p:normalViewPr>
  <p:slideViewPr>
    <p:cSldViewPr snapToGrid="0">
      <p:cViewPr varScale="1">
        <p:scale>
          <a:sx n="55" d="100"/>
          <a:sy n="55" d="100"/>
        </p:scale>
        <p:origin x="1402"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2922" y="1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030" y="109529"/>
            <a:ext cx="6744170" cy="310267"/>
          </a:xfrm>
          <a:prstGeom prst="rect">
            <a:avLst/>
          </a:prstGeom>
          <a:noFill/>
          <a:ln w="12700">
            <a:noFill/>
            <a:miter lim="800000"/>
            <a:headEnd/>
            <a:tailEnd/>
          </a:ln>
          <a:effectLst/>
        </p:spPr>
        <p:txBody>
          <a:bodyPr lIns="90488" tIns="44450" rIns="90488" bIns="44450" anchor="ctr">
            <a:spAutoFit/>
          </a:bodyPr>
          <a:lstStyle/>
          <a:p>
            <a:pPr algn="ctr" eaLnBrk="0" hangingPunct="0"/>
            <a:r>
              <a:rPr lang="en-US" sz="1400" dirty="0">
                <a:latin typeface="Book Antiqua" pitchFamily="18" charset="0"/>
              </a:rPr>
              <a:t>Asia Pacific </a:t>
            </a:r>
            <a:r>
              <a:rPr lang="en-US" sz="1400" dirty="0" smtClean="0">
                <a:latin typeface="Book Antiqua" pitchFamily="18" charset="0"/>
              </a:rPr>
              <a:t>University </a:t>
            </a:r>
            <a:r>
              <a:rPr lang="en-US" sz="1400" dirty="0">
                <a:latin typeface="Book Antiqua" pitchFamily="18" charset="0"/>
              </a:rPr>
              <a:t>of Technology and Innovation</a:t>
            </a:r>
          </a:p>
        </p:txBody>
      </p:sp>
      <p:sp>
        <p:nvSpPr>
          <p:cNvPr id="3075" name="Rectangle 3"/>
          <p:cNvSpPr>
            <a:spLocks noChangeArrowheads="1"/>
          </p:cNvSpPr>
          <p:nvPr/>
        </p:nvSpPr>
        <p:spPr bwMode="auto">
          <a:xfrm>
            <a:off x="6333801" y="9522070"/>
            <a:ext cx="410370" cy="305212"/>
          </a:xfrm>
          <a:prstGeom prst="rect">
            <a:avLst/>
          </a:prstGeom>
          <a:noFill/>
          <a:ln w="12700">
            <a:noFill/>
            <a:miter lim="800000"/>
            <a:headEnd/>
            <a:tailEnd/>
          </a:ln>
          <a:effectLst/>
        </p:spPr>
        <p:txBody>
          <a:bodyPr wrap="none" lIns="90488" tIns="44450" rIns="90488" bIns="44450" anchor="ctr">
            <a:spAutoFit/>
          </a:bodyPr>
          <a:lstStyle/>
          <a:p>
            <a:pPr algn="r" eaLnBrk="0" hangingPunct="0"/>
            <a:fld id="{7CC0BFB6-5620-40A7-A10C-C8237A90801E}" type="slidenum">
              <a:rPr lang="en-US" sz="1400">
                <a:latin typeface="Book Antiqua" pitchFamily="18" charset="0"/>
              </a:rPr>
              <a:pPr algn="r" eaLnBrk="0" hangingPunct="0"/>
              <a:t>‹#›</a:t>
            </a:fld>
            <a:endParaRPr lang="en-US" sz="1400">
              <a:latin typeface="Book Antiqua" pitchFamily="18" charset="0"/>
            </a:endParaRPr>
          </a:p>
        </p:txBody>
      </p:sp>
    </p:spTree>
    <p:extLst>
      <p:ext uri="{BB962C8B-B14F-4D97-AF65-F5344CB8AC3E}">
        <p14:creationId xmlns:p14="http://schemas.microsoft.com/office/powerpoint/2010/main" val="1382881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7627" y="4725179"/>
            <a:ext cx="4991947" cy="4182946"/>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082675" y="868363"/>
            <a:ext cx="4641850" cy="3482975"/>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3030" y="111353"/>
            <a:ext cx="6744170" cy="306620"/>
          </a:xfrm>
          <a:prstGeom prst="rect">
            <a:avLst/>
          </a:prstGeom>
          <a:noFill/>
          <a:ln w="12700">
            <a:noFill/>
            <a:miter lim="800000"/>
            <a:headEnd/>
            <a:tailEnd/>
          </a:ln>
          <a:effectLst/>
        </p:spPr>
        <p:txBody>
          <a:bodyPr lIns="90488" tIns="44450" rIns="90488" bIns="44450" anchor="ctr">
            <a:spAutoFit/>
          </a:bodyPr>
          <a:lstStyle/>
          <a:p>
            <a:pPr algn="ctr" eaLnBrk="0" hangingPunct="0"/>
            <a:r>
              <a:rPr lang="en-US" sz="1400">
                <a:latin typeface="Book Antiqua" pitchFamily="18" charset="0"/>
              </a:rPr>
              <a:t>Asia Pacific University College of Technology and Innovation</a:t>
            </a:r>
          </a:p>
        </p:txBody>
      </p:sp>
      <p:sp>
        <p:nvSpPr>
          <p:cNvPr id="2053" name="Rectangle 5"/>
          <p:cNvSpPr>
            <a:spLocks noChangeArrowheads="1"/>
          </p:cNvSpPr>
          <p:nvPr/>
        </p:nvSpPr>
        <p:spPr bwMode="auto">
          <a:xfrm>
            <a:off x="6333801" y="9522070"/>
            <a:ext cx="410370" cy="305212"/>
          </a:xfrm>
          <a:prstGeom prst="rect">
            <a:avLst/>
          </a:prstGeom>
          <a:noFill/>
          <a:ln w="12700">
            <a:noFill/>
            <a:miter lim="800000"/>
            <a:headEnd/>
            <a:tailEnd/>
          </a:ln>
          <a:effectLst/>
        </p:spPr>
        <p:txBody>
          <a:bodyPr wrap="none" lIns="90488" tIns="44450" rIns="90488" bIns="44450" anchor="ctr">
            <a:spAutoFit/>
          </a:bodyPr>
          <a:lstStyle/>
          <a:p>
            <a:pPr algn="r" eaLnBrk="0" hangingPunct="0"/>
            <a:fld id="{972E4C37-C037-46C6-996B-C799EBB41B3B}" type="slidenum">
              <a:rPr lang="en-US" sz="1400">
                <a:latin typeface="Book Antiqua" pitchFamily="18" charset="0"/>
              </a:rPr>
              <a:pPr algn="r" eaLnBrk="0" hangingPunct="0"/>
              <a:t>‹#›</a:t>
            </a:fld>
            <a:endParaRPr lang="en-US" sz="1400">
              <a:latin typeface="Book Antiqua" pitchFamily="18" charset="0"/>
            </a:endParaRPr>
          </a:p>
        </p:txBody>
      </p:sp>
    </p:spTree>
    <p:extLst>
      <p:ext uri="{BB962C8B-B14F-4D97-AF65-F5344CB8AC3E}">
        <p14:creationId xmlns:p14="http://schemas.microsoft.com/office/powerpoint/2010/main" val="3578381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7045" name="Rectangle 5"/>
          <p:cNvSpPr>
            <a:spLocks noChangeArrowheads="1"/>
          </p:cNvSpPr>
          <p:nvPr/>
        </p:nvSpPr>
        <p:spPr bwMode="auto">
          <a:xfrm>
            <a:off x="0" y="0"/>
            <a:ext cx="9144000" cy="3429000"/>
          </a:xfrm>
          <a:prstGeom prst="rect">
            <a:avLst/>
          </a:prstGeom>
          <a:solidFill>
            <a:srgbClr val="B2B2B2"/>
          </a:solidFill>
          <a:ln w="9525">
            <a:noFill/>
            <a:miter lim="800000"/>
            <a:headEnd/>
            <a:tailEnd/>
          </a:ln>
          <a:effectLst/>
        </p:spPr>
        <p:txBody>
          <a:bodyPr wrap="none" anchor="ctr"/>
          <a:lstStyle/>
          <a:p>
            <a:pPr algn="ctr"/>
            <a:endParaRPr lang="en-US"/>
          </a:p>
        </p:txBody>
      </p:sp>
      <p:sp>
        <p:nvSpPr>
          <p:cNvPr id="87042" name="Rectangle 2"/>
          <p:cNvSpPr>
            <a:spLocks noGrp="1" noChangeArrowheads="1"/>
          </p:cNvSpPr>
          <p:nvPr>
            <p:ph type="ctrTitle"/>
          </p:nvPr>
        </p:nvSpPr>
        <p:spPr>
          <a:xfrm>
            <a:off x="2389188" y="1952625"/>
            <a:ext cx="6754812" cy="1470025"/>
          </a:xfrm>
        </p:spPr>
        <p:txBody>
          <a:bodyPr/>
          <a:lstStyle>
            <a:lvl1pPr>
              <a:defRPr/>
            </a:lvl1pPr>
          </a:lstStyle>
          <a:p>
            <a:r>
              <a:rPr lang="en-US" smtClean="0"/>
              <a:t>Click to edit Master title style</a:t>
            </a:r>
            <a:endParaRPr lang="en-US"/>
          </a:p>
        </p:txBody>
      </p:sp>
      <p:sp>
        <p:nvSpPr>
          <p:cNvPr id="87043" name="Rectangle 3"/>
          <p:cNvSpPr>
            <a:spLocks noGrp="1" noChangeArrowheads="1"/>
          </p:cNvSpPr>
          <p:nvPr>
            <p:ph type="subTitle" idx="1"/>
          </p:nvPr>
        </p:nvSpPr>
        <p:spPr>
          <a:xfrm>
            <a:off x="2374900" y="3886200"/>
            <a:ext cx="6769100" cy="1752600"/>
          </a:xfrm>
        </p:spPr>
        <p:txBody>
          <a:bodyPr/>
          <a:lstStyle>
            <a:lvl1pPr marL="0" indent="0" algn="ctr">
              <a:buFontTx/>
              <a:buNone/>
              <a:defRPr/>
            </a:lvl1pPr>
          </a:lstStyle>
          <a:p>
            <a:r>
              <a:rPr lang="en-US" smtClean="0"/>
              <a:t>Click to edit Master subtitle style</a:t>
            </a:r>
            <a:endParaRPr lang="en-US"/>
          </a:p>
        </p:txBody>
      </p:sp>
      <p:pic>
        <p:nvPicPr>
          <p:cNvPr id="7" name="Picture 10" descr="ucti_logo_transparent_small"/>
          <p:cNvPicPr>
            <a:picLocks noChangeAspect="1" noChangeArrowheads="1"/>
          </p:cNvPicPr>
          <p:nvPr userDrawn="1"/>
        </p:nvPicPr>
        <p:blipFill>
          <a:blip r:embed="rId2" cstate="print">
            <a:clrChange>
              <a:clrFrom>
                <a:srgbClr val="FFFFFE"/>
              </a:clrFrom>
              <a:clrTo>
                <a:srgbClr val="FFFFFE">
                  <a:alpha val="0"/>
                </a:srgbClr>
              </a:clrTo>
            </a:clrChange>
          </a:blip>
          <a:stretch>
            <a:fillRect/>
          </a:stretch>
        </p:blipFill>
        <p:spPr bwMode="auto">
          <a:xfrm>
            <a:off x="151606" y="2417763"/>
            <a:ext cx="2074862" cy="207486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274638"/>
            <a:ext cx="2057400" cy="5948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5775" y="274638"/>
            <a:ext cx="6021388" cy="594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7363" y="16970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6970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6033" name="Picture 17" descr="ucti_globe1_transparent_small"/>
          <p:cNvPicPr>
            <a:picLocks noChangeAspect="1" noChangeArrowheads="1"/>
          </p:cNvPicPr>
          <p:nvPr/>
        </p:nvPicPr>
        <p:blipFill>
          <a:blip r:embed="rId13" cstate="print">
            <a:duotone>
              <a:schemeClr val="accent5">
                <a:shade val="45000"/>
                <a:satMod val="135000"/>
              </a:schemeClr>
              <a:prstClr val="white"/>
            </a:duotone>
          </a:blip>
          <a:stretch>
            <a:fillRect/>
          </a:stretch>
        </p:blipFill>
        <p:spPr bwMode="auto">
          <a:xfrm>
            <a:off x="250825" y="2016125"/>
            <a:ext cx="5325727" cy="5325727"/>
          </a:xfrm>
          <a:prstGeom prst="rect">
            <a:avLst/>
          </a:prstGeom>
          <a:noFill/>
          <a:ln w="9525">
            <a:noFill/>
            <a:miter lim="800000"/>
            <a:headEnd/>
            <a:tailEnd/>
          </a:ln>
        </p:spPr>
      </p:pic>
      <p:pic>
        <p:nvPicPr>
          <p:cNvPr id="86030" name="Picture 14" descr="AP-UCTI-final(26-01-05)"/>
          <p:cNvPicPr>
            <a:picLocks noChangeAspect="1" noChangeArrowheads="1"/>
          </p:cNvPicPr>
          <p:nvPr/>
        </p:nvPicPr>
        <p:blipFill>
          <a:blip r:embed="rId13" cstate="print"/>
          <a:stretch>
            <a:fillRect/>
          </a:stretch>
        </p:blipFill>
        <p:spPr bwMode="auto">
          <a:xfrm>
            <a:off x="7672387" y="0"/>
            <a:ext cx="1468438" cy="1468438"/>
          </a:xfrm>
          <a:prstGeom prst="rect">
            <a:avLst/>
          </a:prstGeom>
          <a:noFill/>
          <a:ln w="9525">
            <a:noFill/>
            <a:miter lim="800000"/>
            <a:headEnd/>
            <a:tailEnd/>
          </a:ln>
        </p:spPr>
      </p:pic>
      <p:sp>
        <p:nvSpPr>
          <p:cNvPr id="86019" name="Rectangle 3"/>
          <p:cNvSpPr>
            <a:spLocks noChangeArrowheads="1"/>
          </p:cNvSpPr>
          <p:nvPr/>
        </p:nvSpPr>
        <p:spPr bwMode="auto">
          <a:xfrm>
            <a:off x="0" y="6621463"/>
            <a:ext cx="9144000" cy="236537"/>
          </a:xfrm>
          <a:prstGeom prst="rect">
            <a:avLst/>
          </a:prstGeom>
          <a:solidFill>
            <a:srgbClr val="B2B2B2"/>
          </a:solidFill>
          <a:ln w="9525">
            <a:noFill/>
            <a:miter lim="800000"/>
            <a:headEnd/>
            <a:tailEnd/>
          </a:ln>
          <a:effectLst/>
        </p:spPr>
        <p:txBody>
          <a:bodyPr wrap="none" anchor="ctr"/>
          <a:lstStyle/>
          <a:p>
            <a:endParaRPr lang="en-US"/>
          </a:p>
        </p:txBody>
      </p:sp>
      <p:sp>
        <p:nvSpPr>
          <p:cNvPr id="86020" name="Rectangle 4"/>
          <p:cNvSpPr>
            <a:spLocks noGrp="1" noChangeArrowheads="1"/>
          </p:cNvSpPr>
          <p:nvPr>
            <p:ph type="body" idx="1"/>
          </p:nvPr>
        </p:nvSpPr>
        <p:spPr bwMode="auto">
          <a:xfrm>
            <a:off x="487363" y="16970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2" name="Rectangle 6"/>
          <p:cNvSpPr>
            <a:spLocks noGrp="1" noChangeArrowheads="1"/>
          </p:cNvSpPr>
          <p:nvPr>
            <p:ph type="title"/>
          </p:nvPr>
        </p:nvSpPr>
        <p:spPr bwMode="auto">
          <a:xfrm>
            <a:off x="485775" y="274638"/>
            <a:ext cx="70421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6023" name="Rectangle 7"/>
          <p:cNvSpPr>
            <a:spLocks noChangeArrowheads="1"/>
          </p:cNvSpPr>
          <p:nvPr/>
        </p:nvSpPr>
        <p:spPr bwMode="auto">
          <a:xfrm>
            <a:off x="0" y="6597650"/>
            <a:ext cx="2711450" cy="260350"/>
          </a:xfrm>
          <a:prstGeom prst="rect">
            <a:avLst/>
          </a:prstGeom>
          <a:noFill/>
          <a:ln w="9525">
            <a:noFill/>
            <a:miter lim="800000"/>
            <a:headEnd/>
            <a:tailEnd/>
          </a:ln>
          <a:effectLst/>
        </p:spPr>
        <p:txBody>
          <a:bodyPr/>
          <a:lstStyle/>
          <a:p>
            <a:r>
              <a:rPr lang="en-US" sz="800" dirty="0"/>
              <a:t>Module Code and Module Title</a:t>
            </a:r>
          </a:p>
        </p:txBody>
      </p:sp>
      <p:sp>
        <p:nvSpPr>
          <p:cNvPr id="86024" name="Rectangle 8"/>
          <p:cNvSpPr>
            <a:spLocks noGrp="1" noChangeArrowheads="1"/>
          </p:cNvSpPr>
          <p:nvPr>
            <p:ph type="ftr" sz="quarter" idx="3"/>
          </p:nvPr>
        </p:nvSpPr>
        <p:spPr bwMode="auto">
          <a:xfrm>
            <a:off x="6248400" y="6623050"/>
            <a:ext cx="2895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endParaRPr lang="en-US"/>
          </a:p>
        </p:txBody>
      </p:sp>
      <p:sp>
        <p:nvSpPr>
          <p:cNvPr id="86025" name="Rectangle 9"/>
          <p:cNvSpPr>
            <a:spLocks noChangeArrowheads="1"/>
          </p:cNvSpPr>
          <p:nvPr/>
        </p:nvSpPr>
        <p:spPr bwMode="auto">
          <a:xfrm>
            <a:off x="3175000" y="6597650"/>
            <a:ext cx="2711450" cy="260350"/>
          </a:xfrm>
          <a:prstGeom prst="rect">
            <a:avLst/>
          </a:prstGeom>
          <a:noFill/>
          <a:ln w="9525">
            <a:noFill/>
            <a:miter lim="800000"/>
            <a:headEnd/>
            <a:tailEnd/>
          </a:ln>
          <a:effectLst/>
        </p:spPr>
        <p:txBody>
          <a:bodyPr/>
          <a:lstStyle/>
          <a:p>
            <a:pPr algn="ctr"/>
            <a:r>
              <a:rPr lang="en-US" sz="800"/>
              <a:t>Title of Slides</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defRPr>
      </a:lvl2pPr>
      <a:lvl3pPr algn="ctr" rtl="0" eaLnBrk="1" fontAlgn="base" hangingPunct="1">
        <a:spcBef>
          <a:spcPct val="0"/>
        </a:spcBef>
        <a:spcAft>
          <a:spcPct val="0"/>
        </a:spcAft>
        <a:defRPr sz="3600">
          <a:solidFill>
            <a:schemeClr val="tx2"/>
          </a:solidFill>
          <a:latin typeface="Arial" charset="0"/>
        </a:defRPr>
      </a:lvl3pPr>
      <a:lvl4pPr algn="ctr" rtl="0" eaLnBrk="1" fontAlgn="base" hangingPunct="1">
        <a:spcBef>
          <a:spcPct val="0"/>
        </a:spcBef>
        <a:spcAft>
          <a:spcPct val="0"/>
        </a:spcAft>
        <a:defRPr sz="3600">
          <a:solidFill>
            <a:schemeClr val="tx2"/>
          </a:solidFill>
          <a:latin typeface="Arial" charset="0"/>
        </a:defRPr>
      </a:lvl4pPr>
      <a:lvl5pPr algn="ctr" rtl="0" eaLnBrk="1" fontAlgn="base" hangingPunct="1">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Strategies in Emerging Markets</a:t>
            </a:r>
            <a:r>
              <a:rPr lang="en-US" dirty="0"/>
              <a:t/>
            </a:r>
            <a:br>
              <a:rPr lang="en-US" dirty="0"/>
            </a:br>
            <a:endParaRPr lang="en-US" b="1" dirty="0">
              <a:latin typeface="Arial" charset="0"/>
            </a:endParaRPr>
          </a:p>
        </p:txBody>
      </p:sp>
      <p:sp>
        <p:nvSpPr>
          <p:cNvPr id="5" name="Title 1"/>
          <p:cNvSpPr>
            <a:spLocks noGrp="1"/>
          </p:cNvSpPr>
          <p:nvPr>
            <p:ph type="subTitle" idx="1"/>
          </p:nvPr>
        </p:nvSpPr>
        <p:spPr/>
        <p:txBody>
          <a:bodyPr/>
          <a:lstStyle/>
          <a:p>
            <a:r>
              <a:rPr lang="en-US" b="1" dirty="0">
                <a:latin typeface="Arial" charset="0"/>
              </a:rPr>
              <a:t>Emerging economies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idx="4294967295"/>
          </p:nvPr>
        </p:nvSpPr>
        <p:spPr>
          <a:xfrm>
            <a:off x="152400" y="2827338"/>
            <a:ext cx="8839200" cy="1190625"/>
          </a:xfrm>
        </p:spPr>
        <p:txBody>
          <a:bodyPr/>
          <a:lstStyle/>
          <a:p>
            <a:pPr eaLnBrk="1" hangingPunct="1"/>
            <a:r>
              <a:rPr lang="en-US" sz="3600" b="1" dirty="0" smtClean="0"/>
              <a:t>An overview of emerging</a:t>
            </a:r>
            <a:br>
              <a:rPr lang="en-US" sz="3600" b="1" dirty="0" smtClean="0"/>
            </a:br>
            <a:r>
              <a:rPr lang="en-US" sz="3600" b="1" dirty="0" smtClean="0"/>
              <a:t>economies, by region</a:t>
            </a:r>
          </a:p>
        </p:txBody>
      </p:sp>
    </p:spTree>
    <p:extLst>
      <p:ext uri="{BB962C8B-B14F-4D97-AF65-F5344CB8AC3E}">
        <p14:creationId xmlns:p14="http://schemas.microsoft.com/office/powerpoint/2010/main" val="2419728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293688" y="5900738"/>
            <a:ext cx="876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latin typeface="Arial" charset="0"/>
              </a:rPr>
              <a:t>Table 19.1 </a:t>
            </a:r>
            <a:r>
              <a:rPr lang="en-US" sz="1800">
                <a:latin typeface="Arial" charset="0"/>
              </a:rPr>
              <a:t> FDI inflows, by host region and economy, 1980–2005 (millions of dollars)</a:t>
            </a:r>
          </a:p>
        </p:txBody>
      </p:sp>
      <p:pic>
        <p:nvPicPr>
          <p:cNvPr id="13315" name="Picture 7" descr="O:\Graphics\Powerpoint\PE_UK\PE200-Rugman\Final files\GIF\ch19\M19NT001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06538"/>
            <a:ext cx="8382000"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191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93688" y="5900738"/>
            <a:ext cx="876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latin typeface="Arial" charset="0"/>
              </a:rPr>
              <a:t>Table 19.1 </a:t>
            </a:r>
            <a:r>
              <a:rPr lang="en-US" sz="1800">
                <a:latin typeface="Arial" charset="0"/>
              </a:rPr>
              <a:t> FDI inflows, by host region and economy, 1980–2005 (millions of dollars) (Continued)</a:t>
            </a:r>
          </a:p>
        </p:txBody>
      </p:sp>
      <p:pic>
        <p:nvPicPr>
          <p:cNvPr id="14339" name="Picture 3" descr="O:\Graphics\Powerpoint\PE_UK\PE200-Rugman\Final files\GIF\ch19\M19NT001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06513"/>
            <a:ext cx="8382000"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919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ChangeArrowheads="1"/>
          </p:cNvSpPr>
          <p:nvPr/>
        </p:nvSpPr>
        <p:spPr bwMode="auto">
          <a:xfrm>
            <a:off x="293688" y="5900738"/>
            <a:ext cx="876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latin typeface="Arial" charset="0"/>
              </a:rPr>
              <a:t>Table 19.1 </a:t>
            </a:r>
            <a:r>
              <a:rPr lang="en-US" sz="1800">
                <a:latin typeface="Arial" charset="0"/>
              </a:rPr>
              <a:t> FDI inflows, by host region and economy, 1980–2005 (millions of dollars) (Continued)</a:t>
            </a:r>
          </a:p>
        </p:txBody>
      </p:sp>
      <p:pic>
        <p:nvPicPr>
          <p:cNvPr id="15363" name="Picture 1027" descr="O:\Graphics\Powerpoint\PE_UK\PE200-Rugman\Final files\GIF\ch19\M19NT001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382000"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097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293688" y="5900738"/>
            <a:ext cx="8763000"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latin typeface="Arial" charset="0"/>
              </a:rPr>
              <a:t>Table 19.2 </a:t>
            </a:r>
            <a:r>
              <a:rPr lang="en-US" sz="1800">
                <a:latin typeface="Arial" charset="0"/>
              </a:rPr>
              <a:t> FDI from developing countries, 1980–2005 (billions of dollars)</a:t>
            </a:r>
          </a:p>
          <a:p>
            <a:pPr>
              <a:spcBef>
                <a:spcPct val="50000"/>
              </a:spcBef>
            </a:pPr>
            <a:r>
              <a:rPr lang="en-US" sz="800" i="1">
                <a:latin typeface="Arial" charset="0"/>
              </a:rPr>
              <a:t>Source</a:t>
            </a:r>
            <a:r>
              <a:rPr lang="en-US" sz="800">
                <a:latin typeface="Arial" charset="0"/>
              </a:rPr>
              <a:t>: UNCTAD, </a:t>
            </a:r>
            <a:r>
              <a:rPr lang="en-US" sz="800" i="1">
                <a:latin typeface="Arial" charset="0"/>
              </a:rPr>
              <a:t>World Investment Report, </a:t>
            </a:r>
            <a:r>
              <a:rPr lang="en-US" sz="800">
                <a:latin typeface="Arial" charset="0"/>
              </a:rPr>
              <a:t>2004 (Geneva: UNCTAD, 2006), at www.unctad.org</a:t>
            </a:r>
          </a:p>
        </p:txBody>
      </p:sp>
      <p:pic>
        <p:nvPicPr>
          <p:cNvPr id="16387" name="Picture 6" descr="O:\Graphics\Powerpoint\PE_UK\PE200-Rugman\Final files\GIF\ch19\M19NT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27150"/>
            <a:ext cx="83820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386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293688" y="5716588"/>
            <a:ext cx="8763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latin typeface="Arial" charset="0"/>
              </a:rPr>
              <a:t>Table 19.3 </a:t>
            </a:r>
            <a:r>
              <a:rPr lang="en-US" sz="1800">
                <a:latin typeface="Arial" charset="0"/>
              </a:rPr>
              <a:t> The top 50 non-financial TNCs from developing economies ranked by foreign assets, 2005</a:t>
            </a:r>
            <a:r>
              <a:rPr lang="en-US" sz="1800" baseline="30000">
                <a:latin typeface="Arial" charset="0"/>
              </a:rPr>
              <a:t>a</a:t>
            </a:r>
            <a:r>
              <a:rPr lang="en-US" sz="1800">
                <a:latin typeface="Arial" charset="0"/>
              </a:rPr>
              <a:t> (millions of dollars, number of employees)</a:t>
            </a:r>
          </a:p>
          <a:p>
            <a:pPr>
              <a:spcBef>
                <a:spcPct val="50000"/>
              </a:spcBef>
            </a:pPr>
            <a:r>
              <a:rPr lang="en-US" sz="800" i="1">
                <a:latin typeface="Arial" charset="0"/>
              </a:rPr>
              <a:t>Source</a:t>
            </a:r>
            <a:r>
              <a:rPr lang="en-US" sz="800">
                <a:latin typeface="Arial" charset="0"/>
              </a:rPr>
              <a:t>: United Nations, </a:t>
            </a:r>
            <a:r>
              <a:rPr lang="en-US" sz="800" i="1">
                <a:latin typeface="Arial" charset="0"/>
              </a:rPr>
              <a:t>World Investment Report</a:t>
            </a:r>
            <a:r>
              <a:rPr lang="en-US" sz="800">
                <a:latin typeface="Arial" charset="0"/>
              </a:rPr>
              <a:t>, 2006 © United Nations 2001, 2006, 2007 www.unctad.org/wit</a:t>
            </a:r>
          </a:p>
        </p:txBody>
      </p:sp>
      <p:pic>
        <p:nvPicPr>
          <p:cNvPr id="17411" name="Picture 7" descr="O:\Graphics\Powerpoint\PE_UK\PE200-Rugman\Final files\GIF\ch19\M19NT003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911350"/>
            <a:ext cx="83820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025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93688" y="5716588"/>
            <a:ext cx="8763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latin typeface="Arial" charset="0"/>
              </a:rPr>
              <a:t>Table 19.3 </a:t>
            </a:r>
            <a:r>
              <a:rPr lang="en-US" sz="1800">
                <a:latin typeface="Arial" charset="0"/>
              </a:rPr>
              <a:t> The top 50 non-financial TNCs from developing economies ranked by foreign assets, 2005</a:t>
            </a:r>
            <a:r>
              <a:rPr lang="en-US" sz="1800" baseline="30000">
                <a:latin typeface="Arial" charset="0"/>
              </a:rPr>
              <a:t>a</a:t>
            </a:r>
            <a:r>
              <a:rPr lang="en-US" sz="1800">
                <a:latin typeface="Arial" charset="0"/>
              </a:rPr>
              <a:t> (millions of dollars, number of employees) (Continued)</a:t>
            </a:r>
          </a:p>
          <a:p>
            <a:pPr>
              <a:spcBef>
                <a:spcPct val="50000"/>
              </a:spcBef>
            </a:pPr>
            <a:r>
              <a:rPr lang="en-US" sz="800" i="1">
                <a:latin typeface="Arial" charset="0"/>
              </a:rPr>
              <a:t>Source</a:t>
            </a:r>
            <a:r>
              <a:rPr lang="en-US" sz="800">
                <a:latin typeface="Arial" charset="0"/>
              </a:rPr>
              <a:t>: United Nations, </a:t>
            </a:r>
            <a:r>
              <a:rPr lang="en-US" sz="800" i="1">
                <a:latin typeface="Arial" charset="0"/>
              </a:rPr>
              <a:t>World Investment Report</a:t>
            </a:r>
            <a:r>
              <a:rPr lang="en-US" sz="800">
                <a:latin typeface="Arial" charset="0"/>
              </a:rPr>
              <a:t>, 2006 © United Nations 2001, 2006, 2007 www.unctad.org/wit</a:t>
            </a:r>
          </a:p>
        </p:txBody>
      </p:sp>
      <p:pic>
        <p:nvPicPr>
          <p:cNvPr id="18435" name="Picture 3" descr="O:\Graphics\Powerpoint\PE_UK\PE200-Rugman\Final files\GIF\ch19\M19NT003b.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19250"/>
            <a:ext cx="8382000"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458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O:\Graphics\Powerpoint\PE_UK\PE200-Rugman\Final files\GIF\ch19\M19NT003c.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41300"/>
            <a:ext cx="83820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5"/>
          <p:cNvSpPr>
            <a:spLocks noChangeArrowheads="1"/>
          </p:cNvSpPr>
          <p:nvPr/>
        </p:nvSpPr>
        <p:spPr bwMode="auto">
          <a:xfrm>
            <a:off x="381000" y="3351213"/>
            <a:ext cx="8610600"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latin typeface="Arial" charset="0"/>
              </a:rPr>
              <a:t>Table 19.3 </a:t>
            </a:r>
            <a:r>
              <a:rPr lang="en-US" sz="1800">
                <a:latin typeface="Arial" charset="0"/>
              </a:rPr>
              <a:t> The top 50 non-financial TNCs from developing economies ranked by foreign assets, 2005</a:t>
            </a:r>
            <a:r>
              <a:rPr lang="en-US" sz="1800" baseline="30000">
                <a:latin typeface="Arial" charset="0"/>
              </a:rPr>
              <a:t>a</a:t>
            </a:r>
            <a:r>
              <a:rPr lang="en-US" sz="1800">
                <a:latin typeface="Arial" charset="0"/>
              </a:rPr>
              <a:t> (millions of dollars, number of employees) (Continued)</a:t>
            </a:r>
            <a:endParaRPr lang="en-US" sz="800">
              <a:latin typeface="Arial" charset="0"/>
            </a:endParaRPr>
          </a:p>
          <a:p>
            <a:r>
              <a:rPr lang="en-US" sz="1000">
                <a:latin typeface="Arial" charset="0"/>
              </a:rPr>
              <a:t>Note:</a:t>
            </a:r>
          </a:p>
          <a:p>
            <a:r>
              <a:rPr lang="en-US" sz="1000" baseline="30000">
                <a:latin typeface="Arial" charset="0"/>
              </a:rPr>
              <a:t>a</a:t>
            </a:r>
            <a:r>
              <a:rPr lang="en-US" sz="1000">
                <a:latin typeface="Arial" charset="0"/>
              </a:rPr>
              <a:t> All data are based on the annual reports of TNCs (MNEs) unless otherwise stated.</a:t>
            </a:r>
          </a:p>
          <a:p>
            <a:r>
              <a:rPr lang="en-US" sz="1000" baseline="30000">
                <a:latin typeface="Arial" charset="0"/>
              </a:rPr>
              <a:t>b</a:t>
            </a:r>
            <a:r>
              <a:rPr lang="en-US" sz="1000">
                <a:latin typeface="Arial" charset="0"/>
              </a:rPr>
              <a:t> TNI, or “Transnationality Index,” is calculated as the average of the following three ratios: foreign assets to total sales, foreign sales to total sales, and foreign employment to total employment.</a:t>
            </a:r>
          </a:p>
          <a:p>
            <a:r>
              <a:rPr lang="en-US" sz="1000" baseline="30000">
                <a:latin typeface="Arial" charset="0"/>
              </a:rPr>
              <a:t>d</a:t>
            </a:r>
            <a:r>
              <a:rPr lang="en-US" sz="1000">
                <a:latin typeface="Arial" charset="0"/>
              </a:rPr>
              <a:t> Industry classifications for companies follows the US Standard Industrial classification as used by the US Securities and Exchange Commission (SEC).</a:t>
            </a:r>
          </a:p>
          <a:p>
            <a:r>
              <a:rPr lang="en-US" sz="1000" baseline="30000">
                <a:latin typeface="Arial" charset="0"/>
              </a:rPr>
              <a:t>e</a:t>
            </a:r>
            <a:r>
              <a:rPr lang="en-US" sz="1000">
                <a:latin typeface="Arial" charset="0"/>
              </a:rPr>
              <a:t> In a number of cases, companies reported only partial foreign sales. In a number of cases companies reported sales only by destination.</a:t>
            </a:r>
          </a:p>
          <a:p>
            <a:r>
              <a:rPr lang="en-US" sz="1000" baseline="30000">
                <a:latin typeface="Arial" charset="0"/>
              </a:rPr>
              <a:t>f</a:t>
            </a:r>
            <a:r>
              <a:rPr lang="en-US" sz="1000">
                <a:latin typeface="Arial" charset="0"/>
              </a:rPr>
              <a:t> Foreign sales are based on the origin of the sales. In a number of cases companies reported sales only by destination.</a:t>
            </a:r>
          </a:p>
          <a:p>
            <a:r>
              <a:rPr lang="en-US" sz="1000" baseline="30000">
                <a:latin typeface="Arial" charset="0"/>
              </a:rPr>
              <a:t>g</a:t>
            </a:r>
            <a:r>
              <a:rPr lang="en-US" sz="1000">
                <a:latin typeface="Arial" charset="0"/>
              </a:rPr>
              <a:t> Foreign employment data are calculated by applying the share of foreign employment in total employment of the previous year to total employment of 2006.</a:t>
            </a:r>
          </a:p>
          <a:p>
            <a:r>
              <a:rPr lang="en-US" sz="1000" baseline="30000">
                <a:latin typeface="Arial" charset="0"/>
              </a:rPr>
              <a:t>h</a:t>
            </a:r>
            <a:r>
              <a:rPr lang="en-US" sz="1000">
                <a:latin typeface="Arial" charset="0"/>
              </a:rPr>
              <a:t> Foreign assets data are calculated by applying the share of foreign assets in total assets of the previous year to total assets of 2006.</a:t>
            </a:r>
          </a:p>
          <a:p>
            <a:r>
              <a:rPr lang="en-US" sz="1000" baseline="30000">
                <a:latin typeface="Arial" charset="0"/>
              </a:rPr>
              <a:t>i</a:t>
            </a:r>
            <a:r>
              <a:rPr lang="en-US" sz="1000">
                <a:latin typeface="Arial" charset="0"/>
              </a:rPr>
              <a:t> Foreign sales data are calculated by applying the share of foreign sales in total assets of the previous year to total sales of 2006.</a:t>
            </a:r>
          </a:p>
          <a:p>
            <a:r>
              <a:rPr lang="en-US" sz="1000" baseline="30000">
                <a:latin typeface="Arial" charset="0"/>
              </a:rPr>
              <a:t>j</a:t>
            </a:r>
            <a:r>
              <a:rPr lang="en-US" sz="1000">
                <a:latin typeface="Arial" charset="0"/>
              </a:rPr>
              <a:t> Data were obtained from the company in response to an UNCTAD survey.</a:t>
            </a:r>
          </a:p>
          <a:p>
            <a:r>
              <a:rPr lang="en-US" sz="1000" baseline="30000">
                <a:latin typeface="Arial" charset="0"/>
              </a:rPr>
              <a:t>l</a:t>
            </a:r>
            <a:r>
              <a:rPr lang="en-US" sz="1000">
                <a:latin typeface="Arial" charset="0"/>
              </a:rPr>
              <a:t> Data for foreign activities are outside Asia.</a:t>
            </a:r>
          </a:p>
          <a:p>
            <a:r>
              <a:rPr lang="en-US" sz="1000" baseline="30000">
                <a:latin typeface="Arial" charset="0"/>
              </a:rPr>
              <a:t>m</a:t>
            </a:r>
            <a:r>
              <a:rPr lang="en-US" sz="1000">
                <a:latin typeface="Arial" charset="0"/>
              </a:rPr>
              <a:t> Foreign employment data are calculated by applying the average of the share of foreign employment in total employment of all companies in the same industry (omitting the extremes) to total Employment</a:t>
            </a:r>
          </a:p>
          <a:p>
            <a:r>
              <a:rPr lang="en-US" sz="800" i="1">
                <a:solidFill>
                  <a:schemeClr val="tx2"/>
                </a:solidFill>
                <a:latin typeface="Arial" charset="0"/>
              </a:rPr>
              <a:t>Source</a:t>
            </a:r>
            <a:r>
              <a:rPr lang="en-US" sz="800">
                <a:solidFill>
                  <a:schemeClr val="tx2"/>
                </a:solidFill>
                <a:latin typeface="Arial" charset="0"/>
              </a:rPr>
              <a:t>: United Nations, </a:t>
            </a:r>
            <a:r>
              <a:rPr lang="en-US" sz="800" i="1">
                <a:solidFill>
                  <a:schemeClr val="tx2"/>
                </a:solidFill>
                <a:latin typeface="Arial" charset="0"/>
              </a:rPr>
              <a:t>World Investment Report</a:t>
            </a:r>
            <a:r>
              <a:rPr lang="en-US" sz="800">
                <a:solidFill>
                  <a:schemeClr val="tx2"/>
                </a:solidFill>
                <a:latin typeface="Arial" charset="0"/>
              </a:rPr>
              <a:t>, 2006 © United Nations 2001, 2006, 2007 www.unctad.org/wit</a:t>
            </a:r>
          </a:p>
        </p:txBody>
      </p:sp>
    </p:spTree>
    <p:extLst>
      <p:ext uri="{BB962C8B-B14F-4D97-AF65-F5344CB8AC3E}">
        <p14:creationId xmlns:p14="http://schemas.microsoft.com/office/powerpoint/2010/main" val="2708850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228600" y="273050"/>
            <a:ext cx="8839200" cy="641350"/>
          </a:xfrm>
        </p:spPr>
        <p:txBody>
          <a:bodyPr/>
          <a:lstStyle/>
          <a:p>
            <a:pPr eaLnBrk="1" hangingPunct="1"/>
            <a:r>
              <a:rPr lang="en-US" sz="3600" b="1" dirty="0" smtClean="0"/>
              <a:t>Asia-Pacific and the Middle East </a:t>
            </a:r>
          </a:p>
        </p:txBody>
      </p:sp>
      <p:sp>
        <p:nvSpPr>
          <p:cNvPr id="20483" name="Rectangle 3"/>
          <p:cNvSpPr>
            <a:spLocks noGrp="1" noChangeArrowheads="1"/>
          </p:cNvSpPr>
          <p:nvPr>
            <p:ph type="body" idx="4294967295"/>
          </p:nvPr>
        </p:nvSpPr>
        <p:spPr>
          <a:xfrm>
            <a:off x="501650" y="1250950"/>
            <a:ext cx="8489950" cy="4968875"/>
          </a:xfrm>
        </p:spPr>
        <p:txBody>
          <a:bodyPr/>
          <a:lstStyle/>
          <a:p>
            <a:pPr marL="385763" indent="-385763" eaLnBrk="1" hangingPunct="1"/>
            <a:r>
              <a:rPr lang="en-US" sz="2800" dirty="0" smtClean="0"/>
              <a:t>Receive </a:t>
            </a:r>
            <a:r>
              <a:rPr lang="en-US" sz="2800" b="1" dirty="0" smtClean="0"/>
              <a:t>22% of global FDI flows</a:t>
            </a:r>
            <a:r>
              <a:rPr lang="en-US" sz="2800" dirty="0" smtClean="0"/>
              <a:t>, the </a:t>
            </a:r>
            <a:r>
              <a:rPr lang="en-US" sz="2800" b="1" dirty="0" smtClean="0"/>
              <a:t>most</a:t>
            </a:r>
            <a:r>
              <a:rPr lang="en-US" sz="2800" dirty="0" smtClean="0"/>
              <a:t> of any </a:t>
            </a:r>
            <a:r>
              <a:rPr lang="en-US" sz="2800" b="1" dirty="0" smtClean="0"/>
              <a:t>non-triad region</a:t>
            </a:r>
            <a:r>
              <a:rPr lang="en-US" sz="2800" dirty="0" smtClean="0"/>
              <a:t>.</a:t>
            </a:r>
          </a:p>
          <a:p>
            <a:pPr marL="385763" indent="-385763" eaLnBrk="1" hangingPunct="1"/>
            <a:r>
              <a:rPr lang="en-US" sz="2800" dirty="0" smtClean="0"/>
              <a:t>90% of FDI is concentrated in only 10 countries.</a:t>
            </a:r>
          </a:p>
          <a:p>
            <a:pPr marL="796925" lvl="1" indent="-398463" eaLnBrk="1" hangingPunct="1"/>
            <a:r>
              <a:rPr lang="en-US" sz="2600" dirty="0" smtClean="0"/>
              <a:t>China, Hong Kong (China) &amp; Singapore receive the most FDI.</a:t>
            </a:r>
          </a:p>
          <a:p>
            <a:pPr marL="796925" lvl="1" indent="-398463" eaLnBrk="1" hangingPunct="1"/>
            <a:r>
              <a:rPr lang="en-GB" sz="2600" dirty="0" smtClean="0"/>
              <a:t>The </a:t>
            </a:r>
            <a:r>
              <a:rPr lang="en-GB" sz="2600" b="1" dirty="0" smtClean="0"/>
              <a:t>oil rich countries </a:t>
            </a:r>
            <a:r>
              <a:rPr lang="en-GB" sz="2600" dirty="0" smtClean="0"/>
              <a:t>of the Middle East also </a:t>
            </a:r>
            <a:r>
              <a:rPr lang="en-GB" sz="2600" b="1" dirty="0" smtClean="0"/>
              <a:t>experience FDI</a:t>
            </a:r>
            <a:r>
              <a:rPr lang="en-GB" sz="2600" dirty="0" smtClean="0"/>
              <a:t>, but this is </a:t>
            </a:r>
            <a:r>
              <a:rPr lang="en-GB" sz="2600" b="1" dirty="0" smtClean="0"/>
              <a:t>almost exclusively related to their oil industries.</a:t>
            </a:r>
            <a:r>
              <a:rPr lang="en-US" sz="2600" b="1" dirty="0" smtClean="0"/>
              <a:t> </a:t>
            </a:r>
          </a:p>
          <a:p>
            <a:pPr marL="385763" indent="-385763" eaLnBrk="1" hangingPunct="1"/>
            <a:r>
              <a:rPr lang="en-US" sz="2800" dirty="0" smtClean="0"/>
              <a:t>Many of the countries in the region </a:t>
            </a:r>
            <a:r>
              <a:rPr lang="en-US" sz="2800" b="1" dirty="0" smtClean="0"/>
              <a:t>continue to liberalize their economies </a:t>
            </a:r>
            <a:r>
              <a:rPr lang="en-US" sz="2800" dirty="0" smtClean="0"/>
              <a:t>and </a:t>
            </a:r>
            <a:r>
              <a:rPr lang="en-US" sz="2800" b="1" dirty="0" smtClean="0"/>
              <a:t>privatize state-owned assets.</a:t>
            </a:r>
          </a:p>
        </p:txBody>
      </p:sp>
    </p:spTree>
    <p:extLst>
      <p:ext uri="{BB962C8B-B14F-4D97-AF65-F5344CB8AC3E}">
        <p14:creationId xmlns:p14="http://schemas.microsoft.com/office/powerpoint/2010/main" val="1389175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512763" y="1392238"/>
            <a:ext cx="8478837" cy="3883025"/>
          </a:xfrm>
        </p:spPr>
        <p:txBody>
          <a:bodyPr/>
          <a:lstStyle/>
          <a:p>
            <a:pPr marL="385763" indent="-385763" eaLnBrk="1" hangingPunct="1"/>
            <a:r>
              <a:rPr lang="en-GB" sz="2800" dirty="0" smtClean="0"/>
              <a:t>There are </a:t>
            </a:r>
            <a:r>
              <a:rPr lang="en-GB" sz="2800" b="1" dirty="0" smtClean="0"/>
              <a:t>two clear trends </a:t>
            </a:r>
            <a:r>
              <a:rPr lang="en-GB" sz="2800" dirty="0" smtClean="0"/>
              <a:t>that indicate the dynamism of the Asia region.</a:t>
            </a:r>
          </a:p>
          <a:p>
            <a:pPr marL="774700" lvl="1" indent="-387350" eaLnBrk="1" hangingPunct="1"/>
            <a:r>
              <a:rPr lang="en-GB" sz="2600" dirty="0" smtClean="0"/>
              <a:t>The </a:t>
            </a:r>
            <a:r>
              <a:rPr lang="en-GB" sz="2600" b="1" dirty="0" smtClean="0"/>
              <a:t>growth on intra-regional investment</a:t>
            </a:r>
            <a:r>
              <a:rPr lang="en-GB" sz="2600" dirty="0" smtClean="0"/>
              <a:t>, particularly driven by the regional giants India and China joining countries like Malaysia, South Korea, Taiwan and Singapore as active investors. </a:t>
            </a:r>
          </a:p>
          <a:p>
            <a:pPr marL="774700" lvl="1" indent="-387350" eaLnBrk="1" hangingPunct="1"/>
            <a:r>
              <a:rPr lang="en-GB" sz="2600" b="1" dirty="0" smtClean="0"/>
              <a:t>FDI in services is growing rapidly </a:t>
            </a:r>
            <a:r>
              <a:rPr lang="en-GB" sz="2600" dirty="0" smtClean="0"/>
              <a:t>and now represents over 50% of FDI stock in the Asia region. </a:t>
            </a:r>
            <a:endParaRPr lang="en-US" sz="2600" dirty="0" smtClean="0"/>
          </a:p>
        </p:txBody>
      </p:sp>
      <p:sp>
        <p:nvSpPr>
          <p:cNvPr id="21507" name="Rectangle 2"/>
          <p:cNvSpPr>
            <a:spLocks noChangeArrowheads="1"/>
          </p:cNvSpPr>
          <p:nvPr/>
        </p:nvSpPr>
        <p:spPr bwMode="auto">
          <a:xfrm>
            <a:off x="152400" y="279400"/>
            <a:ext cx="8839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sz="3600" b="1">
                <a:solidFill>
                  <a:schemeClr val="tx2"/>
                </a:solidFill>
                <a:latin typeface="Arial" charset="0"/>
              </a:rPr>
              <a:t>Asia-Pacific and the Middle</a:t>
            </a:r>
          </a:p>
          <a:p>
            <a:pPr algn="ctr" eaLnBrk="1" hangingPunct="1"/>
            <a:r>
              <a:rPr lang="en-US" sz="3600" b="1">
                <a:solidFill>
                  <a:schemeClr val="tx2"/>
                </a:solidFill>
                <a:latin typeface="Arial" charset="0"/>
              </a:rPr>
              <a:t>East (Continued) </a:t>
            </a:r>
          </a:p>
        </p:txBody>
      </p:sp>
    </p:spTree>
    <p:extLst>
      <p:ext uri="{BB962C8B-B14F-4D97-AF65-F5344CB8AC3E}">
        <p14:creationId xmlns:p14="http://schemas.microsoft.com/office/powerpoint/2010/main" val="1728073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228600" y="273050"/>
            <a:ext cx="8763000" cy="641350"/>
          </a:xfrm>
        </p:spPr>
        <p:txBody>
          <a:bodyPr/>
          <a:lstStyle/>
          <a:p>
            <a:pPr eaLnBrk="1" hangingPunct="1"/>
            <a:r>
              <a:rPr lang="en-US" sz="3600" b="1" dirty="0" smtClean="0"/>
              <a:t>Emerging Economies</a:t>
            </a:r>
          </a:p>
        </p:txBody>
      </p:sp>
      <p:sp>
        <p:nvSpPr>
          <p:cNvPr id="4099" name="Rectangle 3"/>
          <p:cNvSpPr>
            <a:spLocks noGrp="1" noChangeArrowheads="1"/>
          </p:cNvSpPr>
          <p:nvPr>
            <p:ph type="body" idx="4294967295"/>
          </p:nvPr>
        </p:nvSpPr>
        <p:spPr>
          <a:xfrm>
            <a:off x="511175" y="1260475"/>
            <a:ext cx="8415338" cy="3937000"/>
          </a:xfrm>
        </p:spPr>
        <p:txBody>
          <a:bodyPr/>
          <a:lstStyle/>
          <a:p>
            <a:pPr marL="385763" indent="-385763" eaLnBrk="1" hangingPunct="1"/>
            <a:r>
              <a:rPr lang="en-US" sz="2800" smtClean="0"/>
              <a:t>Objectives</a:t>
            </a:r>
          </a:p>
          <a:p>
            <a:pPr marL="385763" indent="-385763" eaLnBrk="1" hangingPunct="1"/>
            <a:r>
              <a:rPr lang="en-GB" sz="2800" smtClean="0"/>
              <a:t>Introduction</a:t>
            </a:r>
          </a:p>
          <a:p>
            <a:pPr marL="385763" indent="-385763" eaLnBrk="1" hangingPunct="1"/>
            <a:r>
              <a:rPr lang="en-GB" sz="2800" smtClean="0"/>
              <a:t>Triad firms and emerging economy firms: why the mutual interest?</a:t>
            </a:r>
          </a:p>
          <a:p>
            <a:pPr marL="385763" indent="-385763" eaLnBrk="1" hangingPunct="1"/>
            <a:r>
              <a:rPr lang="en-GB" sz="2800" smtClean="0"/>
              <a:t>An overview of emerging economies, by region</a:t>
            </a:r>
          </a:p>
          <a:p>
            <a:pPr marL="385763" indent="-385763" eaLnBrk="1" hangingPunct="1"/>
            <a:r>
              <a:rPr lang="en-GB" sz="2800" smtClean="0"/>
              <a:t>Shifting patterns of comparative and competitive advantage </a:t>
            </a:r>
          </a:p>
          <a:p>
            <a:pPr marL="385763" indent="-385763" eaLnBrk="1" hangingPunct="1"/>
            <a:r>
              <a:rPr lang="en-GB" sz="2800" smtClean="0"/>
              <a:t>Market access to the triad</a:t>
            </a:r>
            <a:endParaRPr lang="en-US" sz="2800" smtClean="0"/>
          </a:p>
        </p:txBody>
      </p:sp>
    </p:spTree>
    <p:extLst>
      <p:ext uri="{BB962C8B-B14F-4D97-AF65-F5344CB8AC3E}">
        <p14:creationId xmlns:p14="http://schemas.microsoft.com/office/powerpoint/2010/main" val="3997393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512763" y="1250950"/>
            <a:ext cx="8458200" cy="3913188"/>
          </a:xfrm>
        </p:spPr>
        <p:txBody>
          <a:bodyPr/>
          <a:lstStyle/>
          <a:p>
            <a:pPr marL="376238" indent="-376238" eaLnBrk="1" hangingPunct="1"/>
            <a:r>
              <a:rPr lang="en-GB" sz="2800" dirty="0" smtClean="0"/>
              <a:t>36 out of the 50 largest </a:t>
            </a:r>
            <a:r>
              <a:rPr lang="en-GB" sz="2800" b="1" dirty="0" smtClean="0"/>
              <a:t>non-financial MNEs </a:t>
            </a:r>
            <a:r>
              <a:rPr lang="en-GB" sz="2800" dirty="0" smtClean="0"/>
              <a:t>from </a:t>
            </a:r>
            <a:r>
              <a:rPr lang="en-GB" sz="2800" b="1" dirty="0" smtClean="0"/>
              <a:t>developing countries </a:t>
            </a:r>
            <a:r>
              <a:rPr lang="en-GB" sz="2800" dirty="0" smtClean="0"/>
              <a:t>listed by </a:t>
            </a:r>
            <a:r>
              <a:rPr lang="en-GB" sz="2800" dirty="0" smtClean="0"/>
              <a:t>UNCTAD (</a:t>
            </a:r>
            <a:r>
              <a:rPr lang="en-GB" sz="2400" i="1" dirty="0" smtClean="0"/>
              <a:t>UN Corporate On Trade &amp; Development</a:t>
            </a:r>
            <a:r>
              <a:rPr lang="en-GB" sz="2800" dirty="0" smtClean="0"/>
              <a:t>) </a:t>
            </a:r>
            <a:r>
              <a:rPr lang="en-GB" sz="2800" b="1" dirty="0" smtClean="0"/>
              <a:t>are from the Asia-Pacific region.</a:t>
            </a:r>
          </a:p>
          <a:p>
            <a:pPr marL="774700" lvl="1" indent="-387350" eaLnBrk="1" hangingPunct="1"/>
            <a:r>
              <a:rPr lang="en-GB" sz="2600" dirty="0" smtClean="0"/>
              <a:t>The </a:t>
            </a:r>
            <a:r>
              <a:rPr lang="en-GB" sz="2600" b="1" dirty="0" smtClean="0"/>
              <a:t>largest number </a:t>
            </a:r>
            <a:r>
              <a:rPr lang="en-GB" sz="2600" dirty="0" smtClean="0"/>
              <a:t>from any country comes from </a:t>
            </a:r>
            <a:r>
              <a:rPr lang="en-GB" sz="2600" b="1" dirty="0" smtClean="0"/>
              <a:t>Hong Kong (China</a:t>
            </a:r>
            <a:r>
              <a:rPr lang="en-GB" sz="2600" dirty="0" smtClean="0"/>
              <a:t>), for example, Hutchison Whampoa (Hong Kong) </a:t>
            </a:r>
          </a:p>
          <a:p>
            <a:pPr marL="774700" lvl="1" indent="-387350" eaLnBrk="1" hangingPunct="1"/>
            <a:r>
              <a:rPr lang="en-GB" sz="2600" b="1" dirty="0" smtClean="0"/>
              <a:t>Others</a:t>
            </a:r>
            <a:r>
              <a:rPr lang="en-GB" sz="2600" dirty="0" smtClean="0"/>
              <a:t> from the region include </a:t>
            </a:r>
            <a:r>
              <a:rPr lang="en-GB" sz="2600" dirty="0" err="1" smtClean="0"/>
              <a:t>Singtel</a:t>
            </a:r>
            <a:r>
              <a:rPr lang="en-GB" sz="2600" dirty="0" smtClean="0"/>
              <a:t> </a:t>
            </a:r>
            <a:r>
              <a:rPr lang="en-GB" sz="2600" b="1" dirty="0" smtClean="0"/>
              <a:t>(Singapore); </a:t>
            </a:r>
            <a:r>
              <a:rPr lang="en-GB" sz="2600" b="1" dirty="0" err="1" smtClean="0"/>
              <a:t>Petronas</a:t>
            </a:r>
            <a:r>
              <a:rPr lang="en-GB" sz="2600" b="1" dirty="0" smtClean="0"/>
              <a:t> (Malaysia); Samsung Electronics (South Korea); etc. </a:t>
            </a:r>
            <a:endParaRPr lang="en-US" sz="2600" b="1" dirty="0" smtClean="0"/>
          </a:p>
        </p:txBody>
      </p:sp>
      <p:sp>
        <p:nvSpPr>
          <p:cNvPr id="22531" name="Rectangle 7"/>
          <p:cNvSpPr>
            <a:spLocks noGrp="1" noChangeArrowheads="1"/>
          </p:cNvSpPr>
          <p:nvPr>
            <p:ph type="title" idx="4294967295"/>
          </p:nvPr>
        </p:nvSpPr>
        <p:spPr>
          <a:xfrm>
            <a:off x="152400" y="273050"/>
            <a:ext cx="8839200" cy="641350"/>
          </a:xfrm>
          <a:noFill/>
        </p:spPr>
        <p:txBody>
          <a:bodyPr/>
          <a:lstStyle/>
          <a:p>
            <a:pPr eaLnBrk="1" hangingPunct="1"/>
            <a:r>
              <a:rPr lang="en-US" sz="3600" b="1" dirty="0" smtClean="0"/>
              <a:t>MNEs from Asia Pacific</a:t>
            </a:r>
          </a:p>
        </p:txBody>
      </p:sp>
    </p:spTree>
    <p:extLst>
      <p:ext uri="{BB962C8B-B14F-4D97-AF65-F5344CB8AC3E}">
        <p14:creationId xmlns:p14="http://schemas.microsoft.com/office/powerpoint/2010/main" val="500084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52400" y="271463"/>
            <a:ext cx="8839200" cy="641350"/>
          </a:xfrm>
        </p:spPr>
        <p:txBody>
          <a:bodyPr/>
          <a:lstStyle/>
          <a:p>
            <a:pPr eaLnBrk="1" hangingPunct="1"/>
            <a:r>
              <a:rPr lang="en-US" sz="3600" b="1" dirty="0" smtClean="0"/>
              <a:t>Central and Eastern Europe</a:t>
            </a:r>
          </a:p>
        </p:txBody>
      </p:sp>
      <p:sp>
        <p:nvSpPr>
          <p:cNvPr id="23555" name="Rectangle 3"/>
          <p:cNvSpPr>
            <a:spLocks noGrp="1" noChangeArrowheads="1"/>
          </p:cNvSpPr>
          <p:nvPr>
            <p:ph type="body" idx="4294967295"/>
          </p:nvPr>
        </p:nvSpPr>
        <p:spPr>
          <a:xfrm>
            <a:off x="523875" y="1328738"/>
            <a:ext cx="8467725" cy="4060825"/>
          </a:xfrm>
        </p:spPr>
        <p:txBody>
          <a:bodyPr/>
          <a:lstStyle/>
          <a:p>
            <a:pPr marL="376238" indent="-376238" eaLnBrk="1" hangingPunct="1">
              <a:lnSpc>
                <a:spcPct val="80000"/>
              </a:lnSpc>
            </a:pPr>
            <a:r>
              <a:rPr lang="en-GB" sz="2600" b="1" dirty="0" smtClean="0"/>
              <a:t>Despite </a:t>
            </a:r>
            <a:r>
              <a:rPr lang="en-GB" sz="2600" dirty="0" smtClean="0"/>
              <a:t>years of </a:t>
            </a:r>
            <a:r>
              <a:rPr lang="en-GB" sz="2600" b="1" dirty="0" smtClean="0"/>
              <a:t>political and economic change</a:t>
            </a:r>
            <a:r>
              <a:rPr lang="en-GB" sz="2600" dirty="0" smtClean="0"/>
              <a:t>, including liberalization</a:t>
            </a:r>
            <a:r>
              <a:rPr lang="en-GB" sz="2600" b="1" dirty="0" smtClean="0"/>
              <a:t>, the Central and Eastern European region still attracts </a:t>
            </a:r>
            <a:r>
              <a:rPr lang="en-GB" sz="2600" dirty="0" smtClean="0"/>
              <a:t>a relatively small percentage of </a:t>
            </a:r>
            <a:r>
              <a:rPr lang="en-GB" sz="2600" b="1" dirty="0" smtClean="0"/>
              <a:t>global FDI inflows </a:t>
            </a:r>
            <a:r>
              <a:rPr lang="en-GB" sz="2600" dirty="0" smtClean="0"/>
              <a:t>(just over 4%).</a:t>
            </a:r>
          </a:p>
          <a:p>
            <a:pPr marL="376238" indent="-376238" eaLnBrk="1" hangingPunct="1">
              <a:lnSpc>
                <a:spcPct val="80000"/>
              </a:lnSpc>
            </a:pPr>
            <a:r>
              <a:rPr lang="en-GB" sz="2600" dirty="0" smtClean="0"/>
              <a:t>Poland, the Czech Republic and Hungary</a:t>
            </a:r>
            <a:r>
              <a:rPr lang="en-GB" sz="2600" b="1" dirty="0" smtClean="0"/>
              <a:t> receive </a:t>
            </a:r>
            <a:r>
              <a:rPr lang="en-GB" sz="2600" dirty="0" smtClean="0"/>
              <a:t>larger shares of </a:t>
            </a:r>
            <a:r>
              <a:rPr lang="en-GB" sz="2600" b="1" dirty="0" smtClean="0"/>
              <a:t>FDI</a:t>
            </a:r>
            <a:r>
              <a:rPr lang="en-GB" sz="2600" dirty="0" smtClean="0"/>
              <a:t> than other countries in the region but have experienced declines in recent years, as has the Russian Federation. </a:t>
            </a:r>
          </a:p>
          <a:p>
            <a:pPr marL="376238" indent="-376238" eaLnBrk="1" hangingPunct="1">
              <a:lnSpc>
                <a:spcPct val="80000"/>
              </a:lnSpc>
            </a:pPr>
            <a:r>
              <a:rPr lang="en-GB" sz="2600" dirty="0" smtClean="0"/>
              <a:t>These, plus 5 other CEE countries (Estonia, Latvia, Lithuania, Slovenia and Slovakia) joined the EU in May 2004 and all saw FDI inflows shrink recently, but prospects look better from now on.</a:t>
            </a:r>
            <a:r>
              <a:rPr lang="en-US" sz="2600" dirty="0" smtClean="0"/>
              <a:t> </a:t>
            </a:r>
          </a:p>
        </p:txBody>
      </p:sp>
    </p:spTree>
    <p:extLst>
      <p:ext uri="{BB962C8B-B14F-4D97-AF65-F5344CB8AC3E}">
        <p14:creationId xmlns:p14="http://schemas.microsoft.com/office/powerpoint/2010/main" val="400573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95263" y="284163"/>
            <a:ext cx="8763000" cy="1190625"/>
          </a:xfrm>
        </p:spPr>
        <p:txBody>
          <a:bodyPr/>
          <a:lstStyle/>
          <a:p>
            <a:pPr eaLnBrk="1" hangingPunct="1"/>
            <a:r>
              <a:rPr lang="en-US" sz="3600" b="1" dirty="0" smtClean="0"/>
              <a:t>MNEs from Central and </a:t>
            </a:r>
            <a:br>
              <a:rPr lang="en-US" sz="3600" b="1" dirty="0" smtClean="0"/>
            </a:br>
            <a:r>
              <a:rPr lang="en-US" sz="3600" b="1" dirty="0" smtClean="0"/>
              <a:t>Eastern Europe</a:t>
            </a:r>
          </a:p>
        </p:txBody>
      </p:sp>
      <p:sp>
        <p:nvSpPr>
          <p:cNvPr id="24579" name="Rectangle 3"/>
          <p:cNvSpPr>
            <a:spLocks noGrp="1" noChangeArrowheads="1"/>
          </p:cNvSpPr>
          <p:nvPr>
            <p:ph type="body" idx="4294967295"/>
          </p:nvPr>
        </p:nvSpPr>
        <p:spPr>
          <a:xfrm>
            <a:off x="512763" y="1403350"/>
            <a:ext cx="8426450" cy="1679575"/>
          </a:xfrm>
        </p:spPr>
        <p:txBody>
          <a:bodyPr/>
          <a:lstStyle/>
          <a:p>
            <a:pPr marL="385763" indent="-385763" eaLnBrk="1" hangingPunct="1"/>
            <a:r>
              <a:rPr lang="en-GB" sz="2600" dirty="0" smtClean="0"/>
              <a:t>The largest </a:t>
            </a:r>
            <a:r>
              <a:rPr lang="en-GB" sz="2600" b="1" dirty="0" smtClean="0"/>
              <a:t>MNEs in the CEE </a:t>
            </a:r>
            <a:r>
              <a:rPr lang="en-GB" sz="2600" dirty="0" smtClean="0"/>
              <a:t>region are </a:t>
            </a:r>
            <a:r>
              <a:rPr lang="en-GB" sz="2600" b="1" dirty="0" smtClean="0"/>
              <a:t>Russian</a:t>
            </a:r>
            <a:r>
              <a:rPr lang="en-GB" sz="2600" dirty="0" smtClean="0"/>
              <a:t>, many of them based on the country’s abundant natural-resources, such as Gazprom, </a:t>
            </a:r>
            <a:r>
              <a:rPr lang="en-GB" sz="2600" dirty="0" err="1" smtClean="0"/>
              <a:t>Rosneft</a:t>
            </a:r>
            <a:r>
              <a:rPr lang="en-GB" sz="2600" dirty="0" smtClean="0"/>
              <a:t> and </a:t>
            </a:r>
            <a:r>
              <a:rPr lang="en-GB" sz="2600" dirty="0" err="1" smtClean="0"/>
              <a:t>LuKoil</a:t>
            </a:r>
            <a:r>
              <a:rPr lang="en-GB" sz="2600" dirty="0" smtClean="0"/>
              <a:t>.</a:t>
            </a:r>
          </a:p>
        </p:txBody>
      </p:sp>
    </p:spTree>
    <p:extLst>
      <p:ext uri="{BB962C8B-B14F-4D97-AF65-F5344CB8AC3E}">
        <p14:creationId xmlns:p14="http://schemas.microsoft.com/office/powerpoint/2010/main" val="1257671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52400" y="273050"/>
            <a:ext cx="8763000" cy="641350"/>
          </a:xfrm>
        </p:spPr>
        <p:txBody>
          <a:bodyPr/>
          <a:lstStyle/>
          <a:p>
            <a:pPr eaLnBrk="1" hangingPunct="1"/>
            <a:r>
              <a:rPr lang="en-US" sz="3600" b="1" dirty="0" smtClean="0"/>
              <a:t>Latin America and the Caribbean</a:t>
            </a:r>
          </a:p>
        </p:txBody>
      </p:sp>
      <p:sp>
        <p:nvSpPr>
          <p:cNvPr id="25603" name="Rectangle 3"/>
          <p:cNvSpPr>
            <a:spLocks noGrp="1" noChangeArrowheads="1"/>
          </p:cNvSpPr>
          <p:nvPr>
            <p:ph type="body" idx="4294967295"/>
          </p:nvPr>
        </p:nvSpPr>
        <p:spPr>
          <a:xfrm>
            <a:off x="501650" y="1296988"/>
            <a:ext cx="8489950" cy="4984750"/>
          </a:xfrm>
        </p:spPr>
        <p:txBody>
          <a:bodyPr/>
          <a:lstStyle/>
          <a:p>
            <a:pPr marL="385763" indent="-385763" eaLnBrk="1" hangingPunct="1">
              <a:lnSpc>
                <a:spcPct val="90000"/>
              </a:lnSpc>
            </a:pPr>
            <a:r>
              <a:rPr lang="en-GB" sz="2400" b="1" dirty="0" smtClean="0"/>
              <a:t>11%</a:t>
            </a:r>
            <a:r>
              <a:rPr lang="en-GB" sz="2400" dirty="0" smtClean="0"/>
              <a:t> of global FDI went to the Latin America region in 2006.</a:t>
            </a:r>
          </a:p>
          <a:p>
            <a:pPr marL="385763" indent="-385763" eaLnBrk="1" hangingPunct="1">
              <a:lnSpc>
                <a:spcPct val="90000"/>
              </a:lnSpc>
            </a:pPr>
            <a:r>
              <a:rPr lang="en-GB" sz="2400" dirty="0" smtClean="0"/>
              <a:t>The </a:t>
            </a:r>
            <a:r>
              <a:rPr lang="en-GB" sz="2400" b="1" dirty="0" smtClean="0"/>
              <a:t>three largest economies </a:t>
            </a:r>
            <a:r>
              <a:rPr lang="en-GB" sz="2400" dirty="0" smtClean="0"/>
              <a:t>of </a:t>
            </a:r>
            <a:r>
              <a:rPr lang="en-GB" sz="2400" b="1" dirty="0" smtClean="0"/>
              <a:t>Argentina, Brazil and Mexico </a:t>
            </a:r>
            <a:r>
              <a:rPr lang="en-GB" sz="2400" dirty="0" smtClean="0"/>
              <a:t>had a </a:t>
            </a:r>
            <a:r>
              <a:rPr lang="en-GB" sz="2400" b="1" dirty="0" smtClean="0"/>
              <a:t>difficult decade </a:t>
            </a:r>
            <a:r>
              <a:rPr lang="en-GB" sz="2400" dirty="0" smtClean="0"/>
              <a:t>in terms of economic growth and </a:t>
            </a:r>
            <a:r>
              <a:rPr lang="en-GB" sz="2400" b="1" dirty="0" smtClean="0"/>
              <a:t>recession</a:t>
            </a:r>
            <a:r>
              <a:rPr lang="en-GB" sz="2400" dirty="0" smtClean="0"/>
              <a:t>, which </a:t>
            </a:r>
            <a:r>
              <a:rPr lang="en-GB" sz="2400" b="1" dirty="0" smtClean="0"/>
              <a:t>stymied FDI inflows</a:t>
            </a:r>
            <a:r>
              <a:rPr lang="en-GB" sz="2400" dirty="0" smtClean="0"/>
              <a:t>. </a:t>
            </a:r>
          </a:p>
          <a:p>
            <a:pPr marL="385763" indent="-385763" eaLnBrk="1" hangingPunct="1">
              <a:lnSpc>
                <a:spcPct val="90000"/>
              </a:lnSpc>
            </a:pPr>
            <a:r>
              <a:rPr lang="en-GB" sz="2400" dirty="0" smtClean="0"/>
              <a:t>A </a:t>
            </a:r>
            <a:r>
              <a:rPr lang="en-GB" sz="2400" b="1" dirty="0" smtClean="0"/>
              <a:t>spate of privatizations </a:t>
            </a:r>
            <a:r>
              <a:rPr lang="en-GB" sz="2400" dirty="0" smtClean="0"/>
              <a:t>during the late 1990s </a:t>
            </a:r>
            <a:r>
              <a:rPr lang="en-GB" sz="2400" b="1" dirty="0" smtClean="0"/>
              <a:t>boosted inward FDI </a:t>
            </a:r>
            <a:r>
              <a:rPr lang="en-GB" sz="2400" dirty="0" smtClean="0"/>
              <a:t>for these and other regional economies and as this process came to an end, so did the FDI inflows.</a:t>
            </a:r>
          </a:p>
          <a:p>
            <a:pPr marL="385763" indent="-385763" eaLnBrk="1" hangingPunct="1">
              <a:lnSpc>
                <a:spcPct val="90000"/>
              </a:lnSpc>
            </a:pPr>
            <a:r>
              <a:rPr lang="en-GB" sz="2400" b="1" dirty="0" smtClean="0"/>
              <a:t>Brazil and Mexico </a:t>
            </a:r>
            <a:r>
              <a:rPr lang="en-GB" sz="2400" dirty="0" smtClean="0"/>
              <a:t>still received the </a:t>
            </a:r>
            <a:r>
              <a:rPr lang="en-GB" sz="2400" b="1" dirty="0" smtClean="0"/>
              <a:t>highest amounts of FDI </a:t>
            </a:r>
            <a:r>
              <a:rPr lang="en-GB" sz="2400" dirty="0" smtClean="0"/>
              <a:t>and, as we would expect, one-third of all FDI into the region </a:t>
            </a:r>
            <a:r>
              <a:rPr lang="en-GB" sz="2400" b="1" dirty="0" smtClean="0"/>
              <a:t>came from the USA</a:t>
            </a:r>
            <a:r>
              <a:rPr lang="en-GB" sz="2400" dirty="0" smtClean="0"/>
              <a:t>. </a:t>
            </a:r>
          </a:p>
          <a:p>
            <a:pPr marL="385763" indent="-385763" eaLnBrk="1" hangingPunct="1">
              <a:lnSpc>
                <a:spcPct val="90000"/>
              </a:lnSpc>
            </a:pPr>
            <a:r>
              <a:rPr lang="en-GB" sz="2400" dirty="0" smtClean="0"/>
              <a:t>Many Latin American countries now face increased competition for US manufacturing investment from China and the Asian region.</a:t>
            </a:r>
            <a:r>
              <a:rPr lang="en-US" sz="2400" dirty="0" smtClean="0"/>
              <a:t> </a:t>
            </a:r>
          </a:p>
        </p:txBody>
      </p:sp>
    </p:spTree>
    <p:extLst>
      <p:ext uri="{BB962C8B-B14F-4D97-AF65-F5344CB8AC3E}">
        <p14:creationId xmlns:p14="http://schemas.microsoft.com/office/powerpoint/2010/main" val="3396776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52400" y="271463"/>
            <a:ext cx="8839200" cy="641350"/>
          </a:xfrm>
        </p:spPr>
        <p:txBody>
          <a:bodyPr/>
          <a:lstStyle/>
          <a:p>
            <a:pPr eaLnBrk="1" hangingPunct="1"/>
            <a:r>
              <a:rPr lang="en-US" sz="3600" b="1" dirty="0" smtClean="0"/>
              <a:t>MNEs from Latin America</a:t>
            </a:r>
          </a:p>
        </p:txBody>
      </p:sp>
      <p:sp>
        <p:nvSpPr>
          <p:cNvPr id="26627" name="Rectangle 3"/>
          <p:cNvSpPr>
            <a:spLocks noGrp="1" noChangeArrowheads="1"/>
          </p:cNvSpPr>
          <p:nvPr>
            <p:ph type="body" idx="4294967295"/>
          </p:nvPr>
        </p:nvSpPr>
        <p:spPr>
          <a:xfrm>
            <a:off x="512763" y="1241425"/>
            <a:ext cx="8412162" cy="3990975"/>
          </a:xfrm>
        </p:spPr>
        <p:txBody>
          <a:bodyPr/>
          <a:lstStyle/>
          <a:p>
            <a:pPr marL="385763" indent="-385763" eaLnBrk="1" hangingPunct="1"/>
            <a:r>
              <a:rPr lang="en-GB" sz="2800" b="1" dirty="0" smtClean="0"/>
              <a:t>8 of the 50 largest non-financial MNEs from developing countries </a:t>
            </a:r>
            <a:r>
              <a:rPr lang="en-GB" sz="2800" dirty="0" smtClean="0"/>
              <a:t>listed by UNCTAD are from the Latin American region.</a:t>
            </a:r>
          </a:p>
          <a:p>
            <a:pPr marL="741363" lvl="1" indent="-354013" eaLnBrk="1" hangingPunct="1"/>
            <a:r>
              <a:rPr lang="en-GB" sz="2400" b="1" dirty="0" smtClean="0"/>
              <a:t>Half of them </a:t>
            </a:r>
            <a:r>
              <a:rPr lang="en-GB" sz="2400" dirty="0" smtClean="0"/>
              <a:t>are </a:t>
            </a:r>
            <a:r>
              <a:rPr lang="en-GB" sz="2400" b="1" dirty="0" smtClean="0"/>
              <a:t>based in Mexico</a:t>
            </a:r>
            <a:r>
              <a:rPr lang="en-GB" sz="2400" dirty="0" smtClean="0"/>
              <a:t>. </a:t>
            </a:r>
          </a:p>
          <a:p>
            <a:pPr marL="385763" indent="-385763" eaLnBrk="1" hangingPunct="1"/>
            <a:r>
              <a:rPr lang="en-GB" sz="2800" b="1" dirty="0" smtClean="0"/>
              <a:t>Many of the largest are natural resources </a:t>
            </a:r>
            <a:r>
              <a:rPr lang="en-GB" sz="2800" dirty="0" smtClean="0"/>
              <a:t>based.</a:t>
            </a:r>
            <a:r>
              <a:rPr lang="en-GB" sz="2600" dirty="0" smtClean="0"/>
              <a:t> </a:t>
            </a:r>
          </a:p>
          <a:p>
            <a:pPr marL="741363" lvl="1" indent="-354013" eaLnBrk="1" hangingPunct="1"/>
            <a:r>
              <a:rPr lang="en-GB" sz="2600" dirty="0" smtClean="0"/>
              <a:t>These include the largest of all, </a:t>
            </a:r>
            <a:r>
              <a:rPr lang="en-GB" sz="2600" dirty="0" err="1" smtClean="0"/>
              <a:t>Cemex</a:t>
            </a:r>
            <a:r>
              <a:rPr lang="en-GB" sz="2600" dirty="0" smtClean="0"/>
              <a:t> (Mexico), </a:t>
            </a:r>
            <a:r>
              <a:rPr lang="en-GB" sz="2600" dirty="0" err="1" smtClean="0"/>
              <a:t>Petrobras</a:t>
            </a:r>
            <a:r>
              <a:rPr lang="en-GB" sz="2600" dirty="0" smtClean="0"/>
              <a:t> (Brazil), </a:t>
            </a:r>
            <a:r>
              <a:rPr lang="en-GB" sz="2600" dirty="0" err="1" smtClean="0"/>
              <a:t>Companhia</a:t>
            </a:r>
            <a:r>
              <a:rPr lang="en-GB" sz="2600" dirty="0" smtClean="0"/>
              <a:t> Vale do Rio </a:t>
            </a:r>
            <a:r>
              <a:rPr lang="en-GB" sz="2600" dirty="0" err="1" smtClean="0"/>
              <a:t>Doce</a:t>
            </a:r>
            <a:r>
              <a:rPr lang="en-GB" sz="2600" dirty="0" smtClean="0"/>
              <a:t> (Brazil), </a:t>
            </a:r>
            <a:r>
              <a:rPr lang="en-GB" sz="2600" dirty="0" err="1" smtClean="0"/>
              <a:t>Metalurgica</a:t>
            </a:r>
            <a:r>
              <a:rPr lang="en-GB" sz="2600" dirty="0" smtClean="0"/>
              <a:t> </a:t>
            </a:r>
            <a:r>
              <a:rPr lang="en-GB" sz="2600" dirty="0" err="1" smtClean="0"/>
              <a:t>Gerdau</a:t>
            </a:r>
            <a:r>
              <a:rPr lang="en-GB" sz="2600" dirty="0" smtClean="0"/>
              <a:t> (Brazil) and Perez </a:t>
            </a:r>
            <a:r>
              <a:rPr lang="en-GB" sz="2600" dirty="0" err="1" smtClean="0"/>
              <a:t>Companc</a:t>
            </a:r>
            <a:r>
              <a:rPr lang="en-GB" sz="2600" dirty="0" smtClean="0"/>
              <a:t> (Argentina).</a:t>
            </a:r>
            <a:r>
              <a:rPr lang="en-US" sz="2600" dirty="0" smtClean="0"/>
              <a:t> </a:t>
            </a:r>
          </a:p>
        </p:txBody>
      </p:sp>
    </p:spTree>
    <p:extLst>
      <p:ext uri="{BB962C8B-B14F-4D97-AF65-F5344CB8AC3E}">
        <p14:creationId xmlns:p14="http://schemas.microsoft.com/office/powerpoint/2010/main" val="138116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2400" y="273050"/>
            <a:ext cx="8839200" cy="641350"/>
          </a:xfrm>
        </p:spPr>
        <p:txBody>
          <a:bodyPr/>
          <a:lstStyle/>
          <a:p>
            <a:pPr eaLnBrk="1" hangingPunct="1"/>
            <a:r>
              <a:rPr lang="en-US" sz="3600" b="1" dirty="0" smtClean="0"/>
              <a:t>Africa</a:t>
            </a:r>
          </a:p>
        </p:txBody>
      </p:sp>
      <p:sp>
        <p:nvSpPr>
          <p:cNvPr id="27651" name="Rectangle 3"/>
          <p:cNvSpPr>
            <a:spLocks noGrp="1" noChangeArrowheads="1"/>
          </p:cNvSpPr>
          <p:nvPr>
            <p:ph type="body" idx="4294967295"/>
          </p:nvPr>
        </p:nvSpPr>
        <p:spPr>
          <a:xfrm>
            <a:off x="501650" y="1241425"/>
            <a:ext cx="8405813" cy="4125913"/>
          </a:xfrm>
        </p:spPr>
        <p:txBody>
          <a:bodyPr/>
          <a:lstStyle/>
          <a:p>
            <a:pPr marL="385763" indent="-385763" eaLnBrk="1" hangingPunct="1"/>
            <a:r>
              <a:rPr lang="en-GB" sz="2800" b="1" dirty="0" smtClean="0"/>
              <a:t>Less than 4% of total global FDI goes to Africa.</a:t>
            </a:r>
          </a:p>
          <a:p>
            <a:pPr marL="785813" lvl="1" indent="-387350" eaLnBrk="1" hangingPunct="1"/>
            <a:r>
              <a:rPr lang="en-GB" sz="2600" b="1" dirty="0" smtClean="0"/>
              <a:t>Resource-rich economies </a:t>
            </a:r>
            <a:r>
              <a:rPr lang="en-GB" sz="2600" dirty="0" smtClean="0"/>
              <a:t>(oil, diamonds, gold and platinum)</a:t>
            </a:r>
          </a:p>
          <a:p>
            <a:pPr marL="385763" indent="-385763" eaLnBrk="1" hangingPunct="1"/>
            <a:r>
              <a:rPr lang="en-GB" sz="2800" dirty="0" smtClean="0"/>
              <a:t>Home to most of the world’s least-developed countries (LDCs). </a:t>
            </a:r>
          </a:p>
          <a:p>
            <a:pPr marL="385763" indent="-385763" eaLnBrk="1" hangingPunct="1"/>
            <a:r>
              <a:rPr lang="en-GB" sz="2800" b="1" dirty="0" smtClean="0"/>
              <a:t>Africa has always recorded </a:t>
            </a:r>
            <a:r>
              <a:rPr lang="en-GB" sz="2800" b="1" u="sng" dirty="0" smtClean="0"/>
              <a:t>low levels </a:t>
            </a:r>
            <a:r>
              <a:rPr lang="en-GB" sz="2800" b="1" dirty="0" smtClean="0"/>
              <a:t>of inward FDI </a:t>
            </a:r>
            <a:r>
              <a:rPr lang="en-GB" sz="2800" dirty="0" smtClean="0"/>
              <a:t>because of its relative </a:t>
            </a:r>
            <a:r>
              <a:rPr lang="en-GB" sz="2800" b="1" dirty="0" smtClean="0"/>
              <a:t>lack of political instability, weak infrastructure, poor labour skills and macro-economic fragility.</a:t>
            </a:r>
            <a:endParaRPr lang="en-US" sz="2800" b="1" dirty="0" smtClean="0"/>
          </a:p>
        </p:txBody>
      </p:sp>
    </p:spTree>
    <p:extLst>
      <p:ext uri="{BB962C8B-B14F-4D97-AF65-F5344CB8AC3E}">
        <p14:creationId xmlns:p14="http://schemas.microsoft.com/office/powerpoint/2010/main" val="4046177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52400" y="273050"/>
            <a:ext cx="8839200" cy="641350"/>
          </a:xfrm>
        </p:spPr>
        <p:txBody>
          <a:bodyPr/>
          <a:lstStyle/>
          <a:p>
            <a:pPr eaLnBrk="1" hangingPunct="1"/>
            <a:r>
              <a:rPr lang="en-US" sz="3600" b="1" dirty="0" smtClean="0"/>
              <a:t>MNEs from Africa</a:t>
            </a:r>
          </a:p>
        </p:txBody>
      </p:sp>
      <p:sp>
        <p:nvSpPr>
          <p:cNvPr id="28675" name="Rectangle 3"/>
          <p:cNvSpPr>
            <a:spLocks noGrp="1" noChangeArrowheads="1"/>
          </p:cNvSpPr>
          <p:nvPr>
            <p:ph type="body" idx="4294967295"/>
          </p:nvPr>
        </p:nvSpPr>
        <p:spPr>
          <a:xfrm>
            <a:off x="501650" y="1241425"/>
            <a:ext cx="8489950" cy="2740025"/>
          </a:xfrm>
        </p:spPr>
        <p:txBody>
          <a:bodyPr/>
          <a:lstStyle/>
          <a:p>
            <a:pPr marL="385763" indent="-385763" eaLnBrk="1" hangingPunct="1"/>
            <a:r>
              <a:rPr lang="en-GB" sz="2800" b="1" dirty="0" smtClean="0"/>
              <a:t>Only 5 of the 50 largest </a:t>
            </a:r>
            <a:r>
              <a:rPr lang="en-GB" sz="2800" dirty="0" smtClean="0"/>
              <a:t>non-financial </a:t>
            </a:r>
            <a:r>
              <a:rPr lang="en-GB" sz="2800" b="1" dirty="0" smtClean="0"/>
              <a:t>MNEs</a:t>
            </a:r>
            <a:r>
              <a:rPr lang="en-GB" sz="2800" dirty="0" smtClean="0"/>
              <a:t> from developing countries listed by UNCTAD </a:t>
            </a:r>
            <a:r>
              <a:rPr lang="en-GB" sz="2800" b="1" dirty="0" smtClean="0"/>
              <a:t>are from Africa and they are all South-African. </a:t>
            </a:r>
          </a:p>
          <a:p>
            <a:pPr marL="385763" indent="-385763" eaLnBrk="1" hangingPunct="1"/>
            <a:r>
              <a:rPr lang="en-GB" sz="2800" dirty="0" smtClean="0"/>
              <a:t>Sappi, Sasol, MTN Group and Barloworld are major players in their respective sectors throughout the region.</a:t>
            </a:r>
            <a:endParaRPr lang="en-US" sz="2800" dirty="0" smtClean="0"/>
          </a:p>
        </p:txBody>
      </p:sp>
    </p:spTree>
    <p:extLst>
      <p:ext uri="{BB962C8B-B14F-4D97-AF65-F5344CB8AC3E}">
        <p14:creationId xmlns:p14="http://schemas.microsoft.com/office/powerpoint/2010/main" val="3793286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ctrTitle" idx="4294967295"/>
          </p:nvPr>
        </p:nvSpPr>
        <p:spPr>
          <a:xfrm>
            <a:off x="152400" y="2827338"/>
            <a:ext cx="8839200" cy="1190625"/>
          </a:xfrm>
        </p:spPr>
        <p:txBody>
          <a:bodyPr/>
          <a:lstStyle/>
          <a:p>
            <a:pPr eaLnBrk="1" hangingPunct="1"/>
            <a:r>
              <a:rPr lang="en-GB" sz="3600" b="1" dirty="0" smtClean="0"/>
              <a:t>Shifting patterns of comparative</a:t>
            </a:r>
            <a:br>
              <a:rPr lang="en-GB" sz="3600" b="1" dirty="0" smtClean="0"/>
            </a:br>
            <a:r>
              <a:rPr lang="en-GB" sz="3600" b="1" dirty="0" smtClean="0"/>
              <a:t>and competitive advantage </a:t>
            </a:r>
            <a:endParaRPr lang="en-US" sz="3600" b="1" dirty="0" smtClean="0"/>
          </a:p>
        </p:txBody>
      </p:sp>
    </p:spTree>
    <p:extLst>
      <p:ext uri="{BB962C8B-B14F-4D97-AF65-F5344CB8AC3E}">
        <p14:creationId xmlns:p14="http://schemas.microsoft.com/office/powerpoint/2010/main" val="569715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idx="4294967295"/>
          </p:nvPr>
        </p:nvSpPr>
        <p:spPr>
          <a:xfrm>
            <a:off x="152400" y="301625"/>
            <a:ext cx="8839200" cy="1127125"/>
          </a:xfrm>
        </p:spPr>
        <p:txBody>
          <a:bodyPr/>
          <a:lstStyle/>
          <a:p>
            <a:pPr eaLnBrk="1" hangingPunct="1"/>
            <a:r>
              <a:rPr lang="en-GB" sz="3400" b="1" dirty="0" smtClean="0"/>
              <a:t>Shifting patterns of comparative</a:t>
            </a:r>
            <a:br>
              <a:rPr lang="en-GB" sz="3400" b="1" dirty="0" smtClean="0"/>
            </a:br>
            <a:r>
              <a:rPr lang="en-GB" sz="3400" b="1" dirty="0" smtClean="0"/>
              <a:t>and competitive advantage </a:t>
            </a:r>
            <a:endParaRPr lang="en-US" sz="3400" b="1" dirty="0" smtClean="0"/>
          </a:p>
        </p:txBody>
      </p:sp>
      <p:sp>
        <p:nvSpPr>
          <p:cNvPr id="30723" name="Rectangle 1027"/>
          <p:cNvSpPr>
            <a:spLocks noGrp="1" noChangeArrowheads="1"/>
          </p:cNvSpPr>
          <p:nvPr>
            <p:ph type="body" idx="4294967295"/>
          </p:nvPr>
        </p:nvSpPr>
        <p:spPr>
          <a:xfrm>
            <a:off x="501650" y="1382713"/>
            <a:ext cx="8467725" cy="5084762"/>
          </a:xfrm>
        </p:spPr>
        <p:txBody>
          <a:bodyPr/>
          <a:lstStyle/>
          <a:p>
            <a:pPr marL="385763" indent="-385763" eaLnBrk="1" hangingPunct="1"/>
            <a:r>
              <a:rPr lang="en-GB" sz="2800" dirty="0" smtClean="0"/>
              <a:t>FDI into non-triad regions:</a:t>
            </a:r>
            <a:r>
              <a:rPr lang="en-GB" dirty="0" smtClean="0"/>
              <a:t> </a:t>
            </a:r>
          </a:p>
          <a:p>
            <a:pPr marL="785813" lvl="1" indent="-398463" eaLnBrk="1" hangingPunct="1"/>
            <a:r>
              <a:rPr lang="en-GB" sz="2600" dirty="0" smtClean="0"/>
              <a:t>Tends to be </a:t>
            </a:r>
            <a:r>
              <a:rPr lang="en-GB" sz="2600" b="1" dirty="0" smtClean="0"/>
              <a:t>concentrated in a few countries</a:t>
            </a:r>
            <a:r>
              <a:rPr lang="en-GB" sz="2600" u="sng" dirty="0" smtClean="0"/>
              <a:t> </a:t>
            </a:r>
            <a:r>
              <a:rPr lang="en-GB" sz="2600" dirty="0" smtClean="0"/>
              <a:t>within each region. </a:t>
            </a:r>
          </a:p>
          <a:p>
            <a:pPr marL="785813" lvl="1" indent="-398463" eaLnBrk="1" hangingPunct="1"/>
            <a:r>
              <a:rPr lang="en-GB" sz="2600" dirty="0" smtClean="0"/>
              <a:t>Still </a:t>
            </a:r>
            <a:r>
              <a:rPr lang="en-GB" sz="2600" b="1" dirty="0" smtClean="0"/>
              <a:t>tends to be related to primary resources</a:t>
            </a:r>
            <a:r>
              <a:rPr lang="en-GB" sz="2600" dirty="0" smtClean="0"/>
              <a:t>.</a:t>
            </a:r>
          </a:p>
          <a:p>
            <a:pPr marL="785813" lvl="1" indent="-398463" eaLnBrk="1" hangingPunct="1"/>
            <a:r>
              <a:rPr lang="en-GB" sz="2600" dirty="0" smtClean="0"/>
              <a:t>There is a growing volume of manufacturing and service-related FDI.</a:t>
            </a:r>
          </a:p>
          <a:p>
            <a:pPr marL="1052513" lvl="2" indent="-265113" eaLnBrk="1" hangingPunct="1"/>
            <a:r>
              <a:rPr lang="en-GB" dirty="0" smtClean="0"/>
              <a:t>this is particularly true for a group of emerging markets or “newly-industrializing countries” (NICs), which have broken the cycle of underdevelopment to achieve economic growth and wealth-creation, partly through increased integration with other parts of the global economy. </a:t>
            </a:r>
            <a:endParaRPr lang="en-US" dirty="0" smtClean="0"/>
          </a:p>
        </p:txBody>
      </p:sp>
    </p:spTree>
    <p:extLst>
      <p:ext uri="{BB962C8B-B14F-4D97-AF65-F5344CB8AC3E}">
        <p14:creationId xmlns:p14="http://schemas.microsoft.com/office/powerpoint/2010/main" val="1727916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501650" y="1447800"/>
            <a:ext cx="8467725" cy="4670425"/>
          </a:xfrm>
        </p:spPr>
        <p:txBody>
          <a:bodyPr/>
          <a:lstStyle/>
          <a:p>
            <a:pPr marL="385763" indent="-385763" eaLnBrk="1" hangingPunct="1">
              <a:lnSpc>
                <a:spcPct val="90000"/>
              </a:lnSpc>
              <a:tabLst>
                <a:tab pos="385763" algn="l"/>
              </a:tabLst>
            </a:pPr>
            <a:r>
              <a:rPr lang="en-GB" sz="2800" b="1" dirty="0" smtClean="0"/>
              <a:t>Traditional trade theories </a:t>
            </a:r>
            <a:r>
              <a:rPr lang="en-GB" sz="2800" dirty="0" smtClean="0"/>
              <a:t>can help explain current patterns of growth in emerging markets.</a:t>
            </a:r>
          </a:p>
          <a:p>
            <a:pPr marL="785813" lvl="1" indent="-387350" eaLnBrk="1" hangingPunct="1">
              <a:lnSpc>
                <a:spcPct val="90000"/>
              </a:lnSpc>
              <a:tabLst>
                <a:tab pos="385763" algn="l"/>
              </a:tabLst>
            </a:pPr>
            <a:r>
              <a:rPr lang="en-GB" sz="2600" dirty="0" smtClean="0"/>
              <a:t>The theory of </a:t>
            </a:r>
            <a:r>
              <a:rPr lang="en-GB" sz="2600" b="1" dirty="0" smtClean="0"/>
              <a:t>absolute advantage </a:t>
            </a:r>
            <a:r>
              <a:rPr lang="en-GB" sz="2600" dirty="0" smtClean="0"/>
              <a:t>suggests that each nation should </a:t>
            </a:r>
            <a:r>
              <a:rPr lang="en-GB" sz="2600" i="1" dirty="0" smtClean="0"/>
              <a:t>specialize</a:t>
            </a:r>
            <a:r>
              <a:rPr lang="en-GB" sz="2600" dirty="0" smtClean="0"/>
              <a:t> in producing goods it has a natural or acquired advantage in producing. </a:t>
            </a:r>
          </a:p>
          <a:p>
            <a:pPr marL="785813" lvl="1" indent="-387350" eaLnBrk="1" hangingPunct="1">
              <a:lnSpc>
                <a:spcPct val="90000"/>
              </a:lnSpc>
              <a:tabLst>
                <a:tab pos="385763" algn="l"/>
              </a:tabLst>
            </a:pPr>
            <a:r>
              <a:rPr lang="en-GB" sz="2600" dirty="0" smtClean="0"/>
              <a:t>The theory of </a:t>
            </a:r>
            <a:r>
              <a:rPr lang="en-GB" sz="2600" b="1" dirty="0" smtClean="0"/>
              <a:t>comparative advantage </a:t>
            </a:r>
            <a:r>
              <a:rPr lang="en-GB" sz="2600" dirty="0" smtClean="0"/>
              <a:t>holds that a relative advantage is all that is necessary for net gains from trade.</a:t>
            </a:r>
          </a:p>
          <a:p>
            <a:pPr marL="785813" lvl="1" indent="-387350" eaLnBrk="1" hangingPunct="1">
              <a:lnSpc>
                <a:spcPct val="90000"/>
              </a:lnSpc>
              <a:tabLst>
                <a:tab pos="385763" algn="l"/>
              </a:tabLst>
            </a:pPr>
            <a:r>
              <a:rPr lang="en-GB" sz="2600" dirty="0" smtClean="0"/>
              <a:t>The </a:t>
            </a:r>
            <a:r>
              <a:rPr lang="en-GB" sz="2600" b="1" dirty="0" smtClean="0"/>
              <a:t>factor endowments </a:t>
            </a:r>
            <a:r>
              <a:rPr lang="en-GB" sz="2600" dirty="0" smtClean="0"/>
              <a:t>theory allows us to look at the </a:t>
            </a:r>
            <a:r>
              <a:rPr lang="en-GB" sz="2600" i="1" dirty="0" smtClean="0"/>
              <a:t>relative availability</a:t>
            </a:r>
            <a:r>
              <a:rPr lang="en-GB" sz="2600" dirty="0" smtClean="0"/>
              <a:t> of different factors of production (land, labour and capital) and therefore their </a:t>
            </a:r>
            <a:r>
              <a:rPr lang="en-GB" sz="2600" i="1" dirty="0" smtClean="0"/>
              <a:t>relative</a:t>
            </a:r>
            <a:r>
              <a:rPr lang="en-GB" sz="2600" dirty="0" smtClean="0"/>
              <a:t> price in each country. </a:t>
            </a:r>
            <a:endParaRPr lang="en-US" sz="2600" dirty="0" smtClean="0"/>
          </a:p>
        </p:txBody>
      </p:sp>
      <p:sp>
        <p:nvSpPr>
          <p:cNvPr id="31747" name="Rectangle 1026"/>
          <p:cNvSpPr>
            <a:spLocks noChangeArrowheads="1"/>
          </p:cNvSpPr>
          <p:nvPr/>
        </p:nvSpPr>
        <p:spPr bwMode="auto">
          <a:xfrm>
            <a:off x="152400" y="290513"/>
            <a:ext cx="88392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GB" sz="3400" b="1">
                <a:solidFill>
                  <a:schemeClr val="tx2"/>
                </a:solidFill>
                <a:latin typeface="Arial" charset="0"/>
              </a:rPr>
              <a:t>Shifting patterns of comparative</a:t>
            </a:r>
            <a:br>
              <a:rPr lang="en-GB" sz="3400" b="1">
                <a:solidFill>
                  <a:schemeClr val="tx2"/>
                </a:solidFill>
                <a:latin typeface="Arial" charset="0"/>
              </a:rPr>
            </a:br>
            <a:r>
              <a:rPr lang="en-GB" sz="3400" b="1">
                <a:solidFill>
                  <a:schemeClr val="tx2"/>
                </a:solidFill>
                <a:latin typeface="Arial" charset="0"/>
              </a:rPr>
              <a:t>and competitive advantage (Continued) </a:t>
            </a:r>
            <a:endParaRPr lang="en-US" sz="3400" b="1">
              <a:solidFill>
                <a:schemeClr val="tx2"/>
              </a:solidFill>
              <a:latin typeface="Arial" charset="0"/>
            </a:endParaRPr>
          </a:p>
        </p:txBody>
      </p:sp>
    </p:spTree>
    <p:extLst>
      <p:ext uri="{BB962C8B-B14F-4D97-AF65-F5344CB8AC3E}">
        <p14:creationId xmlns:p14="http://schemas.microsoft.com/office/powerpoint/2010/main" val="1442086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52400" y="271463"/>
            <a:ext cx="8839200" cy="641350"/>
          </a:xfrm>
        </p:spPr>
        <p:txBody>
          <a:bodyPr/>
          <a:lstStyle/>
          <a:p>
            <a:pPr eaLnBrk="1" hangingPunct="1"/>
            <a:r>
              <a:rPr lang="en-US" sz="3600" b="1" smtClean="0"/>
              <a:t>Objectives</a:t>
            </a:r>
          </a:p>
        </p:txBody>
      </p:sp>
      <p:sp>
        <p:nvSpPr>
          <p:cNvPr id="5123" name="Rectangle 3"/>
          <p:cNvSpPr>
            <a:spLocks noGrp="1" noChangeArrowheads="1"/>
          </p:cNvSpPr>
          <p:nvPr>
            <p:ph type="body" idx="4294967295"/>
          </p:nvPr>
        </p:nvSpPr>
        <p:spPr>
          <a:xfrm>
            <a:off x="515938" y="1330325"/>
            <a:ext cx="8382000" cy="4786313"/>
          </a:xfrm>
        </p:spPr>
        <p:txBody>
          <a:bodyPr/>
          <a:lstStyle/>
          <a:p>
            <a:pPr marL="387350" indent="-387350" eaLnBrk="1" hangingPunct="1">
              <a:lnSpc>
                <a:spcPct val="80000"/>
              </a:lnSpc>
            </a:pPr>
            <a:r>
              <a:rPr lang="en-GB" sz="2800" b="1" i="1" smtClean="0"/>
              <a:t>Examine</a:t>
            </a:r>
            <a:r>
              <a:rPr lang="en-GB" sz="2800" smtClean="0"/>
              <a:t> the relative </a:t>
            </a:r>
            <a:r>
              <a:rPr lang="en-GB" sz="2800" u="sng" smtClean="0"/>
              <a:t>attractions, opportunities and threats </a:t>
            </a:r>
            <a:r>
              <a:rPr lang="en-GB" sz="2800" smtClean="0"/>
              <a:t>in the triad regions and emerging economies for firms looking to internationalize.</a:t>
            </a:r>
          </a:p>
          <a:p>
            <a:pPr marL="387350" indent="-387350" eaLnBrk="1" hangingPunct="1">
              <a:lnSpc>
                <a:spcPct val="80000"/>
              </a:lnSpc>
            </a:pPr>
            <a:r>
              <a:rPr lang="en-GB" sz="2800" b="1" i="1" smtClean="0"/>
              <a:t>Explain</a:t>
            </a:r>
            <a:r>
              <a:rPr lang="en-GB" sz="2800" smtClean="0"/>
              <a:t> how many </a:t>
            </a:r>
            <a:r>
              <a:rPr lang="en-GB" sz="2800" u="sng" smtClean="0"/>
              <a:t>emerging economies are becoming more integrated </a:t>
            </a:r>
            <a:r>
              <a:rPr lang="en-GB" sz="2800" smtClean="0"/>
              <a:t>into the global economy, in terms of trade, FDI and other forms of interaction and interdependence. </a:t>
            </a:r>
          </a:p>
          <a:p>
            <a:pPr marL="387350" indent="-387350" eaLnBrk="1" hangingPunct="1">
              <a:lnSpc>
                <a:spcPct val="80000"/>
              </a:lnSpc>
            </a:pPr>
            <a:r>
              <a:rPr lang="en-US" sz="2800" b="1" i="1" smtClean="0"/>
              <a:t>Understand</a:t>
            </a:r>
            <a:r>
              <a:rPr lang="en-US" sz="2800" smtClean="0"/>
              <a:t> the </a:t>
            </a:r>
            <a:r>
              <a:rPr lang="en-US" sz="2800" u="sng" smtClean="0"/>
              <a:t>nature of the new multinationals </a:t>
            </a:r>
            <a:r>
              <a:rPr lang="en-US" sz="2800" smtClean="0"/>
              <a:t>from emerging economies, as collaborators and competitors.</a:t>
            </a:r>
            <a:endParaRPr lang="en-GB" sz="2800" smtClean="0"/>
          </a:p>
          <a:p>
            <a:pPr marL="387350" indent="-387350" eaLnBrk="1" hangingPunct="1">
              <a:lnSpc>
                <a:spcPct val="80000"/>
              </a:lnSpc>
            </a:pPr>
            <a:r>
              <a:rPr lang="en-GB" sz="2800" b="1" i="1" smtClean="0"/>
              <a:t>Examine</a:t>
            </a:r>
            <a:r>
              <a:rPr lang="en-GB" sz="2800" smtClean="0"/>
              <a:t> the </a:t>
            </a:r>
            <a:r>
              <a:rPr lang="en-GB" sz="2800" u="sng" smtClean="0"/>
              <a:t>implications of changes in emerging economies</a:t>
            </a:r>
            <a:r>
              <a:rPr lang="en-GB" sz="2800" smtClean="0"/>
              <a:t> for MNE managers in terms of new strategies and organization structures.</a:t>
            </a:r>
            <a:endParaRPr lang="en-US" sz="2800" smtClean="0"/>
          </a:p>
        </p:txBody>
      </p:sp>
    </p:spTree>
    <p:extLst>
      <p:ext uri="{BB962C8B-B14F-4D97-AF65-F5344CB8AC3E}">
        <p14:creationId xmlns:p14="http://schemas.microsoft.com/office/powerpoint/2010/main" val="2564029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52400" y="273050"/>
            <a:ext cx="8839200" cy="641350"/>
          </a:xfrm>
        </p:spPr>
        <p:txBody>
          <a:bodyPr/>
          <a:lstStyle/>
          <a:p>
            <a:pPr eaLnBrk="1" hangingPunct="1"/>
            <a:r>
              <a:rPr lang="en-US" sz="3600" b="1" dirty="0" smtClean="0"/>
              <a:t>The Flying Geese model</a:t>
            </a:r>
          </a:p>
        </p:txBody>
      </p:sp>
      <p:sp>
        <p:nvSpPr>
          <p:cNvPr id="32771" name="Rectangle 3"/>
          <p:cNvSpPr>
            <a:spLocks noGrp="1" noChangeArrowheads="1"/>
          </p:cNvSpPr>
          <p:nvPr>
            <p:ph type="body" idx="4294967295"/>
          </p:nvPr>
        </p:nvSpPr>
        <p:spPr>
          <a:xfrm>
            <a:off x="501650" y="1250950"/>
            <a:ext cx="8224838" cy="3167063"/>
          </a:xfrm>
        </p:spPr>
        <p:txBody>
          <a:bodyPr/>
          <a:lstStyle/>
          <a:p>
            <a:pPr marL="398463" indent="-398463" eaLnBrk="1" hangingPunct="1"/>
            <a:r>
              <a:rPr lang="en-US" sz="2800" dirty="0" smtClean="0"/>
              <a:t>Asian economies are following </a:t>
            </a:r>
            <a:r>
              <a:rPr lang="en-US" sz="2800" b="1" dirty="0" smtClean="0"/>
              <a:t>similar development paths, but are at different stages </a:t>
            </a:r>
            <a:r>
              <a:rPr lang="en-US" sz="2800" dirty="0" smtClean="0"/>
              <a:t>along this path, following the lead “goose” Japan. </a:t>
            </a:r>
          </a:p>
          <a:p>
            <a:pPr marL="398463" indent="-398463" eaLnBrk="1" hangingPunct="1"/>
            <a:r>
              <a:rPr lang="en-US" sz="2800" dirty="0" smtClean="0"/>
              <a:t>Over time each country, or group, will gain and then subsequently loose specific comparative advantage in a particular industry. </a:t>
            </a:r>
          </a:p>
        </p:txBody>
      </p:sp>
    </p:spTree>
    <p:extLst>
      <p:ext uri="{BB962C8B-B14F-4D97-AF65-F5344CB8AC3E}">
        <p14:creationId xmlns:p14="http://schemas.microsoft.com/office/powerpoint/2010/main" val="2929104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500063" y="1250950"/>
            <a:ext cx="8491537" cy="3594100"/>
          </a:xfrm>
        </p:spPr>
        <p:txBody>
          <a:bodyPr/>
          <a:lstStyle/>
          <a:p>
            <a:pPr marL="387350" indent="-387350" eaLnBrk="1" hangingPunct="1"/>
            <a:r>
              <a:rPr lang="en-GB" sz="2800" dirty="0" smtClean="0"/>
              <a:t>In each country the </a:t>
            </a:r>
            <a:r>
              <a:rPr lang="en-GB" sz="2800" b="1" dirty="0" smtClean="0"/>
              <a:t>transition is marked by a shift of employment from one sector to another</a:t>
            </a:r>
            <a:r>
              <a:rPr lang="en-GB" sz="2800" dirty="0" smtClean="0"/>
              <a:t>, within the broader move from agriculture to manufacturing and then to services. </a:t>
            </a:r>
          </a:p>
          <a:p>
            <a:pPr marL="387350" indent="-387350" eaLnBrk="1" hangingPunct="1"/>
            <a:r>
              <a:rPr lang="en-GB" sz="2800" dirty="0" smtClean="0"/>
              <a:t>Overall, </a:t>
            </a:r>
            <a:r>
              <a:rPr lang="en-GB" sz="2800" b="1" dirty="0" smtClean="0"/>
              <a:t>rising skills and improved technological capabilities, increased capital investment and wage inflation </a:t>
            </a:r>
            <a:r>
              <a:rPr lang="en-GB" sz="2800" dirty="0" smtClean="0"/>
              <a:t>(as predicted by the HOS model) drive and are driven by, the change process.</a:t>
            </a:r>
            <a:endParaRPr lang="en-US" sz="2800" dirty="0" smtClean="0"/>
          </a:p>
        </p:txBody>
      </p:sp>
      <p:sp>
        <p:nvSpPr>
          <p:cNvPr id="33795" name="Rectangle 2"/>
          <p:cNvSpPr>
            <a:spLocks noChangeArrowheads="1"/>
          </p:cNvSpPr>
          <p:nvPr/>
        </p:nvSpPr>
        <p:spPr bwMode="auto">
          <a:xfrm>
            <a:off x="152400" y="-6350"/>
            <a:ext cx="883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sz="3600" b="1">
                <a:solidFill>
                  <a:schemeClr val="tx2"/>
                </a:solidFill>
                <a:latin typeface="Arial" charset="0"/>
              </a:rPr>
              <a:t>The Flying Geese model </a:t>
            </a:r>
          </a:p>
          <a:p>
            <a:pPr algn="ctr" eaLnBrk="1" hangingPunct="1"/>
            <a:r>
              <a:rPr lang="en-US" sz="3600" b="1">
                <a:solidFill>
                  <a:schemeClr val="tx2"/>
                </a:solidFill>
                <a:latin typeface="Arial" charset="0"/>
              </a:rPr>
              <a:t>(Continued)</a:t>
            </a:r>
          </a:p>
        </p:txBody>
      </p:sp>
    </p:spTree>
    <p:extLst>
      <p:ext uri="{BB962C8B-B14F-4D97-AF65-F5344CB8AC3E}">
        <p14:creationId xmlns:p14="http://schemas.microsoft.com/office/powerpoint/2010/main" val="1645600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514350" y="1328738"/>
            <a:ext cx="8477250" cy="4502150"/>
          </a:xfrm>
        </p:spPr>
        <p:txBody>
          <a:bodyPr/>
          <a:lstStyle/>
          <a:p>
            <a:pPr marL="387350" indent="-387350" eaLnBrk="1" hangingPunct="1">
              <a:lnSpc>
                <a:spcPct val="80000"/>
              </a:lnSpc>
            </a:pPr>
            <a:r>
              <a:rPr lang="en-US" sz="2800" dirty="0" smtClean="0"/>
              <a:t>The </a:t>
            </a:r>
            <a:r>
              <a:rPr lang="en-US" sz="2800" b="1" dirty="0" smtClean="0"/>
              <a:t>timescale over which individual countries develop the economic conditions, resources and capabilities to specialize</a:t>
            </a:r>
            <a:r>
              <a:rPr lang="en-US" sz="2800" dirty="0" smtClean="0"/>
              <a:t> in a particular industry sector </a:t>
            </a:r>
            <a:r>
              <a:rPr lang="en-US" sz="2800" b="1" dirty="0" smtClean="0"/>
              <a:t>appears to be shortening</a:t>
            </a:r>
            <a:r>
              <a:rPr lang="en-US" sz="2800" dirty="0" smtClean="0"/>
              <a:t>.</a:t>
            </a:r>
          </a:p>
          <a:p>
            <a:pPr marL="387350" indent="-387350" eaLnBrk="1" hangingPunct="1">
              <a:lnSpc>
                <a:spcPct val="80000"/>
              </a:lnSpc>
            </a:pPr>
            <a:r>
              <a:rPr lang="en-US" sz="2800" dirty="0" smtClean="0"/>
              <a:t>Comparative advantage between nations is also therefore shifting faster than in the past.</a:t>
            </a:r>
          </a:p>
          <a:p>
            <a:pPr marL="387350" indent="-387350" eaLnBrk="1" hangingPunct="1">
              <a:lnSpc>
                <a:spcPct val="80000"/>
              </a:lnSpc>
            </a:pPr>
            <a:r>
              <a:rPr lang="en-GB" sz="2800" dirty="0" smtClean="0"/>
              <a:t>Time it took to evolve into leading firms in their industries:</a:t>
            </a:r>
          </a:p>
          <a:p>
            <a:pPr marL="730250" lvl="1" indent="-341313" eaLnBrk="1" hangingPunct="1">
              <a:lnSpc>
                <a:spcPct val="80000"/>
              </a:lnSpc>
            </a:pPr>
            <a:r>
              <a:rPr lang="en-GB" sz="2600" dirty="0" smtClean="0"/>
              <a:t>Toyota and Sony (Japan): 30–35 years; </a:t>
            </a:r>
          </a:p>
          <a:p>
            <a:pPr marL="730250" lvl="1" indent="-341313" eaLnBrk="1" hangingPunct="1">
              <a:lnSpc>
                <a:spcPct val="80000"/>
              </a:lnSpc>
            </a:pPr>
            <a:r>
              <a:rPr lang="en-GB" sz="2600" dirty="0" smtClean="0"/>
              <a:t>Samsung (South Korea) and Acer (Taiwan): 20–25 years;</a:t>
            </a:r>
          </a:p>
          <a:p>
            <a:pPr marL="730250" lvl="1" indent="-341313" eaLnBrk="1" hangingPunct="1">
              <a:lnSpc>
                <a:spcPct val="80000"/>
              </a:lnSpc>
            </a:pPr>
            <a:r>
              <a:rPr lang="en-GB" sz="2600" dirty="0" smtClean="0"/>
              <a:t>WIPRO, Infosys and TCS (India):15–20 years.</a:t>
            </a:r>
            <a:endParaRPr lang="en-US" sz="2600" dirty="0" smtClean="0"/>
          </a:p>
        </p:txBody>
      </p:sp>
      <p:sp>
        <p:nvSpPr>
          <p:cNvPr id="34819" name="Rectangle 2"/>
          <p:cNvSpPr>
            <a:spLocks noChangeArrowheads="1"/>
          </p:cNvSpPr>
          <p:nvPr/>
        </p:nvSpPr>
        <p:spPr bwMode="auto">
          <a:xfrm>
            <a:off x="152400" y="-6350"/>
            <a:ext cx="883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sz="3600" b="1">
                <a:solidFill>
                  <a:schemeClr val="tx2"/>
                </a:solidFill>
                <a:latin typeface="Arial" charset="0"/>
              </a:rPr>
              <a:t>The Flying Geese model </a:t>
            </a:r>
          </a:p>
          <a:p>
            <a:pPr algn="ctr" eaLnBrk="1" hangingPunct="1"/>
            <a:r>
              <a:rPr lang="en-US" sz="3600" b="1">
                <a:solidFill>
                  <a:schemeClr val="tx2"/>
                </a:solidFill>
                <a:latin typeface="Arial" charset="0"/>
              </a:rPr>
              <a:t>(Continued)</a:t>
            </a:r>
          </a:p>
        </p:txBody>
      </p:sp>
    </p:spTree>
    <p:extLst>
      <p:ext uri="{BB962C8B-B14F-4D97-AF65-F5344CB8AC3E}">
        <p14:creationId xmlns:p14="http://schemas.microsoft.com/office/powerpoint/2010/main" val="105224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304800" y="5900738"/>
            <a:ext cx="876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latin typeface="Arial" charset="0"/>
              </a:rPr>
              <a:t>Figure 19.2 </a:t>
            </a:r>
            <a:r>
              <a:rPr lang="en-US" sz="1800">
                <a:latin typeface="Arial" charset="0"/>
              </a:rPr>
              <a:t> “Flying Geese” model: changing national-level specialization</a:t>
            </a:r>
          </a:p>
        </p:txBody>
      </p:sp>
      <p:pic>
        <p:nvPicPr>
          <p:cNvPr id="35843" name="Picture 6" descr="O:\Graphics\Powerpoint\PE_UK\PE200-Rugman\Final files\GIF\ch19\M19NF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382000"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137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304800" y="5900738"/>
            <a:ext cx="876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latin typeface="Arial" charset="0"/>
              </a:rPr>
              <a:t>Figure 19.3 </a:t>
            </a:r>
            <a:r>
              <a:rPr lang="en-US" sz="1800">
                <a:latin typeface="Arial" charset="0"/>
              </a:rPr>
              <a:t> “Flying Geese” model: the shifting location of industrial production</a:t>
            </a:r>
          </a:p>
        </p:txBody>
      </p:sp>
      <p:pic>
        <p:nvPicPr>
          <p:cNvPr id="36867" name="Picture 6" descr="O:\Graphics\Powerpoint\PE_UK\PE200-Rugman\Final files\GIF\ch19\M19NF0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382000"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546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304800" y="5900738"/>
            <a:ext cx="876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latin typeface="Arial" charset="0"/>
              </a:rPr>
              <a:t>Figure 19.4 </a:t>
            </a:r>
            <a:r>
              <a:rPr lang="en-US" sz="1800">
                <a:latin typeface="Arial" charset="0"/>
              </a:rPr>
              <a:t> “Flying Geese” pattern of shifting comparative advantage</a:t>
            </a:r>
          </a:p>
        </p:txBody>
      </p:sp>
      <p:pic>
        <p:nvPicPr>
          <p:cNvPr id="37891" name="Picture 6" descr="O:\Graphics\Powerpoint\PE_UK\PE200-Rugman\Final files\GIF\ch19\M19NF0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013" y="381000"/>
            <a:ext cx="411638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708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304800" y="5900738"/>
            <a:ext cx="876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latin typeface="Arial" charset="0"/>
              </a:rPr>
              <a:t>Figure 19.5 </a:t>
            </a:r>
            <a:r>
              <a:rPr lang="en-US" sz="1800">
                <a:latin typeface="Arial" charset="0"/>
              </a:rPr>
              <a:t> Accelerated structural transformation (are the geese flying faster?)</a:t>
            </a:r>
          </a:p>
        </p:txBody>
      </p:sp>
      <p:pic>
        <p:nvPicPr>
          <p:cNvPr id="38915" name="Picture 6" descr="O:\Graphics\Powerpoint\PE_UK\PE200-Rugman\Final files\GIF\ch19\M19NF00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6498"/>
            <a:ext cx="8382000"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053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52400" y="-6350"/>
            <a:ext cx="8839200" cy="1200150"/>
          </a:xfrm>
        </p:spPr>
        <p:txBody>
          <a:bodyPr/>
          <a:lstStyle/>
          <a:p>
            <a:pPr eaLnBrk="1" hangingPunct="1"/>
            <a:r>
              <a:rPr lang="en-US" sz="3600" b="1" dirty="0" smtClean="0"/>
              <a:t>Criticism of Flying Geese </a:t>
            </a:r>
            <a:br>
              <a:rPr lang="en-US" sz="3600" b="1" dirty="0" smtClean="0"/>
            </a:br>
            <a:r>
              <a:rPr lang="en-US" sz="3600" b="1" dirty="0" smtClean="0"/>
              <a:t>model</a:t>
            </a:r>
          </a:p>
        </p:txBody>
      </p:sp>
      <p:sp>
        <p:nvSpPr>
          <p:cNvPr id="39939" name="Rectangle 3"/>
          <p:cNvSpPr>
            <a:spLocks noGrp="1" noChangeArrowheads="1"/>
          </p:cNvSpPr>
          <p:nvPr>
            <p:ph type="body" idx="4294967295"/>
          </p:nvPr>
        </p:nvSpPr>
        <p:spPr>
          <a:xfrm>
            <a:off x="522288" y="1273175"/>
            <a:ext cx="8458200" cy="4967288"/>
          </a:xfrm>
        </p:spPr>
        <p:txBody>
          <a:bodyPr/>
          <a:lstStyle/>
          <a:p>
            <a:pPr marL="385763" indent="-385763" eaLnBrk="1" hangingPunct="1"/>
            <a:r>
              <a:rPr lang="en-US" sz="2200" dirty="0" smtClean="0"/>
              <a:t>Many studies note that the </a:t>
            </a:r>
            <a:r>
              <a:rPr lang="en-US" sz="2200" b="1" dirty="0" smtClean="0"/>
              <a:t>sequential transfer </a:t>
            </a:r>
            <a:r>
              <a:rPr lang="en-US" sz="2200" dirty="0" smtClean="0"/>
              <a:t>of industrial specialization </a:t>
            </a:r>
            <a:r>
              <a:rPr lang="en-US" sz="2200" b="1" dirty="0" smtClean="0"/>
              <a:t>does not follow the same pattern </a:t>
            </a:r>
            <a:r>
              <a:rPr lang="en-US" sz="2200" dirty="0" smtClean="0"/>
              <a:t>in each country, or that it tends to be more of a parallel process whereby emerging economies seem to develop capabilities and grow exports across several industries at the same time. </a:t>
            </a:r>
          </a:p>
          <a:p>
            <a:pPr marL="385763" indent="-385763" eaLnBrk="1" hangingPunct="1"/>
            <a:r>
              <a:rPr lang="en-GB" sz="2200" dirty="0" smtClean="0"/>
              <a:t>The example of the </a:t>
            </a:r>
            <a:r>
              <a:rPr lang="en-GB" sz="2200" b="1" dirty="0" smtClean="0"/>
              <a:t>Indian IT and services industry also demonstrates that leapfrogging </a:t>
            </a:r>
            <a:r>
              <a:rPr lang="en-GB" sz="2200" dirty="0" smtClean="0"/>
              <a:t>is possible. Here a less developed country (LDC) has evolved competitive advantages in an advanced service sector without going through the stages depicted by the model.</a:t>
            </a:r>
            <a:endParaRPr lang="en-US" sz="2200" dirty="0" smtClean="0"/>
          </a:p>
          <a:p>
            <a:pPr marL="385763" indent="-385763" eaLnBrk="1" hangingPunct="1"/>
            <a:r>
              <a:rPr lang="en-US" sz="2200" dirty="0" smtClean="0"/>
              <a:t>However, some insights can be gained into the processes affecting the changing global locations of different industries and business activities and into the changing relatively competitive advantage between countries.</a:t>
            </a:r>
          </a:p>
        </p:txBody>
      </p:sp>
    </p:spTree>
    <p:extLst>
      <p:ext uri="{BB962C8B-B14F-4D97-AF65-F5344CB8AC3E}">
        <p14:creationId xmlns:p14="http://schemas.microsoft.com/office/powerpoint/2010/main" val="2850451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152400" y="279400"/>
            <a:ext cx="8839200" cy="1190625"/>
          </a:xfrm>
        </p:spPr>
        <p:txBody>
          <a:bodyPr/>
          <a:lstStyle/>
          <a:p>
            <a:pPr eaLnBrk="1" hangingPunct="1"/>
            <a:r>
              <a:rPr lang="en-US" sz="3600" b="1" dirty="0" smtClean="0"/>
              <a:t>Emerging economies </a:t>
            </a:r>
            <a:br>
              <a:rPr lang="en-US" sz="3600" b="1" dirty="0" smtClean="0"/>
            </a:br>
            <a:r>
              <a:rPr lang="en-US" sz="3600" b="1" dirty="0" smtClean="0"/>
              <a:t>as sources of innovation</a:t>
            </a:r>
          </a:p>
        </p:txBody>
      </p:sp>
      <p:sp>
        <p:nvSpPr>
          <p:cNvPr id="40963" name="Content Placeholder 2"/>
          <p:cNvSpPr>
            <a:spLocks noGrp="1"/>
          </p:cNvSpPr>
          <p:nvPr>
            <p:ph idx="4294967295"/>
          </p:nvPr>
        </p:nvSpPr>
        <p:spPr>
          <a:xfrm>
            <a:off x="500063" y="1404938"/>
            <a:ext cx="8491537" cy="4310062"/>
          </a:xfrm>
        </p:spPr>
        <p:txBody>
          <a:bodyPr/>
          <a:lstStyle/>
          <a:p>
            <a:pPr marL="409575" indent="-409575" eaLnBrk="1" hangingPunct="1"/>
            <a:r>
              <a:rPr lang="en-US" sz="2800" dirty="0" smtClean="0"/>
              <a:t>Traditional theories about the </a:t>
            </a:r>
            <a:r>
              <a:rPr lang="en-US" sz="2800" b="1" dirty="0" smtClean="0"/>
              <a:t>MNE tended to view the Triad a source of innovation and non-triad regions as recipients.</a:t>
            </a:r>
          </a:p>
          <a:p>
            <a:pPr marL="763588" lvl="1" indent="-352425" eaLnBrk="1" hangingPunct="1"/>
            <a:r>
              <a:rPr lang="en-US" sz="2600" dirty="0" smtClean="0"/>
              <a:t>The development of ‘‘national innovation systems’’ have made some emerging economies attractive to R&amp;D FDI from MNEs.</a:t>
            </a:r>
          </a:p>
          <a:p>
            <a:pPr marL="763588" lvl="1" indent="-352425" eaLnBrk="1" hangingPunct="1"/>
            <a:r>
              <a:rPr lang="en-US" sz="2600" dirty="0" smtClean="0"/>
              <a:t>This influx of high-technology investment further adds to the importance of emerging economies as sources of, rather than passive recipients of, innovation.</a:t>
            </a:r>
            <a:endParaRPr lang="en-US" dirty="0" smtClean="0"/>
          </a:p>
        </p:txBody>
      </p:sp>
    </p:spTree>
    <p:extLst>
      <p:ext uri="{BB962C8B-B14F-4D97-AF65-F5344CB8AC3E}">
        <p14:creationId xmlns:p14="http://schemas.microsoft.com/office/powerpoint/2010/main" val="232571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ChangeArrowheads="1"/>
          </p:cNvSpPr>
          <p:nvPr/>
        </p:nvSpPr>
        <p:spPr bwMode="auto">
          <a:xfrm>
            <a:off x="304800" y="5900738"/>
            <a:ext cx="876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latin typeface="Arial" charset="0"/>
              </a:rPr>
              <a:t>Figure 19.6 </a:t>
            </a:r>
            <a:r>
              <a:rPr lang="en-US" sz="1800">
                <a:latin typeface="Arial" charset="0"/>
              </a:rPr>
              <a:t> Firm-specific advantages (FSAs) for the new multinationals</a:t>
            </a:r>
          </a:p>
        </p:txBody>
      </p:sp>
      <p:pic>
        <p:nvPicPr>
          <p:cNvPr id="41987" name="Picture 6" descr="O:\Graphics\Powerpoint\PE_UK\PE200-Rugman\Final files\GIF\ch19\M19NF00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76350"/>
            <a:ext cx="838200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10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idx="4294967295"/>
          </p:nvPr>
        </p:nvSpPr>
        <p:spPr>
          <a:xfrm>
            <a:off x="152400" y="273050"/>
            <a:ext cx="8839200" cy="641350"/>
          </a:xfrm>
        </p:spPr>
        <p:txBody>
          <a:bodyPr/>
          <a:lstStyle/>
          <a:p>
            <a:pPr eaLnBrk="1" hangingPunct="1"/>
            <a:r>
              <a:rPr lang="en-US" sz="3600" b="1" dirty="0" smtClean="0"/>
              <a:t>Introduction</a:t>
            </a:r>
          </a:p>
        </p:txBody>
      </p:sp>
      <p:sp>
        <p:nvSpPr>
          <p:cNvPr id="6147" name="Rectangle 6"/>
          <p:cNvSpPr>
            <a:spLocks noGrp="1" noChangeArrowheads="1"/>
          </p:cNvSpPr>
          <p:nvPr>
            <p:ph type="body" idx="4294967295"/>
          </p:nvPr>
        </p:nvSpPr>
        <p:spPr>
          <a:xfrm>
            <a:off x="512763" y="1327150"/>
            <a:ext cx="8489950" cy="4878388"/>
          </a:xfrm>
        </p:spPr>
        <p:txBody>
          <a:bodyPr/>
          <a:lstStyle/>
          <a:p>
            <a:pPr marL="385763" indent="-385763" eaLnBrk="1" hangingPunct="1">
              <a:lnSpc>
                <a:spcPct val="80000"/>
              </a:lnSpc>
            </a:pPr>
            <a:r>
              <a:rPr lang="en-GB" sz="2800" dirty="0" smtClean="0"/>
              <a:t>Emerging market countries are:</a:t>
            </a:r>
            <a:r>
              <a:rPr lang="en-GB" sz="2600" dirty="0" smtClean="0"/>
              <a:t> </a:t>
            </a:r>
          </a:p>
          <a:p>
            <a:pPr marL="774700" lvl="1" indent="-376238" eaLnBrk="1" hangingPunct="1">
              <a:lnSpc>
                <a:spcPct val="80000"/>
              </a:lnSpc>
            </a:pPr>
            <a:r>
              <a:rPr lang="en-GB" sz="2600" b="1" dirty="0" smtClean="0"/>
              <a:t>Growing in importance for international managers </a:t>
            </a:r>
            <a:r>
              <a:rPr lang="en-GB" sz="2600" dirty="0" smtClean="0"/>
              <a:t>for both market-seeking investments and resource-seeking investment.</a:t>
            </a:r>
          </a:p>
          <a:p>
            <a:pPr marL="774700" lvl="1" indent="-376238" eaLnBrk="1" hangingPunct="1">
              <a:lnSpc>
                <a:spcPct val="80000"/>
              </a:lnSpc>
            </a:pPr>
            <a:r>
              <a:rPr lang="en-GB" sz="2600" b="1" dirty="0" smtClean="0"/>
              <a:t>Strongly government-controlled</a:t>
            </a:r>
            <a:r>
              <a:rPr lang="en-GB" sz="2600" dirty="0" smtClean="0"/>
              <a:t>, in that government agencies play a central role in negotiating with foreign investors and deciding the local rules of the game.</a:t>
            </a:r>
          </a:p>
          <a:p>
            <a:pPr marL="774700" lvl="1" indent="-376238" eaLnBrk="1" hangingPunct="1">
              <a:lnSpc>
                <a:spcPct val="80000"/>
              </a:lnSpc>
            </a:pPr>
            <a:r>
              <a:rPr lang="en-GB" sz="2600" b="1" dirty="0" smtClean="0"/>
              <a:t>Less predictable and riskier </a:t>
            </a:r>
            <a:r>
              <a:rPr lang="en-GB" sz="2600" dirty="0" smtClean="0"/>
              <a:t>than triad markets, which investors often underestimate in their pursuit of the high level of rewards on offer.</a:t>
            </a:r>
          </a:p>
          <a:p>
            <a:pPr marL="774700" lvl="1" indent="-376238" eaLnBrk="1" hangingPunct="1">
              <a:lnSpc>
                <a:spcPct val="80000"/>
              </a:lnSpc>
            </a:pPr>
            <a:r>
              <a:rPr lang="en-GB" sz="2600" dirty="0" smtClean="0"/>
              <a:t>The </a:t>
            </a:r>
            <a:r>
              <a:rPr lang="en-GB" sz="2600" b="1" dirty="0" smtClean="0"/>
              <a:t>source of new competitors</a:t>
            </a:r>
            <a:r>
              <a:rPr lang="en-GB" sz="2600" dirty="0" smtClean="0"/>
              <a:t>, as local firms move up the value-chain, </a:t>
            </a:r>
            <a:r>
              <a:rPr lang="en-GB" sz="2600" b="1" dirty="0" smtClean="0"/>
              <a:t>becoming more sophisticated</a:t>
            </a:r>
            <a:r>
              <a:rPr lang="en-GB" sz="2600" dirty="0" smtClean="0"/>
              <a:t> and more international.</a:t>
            </a:r>
            <a:r>
              <a:rPr lang="en-US" sz="2600" dirty="0" smtClean="0"/>
              <a:t> </a:t>
            </a:r>
          </a:p>
        </p:txBody>
      </p:sp>
    </p:spTree>
    <p:extLst>
      <p:ext uri="{BB962C8B-B14F-4D97-AF65-F5344CB8AC3E}">
        <p14:creationId xmlns:p14="http://schemas.microsoft.com/office/powerpoint/2010/main" val="39783819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ctrTitle" idx="4294967295"/>
          </p:nvPr>
        </p:nvSpPr>
        <p:spPr>
          <a:xfrm>
            <a:off x="152400" y="2940050"/>
            <a:ext cx="8839200" cy="641350"/>
          </a:xfrm>
        </p:spPr>
        <p:txBody>
          <a:bodyPr/>
          <a:lstStyle/>
          <a:p>
            <a:pPr eaLnBrk="1" hangingPunct="1"/>
            <a:r>
              <a:rPr lang="en-US" sz="3600" smtClean="0"/>
              <a:t>Market access to the triad</a:t>
            </a:r>
          </a:p>
        </p:txBody>
      </p:sp>
    </p:spTree>
    <p:extLst>
      <p:ext uri="{BB962C8B-B14F-4D97-AF65-F5344CB8AC3E}">
        <p14:creationId xmlns:p14="http://schemas.microsoft.com/office/powerpoint/2010/main" val="159148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52400" y="273050"/>
            <a:ext cx="8839200" cy="641350"/>
          </a:xfrm>
        </p:spPr>
        <p:txBody>
          <a:bodyPr/>
          <a:lstStyle/>
          <a:p>
            <a:pPr eaLnBrk="1" hangingPunct="1"/>
            <a:r>
              <a:rPr lang="en-US" sz="3600" b="1" dirty="0" smtClean="0"/>
              <a:t>Market access to the triad</a:t>
            </a:r>
          </a:p>
        </p:txBody>
      </p:sp>
      <p:sp>
        <p:nvSpPr>
          <p:cNvPr id="44035" name="Rectangle 3"/>
          <p:cNvSpPr>
            <a:spLocks noGrp="1" noChangeArrowheads="1"/>
          </p:cNvSpPr>
          <p:nvPr>
            <p:ph type="body" idx="4294967295"/>
          </p:nvPr>
        </p:nvSpPr>
        <p:spPr>
          <a:xfrm>
            <a:off x="500063" y="1458913"/>
            <a:ext cx="8382000" cy="2908300"/>
          </a:xfrm>
        </p:spPr>
        <p:txBody>
          <a:bodyPr/>
          <a:lstStyle/>
          <a:p>
            <a:pPr marL="398463" indent="-398463" eaLnBrk="1" hangingPunct="1">
              <a:lnSpc>
                <a:spcPct val="80000"/>
              </a:lnSpc>
            </a:pPr>
            <a:r>
              <a:rPr lang="en-GB" sz="2800" b="1" dirty="0" smtClean="0"/>
              <a:t>Non-triad nations need both trade and investment with triad </a:t>
            </a:r>
            <a:r>
              <a:rPr lang="en-GB" sz="2800" dirty="0" smtClean="0"/>
              <a:t>nations and also access to the markets of at least one of the triad regions. </a:t>
            </a:r>
          </a:p>
          <a:p>
            <a:pPr marL="398463" indent="-398463" eaLnBrk="1" hangingPunct="1">
              <a:lnSpc>
                <a:spcPct val="80000"/>
              </a:lnSpc>
            </a:pPr>
            <a:r>
              <a:rPr lang="en-GB" sz="2800" dirty="0" smtClean="0"/>
              <a:t>Access can be subject to complex arrangements with varying degrees of economic trade liberalization and protectionism that are inherent in the institutional and political structures of these regions.</a:t>
            </a:r>
            <a:r>
              <a:rPr lang="en-US" sz="2800" dirty="0" smtClean="0"/>
              <a:t> </a:t>
            </a:r>
            <a:endParaRPr lang="en-GB" sz="2800" dirty="0" smtClean="0"/>
          </a:p>
        </p:txBody>
      </p:sp>
    </p:spTree>
    <p:extLst>
      <p:ext uri="{BB962C8B-B14F-4D97-AF65-F5344CB8AC3E}">
        <p14:creationId xmlns:p14="http://schemas.microsoft.com/office/powerpoint/2010/main" val="2417316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4294967295"/>
          </p:nvPr>
        </p:nvSpPr>
        <p:spPr>
          <a:xfrm>
            <a:off x="500063" y="1468438"/>
            <a:ext cx="8491537" cy="5051425"/>
          </a:xfrm>
        </p:spPr>
        <p:txBody>
          <a:bodyPr/>
          <a:lstStyle/>
          <a:p>
            <a:pPr marL="409575" indent="-409575" eaLnBrk="1" hangingPunct="1">
              <a:lnSpc>
                <a:spcPct val="80000"/>
              </a:lnSpc>
            </a:pPr>
            <a:r>
              <a:rPr lang="en-GB" sz="2800" dirty="0" smtClean="0"/>
              <a:t>The focus of business strategy for non-triad nation firms should be to secure inward triad investment and market access for exports to a triad bloc. </a:t>
            </a:r>
          </a:p>
          <a:p>
            <a:pPr marL="785813" lvl="1" indent="-374650" eaLnBrk="1" hangingPunct="1">
              <a:lnSpc>
                <a:spcPct val="80000"/>
              </a:lnSpc>
            </a:pPr>
            <a:r>
              <a:rPr lang="en-GB" sz="2600" dirty="0" smtClean="0"/>
              <a:t>Direct business contact of a double diamond type.</a:t>
            </a:r>
          </a:p>
          <a:p>
            <a:pPr marL="785813" lvl="1" indent="-374650" eaLnBrk="1" hangingPunct="1">
              <a:lnSpc>
                <a:spcPct val="80000"/>
              </a:lnSpc>
            </a:pPr>
            <a:r>
              <a:rPr lang="en-GB" sz="2600" dirty="0" smtClean="0"/>
              <a:t>Formal linkages arranged by the governments. </a:t>
            </a:r>
          </a:p>
          <a:p>
            <a:pPr marL="409575" indent="-409575" eaLnBrk="1" hangingPunct="1">
              <a:lnSpc>
                <a:spcPct val="80000"/>
              </a:lnSpc>
            </a:pPr>
            <a:r>
              <a:rPr lang="en-GB" sz="2800" dirty="0" smtClean="0"/>
              <a:t>“Clusters” of nations are making such arrangements with triad blocs. Some smaller, non-triad nations may attempt to open the doors to two triad markets. </a:t>
            </a:r>
          </a:p>
          <a:p>
            <a:pPr marL="785813" lvl="1" indent="-374650" eaLnBrk="1" hangingPunct="1">
              <a:lnSpc>
                <a:spcPct val="80000"/>
              </a:lnSpc>
            </a:pPr>
            <a:r>
              <a:rPr lang="en-GB" sz="2600" dirty="0" smtClean="0"/>
              <a:t>For example, both South Korea and Taiwan have equal trade and investment with the US and Japan. Firms from these countries need two double diamonds.</a:t>
            </a:r>
            <a:endParaRPr lang="en-US" sz="2600" dirty="0" smtClean="0"/>
          </a:p>
        </p:txBody>
      </p:sp>
      <p:sp>
        <p:nvSpPr>
          <p:cNvPr id="45059" name="Rectangle 2"/>
          <p:cNvSpPr>
            <a:spLocks noChangeArrowheads="1"/>
          </p:cNvSpPr>
          <p:nvPr/>
        </p:nvSpPr>
        <p:spPr bwMode="auto">
          <a:xfrm>
            <a:off x="152400" y="277813"/>
            <a:ext cx="8839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sz="3600" b="1">
                <a:solidFill>
                  <a:schemeClr val="tx2"/>
                </a:solidFill>
                <a:latin typeface="Arial" charset="0"/>
              </a:rPr>
              <a:t>Market access to the triad</a:t>
            </a:r>
          </a:p>
          <a:p>
            <a:pPr algn="ctr" eaLnBrk="1" hangingPunct="1"/>
            <a:r>
              <a:rPr lang="en-US" sz="3600" b="1">
                <a:solidFill>
                  <a:schemeClr val="tx2"/>
                </a:solidFill>
                <a:latin typeface="Arial" charset="0"/>
              </a:rPr>
              <a:t>(Continued)</a:t>
            </a:r>
          </a:p>
        </p:txBody>
      </p:sp>
    </p:spTree>
    <p:extLst>
      <p:ext uri="{BB962C8B-B14F-4D97-AF65-F5344CB8AC3E}">
        <p14:creationId xmlns:p14="http://schemas.microsoft.com/office/powerpoint/2010/main" val="2202561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517525" y="1787525"/>
            <a:ext cx="8342313" cy="3089275"/>
          </a:xfrm>
        </p:spPr>
        <p:txBody>
          <a:bodyPr/>
          <a:lstStyle/>
          <a:p>
            <a:pPr marL="385763" indent="-385763" eaLnBrk="1" hangingPunct="1"/>
            <a:r>
              <a:rPr lang="en-GB" sz="2800" dirty="0" smtClean="0"/>
              <a:t>There are </a:t>
            </a:r>
            <a:r>
              <a:rPr lang="en-GB" sz="2800" b="1" dirty="0" smtClean="0"/>
              <a:t>two types </a:t>
            </a:r>
            <a:r>
              <a:rPr lang="en-GB" sz="2800" dirty="0" smtClean="0"/>
              <a:t>of international expansion that are important in relation to non-triad firms:</a:t>
            </a:r>
          </a:p>
          <a:p>
            <a:pPr marL="796925" lvl="1" indent="-409575" eaLnBrk="1" hangingPunct="1"/>
            <a:r>
              <a:rPr lang="en-GB" sz="2600" b="1" dirty="0" smtClean="0"/>
              <a:t>internationalization</a:t>
            </a:r>
            <a:r>
              <a:rPr lang="en-GB" sz="2600" dirty="0" smtClean="0"/>
              <a:t> from the </a:t>
            </a:r>
            <a:r>
              <a:rPr lang="en-GB" sz="2600" b="1" dirty="0" smtClean="0"/>
              <a:t>triad into non-triad </a:t>
            </a:r>
            <a:r>
              <a:rPr lang="en-GB" sz="2600" dirty="0" smtClean="0"/>
              <a:t>regions;</a:t>
            </a:r>
          </a:p>
          <a:p>
            <a:pPr marL="796925" lvl="1" indent="-409575" eaLnBrk="1" hangingPunct="1"/>
            <a:r>
              <a:rPr lang="en-GB" sz="2600" dirty="0" smtClean="0"/>
              <a:t>the </a:t>
            </a:r>
            <a:r>
              <a:rPr lang="en-GB" sz="2600" b="1" dirty="0" smtClean="0"/>
              <a:t>internationalization of newer MNEs from outside the triad </a:t>
            </a:r>
            <a:r>
              <a:rPr lang="en-GB" sz="2600" dirty="0" smtClean="0"/>
              <a:t>who are looking to access larger economies.</a:t>
            </a:r>
            <a:endParaRPr lang="en-US" sz="2600" dirty="0" smtClean="0"/>
          </a:p>
        </p:txBody>
      </p:sp>
      <p:sp>
        <p:nvSpPr>
          <p:cNvPr id="7171" name="Text Box 4"/>
          <p:cNvSpPr txBox="1">
            <a:spLocks noChangeArrowheads="1"/>
          </p:cNvSpPr>
          <p:nvPr/>
        </p:nvSpPr>
        <p:spPr bwMode="auto">
          <a:xfrm>
            <a:off x="228600" y="27305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GB" sz="3600" b="1">
                <a:latin typeface="Arial" charset="0"/>
              </a:rPr>
              <a:t>Types of international </a:t>
            </a:r>
          </a:p>
          <a:p>
            <a:pPr algn="ctr"/>
            <a:r>
              <a:rPr lang="en-GB" sz="3600" b="1">
                <a:latin typeface="Arial" charset="0"/>
              </a:rPr>
              <a:t>expansion</a:t>
            </a:r>
            <a:endParaRPr lang="en-US" sz="3600" b="1">
              <a:latin typeface="Arial" charset="0"/>
            </a:endParaRPr>
          </a:p>
        </p:txBody>
      </p:sp>
    </p:spTree>
    <p:extLst>
      <p:ext uri="{BB962C8B-B14F-4D97-AF65-F5344CB8AC3E}">
        <p14:creationId xmlns:p14="http://schemas.microsoft.com/office/powerpoint/2010/main" val="1743339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152400" y="2825750"/>
            <a:ext cx="8839200" cy="1190625"/>
          </a:xfrm>
        </p:spPr>
        <p:txBody>
          <a:bodyPr/>
          <a:lstStyle/>
          <a:p>
            <a:pPr eaLnBrk="1" hangingPunct="1"/>
            <a:r>
              <a:rPr lang="en-GB" sz="3600" smtClean="0"/>
              <a:t>Triad firms and emerging economy firms: why the mutual interest?</a:t>
            </a:r>
            <a:r>
              <a:rPr lang="en-US" sz="3600" smtClean="0"/>
              <a:t> </a:t>
            </a:r>
          </a:p>
        </p:txBody>
      </p:sp>
    </p:spTree>
    <p:extLst>
      <p:ext uri="{BB962C8B-B14F-4D97-AF65-F5344CB8AC3E}">
        <p14:creationId xmlns:p14="http://schemas.microsoft.com/office/powerpoint/2010/main" val="555606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a:xfrm>
            <a:off x="501650" y="1317625"/>
            <a:ext cx="8489950" cy="4843463"/>
          </a:xfrm>
        </p:spPr>
        <p:txBody>
          <a:bodyPr/>
          <a:lstStyle/>
          <a:p>
            <a:pPr marL="385763" indent="-385763" eaLnBrk="1" hangingPunct="1">
              <a:lnSpc>
                <a:spcPct val="80000"/>
              </a:lnSpc>
            </a:pPr>
            <a:r>
              <a:rPr lang="en-GB" sz="2800" dirty="0" smtClean="0"/>
              <a:t>For triad-based MNEs:</a:t>
            </a:r>
          </a:p>
          <a:p>
            <a:pPr marL="806450" lvl="1" indent="-409575" eaLnBrk="1" hangingPunct="1">
              <a:lnSpc>
                <a:spcPct val="80000"/>
              </a:lnSpc>
            </a:pPr>
            <a:r>
              <a:rPr lang="en-GB" sz="2600" b="1" dirty="0" smtClean="0"/>
              <a:t>Triad economies </a:t>
            </a:r>
            <a:r>
              <a:rPr lang="en-GB" sz="2600" dirty="0" smtClean="0"/>
              <a:t>are growing slowly relative to emerging markets both large, like India, China and Brazil and small, like Poland or Malaysia </a:t>
            </a:r>
          </a:p>
          <a:p>
            <a:pPr marL="806450" lvl="1" indent="-409575" eaLnBrk="1" hangingPunct="1">
              <a:lnSpc>
                <a:spcPct val="80000"/>
              </a:lnSpc>
            </a:pPr>
            <a:r>
              <a:rPr lang="en-GB" sz="2600" b="1" dirty="0" smtClean="0"/>
              <a:t>Triad regions also tend to be more expensive</a:t>
            </a:r>
            <a:r>
              <a:rPr lang="en-GB" sz="2600" dirty="0" smtClean="0"/>
              <a:t>, in terms of labour costs, infrastructure, land, materials and supporting industries, relative to non-triad regions.</a:t>
            </a:r>
          </a:p>
          <a:p>
            <a:pPr marL="806450" lvl="1" indent="-409575" eaLnBrk="1" hangingPunct="1">
              <a:lnSpc>
                <a:spcPct val="80000"/>
              </a:lnSpc>
            </a:pPr>
            <a:r>
              <a:rPr lang="en-GB" sz="2600" dirty="0" smtClean="0"/>
              <a:t>As a result, there are </a:t>
            </a:r>
            <a:r>
              <a:rPr lang="en-GB" sz="2600" b="1" dirty="0" smtClean="0"/>
              <a:t>strong incentives </a:t>
            </a:r>
            <a:r>
              <a:rPr lang="en-GB" sz="2600" dirty="0" smtClean="0"/>
              <a:t>for triad-based firms to: </a:t>
            </a:r>
          </a:p>
          <a:p>
            <a:pPr marL="1130300" lvl="2" indent="-311150" eaLnBrk="1" hangingPunct="1">
              <a:lnSpc>
                <a:spcPct val="80000"/>
              </a:lnSpc>
              <a:buFont typeface="Wingdings" pitchFamily="2" charset="2"/>
              <a:buChar char="§"/>
            </a:pPr>
            <a:r>
              <a:rPr lang="en-GB" dirty="0" smtClean="0"/>
              <a:t>sell products, services, and other outputs into these growing, non-triad markets; </a:t>
            </a:r>
          </a:p>
          <a:p>
            <a:pPr marL="1130300" lvl="2" indent="-311150" eaLnBrk="1" hangingPunct="1">
              <a:lnSpc>
                <a:spcPct val="80000"/>
              </a:lnSpc>
              <a:buFont typeface="Wingdings" pitchFamily="2" charset="2"/>
              <a:buChar char="§"/>
            </a:pPr>
            <a:r>
              <a:rPr lang="en-GB" dirty="0" smtClean="0"/>
              <a:t>to source inputs, from cheap labour or manufactured components to services, from such places.</a:t>
            </a:r>
            <a:endParaRPr lang="en-US" sz="1900" dirty="0" smtClean="0"/>
          </a:p>
        </p:txBody>
      </p:sp>
      <p:sp>
        <p:nvSpPr>
          <p:cNvPr id="9219" name="Rectangle 4"/>
          <p:cNvSpPr>
            <a:spLocks noChangeArrowheads="1"/>
          </p:cNvSpPr>
          <p:nvPr/>
        </p:nvSpPr>
        <p:spPr bwMode="auto">
          <a:xfrm>
            <a:off x="219075" y="261938"/>
            <a:ext cx="8696325"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GB" sz="3200" b="1" dirty="0">
                <a:solidFill>
                  <a:schemeClr val="tx2"/>
                </a:solidFill>
                <a:latin typeface="Arial" charset="0"/>
              </a:rPr>
              <a:t>Triad firms and emerging economy</a:t>
            </a:r>
          </a:p>
          <a:p>
            <a:pPr algn="ctr" eaLnBrk="1" hangingPunct="1"/>
            <a:r>
              <a:rPr lang="en-GB" sz="3200" b="1" dirty="0">
                <a:solidFill>
                  <a:schemeClr val="tx2"/>
                </a:solidFill>
                <a:latin typeface="Arial" charset="0"/>
              </a:rPr>
              <a:t>firms: why the mutual interest?</a:t>
            </a:r>
            <a:r>
              <a:rPr lang="en-US" sz="3200" b="1" dirty="0">
                <a:solidFill>
                  <a:schemeClr val="tx2"/>
                </a:solidFill>
                <a:latin typeface="Arial" charset="0"/>
              </a:rPr>
              <a:t> </a:t>
            </a:r>
          </a:p>
        </p:txBody>
      </p:sp>
    </p:spTree>
    <p:extLst>
      <p:ext uri="{BB962C8B-B14F-4D97-AF65-F5344CB8AC3E}">
        <p14:creationId xmlns:p14="http://schemas.microsoft.com/office/powerpoint/2010/main" val="4122611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501650" y="1403350"/>
            <a:ext cx="8489950" cy="3059113"/>
          </a:xfrm>
        </p:spPr>
        <p:txBody>
          <a:bodyPr/>
          <a:lstStyle/>
          <a:p>
            <a:pPr marL="385763" indent="-385763" eaLnBrk="1" hangingPunct="1"/>
            <a:r>
              <a:rPr lang="en-US" sz="2800" dirty="0" smtClean="0"/>
              <a:t>For </a:t>
            </a:r>
            <a:r>
              <a:rPr lang="en-US" sz="2800" b="1" dirty="0" smtClean="0"/>
              <a:t>non-triad</a:t>
            </a:r>
            <a:r>
              <a:rPr lang="en-US" sz="2800" dirty="0" smtClean="0"/>
              <a:t>-based MNEs:</a:t>
            </a:r>
          </a:p>
          <a:p>
            <a:pPr marL="796925" lvl="1" indent="-398463" eaLnBrk="1" hangingPunct="1"/>
            <a:r>
              <a:rPr lang="en-GB" sz="2600" dirty="0" smtClean="0"/>
              <a:t>Large, mature markets like the US, the EU and Japan offer opportunities to sell their products.</a:t>
            </a:r>
          </a:p>
          <a:p>
            <a:pPr marL="796925" lvl="1" indent="-398463" eaLnBrk="1" hangingPunct="1"/>
            <a:r>
              <a:rPr lang="en-GB" sz="2600" dirty="0" smtClean="0"/>
              <a:t>Many firms also look to these countries to fill gaps in their assets, resources and capabilities, from technological know-how or specialist components, to brands.</a:t>
            </a:r>
            <a:r>
              <a:rPr lang="en-US" sz="2600" dirty="0" smtClean="0"/>
              <a:t> </a:t>
            </a:r>
          </a:p>
        </p:txBody>
      </p:sp>
      <p:sp>
        <p:nvSpPr>
          <p:cNvPr id="10243" name="Rectangle 4"/>
          <p:cNvSpPr>
            <a:spLocks noChangeArrowheads="1"/>
          </p:cNvSpPr>
          <p:nvPr/>
        </p:nvSpPr>
        <p:spPr bwMode="auto">
          <a:xfrm>
            <a:off x="185738" y="261938"/>
            <a:ext cx="8772525"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GB" sz="3200" b="1">
                <a:solidFill>
                  <a:schemeClr val="tx2"/>
                </a:solidFill>
                <a:latin typeface="Arial" charset="0"/>
              </a:rPr>
              <a:t>Triad firms and emerging economy</a:t>
            </a:r>
          </a:p>
          <a:p>
            <a:pPr algn="ctr" eaLnBrk="1" hangingPunct="1"/>
            <a:r>
              <a:rPr lang="en-GB" sz="3200" b="1">
                <a:solidFill>
                  <a:schemeClr val="tx2"/>
                </a:solidFill>
                <a:latin typeface="Arial" charset="0"/>
              </a:rPr>
              <a:t>firms: why the mutual interest? (Continued)</a:t>
            </a:r>
            <a:r>
              <a:rPr lang="en-US" sz="3200" b="1">
                <a:solidFill>
                  <a:schemeClr val="tx2"/>
                </a:solidFill>
                <a:latin typeface="Arial" charset="0"/>
              </a:rPr>
              <a:t> </a:t>
            </a:r>
          </a:p>
        </p:txBody>
      </p:sp>
    </p:spTree>
    <p:extLst>
      <p:ext uri="{BB962C8B-B14F-4D97-AF65-F5344CB8AC3E}">
        <p14:creationId xmlns:p14="http://schemas.microsoft.com/office/powerpoint/2010/main" val="2935747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228600" y="5900738"/>
            <a:ext cx="876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latin typeface="Arial" charset="0"/>
              </a:rPr>
              <a:t>Figure 19.1 </a:t>
            </a:r>
            <a:r>
              <a:rPr lang="en-US" sz="1800">
                <a:latin typeface="Arial" charset="0"/>
              </a:rPr>
              <a:t> What is the attraction for triad and non-triad firms investing in each other’s home regions?</a:t>
            </a:r>
          </a:p>
        </p:txBody>
      </p:sp>
      <p:pic>
        <p:nvPicPr>
          <p:cNvPr id="11267" name="Picture 6" descr="O:\Graphics\Powerpoint\PE_UK\PE200-Rugman\Final files\GIF\ch19\M19NF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82000"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929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UCTI-Template-level-M">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UCTI-Template-level-M</Template>
  <TotalTime>303</TotalTime>
  <Pages>11</Pages>
  <Words>2474</Words>
  <Application>Microsoft Office PowerPoint</Application>
  <PresentationFormat>On-screen Show (4:3)</PresentationFormat>
  <Paragraphs>155</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Book Antiqua</vt:lpstr>
      <vt:lpstr>Wingdings</vt:lpstr>
      <vt:lpstr>UCTI-Template-level-M</vt:lpstr>
      <vt:lpstr>Strategies in Emerging Markets </vt:lpstr>
      <vt:lpstr>Emerging Economies</vt:lpstr>
      <vt:lpstr>Objectives</vt:lpstr>
      <vt:lpstr>Introduction</vt:lpstr>
      <vt:lpstr>PowerPoint Presentation</vt:lpstr>
      <vt:lpstr>Triad firms and emerging economy firms: why the mutual interest? </vt:lpstr>
      <vt:lpstr>PowerPoint Presentation</vt:lpstr>
      <vt:lpstr>PowerPoint Presentation</vt:lpstr>
      <vt:lpstr>PowerPoint Presentation</vt:lpstr>
      <vt:lpstr>An overview of emerging economies, by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Asia-Pacific and the Middle East </vt:lpstr>
      <vt:lpstr>PowerPoint Presentation</vt:lpstr>
      <vt:lpstr>MNEs from Asia Pacific</vt:lpstr>
      <vt:lpstr>Central and Eastern Europe</vt:lpstr>
      <vt:lpstr>MNEs from Central and  Eastern Europe</vt:lpstr>
      <vt:lpstr>Latin America and the Caribbean</vt:lpstr>
      <vt:lpstr>MNEs from Latin America</vt:lpstr>
      <vt:lpstr>Africa</vt:lpstr>
      <vt:lpstr>MNEs from Africa</vt:lpstr>
      <vt:lpstr>Shifting patterns of comparative and competitive advantage </vt:lpstr>
      <vt:lpstr>Shifting patterns of comparative and competitive advantage </vt:lpstr>
      <vt:lpstr>PowerPoint Presentation</vt:lpstr>
      <vt:lpstr>The Flying Geese model</vt:lpstr>
      <vt:lpstr>PowerPoint Presentation</vt:lpstr>
      <vt:lpstr>PowerPoint Presentation</vt:lpstr>
      <vt:lpstr>PowerPoint Presentation</vt:lpstr>
      <vt:lpstr>PowerPoint Presentation</vt:lpstr>
      <vt:lpstr>PowerPoint Presentation</vt:lpstr>
      <vt:lpstr>PowerPoint Presentation</vt:lpstr>
      <vt:lpstr>Criticism of Flying Geese  model</vt:lpstr>
      <vt:lpstr>Emerging economies  as sources of innovation</vt:lpstr>
      <vt:lpstr>PowerPoint Presentation</vt:lpstr>
      <vt:lpstr>Market access to the triad</vt:lpstr>
      <vt:lpstr>Market access to the triad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MSc</dc:subject>
  <dc:creator>zailan</dc:creator>
  <cp:lastModifiedBy>Dr. Ibiwani Alisa Binti Hussain</cp:lastModifiedBy>
  <cp:revision>39</cp:revision>
  <cp:lastPrinted>2017-11-01T00:32:23Z</cp:lastPrinted>
  <dcterms:created xsi:type="dcterms:W3CDTF">2012-09-24T03:45:58Z</dcterms:created>
  <dcterms:modified xsi:type="dcterms:W3CDTF">2018-03-28T01:31:37Z</dcterms:modified>
</cp:coreProperties>
</file>