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2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3" r:id="rId3"/>
    <p:sldId id="465" r:id="rId4"/>
    <p:sldId id="466" r:id="rId5"/>
    <p:sldId id="471" r:id="rId6"/>
    <p:sldId id="493" r:id="rId7"/>
    <p:sldId id="335" r:id="rId8"/>
    <p:sldId id="337" r:id="rId9"/>
    <p:sldId id="494" r:id="rId10"/>
    <p:sldId id="338" r:id="rId11"/>
    <p:sldId id="342" r:id="rId12"/>
    <p:sldId id="473" r:id="rId13"/>
    <p:sldId id="474" r:id="rId14"/>
    <p:sldId id="477" r:id="rId15"/>
    <p:sldId id="478" r:id="rId16"/>
    <p:sldId id="479" r:id="rId17"/>
    <p:sldId id="480" r:id="rId18"/>
    <p:sldId id="482" r:id="rId19"/>
    <p:sldId id="444" r:id="rId20"/>
    <p:sldId id="417" r:id="rId21"/>
    <p:sldId id="416" r:id="rId22"/>
    <p:sldId id="490" r:id="rId23"/>
    <p:sldId id="489" r:id="rId24"/>
    <p:sldId id="458" r:id="rId25"/>
    <p:sldId id="31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153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2E0FF9-9E53-4F3B-8D2B-B57BCEE6623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20C307-134F-457E-9512-E75346C1A45E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.</a:t>
          </a:r>
        </a:p>
      </dgm:t>
    </dgm:pt>
    <dgm:pt modelId="{1C075BE2-3D25-4278-8303-3698998B85AC}" type="parTrans" cxnId="{55AF81A3-D8DD-48E9-AE59-C65BE3834B77}">
      <dgm:prSet/>
      <dgm:spPr/>
      <dgm:t>
        <a:bodyPr/>
        <a:lstStyle/>
        <a:p>
          <a:endParaRPr lang="en-US"/>
        </a:p>
      </dgm:t>
    </dgm:pt>
    <dgm:pt modelId="{E29AACDC-3CD2-4CC1-9FFF-8A407935442D}" type="sibTrans" cxnId="{55AF81A3-D8DD-48E9-AE59-C65BE3834B77}">
      <dgm:prSet/>
      <dgm:spPr/>
      <dgm:t>
        <a:bodyPr/>
        <a:lstStyle/>
        <a:p>
          <a:endParaRPr lang="en-US"/>
        </a:p>
      </dgm:t>
    </dgm:pt>
    <dgm:pt modelId="{1EA88B5B-2492-4C0B-ADBA-77C5E424F7AC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.</a:t>
          </a:r>
        </a:p>
      </dgm:t>
    </dgm:pt>
    <dgm:pt modelId="{9DADDFAF-FECB-4DEB-BB20-5DB8F8B99BD1}" type="parTrans" cxnId="{A2A20D59-F055-4C9E-8BE9-ADF632789833}">
      <dgm:prSet/>
      <dgm:spPr/>
      <dgm:t>
        <a:bodyPr/>
        <a:lstStyle/>
        <a:p>
          <a:endParaRPr lang="en-US"/>
        </a:p>
      </dgm:t>
    </dgm:pt>
    <dgm:pt modelId="{D1483B48-6CBE-4865-8D8D-AD85FA671532}" type="sibTrans" cxnId="{A2A20D59-F055-4C9E-8BE9-ADF632789833}">
      <dgm:prSet/>
      <dgm:spPr/>
      <dgm:t>
        <a:bodyPr/>
        <a:lstStyle/>
        <a:p>
          <a:endParaRPr lang="en-US"/>
        </a:p>
      </dgm:t>
    </dgm:pt>
    <dgm:pt modelId="{B78F29B0-600E-4E40-B9FD-92E76E7BD905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.</a:t>
          </a:r>
        </a:p>
      </dgm:t>
    </dgm:pt>
    <dgm:pt modelId="{AB869A4E-FEC5-489A-9D3F-BA0B9B6CBC13}" type="parTrans" cxnId="{F406877A-3DA0-42BC-8CC4-CBCF606C26D7}">
      <dgm:prSet/>
      <dgm:spPr/>
      <dgm:t>
        <a:bodyPr/>
        <a:lstStyle/>
        <a:p>
          <a:endParaRPr lang="en-US"/>
        </a:p>
      </dgm:t>
    </dgm:pt>
    <dgm:pt modelId="{94DDB535-2114-4A2F-BDF5-0FE0F5F6F2F8}" type="sibTrans" cxnId="{F406877A-3DA0-42BC-8CC4-CBCF606C26D7}">
      <dgm:prSet/>
      <dgm:spPr/>
      <dgm:t>
        <a:bodyPr/>
        <a:lstStyle/>
        <a:p>
          <a:endParaRPr lang="en-US"/>
        </a:p>
      </dgm:t>
    </dgm:pt>
    <dgm:pt modelId="{62D2CECC-5EDE-409A-9259-D5D71B2499E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.</a:t>
          </a:r>
        </a:p>
      </dgm:t>
    </dgm:pt>
    <dgm:pt modelId="{2BAFE4DE-BE91-450F-9AE6-FC5026FE85D3}" type="parTrans" cxnId="{79431575-ADE6-4294-973F-E335B12374DD}">
      <dgm:prSet/>
      <dgm:spPr/>
      <dgm:t>
        <a:bodyPr/>
        <a:lstStyle/>
        <a:p>
          <a:endParaRPr lang="en-US"/>
        </a:p>
      </dgm:t>
    </dgm:pt>
    <dgm:pt modelId="{269E0287-D0D7-46B8-8AFE-A77277D5374A}" type="sibTrans" cxnId="{79431575-ADE6-4294-973F-E335B12374DD}">
      <dgm:prSet/>
      <dgm:spPr/>
      <dgm:t>
        <a:bodyPr/>
        <a:lstStyle/>
        <a:p>
          <a:endParaRPr lang="en-US"/>
        </a:p>
      </dgm:t>
    </dgm:pt>
    <dgm:pt modelId="{7D4F9DBC-A106-404F-A270-F554811D95C0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.</a:t>
          </a:r>
        </a:p>
      </dgm:t>
    </dgm:pt>
    <dgm:pt modelId="{09DED700-A6D7-4AAF-819F-C54A1D5088D1}" type="parTrans" cxnId="{716DA67F-37B7-43A9-BDD1-345548302251}">
      <dgm:prSet/>
      <dgm:spPr/>
      <dgm:t>
        <a:bodyPr/>
        <a:lstStyle/>
        <a:p>
          <a:endParaRPr lang="en-US"/>
        </a:p>
      </dgm:t>
    </dgm:pt>
    <dgm:pt modelId="{6F5DA169-0FC6-45AC-8C45-E526FA2A86DA}" type="sibTrans" cxnId="{716DA67F-37B7-43A9-BDD1-345548302251}">
      <dgm:prSet/>
      <dgm:spPr/>
      <dgm:t>
        <a:bodyPr/>
        <a:lstStyle/>
        <a:p>
          <a:endParaRPr lang="en-US"/>
        </a:p>
      </dgm:t>
    </dgm:pt>
    <dgm:pt modelId="{D2579D32-01FC-4E01-ABD6-229E59A08A82}" type="pres">
      <dgm:prSet presAssocID="{972E0FF9-9E53-4F3B-8D2B-B57BCEE66239}" presName="cycle" presStyleCnt="0">
        <dgm:presLayoutVars>
          <dgm:dir/>
          <dgm:resizeHandles val="exact"/>
        </dgm:presLayoutVars>
      </dgm:prSet>
      <dgm:spPr/>
    </dgm:pt>
    <dgm:pt modelId="{904B2CED-36E8-4CA9-B445-ACAA0B0B637A}" type="pres">
      <dgm:prSet presAssocID="{EC20C307-134F-457E-9512-E75346C1A45E}" presName="dummy" presStyleCnt="0"/>
      <dgm:spPr/>
    </dgm:pt>
    <dgm:pt modelId="{C8BC5BC7-56DA-4196-85CB-2C4CF700474A}" type="pres">
      <dgm:prSet presAssocID="{EC20C307-134F-457E-9512-E75346C1A45E}" presName="node" presStyleLbl="revTx" presStyleIdx="0" presStyleCnt="5">
        <dgm:presLayoutVars>
          <dgm:bulletEnabled val="1"/>
        </dgm:presLayoutVars>
      </dgm:prSet>
      <dgm:spPr/>
    </dgm:pt>
    <dgm:pt modelId="{91310429-8E05-469A-AA22-C9EAF69B12E5}" type="pres">
      <dgm:prSet presAssocID="{E29AACDC-3CD2-4CC1-9FFF-8A407935442D}" presName="sibTrans" presStyleLbl="node1" presStyleIdx="0" presStyleCnt="5"/>
      <dgm:spPr/>
    </dgm:pt>
    <dgm:pt modelId="{BC1CF827-D34F-462E-9048-E3F3BFCC48A8}" type="pres">
      <dgm:prSet presAssocID="{1EA88B5B-2492-4C0B-ADBA-77C5E424F7AC}" presName="dummy" presStyleCnt="0"/>
      <dgm:spPr/>
    </dgm:pt>
    <dgm:pt modelId="{FC7CC344-D142-4235-912D-4A7A2E6930D3}" type="pres">
      <dgm:prSet presAssocID="{1EA88B5B-2492-4C0B-ADBA-77C5E424F7AC}" presName="node" presStyleLbl="revTx" presStyleIdx="1" presStyleCnt="5">
        <dgm:presLayoutVars>
          <dgm:bulletEnabled val="1"/>
        </dgm:presLayoutVars>
      </dgm:prSet>
      <dgm:spPr/>
    </dgm:pt>
    <dgm:pt modelId="{EA60CC37-E60D-49DE-81A8-F9A7585E2BD0}" type="pres">
      <dgm:prSet presAssocID="{D1483B48-6CBE-4865-8D8D-AD85FA671532}" presName="sibTrans" presStyleLbl="node1" presStyleIdx="1" presStyleCnt="5"/>
      <dgm:spPr/>
    </dgm:pt>
    <dgm:pt modelId="{89E48832-BBF1-4435-9FD7-F4362188F77B}" type="pres">
      <dgm:prSet presAssocID="{B78F29B0-600E-4E40-B9FD-92E76E7BD905}" presName="dummy" presStyleCnt="0"/>
      <dgm:spPr/>
    </dgm:pt>
    <dgm:pt modelId="{07A67AC2-08D3-4DBF-814E-6AC3582A88BA}" type="pres">
      <dgm:prSet presAssocID="{B78F29B0-600E-4E40-B9FD-92E76E7BD905}" presName="node" presStyleLbl="revTx" presStyleIdx="2" presStyleCnt="5">
        <dgm:presLayoutVars>
          <dgm:bulletEnabled val="1"/>
        </dgm:presLayoutVars>
      </dgm:prSet>
      <dgm:spPr/>
    </dgm:pt>
    <dgm:pt modelId="{1DB95A5F-9CFD-42F1-A5C9-00B7EFA5825A}" type="pres">
      <dgm:prSet presAssocID="{94DDB535-2114-4A2F-BDF5-0FE0F5F6F2F8}" presName="sibTrans" presStyleLbl="node1" presStyleIdx="2" presStyleCnt="5"/>
      <dgm:spPr/>
    </dgm:pt>
    <dgm:pt modelId="{8169AAF0-AE52-4093-A3F5-81A3FB6EA565}" type="pres">
      <dgm:prSet presAssocID="{62D2CECC-5EDE-409A-9259-D5D71B2499EB}" presName="dummy" presStyleCnt="0"/>
      <dgm:spPr/>
    </dgm:pt>
    <dgm:pt modelId="{98DB3FF4-2CB5-4E06-B7AD-78DD84A1996B}" type="pres">
      <dgm:prSet presAssocID="{62D2CECC-5EDE-409A-9259-D5D71B2499EB}" presName="node" presStyleLbl="revTx" presStyleIdx="3" presStyleCnt="5">
        <dgm:presLayoutVars>
          <dgm:bulletEnabled val="1"/>
        </dgm:presLayoutVars>
      </dgm:prSet>
      <dgm:spPr/>
    </dgm:pt>
    <dgm:pt modelId="{6917AD23-AB8F-41B1-B06F-68DF7EE4E13A}" type="pres">
      <dgm:prSet presAssocID="{269E0287-D0D7-46B8-8AFE-A77277D5374A}" presName="sibTrans" presStyleLbl="node1" presStyleIdx="3" presStyleCnt="5"/>
      <dgm:spPr/>
    </dgm:pt>
    <dgm:pt modelId="{CA8B8404-699F-49C9-A4AF-A666E0B1B0F6}" type="pres">
      <dgm:prSet presAssocID="{7D4F9DBC-A106-404F-A270-F554811D95C0}" presName="dummy" presStyleCnt="0"/>
      <dgm:spPr/>
    </dgm:pt>
    <dgm:pt modelId="{2AD645E1-80CF-477D-9B81-30658DB1D28F}" type="pres">
      <dgm:prSet presAssocID="{7D4F9DBC-A106-404F-A270-F554811D95C0}" presName="node" presStyleLbl="revTx" presStyleIdx="4" presStyleCnt="5">
        <dgm:presLayoutVars>
          <dgm:bulletEnabled val="1"/>
        </dgm:presLayoutVars>
      </dgm:prSet>
      <dgm:spPr/>
    </dgm:pt>
    <dgm:pt modelId="{15A1EF53-22A9-48D1-A0CF-417B39DEA05F}" type="pres">
      <dgm:prSet presAssocID="{6F5DA169-0FC6-45AC-8C45-E526FA2A86DA}" presName="sibTrans" presStyleLbl="node1" presStyleIdx="4" presStyleCnt="5"/>
      <dgm:spPr/>
    </dgm:pt>
  </dgm:ptLst>
  <dgm:cxnLst>
    <dgm:cxn modelId="{847CD31E-924B-46C9-9C64-C090166FF008}" type="presOf" srcId="{1EA88B5B-2492-4C0B-ADBA-77C5E424F7AC}" destId="{FC7CC344-D142-4235-912D-4A7A2E6930D3}" srcOrd="0" destOrd="0" presId="urn:microsoft.com/office/officeart/2005/8/layout/cycle1"/>
    <dgm:cxn modelId="{E3D8182D-AF1D-4968-B7B3-B1BB0BED7347}" type="presOf" srcId="{D1483B48-6CBE-4865-8D8D-AD85FA671532}" destId="{EA60CC37-E60D-49DE-81A8-F9A7585E2BD0}" srcOrd="0" destOrd="0" presId="urn:microsoft.com/office/officeart/2005/8/layout/cycle1"/>
    <dgm:cxn modelId="{F4E8F447-E0F2-499D-ACF7-4FA74A83D7D7}" type="presOf" srcId="{B78F29B0-600E-4E40-B9FD-92E76E7BD905}" destId="{07A67AC2-08D3-4DBF-814E-6AC3582A88BA}" srcOrd="0" destOrd="0" presId="urn:microsoft.com/office/officeart/2005/8/layout/cycle1"/>
    <dgm:cxn modelId="{5E2D056D-13FD-4DE6-81BA-1D51E37FC389}" type="presOf" srcId="{EC20C307-134F-457E-9512-E75346C1A45E}" destId="{C8BC5BC7-56DA-4196-85CB-2C4CF700474A}" srcOrd="0" destOrd="0" presId="urn:microsoft.com/office/officeart/2005/8/layout/cycle1"/>
    <dgm:cxn modelId="{79431575-ADE6-4294-973F-E335B12374DD}" srcId="{972E0FF9-9E53-4F3B-8D2B-B57BCEE66239}" destId="{62D2CECC-5EDE-409A-9259-D5D71B2499EB}" srcOrd="3" destOrd="0" parTransId="{2BAFE4DE-BE91-450F-9AE6-FC5026FE85D3}" sibTransId="{269E0287-D0D7-46B8-8AFE-A77277D5374A}"/>
    <dgm:cxn modelId="{A2A20D59-F055-4C9E-8BE9-ADF632789833}" srcId="{972E0FF9-9E53-4F3B-8D2B-B57BCEE66239}" destId="{1EA88B5B-2492-4C0B-ADBA-77C5E424F7AC}" srcOrd="1" destOrd="0" parTransId="{9DADDFAF-FECB-4DEB-BB20-5DB8F8B99BD1}" sibTransId="{D1483B48-6CBE-4865-8D8D-AD85FA671532}"/>
    <dgm:cxn modelId="{F406877A-3DA0-42BC-8CC4-CBCF606C26D7}" srcId="{972E0FF9-9E53-4F3B-8D2B-B57BCEE66239}" destId="{B78F29B0-600E-4E40-B9FD-92E76E7BD905}" srcOrd="2" destOrd="0" parTransId="{AB869A4E-FEC5-489A-9D3F-BA0B9B6CBC13}" sibTransId="{94DDB535-2114-4A2F-BDF5-0FE0F5F6F2F8}"/>
    <dgm:cxn modelId="{716DA67F-37B7-43A9-BDD1-345548302251}" srcId="{972E0FF9-9E53-4F3B-8D2B-B57BCEE66239}" destId="{7D4F9DBC-A106-404F-A270-F554811D95C0}" srcOrd="4" destOrd="0" parTransId="{09DED700-A6D7-4AAF-819F-C54A1D5088D1}" sibTransId="{6F5DA169-0FC6-45AC-8C45-E526FA2A86DA}"/>
    <dgm:cxn modelId="{36DCAD90-6A31-446C-8104-ECFA5643604A}" type="presOf" srcId="{7D4F9DBC-A106-404F-A270-F554811D95C0}" destId="{2AD645E1-80CF-477D-9B81-30658DB1D28F}" srcOrd="0" destOrd="0" presId="urn:microsoft.com/office/officeart/2005/8/layout/cycle1"/>
    <dgm:cxn modelId="{55AF81A3-D8DD-48E9-AE59-C65BE3834B77}" srcId="{972E0FF9-9E53-4F3B-8D2B-B57BCEE66239}" destId="{EC20C307-134F-457E-9512-E75346C1A45E}" srcOrd="0" destOrd="0" parTransId="{1C075BE2-3D25-4278-8303-3698998B85AC}" sibTransId="{E29AACDC-3CD2-4CC1-9FFF-8A407935442D}"/>
    <dgm:cxn modelId="{0A1E25AF-CD11-4A43-A765-B3DDBA7015E4}" type="presOf" srcId="{62D2CECC-5EDE-409A-9259-D5D71B2499EB}" destId="{98DB3FF4-2CB5-4E06-B7AD-78DD84A1996B}" srcOrd="0" destOrd="0" presId="urn:microsoft.com/office/officeart/2005/8/layout/cycle1"/>
    <dgm:cxn modelId="{46A456E5-485C-4115-8160-853EC622FA92}" type="presOf" srcId="{6F5DA169-0FC6-45AC-8C45-E526FA2A86DA}" destId="{15A1EF53-22A9-48D1-A0CF-417B39DEA05F}" srcOrd="0" destOrd="0" presId="urn:microsoft.com/office/officeart/2005/8/layout/cycle1"/>
    <dgm:cxn modelId="{1DF538F2-D394-4735-85D7-75AEF917CD7C}" type="presOf" srcId="{94DDB535-2114-4A2F-BDF5-0FE0F5F6F2F8}" destId="{1DB95A5F-9CFD-42F1-A5C9-00B7EFA5825A}" srcOrd="0" destOrd="0" presId="urn:microsoft.com/office/officeart/2005/8/layout/cycle1"/>
    <dgm:cxn modelId="{1B27E2FA-4015-422D-987C-E217E64A5609}" type="presOf" srcId="{972E0FF9-9E53-4F3B-8D2B-B57BCEE66239}" destId="{D2579D32-01FC-4E01-ABD6-229E59A08A82}" srcOrd="0" destOrd="0" presId="urn:microsoft.com/office/officeart/2005/8/layout/cycle1"/>
    <dgm:cxn modelId="{7264E1FD-5435-44A8-BC5B-E41CE8744267}" type="presOf" srcId="{E29AACDC-3CD2-4CC1-9FFF-8A407935442D}" destId="{91310429-8E05-469A-AA22-C9EAF69B12E5}" srcOrd="0" destOrd="0" presId="urn:microsoft.com/office/officeart/2005/8/layout/cycle1"/>
    <dgm:cxn modelId="{45B2D3FE-06D5-464A-9033-D4589EA7EDA2}" type="presOf" srcId="{269E0287-D0D7-46B8-8AFE-A77277D5374A}" destId="{6917AD23-AB8F-41B1-B06F-68DF7EE4E13A}" srcOrd="0" destOrd="0" presId="urn:microsoft.com/office/officeart/2005/8/layout/cycle1"/>
    <dgm:cxn modelId="{6069137A-5A4F-465A-9ACE-D031EF12A9C0}" type="presParOf" srcId="{D2579D32-01FC-4E01-ABD6-229E59A08A82}" destId="{904B2CED-36E8-4CA9-B445-ACAA0B0B637A}" srcOrd="0" destOrd="0" presId="urn:microsoft.com/office/officeart/2005/8/layout/cycle1"/>
    <dgm:cxn modelId="{402FC227-EFB0-4BF4-B9EA-CD744DB54B60}" type="presParOf" srcId="{D2579D32-01FC-4E01-ABD6-229E59A08A82}" destId="{C8BC5BC7-56DA-4196-85CB-2C4CF700474A}" srcOrd="1" destOrd="0" presId="urn:microsoft.com/office/officeart/2005/8/layout/cycle1"/>
    <dgm:cxn modelId="{40588C3E-13A9-4BC3-979B-52808817465F}" type="presParOf" srcId="{D2579D32-01FC-4E01-ABD6-229E59A08A82}" destId="{91310429-8E05-469A-AA22-C9EAF69B12E5}" srcOrd="2" destOrd="0" presId="urn:microsoft.com/office/officeart/2005/8/layout/cycle1"/>
    <dgm:cxn modelId="{02A30AD5-71F4-4775-A252-74031E68DF51}" type="presParOf" srcId="{D2579D32-01FC-4E01-ABD6-229E59A08A82}" destId="{BC1CF827-D34F-462E-9048-E3F3BFCC48A8}" srcOrd="3" destOrd="0" presId="urn:microsoft.com/office/officeart/2005/8/layout/cycle1"/>
    <dgm:cxn modelId="{C24B76BE-6486-4762-87CD-C2EEA4EFE856}" type="presParOf" srcId="{D2579D32-01FC-4E01-ABD6-229E59A08A82}" destId="{FC7CC344-D142-4235-912D-4A7A2E6930D3}" srcOrd="4" destOrd="0" presId="urn:microsoft.com/office/officeart/2005/8/layout/cycle1"/>
    <dgm:cxn modelId="{1E7DCA2F-2629-482D-8E6D-C3FD5F9AADBA}" type="presParOf" srcId="{D2579D32-01FC-4E01-ABD6-229E59A08A82}" destId="{EA60CC37-E60D-49DE-81A8-F9A7585E2BD0}" srcOrd="5" destOrd="0" presId="urn:microsoft.com/office/officeart/2005/8/layout/cycle1"/>
    <dgm:cxn modelId="{A54786C3-6AB3-4454-A828-C31E256AB196}" type="presParOf" srcId="{D2579D32-01FC-4E01-ABD6-229E59A08A82}" destId="{89E48832-BBF1-4435-9FD7-F4362188F77B}" srcOrd="6" destOrd="0" presId="urn:microsoft.com/office/officeart/2005/8/layout/cycle1"/>
    <dgm:cxn modelId="{2C5F95EB-ADA6-43AE-8F36-53AAB4B3DA23}" type="presParOf" srcId="{D2579D32-01FC-4E01-ABD6-229E59A08A82}" destId="{07A67AC2-08D3-4DBF-814E-6AC3582A88BA}" srcOrd="7" destOrd="0" presId="urn:microsoft.com/office/officeart/2005/8/layout/cycle1"/>
    <dgm:cxn modelId="{2D581F2C-1087-4F17-8B5B-36759B4D6790}" type="presParOf" srcId="{D2579D32-01FC-4E01-ABD6-229E59A08A82}" destId="{1DB95A5F-9CFD-42F1-A5C9-00B7EFA5825A}" srcOrd="8" destOrd="0" presId="urn:microsoft.com/office/officeart/2005/8/layout/cycle1"/>
    <dgm:cxn modelId="{2E9012E4-FDB3-4617-92F4-1FC38EDEDA12}" type="presParOf" srcId="{D2579D32-01FC-4E01-ABD6-229E59A08A82}" destId="{8169AAF0-AE52-4093-A3F5-81A3FB6EA565}" srcOrd="9" destOrd="0" presId="urn:microsoft.com/office/officeart/2005/8/layout/cycle1"/>
    <dgm:cxn modelId="{5CDD4093-18AA-4C93-8C19-2D2AE5AED055}" type="presParOf" srcId="{D2579D32-01FC-4E01-ABD6-229E59A08A82}" destId="{98DB3FF4-2CB5-4E06-B7AD-78DD84A1996B}" srcOrd="10" destOrd="0" presId="urn:microsoft.com/office/officeart/2005/8/layout/cycle1"/>
    <dgm:cxn modelId="{65995980-FD42-4046-BE6D-82973B3277CA}" type="presParOf" srcId="{D2579D32-01FC-4E01-ABD6-229E59A08A82}" destId="{6917AD23-AB8F-41B1-B06F-68DF7EE4E13A}" srcOrd="11" destOrd="0" presId="urn:microsoft.com/office/officeart/2005/8/layout/cycle1"/>
    <dgm:cxn modelId="{5260D33D-4C93-43B3-B0B3-76BC2ABF6470}" type="presParOf" srcId="{D2579D32-01FC-4E01-ABD6-229E59A08A82}" destId="{CA8B8404-699F-49C9-A4AF-A666E0B1B0F6}" srcOrd="12" destOrd="0" presId="urn:microsoft.com/office/officeart/2005/8/layout/cycle1"/>
    <dgm:cxn modelId="{1A396284-90BE-4E76-A189-4ADB09FB3985}" type="presParOf" srcId="{D2579D32-01FC-4E01-ABD6-229E59A08A82}" destId="{2AD645E1-80CF-477D-9B81-30658DB1D28F}" srcOrd="13" destOrd="0" presId="urn:microsoft.com/office/officeart/2005/8/layout/cycle1"/>
    <dgm:cxn modelId="{2E5AD6C1-2D95-46F7-BA87-CC38EB8A140F}" type="presParOf" srcId="{D2579D32-01FC-4E01-ABD6-229E59A08A82}" destId="{15A1EF53-22A9-48D1-A0CF-417B39DEA05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C5BC7-56DA-4196-85CB-2C4CF700474A}">
      <dsp:nvSpPr>
        <dsp:cNvPr id="0" name=""/>
        <dsp:cNvSpPr/>
      </dsp:nvSpPr>
      <dsp:spPr>
        <a:xfrm>
          <a:off x="473818" y="4107"/>
          <a:ext cx="139055" cy="139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2"/>
              </a:solidFill>
            </a:rPr>
            <a:t>.</a:t>
          </a:r>
        </a:p>
      </dsp:txBody>
      <dsp:txXfrm>
        <a:off x="473818" y="4107"/>
        <a:ext cx="139055" cy="139055"/>
      </dsp:txXfrm>
    </dsp:sp>
    <dsp:sp modelId="{91310429-8E05-469A-AA22-C9EAF69B12E5}">
      <dsp:nvSpPr>
        <dsp:cNvPr id="0" name=""/>
        <dsp:cNvSpPr/>
      </dsp:nvSpPr>
      <dsp:spPr>
        <a:xfrm>
          <a:off x="146791" y="94"/>
          <a:ext cx="521256" cy="521256"/>
        </a:xfrm>
        <a:prstGeom prst="circularArrow">
          <a:avLst>
            <a:gd name="adj1" fmla="val 5202"/>
            <a:gd name="adj2" fmla="val 336050"/>
            <a:gd name="adj3" fmla="val 21292686"/>
            <a:gd name="adj4" fmla="val 19766726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CC344-D142-4235-912D-4A7A2E6930D3}">
      <dsp:nvSpPr>
        <dsp:cNvPr id="0" name=""/>
        <dsp:cNvSpPr/>
      </dsp:nvSpPr>
      <dsp:spPr>
        <a:xfrm>
          <a:off x="557826" y="262655"/>
          <a:ext cx="139055" cy="139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2"/>
              </a:solidFill>
            </a:rPr>
            <a:t>.</a:t>
          </a:r>
        </a:p>
      </dsp:txBody>
      <dsp:txXfrm>
        <a:off x="557826" y="262655"/>
        <a:ext cx="139055" cy="139055"/>
      </dsp:txXfrm>
    </dsp:sp>
    <dsp:sp modelId="{EA60CC37-E60D-49DE-81A8-F9A7585E2BD0}">
      <dsp:nvSpPr>
        <dsp:cNvPr id="0" name=""/>
        <dsp:cNvSpPr/>
      </dsp:nvSpPr>
      <dsp:spPr>
        <a:xfrm>
          <a:off x="146791" y="94"/>
          <a:ext cx="521256" cy="521256"/>
        </a:xfrm>
        <a:prstGeom prst="circularArrow">
          <a:avLst>
            <a:gd name="adj1" fmla="val 5202"/>
            <a:gd name="adj2" fmla="val 336050"/>
            <a:gd name="adj3" fmla="val 4014122"/>
            <a:gd name="adj4" fmla="val 2253961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67AC2-08D3-4DBF-814E-6AC3582A88BA}">
      <dsp:nvSpPr>
        <dsp:cNvPr id="0" name=""/>
        <dsp:cNvSpPr/>
      </dsp:nvSpPr>
      <dsp:spPr>
        <a:xfrm>
          <a:off x="337892" y="422447"/>
          <a:ext cx="139055" cy="139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2"/>
              </a:solidFill>
            </a:rPr>
            <a:t>.</a:t>
          </a:r>
        </a:p>
      </dsp:txBody>
      <dsp:txXfrm>
        <a:off x="337892" y="422447"/>
        <a:ext cx="139055" cy="139055"/>
      </dsp:txXfrm>
    </dsp:sp>
    <dsp:sp modelId="{1DB95A5F-9CFD-42F1-A5C9-00B7EFA5825A}">
      <dsp:nvSpPr>
        <dsp:cNvPr id="0" name=""/>
        <dsp:cNvSpPr/>
      </dsp:nvSpPr>
      <dsp:spPr>
        <a:xfrm>
          <a:off x="146791" y="94"/>
          <a:ext cx="521256" cy="521256"/>
        </a:xfrm>
        <a:prstGeom prst="circularArrow">
          <a:avLst>
            <a:gd name="adj1" fmla="val 5202"/>
            <a:gd name="adj2" fmla="val 336050"/>
            <a:gd name="adj3" fmla="val 8209989"/>
            <a:gd name="adj4" fmla="val 6449829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B3FF4-2CB5-4E06-B7AD-78DD84A1996B}">
      <dsp:nvSpPr>
        <dsp:cNvPr id="0" name=""/>
        <dsp:cNvSpPr/>
      </dsp:nvSpPr>
      <dsp:spPr>
        <a:xfrm>
          <a:off x="117957" y="262655"/>
          <a:ext cx="139055" cy="139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2"/>
              </a:solidFill>
            </a:rPr>
            <a:t>.</a:t>
          </a:r>
        </a:p>
      </dsp:txBody>
      <dsp:txXfrm>
        <a:off x="117957" y="262655"/>
        <a:ext cx="139055" cy="139055"/>
      </dsp:txXfrm>
    </dsp:sp>
    <dsp:sp modelId="{6917AD23-AB8F-41B1-B06F-68DF7EE4E13A}">
      <dsp:nvSpPr>
        <dsp:cNvPr id="0" name=""/>
        <dsp:cNvSpPr/>
      </dsp:nvSpPr>
      <dsp:spPr>
        <a:xfrm>
          <a:off x="146791" y="94"/>
          <a:ext cx="521256" cy="521256"/>
        </a:xfrm>
        <a:prstGeom prst="circularArrow">
          <a:avLst>
            <a:gd name="adj1" fmla="val 5202"/>
            <a:gd name="adj2" fmla="val 336050"/>
            <a:gd name="adj3" fmla="val 12297225"/>
            <a:gd name="adj4" fmla="val 10771264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645E1-80CF-477D-9B81-30658DB1D28F}">
      <dsp:nvSpPr>
        <dsp:cNvPr id="0" name=""/>
        <dsp:cNvSpPr/>
      </dsp:nvSpPr>
      <dsp:spPr>
        <a:xfrm>
          <a:off x="201965" y="4107"/>
          <a:ext cx="139055" cy="139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2"/>
              </a:solidFill>
            </a:rPr>
            <a:t>.</a:t>
          </a:r>
        </a:p>
      </dsp:txBody>
      <dsp:txXfrm>
        <a:off x="201965" y="4107"/>
        <a:ext cx="139055" cy="139055"/>
      </dsp:txXfrm>
    </dsp:sp>
    <dsp:sp modelId="{15A1EF53-22A9-48D1-A0CF-417B39DEA05F}">
      <dsp:nvSpPr>
        <dsp:cNvPr id="0" name=""/>
        <dsp:cNvSpPr/>
      </dsp:nvSpPr>
      <dsp:spPr>
        <a:xfrm>
          <a:off x="146791" y="94"/>
          <a:ext cx="521256" cy="521256"/>
        </a:xfrm>
        <a:prstGeom prst="circularArrow">
          <a:avLst>
            <a:gd name="adj1" fmla="val 5202"/>
            <a:gd name="adj2" fmla="val 336050"/>
            <a:gd name="adj3" fmla="val 16865112"/>
            <a:gd name="adj4" fmla="val 15198838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62B48D-90F3-411D-90E9-5489CAE9A2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FBF546-987B-406C-9769-1F90C53E19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B56FF-B983-4E3D-B12D-D5A21FE86C61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F36D5-B278-43BD-972B-6F0953540A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CECF8-190B-4113-9882-7DB3ED9773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D12BB-86A8-483E-88D8-4C49BACF6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0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2C304-BC1F-4C23-9430-3AB84865885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B0DAE-1295-4BE1-AA0C-C27DEDEDA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B0DAE-1295-4BE1-AA0C-C27DEDEDAB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1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Cloud Infrastructure and Services </a:t>
            </a: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0441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977083"/>
            <a:ext cx="5943600" cy="4800600"/>
          </a:xfrm>
        </p:spPr>
        <p:txBody>
          <a:bodyPr>
            <a:noAutofit/>
          </a:bodyPr>
          <a:lstStyle/>
          <a:p>
            <a:pPr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Cloud Infrastructure and Services </a:t>
            </a:r>
          </a:p>
        </p:txBody>
      </p:sp>
    </p:spTree>
    <p:extLst>
      <p:ext uri="{BB962C8B-B14F-4D97-AF65-F5344CB8AC3E}">
        <p14:creationId xmlns:p14="http://schemas.microsoft.com/office/powerpoint/2010/main" val="40007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Cloud Infrastructure and Services </a:t>
            </a:r>
          </a:p>
        </p:txBody>
      </p:sp>
    </p:spTree>
    <p:extLst>
      <p:ext uri="{BB962C8B-B14F-4D97-AF65-F5344CB8AC3E}">
        <p14:creationId xmlns:p14="http://schemas.microsoft.com/office/powerpoint/2010/main" val="3501687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Cloud Infrastructure and Services </a:t>
            </a:r>
          </a:p>
        </p:txBody>
      </p:sp>
    </p:spTree>
    <p:extLst>
      <p:ext uri="{BB962C8B-B14F-4D97-AF65-F5344CB8AC3E}">
        <p14:creationId xmlns:p14="http://schemas.microsoft.com/office/powerpoint/2010/main" val="1829627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6350" y="392113"/>
            <a:ext cx="44577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Cloud Infrastructure and Services </a:t>
            </a:r>
          </a:p>
        </p:txBody>
      </p:sp>
    </p:spTree>
    <p:extLst>
      <p:ext uri="{BB962C8B-B14F-4D97-AF65-F5344CB8AC3E}">
        <p14:creationId xmlns:p14="http://schemas.microsoft.com/office/powerpoint/2010/main" val="24406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6350" y="392113"/>
            <a:ext cx="44577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Cloud Infrastructure and Services </a:t>
            </a:r>
          </a:p>
        </p:txBody>
      </p:sp>
    </p:spTree>
    <p:extLst>
      <p:ext uri="{BB962C8B-B14F-4D97-AF65-F5344CB8AC3E}">
        <p14:creationId xmlns:p14="http://schemas.microsoft.com/office/powerpoint/2010/main" val="4241906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slide shows an example of the IaaS offering that combines service template specifics, constraints, policies, rules, price, and SLA. This service offering includes compute and storage components and a data backup service. It is defined in the service catalog.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Cloud Infrastructure and Services </a:t>
            </a:r>
          </a:p>
        </p:txBody>
      </p:sp>
    </p:spTree>
    <p:extLst>
      <p:ext uri="{BB962C8B-B14F-4D97-AF65-F5344CB8AC3E}">
        <p14:creationId xmlns:p14="http://schemas.microsoft.com/office/powerpoint/2010/main" val="3858589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Cloud Infrastructure and Services </a:t>
            </a:r>
          </a:p>
        </p:txBody>
      </p:sp>
    </p:spTree>
    <p:extLst>
      <p:ext uri="{BB962C8B-B14F-4D97-AF65-F5344CB8AC3E}">
        <p14:creationId xmlns:p14="http://schemas.microsoft.com/office/powerpoint/2010/main" val="3458436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Cloud Infrastructure and Services </a:t>
            </a:r>
          </a:p>
        </p:txBody>
      </p:sp>
    </p:spTree>
    <p:extLst>
      <p:ext uri="{BB962C8B-B14F-4D97-AF65-F5344CB8AC3E}">
        <p14:creationId xmlns:p14="http://schemas.microsoft.com/office/powerpoint/2010/main" val="3374113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Cloud Infrastructure and Services </a:t>
            </a:r>
          </a:p>
        </p:txBody>
      </p:sp>
    </p:spTree>
    <p:extLst>
      <p:ext uri="{BB962C8B-B14F-4D97-AF65-F5344CB8AC3E}">
        <p14:creationId xmlns:p14="http://schemas.microsoft.com/office/powerpoint/2010/main" val="321103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0" y="685800"/>
            <a:ext cx="3556000" cy="266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This </a:t>
            </a:r>
            <a:r>
              <a:rPr lang="en-US" dirty="0">
                <a:solidFill>
                  <a:srgbClr val="444444"/>
                </a:solidFill>
              </a:rPr>
              <a:t>lesson covers the</a:t>
            </a:r>
            <a:r>
              <a:rPr lang="en-US" baseline="0" dirty="0">
                <a:solidFill>
                  <a:srgbClr val="444444"/>
                </a:solidFill>
              </a:rPr>
              <a:t> overview of the cloud services and its functions. It focuses on service catalog and its elements. The lesson also focuses on how </a:t>
            </a:r>
            <a:r>
              <a:rPr lang="en-US" dirty="0"/>
              <a:t>to request or order a service. Finally, the lesson</a:t>
            </a:r>
            <a:r>
              <a:rPr lang="en-US" baseline="0" dirty="0"/>
              <a:t> describes the cloud interfaces, cloud portal and walk through the </a:t>
            </a:r>
            <a:r>
              <a:rPr lang="en-US" dirty="0"/>
              <a:t>cloud service lifecycle.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09800" y="8984259"/>
            <a:ext cx="4210202" cy="15974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Module: Introduction to 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1277545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Cloud Infrastructure and Services </a:t>
            </a:r>
          </a:p>
        </p:txBody>
      </p:sp>
    </p:spTree>
    <p:extLst>
      <p:ext uri="{BB962C8B-B14F-4D97-AF65-F5344CB8AC3E}">
        <p14:creationId xmlns:p14="http://schemas.microsoft.com/office/powerpoint/2010/main" val="51266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457200"/>
            <a:ext cx="44577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Cloud Infrastructure and Services </a:t>
            </a:r>
          </a:p>
        </p:txBody>
      </p:sp>
    </p:spTree>
    <p:extLst>
      <p:ext uri="{BB962C8B-B14F-4D97-AF65-F5344CB8AC3E}">
        <p14:creationId xmlns:p14="http://schemas.microsoft.com/office/powerpoint/2010/main" val="211799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Cloud Infrastructure and Services </a:t>
            </a:r>
          </a:p>
        </p:txBody>
      </p:sp>
    </p:spTree>
    <p:extLst>
      <p:ext uri="{BB962C8B-B14F-4D97-AF65-F5344CB8AC3E}">
        <p14:creationId xmlns:p14="http://schemas.microsoft.com/office/powerpoint/2010/main" val="3899701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Cloud Infrastructure and Services </a:t>
            </a:r>
          </a:p>
        </p:txBody>
      </p:sp>
    </p:spTree>
    <p:extLst>
      <p:ext uri="{BB962C8B-B14F-4D97-AF65-F5344CB8AC3E}">
        <p14:creationId xmlns:p14="http://schemas.microsoft.com/office/powerpoint/2010/main" val="1338537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120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Cloud Infrastructure and Services </a:t>
            </a:r>
          </a:p>
        </p:txBody>
      </p:sp>
    </p:spTree>
    <p:extLst>
      <p:ext uri="{BB962C8B-B14F-4D97-AF65-F5344CB8AC3E}">
        <p14:creationId xmlns:p14="http://schemas.microsoft.com/office/powerpoint/2010/main" val="3713208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0" y="685800"/>
            <a:ext cx="3556000" cy="2667000"/>
          </a:xfrm>
        </p:spPr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09800" y="8984259"/>
            <a:ext cx="4210202" cy="15974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Module: Introduction to 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127159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</a:rPr>
              <a:t>The video on the slide talks about how IT department in the organizations provide a self-service portal to add and provision the virtual</a:t>
            </a:r>
            <a:r>
              <a:rPr lang="en-US" baseline="0" dirty="0">
                <a:solidFill>
                  <a:srgbClr val="444444"/>
                </a:solidFill>
              </a:rPr>
              <a:t>. Today, if  IT wants to become a cloud service provider</a:t>
            </a:r>
            <a:r>
              <a:rPr lang="en-US" dirty="0">
                <a:solidFill>
                  <a:srgbClr val="444444"/>
                </a:solidFill>
              </a:rPr>
              <a:t>,</a:t>
            </a:r>
            <a:r>
              <a:rPr lang="en-US" baseline="0" dirty="0">
                <a:solidFill>
                  <a:srgbClr val="444444"/>
                </a:solidFill>
              </a:rPr>
              <a:t> IT must not only embrace the public cloud, IT needs to provide broader range of cloud services.</a:t>
            </a:r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Cloud Infrastructure and Services </a:t>
            </a:r>
          </a:p>
        </p:txBody>
      </p:sp>
    </p:spTree>
    <p:extLst>
      <p:ext uri="{BB962C8B-B14F-4D97-AF65-F5344CB8AC3E}">
        <p14:creationId xmlns:p14="http://schemas.microsoft.com/office/powerpoint/2010/main" val="383135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Cloud Infrastructure and Services </a:t>
            </a: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4877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Cloud Infrastructure and Services </a:t>
            </a:r>
          </a:p>
        </p:txBody>
      </p:sp>
    </p:spTree>
    <p:extLst>
      <p:ext uri="{BB962C8B-B14F-4D97-AF65-F5344CB8AC3E}">
        <p14:creationId xmlns:p14="http://schemas.microsoft.com/office/powerpoint/2010/main" val="3749410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Cloud Infrastructure and Services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89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Cloud Infrastructure and Services </a:t>
            </a: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231900" y="452438"/>
            <a:ext cx="4457700" cy="3343275"/>
          </a:xfrm>
        </p:spPr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199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Cloud Infrastructure and Services </a:t>
            </a: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211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video talks about service catalog </a:t>
            </a:r>
            <a:r>
              <a:rPr lang="en-US" sz="1000" kern="12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infinIT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kern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the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one destination for everything you need </a:t>
            </a:r>
            <a:r>
              <a:rPr lang="en-US" sz="1000" kern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the Dell EMC IT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portal. This IT portal gives the online shopping experience to the customers with the choices you need transparent pricing and service levels. The portal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llows the customers to browse, </a:t>
            </a:r>
            <a:r>
              <a:rPr lang="en-US" sz="1000" kern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search, and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learn about IT services.</a:t>
            </a:r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Cloud Infrastructure and Services </a:t>
            </a:r>
          </a:p>
        </p:txBody>
      </p:sp>
    </p:spTree>
    <p:extLst>
      <p:ext uri="{BB962C8B-B14F-4D97-AF65-F5344CB8AC3E}">
        <p14:creationId xmlns:p14="http://schemas.microsoft.com/office/powerpoint/2010/main" val="10886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5" name="Picture 10" descr="APU Logo_Final_Vertical_V1_HR1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2514600"/>
            <a:ext cx="2530476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9188" y="1952625"/>
            <a:ext cx="67548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74900" y="3886200"/>
            <a:ext cx="67691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4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0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274638"/>
            <a:ext cx="2057400" cy="594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74638"/>
            <a:ext cx="6021388" cy="594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44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117F3E7-0AD9-42A5-B67D-1D5B53E16364}" type="datetime1">
              <a:rPr lang="en-US" smtClean="0"/>
              <a:t>8/5/2020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0CF104-8B6A-4D27-B4FC-F96AD0B1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645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sson Topics and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1" y="685800"/>
            <a:ext cx="8077200" cy="609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3400" y="1498600"/>
            <a:ext cx="8077200" cy="39624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604000"/>
            <a:ext cx="5181600" cy="177800"/>
          </a:xfrm>
          <a:prstGeom prst="rect">
            <a:avLst/>
          </a:prstGeom>
        </p:spPr>
        <p:txBody>
          <a:bodyPr/>
          <a:lstStyle>
            <a:lvl1pPr>
              <a:defRPr sz="600" b="0">
                <a:solidFill>
                  <a:schemeClr val="bg2"/>
                </a:solidFill>
              </a:defRPr>
            </a:lvl1pPr>
          </a:lstStyle>
          <a:p>
            <a:pPr algn="r"/>
            <a:r>
              <a:rPr lang="en-US"/>
              <a:t>Module: Introduction to Cloud Computing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68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3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6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363" y="1697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697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4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5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5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6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9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ucti_globe1_transparent_small"/>
          <p:cNvPicPr>
            <a:picLocks noChangeAspect="1" noChangeArrowheads="1"/>
          </p:cNvPicPr>
          <p:nvPr/>
        </p:nvPicPr>
        <p:blipFill>
          <a:blip r:embed="rId15">
            <a:lum bright="80000" contrast="-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1450" y="2570163"/>
            <a:ext cx="720725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1697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74638"/>
            <a:ext cx="7042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6597650"/>
            <a:ext cx="2711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800" dirty="0">
                <a:latin typeface="Calibri" pitchFamily="34" charset="0"/>
                <a:cs typeface="Calibri" pitchFamily="34" charset="0"/>
              </a:rPr>
              <a:t>Module Code and Module Title</a:t>
            </a:r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623050"/>
            <a:ext cx="2895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175000" y="6597650"/>
            <a:ext cx="2711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GB" sz="800" dirty="0">
                <a:latin typeface="Calibri" pitchFamily="34" charset="0"/>
                <a:cs typeface="Calibri" pitchFamily="34" charset="0"/>
              </a:rPr>
              <a:t>Title of Slides</a:t>
            </a:r>
          </a:p>
        </p:txBody>
      </p:sp>
      <p:pic>
        <p:nvPicPr>
          <p:cNvPr id="1033" name="Picture 10" descr="APU Logo Final-medium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0"/>
            <a:ext cx="1514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17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90" r:id="rId13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ube.emc.com/Player.aspx?vno=Y0XURCZdEEM+GiEknKHq/g==&amp;autoplay=true&amp;t=0h0m0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1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0.png"/><Relationship Id="rId9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ube.emc.com/Player.aspx?vno=x2vado2wR+qK3TlKOOtFQg==&amp;autoplay=true&amp;t=0h0m0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ube.emc.com/Player.aspx?vno=huo+MObUdvYllp5jPJLWsQ==&amp;autoplay=true&amp;t=0h0m0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736"/>
            <a:ext cx="77724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CT105-3-M Cloud Infrastructure and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4109216"/>
            <a:ext cx="4572000" cy="1187355"/>
          </a:xfrm>
        </p:spPr>
        <p:txBody>
          <a:bodyPr/>
          <a:lstStyle/>
          <a:p>
            <a:r>
              <a:rPr lang="en-US" dirty="0"/>
              <a:t>Cloud Services </a:t>
            </a:r>
          </a:p>
        </p:txBody>
      </p:sp>
    </p:spTree>
    <p:extLst>
      <p:ext uri="{BB962C8B-B14F-4D97-AF65-F5344CB8AC3E}">
        <p14:creationId xmlns:p14="http://schemas.microsoft.com/office/powerpoint/2010/main" val="292689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DB8"/>
                </a:solidFill>
              </a:rPr>
              <a:t>Cloud service interfaces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9" y="4795493"/>
            <a:ext cx="3916680" cy="16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017752"/>
              </p:ext>
            </p:extLst>
          </p:nvPr>
        </p:nvGraphicFramePr>
        <p:xfrm>
          <a:off x="3760501" y="1743316"/>
          <a:ext cx="510917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6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IaaS Functions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PaaS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Functions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SaaS Functions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Start, stop, and configure VMs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Add storage volumes of specific size</a:t>
                      </a: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Add, configure, and delete database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Modify infrastructure r</a:t>
                      </a:r>
                      <a:r>
                        <a:rPr lang="en-US" sz="1200" b="0" u="none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esources that are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available to applications and database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Add new users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Change user roles and permissions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23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Specifics of hardware, such as processors, memory, network adapters, and storage volumes </a:t>
                      </a:r>
                    </a:p>
                    <a:p>
                      <a:pPr marL="1714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development environment (IDE) that consists of programming interface, libraries, and tools </a:t>
                      </a:r>
                    </a:p>
                    <a:p>
                      <a:pPr marL="1714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Development environment offering software development kit (SDK)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Graphical user interface (GUI) of a business application </a:t>
                      </a:r>
                    </a:p>
                    <a:p>
                      <a:pPr marL="1714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90945" y="2368256"/>
            <a:ext cx="400110" cy="113588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1400" dirty="0"/>
              <a:t>Management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0945" y="4263616"/>
            <a:ext cx="400110" cy="96757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1400" dirty="0"/>
              <a:t>Functional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0" y="1600200"/>
            <a:ext cx="34557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743316"/>
            <a:ext cx="3455701" cy="3017039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Enable computing activities and administration of rented service instance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Types of cloud Interface 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AutoNum type="arabicPeriod"/>
            </a:pPr>
            <a:r>
              <a:rPr lang="en-US" sz="1600" dirty="0"/>
              <a:t>Management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AutoNum type="arabicPeriod"/>
            </a:pPr>
            <a:r>
              <a:rPr lang="en-US" sz="1600" dirty="0"/>
              <a:t>Functional 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Cloud services are accessed using web services which are primarily based on: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AutoNum type="arabicPeriod"/>
            </a:pPr>
            <a:r>
              <a:rPr lang="en-US" sz="1600" dirty="0"/>
              <a:t>REST 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AutoNum type="arabicPeriod"/>
            </a:pPr>
            <a:r>
              <a:rPr lang="en-US" sz="1600" dirty="0"/>
              <a:t>SOAP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44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5C3"/>
                </a:solidFill>
              </a:rPr>
              <a:t>Cloud</a:t>
            </a:r>
            <a:r>
              <a:rPr lang="en-US" dirty="0"/>
              <a:t> </a:t>
            </a:r>
            <a:r>
              <a:rPr lang="en-US" dirty="0">
                <a:solidFill>
                  <a:srgbClr val="0085C3"/>
                </a:solidFill>
              </a:rPr>
              <a:t>portal</a:t>
            </a:r>
            <a:r>
              <a:rPr lang="en-US" dirty="0"/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8346" y="1469898"/>
            <a:ext cx="5759873" cy="892302"/>
          </a:xfrm>
          <a:prstGeom prst="roundRect">
            <a:avLst/>
          </a:prstGeom>
          <a:solidFill>
            <a:schemeClr val="tx2">
              <a:lumMod val="95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 web portal that presents service catalog and cloud interfaces, enabling consumers to order and manage cloud services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866875" y="1569965"/>
            <a:ext cx="1768779" cy="1175865"/>
            <a:chOff x="2719267" y="449599"/>
            <a:chExt cx="1998664" cy="967479"/>
          </a:xfrm>
        </p:grpSpPr>
        <p:sp>
          <p:nvSpPr>
            <p:cNvPr id="19" name="TextBox 18"/>
            <p:cNvSpPr txBox="1"/>
            <p:nvPr/>
          </p:nvSpPr>
          <p:spPr>
            <a:xfrm>
              <a:off x="3235889" y="1138522"/>
              <a:ext cx="1482042" cy="278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sz="1600" dirty="0">
                  <a:solidFill>
                    <a:schemeClr val="bg2"/>
                  </a:solidFill>
                </a:rPr>
                <a:t>Cloud Portal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9267" y="449599"/>
              <a:ext cx="1987488" cy="68892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AA0570-20D5-4389-A795-E58CC3615D78}"/>
              </a:ext>
            </a:extLst>
          </p:cNvPr>
          <p:cNvGrpSpPr/>
          <p:nvPr/>
        </p:nvGrpSpPr>
        <p:grpSpPr>
          <a:xfrm>
            <a:off x="577115" y="2976831"/>
            <a:ext cx="1930055" cy="2642386"/>
            <a:chOff x="728613" y="1755880"/>
            <a:chExt cx="2224646" cy="2642386"/>
          </a:xfrm>
        </p:grpSpPr>
        <p:sp>
          <p:nvSpPr>
            <p:cNvPr id="36" name="Rounded Rectangle 11">
              <a:extLst>
                <a:ext uri="{FF2B5EF4-FFF2-40B4-BE49-F238E27FC236}">
                  <a16:creationId xmlns:a16="http://schemas.microsoft.com/office/drawing/2014/main" id="{D57AB07B-D9E5-4412-96C7-AA8D3BDA6650}"/>
                </a:ext>
              </a:extLst>
            </p:cNvPr>
            <p:cNvSpPr/>
            <p:nvPr/>
          </p:nvSpPr>
          <p:spPr>
            <a:xfrm>
              <a:off x="743459" y="1755880"/>
              <a:ext cx="2209800" cy="849672"/>
            </a:xfrm>
            <a:prstGeom prst="roundRect">
              <a:avLst/>
            </a:prstGeom>
            <a:solidFill>
              <a:srgbClr val="0085C3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Created using Portal software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0BE692C-1E47-4FE1-B053-FBD5BDEF7F17}"/>
                </a:ext>
              </a:extLst>
            </p:cNvPr>
            <p:cNvSpPr/>
            <p:nvPr/>
          </p:nvSpPr>
          <p:spPr>
            <a:xfrm>
              <a:off x="728613" y="2495550"/>
              <a:ext cx="2224646" cy="1902716"/>
            </a:xfrm>
            <a:prstGeom prst="rect">
              <a:avLst/>
            </a:prstGeom>
            <a:solidFill>
              <a:srgbClr val="444444">
                <a:lumMod val="20000"/>
                <a:lumOff val="80000"/>
              </a:srgbClr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171450" marR="0" lvl="0" indent="-171450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Hosted on one or more portal servers  </a:t>
              </a:r>
            </a:p>
            <a:p>
              <a:pPr marL="171450" marR="0" lvl="0" indent="-171450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Enable providers to design and publish cloud portals </a:t>
              </a:r>
            </a:p>
            <a:p>
              <a:pPr marL="171450" marR="0" lvl="0" indent="-171450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User may use URL of cloud to log on </a:t>
              </a:r>
            </a:p>
            <a:p>
              <a:pPr marL="171450" marR="0" lvl="0" indent="-171450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8E821A8-BA3C-41EC-9F2F-7E8693060548}"/>
              </a:ext>
            </a:extLst>
          </p:cNvPr>
          <p:cNvGrpSpPr/>
          <p:nvPr/>
        </p:nvGrpSpPr>
        <p:grpSpPr>
          <a:xfrm>
            <a:off x="4449924" y="2944334"/>
            <a:ext cx="1818295" cy="2683458"/>
            <a:chOff x="6265298" y="1755880"/>
            <a:chExt cx="2229345" cy="2683458"/>
          </a:xfrm>
        </p:grpSpPr>
        <p:sp>
          <p:nvSpPr>
            <p:cNvPr id="39" name="Rounded Rectangle 17">
              <a:extLst>
                <a:ext uri="{FF2B5EF4-FFF2-40B4-BE49-F238E27FC236}">
                  <a16:creationId xmlns:a16="http://schemas.microsoft.com/office/drawing/2014/main" id="{0BBF808B-206F-4F9A-B3BC-AF5F1F7F89C8}"/>
                </a:ext>
              </a:extLst>
            </p:cNvPr>
            <p:cNvSpPr/>
            <p:nvPr/>
          </p:nvSpPr>
          <p:spPr>
            <a:xfrm>
              <a:off x="6265298" y="1755880"/>
              <a:ext cx="2209800" cy="849671"/>
            </a:xfrm>
            <a:prstGeom prst="roundRect">
              <a:avLst/>
            </a:prstGeom>
            <a:solidFill>
              <a:srgbClr val="0085C3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Common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elements of the Cloud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portal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6468647-C9DB-45A1-AE43-6410F74B0296}"/>
                </a:ext>
              </a:extLst>
            </p:cNvPr>
            <p:cNvSpPr/>
            <p:nvPr/>
          </p:nvSpPr>
          <p:spPr>
            <a:xfrm>
              <a:off x="6269997" y="2532182"/>
              <a:ext cx="2224646" cy="1907156"/>
            </a:xfrm>
            <a:prstGeom prst="rect">
              <a:avLst/>
            </a:prstGeom>
            <a:solidFill>
              <a:srgbClr val="444444">
                <a:lumMod val="20000"/>
                <a:lumOff val="80000"/>
              </a:srgbClr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166688" marR="0" lvl="0" indent="-166688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6F5FECC-6F3A-4823-8DF5-B6D680532A88}"/>
                </a:ext>
              </a:extLst>
            </p:cNvPr>
            <p:cNvSpPr txBox="1"/>
            <p:nvPr/>
          </p:nvSpPr>
          <p:spPr>
            <a:xfrm>
              <a:off x="6387231" y="2647950"/>
              <a:ext cx="2070969" cy="112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6688" marR="0" lvl="0" indent="-166688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Service catalog</a:t>
              </a:r>
            </a:p>
            <a:p>
              <a:pPr marL="166688" marR="0" lvl="0" indent="-166688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Management Interface</a:t>
              </a:r>
            </a:p>
            <a:p>
              <a:pPr marL="166688" marR="0" lvl="0" indent="-166688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Link to functional interface 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A9F4C82-4A60-4B72-99B6-29C2984047C6}"/>
              </a:ext>
            </a:extLst>
          </p:cNvPr>
          <p:cNvGrpSpPr/>
          <p:nvPr/>
        </p:nvGrpSpPr>
        <p:grpSpPr>
          <a:xfrm>
            <a:off x="2602788" y="2967545"/>
            <a:ext cx="2026575" cy="2660247"/>
            <a:chOff x="3477708" y="1774651"/>
            <a:chExt cx="2141344" cy="2660247"/>
          </a:xfrm>
        </p:grpSpPr>
        <p:sp>
          <p:nvSpPr>
            <p:cNvPr id="43" name="Rounded Rectangle 14">
              <a:extLst>
                <a:ext uri="{FF2B5EF4-FFF2-40B4-BE49-F238E27FC236}">
                  <a16:creationId xmlns:a16="http://schemas.microsoft.com/office/drawing/2014/main" id="{C1ED9BBC-11D4-41B9-A8C3-A14E5C9B0724}"/>
                </a:ext>
              </a:extLst>
            </p:cNvPr>
            <p:cNvSpPr/>
            <p:nvPr/>
          </p:nvSpPr>
          <p:spPr>
            <a:xfrm>
              <a:off x="3492554" y="1774651"/>
              <a:ext cx="1783129" cy="949065"/>
            </a:xfrm>
            <a:prstGeom prst="roundRect">
              <a:avLst/>
            </a:prstGeom>
            <a:solidFill>
              <a:srgbClr val="0085C3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Cloud portal has two key functions  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4268988-8B76-461B-8DBD-F9D5A351B807}"/>
                </a:ext>
              </a:extLst>
            </p:cNvPr>
            <p:cNvSpPr/>
            <p:nvPr/>
          </p:nvSpPr>
          <p:spPr>
            <a:xfrm>
              <a:off x="3477708" y="2532182"/>
              <a:ext cx="1797975" cy="1902716"/>
            </a:xfrm>
            <a:prstGeom prst="rect">
              <a:avLst/>
            </a:prstGeom>
            <a:solidFill>
              <a:srgbClr val="444444">
                <a:lumMod val="20000"/>
                <a:lumOff val="80000"/>
              </a:srgbClr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342900" marR="0" lvl="0" indent="-342900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71CCD4C-3860-418F-A18C-4A867F7B8B30}"/>
                </a:ext>
              </a:extLst>
            </p:cNvPr>
            <p:cNvSpPr txBox="1"/>
            <p:nvPr/>
          </p:nvSpPr>
          <p:spPr>
            <a:xfrm>
              <a:off x="3556461" y="2692184"/>
              <a:ext cx="2062591" cy="91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6688" marR="0" lvl="0" indent="-166688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Presentation </a:t>
              </a:r>
            </a:p>
            <a:p>
              <a:pPr marL="166688" marR="0" lvl="0" indent="-166688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Interaction with orchestration layer </a:t>
              </a:r>
            </a:p>
            <a:p>
              <a:pPr marL="342900" marR="0" lvl="0" indent="-342900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02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Cloud service lifecycle </a:t>
            </a: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C2098D5-B438-44E5-91C9-BC70E8505059}"/>
              </a:ext>
            </a:extLst>
          </p:cNvPr>
          <p:cNvGrpSpPr/>
          <p:nvPr/>
        </p:nvGrpSpPr>
        <p:grpSpPr>
          <a:xfrm>
            <a:off x="98474" y="1869537"/>
            <a:ext cx="8947052" cy="4151435"/>
            <a:chOff x="228600" y="1241714"/>
            <a:chExt cx="8451270" cy="3566161"/>
          </a:xfrm>
        </p:grpSpPr>
        <p:sp>
          <p:nvSpPr>
            <p:cNvPr id="187" name="Rectangle 11">
              <a:extLst>
                <a:ext uri="{FF2B5EF4-FFF2-40B4-BE49-F238E27FC236}">
                  <a16:creationId xmlns:a16="http://schemas.microsoft.com/office/drawing/2014/main" id="{FB3808F4-E8C4-448C-8868-B74F5D337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8155" y="1241715"/>
              <a:ext cx="1920240" cy="3566160"/>
            </a:xfrm>
            <a:prstGeom prst="rect">
              <a:avLst/>
            </a:prstGeom>
            <a:solidFill>
              <a:srgbClr val="005596">
                <a:alpha val="59000"/>
              </a:srgbClr>
            </a:solidFill>
            <a:ln>
              <a:noFill/>
            </a:ln>
            <a:effectLst/>
          </p:spPr>
          <p:txBody>
            <a:bodyPr t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8" name="Rectangle 8">
              <a:extLst>
                <a:ext uri="{FF2B5EF4-FFF2-40B4-BE49-F238E27FC236}">
                  <a16:creationId xmlns:a16="http://schemas.microsoft.com/office/drawing/2014/main" id="{0BD4D66E-9587-4228-8A0E-0046FDD22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3893" y="1241715"/>
              <a:ext cx="1920240" cy="3566160"/>
            </a:xfrm>
            <a:prstGeom prst="rect">
              <a:avLst/>
            </a:prstGeom>
            <a:solidFill>
              <a:srgbClr val="005596">
                <a:alpha val="77000"/>
              </a:srgbClr>
            </a:solidFill>
            <a:ln>
              <a:noFill/>
            </a:ln>
            <a:effectLst/>
          </p:spPr>
          <p:txBody>
            <a:bodyPr t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A9531D0C-7366-4FC6-9C09-00B0CE2A6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9630" y="1241715"/>
              <a:ext cx="1920240" cy="3566160"/>
            </a:xfrm>
            <a:prstGeom prst="rect">
              <a:avLst/>
            </a:prstGeom>
            <a:solidFill>
              <a:srgbClr val="0055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90" name="Rectangle 12">
              <a:extLst>
                <a:ext uri="{FF2B5EF4-FFF2-40B4-BE49-F238E27FC236}">
                  <a16:creationId xmlns:a16="http://schemas.microsoft.com/office/drawing/2014/main" id="{5F31FB0E-41E0-40DD-A4E6-19EE91291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417" y="1241714"/>
              <a:ext cx="1920240" cy="3566160"/>
            </a:xfrm>
            <a:prstGeom prst="rect">
              <a:avLst/>
            </a:prstGeom>
            <a:solidFill>
              <a:srgbClr val="005596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87EB695-791B-4D1C-BD1E-62794DA71415}"/>
                </a:ext>
              </a:extLst>
            </p:cNvPr>
            <p:cNvGrpSpPr/>
            <p:nvPr/>
          </p:nvGrpSpPr>
          <p:grpSpPr>
            <a:xfrm>
              <a:off x="970907" y="4019550"/>
              <a:ext cx="1828800" cy="741336"/>
              <a:chOff x="760749" y="3994181"/>
              <a:chExt cx="1533191" cy="741336"/>
            </a:xfrm>
          </p:grpSpPr>
          <p:sp>
            <p:nvSpPr>
              <p:cNvPr id="244" name="Freeform 17">
                <a:extLst>
                  <a:ext uri="{FF2B5EF4-FFF2-40B4-BE49-F238E27FC236}">
                    <a16:creationId xmlns:a16="http://schemas.microsoft.com/office/drawing/2014/main" id="{64ABBC67-7212-4B87-99F5-FE74B51FA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45" y="4005917"/>
                <a:ext cx="1526695" cy="729600"/>
              </a:xfrm>
              <a:custGeom>
                <a:avLst/>
                <a:gdLst>
                  <a:gd name="T0" fmla="*/ 1404 w 1404"/>
                  <a:gd name="T1" fmla="*/ 559 h 1118"/>
                  <a:gd name="T2" fmla="*/ 827 w 1404"/>
                  <a:gd name="T3" fmla="*/ 0 h 1118"/>
                  <a:gd name="T4" fmla="*/ 827 w 1404"/>
                  <a:gd name="T5" fmla="*/ 279 h 1118"/>
                  <a:gd name="T6" fmla="*/ 0 w 1404"/>
                  <a:gd name="T7" fmla="*/ 279 h 1118"/>
                  <a:gd name="T8" fmla="*/ 0 w 1404"/>
                  <a:gd name="T9" fmla="*/ 838 h 1118"/>
                  <a:gd name="T10" fmla="*/ 827 w 1404"/>
                  <a:gd name="T11" fmla="*/ 838 h 1118"/>
                  <a:gd name="T12" fmla="*/ 827 w 1404"/>
                  <a:gd name="T13" fmla="*/ 1118 h 1118"/>
                  <a:gd name="T14" fmla="*/ 1404 w 1404"/>
                  <a:gd name="T15" fmla="*/ 559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4" h="1118">
                    <a:moveTo>
                      <a:pt x="1404" y="559"/>
                    </a:moveTo>
                    <a:lnTo>
                      <a:pt x="827" y="0"/>
                    </a:lnTo>
                    <a:lnTo>
                      <a:pt x="827" y="279"/>
                    </a:lnTo>
                    <a:lnTo>
                      <a:pt x="0" y="279"/>
                    </a:lnTo>
                    <a:lnTo>
                      <a:pt x="0" y="838"/>
                    </a:lnTo>
                    <a:lnTo>
                      <a:pt x="827" y="838"/>
                    </a:lnTo>
                    <a:lnTo>
                      <a:pt x="827" y="1118"/>
                    </a:lnTo>
                    <a:lnTo>
                      <a:pt x="1404" y="55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C95DD">
                      <a:shade val="51000"/>
                      <a:satMod val="130000"/>
                    </a:srgbClr>
                  </a:gs>
                  <a:gs pos="80000">
                    <a:srgbClr val="2C95DD">
                      <a:shade val="93000"/>
                      <a:satMod val="130000"/>
                    </a:srgbClr>
                  </a:gs>
                  <a:gs pos="100000">
                    <a:srgbClr val="2C95D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tIns="0" bIns="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endParaRPr>
              </a:p>
            </p:txBody>
          </p:sp>
          <p:sp>
            <p:nvSpPr>
              <p:cNvPr id="245" name="Freeform 18">
                <a:extLst>
                  <a:ext uri="{FF2B5EF4-FFF2-40B4-BE49-F238E27FC236}">
                    <a16:creationId xmlns:a16="http://schemas.microsoft.com/office/drawing/2014/main" id="{6F36CFA1-D89B-437C-9DB7-5175EB825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749" y="3994181"/>
                <a:ext cx="1526695" cy="729600"/>
              </a:xfrm>
              <a:custGeom>
                <a:avLst/>
                <a:gdLst>
                  <a:gd name="T0" fmla="*/ 827 w 1404"/>
                  <a:gd name="T1" fmla="*/ 0 h 1117"/>
                  <a:gd name="T2" fmla="*/ 827 w 1404"/>
                  <a:gd name="T3" fmla="*/ 278 h 1117"/>
                  <a:gd name="T4" fmla="*/ 0 w 1404"/>
                  <a:gd name="T5" fmla="*/ 278 h 1117"/>
                  <a:gd name="T6" fmla="*/ 0 w 1404"/>
                  <a:gd name="T7" fmla="*/ 837 h 1117"/>
                  <a:gd name="T8" fmla="*/ 827 w 1404"/>
                  <a:gd name="T9" fmla="*/ 837 h 1117"/>
                  <a:gd name="T10" fmla="*/ 827 w 1404"/>
                  <a:gd name="T11" fmla="*/ 1117 h 1117"/>
                  <a:gd name="T12" fmla="*/ 1404 w 1404"/>
                  <a:gd name="T13" fmla="*/ 558 h 1117"/>
                  <a:gd name="T14" fmla="*/ 827 w 1404"/>
                  <a:gd name="T15" fmla="*/ 0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4" h="1117">
                    <a:moveTo>
                      <a:pt x="827" y="0"/>
                    </a:moveTo>
                    <a:lnTo>
                      <a:pt x="827" y="278"/>
                    </a:lnTo>
                    <a:lnTo>
                      <a:pt x="0" y="278"/>
                    </a:lnTo>
                    <a:lnTo>
                      <a:pt x="0" y="837"/>
                    </a:lnTo>
                    <a:lnTo>
                      <a:pt x="827" y="837"/>
                    </a:lnTo>
                    <a:lnTo>
                      <a:pt x="827" y="1117"/>
                    </a:lnTo>
                    <a:lnTo>
                      <a:pt x="1404" y="558"/>
                    </a:lnTo>
                    <a:lnTo>
                      <a:pt x="827" y="0"/>
                    </a:lnTo>
                  </a:path>
                </a:pathLst>
              </a:custGeom>
              <a:noFill/>
              <a:ln w="3968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246" name="Rectangle 29">
                <a:extLst>
                  <a:ext uri="{FF2B5EF4-FFF2-40B4-BE49-F238E27FC236}">
                    <a16:creationId xmlns:a16="http://schemas.microsoft.com/office/drawing/2014/main" id="{E8B15D09-36E2-402D-A82B-877E5B713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436" y="4249689"/>
                <a:ext cx="1063019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354013" marR="0" lvl="0" indent="-354013" defTabSz="9413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itchFamily="34" charset="0"/>
                  </a:rPr>
                  <a:t>Service Planning</a:t>
                </a:r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5492236F-0756-4FAA-A424-2A61C61DDA81}"/>
                </a:ext>
              </a:extLst>
            </p:cNvPr>
            <p:cNvGrpSpPr/>
            <p:nvPr/>
          </p:nvGrpSpPr>
          <p:grpSpPr>
            <a:xfrm>
              <a:off x="2923300" y="4019550"/>
              <a:ext cx="1828800" cy="741336"/>
              <a:chOff x="760749" y="3994181"/>
              <a:chExt cx="1533191" cy="741336"/>
            </a:xfrm>
          </p:grpSpPr>
          <p:sp>
            <p:nvSpPr>
              <p:cNvPr id="241" name="Freeform 17">
                <a:extLst>
                  <a:ext uri="{FF2B5EF4-FFF2-40B4-BE49-F238E27FC236}">
                    <a16:creationId xmlns:a16="http://schemas.microsoft.com/office/drawing/2014/main" id="{A9D17343-9FA0-42D1-A939-FA12E5BEE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45" y="4005917"/>
                <a:ext cx="1526695" cy="729600"/>
              </a:xfrm>
              <a:custGeom>
                <a:avLst/>
                <a:gdLst>
                  <a:gd name="T0" fmla="*/ 1404 w 1404"/>
                  <a:gd name="T1" fmla="*/ 559 h 1118"/>
                  <a:gd name="T2" fmla="*/ 827 w 1404"/>
                  <a:gd name="T3" fmla="*/ 0 h 1118"/>
                  <a:gd name="T4" fmla="*/ 827 w 1404"/>
                  <a:gd name="T5" fmla="*/ 279 h 1118"/>
                  <a:gd name="T6" fmla="*/ 0 w 1404"/>
                  <a:gd name="T7" fmla="*/ 279 h 1118"/>
                  <a:gd name="T8" fmla="*/ 0 w 1404"/>
                  <a:gd name="T9" fmla="*/ 838 h 1118"/>
                  <a:gd name="T10" fmla="*/ 827 w 1404"/>
                  <a:gd name="T11" fmla="*/ 838 h 1118"/>
                  <a:gd name="T12" fmla="*/ 827 w 1404"/>
                  <a:gd name="T13" fmla="*/ 1118 h 1118"/>
                  <a:gd name="T14" fmla="*/ 1404 w 1404"/>
                  <a:gd name="T15" fmla="*/ 559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4" h="1118">
                    <a:moveTo>
                      <a:pt x="1404" y="559"/>
                    </a:moveTo>
                    <a:lnTo>
                      <a:pt x="827" y="0"/>
                    </a:lnTo>
                    <a:lnTo>
                      <a:pt x="827" y="279"/>
                    </a:lnTo>
                    <a:lnTo>
                      <a:pt x="0" y="279"/>
                    </a:lnTo>
                    <a:lnTo>
                      <a:pt x="0" y="838"/>
                    </a:lnTo>
                    <a:lnTo>
                      <a:pt x="827" y="838"/>
                    </a:lnTo>
                    <a:lnTo>
                      <a:pt x="827" y="1118"/>
                    </a:lnTo>
                    <a:lnTo>
                      <a:pt x="1404" y="55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C95DD">
                      <a:shade val="51000"/>
                      <a:satMod val="130000"/>
                    </a:srgbClr>
                  </a:gs>
                  <a:gs pos="80000">
                    <a:srgbClr val="2C95DD">
                      <a:shade val="93000"/>
                      <a:satMod val="130000"/>
                    </a:srgbClr>
                  </a:gs>
                  <a:gs pos="100000">
                    <a:srgbClr val="2C95D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tIns="0" bIns="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endParaRPr>
              </a:p>
            </p:txBody>
          </p:sp>
          <p:sp>
            <p:nvSpPr>
              <p:cNvPr id="242" name="Freeform 18">
                <a:extLst>
                  <a:ext uri="{FF2B5EF4-FFF2-40B4-BE49-F238E27FC236}">
                    <a16:creationId xmlns:a16="http://schemas.microsoft.com/office/drawing/2014/main" id="{C0D56338-7FA7-479A-A614-A8EA875EE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749" y="3994181"/>
                <a:ext cx="1526695" cy="729600"/>
              </a:xfrm>
              <a:custGeom>
                <a:avLst/>
                <a:gdLst>
                  <a:gd name="T0" fmla="*/ 827 w 1404"/>
                  <a:gd name="T1" fmla="*/ 0 h 1117"/>
                  <a:gd name="T2" fmla="*/ 827 w 1404"/>
                  <a:gd name="T3" fmla="*/ 278 h 1117"/>
                  <a:gd name="T4" fmla="*/ 0 w 1404"/>
                  <a:gd name="T5" fmla="*/ 278 h 1117"/>
                  <a:gd name="T6" fmla="*/ 0 w 1404"/>
                  <a:gd name="T7" fmla="*/ 837 h 1117"/>
                  <a:gd name="T8" fmla="*/ 827 w 1404"/>
                  <a:gd name="T9" fmla="*/ 837 h 1117"/>
                  <a:gd name="T10" fmla="*/ 827 w 1404"/>
                  <a:gd name="T11" fmla="*/ 1117 h 1117"/>
                  <a:gd name="T12" fmla="*/ 1404 w 1404"/>
                  <a:gd name="T13" fmla="*/ 558 h 1117"/>
                  <a:gd name="T14" fmla="*/ 827 w 1404"/>
                  <a:gd name="T15" fmla="*/ 0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4" h="1117">
                    <a:moveTo>
                      <a:pt x="827" y="0"/>
                    </a:moveTo>
                    <a:lnTo>
                      <a:pt x="827" y="278"/>
                    </a:lnTo>
                    <a:lnTo>
                      <a:pt x="0" y="278"/>
                    </a:lnTo>
                    <a:lnTo>
                      <a:pt x="0" y="837"/>
                    </a:lnTo>
                    <a:lnTo>
                      <a:pt x="827" y="837"/>
                    </a:lnTo>
                    <a:lnTo>
                      <a:pt x="827" y="1117"/>
                    </a:lnTo>
                    <a:lnTo>
                      <a:pt x="1404" y="558"/>
                    </a:lnTo>
                    <a:lnTo>
                      <a:pt x="827" y="0"/>
                    </a:lnTo>
                  </a:path>
                </a:pathLst>
              </a:custGeom>
              <a:noFill/>
              <a:ln w="3968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243" name="Rectangle 29">
                <a:extLst>
                  <a:ext uri="{FF2B5EF4-FFF2-40B4-BE49-F238E27FC236}">
                    <a16:creationId xmlns:a16="http://schemas.microsoft.com/office/drawing/2014/main" id="{A670A340-451E-4EEA-9E4A-D0A18B2FD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1364" y="4249689"/>
                <a:ext cx="1042860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354013" marR="0" lvl="0" indent="-354013" defTabSz="9413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itchFamily="34" charset="0"/>
                  </a:rPr>
                  <a:t>Service Creation</a:t>
                </a: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AB778526-435F-4764-A1FF-47AAF83DFCA7}"/>
                </a:ext>
              </a:extLst>
            </p:cNvPr>
            <p:cNvGrpSpPr/>
            <p:nvPr/>
          </p:nvGrpSpPr>
          <p:grpSpPr>
            <a:xfrm>
              <a:off x="4862940" y="4019550"/>
              <a:ext cx="1828800" cy="741336"/>
              <a:chOff x="760749" y="3994181"/>
              <a:chExt cx="1533191" cy="741336"/>
            </a:xfrm>
          </p:grpSpPr>
          <p:sp>
            <p:nvSpPr>
              <p:cNvPr id="238" name="Freeform 17">
                <a:extLst>
                  <a:ext uri="{FF2B5EF4-FFF2-40B4-BE49-F238E27FC236}">
                    <a16:creationId xmlns:a16="http://schemas.microsoft.com/office/drawing/2014/main" id="{B4095B7F-BD4D-420A-A025-34BB18ED7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45" y="4005917"/>
                <a:ext cx="1526695" cy="729600"/>
              </a:xfrm>
              <a:custGeom>
                <a:avLst/>
                <a:gdLst>
                  <a:gd name="T0" fmla="*/ 1404 w 1404"/>
                  <a:gd name="T1" fmla="*/ 559 h 1118"/>
                  <a:gd name="T2" fmla="*/ 827 w 1404"/>
                  <a:gd name="T3" fmla="*/ 0 h 1118"/>
                  <a:gd name="T4" fmla="*/ 827 w 1404"/>
                  <a:gd name="T5" fmla="*/ 279 h 1118"/>
                  <a:gd name="T6" fmla="*/ 0 w 1404"/>
                  <a:gd name="T7" fmla="*/ 279 h 1118"/>
                  <a:gd name="T8" fmla="*/ 0 w 1404"/>
                  <a:gd name="T9" fmla="*/ 838 h 1118"/>
                  <a:gd name="T10" fmla="*/ 827 w 1404"/>
                  <a:gd name="T11" fmla="*/ 838 h 1118"/>
                  <a:gd name="T12" fmla="*/ 827 w 1404"/>
                  <a:gd name="T13" fmla="*/ 1118 h 1118"/>
                  <a:gd name="T14" fmla="*/ 1404 w 1404"/>
                  <a:gd name="T15" fmla="*/ 559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4" h="1118">
                    <a:moveTo>
                      <a:pt x="1404" y="559"/>
                    </a:moveTo>
                    <a:lnTo>
                      <a:pt x="827" y="0"/>
                    </a:lnTo>
                    <a:lnTo>
                      <a:pt x="827" y="279"/>
                    </a:lnTo>
                    <a:lnTo>
                      <a:pt x="0" y="279"/>
                    </a:lnTo>
                    <a:lnTo>
                      <a:pt x="0" y="838"/>
                    </a:lnTo>
                    <a:lnTo>
                      <a:pt x="827" y="838"/>
                    </a:lnTo>
                    <a:lnTo>
                      <a:pt x="827" y="1118"/>
                    </a:lnTo>
                    <a:lnTo>
                      <a:pt x="1404" y="55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C95DD">
                      <a:shade val="51000"/>
                      <a:satMod val="130000"/>
                    </a:srgbClr>
                  </a:gs>
                  <a:gs pos="80000">
                    <a:srgbClr val="2C95DD">
                      <a:shade val="93000"/>
                      <a:satMod val="130000"/>
                    </a:srgbClr>
                  </a:gs>
                  <a:gs pos="100000">
                    <a:srgbClr val="2C95D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tIns="0" bIns="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endParaRPr>
              </a:p>
            </p:txBody>
          </p:sp>
          <p:sp>
            <p:nvSpPr>
              <p:cNvPr id="239" name="Freeform 18">
                <a:extLst>
                  <a:ext uri="{FF2B5EF4-FFF2-40B4-BE49-F238E27FC236}">
                    <a16:creationId xmlns:a16="http://schemas.microsoft.com/office/drawing/2014/main" id="{D77E3F25-805A-4B31-95CA-FD57A9158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749" y="3994181"/>
                <a:ext cx="1526695" cy="729600"/>
              </a:xfrm>
              <a:custGeom>
                <a:avLst/>
                <a:gdLst>
                  <a:gd name="T0" fmla="*/ 827 w 1404"/>
                  <a:gd name="T1" fmla="*/ 0 h 1117"/>
                  <a:gd name="T2" fmla="*/ 827 w 1404"/>
                  <a:gd name="T3" fmla="*/ 278 h 1117"/>
                  <a:gd name="T4" fmla="*/ 0 w 1404"/>
                  <a:gd name="T5" fmla="*/ 278 h 1117"/>
                  <a:gd name="T6" fmla="*/ 0 w 1404"/>
                  <a:gd name="T7" fmla="*/ 837 h 1117"/>
                  <a:gd name="T8" fmla="*/ 827 w 1404"/>
                  <a:gd name="T9" fmla="*/ 837 h 1117"/>
                  <a:gd name="T10" fmla="*/ 827 w 1404"/>
                  <a:gd name="T11" fmla="*/ 1117 h 1117"/>
                  <a:gd name="T12" fmla="*/ 1404 w 1404"/>
                  <a:gd name="T13" fmla="*/ 558 h 1117"/>
                  <a:gd name="T14" fmla="*/ 827 w 1404"/>
                  <a:gd name="T15" fmla="*/ 0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4" h="1117">
                    <a:moveTo>
                      <a:pt x="827" y="0"/>
                    </a:moveTo>
                    <a:lnTo>
                      <a:pt x="827" y="278"/>
                    </a:lnTo>
                    <a:lnTo>
                      <a:pt x="0" y="278"/>
                    </a:lnTo>
                    <a:lnTo>
                      <a:pt x="0" y="837"/>
                    </a:lnTo>
                    <a:lnTo>
                      <a:pt x="827" y="837"/>
                    </a:lnTo>
                    <a:lnTo>
                      <a:pt x="827" y="1117"/>
                    </a:lnTo>
                    <a:lnTo>
                      <a:pt x="1404" y="558"/>
                    </a:lnTo>
                    <a:lnTo>
                      <a:pt x="827" y="0"/>
                    </a:lnTo>
                  </a:path>
                </a:pathLst>
              </a:custGeom>
              <a:noFill/>
              <a:ln w="3968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240" name="Rectangle 29">
                <a:extLst>
                  <a:ext uri="{FF2B5EF4-FFF2-40B4-BE49-F238E27FC236}">
                    <a16:creationId xmlns:a16="http://schemas.microsoft.com/office/drawing/2014/main" id="{C1E2894E-9EEB-470A-8428-9F29E2BC2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298" y="4249689"/>
                <a:ext cx="1135589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354013" marR="0" lvl="0" indent="-354013" defTabSz="9413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itchFamily="34" charset="0"/>
                  </a:rPr>
                  <a:t>Service Operation</a:t>
                </a:r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5D51D22-C024-400B-B4CC-B413EA1C152F}"/>
                </a:ext>
              </a:extLst>
            </p:cNvPr>
            <p:cNvGrpSpPr/>
            <p:nvPr/>
          </p:nvGrpSpPr>
          <p:grpSpPr>
            <a:xfrm>
              <a:off x="6809505" y="4019550"/>
              <a:ext cx="1828800" cy="741336"/>
              <a:chOff x="760749" y="3994181"/>
              <a:chExt cx="1533191" cy="741336"/>
            </a:xfrm>
          </p:grpSpPr>
          <p:sp>
            <p:nvSpPr>
              <p:cNvPr id="235" name="Freeform 17">
                <a:extLst>
                  <a:ext uri="{FF2B5EF4-FFF2-40B4-BE49-F238E27FC236}">
                    <a16:creationId xmlns:a16="http://schemas.microsoft.com/office/drawing/2014/main" id="{AB866E4B-AEB1-428E-A194-C0D096DED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45" y="4005917"/>
                <a:ext cx="1526695" cy="729600"/>
              </a:xfrm>
              <a:custGeom>
                <a:avLst/>
                <a:gdLst>
                  <a:gd name="T0" fmla="*/ 1404 w 1404"/>
                  <a:gd name="T1" fmla="*/ 559 h 1118"/>
                  <a:gd name="T2" fmla="*/ 827 w 1404"/>
                  <a:gd name="T3" fmla="*/ 0 h 1118"/>
                  <a:gd name="T4" fmla="*/ 827 w 1404"/>
                  <a:gd name="T5" fmla="*/ 279 h 1118"/>
                  <a:gd name="T6" fmla="*/ 0 w 1404"/>
                  <a:gd name="T7" fmla="*/ 279 h 1118"/>
                  <a:gd name="T8" fmla="*/ 0 w 1404"/>
                  <a:gd name="T9" fmla="*/ 838 h 1118"/>
                  <a:gd name="T10" fmla="*/ 827 w 1404"/>
                  <a:gd name="T11" fmla="*/ 838 h 1118"/>
                  <a:gd name="T12" fmla="*/ 827 w 1404"/>
                  <a:gd name="T13" fmla="*/ 1118 h 1118"/>
                  <a:gd name="T14" fmla="*/ 1404 w 1404"/>
                  <a:gd name="T15" fmla="*/ 559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4" h="1118">
                    <a:moveTo>
                      <a:pt x="1404" y="559"/>
                    </a:moveTo>
                    <a:lnTo>
                      <a:pt x="827" y="0"/>
                    </a:lnTo>
                    <a:lnTo>
                      <a:pt x="827" y="279"/>
                    </a:lnTo>
                    <a:lnTo>
                      <a:pt x="0" y="279"/>
                    </a:lnTo>
                    <a:lnTo>
                      <a:pt x="0" y="838"/>
                    </a:lnTo>
                    <a:lnTo>
                      <a:pt x="827" y="838"/>
                    </a:lnTo>
                    <a:lnTo>
                      <a:pt x="827" y="1118"/>
                    </a:lnTo>
                    <a:lnTo>
                      <a:pt x="1404" y="55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C95DD">
                      <a:shade val="51000"/>
                      <a:satMod val="130000"/>
                    </a:srgbClr>
                  </a:gs>
                  <a:gs pos="80000">
                    <a:srgbClr val="2C95DD">
                      <a:shade val="93000"/>
                      <a:satMod val="130000"/>
                    </a:srgbClr>
                  </a:gs>
                  <a:gs pos="100000">
                    <a:srgbClr val="2C95D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tIns="0" bIns="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endParaRPr>
              </a:p>
            </p:txBody>
          </p:sp>
          <p:sp>
            <p:nvSpPr>
              <p:cNvPr id="236" name="Freeform 18">
                <a:extLst>
                  <a:ext uri="{FF2B5EF4-FFF2-40B4-BE49-F238E27FC236}">
                    <a16:creationId xmlns:a16="http://schemas.microsoft.com/office/drawing/2014/main" id="{8ABE9AB7-9D36-422F-AE81-E3B4EDE10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749" y="3994181"/>
                <a:ext cx="1526695" cy="729600"/>
              </a:xfrm>
              <a:custGeom>
                <a:avLst/>
                <a:gdLst>
                  <a:gd name="T0" fmla="*/ 827 w 1404"/>
                  <a:gd name="T1" fmla="*/ 0 h 1117"/>
                  <a:gd name="T2" fmla="*/ 827 w 1404"/>
                  <a:gd name="T3" fmla="*/ 278 h 1117"/>
                  <a:gd name="T4" fmla="*/ 0 w 1404"/>
                  <a:gd name="T5" fmla="*/ 278 h 1117"/>
                  <a:gd name="T6" fmla="*/ 0 w 1404"/>
                  <a:gd name="T7" fmla="*/ 837 h 1117"/>
                  <a:gd name="T8" fmla="*/ 827 w 1404"/>
                  <a:gd name="T9" fmla="*/ 837 h 1117"/>
                  <a:gd name="T10" fmla="*/ 827 w 1404"/>
                  <a:gd name="T11" fmla="*/ 1117 h 1117"/>
                  <a:gd name="T12" fmla="*/ 1404 w 1404"/>
                  <a:gd name="T13" fmla="*/ 558 h 1117"/>
                  <a:gd name="T14" fmla="*/ 827 w 1404"/>
                  <a:gd name="T15" fmla="*/ 0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4" h="1117">
                    <a:moveTo>
                      <a:pt x="827" y="0"/>
                    </a:moveTo>
                    <a:lnTo>
                      <a:pt x="827" y="278"/>
                    </a:lnTo>
                    <a:lnTo>
                      <a:pt x="0" y="278"/>
                    </a:lnTo>
                    <a:lnTo>
                      <a:pt x="0" y="837"/>
                    </a:lnTo>
                    <a:lnTo>
                      <a:pt x="827" y="837"/>
                    </a:lnTo>
                    <a:lnTo>
                      <a:pt x="827" y="1117"/>
                    </a:lnTo>
                    <a:lnTo>
                      <a:pt x="1404" y="558"/>
                    </a:lnTo>
                    <a:lnTo>
                      <a:pt x="827" y="0"/>
                    </a:lnTo>
                  </a:path>
                </a:pathLst>
              </a:custGeom>
              <a:noFill/>
              <a:ln w="3968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237" name="Rectangle 29">
                <a:extLst>
                  <a:ext uri="{FF2B5EF4-FFF2-40B4-BE49-F238E27FC236}">
                    <a16:creationId xmlns:a16="http://schemas.microsoft.com/office/drawing/2014/main" id="{5F541003-2C93-4210-AE09-0F2BD3BAE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009" y="4249689"/>
                <a:ext cx="1276698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354013" marR="0" lvl="0" indent="-354013" defTabSz="9413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itchFamily="34" charset="0"/>
                  </a:rPr>
                  <a:t>Service Termination</a:t>
                </a: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52413B2A-4576-4C39-ADAD-D1AAB21E5B20}"/>
                </a:ext>
              </a:extLst>
            </p:cNvPr>
            <p:cNvGrpSpPr/>
            <p:nvPr/>
          </p:nvGrpSpPr>
          <p:grpSpPr>
            <a:xfrm>
              <a:off x="916963" y="3739000"/>
              <a:ext cx="7680960" cy="266700"/>
              <a:chOff x="1219200" y="5524500"/>
              <a:chExt cx="7453322" cy="266700"/>
            </a:xfrm>
          </p:grpSpPr>
          <p:sp>
            <p:nvSpPr>
              <p:cNvPr id="230" name="Freeform 82">
                <a:extLst>
                  <a:ext uri="{FF2B5EF4-FFF2-40B4-BE49-F238E27FC236}">
                    <a16:creationId xmlns:a16="http://schemas.microsoft.com/office/drawing/2014/main" id="{CAE4E419-D06C-4997-8563-8D146F749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8684" y="5651500"/>
                <a:ext cx="223838" cy="139700"/>
              </a:xfrm>
              <a:custGeom>
                <a:avLst/>
                <a:gdLst>
                  <a:gd name="T0" fmla="*/ 425 w 425"/>
                  <a:gd name="T1" fmla="*/ 25 h 264"/>
                  <a:gd name="T2" fmla="*/ 425 w 425"/>
                  <a:gd name="T3" fmla="*/ 0 h 264"/>
                  <a:gd name="T4" fmla="*/ 0 w 425"/>
                  <a:gd name="T5" fmla="*/ 239 h 264"/>
                  <a:gd name="T6" fmla="*/ 0 w 425"/>
                  <a:gd name="T7" fmla="*/ 264 h 264"/>
                  <a:gd name="T8" fmla="*/ 425 w 425"/>
                  <a:gd name="T9" fmla="*/ 25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64">
                    <a:moveTo>
                      <a:pt x="425" y="25"/>
                    </a:moveTo>
                    <a:lnTo>
                      <a:pt x="425" y="0"/>
                    </a:lnTo>
                    <a:lnTo>
                      <a:pt x="0" y="239"/>
                    </a:lnTo>
                    <a:lnTo>
                      <a:pt x="0" y="264"/>
                    </a:lnTo>
                    <a:lnTo>
                      <a:pt x="425" y="25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231" name="Freeform 83">
                <a:extLst>
                  <a:ext uri="{FF2B5EF4-FFF2-40B4-BE49-F238E27FC236}">
                    <a16:creationId xmlns:a16="http://schemas.microsoft.com/office/drawing/2014/main" id="{AD075B82-DF7E-485D-B9C1-794F39899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200" y="5524500"/>
                <a:ext cx="7453322" cy="254000"/>
              </a:xfrm>
              <a:custGeom>
                <a:avLst/>
                <a:gdLst>
                  <a:gd name="T0" fmla="*/ 14085 w 14085"/>
                  <a:gd name="T1" fmla="*/ 240 h 479"/>
                  <a:gd name="T2" fmla="*/ 14085 w 14085"/>
                  <a:gd name="T3" fmla="*/ 239 h 479"/>
                  <a:gd name="T4" fmla="*/ 13660 w 14085"/>
                  <a:gd name="T5" fmla="*/ 0 h 479"/>
                  <a:gd name="T6" fmla="*/ 13660 w 14085"/>
                  <a:gd name="T7" fmla="*/ 171 h 479"/>
                  <a:gd name="T8" fmla="*/ 0 w 14085"/>
                  <a:gd name="T9" fmla="*/ 171 h 479"/>
                  <a:gd name="T10" fmla="*/ 0 w 14085"/>
                  <a:gd name="T11" fmla="*/ 307 h 479"/>
                  <a:gd name="T12" fmla="*/ 13660 w 14085"/>
                  <a:gd name="T13" fmla="*/ 307 h 479"/>
                  <a:gd name="T14" fmla="*/ 13660 w 14085"/>
                  <a:gd name="T15" fmla="*/ 309 h 479"/>
                  <a:gd name="T16" fmla="*/ 13660 w 14085"/>
                  <a:gd name="T17" fmla="*/ 479 h 479"/>
                  <a:gd name="T18" fmla="*/ 14085 w 14085"/>
                  <a:gd name="T19" fmla="*/ 24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85" h="479">
                    <a:moveTo>
                      <a:pt x="14085" y="240"/>
                    </a:moveTo>
                    <a:lnTo>
                      <a:pt x="14085" y="239"/>
                    </a:lnTo>
                    <a:lnTo>
                      <a:pt x="13660" y="0"/>
                    </a:lnTo>
                    <a:lnTo>
                      <a:pt x="13660" y="171"/>
                    </a:lnTo>
                    <a:lnTo>
                      <a:pt x="0" y="171"/>
                    </a:lnTo>
                    <a:lnTo>
                      <a:pt x="0" y="307"/>
                    </a:lnTo>
                    <a:lnTo>
                      <a:pt x="13660" y="307"/>
                    </a:lnTo>
                    <a:lnTo>
                      <a:pt x="13660" y="309"/>
                    </a:lnTo>
                    <a:lnTo>
                      <a:pt x="13660" y="479"/>
                    </a:lnTo>
                    <a:lnTo>
                      <a:pt x="14085" y="24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grpSp>
            <p:nvGrpSpPr>
              <p:cNvPr id="232" name="Group 94">
                <a:extLst>
                  <a:ext uri="{FF2B5EF4-FFF2-40B4-BE49-F238E27FC236}">
                    <a16:creationId xmlns:a16="http://schemas.microsoft.com/office/drawing/2014/main" id="{7AA5D4A2-C5C5-4C00-B323-3218E597B6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9200" y="5524500"/>
                <a:ext cx="7453322" cy="254000"/>
                <a:chOff x="785" y="2049"/>
                <a:chExt cx="4695" cy="160"/>
              </a:xfrm>
            </p:grpSpPr>
            <p:sp>
              <p:nvSpPr>
                <p:cNvPr id="233" name="Freeform 84">
                  <a:extLst>
                    <a:ext uri="{FF2B5EF4-FFF2-40B4-BE49-F238E27FC236}">
                      <a16:creationId xmlns:a16="http://schemas.microsoft.com/office/drawing/2014/main" id="{9D469F19-EF6E-45A1-BB81-7E03A712C0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9" y="2129"/>
                  <a:ext cx="141" cy="80"/>
                </a:xfrm>
                <a:custGeom>
                  <a:avLst/>
                  <a:gdLst>
                    <a:gd name="T0" fmla="*/ 0 w 425"/>
                    <a:gd name="T1" fmla="*/ 69 h 239"/>
                    <a:gd name="T2" fmla="*/ 0 w 425"/>
                    <a:gd name="T3" fmla="*/ 239 h 239"/>
                    <a:gd name="T4" fmla="*/ 425 w 425"/>
                    <a:gd name="T5" fmla="*/ 0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5" h="239">
                      <a:moveTo>
                        <a:pt x="0" y="69"/>
                      </a:moveTo>
                      <a:lnTo>
                        <a:pt x="0" y="239"/>
                      </a:lnTo>
                      <a:lnTo>
                        <a:pt x="425" y="0"/>
                      </a:lnTo>
                    </a:path>
                  </a:pathLst>
                </a:custGeom>
                <a:noFill/>
                <a:ln w="36513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  <p:sp>
              <p:nvSpPr>
                <p:cNvPr id="234" name="Freeform 85">
                  <a:extLst>
                    <a:ext uri="{FF2B5EF4-FFF2-40B4-BE49-F238E27FC236}">
                      <a16:creationId xmlns:a16="http://schemas.microsoft.com/office/drawing/2014/main" id="{6B869DD5-D9EE-4796-BFA6-26F255F4BE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" y="2049"/>
                  <a:ext cx="4695" cy="103"/>
                </a:xfrm>
                <a:custGeom>
                  <a:avLst/>
                  <a:gdLst>
                    <a:gd name="T0" fmla="*/ 14085 w 14085"/>
                    <a:gd name="T1" fmla="*/ 239 h 307"/>
                    <a:gd name="T2" fmla="*/ 13660 w 14085"/>
                    <a:gd name="T3" fmla="*/ 0 h 307"/>
                    <a:gd name="T4" fmla="*/ 13660 w 14085"/>
                    <a:gd name="T5" fmla="*/ 171 h 307"/>
                    <a:gd name="T6" fmla="*/ 0 w 14085"/>
                    <a:gd name="T7" fmla="*/ 171 h 307"/>
                    <a:gd name="T8" fmla="*/ 0 w 14085"/>
                    <a:gd name="T9" fmla="*/ 307 h 307"/>
                    <a:gd name="T10" fmla="*/ 13660 w 14085"/>
                    <a:gd name="T11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85" h="307">
                      <a:moveTo>
                        <a:pt x="14085" y="239"/>
                      </a:moveTo>
                      <a:lnTo>
                        <a:pt x="13660" y="0"/>
                      </a:lnTo>
                      <a:lnTo>
                        <a:pt x="13660" y="171"/>
                      </a:lnTo>
                      <a:lnTo>
                        <a:pt x="0" y="171"/>
                      </a:lnTo>
                      <a:lnTo>
                        <a:pt x="0" y="307"/>
                      </a:lnTo>
                      <a:lnTo>
                        <a:pt x="13660" y="307"/>
                      </a:lnTo>
                    </a:path>
                  </a:pathLst>
                </a:custGeom>
                <a:noFill/>
                <a:ln w="36513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</p:grpSp>
        </p:grpSp>
        <p:sp>
          <p:nvSpPr>
            <p:cNvPr id="196" name="Rectangle 86">
              <a:extLst>
                <a:ext uri="{FF2B5EF4-FFF2-40B4-BE49-F238E27FC236}">
                  <a16:creationId xmlns:a16="http://schemas.microsoft.com/office/drawing/2014/main" id="{A17228BA-44C1-4A87-8931-C73243048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8540" y="3590065"/>
              <a:ext cx="317395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54013" marR="0" lvl="0" indent="-354013" defTabSz="9413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Time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endParaRPr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F7F30F6E-8A2C-4F28-A817-EF23A062B09C}"/>
                </a:ext>
              </a:extLst>
            </p:cNvPr>
            <p:cNvGrpSpPr/>
            <p:nvPr/>
          </p:nvGrpSpPr>
          <p:grpSpPr>
            <a:xfrm>
              <a:off x="2978759" y="1332754"/>
              <a:ext cx="1737360" cy="503813"/>
              <a:chOff x="-2992074" y="2409418"/>
              <a:chExt cx="1582124" cy="503813"/>
            </a:xfrm>
          </p:grpSpPr>
          <p:sp>
            <p:nvSpPr>
              <p:cNvPr id="228" name="Freeform 56">
                <a:extLst>
                  <a:ext uri="{FF2B5EF4-FFF2-40B4-BE49-F238E27FC236}">
                    <a16:creationId xmlns:a16="http://schemas.microsoft.com/office/drawing/2014/main" id="{D076AC05-A041-4E81-9E18-93EA9CB36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92074" y="2409418"/>
                <a:ext cx="1582124" cy="503813"/>
              </a:xfrm>
              <a:custGeom>
                <a:avLst/>
                <a:gdLst>
                  <a:gd name="T0" fmla="*/ 86 w 1103"/>
                  <a:gd name="T1" fmla="*/ 0 h 948"/>
                  <a:gd name="T2" fmla="*/ 66 w 1103"/>
                  <a:gd name="T3" fmla="*/ 2 h 948"/>
                  <a:gd name="T4" fmla="*/ 48 w 1103"/>
                  <a:gd name="T5" fmla="*/ 6 h 948"/>
                  <a:gd name="T6" fmla="*/ 33 w 1103"/>
                  <a:gd name="T7" fmla="*/ 14 h 948"/>
                  <a:gd name="T8" fmla="*/ 21 w 1103"/>
                  <a:gd name="T9" fmla="*/ 26 h 948"/>
                  <a:gd name="T10" fmla="*/ 11 w 1103"/>
                  <a:gd name="T11" fmla="*/ 41 h 948"/>
                  <a:gd name="T12" fmla="*/ 4 w 1103"/>
                  <a:gd name="T13" fmla="*/ 59 h 948"/>
                  <a:gd name="T14" fmla="*/ 0 w 1103"/>
                  <a:gd name="T15" fmla="*/ 81 h 948"/>
                  <a:gd name="T16" fmla="*/ 0 w 1103"/>
                  <a:gd name="T17" fmla="*/ 107 h 948"/>
                  <a:gd name="T18" fmla="*/ 0 w 1103"/>
                  <a:gd name="T19" fmla="*/ 842 h 948"/>
                  <a:gd name="T20" fmla="*/ 0 w 1103"/>
                  <a:gd name="T21" fmla="*/ 865 h 948"/>
                  <a:gd name="T22" fmla="*/ 4 w 1103"/>
                  <a:gd name="T23" fmla="*/ 887 h 948"/>
                  <a:gd name="T24" fmla="*/ 11 w 1103"/>
                  <a:gd name="T25" fmla="*/ 905 h 948"/>
                  <a:gd name="T26" fmla="*/ 21 w 1103"/>
                  <a:gd name="T27" fmla="*/ 921 h 948"/>
                  <a:gd name="T28" fmla="*/ 33 w 1103"/>
                  <a:gd name="T29" fmla="*/ 932 h 948"/>
                  <a:gd name="T30" fmla="*/ 48 w 1103"/>
                  <a:gd name="T31" fmla="*/ 941 h 948"/>
                  <a:gd name="T32" fmla="*/ 66 w 1103"/>
                  <a:gd name="T33" fmla="*/ 946 h 948"/>
                  <a:gd name="T34" fmla="*/ 86 w 1103"/>
                  <a:gd name="T35" fmla="*/ 948 h 948"/>
                  <a:gd name="T36" fmla="*/ 1015 w 1103"/>
                  <a:gd name="T37" fmla="*/ 948 h 948"/>
                  <a:gd name="T38" fmla="*/ 1015 w 1103"/>
                  <a:gd name="T39" fmla="*/ 947 h 948"/>
                  <a:gd name="T40" fmla="*/ 1017 w 1103"/>
                  <a:gd name="T41" fmla="*/ 947 h 948"/>
                  <a:gd name="T42" fmla="*/ 1019 w 1103"/>
                  <a:gd name="T43" fmla="*/ 947 h 948"/>
                  <a:gd name="T44" fmla="*/ 1025 w 1103"/>
                  <a:gd name="T45" fmla="*/ 947 h 948"/>
                  <a:gd name="T46" fmla="*/ 1036 w 1103"/>
                  <a:gd name="T47" fmla="*/ 946 h 948"/>
                  <a:gd name="T48" fmla="*/ 1044 w 1103"/>
                  <a:gd name="T49" fmla="*/ 943 h 948"/>
                  <a:gd name="T50" fmla="*/ 1044 w 1103"/>
                  <a:gd name="T51" fmla="*/ 941 h 948"/>
                  <a:gd name="T52" fmla="*/ 1045 w 1103"/>
                  <a:gd name="T53" fmla="*/ 941 h 948"/>
                  <a:gd name="T54" fmla="*/ 1048 w 1103"/>
                  <a:gd name="T55" fmla="*/ 941 h 948"/>
                  <a:gd name="T56" fmla="*/ 1053 w 1103"/>
                  <a:gd name="T57" fmla="*/ 941 h 948"/>
                  <a:gd name="T58" fmla="*/ 1060 w 1103"/>
                  <a:gd name="T59" fmla="*/ 936 h 948"/>
                  <a:gd name="T60" fmla="*/ 1068 w 1103"/>
                  <a:gd name="T61" fmla="*/ 932 h 948"/>
                  <a:gd name="T62" fmla="*/ 1074 w 1103"/>
                  <a:gd name="T63" fmla="*/ 926 h 948"/>
                  <a:gd name="T64" fmla="*/ 1081 w 1103"/>
                  <a:gd name="T65" fmla="*/ 921 h 948"/>
                  <a:gd name="T66" fmla="*/ 1085 w 1103"/>
                  <a:gd name="T67" fmla="*/ 913 h 948"/>
                  <a:gd name="T68" fmla="*/ 1090 w 1103"/>
                  <a:gd name="T69" fmla="*/ 905 h 948"/>
                  <a:gd name="T70" fmla="*/ 1093 w 1103"/>
                  <a:gd name="T71" fmla="*/ 895 h 948"/>
                  <a:gd name="T72" fmla="*/ 1097 w 1103"/>
                  <a:gd name="T73" fmla="*/ 887 h 948"/>
                  <a:gd name="T74" fmla="*/ 1098 w 1103"/>
                  <a:gd name="T75" fmla="*/ 876 h 948"/>
                  <a:gd name="T76" fmla="*/ 1101 w 1103"/>
                  <a:gd name="T77" fmla="*/ 865 h 948"/>
                  <a:gd name="T78" fmla="*/ 1101 w 1103"/>
                  <a:gd name="T79" fmla="*/ 853 h 948"/>
                  <a:gd name="T80" fmla="*/ 1103 w 1103"/>
                  <a:gd name="T81" fmla="*/ 842 h 948"/>
                  <a:gd name="T82" fmla="*/ 1103 w 1103"/>
                  <a:gd name="T83" fmla="*/ 107 h 948"/>
                  <a:gd name="T84" fmla="*/ 1101 w 1103"/>
                  <a:gd name="T85" fmla="*/ 81 h 948"/>
                  <a:gd name="T86" fmla="*/ 1098 w 1103"/>
                  <a:gd name="T87" fmla="*/ 69 h 948"/>
                  <a:gd name="T88" fmla="*/ 1097 w 1103"/>
                  <a:gd name="T89" fmla="*/ 59 h 948"/>
                  <a:gd name="T90" fmla="*/ 1090 w 1103"/>
                  <a:gd name="T91" fmla="*/ 41 h 948"/>
                  <a:gd name="T92" fmla="*/ 1081 w 1103"/>
                  <a:gd name="T93" fmla="*/ 26 h 948"/>
                  <a:gd name="T94" fmla="*/ 1068 w 1103"/>
                  <a:gd name="T95" fmla="*/ 14 h 948"/>
                  <a:gd name="T96" fmla="*/ 1060 w 1103"/>
                  <a:gd name="T97" fmla="*/ 9 h 948"/>
                  <a:gd name="T98" fmla="*/ 1053 w 1103"/>
                  <a:gd name="T99" fmla="*/ 6 h 948"/>
                  <a:gd name="T100" fmla="*/ 1036 w 1103"/>
                  <a:gd name="T101" fmla="*/ 2 h 948"/>
                  <a:gd name="T102" fmla="*/ 1015 w 1103"/>
                  <a:gd name="T103" fmla="*/ 0 h 948"/>
                  <a:gd name="T104" fmla="*/ 86 w 1103"/>
                  <a:gd name="T105" fmla="*/ 0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03" h="948">
                    <a:moveTo>
                      <a:pt x="86" y="0"/>
                    </a:moveTo>
                    <a:lnTo>
                      <a:pt x="66" y="2"/>
                    </a:lnTo>
                    <a:lnTo>
                      <a:pt x="48" y="6"/>
                    </a:lnTo>
                    <a:lnTo>
                      <a:pt x="33" y="14"/>
                    </a:lnTo>
                    <a:lnTo>
                      <a:pt x="21" y="26"/>
                    </a:lnTo>
                    <a:lnTo>
                      <a:pt x="11" y="41"/>
                    </a:lnTo>
                    <a:lnTo>
                      <a:pt x="4" y="59"/>
                    </a:lnTo>
                    <a:lnTo>
                      <a:pt x="0" y="81"/>
                    </a:lnTo>
                    <a:lnTo>
                      <a:pt x="0" y="107"/>
                    </a:lnTo>
                    <a:lnTo>
                      <a:pt x="0" y="842"/>
                    </a:lnTo>
                    <a:lnTo>
                      <a:pt x="0" y="865"/>
                    </a:lnTo>
                    <a:lnTo>
                      <a:pt x="4" y="887"/>
                    </a:lnTo>
                    <a:lnTo>
                      <a:pt x="11" y="905"/>
                    </a:lnTo>
                    <a:lnTo>
                      <a:pt x="21" y="921"/>
                    </a:lnTo>
                    <a:lnTo>
                      <a:pt x="33" y="932"/>
                    </a:lnTo>
                    <a:lnTo>
                      <a:pt x="48" y="941"/>
                    </a:lnTo>
                    <a:lnTo>
                      <a:pt x="66" y="946"/>
                    </a:lnTo>
                    <a:lnTo>
                      <a:pt x="86" y="948"/>
                    </a:lnTo>
                    <a:lnTo>
                      <a:pt x="1015" y="948"/>
                    </a:lnTo>
                    <a:lnTo>
                      <a:pt x="1015" y="947"/>
                    </a:lnTo>
                    <a:lnTo>
                      <a:pt x="1017" y="947"/>
                    </a:lnTo>
                    <a:lnTo>
                      <a:pt x="1019" y="947"/>
                    </a:lnTo>
                    <a:lnTo>
                      <a:pt x="1025" y="947"/>
                    </a:lnTo>
                    <a:lnTo>
                      <a:pt x="1036" y="946"/>
                    </a:lnTo>
                    <a:lnTo>
                      <a:pt x="1044" y="943"/>
                    </a:lnTo>
                    <a:lnTo>
                      <a:pt x="1044" y="941"/>
                    </a:lnTo>
                    <a:lnTo>
                      <a:pt x="1045" y="941"/>
                    </a:lnTo>
                    <a:lnTo>
                      <a:pt x="1048" y="941"/>
                    </a:lnTo>
                    <a:lnTo>
                      <a:pt x="1053" y="941"/>
                    </a:lnTo>
                    <a:lnTo>
                      <a:pt x="1060" y="936"/>
                    </a:lnTo>
                    <a:lnTo>
                      <a:pt x="1068" y="932"/>
                    </a:lnTo>
                    <a:lnTo>
                      <a:pt x="1074" y="926"/>
                    </a:lnTo>
                    <a:lnTo>
                      <a:pt x="1081" y="921"/>
                    </a:lnTo>
                    <a:lnTo>
                      <a:pt x="1085" y="913"/>
                    </a:lnTo>
                    <a:lnTo>
                      <a:pt x="1090" y="905"/>
                    </a:lnTo>
                    <a:lnTo>
                      <a:pt x="1093" y="895"/>
                    </a:lnTo>
                    <a:lnTo>
                      <a:pt x="1097" y="887"/>
                    </a:lnTo>
                    <a:lnTo>
                      <a:pt x="1098" y="876"/>
                    </a:lnTo>
                    <a:lnTo>
                      <a:pt x="1101" y="865"/>
                    </a:lnTo>
                    <a:lnTo>
                      <a:pt x="1101" y="853"/>
                    </a:lnTo>
                    <a:lnTo>
                      <a:pt x="1103" y="842"/>
                    </a:lnTo>
                    <a:lnTo>
                      <a:pt x="1103" y="107"/>
                    </a:lnTo>
                    <a:lnTo>
                      <a:pt x="1101" y="81"/>
                    </a:lnTo>
                    <a:lnTo>
                      <a:pt x="1098" y="69"/>
                    </a:lnTo>
                    <a:lnTo>
                      <a:pt x="1097" y="59"/>
                    </a:lnTo>
                    <a:lnTo>
                      <a:pt x="1090" y="41"/>
                    </a:lnTo>
                    <a:lnTo>
                      <a:pt x="1081" y="26"/>
                    </a:lnTo>
                    <a:lnTo>
                      <a:pt x="1068" y="14"/>
                    </a:lnTo>
                    <a:lnTo>
                      <a:pt x="1060" y="9"/>
                    </a:lnTo>
                    <a:lnTo>
                      <a:pt x="1053" y="6"/>
                    </a:lnTo>
                    <a:lnTo>
                      <a:pt x="1036" y="2"/>
                    </a:lnTo>
                    <a:lnTo>
                      <a:pt x="1015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FFFF">
                  <a:alpha val="54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tIns="0" bIns="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endParaRPr>
              </a:p>
            </p:txBody>
          </p:sp>
          <p:sp>
            <p:nvSpPr>
              <p:cNvPr id="229" name="Rectangle 64">
                <a:extLst>
                  <a:ext uri="{FF2B5EF4-FFF2-40B4-BE49-F238E27FC236}">
                    <a16:creationId xmlns:a16="http://schemas.microsoft.com/office/drawing/2014/main" id="{E229B680-E9EA-44F8-9F50-7A077FFDF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70454" y="2509908"/>
                <a:ext cx="134645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354013" marR="0" lvl="0" indent="-354013" algn="ctr" defTabSz="9413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itchFamily="34" charset="0"/>
                  </a:rPr>
                  <a:t>Defining Service</a:t>
                </a:r>
              </a:p>
              <a:p>
                <a:pPr marL="354013" marR="0" lvl="0" indent="-354013" algn="ctr" defTabSz="9413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itchFamily="34" charset="0"/>
                  </a:rPr>
                  <a:t>Template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 pitchFamily="34" charset="0"/>
                </a:endParaRP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F55B038F-19E9-4A98-A86C-11597EA0D96F}"/>
                </a:ext>
              </a:extLst>
            </p:cNvPr>
            <p:cNvGrpSpPr/>
            <p:nvPr/>
          </p:nvGrpSpPr>
          <p:grpSpPr>
            <a:xfrm>
              <a:off x="2978759" y="1960667"/>
              <a:ext cx="1737360" cy="578780"/>
              <a:chOff x="-2992074" y="2409418"/>
              <a:chExt cx="1582124" cy="578780"/>
            </a:xfrm>
          </p:grpSpPr>
          <p:sp>
            <p:nvSpPr>
              <p:cNvPr id="226" name="Freeform 56">
                <a:extLst>
                  <a:ext uri="{FF2B5EF4-FFF2-40B4-BE49-F238E27FC236}">
                    <a16:creationId xmlns:a16="http://schemas.microsoft.com/office/drawing/2014/main" id="{5241489F-37FF-4895-B274-FA7C2000C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92074" y="2409418"/>
                <a:ext cx="1582124" cy="503813"/>
              </a:xfrm>
              <a:custGeom>
                <a:avLst/>
                <a:gdLst>
                  <a:gd name="T0" fmla="*/ 86 w 1103"/>
                  <a:gd name="T1" fmla="*/ 0 h 948"/>
                  <a:gd name="T2" fmla="*/ 66 w 1103"/>
                  <a:gd name="T3" fmla="*/ 2 h 948"/>
                  <a:gd name="T4" fmla="*/ 48 w 1103"/>
                  <a:gd name="T5" fmla="*/ 6 h 948"/>
                  <a:gd name="T6" fmla="*/ 33 w 1103"/>
                  <a:gd name="T7" fmla="*/ 14 h 948"/>
                  <a:gd name="T8" fmla="*/ 21 w 1103"/>
                  <a:gd name="T9" fmla="*/ 26 h 948"/>
                  <a:gd name="T10" fmla="*/ 11 w 1103"/>
                  <a:gd name="T11" fmla="*/ 41 h 948"/>
                  <a:gd name="T12" fmla="*/ 4 w 1103"/>
                  <a:gd name="T13" fmla="*/ 59 h 948"/>
                  <a:gd name="T14" fmla="*/ 0 w 1103"/>
                  <a:gd name="T15" fmla="*/ 81 h 948"/>
                  <a:gd name="T16" fmla="*/ 0 w 1103"/>
                  <a:gd name="T17" fmla="*/ 107 h 948"/>
                  <a:gd name="T18" fmla="*/ 0 w 1103"/>
                  <a:gd name="T19" fmla="*/ 842 h 948"/>
                  <a:gd name="T20" fmla="*/ 0 w 1103"/>
                  <a:gd name="T21" fmla="*/ 865 h 948"/>
                  <a:gd name="T22" fmla="*/ 4 w 1103"/>
                  <a:gd name="T23" fmla="*/ 887 h 948"/>
                  <a:gd name="T24" fmla="*/ 11 w 1103"/>
                  <a:gd name="T25" fmla="*/ 905 h 948"/>
                  <a:gd name="T26" fmla="*/ 21 w 1103"/>
                  <a:gd name="T27" fmla="*/ 921 h 948"/>
                  <a:gd name="T28" fmla="*/ 33 w 1103"/>
                  <a:gd name="T29" fmla="*/ 932 h 948"/>
                  <a:gd name="T30" fmla="*/ 48 w 1103"/>
                  <a:gd name="T31" fmla="*/ 941 h 948"/>
                  <a:gd name="T32" fmla="*/ 66 w 1103"/>
                  <a:gd name="T33" fmla="*/ 946 h 948"/>
                  <a:gd name="T34" fmla="*/ 86 w 1103"/>
                  <a:gd name="T35" fmla="*/ 948 h 948"/>
                  <a:gd name="T36" fmla="*/ 1015 w 1103"/>
                  <a:gd name="T37" fmla="*/ 948 h 948"/>
                  <a:gd name="T38" fmla="*/ 1015 w 1103"/>
                  <a:gd name="T39" fmla="*/ 947 h 948"/>
                  <a:gd name="T40" fmla="*/ 1017 w 1103"/>
                  <a:gd name="T41" fmla="*/ 947 h 948"/>
                  <a:gd name="T42" fmla="*/ 1019 w 1103"/>
                  <a:gd name="T43" fmla="*/ 947 h 948"/>
                  <a:gd name="T44" fmla="*/ 1025 w 1103"/>
                  <a:gd name="T45" fmla="*/ 947 h 948"/>
                  <a:gd name="T46" fmla="*/ 1036 w 1103"/>
                  <a:gd name="T47" fmla="*/ 946 h 948"/>
                  <a:gd name="T48" fmla="*/ 1044 w 1103"/>
                  <a:gd name="T49" fmla="*/ 943 h 948"/>
                  <a:gd name="T50" fmla="*/ 1044 w 1103"/>
                  <a:gd name="T51" fmla="*/ 941 h 948"/>
                  <a:gd name="T52" fmla="*/ 1045 w 1103"/>
                  <a:gd name="T53" fmla="*/ 941 h 948"/>
                  <a:gd name="T54" fmla="*/ 1048 w 1103"/>
                  <a:gd name="T55" fmla="*/ 941 h 948"/>
                  <a:gd name="T56" fmla="*/ 1053 w 1103"/>
                  <a:gd name="T57" fmla="*/ 941 h 948"/>
                  <a:gd name="T58" fmla="*/ 1060 w 1103"/>
                  <a:gd name="T59" fmla="*/ 936 h 948"/>
                  <a:gd name="T60" fmla="*/ 1068 w 1103"/>
                  <a:gd name="T61" fmla="*/ 932 h 948"/>
                  <a:gd name="T62" fmla="*/ 1074 w 1103"/>
                  <a:gd name="T63" fmla="*/ 926 h 948"/>
                  <a:gd name="T64" fmla="*/ 1081 w 1103"/>
                  <a:gd name="T65" fmla="*/ 921 h 948"/>
                  <a:gd name="T66" fmla="*/ 1085 w 1103"/>
                  <a:gd name="T67" fmla="*/ 913 h 948"/>
                  <a:gd name="T68" fmla="*/ 1090 w 1103"/>
                  <a:gd name="T69" fmla="*/ 905 h 948"/>
                  <a:gd name="T70" fmla="*/ 1093 w 1103"/>
                  <a:gd name="T71" fmla="*/ 895 h 948"/>
                  <a:gd name="T72" fmla="*/ 1097 w 1103"/>
                  <a:gd name="T73" fmla="*/ 887 h 948"/>
                  <a:gd name="T74" fmla="*/ 1098 w 1103"/>
                  <a:gd name="T75" fmla="*/ 876 h 948"/>
                  <a:gd name="T76" fmla="*/ 1101 w 1103"/>
                  <a:gd name="T77" fmla="*/ 865 h 948"/>
                  <a:gd name="T78" fmla="*/ 1101 w 1103"/>
                  <a:gd name="T79" fmla="*/ 853 h 948"/>
                  <a:gd name="T80" fmla="*/ 1103 w 1103"/>
                  <a:gd name="T81" fmla="*/ 842 h 948"/>
                  <a:gd name="T82" fmla="*/ 1103 w 1103"/>
                  <a:gd name="T83" fmla="*/ 107 h 948"/>
                  <a:gd name="T84" fmla="*/ 1101 w 1103"/>
                  <a:gd name="T85" fmla="*/ 81 h 948"/>
                  <a:gd name="T86" fmla="*/ 1098 w 1103"/>
                  <a:gd name="T87" fmla="*/ 69 h 948"/>
                  <a:gd name="T88" fmla="*/ 1097 w 1103"/>
                  <a:gd name="T89" fmla="*/ 59 h 948"/>
                  <a:gd name="T90" fmla="*/ 1090 w 1103"/>
                  <a:gd name="T91" fmla="*/ 41 h 948"/>
                  <a:gd name="T92" fmla="*/ 1081 w 1103"/>
                  <a:gd name="T93" fmla="*/ 26 h 948"/>
                  <a:gd name="T94" fmla="*/ 1068 w 1103"/>
                  <a:gd name="T95" fmla="*/ 14 h 948"/>
                  <a:gd name="T96" fmla="*/ 1060 w 1103"/>
                  <a:gd name="T97" fmla="*/ 9 h 948"/>
                  <a:gd name="T98" fmla="*/ 1053 w 1103"/>
                  <a:gd name="T99" fmla="*/ 6 h 948"/>
                  <a:gd name="T100" fmla="*/ 1036 w 1103"/>
                  <a:gd name="T101" fmla="*/ 2 h 948"/>
                  <a:gd name="T102" fmla="*/ 1015 w 1103"/>
                  <a:gd name="T103" fmla="*/ 0 h 948"/>
                  <a:gd name="T104" fmla="*/ 86 w 1103"/>
                  <a:gd name="T105" fmla="*/ 0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03" h="948">
                    <a:moveTo>
                      <a:pt x="86" y="0"/>
                    </a:moveTo>
                    <a:lnTo>
                      <a:pt x="66" y="2"/>
                    </a:lnTo>
                    <a:lnTo>
                      <a:pt x="48" y="6"/>
                    </a:lnTo>
                    <a:lnTo>
                      <a:pt x="33" y="14"/>
                    </a:lnTo>
                    <a:lnTo>
                      <a:pt x="21" y="26"/>
                    </a:lnTo>
                    <a:lnTo>
                      <a:pt x="11" y="41"/>
                    </a:lnTo>
                    <a:lnTo>
                      <a:pt x="4" y="59"/>
                    </a:lnTo>
                    <a:lnTo>
                      <a:pt x="0" y="81"/>
                    </a:lnTo>
                    <a:lnTo>
                      <a:pt x="0" y="107"/>
                    </a:lnTo>
                    <a:lnTo>
                      <a:pt x="0" y="842"/>
                    </a:lnTo>
                    <a:lnTo>
                      <a:pt x="0" y="865"/>
                    </a:lnTo>
                    <a:lnTo>
                      <a:pt x="4" y="887"/>
                    </a:lnTo>
                    <a:lnTo>
                      <a:pt x="11" y="905"/>
                    </a:lnTo>
                    <a:lnTo>
                      <a:pt x="21" y="921"/>
                    </a:lnTo>
                    <a:lnTo>
                      <a:pt x="33" y="932"/>
                    </a:lnTo>
                    <a:lnTo>
                      <a:pt x="48" y="941"/>
                    </a:lnTo>
                    <a:lnTo>
                      <a:pt x="66" y="946"/>
                    </a:lnTo>
                    <a:lnTo>
                      <a:pt x="86" y="948"/>
                    </a:lnTo>
                    <a:lnTo>
                      <a:pt x="1015" y="948"/>
                    </a:lnTo>
                    <a:lnTo>
                      <a:pt x="1015" y="947"/>
                    </a:lnTo>
                    <a:lnTo>
                      <a:pt x="1017" y="947"/>
                    </a:lnTo>
                    <a:lnTo>
                      <a:pt x="1019" y="947"/>
                    </a:lnTo>
                    <a:lnTo>
                      <a:pt x="1025" y="947"/>
                    </a:lnTo>
                    <a:lnTo>
                      <a:pt x="1036" y="946"/>
                    </a:lnTo>
                    <a:lnTo>
                      <a:pt x="1044" y="943"/>
                    </a:lnTo>
                    <a:lnTo>
                      <a:pt x="1044" y="941"/>
                    </a:lnTo>
                    <a:lnTo>
                      <a:pt x="1045" y="941"/>
                    </a:lnTo>
                    <a:lnTo>
                      <a:pt x="1048" y="941"/>
                    </a:lnTo>
                    <a:lnTo>
                      <a:pt x="1053" y="941"/>
                    </a:lnTo>
                    <a:lnTo>
                      <a:pt x="1060" y="936"/>
                    </a:lnTo>
                    <a:lnTo>
                      <a:pt x="1068" y="932"/>
                    </a:lnTo>
                    <a:lnTo>
                      <a:pt x="1074" y="926"/>
                    </a:lnTo>
                    <a:lnTo>
                      <a:pt x="1081" y="921"/>
                    </a:lnTo>
                    <a:lnTo>
                      <a:pt x="1085" y="913"/>
                    </a:lnTo>
                    <a:lnTo>
                      <a:pt x="1090" y="905"/>
                    </a:lnTo>
                    <a:lnTo>
                      <a:pt x="1093" y="895"/>
                    </a:lnTo>
                    <a:lnTo>
                      <a:pt x="1097" y="887"/>
                    </a:lnTo>
                    <a:lnTo>
                      <a:pt x="1098" y="876"/>
                    </a:lnTo>
                    <a:lnTo>
                      <a:pt x="1101" y="865"/>
                    </a:lnTo>
                    <a:lnTo>
                      <a:pt x="1101" y="853"/>
                    </a:lnTo>
                    <a:lnTo>
                      <a:pt x="1103" y="842"/>
                    </a:lnTo>
                    <a:lnTo>
                      <a:pt x="1103" y="107"/>
                    </a:lnTo>
                    <a:lnTo>
                      <a:pt x="1101" y="81"/>
                    </a:lnTo>
                    <a:lnTo>
                      <a:pt x="1098" y="69"/>
                    </a:lnTo>
                    <a:lnTo>
                      <a:pt x="1097" y="59"/>
                    </a:lnTo>
                    <a:lnTo>
                      <a:pt x="1090" y="41"/>
                    </a:lnTo>
                    <a:lnTo>
                      <a:pt x="1081" y="26"/>
                    </a:lnTo>
                    <a:lnTo>
                      <a:pt x="1068" y="14"/>
                    </a:lnTo>
                    <a:lnTo>
                      <a:pt x="1060" y="9"/>
                    </a:lnTo>
                    <a:lnTo>
                      <a:pt x="1053" y="6"/>
                    </a:lnTo>
                    <a:lnTo>
                      <a:pt x="1036" y="2"/>
                    </a:lnTo>
                    <a:lnTo>
                      <a:pt x="1015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FFFF">
                  <a:alpha val="54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tIns="0" bIns="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endParaRPr>
              </a:p>
            </p:txBody>
          </p:sp>
          <p:sp>
            <p:nvSpPr>
              <p:cNvPr id="227" name="Rectangle 64">
                <a:extLst>
                  <a:ext uri="{FF2B5EF4-FFF2-40B4-BE49-F238E27FC236}">
                    <a16:creationId xmlns:a16="http://schemas.microsoft.com/office/drawing/2014/main" id="{032CBE5A-2CA3-497D-82EC-4A97867F0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37777" y="2526533"/>
                <a:ext cx="14811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354013" marR="0" lvl="0" indent="-354013" algn="ctr" defTabSz="9413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itchFamily="34" charset="0"/>
                  </a:rPr>
                  <a:t>Creating Orchestration</a:t>
                </a:r>
              </a:p>
              <a:p>
                <a:pPr marL="354013" marR="0" lvl="0" indent="-354013" algn="ctr" defTabSz="9413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itchFamily="34" charset="0"/>
                  </a:rPr>
                  <a:t>Workflow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 pitchFamily="34" charset="0"/>
                </a:endParaRP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989FE16D-6BE1-4B6D-B726-78F300A2026B}"/>
                </a:ext>
              </a:extLst>
            </p:cNvPr>
            <p:cNvGrpSpPr/>
            <p:nvPr/>
          </p:nvGrpSpPr>
          <p:grpSpPr>
            <a:xfrm>
              <a:off x="2978759" y="2594413"/>
              <a:ext cx="1737360" cy="503813"/>
              <a:chOff x="-2992074" y="2409418"/>
              <a:chExt cx="1582124" cy="503813"/>
            </a:xfrm>
          </p:grpSpPr>
          <p:sp>
            <p:nvSpPr>
              <p:cNvPr id="224" name="Freeform 56">
                <a:extLst>
                  <a:ext uri="{FF2B5EF4-FFF2-40B4-BE49-F238E27FC236}">
                    <a16:creationId xmlns:a16="http://schemas.microsoft.com/office/drawing/2014/main" id="{180D9B67-2FC7-45F1-AB55-DF66D4216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92074" y="2409418"/>
                <a:ext cx="1582124" cy="503813"/>
              </a:xfrm>
              <a:custGeom>
                <a:avLst/>
                <a:gdLst>
                  <a:gd name="T0" fmla="*/ 86 w 1103"/>
                  <a:gd name="T1" fmla="*/ 0 h 948"/>
                  <a:gd name="T2" fmla="*/ 66 w 1103"/>
                  <a:gd name="T3" fmla="*/ 2 h 948"/>
                  <a:gd name="T4" fmla="*/ 48 w 1103"/>
                  <a:gd name="T5" fmla="*/ 6 h 948"/>
                  <a:gd name="T6" fmla="*/ 33 w 1103"/>
                  <a:gd name="T7" fmla="*/ 14 h 948"/>
                  <a:gd name="T8" fmla="*/ 21 w 1103"/>
                  <a:gd name="T9" fmla="*/ 26 h 948"/>
                  <a:gd name="T10" fmla="*/ 11 w 1103"/>
                  <a:gd name="T11" fmla="*/ 41 h 948"/>
                  <a:gd name="T12" fmla="*/ 4 w 1103"/>
                  <a:gd name="T13" fmla="*/ 59 h 948"/>
                  <a:gd name="T14" fmla="*/ 0 w 1103"/>
                  <a:gd name="T15" fmla="*/ 81 h 948"/>
                  <a:gd name="T16" fmla="*/ 0 w 1103"/>
                  <a:gd name="T17" fmla="*/ 107 h 948"/>
                  <a:gd name="T18" fmla="*/ 0 w 1103"/>
                  <a:gd name="T19" fmla="*/ 842 h 948"/>
                  <a:gd name="T20" fmla="*/ 0 w 1103"/>
                  <a:gd name="T21" fmla="*/ 865 h 948"/>
                  <a:gd name="T22" fmla="*/ 4 w 1103"/>
                  <a:gd name="T23" fmla="*/ 887 h 948"/>
                  <a:gd name="T24" fmla="*/ 11 w 1103"/>
                  <a:gd name="T25" fmla="*/ 905 h 948"/>
                  <a:gd name="T26" fmla="*/ 21 w 1103"/>
                  <a:gd name="T27" fmla="*/ 921 h 948"/>
                  <a:gd name="T28" fmla="*/ 33 w 1103"/>
                  <a:gd name="T29" fmla="*/ 932 h 948"/>
                  <a:gd name="T30" fmla="*/ 48 w 1103"/>
                  <a:gd name="T31" fmla="*/ 941 h 948"/>
                  <a:gd name="T32" fmla="*/ 66 w 1103"/>
                  <a:gd name="T33" fmla="*/ 946 h 948"/>
                  <a:gd name="T34" fmla="*/ 86 w 1103"/>
                  <a:gd name="T35" fmla="*/ 948 h 948"/>
                  <a:gd name="T36" fmla="*/ 1015 w 1103"/>
                  <a:gd name="T37" fmla="*/ 948 h 948"/>
                  <a:gd name="T38" fmla="*/ 1015 w 1103"/>
                  <a:gd name="T39" fmla="*/ 947 h 948"/>
                  <a:gd name="T40" fmla="*/ 1017 w 1103"/>
                  <a:gd name="T41" fmla="*/ 947 h 948"/>
                  <a:gd name="T42" fmla="*/ 1019 w 1103"/>
                  <a:gd name="T43" fmla="*/ 947 h 948"/>
                  <a:gd name="T44" fmla="*/ 1025 w 1103"/>
                  <a:gd name="T45" fmla="*/ 947 h 948"/>
                  <a:gd name="T46" fmla="*/ 1036 w 1103"/>
                  <a:gd name="T47" fmla="*/ 946 h 948"/>
                  <a:gd name="T48" fmla="*/ 1044 w 1103"/>
                  <a:gd name="T49" fmla="*/ 943 h 948"/>
                  <a:gd name="T50" fmla="*/ 1044 w 1103"/>
                  <a:gd name="T51" fmla="*/ 941 h 948"/>
                  <a:gd name="T52" fmla="*/ 1045 w 1103"/>
                  <a:gd name="T53" fmla="*/ 941 h 948"/>
                  <a:gd name="T54" fmla="*/ 1048 w 1103"/>
                  <a:gd name="T55" fmla="*/ 941 h 948"/>
                  <a:gd name="T56" fmla="*/ 1053 w 1103"/>
                  <a:gd name="T57" fmla="*/ 941 h 948"/>
                  <a:gd name="T58" fmla="*/ 1060 w 1103"/>
                  <a:gd name="T59" fmla="*/ 936 h 948"/>
                  <a:gd name="T60" fmla="*/ 1068 w 1103"/>
                  <a:gd name="T61" fmla="*/ 932 h 948"/>
                  <a:gd name="T62" fmla="*/ 1074 w 1103"/>
                  <a:gd name="T63" fmla="*/ 926 h 948"/>
                  <a:gd name="T64" fmla="*/ 1081 w 1103"/>
                  <a:gd name="T65" fmla="*/ 921 h 948"/>
                  <a:gd name="T66" fmla="*/ 1085 w 1103"/>
                  <a:gd name="T67" fmla="*/ 913 h 948"/>
                  <a:gd name="T68" fmla="*/ 1090 w 1103"/>
                  <a:gd name="T69" fmla="*/ 905 h 948"/>
                  <a:gd name="T70" fmla="*/ 1093 w 1103"/>
                  <a:gd name="T71" fmla="*/ 895 h 948"/>
                  <a:gd name="T72" fmla="*/ 1097 w 1103"/>
                  <a:gd name="T73" fmla="*/ 887 h 948"/>
                  <a:gd name="T74" fmla="*/ 1098 w 1103"/>
                  <a:gd name="T75" fmla="*/ 876 h 948"/>
                  <a:gd name="T76" fmla="*/ 1101 w 1103"/>
                  <a:gd name="T77" fmla="*/ 865 h 948"/>
                  <a:gd name="T78" fmla="*/ 1101 w 1103"/>
                  <a:gd name="T79" fmla="*/ 853 h 948"/>
                  <a:gd name="T80" fmla="*/ 1103 w 1103"/>
                  <a:gd name="T81" fmla="*/ 842 h 948"/>
                  <a:gd name="T82" fmla="*/ 1103 w 1103"/>
                  <a:gd name="T83" fmla="*/ 107 h 948"/>
                  <a:gd name="T84" fmla="*/ 1101 w 1103"/>
                  <a:gd name="T85" fmla="*/ 81 h 948"/>
                  <a:gd name="T86" fmla="*/ 1098 w 1103"/>
                  <a:gd name="T87" fmla="*/ 69 h 948"/>
                  <a:gd name="T88" fmla="*/ 1097 w 1103"/>
                  <a:gd name="T89" fmla="*/ 59 h 948"/>
                  <a:gd name="T90" fmla="*/ 1090 w 1103"/>
                  <a:gd name="T91" fmla="*/ 41 h 948"/>
                  <a:gd name="T92" fmla="*/ 1081 w 1103"/>
                  <a:gd name="T93" fmla="*/ 26 h 948"/>
                  <a:gd name="T94" fmla="*/ 1068 w 1103"/>
                  <a:gd name="T95" fmla="*/ 14 h 948"/>
                  <a:gd name="T96" fmla="*/ 1060 w 1103"/>
                  <a:gd name="T97" fmla="*/ 9 h 948"/>
                  <a:gd name="T98" fmla="*/ 1053 w 1103"/>
                  <a:gd name="T99" fmla="*/ 6 h 948"/>
                  <a:gd name="T100" fmla="*/ 1036 w 1103"/>
                  <a:gd name="T101" fmla="*/ 2 h 948"/>
                  <a:gd name="T102" fmla="*/ 1015 w 1103"/>
                  <a:gd name="T103" fmla="*/ 0 h 948"/>
                  <a:gd name="T104" fmla="*/ 86 w 1103"/>
                  <a:gd name="T105" fmla="*/ 0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03" h="948">
                    <a:moveTo>
                      <a:pt x="86" y="0"/>
                    </a:moveTo>
                    <a:lnTo>
                      <a:pt x="66" y="2"/>
                    </a:lnTo>
                    <a:lnTo>
                      <a:pt x="48" y="6"/>
                    </a:lnTo>
                    <a:lnTo>
                      <a:pt x="33" y="14"/>
                    </a:lnTo>
                    <a:lnTo>
                      <a:pt x="21" y="26"/>
                    </a:lnTo>
                    <a:lnTo>
                      <a:pt x="11" y="41"/>
                    </a:lnTo>
                    <a:lnTo>
                      <a:pt x="4" y="59"/>
                    </a:lnTo>
                    <a:lnTo>
                      <a:pt x="0" y="81"/>
                    </a:lnTo>
                    <a:lnTo>
                      <a:pt x="0" y="107"/>
                    </a:lnTo>
                    <a:lnTo>
                      <a:pt x="0" y="842"/>
                    </a:lnTo>
                    <a:lnTo>
                      <a:pt x="0" y="865"/>
                    </a:lnTo>
                    <a:lnTo>
                      <a:pt x="4" y="887"/>
                    </a:lnTo>
                    <a:lnTo>
                      <a:pt x="11" y="905"/>
                    </a:lnTo>
                    <a:lnTo>
                      <a:pt x="21" y="921"/>
                    </a:lnTo>
                    <a:lnTo>
                      <a:pt x="33" y="932"/>
                    </a:lnTo>
                    <a:lnTo>
                      <a:pt x="48" y="941"/>
                    </a:lnTo>
                    <a:lnTo>
                      <a:pt x="66" y="946"/>
                    </a:lnTo>
                    <a:lnTo>
                      <a:pt x="86" y="948"/>
                    </a:lnTo>
                    <a:lnTo>
                      <a:pt x="1015" y="948"/>
                    </a:lnTo>
                    <a:lnTo>
                      <a:pt x="1015" y="947"/>
                    </a:lnTo>
                    <a:lnTo>
                      <a:pt x="1017" y="947"/>
                    </a:lnTo>
                    <a:lnTo>
                      <a:pt x="1019" y="947"/>
                    </a:lnTo>
                    <a:lnTo>
                      <a:pt x="1025" y="947"/>
                    </a:lnTo>
                    <a:lnTo>
                      <a:pt x="1036" y="946"/>
                    </a:lnTo>
                    <a:lnTo>
                      <a:pt x="1044" y="943"/>
                    </a:lnTo>
                    <a:lnTo>
                      <a:pt x="1044" y="941"/>
                    </a:lnTo>
                    <a:lnTo>
                      <a:pt x="1045" y="941"/>
                    </a:lnTo>
                    <a:lnTo>
                      <a:pt x="1048" y="941"/>
                    </a:lnTo>
                    <a:lnTo>
                      <a:pt x="1053" y="941"/>
                    </a:lnTo>
                    <a:lnTo>
                      <a:pt x="1060" y="936"/>
                    </a:lnTo>
                    <a:lnTo>
                      <a:pt x="1068" y="932"/>
                    </a:lnTo>
                    <a:lnTo>
                      <a:pt x="1074" y="926"/>
                    </a:lnTo>
                    <a:lnTo>
                      <a:pt x="1081" y="921"/>
                    </a:lnTo>
                    <a:lnTo>
                      <a:pt x="1085" y="913"/>
                    </a:lnTo>
                    <a:lnTo>
                      <a:pt x="1090" y="905"/>
                    </a:lnTo>
                    <a:lnTo>
                      <a:pt x="1093" y="895"/>
                    </a:lnTo>
                    <a:lnTo>
                      <a:pt x="1097" y="887"/>
                    </a:lnTo>
                    <a:lnTo>
                      <a:pt x="1098" y="876"/>
                    </a:lnTo>
                    <a:lnTo>
                      <a:pt x="1101" y="865"/>
                    </a:lnTo>
                    <a:lnTo>
                      <a:pt x="1101" y="853"/>
                    </a:lnTo>
                    <a:lnTo>
                      <a:pt x="1103" y="842"/>
                    </a:lnTo>
                    <a:lnTo>
                      <a:pt x="1103" y="107"/>
                    </a:lnTo>
                    <a:lnTo>
                      <a:pt x="1101" y="81"/>
                    </a:lnTo>
                    <a:lnTo>
                      <a:pt x="1098" y="69"/>
                    </a:lnTo>
                    <a:lnTo>
                      <a:pt x="1097" y="59"/>
                    </a:lnTo>
                    <a:lnTo>
                      <a:pt x="1090" y="41"/>
                    </a:lnTo>
                    <a:lnTo>
                      <a:pt x="1081" y="26"/>
                    </a:lnTo>
                    <a:lnTo>
                      <a:pt x="1068" y="14"/>
                    </a:lnTo>
                    <a:lnTo>
                      <a:pt x="1060" y="9"/>
                    </a:lnTo>
                    <a:lnTo>
                      <a:pt x="1053" y="6"/>
                    </a:lnTo>
                    <a:lnTo>
                      <a:pt x="1036" y="2"/>
                    </a:lnTo>
                    <a:lnTo>
                      <a:pt x="1015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FFFF">
                  <a:alpha val="54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tIns="0" bIns="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endParaRPr>
              </a:p>
            </p:txBody>
          </p:sp>
          <p:sp>
            <p:nvSpPr>
              <p:cNvPr id="225" name="Rectangle 64">
                <a:extLst>
                  <a:ext uri="{FF2B5EF4-FFF2-40B4-BE49-F238E27FC236}">
                    <a16:creationId xmlns:a16="http://schemas.microsoft.com/office/drawing/2014/main" id="{995EF3FA-A9E1-4A47-BC84-F224F9BED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70454" y="2509908"/>
                <a:ext cx="134645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354013" marR="0" lvl="0" indent="-354013" algn="ctr" defTabSz="9413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itchFamily="34" charset="0"/>
                  </a:rPr>
                  <a:t>Defining Service </a:t>
                </a:r>
              </a:p>
              <a:p>
                <a:pPr marL="354013" marR="0" lvl="0" indent="-354013" algn="ctr" defTabSz="9413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itchFamily="34" charset="0"/>
                  </a:rPr>
                  <a:t>Offering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 pitchFamily="34" charset="0"/>
                </a:endParaRP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958E84F4-C03B-495D-8824-85B80AB553BB}"/>
                </a:ext>
              </a:extLst>
            </p:cNvPr>
            <p:cNvGrpSpPr/>
            <p:nvPr/>
          </p:nvGrpSpPr>
          <p:grpSpPr>
            <a:xfrm>
              <a:off x="2978759" y="3227562"/>
              <a:ext cx="1737360" cy="503813"/>
              <a:chOff x="-2992074" y="2409418"/>
              <a:chExt cx="1582124" cy="503813"/>
            </a:xfrm>
          </p:grpSpPr>
          <p:sp>
            <p:nvSpPr>
              <p:cNvPr id="222" name="Freeform 56">
                <a:extLst>
                  <a:ext uri="{FF2B5EF4-FFF2-40B4-BE49-F238E27FC236}">
                    <a16:creationId xmlns:a16="http://schemas.microsoft.com/office/drawing/2014/main" id="{198EA5E0-5822-4465-AA18-1AEB73D61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92074" y="2409418"/>
                <a:ext cx="1582124" cy="503813"/>
              </a:xfrm>
              <a:custGeom>
                <a:avLst/>
                <a:gdLst>
                  <a:gd name="T0" fmla="*/ 86 w 1103"/>
                  <a:gd name="T1" fmla="*/ 0 h 948"/>
                  <a:gd name="T2" fmla="*/ 66 w 1103"/>
                  <a:gd name="T3" fmla="*/ 2 h 948"/>
                  <a:gd name="T4" fmla="*/ 48 w 1103"/>
                  <a:gd name="T5" fmla="*/ 6 h 948"/>
                  <a:gd name="T6" fmla="*/ 33 w 1103"/>
                  <a:gd name="T7" fmla="*/ 14 h 948"/>
                  <a:gd name="T8" fmla="*/ 21 w 1103"/>
                  <a:gd name="T9" fmla="*/ 26 h 948"/>
                  <a:gd name="T10" fmla="*/ 11 w 1103"/>
                  <a:gd name="T11" fmla="*/ 41 h 948"/>
                  <a:gd name="T12" fmla="*/ 4 w 1103"/>
                  <a:gd name="T13" fmla="*/ 59 h 948"/>
                  <a:gd name="T14" fmla="*/ 0 w 1103"/>
                  <a:gd name="T15" fmla="*/ 81 h 948"/>
                  <a:gd name="T16" fmla="*/ 0 w 1103"/>
                  <a:gd name="T17" fmla="*/ 107 h 948"/>
                  <a:gd name="T18" fmla="*/ 0 w 1103"/>
                  <a:gd name="T19" fmla="*/ 842 h 948"/>
                  <a:gd name="T20" fmla="*/ 0 w 1103"/>
                  <a:gd name="T21" fmla="*/ 865 h 948"/>
                  <a:gd name="T22" fmla="*/ 4 w 1103"/>
                  <a:gd name="T23" fmla="*/ 887 h 948"/>
                  <a:gd name="T24" fmla="*/ 11 w 1103"/>
                  <a:gd name="T25" fmla="*/ 905 h 948"/>
                  <a:gd name="T26" fmla="*/ 21 w 1103"/>
                  <a:gd name="T27" fmla="*/ 921 h 948"/>
                  <a:gd name="T28" fmla="*/ 33 w 1103"/>
                  <a:gd name="T29" fmla="*/ 932 h 948"/>
                  <a:gd name="T30" fmla="*/ 48 w 1103"/>
                  <a:gd name="T31" fmla="*/ 941 h 948"/>
                  <a:gd name="T32" fmla="*/ 66 w 1103"/>
                  <a:gd name="T33" fmla="*/ 946 h 948"/>
                  <a:gd name="T34" fmla="*/ 86 w 1103"/>
                  <a:gd name="T35" fmla="*/ 948 h 948"/>
                  <a:gd name="T36" fmla="*/ 1015 w 1103"/>
                  <a:gd name="T37" fmla="*/ 948 h 948"/>
                  <a:gd name="T38" fmla="*/ 1015 w 1103"/>
                  <a:gd name="T39" fmla="*/ 947 h 948"/>
                  <a:gd name="T40" fmla="*/ 1017 w 1103"/>
                  <a:gd name="T41" fmla="*/ 947 h 948"/>
                  <a:gd name="T42" fmla="*/ 1019 w 1103"/>
                  <a:gd name="T43" fmla="*/ 947 h 948"/>
                  <a:gd name="T44" fmla="*/ 1025 w 1103"/>
                  <a:gd name="T45" fmla="*/ 947 h 948"/>
                  <a:gd name="T46" fmla="*/ 1036 w 1103"/>
                  <a:gd name="T47" fmla="*/ 946 h 948"/>
                  <a:gd name="T48" fmla="*/ 1044 w 1103"/>
                  <a:gd name="T49" fmla="*/ 943 h 948"/>
                  <a:gd name="T50" fmla="*/ 1044 w 1103"/>
                  <a:gd name="T51" fmla="*/ 941 h 948"/>
                  <a:gd name="T52" fmla="*/ 1045 w 1103"/>
                  <a:gd name="T53" fmla="*/ 941 h 948"/>
                  <a:gd name="T54" fmla="*/ 1048 w 1103"/>
                  <a:gd name="T55" fmla="*/ 941 h 948"/>
                  <a:gd name="T56" fmla="*/ 1053 w 1103"/>
                  <a:gd name="T57" fmla="*/ 941 h 948"/>
                  <a:gd name="T58" fmla="*/ 1060 w 1103"/>
                  <a:gd name="T59" fmla="*/ 936 h 948"/>
                  <a:gd name="T60" fmla="*/ 1068 w 1103"/>
                  <a:gd name="T61" fmla="*/ 932 h 948"/>
                  <a:gd name="T62" fmla="*/ 1074 w 1103"/>
                  <a:gd name="T63" fmla="*/ 926 h 948"/>
                  <a:gd name="T64" fmla="*/ 1081 w 1103"/>
                  <a:gd name="T65" fmla="*/ 921 h 948"/>
                  <a:gd name="T66" fmla="*/ 1085 w 1103"/>
                  <a:gd name="T67" fmla="*/ 913 h 948"/>
                  <a:gd name="T68" fmla="*/ 1090 w 1103"/>
                  <a:gd name="T69" fmla="*/ 905 h 948"/>
                  <a:gd name="T70" fmla="*/ 1093 w 1103"/>
                  <a:gd name="T71" fmla="*/ 895 h 948"/>
                  <a:gd name="T72" fmla="*/ 1097 w 1103"/>
                  <a:gd name="T73" fmla="*/ 887 h 948"/>
                  <a:gd name="T74" fmla="*/ 1098 w 1103"/>
                  <a:gd name="T75" fmla="*/ 876 h 948"/>
                  <a:gd name="T76" fmla="*/ 1101 w 1103"/>
                  <a:gd name="T77" fmla="*/ 865 h 948"/>
                  <a:gd name="T78" fmla="*/ 1101 w 1103"/>
                  <a:gd name="T79" fmla="*/ 853 h 948"/>
                  <a:gd name="T80" fmla="*/ 1103 w 1103"/>
                  <a:gd name="T81" fmla="*/ 842 h 948"/>
                  <a:gd name="T82" fmla="*/ 1103 w 1103"/>
                  <a:gd name="T83" fmla="*/ 107 h 948"/>
                  <a:gd name="T84" fmla="*/ 1101 w 1103"/>
                  <a:gd name="T85" fmla="*/ 81 h 948"/>
                  <a:gd name="T86" fmla="*/ 1098 w 1103"/>
                  <a:gd name="T87" fmla="*/ 69 h 948"/>
                  <a:gd name="T88" fmla="*/ 1097 w 1103"/>
                  <a:gd name="T89" fmla="*/ 59 h 948"/>
                  <a:gd name="T90" fmla="*/ 1090 w 1103"/>
                  <a:gd name="T91" fmla="*/ 41 h 948"/>
                  <a:gd name="T92" fmla="*/ 1081 w 1103"/>
                  <a:gd name="T93" fmla="*/ 26 h 948"/>
                  <a:gd name="T94" fmla="*/ 1068 w 1103"/>
                  <a:gd name="T95" fmla="*/ 14 h 948"/>
                  <a:gd name="T96" fmla="*/ 1060 w 1103"/>
                  <a:gd name="T97" fmla="*/ 9 h 948"/>
                  <a:gd name="T98" fmla="*/ 1053 w 1103"/>
                  <a:gd name="T99" fmla="*/ 6 h 948"/>
                  <a:gd name="T100" fmla="*/ 1036 w 1103"/>
                  <a:gd name="T101" fmla="*/ 2 h 948"/>
                  <a:gd name="T102" fmla="*/ 1015 w 1103"/>
                  <a:gd name="T103" fmla="*/ 0 h 948"/>
                  <a:gd name="T104" fmla="*/ 86 w 1103"/>
                  <a:gd name="T105" fmla="*/ 0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03" h="948">
                    <a:moveTo>
                      <a:pt x="86" y="0"/>
                    </a:moveTo>
                    <a:lnTo>
                      <a:pt x="66" y="2"/>
                    </a:lnTo>
                    <a:lnTo>
                      <a:pt x="48" y="6"/>
                    </a:lnTo>
                    <a:lnTo>
                      <a:pt x="33" y="14"/>
                    </a:lnTo>
                    <a:lnTo>
                      <a:pt x="21" y="26"/>
                    </a:lnTo>
                    <a:lnTo>
                      <a:pt x="11" y="41"/>
                    </a:lnTo>
                    <a:lnTo>
                      <a:pt x="4" y="59"/>
                    </a:lnTo>
                    <a:lnTo>
                      <a:pt x="0" y="81"/>
                    </a:lnTo>
                    <a:lnTo>
                      <a:pt x="0" y="107"/>
                    </a:lnTo>
                    <a:lnTo>
                      <a:pt x="0" y="842"/>
                    </a:lnTo>
                    <a:lnTo>
                      <a:pt x="0" y="865"/>
                    </a:lnTo>
                    <a:lnTo>
                      <a:pt x="4" y="887"/>
                    </a:lnTo>
                    <a:lnTo>
                      <a:pt x="11" y="905"/>
                    </a:lnTo>
                    <a:lnTo>
                      <a:pt x="21" y="921"/>
                    </a:lnTo>
                    <a:lnTo>
                      <a:pt x="33" y="932"/>
                    </a:lnTo>
                    <a:lnTo>
                      <a:pt x="48" y="941"/>
                    </a:lnTo>
                    <a:lnTo>
                      <a:pt x="66" y="946"/>
                    </a:lnTo>
                    <a:lnTo>
                      <a:pt x="86" y="948"/>
                    </a:lnTo>
                    <a:lnTo>
                      <a:pt x="1015" y="948"/>
                    </a:lnTo>
                    <a:lnTo>
                      <a:pt x="1015" y="947"/>
                    </a:lnTo>
                    <a:lnTo>
                      <a:pt x="1017" y="947"/>
                    </a:lnTo>
                    <a:lnTo>
                      <a:pt x="1019" y="947"/>
                    </a:lnTo>
                    <a:lnTo>
                      <a:pt x="1025" y="947"/>
                    </a:lnTo>
                    <a:lnTo>
                      <a:pt x="1036" y="946"/>
                    </a:lnTo>
                    <a:lnTo>
                      <a:pt x="1044" y="943"/>
                    </a:lnTo>
                    <a:lnTo>
                      <a:pt x="1044" y="941"/>
                    </a:lnTo>
                    <a:lnTo>
                      <a:pt x="1045" y="941"/>
                    </a:lnTo>
                    <a:lnTo>
                      <a:pt x="1048" y="941"/>
                    </a:lnTo>
                    <a:lnTo>
                      <a:pt x="1053" y="941"/>
                    </a:lnTo>
                    <a:lnTo>
                      <a:pt x="1060" y="936"/>
                    </a:lnTo>
                    <a:lnTo>
                      <a:pt x="1068" y="932"/>
                    </a:lnTo>
                    <a:lnTo>
                      <a:pt x="1074" y="926"/>
                    </a:lnTo>
                    <a:lnTo>
                      <a:pt x="1081" y="921"/>
                    </a:lnTo>
                    <a:lnTo>
                      <a:pt x="1085" y="913"/>
                    </a:lnTo>
                    <a:lnTo>
                      <a:pt x="1090" y="905"/>
                    </a:lnTo>
                    <a:lnTo>
                      <a:pt x="1093" y="895"/>
                    </a:lnTo>
                    <a:lnTo>
                      <a:pt x="1097" y="887"/>
                    </a:lnTo>
                    <a:lnTo>
                      <a:pt x="1098" y="876"/>
                    </a:lnTo>
                    <a:lnTo>
                      <a:pt x="1101" y="865"/>
                    </a:lnTo>
                    <a:lnTo>
                      <a:pt x="1101" y="853"/>
                    </a:lnTo>
                    <a:lnTo>
                      <a:pt x="1103" y="842"/>
                    </a:lnTo>
                    <a:lnTo>
                      <a:pt x="1103" y="107"/>
                    </a:lnTo>
                    <a:lnTo>
                      <a:pt x="1101" y="81"/>
                    </a:lnTo>
                    <a:lnTo>
                      <a:pt x="1098" y="69"/>
                    </a:lnTo>
                    <a:lnTo>
                      <a:pt x="1097" y="59"/>
                    </a:lnTo>
                    <a:lnTo>
                      <a:pt x="1090" y="41"/>
                    </a:lnTo>
                    <a:lnTo>
                      <a:pt x="1081" y="26"/>
                    </a:lnTo>
                    <a:lnTo>
                      <a:pt x="1068" y="14"/>
                    </a:lnTo>
                    <a:lnTo>
                      <a:pt x="1060" y="9"/>
                    </a:lnTo>
                    <a:lnTo>
                      <a:pt x="1053" y="6"/>
                    </a:lnTo>
                    <a:lnTo>
                      <a:pt x="1036" y="2"/>
                    </a:lnTo>
                    <a:lnTo>
                      <a:pt x="1015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FFFF">
                  <a:alpha val="54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tIns="0" bIns="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endParaRPr>
              </a:p>
            </p:txBody>
          </p:sp>
          <p:sp>
            <p:nvSpPr>
              <p:cNvPr id="223" name="Rectangle 64">
                <a:extLst>
                  <a:ext uri="{FF2B5EF4-FFF2-40B4-BE49-F238E27FC236}">
                    <a16:creationId xmlns:a16="http://schemas.microsoft.com/office/drawing/2014/main" id="{15D42E04-9027-4542-A71C-28DD5150C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70454" y="2526533"/>
                <a:ext cx="134645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354013" marR="0" lvl="0" indent="-354013" algn="ctr" defTabSz="9413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itchFamily="34" charset="0"/>
                  </a:rPr>
                  <a:t>Creating Service</a:t>
                </a:r>
              </a:p>
              <a:p>
                <a:pPr marL="354013" marR="0" lvl="0" indent="-354013" algn="ctr" defTabSz="9413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itchFamily="34" charset="0"/>
                  </a:rPr>
                  <a:t>Contract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 pitchFamily="34" charset="0"/>
                </a:endParaRP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7FDCFAD8-2C78-496E-B439-4B388806B386}"/>
                </a:ext>
              </a:extLst>
            </p:cNvPr>
            <p:cNvGrpSpPr/>
            <p:nvPr/>
          </p:nvGrpSpPr>
          <p:grpSpPr>
            <a:xfrm>
              <a:off x="4901176" y="1332754"/>
              <a:ext cx="1737360" cy="503813"/>
              <a:chOff x="-2992074" y="2409418"/>
              <a:chExt cx="1582124" cy="503813"/>
            </a:xfrm>
          </p:grpSpPr>
          <p:sp>
            <p:nvSpPr>
              <p:cNvPr id="220" name="Freeform 56">
                <a:extLst>
                  <a:ext uri="{FF2B5EF4-FFF2-40B4-BE49-F238E27FC236}">
                    <a16:creationId xmlns:a16="http://schemas.microsoft.com/office/drawing/2014/main" id="{8150C062-1C66-4546-90BE-A3EF1B098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92074" y="2409418"/>
                <a:ext cx="1582124" cy="503813"/>
              </a:xfrm>
              <a:custGeom>
                <a:avLst/>
                <a:gdLst>
                  <a:gd name="T0" fmla="*/ 86 w 1103"/>
                  <a:gd name="T1" fmla="*/ 0 h 948"/>
                  <a:gd name="T2" fmla="*/ 66 w 1103"/>
                  <a:gd name="T3" fmla="*/ 2 h 948"/>
                  <a:gd name="T4" fmla="*/ 48 w 1103"/>
                  <a:gd name="T5" fmla="*/ 6 h 948"/>
                  <a:gd name="T6" fmla="*/ 33 w 1103"/>
                  <a:gd name="T7" fmla="*/ 14 h 948"/>
                  <a:gd name="T8" fmla="*/ 21 w 1103"/>
                  <a:gd name="T9" fmla="*/ 26 h 948"/>
                  <a:gd name="T10" fmla="*/ 11 w 1103"/>
                  <a:gd name="T11" fmla="*/ 41 h 948"/>
                  <a:gd name="T12" fmla="*/ 4 w 1103"/>
                  <a:gd name="T13" fmla="*/ 59 h 948"/>
                  <a:gd name="T14" fmla="*/ 0 w 1103"/>
                  <a:gd name="T15" fmla="*/ 81 h 948"/>
                  <a:gd name="T16" fmla="*/ 0 w 1103"/>
                  <a:gd name="T17" fmla="*/ 107 h 948"/>
                  <a:gd name="T18" fmla="*/ 0 w 1103"/>
                  <a:gd name="T19" fmla="*/ 842 h 948"/>
                  <a:gd name="T20" fmla="*/ 0 w 1103"/>
                  <a:gd name="T21" fmla="*/ 865 h 948"/>
                  <a:gd name="T22" fmla="*/ 4 w 1103"/>
                  <a:gd name="T23" fmla="*/ 887 h 948"/>
                  <a:gd name="T24" fmla="*/ 11 w 1103"/>
                  <a:gd name="T25" fmla="*/ 905 h 948"/>
                  <a:gd name="T26" fmla="*/ 21 w 1103"/>
                  <a:gd name="T27" fmla="*/ 921 h 948"/>
                  <a:gd name="T28" fmla="*/ 33 w 1103"/>
                  <a:gd name="T29" fmla="*/ 932 h 948"/>
                  <a:gd name="T30" fmla="*/ 48 w 1103"/>
                  <a:gd name="T31" fmla="*/ 941 h 948"/>
                  <a:gd name="T32" fmla="*/ 66 w 1103"/>
                  <a:gd name="T33" fmla="*/ 946 h 948"/>
                  <a:gd name="T34" fmla="*/ 86 w 1103"/>
                  <a:gd name="T35" fmla="*/ 948 h 948"/>
                  <a:gd name="T36" fmla="*/ 1015 w 1103"/>
                  <a:gd name="T37" fmla="*/ 948 h 948"/>
                  <a:gd name="T38" fmla="*/ 1015 w 1103"/>
                  <a:gd name="T39" fmla="*/ 947 h 948"/>
                  <a:gd name="T40" fmla="*/ 1017 w 1103"/>
                  <a:gd name="T41" fmla="*/ 947 h 948"/>
                  <a:gd name="T42" fmla="*/ 1019 w 1103"/>
                  <a:gd name="T43" fmla="*/ 947 h 948"/>
                  <a:gd name="T44" fmla="*/ 1025 w 1103"/>
                  <a:gd name="T45" fmla="*/ 947 h 948"/>
                  <a:gd name="T46" fmla="*/ 1036 w 1103"/>
                  <a:gd name="T47" fmla="*/ 946 h 948"/>
                  <a:gd name="T48" fmla="*/ 1044 w 1103"/>
                  <a:gd name="T49" fmla="*/ 943 h 948"/>
                  <a:gd name="T50" fmla="*/ 1044 w 1103"/>
                  <a:gd name="T51" fmla="*/ 941 h 948"/>
                  <a:gd name="T52" fmla="*/ 1045 w 1103"/>
                  <a:gd name="T53" fmla="*/ 941 h 948"/>
                  <a:gd name="T54" fmla="*/ 1048 w 1103"/>
                  <a:gd name="T55" fmla="*/ 941 h 948"/>
                  <a:gd name="T56" fmla="*/ 1053 w 1103"/>
                  <a:gd name="T57" fmla="*/ 941 h 948"/>
                  <a:gd name="T58" fmla="*/ 1060 w 1103"/>
                  <a:gd name="T59" fmla="*/ 936 h 948"/>
                  <a:gd name="T60" fmla="*/ 1068 w 1103"/>
                  <a:gd name="T61" fmla="*/ 932 h 948"/>
                  <a:gd name="T62" fmla="*/ 1074 w 1103"/>
                  <a:gd name="T63" fmla="*/ 926 h 948"/>
                  <a:gd name="T64" fmla="*/ 1081 w 1103"/>
                  <a:gd name="T65" fmla="*/ 921 h 948"/>
                  <a:gd name="T66" fmla="*/ 1085 w 1103"/>
                  <a:gd name="T67" fmla="*/ 913 h 948"/>
                  <a:gd name="T68" fmla="*/ 1090 w 1103"/>
                  <a:gd name="T69" fmla="*/ 905 h 948"/>
                  <a:gd name="T70" fmla="*/ 1093 w 1103"/>
                  <a:gd name="T71" fmla="*/ 895 h 948"/>
                  <a:gd name="T72" fmla="*/ 1097 w 1103"/>
                  <a:gd name="T73" fmla="*/ 887 h 948"/>
                  <a:gd name="T74" fmla="*/ 1098 w 1103"/>
                  <a:gd name="T75" fmla="*/ 876 h 948"/>
                  <a:gd name="T76" fmla="*/ 1101 w 1103"/>
                  <a:gd name="T77" fmla="*/ 865 h 948"/>
                  <a:gd name="T78" fmla="*/ 1101 w 1103"/>
                  <a:gd name="T79" fmla="*/ 853 h 948"/>
                  <a:gd name="T80" fmla="*/ 1103 w 1103"/>
                  <a:gd name="T81" fmla="*/ 842 h 948"/>
                  <a:gd name="T82" fmla="*/ 1103 w 1103"/>
                  <a:gd name="T83" fmla="*/ 107 h 948"/>
                  <a:gd name="T84" fmla="*/ 1101 w 1103"/>
                  <a:gd name="T85" fmla="*/ 81 h 948"/>
                  <a:gd name="T86" fmla="*/ 1098 w 1103"/>
                  <a:gd name="T87" fmla="*/ 69 h 948"/>
                  <a:gd name="T88" fmla="*/ 1097 w 1103"/>
                  <a:gd name="T89" fmla="*/ 59 h 948"/>
                  <a:gd name="T90" fmla="*/ 1090 w 1103"/>
                  <a:gd name="T91" fmla="*/ 41 h 948"/>
                  <a:gd name="T92" fmla="*/ 1081 w 1103"/>
                  <a:gd name="T93" fmla="*/ 26 h 948"/>
                  <a:gd name="T94" fmla="*/ 1068 w 1103"/>
                  <a:gd name="T95" fmla="*/ 14 h 948"/>
                  <a:gd name="T96" fmla="*/ 1060 w 1103"/>
                  <a:gd name="T97" fmla="*/ 9 h 948"/>
                  <a:gd name="T98" fmla="*/ 1053 w 1103"/>
                  <a:gd name="T99" fmla="*/ 6 h 948"/>
                  <a:gd name="T100" fmla="*/ 1036 w 1103"/>
                  <a:gd name="T101" fmla="*/ 2 h 948"/>
                  <a:gd name="T102" fmla="*/ 1015 w 1103"/>
                  <a:gd name="T103" fmla="*/ 0 h 948"/>
                  <a:gd name="T104" fmla="*/ 86 w 1103"/>
                  <a:gd name="T105" fmla="*/ 0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03" h="948">
                    <a:moveTo>
                      <a:pt x="86" y="0"/>
                    </a:moveTo>
                    <a:lnTo>
                      <a:pt x="66" y="2"/>
                    </a:lnTo>
                    <a:lnTo>
                      <a:pt x="48" y="6"/>
                    </a:lnTo>
                    <a:lnTo>
                      <a:pt x="33" y="14"/>
                    </a:lnTo>
                    <a:lnTo>
                      <a:pt x="21" y="26"/>
                    </a:lnTo>
                    <a:lnTo>
                      <a:pt x="11" y="41"/>
                    </a:lnTo>
                    <a:lnTo>
                      <a:pt x="4" y="59"/>
                    </a:lnTo>
                    <a:lnTo>
                      <a:pt x="0" y="81"/>
                    </a:lnTo>
                    <a:lnTo>
                      <a:pt x="0" y="107"/>
                    </a:lnTo>
                    <a:lnTo>
                      <a:pt x="0" y="842"/>
                    </a:lnTo>
                    <a:lnTo>
                      <a:pt x="0" y="865"/>
                    </a:lnTo>
                    <a:lnTo>
                      <a:pt x="4" y="887"/>
                    </a:lnTo>
                    <a:lnTo>
                      <a:pt x="11" y="905"/>
                    </a:lnTo>
                    <a:lnTo>
                      <a:pt x="21" y="921"/>
                    </a:lnTo>
                    <a:lnTo>
                      <a:pt x="33" y="932"/>
                    </a:lnTo>
                    <a:lnTo>
                      <a:pt x="48" y="941"/>
                    </a:lnTo>
                    <a:lnTo>
                      <a:pt x="66" y="946"/>
                    </a:lnTo>
                    <a:lnTo>
                      <a:pt x="86" y="948"/>
                    </a:lnTo>
                    <a:lnTo>
                      <a:pt x="1015" y="948"/>
                    </a:lnTo>
                    <a:lnTo>
                      <a:pt x="1015" y="947"/>
                    </a:lnTo>
                    <a:lnTo>
                      <a:pt x="1017" y="947"/>
                    </a:lnTo>
                    <a:lnTo>
                      <a:pt x="1019" y="947"/>
                    </a:lnTo>
                    <a:lnTo>
                      <a:pt x="1025" y="947"/>
                    </a:lnTo>
                    <a:lnTo>
                      <a:pt x="1036" y="946"/>
                    </a:lnTo>
                    <a:lnTo>
                      <a:pt x="1044" y="943"/>
                    </a:lnTo>
                    <a:lnTo>
                      <a:pt x="1044" y="941"/>
                    </a:lnTo>
                    <a:lnTo>
                      <a:pt x="1045" y="941"/>
                    </a:lnTo>
                    <a:lnTo>
                      <a:pt x="1048" y="941"/>
                    </a:lnTo>
                    <a:lnTo>
                      <a:pt x="1053" y="941"/>
                    </a:lnTo>
                    <a:lnTo>
                      <a:pt x="1060" y="936"/>
                    </a:lnTo>
                    <a:lnTo>
                      <a:pt x="1068" y="932"/>
                    </a:lnTo>
                    <a:lnTo>
                      <a:pt x="1074" y="926"/>
                    </a:lnTo>
                    <a:lnTo>
                      <a:pt x="1081" y="921"/>
                    </a:lnTo>
                    <a:lnTo>
                      <a:pt x="1085" y="913"/>
                    </a:lnTo>
                    <a:lnTo>
                      <a:pt x="1090" y="905"/>
                    </a:lnTo>
                    <a:lnTo>
                      <a:pt x="1093" y="895"/>
                    </a:lnTo>
                    <a:lnTo>
                      <a:pt x="1097" y="887"/>
                    </a:lnTo>
                    <a:lnTo>
                      <a:pt x="1098" y="876"/>
                    </a:lnTo>
                    <a:lnTo>
                      <a:pt x="1101" y="865"/>
                    </a:lnTo>
                    <a:lnTo>
                      <a:pt x="1101" y="853"/>
                    </a:lnTo>
                    <a:lnTo>
                      <a:pt x="1103" y="842"/>
                    </a:lnTo>
                    <a:lnTo>
                      <a:pt x="1103" y="107"/>
                    </a:lnTo>
                    <a:lnTo>
                      <a:pt x="1101" y="81"/>
                    </a:lnTo>
                    <a:lnTo>
                      <a:pt x="1098" y="69"/>
                    </a:lnTo>
                    <a:lnTo>
                      <a:pt x="1097" y="59"/>
                    </a:lnTo>
                    <a:lnTo>
                      <a:pt x="1090" y="41"/>
                    </a:lnTo>
                    <a:lnTo>
                      <a:pt x="1081" y="26"/>
                    </a:lnTo>
                    <a:lnTo>
                      <a:pt x="1068" y="14"/>
                    </a:lnTo>
                    <a:lnTo>
                      <a:pt x="1060" y="9"/>
                    </a:lnTo>
                    <a:lnTo>
                      <a:pt x="1053" y="6"/>
                    </a:lnTo>
                    <a:lnTo>
                      <a:pt x="1036" y="2"/>
                    </a:lnTo>
                    <a:lnTo>
                      <a:pt x="1015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FFFF">
                  <a:alpha val="54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tIns="0" bIns="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endParaRPr>
              </a:p>
            </p:txBody>
          </p:sp>
          <p:sp>
            <p:nvSpPr>
              <p:cNvPr id="221" name="Rectangle 64">
                <a:extLst>
                  <a:ext uri="{FF2B5EF4-FFF2-40B4-BE49-F238E27FC236}">
                    <a16:creationId xmlns:a16="http://schemas.microsoft.com/office/drawing/2014/main" id="{CEA8C8A1-3DEC-4B09-91EA-45E3657E8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70454" y="2509908"/>
                <a:ext cx="134645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354013" marR="0" lvl="0" indent="-354013" algn="ctr" defTabSz="9413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itchFamily="34" charset="0"/>
                  </a:rPr>
                  <a:t>Discovering Service</a:t>
                </a:r>
              </a:p>
              <a:p>
                <a:pPr marL="354013" marR="0" lvl="0" indent="-354013" algn="ctr" defTabSz="9413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itchFamily="34" charset="0"/>
                  </a:rPr>
                  <a:t>Assets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 pitchFamily="34" charset="0"/>
                </a:endParaRP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C8C21236-99CA-4705-8794-67433D0E8339}"/>
                </a:ext>
              </a:extLst>
            </p:cNvPr>
            <p:cNvGrpSpPr/>
            <p:nvPr/>
          </p:nvGrpSpPr>
          <p:grpSpPr>
            <a:xfrm>
              <a:off x="4901178" y="1960667"/>
              <a:ext cx="1737360" cy="503813"/>
              <a:chOff x="4901178" y="2122000"/>
              <a:chExt cx="1737360" cy="503813"/>
            </a:xfrm>
          </p:grpSpPr>
          <p:sp>
            <p:nvSpPr>
              <p:cNvPr id="218" name="Freeform 56">
                <a:extLst>
                  <a:ext uri="{FF2B5EF4-FFF2-40B4-BE49-F238E27FC236}">
                    <a16:creationId xmlns:a16="http://schemas.microsoft.com/office/drawing/2014/main" id="{219F7F9D-BFE2-47F3-8D0C-8293CBEFA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1178" y="2122000"/>
                <a:ext cx="1737360" cy="503813"/>
              </a:xfrm>
              <a:custGeom>
                <a:avLst/>
                <a:gdLst>
                  <a:gd name="T0" fmla="*/ 86 w 1103"/>
                  <a:gd name="T1" fmla="*/ 0 h 948"/>
                  <a:gd name="T2" fmla="*/ 66 w 1103"/>
                  <a:gd name="T3" fmla="*/ 2 h 948"/>
                  <a:gd name="T4" fmla="*/ 48 w 1103"/>
                  <a:gd name="T5" fmla="*/ 6 h 948"/>
                  <a:gd name="T6" fmla="*/ 33 w 1103"/>
                  <a:gd name="T7" fmla="*/ 14 h 948"/>
                  <a:gd name="T8" fmla="*/ 21 w 1103"/>
                  <a:gd name="T9" fmla="*/ 26 h 948"/>
                  <a:gd name="T10" fmla="*/ 11 w 1103"/>
                  <a:gd name="T11" fmla="*/ 41 h 948"/>
                  <a:gd name="T12" fmla="*/ 4 w 1103"/>
                  <a:gd name="T13" fmla="*/ 59 h 948"/>
                  <a:gd name="T14" fmla="*/ 0 w 1103"/>
                  <a:gd name="T15" fmla="*/ 81 h 948"/>
                  <a:gd name="T16" fmla="*/ 0 w 1103"/>
                  <a:gd name="T17" fmla="*/ 107 h 948"/>
                  <a:gd name="T18" fmla="*/ 0 w 1103"/>
                  <a:gd name="T19" fmla="*/ 842 h 948"/>
                  <a:gd name="T20" fmla="*/ 0 w 1103"/>
                  <a:gd name="T21" fmla="*/ 865 h 948"/>
                  <a:gd name="T22" fmla="*/ 4 w 1103"/>
                  <a:gd name="T23" fmla="*/ 887 h 948"/>
                  <a:gd name="T24" fmla="*/ 11 w 1103"/>
                  <a:gd name="T25" fmla="*/ 905 h 948"/>
                  <a:gd name="T26" fmla="*/ 21 w 1103"/>
                  <a:gd name="T27" fmla="*/ 921 h 948"/>
                  <a:gd name="T28" fmla="*/ 33 w 1103"/>
                  <a:gd name="T29" fmla="*/ 932 h 948"/>
                  <a:gd name="T30" fmla="*/ 48 w 1103"/>
                  <a:gd name="T31" fmla="*/ 941 h 948"/>
                  <a:gd name="T32" fmla="*/ 66 w 1103"/>
                  <a:gd name="T33" fmla="*/ 946 h 948"/>
                  <a:gd name="T34" fmla="*/ 86 w 1103"/>
                  <a:gd name="T35" fmla="*/ 948 h 948"/>
                  <a:gd name="T36" fmla="*/ 1015 w 1103"/>
                  <a:gd name="T37" fmla="*/ 948 h 948"/>
                  <a:gd name="T38" fmla="*/ 1015 w 1103"/>
                  <a:gd name="T39" fmla="*/ 947 h 948"/>
                  <a:gd name="T40" fmla="*/ 1017 w 1103"/>
                  <a:gd name="T41" fmla="*/ 947 h 948"/>
                  <a:gd name="T42" fmla="*/ 1019 w 1103"/>
                  <a:gd name="T43" fmla="*/ 947 h 948"/>
                  <a:gd name="T44" fmla="*/ 1025 w 1103"/>
                  <a:gd name="T45" fmla="*/ 947 h 948"/>
                  <a:gd name="T46" fmla="*/ 1036 w 1103"/>
                  <a:gd name="T47" fmla="*/ 946 h 948"/>
                  <a:gd name="T48" fmla="*/ 1044 w 1103"/>
                  <a:gd name="T49" fmla="*/ 943 h 948"/>
                  <a:gd name="T50" fmla="*/ 1044 w 1103"/>
                  <a:gd name="T51" fmla="*/ 941 h 948"/>
                  <a:gd name="T52" fmla="*/ 1045 w 1103"/>
                  <a:gd name="T53" fmla="*/ 941 h 948"/>
                  <a:gd name="T54" fmla="*/ 1048 w 1103"/>
                  <a:gd name="T55" fmla="*/ 941 h 948"/>
                  <a:gd name="T56" fmla="*/ 1053 w 1103"/>
                  <a:gd name="T57" fmla="*/ 941 h 948"/>
                  <a:gd name="T58" fmla="*/ 1060 w 1103"/>
                  <a:gd name="T59" fmla="*/ 936 h 948"/>
                  <a:gd name="T60" fmla="*/ 1068 w 1103"/>
                  <a:gd name="T61" fmla="*/ 932 h 948"/>
                  <a:gd name="T62" fmla="*/ 1074 w 1103"/>
                  <a:gd name="T63" fmla="*/ 926 h 948"/>
                  <a:gd name="T64" fmla="*/ 1081 w 1103"/>
                  <a:gd name="T65" fmla="*/ 921 h 948"/>
                  <a:gd name="T66" fmla="*/ 1085 w 1103"/>
                  <a:gd name="T67" fmla="*/ 913 h 948"/>
                  <a:gd name="T68" fmla="*/ 1090 w 1103"/>
                  <a:gd name="T69" fmla="*/ 905 h 948"/>
                  <a:gd name="T70" fmla="*/ 1093 w 1103"/>
                  <a:gd name="T71" fmla="*/ 895 h 948"/>
                  <a:gd name="T72" fmla="*/ 1097 w 1103"/>
                  <a:gd name="T73" fmla="*/ 887 h 948"/>
                  <a:gd name="T74" fmla="*/ 1098 w 1103"/>
                  <a:gd name="T75" fmla="*/ 876 h 948"/>
                  <a:gd name="T76" fmla="*/ 1101 w 1103"/>
                  <a:gd name="T77" fmla="*/ 865 h 948"/>
                  <a:gd name="T78" fmla="*/ 1101 w 1103"/>
                  <a:gd name="T79" fmla="*/ 853 h 948"/>
                  <a:gd name="T80" fmla="*/ 1103 w 1103"/>
                  <a:gd name="T81" fmla="*/ 842 h 948"/>
                  <a:gd name="T82" fmla="*/ 1103 w 1103"/>
                  <a:gd name="T83" fmla="*/ 107 h 948"/>
                  <a:gd name="T84" fmla="*/ 1101 w 1103"/>
                  <a:gd name="T85" fmla="*/ 81 h 948"/>
                  <a:gd name="T86" fmla="*/ 1098 w 1103"/>
                  <a:gd name="T87" fmla="*/ 69 h 948"/>
                  <a:gd name="T88" fmla="*/ 1097 w 1103"/>
                  <a:gd name="T89" fmla="*/ 59 h 948"/>
                  <a:gd name="T90" fmla="*/ 1090 w 1103"/>
                  <a:gd name="T91" fmla="*/ 41 h 948"/>
                  <a:gd name="T92" fmla="*/ 1081 w 1103"/>
                  <a:gd name="T93" fmla="*/ 26 h 948"/>
                  <a:gd name="T94" fmla="*/ 1068 w 1103"/>
                  <a:gd name="T95" fmla="*/ 14 h 948"/>
                  <a:gd name="T96" fmla="*/ 1060 w 1103"/>
                  <a:gd name="T97" fmla="*/ 9 h 948"/>
                  <a:gd name="T98" fmla="*/ 1053 w 1103"/>
                  <a:gd name="T99" fmla="*/ 6 h 948"/>
                  <a:gd name="T100" fmla="*/ 1036 w 1103"/>
                  <a:gd name="T101" fmla="*/ 2 h 948"/>
                  <a:gd name="T102" fmla="*/ 1015 w 1103"/>
                  <a:gd name="T103" fmla="*/ 0 h 948"/>
                  <a:gd name="T104" fmla="*/ 86 w 1103"/>
                  <a:gd name="T105" fmla="*/ 0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03" h="948">
                    <a:moveTo>
                      <a:pt x="86" y="0"/>
                    </a:moveTo>
                    <a:lnTo>
                      <a:pt x="66" y="2"/>
                    </a:lnTo>
                    <a:lnTo>
                      <a:pt x="48" y="6"/>
                    </a:lnTo>
                    <a:lnTo>
                      <a:pt x="33" y="14"/>
                    </a:lnTo>
                    <a:lnTo>
                      <a:pt x="21" y="26"/>
                    </a:lnTo>
                    <a:lnTo>
                      <a:pt x="11" y="41"/>
                    </a:lnTo>
                    <a:lnTo>
                      <a:pt x="4" y="59"/>
                    </a:lnTo>
                    <a:lnTo>
                      <a:pt x="0" y="81"/>
                    </a:lnTo>
                    <a:lnTo>
                      <a:pt x="0" y="107"/>
                    </a:lnTo>
                    <a:lnTo>
                      <a:pt x="0" y="842"/>
                    </a:lnTo>
                    <a:lnTo>
                      <a:pt x="0" y="865"/>
                    </a:lnTo>
                    <a:lnTo>
                      <a:pt x="4" y="887"/>
                    </a:lnTo>
                    <a:lnTo>
                      <a:pt x="11" y="905"/>
                    </a:lnTo>
                    <a:lnTo>
                      <a:pt x="21" y="921"/>
                    </a:lnTo>
                    <a:lnTo>
                      <a:pt x="33" y="932"/>
                    </a:lnTo>
                    <a:lnTo>
                      <a:pt x="48" y="941"/>
                    </a:lnTo>
                    <a:lnTo>
                      <a:pt x="66" y="946"/>
                    </a:lnTo>
                    <a:lnTo>
                      <a:pt x="86" y="948"/>
                    </a:lnTo>
                    <a:lnTo>
                      <a:pt x="1015" y="948"/>
                    </a:lnTo>
                    <a:lnTo>
                      <a:pt x="1015" y="947"/>
                    </a:lnTo>
                    <a:lnTo>
                      <a:pt x="1017" y="947"/>
                    </a:lnTo>
                    <a:lnTo>
                      <a:pt x="1019" y="947"/>
                    </a:lnTo>
                    <a:lnTo>
                      <a:pt x="1025" y="947"/>
                    </a:lnTo>
                    <a:lnTo>
                      <a:pt x="1036" y="946"/>
                    </a:lnTo>
                    <a:lnTo>
                      <a:pt x="1044" y="943"/>
                    </a:lnTo>
                    <a:lnTo>
                      <a:pt x="1044" y="941"/>
                    </a:lnTo>
                    <a:lnTo>
                      <a:pt x="1045" y="941"/>
                    </a:lnTo>
                    <a:lnTo>
                      <a:pt x="1048" y="941"/>
                    </a:lnTo>
                    <a:lnTo>
                      <a:pt x="1053" y="941"/>
                    </a:lnTo>
                    <a:lnTo>
                      <a:pt x="1060" y="936"/>
                    </a:lnTo>
                    <a:lnTo>
                      <a:pt x="1068" y="932"/>
                    </a:lnTo>
                    <a:lnTo>
                      <a:pt x="1074" y="926"/>
                    </a:lnTo>
                    <a:lnTo>
                      <a:pt x="1081" y="921"/>
                    </a:lnTo>
                    <a:lnTo>
                      <a:pt x="1085" y="913"/>
                    </a:lnTo>
                    <a:lnTo>
                      <a:pt x="1090" y="905"/>
                    </a:lnTo>
                    <a:lnTo>
                      <a:pt x="1093" y="895"/>
                    </a:lnTo>
                    <a:lnTo>
                      <a:pt x="1097" y="887"/>
                    </a:lnTo>
                    <a:lnTo>
                      <a:pt x="1098" y="876"/>
                    </a:lnTo>
                    <a:lnTo>
                      <a:pt x="1101" y="865"/>
                    </a:lnTo>
                    <a:lnTo>
                      <a:pt x="1101" y="853"/>
                    </a:lnTo>
                    <a:lnTo>
                      <a:pt x="1103" y="842"/>
                    </a:lnTo>
                    <a:lnTo>
                      <a:pt x="1103" y="107"/>
                    </a:lnTo>
                    <a:lnTo>
                      <a:pt x="1101" y="81"/>
                    </a:lnTo>
                    <a:lnTo>
                      <a:pt x="1098" y="69"/>
                    </a:lnTo>
                    <a:lnTo>
                      <a:pt x="1097" y="59"/>
                    </a:lnTo>
                    <a:lnTo>
                      <a:pt x="1090" y="41"/>
                    </a:lnTo>
                    <a:lnTo>
                      <a:pt x="1081" y="26"/>
                    </a:lnTo>
                    <a:lnTo>
                      <a:pt x="1068" y="14"/>
                    </a:lnTo>
                    <a:lnTo>
                      <a:pt x="1060" y="9"/>
                    </a:lnTo>
                    <a:lnTo>
                      <a:pt x="1053" y="6"/>
                    </a:lnTo>
                    <a:lnTo>
                      <a:pt x="1036" y="2"/>
                    </a:lnTo>
                    <a:lnTo>
                      <a:pt x="1015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FFFF">
                  <a:alpha val="54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tIns="0" bIns="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endParaRPr>
              </a:p>
            </p:txBody>
          </p:sp>
          <p:sp>
            <p:nvSpPr>
              <p:cNvPr id="219" name="Rectangle 64">
                <a:extLst>
                  <a:ext uri="{FF2B5EF4-FFF2-40B4-BE49-F238E27FC236}">
                    <a16:creationId xmlns:a16="http://schemas.microsoft.com/office/drawing/2014/main" id="{46B7D6C7-E4D6-4EC5-A4CE-D82BC5ED6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4729" y="2239115"/>
                <a:ext cx="147856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354013" marR="0" lvl="0" indent="-354013" algn="ctr" defTabSz="9413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itchFamily="34" charset="0"/>
                  </a:rPr>
                  <a:t>Managing Service</a:t>
                </a:r>
              </a:p>
              <a:p>
                <a:pPr marL="354013" marR="0" lvl="0" indent="-354013" algn="ctr" defTabSz="9413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itchFamily="34" charset="0"/>
                  </a:rPr>
                  <a:t>Operations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 pitchFamily="34" charset="0"/>
                </a:endParaRP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51AE1A07-E898-446E-BD43-4A65D6BF630C}"/>
                </a:ext>
              </a:extLst>
            </p:cNvPr>
            <p:cNvGrpSpPr/>
            <p:nvPr/>
          </p:nvGrpSpPr>
          <p:grpSpPr>
            <a:xfrm>
              <a:off x="6846913" y="1332754"/>
              <a:ext cx="1737360" cy="503813"/>
              <a:chOff x="-2992074" y="2421964"/>
              <a:chExt cx="1582124" cy="503813"/>
            </a:xfrm>
          </p:grpSpPr>
          <p:sp>
            <p:nvSpPr>
              <p:cNvPr id="216" name="Freeform 56">
                <a:extLst>
                  <a:ext uri="{FF2B5EF4-FFF2-40B4-BE49-F238E27FC236}">
                    <a16:creationId xmlns:a16="http://schemas.microsoft.com/office/drawing/2014/main" id="{14E306A4-70FD-4902-A573-F8E086476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92074" y="2421964"/>
                <a:ext cx="1582124" cy="503813"/>
              </a:xfrm>
              <a:custGeom>
                <a:avLst/>
                <a:gdLst>
                  <a:gd name="T0" fmla="*/ 86 w 1103"/>
                  <a:gd name="T1" fmla="*/ 0 h 948"/>
                  <a:gd name="T2" fmla="*/ 66 w 1103"/>
                  <a:gd name="T3" fmla="*/ 2 h 948"/>
                  <a:gd name="T4" fmla="*/ 48 w 1103"/>
                  <a:gd name="T5" fmla="*/ 6 h 948"/>
                  <a:gd name="T6" fmla="*/ 33 w 1103"/>
                  <a:gd name="T7" fmla="*/ 14 h 948"/>
                  <a:gd name="T8" fmla="*/ 21 w 1103"/>
                  <a:gd name="T9" fmla="*/ 26 h 948"/>
                  <a:gd name="T10" fmla="*/ 11 w 1103"/>
                  <a:gd name="T11" fmla="*/ 41 h 948"/>
                  <a:gd name="T12" fmla="*/ 4 w 1103"/>
                  <a:gd name="T13" fmla="*/ 59 h 948"/>
                  <a:gd name="T14" fmla="*/ 0 w 1103"/>
                  <a:gd name="T15" fmla="*/ 81 h 948"/>
                  <a:gd name="T16" fmla="*/ 0 w 1103"/>
                  <a:gd name="T17" fmla="*/ 107 h 948"/>
                  <a:gd name="T18" fmla="*/ 0 w 1103"/>
                  <a:gd name="T19" fmla="*/ 842 h 948"/>
                  <a:gd name="T20" fmla="*/ 0 w 1103"/>
                  <a:gd name="T21" fmla="*/ 865 h 948"/>
                  <a:gd name="T22" fmla="*/ 4 w 1103"/>
                  <a:gd name="T23" fmla="*/ 887 h 948"/>
                  <a:gd name="T24" fmla="*/ 11 w 1103"/>
                  <a:gd name="T25" fmla="*/ 905 h 948"/>
                  <a:gd name="T26" fmla="*/ 21 w 1103"/>
                  <a:gd name="T27" fmla="*/ 921 h 948"/>
                  <a:gd name="T28" fmla="*/ 33 w 1103"/>
                  <a:gd name="T29" fmla="*/ 932 h 948"/>
                  <a:gd name="T30" fmla="*/ 48 w 1103"/>
                  <a:gd name="T31" fmla="*/ 941 h 948"/>
                  <a:gd name="T32" fmla="*/ 66 w 1103"/>
                  <a:gd name="T33" fmla="*/ 946 h 948"/>
                  <a:gd name="T34" fmla="*/ 86 w 1103"/>
                  <a:gd name="T35" fmla="*/ 948 h 948"/>
                  <a:gd name="T36" fmla="*/ 1015 w 1103"/>
                  <a:gd name="T37" fmla="*/ 948 h 948"/>
                  <a:gd name="T38" fmla="*/ 1015 w 1103"/>
                  <a:gd name="T39" fmla="*/ 947 h 948"/>
                  <a:gd name="T40" fmla="*/ 1017 w 1103"/>
                  <a:gd name="T41" fmla="*/ 947 h 948"/>
                  <a:gd name="T42" fmla="*/ 1019 w 1103"/>
                  <a:gd name="T43" fmla="*/ 947 h 948"/>
                  <a:gd name="T44" fmla="*/ 1025 w 1103"/>
                  <a:gd name="T45" fmla="*/ 947 h 948"/>
                  <a:gd name="T46" fmla="*/ 1036 w 1103"/>
                  <a:gd name="T47" fmla="*/ 946 h 948"/>
                  <a:gd name="T48" fmla="*/ 1044 w 1103"/>
                  <a:gd name="T49" fmla="*/ 943 h 948"/>
                  <a:gd name="T50" fmla="*/ 1044 w 1103"/>
                  <a:gd name="T51" fmla="*/ 941 h 948"/>
                  <a:gd name="T52" fmla="*/ 1045 w 1103"/>
                  <a:gd name="T53" fmla="*/ 941 h 948"/>
                  <a:gd name="T54" fmla="*/ 1048 w 1103"/>
                  <a:gd name="T55" fmla="*/ 941 h 948"/>
                  <a:gd name="T56" fmla="*/ 1053 w 1103"/>
                  <a:gd name="T57" fmla="*/ 941 h 948"/>
                  <a:gd name="T58" fmla="*/ 1060 w 1103"/>
                  <a:gd name="T59" fmla="*/ 936 h 948"/>
                  <a:gd name="T60" fmla="*/ 1068 w 1103"/>
                  <a:gd name="T61" fmla="*/ 932 h 948"/>
                  <a:gd name="T62" fmla="*/ 1074 w 1103"/>
                  <a:gd name="T63" fmla="*/ 926 h 948"/>
                  <a:gd name="T64" fmla="*/ 1081 w 1103"/>
                  <a:gd name="T65" fmla="*/ 921 h 948"/>
                  <a:gd name="T66" fmla="*/ 1085 w 1103"/>
                  <a:gd name="T67" fmla="*/ 913 h 948"/>
                  <a:gd name="T68" fmla="*/ 1090 w 1103"/>
                  <a:gd name="T69" fmla="*/ 905 h 948"/>
                  <a:gd name="T70" fmla="*/ 1093 w 1103"/>
                  <a:gd name="T71" fmla="*/ 895 h 948"/>
                  <a:gd name="T72" fmla="*/ 1097 w 1103"/>
                  <a:gd name="T73" fmla="*/ 887 h 948"/>
                  <a:gd name="T74" fmla="*/ 1098 w 1103"/>
                  <a:gd name="T75" fmla="*/ 876 h 948"/>
                  <a:gd name="T76" fmla="*/ 1101 w 1103"/>
                  <a:gd name="T77" fmla="*/ 865 h 948"/>
                  <a:gd name="T78" fmla="*/ 1101 w 1103"/>
                  <a:gd name="T79" fmla="*/ 853 h 948"/>
                  <a:gd name="T80" fmla="*/ 1103 w 1103"/>
                  <a:gd name="T81" fmla="*/ 842 h 948"/>
                  <a:gd name="T82" fmla="*/ 1103 w 1103"/>
                  <a:gd name="T83" fmla="*/ 107 h 948"/>
                  <a:gd name="T84" fmla="*/ 1101 w 1103"/>
                  <a:gd name="T85" fmla="*/ 81 h 948"/>
                  <a:gd name="T86" fmla="*/ 1098 w 1103"/>
                  <a:gd name="T87" fmla="*/ 69 h 948"/>
                  <a:gd name="T88" fmla="*/ 1097 w 1103"/>
                  <a:gd name="T89" fmla="*/ 59 h 948"/>
                  <a:gd name="T90" fmla="*/ 1090 w 1103"/>
                  <a:gd name="T91" fmla="*/ 41 h 948"/>
                  <a:gd name="T92" fmla="*/ 1081 w 1103"/>
                  <a:gd name="T93" fmla="*/ 26 h 948"/>
                  <a:gd name="T94" fmla="*/ 1068 w 1103"/>
                  <a:gd name="T95" fmla="*/ 14 h 948"/>
                  <a:gd name="T96" fmla="*/ 1060 w 1103"/>
                  <a:gd name="T97" fmla="*/ 9 h 948"/>
                  <a:gd name="T98" fmla="*/ 1053 w 1103"/>
                  <a:gd name="T99" fmla="*/ 6 h 948"/>
                  <a:gd name="T100" fmla="*/ 1036 w 1103"/>
                  <a:gd name="T101" fmla="*/ 2 h 948"/>
                  <a:gd name="T102" fmla="*/ 1015 w 1103"/>
                  <a:gd name="T103" fmla="*/ 0 h 948"/>
                  <a:gd name="T104" fmla="*/ 86 w 1103"/>
                  <a:gd name="T105" fmla="*/ 0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03" h="948">
                    <a:moveTo>
                      <a:pt x="86" y="0"/>
                    </a:moveTo>
                    <a:lnTo>
                      <a:pt x="66" y="2"/>
                    </a:lnTo>
                    <a:lnTo>
                      <a:pt x="48" y="6"/>
                    </a:lnTo>
                    <a:lnTo>
                      <a:pt x="33" y="14"/>
                    </a:lnTo>
                    <a:lnTo>
                      <a:pt x="21" y="26"/>
                    </a:lnTo>
                    <a:lnTo>
                      <a:pt x="11" y="41"/>
                    </a:lnTo>
                    <a:lnTo>
                      <a:pt x="4" y="59"/>
                    </a:lnTo>
                    <a:lnTo>
                      <a:pt x="0" y="81"/>
                    </a:lnTo>
                    <a:lnTo>
                      <a:pt x="0" y="107"/>
                    </a:lnTo>
                    <a:lnTo>
                      <a:pt x="0" y="842"/>
                    </a:lnTo>
                    <a:lnTo>
                      <a:pt x="0" y="865"/>
                    </a:lnTo>
                    <a:lnTo>
                      <a:pt x="4" y="887"/>
                    </a:lnTo>
                    <a:lnTo>
                      <a:pt x="11" y="905"/>
                    </a:lnTo>
                    <a:lnTo>
                      <a:pt x="21" y="921"/>
                    </a:lnTo>
                    <a:lnTo>
                      <a:pt x="33" y="932"/>
                    </a:lnTo>
                    <a:lnTo>
                      <a:pt x="48" y="941"/>
                    </a:lnTo>
                    <a:lnTo>
                      <a:pt x="66" y="946"/>
                    </a:lnTo>
                    <a:lnTo>
                      <a:pt x="86" y="948"/>
                    </a:lnTo>
                    <a:lnTo>
                      <a:pt x="1015" y="948"/>
                    </a:lnTo>
                    <a:lnTo>
                      <a:pt x="1015" y="947"/>
                    </a:lnTo>
                    <a:lnTo>
                      <a:pt x="1017" y="947"/>
                    </a:lnTo>
                    <a:lnTo>
                      <a:pt x="1019" y="947"/>
                    </a:lnTo>
                    <a:lnTo>
                      <a:pt x="1025" y="947"/>
                    </a:lnTo>
                    <a:lnTo>
                      <a:pt x="1036" y="946"/>
                    </a:lnTo>
                    <a:lnTo>
                      <a:pt x="1044" y="943"/>
                    </a:lnTo>
                    <a:lnTo>
                      <a:pt x="1044" y="941"/>
                    </a:lnTo>
                    <a:lnTo>
                      <a:pt x="1045" y="941"/>
                    </a:lnTo>
                    <a:lnTo>
                      <a:pt x="1048" y="941"/>
                    </a:lnTo>
                    <a:lnTo>
                      <a:pt x="1053" y="941"/>
                    </a:lnTo>
                    <a:lnTo>
                      <a:pt x="1060" y="936"/>
                    </a:lnTo>
                    <a:lnTo>
                      <a:pt x="1068" y="932"/>
                    </a:lnTo>
                    <a:lnTo>
                      <a:pt x="1074" y="926"/>
                    </a:lnTo>
                    <a:lnTo>
                      <a:pt x="1081" y="921"/>
                    </a:lnTo>
                    <a:lnTo>
                      <a:pt x="1085" y="913"/>
                    </a:lnTo>
                    <a:lnTo>
                      <a:pt x="1090" y="905"/>
                    </a:lnTo>
                    <a:lnTo>
                      <a:pt x="1093" y="895"/>
                    </a:lnTo>
                    <a:lnTo>
                      <a:pt x="1097" y="887"/>
                    </a:lnTo>
                    <a:lnTo>
                      <a:pt x="1098" y="876"/>
                    </a:lnTo>
                    <a:lnTo>
                      <a:pt x="1101" y="865"/>
                    </a:lnTo>
                    <a:lnTo>
                      <a:pt x="1101" y="853"/>
                    </a:lnTo>
                    <a:lnTo>
                      <a:pt x="1103" y="842"/>
                    </a:lnTo>
                    <a:lnTo>
                      <a:pt x="1103" y="107"/>
                    </a:lnTo>
                    <a:lnTo>
                      <a:pt x="1101" y="81"/>
                    </a:lnTo>
                    <a:lnTo>
                      <a:pt x="1098" y="69"/>
                    </a:lnTo>
                    <a:lnTo>
                      <a:pt x="1097" y="59"/>
                    </a:lnTo>
                    <a:lnTo>
                      <a:pt x="1090" y="41"/>
                    </a:lnTo>
                    <a:lnTo>
                      <a:pt x="1081" y="26"/>
                    </a:lnTo>
                    <a:lnTo>
                      <a:pt x="1068" y="14"/>
                    </a:lnTo>
                    <a:lnTo>
                      <a:pt x="1060" y="9"/>
                    </a:lnTo>
                    <a:lnTo>
                      <a:pt x="1053" y="6"/>
                    </a:lnTo>
                    <a:lnTo>
                      <a:pt x="1036" y="2"/>
                    </a:lnTo>
                    <a:lnTo>
                      <a:pt x="1015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FFFF">
                  <a:alpha val="54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tIns="0" bIns="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79C43D08-3BE0-454D-9F3C-597E55DA3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70454" y="2522454"/>
                <a:ext cx="134645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354013" marR="0" lvl="0" indent="-354013" algn="ctr" defTabSz="9413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itchFamily="34" charset="0"/>
                  </a:rPr>
                  <a:t>Deprovisioning</a:t>
                </a:r>
              </a:p>
              <a:p>
                <a:pPr marL="354013" marR="0" lvl="0" indent="-354013" algn="ctr" defTabSz="9413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itchFamily="34" charset="0"/>
                  </a:rPr>
                  <a:t>Service Instance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 pitchFamily="34" charset="0"/>
                </a:endParaRPr>
              </a:p>
            </p:txBody>
          </p:sp>
        </p:grpSp>
        <p:sp>
          <p:nvSpPr>
            <p:cNvPr id="204" name="Freeform 25">
              <a:extLst>
                <a:ext uri="{FF2B5EF4-FFF2-40B4-BE49-F238E27FC236}">
                  <a16:creationId xmlns:a16="http://schemas.microsoft.com/office/drawing/2014/main" id="{A8F0ACE0-D170-4B81-8B2B-8B976993185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28600" y="1919705"/>
              <a:ext cx="592138" cy="1185445"/>
            </a:xfrm>
            <a:custGeom>
              <a:avLst/>
              <a:gdLst>
                <a:gd name="T0" fmla="*/ 0 w 1117"/>
                <a:gd name="T1" fmla="*/ 577 h 1404"/>
                <a:gd name="T2" fmla="*/ 280 w 1117"/>
                <a:gd name="T3" fmla="*/ 577 h 1404"/>
                <a:gd name="T4" fmla="*/ 280 w 1117"/>
                <a:gd name="T5" fmla="*/ 1404 h 1404"/>
                <a:gd name="T6" fmla="*/ 839 w 1117"/>
                <a:gd name="T7" fmla="*/ 1404 h 1404"/>
                <a:gd name="T8" fmla="*/ 839 w 1117"/>
                <a:gd name="T9" fmla="*/ 577 h 1404"/>
                <a:gd name="T10" fmla="*/ 1117 w 1117"/>
                <a:gd name="T11" fmla="*/ 577 h 1404"/>
                <a:gd name="T12" fmla="*/ 559 w 1117"/>
                <a:gd name="T13" fmla="*/ 0 h 1404"/>
                <a:gd name="T14" fmla="*/ 0 w 1117"/>
                <a:gd name="T15" fmla="*/ 577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7" h="1404">
                  <a:moveTo>
                    <a:pt x="0" y="577"/>
                  </a:moveTo>
                  <a:lnTo>
                    <a:pt x="280" y="577"/>
                  </a:lnTo>
                  <a:lnTo>
                    <a:pt x="280" y="1404"/>
                  </a:lnTo>
                  <a:lnTo>
                    <a:pt x="839" y="1404"/>
                  </a:lnTo>
                  <a:lnTo>
                    <a:pt x="839" y="577"/>
                  </a:lnTo>
                  <a:lnTo>
                    <a:pt x="1117" y="577"/>
                  </a:lnTo>
                  <a:lnTo>
                    <a:pt x="559" y="0"/>
                  </a:lnTo>
                  <a:lnTo>
                    <a:pt x="0" y="577"/>
                  </a:lnTo>
                  <a:close/>
                </a:path>
              </a:pathLst>
            </a:custGeom>
            <a:gradFill rotWithShape="1">
              <a:gsLst>
                <a:gs pos="0">
                  <a:srgbClr val="49A942">
                    <a:shade val="51000"/>
                    <a:satMod val="130000"/>
                  </a:srgbClr>
                </a:gs>
                <a:gs pos="80000">
                  <a:srgbClr val="49A942">
                    <a:shade val="93000"/>
                    <a:satMod val="130000"/>
                  </a:srgbClr>
                </a:gs>
                <a:gs pos="100000">
                  <a:srgbClr val="49A94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t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205" name="Rectangle 29">
              <a:extLst>
                <a:ext uri="{FF2B5EF4-FFF2-40B4-BE49-F238E27FC236}">
                  <a16:creationId xmlns:a16="http://schemas.microsoft.com/office/drawing/2014/main" id="{9041DEA6-AC06-4EEA-A801-2892BF394F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3612" y="2381760"/>
              <a:ext cx="702115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54013" marR="0" lvl="0" indent="-354013" defTabSz="9413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Calibri" pitchFamily="34" charset="0"/>
                </a:rPr>
                <a:t>Activities</a:t>
              </a:r>
            </a:p>
          </p:txBody>
        </p: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32C7D442-20CD-4854-AC93-84FF2E215AA5}"/>
                </a:ext>
              </a:extLst>
            </p:cNvPr>
            <p:cNvGrpSpPr/>
            <p:nvPr/>
          </p:nvGrpSpPr>
          <p:grpSpPr>
            <a:xfrm>
              <a:off x="1009700" y="1332754"/>
              <a:ext cx="1737362" cy="1765471"/>
              <a:chOff x="1009700" y="1332754"/>
              <a:chExt cx="1737362" cy="1765471"/>
            </a:xfrm>
          </p:grpSpPr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093C395E-CE1B-4A9A-894F-17BB7408DA97}"/>
                  </a:ext>
                </a:extLst>
              </p:cNvPr>
              <p:cNvGrpSpPr/>
              <p:nvPr/>
            </p:nvGrpSpPr>
            <p:grpSpPr>
              <a:xfrm>
                <a:off x="1009700" y="1332754"/>
                <a:ext cx="1737360" cy="503813"/>
                <a:chOff x="-2992074" y="2409418"/>
                <a:chExt cx="1582124" cy="503813"/>
              </a:xfrm>
            </p:grpSpPr>
            <p:sp>
              <p:nvSpPr>
                <p:cNvPr id="214" name="Freeform 56">
                  <a:extLst>
                    <a:ext uri="{FF2B5EF4-FFF2-40B4-BE49-F238E27FC236}">
                      <a16:creationId xmlns:a16="http://schemas.microsoft.com/office/drawing/2014/main" id="{3CB188C3-012A-4CC7-8FF1-B5E56FE67C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992074" y="2409418"/>
                  <a:ext cx="1582124" cy="503813"/>
                </a:xfrm>
                <a:custGeom>
                  <a:avLst/>
                  <a:gdLst>
                    <a:gd name="T0" fmla="*/ 86 w 1103"/>
                    <a:gd name="T1" fmla="*/ 0 h 948"/>
                    <a:gd name="T2" fmla="*/ 66 w 1103"/>
                    <a:gd name="T3" fmla="*/ 2 h 948"/>
                    <a:gd name="T4" fmla="*/ 48 w 1103"/>
                    <a:gd name="T5" fmla="*/ 6 h 948"/>
                    <a:gd name="T6" fmla="*/ 33 w 1103"/>
                    <a:gd name="T7" fmla="*/ 14 h 948"/>
                    <a:gd name="T8" fmla="*/ 21 w 1103"/>
                    <a:gd name="T9" fmla="*/ 26 h 948"/>
                    <a:gd name="T10" fmla="*/ 11 w 1103"/>
                    <a:gd name="T11" fmla="*/ 41 h 948"/>
                    <a:gd name="T12" fmla="*/ 4 w 1103"/>
                    <a:gd name="T13" fmla="*/ 59 h 948"/>
                    <a:gd name="T14" fmla="*/ 0 w 1103"/>
                    <a:gd name="T15" fmla="*/ 81 h 948"/>
                    <a:gd name="T16" fmla="*/ 0 w 1103"/>
                    <a:gd name="T17" fmla="*/ 107 h 948"/>
                    <a:gd name="T18" fmla="*/ 0 w 1103"/>
                    <a:gd name="T19" fmla="*/ 842 h 948"/>
                    <a:gd name="T20" fmla="*/ 0 w 1103"/>
                    <a:gd name="T21" fmla="*/ 865 h 948"/>
                    <a:gd name="T22" fmla="*/ 4 w 1103"/>
                    <a:gd name="T23" fmla="*/ 887 h 948"/>
                    <a:gd name="T24" fmla="*/ 11 w 1103"/>
                    <a:gd name="T25" fmla="*/ 905 h 948"/>
                    <a:gd name="T26" fmla="*/ 21 w 1103"/>
                    <a:gd name="T27" fmla="*/ 921 h 948"/>
                    <a:gd name="T28" fmla="*/ 33 w 1103"/>
                    <a:gd name="T29" fmla="*/ 932 h 948"/>
                    <a:gd name="T30" fmla="*/ 48 w 1103"/>
                    <a:gd name="T31" fmla="*/ 941 h 948"/>
                    <a:gd name="T32" fmla="*/ 66 w 1103"/>
                    <a:gd name="T33" fmla="*/ 946 h 948"/>
                    <a:gd name="T34" fmla="*/ 86 w 1103"/>
                    <a:gd name="T35" fmla="*/ 948 h 948"/>
                    <a:gd name="T36" fmla="*/ 1015 w 1103"/>
                    <a:gd name="T37" fmla="*/ 948 h 948"/>
                    <a:gd name="T38" fmla="*/ 1015 w 1103"/>
                    <a:gd name="T39" fmla="*/ 947 h 948"/>
                    <a:gd name="T40" fmla="*/ 1017 w 1103"/>
                    <a:gd name="T41" fmla="*/ 947 h 948"/>
                    <a:gd name="T42" fmla="*/ 1019 w 1103"/>
                    <a:gd name="T43" fmla="*/ 947 h 948"/>
                    <a:gd name="T44" fmla="*/ 1025 w 1103"/>
                    <a:gd name="T45" fmla="*/ 947 h 948"/>
                    <a:gd name="T46" fmla="*/ 1036 w 1103"/>
                    <a:gd name="T47" fmla="*/ 946 h 948"/>
                    <a:gd name="T48" fmla="*/ 1044 w 1103"/>
                    <a:gd name="T49" fmla="*/ 943 h 948"/>
                    <a:gd name="T50" fmla="*/ 1044 w 1103"/>
                    <a:gd name="T51" fmla="*/ 941 h 948"/>
                    <a:gd name="T52" fmla="*/ 1045 w 1103"/>
                    <a:gd name="T53" fmla="*/ 941 h 948"/>
                    <a:gd name="T54" fmla="*/ 1048 w 1103"/>
                    <a:gd name="T55" fmla="*/ 941 h 948"/>
                    <a:gd name="T56" fmla="*/ 1053 w 1103"/>
                    <a:gd name="T57" fmla="*/ 941 h 948"/>
                    <a:gd name="T58" fmla="*/ 1060 w 1103"/>
                    <a:gd name="T59" fmla="*/ 936 h 948"/>
                    <a:gd name="T60" fmla="*/ 1068 w 1103"/>
                    <a:gd name="T61" fmla="*/ 932 h 948"/>
                    <a:gd name="T62" fmla="*/ 1074 w 1103"/>
                    <a:gd name="T63" fmla="*/ 926 h 948"/>
                    <a:gd name="T64" fmla="*/ 1081 w 1103"/>
                    <a:gd name="T65" fmla="*/ 921 h 948"/>
                    <a:gd name="T66" fmla="*/ 1085 w 1103"/>
                    <a:gd name="T67" fmla="*/ 913 h 948"/>
                    <a:gd name="T68" fmla="*/ 1090 w 1103"/>
                    <a:gd name="T69" fmla="*/ 905 h 948"/>
                    <a:gd name="T70" fmla="*/ 1093 w 1103"/>
                    <a:gd name="T71" fmla="*/ 895 h 948"/>
                    <a:gd name="T72" fmla="*/ 1097 w 1103"/>
                    <a:gd name="T73" fmla="*/ 887 h 948"/>
                    <a:gd name="T74" fmla="*/ 1098 w 1103"/>
                    <a:gd name="T75" fmla="*/ 876 h 948"/>
                    <a:gd name="T76" fmla="*/ 1101 w 1103"/>
                    <a:gd name="T77" fmla="*/ 865 h 948"/>
                    <a:gd name="T78" fmla="*/ 1101 w 1103"/>
                    <a:gd name="T79" fmla="*/ 853 h 948"/>
                    <a:gd name="T80" fmla="*/ 1103 w 1103"/>
                    <a:gd name="T81" fmla="*/ 842 h 948"/>
                    <a:gd name="T82" fmla="*/ 1103 w 1103"/>
                    <a:gd name="T83" fmla="*/ 107 h 948"/>
                    <a:gd name="T84" fmla="*/ 1101 w 1103"/>
                    <a:gd name="T85" fmla="*/ 81 h 948"/>
                    <a:gd name="T86" fmla="*/ 1098 w 1103"/>
                    <a:gd name="T87" fmla="*/ 69 h 948"/>
                    <a:gd name="T88" fmla="*/ 1097 w 1103"/>
                    <a:gd name="T89" fmla="*/ 59 h 948"/>
                    <a:gd name="T90" fmla="*/ 1090 w 1103"/>
                    <a:gd name="T91" fmla="*/ 41 h 948"/>
                    <a:gd name="T92" fmla="*/ 1081 w 1103"/>
                    <a:gd name="T93" fmla="*/ 26 h 948"/>
                    <a:gd name="T94" fmla="*/ 1068 w 1103"/>
                    <a:gd name="T95" fmla="*/ 14 h 948"/>
                    <a:gd name="T96" fmla="*/ 1060 w 1103"/>
                    <a:gd name="T97" fmla="*/ 9 h 948"/>
                    <a:gd name="T98" fmla="*/ 1053 w 1103"/>
                    <a:gd name="T99" fmla="*/ 6 h 948"/>
                    <a:gd name="T100" fmla="*/ 1036 w 1103"/>
                    <a:gd name="T101" fmla="*/ 2 h 948"/>
                    <a:gd name="T102" fmla="*/ 1015 w 1103"/>
                    <a:gd name="T103" fmla="*/ 0 h 948"/>
                    <a:gd name="T104" fmla="*/ 86 w 1103"/>
                    <a:gd name="T105" fmla="*/ 0 h 9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03" h="948">
                      <a:moveTo>
                        <a:pt x="86" y="0"/>
                      </a:moveTo>
                      <a:lnTo>
                        <a:pt x="66" y="2"/>
                      </a:lnTo>
                      <a:lnTo>
                        <a:pt x="48" y="6"/>
                      </a:lnTo>
                      <a:lnTo>
                        <a:pt x="33" y="14"/>
                      </a:lnTo>
                      <a:lnTo>
                        <a:pt x="21" y="26"/>
                      </a:lnTo>
                      <a:lnTo>
                        <a:pt x="11" y="41"/>
                      </a:lnTo>
                      <a:lnTo>
                        <a:pt x="4" y="59"/>
                      </a:lnTo>
                      <a:lnTo>
                        <a:pt x="0" y="81"/>
                      </a:lnTo>
                      <a:lnTo>
                        <a:pt x="0" y="107"/>
                      </a:lnTo>
                      <a:lnTo>
                        <a:pt x="0" y="842"/>
                      </a:lnTo>
                      <a:lnTo>
                        <a:pt x="0" y="865"/>
                      </a:lnTo>
                      <a:lnTo>
                        <a:pt x="4" y="887"/>
                      </a:lnTo>
                      <a:lnTo>
                        <a:pt x="11" y="905"/>
                      </a:lnTo>
                      <a:lnTo>
                        <a:pt x="21" y="921"/>
                      </a:lnTo>
                      <a:lnTo>
                        <a:pt x="33" y="932"/>
                      </a:lnTo>
                      <a:lnTo>
                        <a:pt x="48" y="941"/>
                      </a:lnTo>
                      <a:lnTo>
                        <a:pt x="66" y="946"/>
                      </a:lnTo>
                      <a:lnTo>
                        <a:pt x="86" y="948"/>
                      </a:lnTo>
                      <a:lnTo>
                        <a:pt x="1015" y="948"/>
                      </a:lnTo>
                      <a:lnTo>
                        <a:pt x="1015" y="947"/>
                      </a:lnTo>
                      <a:lnTo>
                        <a:pt x="1017" y="947"/>
                      </a:lnTo>
                      <a:lnTo>
                        <a:pt x="1019" y="947"/>
                      </a:lnTo>
                      <a:lnTo>
                        <a:pt x="1025" y="947"/>
                      </a:lnTo>
                      <a:lnTo>
                        <a:pt x="1036" y="946"/>
                      </a:lnTo>
                      <a:lnTo>
                        <a:pt x="1044" y="943"/>
                      </a:lnTo>
                      <a:lnTo>
                        <a:pt x="1044" y="941"/>
                      </a:lnTo>
                      <a:lnTo>
                        <a:pt x="1045" y="941"/>
                      </a:lnTo>
                      <a:lnTo>
                        <a:pt x="1048" y="941"/>
                      </a:lnTo>
                      <a:lnTo>
                        <a:pt x="1053" y="941"/>
                      </a:lnTo>
                      <a:lnTo>
                        <a:pt x="1060" y="936"/>
                      </a:lnTo>
                      <a:lnTo>
                        <a:pt x="1068" y="932"/>
                      </a:lnTo>
                      <a:lnTo>
                        <a:pt x="1074" y="926"/>
                      </a:lnTo>
                      <a:lnTo>
                        <a:pt x="1081" y="921"/>
                      </a:lnTo>
                      <a:lnTo>
                        <a:pt x="1085" y="913"/>
                      </a:lnTo>
                      <a:lnTo>
                        <a:pt x="1090" y="905"/>
                      </a:lnTo>
                      <a:lnTo>
                        <a:pt x="1093" y="895"/>
                      </a:lnTo>
                      <a:lnTo>
                        <a:pt x="1097" y="887"/>
                      </a:lnTo>
                      <a:lnTo>
                        <a:pt x="1098" y="876"/>
                      </a:lnTo>
                      <a:lnTo>
                        <a:pt x="1101" y="865"/>
                      </a:lnTo>
                      <a:lnTo>
                        <a:pt x="1101" y="853"/>
                      </a:lnTo>
                      <a:lnTo>
                        <a:pt x="1103" y="842"/>
                      </a:lnTo>
                      <a:lnTo>
                        <a:pt x="1103" y="107"/>
                      </a:lnTo>
                      <a:lnTo>
                        <a:pt x="1101" y="81"/>
                      </a:lnTo>
                      <a:lnTo>
                        <a:pt x="1098" y="69"/>
                      </a:lnTo>
                      <a:lnTo>
                        <a:pt x="1097" y="59"/>
                      </a:lnTo>
                      <a:lnTo>
                        <a:pt x="1090" y="41"/>
                      </a:lnTo>
                      <a:lnTo>
                        <a:pt x="1081" y="26"/>
                      </a:lnTo>
                      <a:lnTo>
                        <a:pt x="1068" y="14"/>
                      </a:lnTo>
                      <a:lnTo>
                        <a:pt x="1060" y="9"/>
                      </a:lnTo>
                      <a:lnTo>
                        <a:pt x="1053" y="6"/>
                      </a:lnTo>
                      <a:lnTo>
                        <a:pt x="1036" y="2"/>
                      </a:lnTo>
                      <a:lnTo>
                        <a:pt x="1015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FFFFFF">
                    <a:alpha val="54000"/>
                  </a:srgbClr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tIns="0" bIns="0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/>
                  </a:endParaRPr>
                </a:p>
              </p:txBody>
            </p:sp>
            <p:sp>
              <p:nvSpPr>
                <p:cNvPr id="215" name="Rectangle 64">
                  <a:extLst>
                    <a:ext uri="{FF2B5EF4-FFF2-40B4-BE49-F238E27FC236}">
                      <a16:creationId xmlns:a16="http://schemas.microsoft.com/office/drawing/2014/main" id="{5DA4CA83-5936-4E8A-9153-A23386C032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870454" y="2509908"/>
                  <a:ext cx="134645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marL="354013" marR="0" lvl="0" indent="-354013" algn="ctr" defTabSz="9413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Calibri" pitchFamily="34" charset="0"/>
                    </a:rPr>
                    <a:t>Assessing Service </a:t>
                  </a:r>
                </a:p>
                <a:p>
                  <a:pPr marL="354013" marR="0" lvl="0" indent="-354013" algn="ctr" defTabSz="9413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Calibri" pitchFamily="34" charset="0"/>
                    </a:rPr>
                    <a:t>Requirements</a:t>
                  </a: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itchFamily="34" charset="0"/>
                  </a:endParaRPr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223B4883-007D-4579-934F-CCCB28A04DC8}"/>
                  </a:ext>
                </a:extLst>
              </p:cNvPr>
              <p:cNvGrpSpPr/>
              <p:nvPr/>
            </p:nvGrpSpPr>
            <p:grpSpPr>
              <a:xfrm>
                <a:off x="1009700" y="1960667"/>
                <a:ext cx="1737360" cy="578780"/>
                <a:chOff x="-2992074" y="2409418"/>
                <a:chExt cx="1582124" cy="578780"/>
              </a:xfrm>
            </p:grpSpPr>
            <p:sp>
              <p:nvSpPr>
                <p:cNvPr id="212" name="Freeform 56">
                  <a:extLst>
                    <a:ext uri="{FF2B5EF4-FFF2-40B4-BE49-F238E27FC236}">
                      <a16:creationId xmlns:a16="http://schemas.microsoft.com/office/drawing/2014/main" id="{57A6CD46-0416-4FF6-BF97-46458E6CF2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992074" y="2409418"/>
                  <a:ext cx="1582124" cy="503813"/>
                </a:xfrm>
                <a:custGeom>
                  <a:avLst/>
                  <a:gdLst>
                    <a:gd name="T0" fmla="*/ 86 w 1103"/>
                    <a:gd name="T1" fmla="*/ 0 h 948"/>
                    <a:gd name="T2" fmla="*/ 66 w 1103"/>
                    <a:gd name="T3" fmla="*/ 2 h 948"/>
                    <a:gd name="T4" fmla="*/ 48 w 1103"/>
                    <a:gd name="T5" fmla="*/ 6 h 948"/>
                    <a:gd name="T6" fmla="*/ 33 w 1103"/>
                    <a:gd name="T7" fmla="*/ 14 h 948"/>
                    <a:gd name="T8" fmla="*/ 21 w 1103"/>
                    <a:gd name="T9" fmla="*/ 26 h 948"/>
                    <a:gd name="T10" fmla="*/ 11 w 1103"/>
                    <a:gd name="T11" fmla="*/ 41 h 948"/>
                    <a:gd name="T12" fmla="*/ 4 w 1103"/>
                    <a:gd name="T13" fmla="*/ 59 h 948"/>
                    <a:gd name="T14" fmla="*/ 0 w 1103"/>
                    <a:gd name="T15" fmla="*/ 81 h 948"/>
                    <a:gd name="T16" fmla="*/ 0 w 1103"/>
                    <a:gd name="T17" fmla="*/ 107 h 948"/>
                    <a:gd name="T18" fmla="*/ 0 w 1103"/>
                    <a:gd name="T19" fmla="*/ 842 h 948"/>
                    <a:gd name="T20" fmla="*/ 0 w 1103"/>
                    <a:gd name="T21" fmla="*/ 865 h 948"/>
                    <a:gd name="T22" fmla="*/ 4 w 1103"/>
                    <a:gd name="T23" fmla="*/ 887 h 948"/>
                    <a:gd name="T24" fmla="*/ 11 w 1103"/>
                    <a:gd name="T25" fmla="*/ 905 h 948"/>
                    <a:gd name="T26" fmla="*/ 21 w 1103"/>
                    <a:gd name="T27" fmla="*/ 921 h 948"/>
                    <a:gd name="T28" fmla="*/ 33 w 1103"/>
                    <a:gd name="T29" fmla="*/ 932 h 948"/>
                    <a:gd name="T30" fmla="*/ 48 w 1103"/>
                    <a:gd name="T31" fmla="*/ 941 h 948"/>
                    <a:gd name="T32" fmla="*/ 66 w 1103"/>
                    <a:gd name="T33" fmla="*/ 946 h 948"/>
                    <a:gd name="T34" fmla="*/ 86 w 1103"/>
                    <a:gd name="T35" fmla="*/ 948 h 948"/>
                    <a:gd name="T36" fmla="*/ 1015 w 1103"/>
                    <a:gd name="T37" fmla="*/ 948 h 948"/>
                    <a:gd name="T38" fmla="*/ 1015 w 1103"/>
                    <a:gd name="T39" fmla="*/ 947 h 948"/>
                    <a:gd name="T40" fmla="*/ 1017 w 1103"/>
                    <a:gd name="T41" fmla="*/ 947 h 948"/>
                    <a:gd name="T42" fmla="*/ 1019 w 1103"/>
                    <a:gd name="T43" fmla="*/ 947 h 948"/>
                    <a:gd name="T44" fmla="*/ 1025 w 1103"/>
                    <a:gd name="T45" fmla="*/ 947 h 948"/>
                    <a:gd name="T46" fmla="*/ 1036 w 1103"/>
                    <a:gd name="T47" fmla="*/ 946 h 948"/>
                    <a:gd name="T48" fmla="*/ 1044 w 1103"/>
                    <a:gd name="T49" fmla="*/ 943 h 948"/>
                    <a:gd name="T50" fmla="*/ 1044 w 1103"/>
                    <a:gd name="T51" fmla="*/ 941 h 948"/>
                    <a:gd name="T52" fmla="*/ 1045 w 1103"/>
                    <a:gd name="T53" fmla="*/ 941 h 948"/>
                    <a:gd name="T54" fmla="*/ 1048 w 1103"/>
                    <a:gd name="T55" fmla="*/ 941 h 948"/>
                    <a:gd name="T56" fmla="*/ 1053 w 1103"/>
                    <a:gd name="T57" fmla="*/ 941 h 948"/>
                    <a:gd name="T58" fmla="*/ 1060 w 1103"/>
                    <a:gd name="T59" fmla="*/ 936 h 948"/>
                    <a:gd name="T60" fmla="*/ 1068 w 1103"/>
                    <a:gd name="T61" fmla="*/ 932 h 948"/>
                    <a:gd name="T62" fmla="*/ 1074 w 1103"/>
                    <a:gd name="T63" fmla="*/ 926 h 948"/>
                    <a:gd name="T64" fmla="*/ 1081 w 1103"/>
                    <a:gd name="T65" fmla="*/ 921 h 948"/>
                    <a:gd name="T66" fmla="*/ 1085 w 1103"/>
                    <a:gd name="T67" fmla="*/ 913 h 948"/>
                    <a:gd name="T68" fmla="*/ 1090 w 1103"/>
                    <a:gd name="T69" fmla="*/ 905 h 948"/>
                    <a:gd name="T70" fmla="*/ 1093 w 1103"/>
                    <a:gd name="T71" fmla="*/ 895 h 948"/>
                    <a:gd name="T72" fmla="*/ 1097 w 1103"/>
                    <a:gd name="T73" fmla="*/ 887 h 948"/>
                    <a:gd name="T74" fmla="*/ 1098 w 1103"/>
                    <a:gd name="T75" fmla="*/ 876 h 948"/>
                    <a:gd name="T76" fmla="*/ 1101 w 1103"/>
                    <a:gd name="T77" fmla="*/ 865 h 948"/>
                    <a:gd name="T78" fmla="*/ 1101 w 1103"/>
                    <a:gd name="T79" fmla="*/ 853 h 948"/>
                    <a:gd name="T80" fmla="*/ 1103 w 1103"/>
                    <a:gd name="T81" fmla="*/ 842 h 948"/>
                    <a:gd name="T82" fmla="*/ 1103 w 1103"/>
                    <a:gd name="T83" fmla="*/ 107 h 948"/>
                    <a:gd name="T84" fmla="*/ 1101 w 1103"/>
                    <a:gd name="T85" fmla="*/ 81 h 948"/>
                    <a:gd name="T86" fmla="*/ 1098 w 1103"/>
                    <a:gd name="T87" fmla="*/ 69 h 948"/>
                    <a:gd name="T88" fmla="*/ 1097 w 1103"/>
                    <a:gd name="T89" fmla="*/ 59 h 948"/>
                    <a:gd name="T90" fmla="*/ 1090 w 1103"/>
                    <a:gd name="T91" fmla="*/ 41 h 948"/>
                    <a:gd name="T92" fmla="*/ 1081 w 1103"/>
                    <a:gd name="T93" fmla="*/ 26 h 948"/>
                    <a:gd name="T94" fmla="*/ 1068 w 1103"/>
                    <a:gd name="T95" fmla="*/ 14 h 948"/>
                    <a:gd name="T96" fmla="*/ 1060 w 1103"/>
                    <a:gd name="T97" fmla="*/ 9 h 948"/>
                    <a:gd name="T98" fmla="*/ 1053 w 1103"/>
                    <a:gd name="T99" fmla="*/ 6 h 948"/>
                    <a:gd name="T100" fmla="*/ 1036 w 1103"/>
                    <a:gd name="T101" fmla="*/ 2 h 948"/>
                    <a:gd name="T102" fmla="*/ 1015 w 1103"/>
                    <a:gd name="T103" fmla="*/ 0 h 948"/>
                    <a:gd name="T104" fmla="*/ 86 w 1103"/>
                    <a:gd name="T105" fmla="*/ 0 h 9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03" h="948">
                      <a:moveTo>
                        <a:pt x="86" y="0"/>
                      </a:moveTo>
                      <a:lnTo>
                        <a:pt x="66" y="2"/>
                      </a:lnTo>
                      <a:lnTo>
                        <a:pt x="48" y="6"/>
                      </a:lnTo>
                      <a:lnTo>
                        <a:pt x="33" y="14"/>
                      </a:lnTo>
                      <a:lnTo>
                        <a:pt x="21" y="26"/>
                      </a:lnTo>
                      <a:lnTo>
                        <a:pt x="11" y="41"/>
                      </a:lnTo>
                      <a:lnTo>
                        <a:pt x="4" y="59"/>
                      </a:lnTo>
                      <a:lnTo>
                        <a:pt x="0" y="81"/>
                      </a:lnTo>
                      <a:lnTo>
                        <a:pt x="0" y="107"/>
                      </a:lnTo>
                      <a:lnTo>
                        <a:pt x="0" y="842"/>
                      </a:lnTo>
                      <a:lnTo>
                        <a:pt x="0" y="865"/>
                      </a:lnTo>
                      <a:lnTo>
                        <a:pt x="4" y="887"/>
                      </a:lnTo>
                      <a:lnTo>
                        <a:pt x="11" y="905"/>
                      </a:lnTo>
                      <a:lnTo>
                        <a:pt x="21" y="921"/>
                      </a:lnTo>
                      <a:lnTo>
                        <a:pt x="33" y="932"/>
                      </a:lnTo>
                      <a:lnTo>
                        <a:pt x="48" y="941"/>
                      </a:lnTo>
                      <a:lnTo>
                        <a:pt x="66" y="946"/>
                      </a:lnTo>
                      <a:lnTo>
                        <a:pt x="86" y="948"/>
                      </a:lnTo>
                      <a:lnTo>
                        <a:pt x="1015" y="948"/>
                      </a:lnTo>
                      <a:lnTo>
                        <a:pt x="1015" y="947"/>
                      </a:lnTo>
                      <a:lnTo>
                        <a:pt x="1017" y="947"/>
                      </a:lnTo>
                      <a:lnTo>
                        <a:pt x="1019" y="947"/>
                      </a:lnTo>
                      <a:lnTo>
                        <a:pt x="1025" y="947"/>
                      </a:lnTo>
                      <a:lnTo>
                        <a:pt x="1036" y="946"/>
                      </a:lnTo>
                      <a:lnTo>
                        <a:pt x="1044" y="943"/>
                      </a:lnTo>
                      <a:lnTo>
                        <a:pt x="1044" y="941"/>
                      </a:lnTo>
                      <a:lnTo>
                        <a:pt x="1045" y="941"/>
                      </a:lnTo>
                      <a:lnTo>
                        <a:pt x="1048" y="941"/>
                      </a:lnTo>
                      <a:lnTo>
                        <a:pt x="1053" y="941"/>
                      </a:lnTo>
                      <a:lnTo>
                        <a:pt x="1060" y="936"/>
                      </a:lnTo>
                      <a:lnTo>
                        <a:pt x="1068" y="932"/>
                      </a:lnTo>
                      <a:lnTo>
                        <a:pt x="1074" y="926"/>
                      </a:lnTo>
                      <a:lnTo>
                        <a:pt x="1081" y="921"/>
                      </a:lnTo>
                      <a:lnTo>
                        <a:pt x="1085" y="913"/>
                      </a:lnTo>
                      <a:lnTo>
                        <a:pt x="1090" y="905"/>
                      </a:lnTo>
                      <a:lnTo>
                        <a:pt x="1093" y="895"/>
                      </a:lnTo>
                      <a:lnTo>
                        <a:pt x="1097" y="887"/>
                      </a:lnTo>
                      <a:lnTo>
                        <a:pt x="1098" y="876"/>
                      </a:lnTo>
                      <a:lnTo>
                        <a:pt x="1101" y="865"/>
                      </a:lnTo>
                      <a:lnTo>
                        <a:pt x="1101" y="853"/>
                      </a:lnTo>
                      <a:lnTo>
                        <a:pt x="1103" y="842"/>
                      </a:lnTo>
                      <a:lnTo>
                        <a:pt x="1103" y="107"/>
                      </a:lnTo>
                      <a:lnTo>
                        <a:pt x="1101" y="81"/>
                      </a:lnTo>
                      <a:lnTo>
                        <a:pt x="1098" y="69"/>
                      </a:lnTo>
                      <a:lnTo>
                        <a:pt x="1097" y="59"/>
                      </a:lnTo>
                      <a:lnTo>
                        <a:pt x="1090" y="41"/>
                      </a:lnTo>
                      <a:lnTo>
                        <a:pt x="1081" y="26"/>
                      </a:lnTo>
                      <a:lnTo>
                        <a:pt x="1068" y="14"/>
                      </a:lnTo>
                      <a:lnTo>
                        <a:pt x="1060" y="9"/>
                      </a:lnTo>
                      <a:lnTo>
                        <a:pt x="1053" y="6"/>
                      </a:lnTo>
                      <a:lnTo>
                        <a:pt x="1036" y="2"/>
                      </a:lnTo>
                      <a:lnTo>
                        <a:pt x="1015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FFFFFF">
                    <a:alpha val="54000"/>
                  </a:srgbClr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tIns="0" bIns="0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/>
                  </a:endParaRPr>
                </a:p>
              </p:txBody>
            </p:sp>
            <p:sp>
              <p:nvSpPr>
                <p:cNvPr id="213" name="Rectangle 64">
                  <a:extLst>
                    <a:ext uri="{FF2B5EF4-FFF2-40B4-BE49-F238E27FC236}">
                      <a16:creationId xmlns:a16="http://schemas.microsoft.com/office/drawing/2014/main" id="{11BDE7A9-E75E-4707-A47C-72AE6AC8CB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937777" y="2526533"/>
                  <a:ext cx="14811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marL="354013" marR="0" lvl="0" indent="-354013" algn="ctr" defTabSz="9413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Calibri" pitchFamily="34" charset="0"/>
                    </a:rPr>
                    <a:t>Developing Service </a:t>
                  </a:r>
                </a:p>
                <a:p>
                  <a:pPr marL="354013" marR="0" lvl="0" indent="-354013" algn="ctr" defTabSz="9413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Calibri" pitchFamily="34" charset="0"/>
                    </a:rPr>
                    <a:t>Enablement Roadmap</a:t>
                  </a: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itchFamily="34" charset="0"/>
                  </a:endParaRPr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67E7DCD4-F539-44BB-852A-843AAEA981DE}"/>
                  </a:ext>
                </a:extLst>
              </p:cNvPr>
              <p:cNvGrpSpPr/>
              <p:nvPr/>
            </p:nvGrpSpPr>
            <p:grpSpPr>
              <a:xfrm>
                <a:off x="1009702" y="2594412"/>
                <a:ext cx="1737360" cy="503813"/>
                <a:chOff x="506782" y="2809385"/>
                <a:chExt cx="1737360" cy="503813"/>
              </a:xfrm>
            </p:grpSpPr>
            <p:sp>
              <p:nvSpPr>
                <p:cNvPr id="210" name="Freeform 56">
                  <a:extLst>
                    <a:ext uri="{FF2B5EF4-FFF2-40B4-BE49-F238E27FC236}">
                      <a16:creationId xmlns:a16="http://schemas.microsoft.com/office/drawing/2014/main" id="{E6736B72-42F1-404E-8B96-77E55C02EF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782" y="2809385"/>
                  <a:ext cx="1737360" cy="503813"/>
                </a:xfrm>
                <a:custGeom>
                  <a:avLst/>
                  <a:gdLst>
                    <a:gd name="T0" fmla="*/ 86 w 1103"/>
                    <a:gd name="T1" fmla="*/ 0 h 948"/>
                    <a:gd name="T2" fmla="*/ 66 w 1103"/>
                    <a:gd name="T3" fmla="*/ 2 h 948"/>
                    <a:gd name="T4" fmla="*/ 48 w 1103"/>
                    <a:gd name="T5" fmla="*/ 6 h 948"/>
                    <a:gd name="T6" fmla="*/ 33 w 1103"/>
                    <a:gd name="T7" fmla="*/ 14 h 948"/>
                    <a:gd name="T8" fmla="*/ 21 w 1103"/>
                    <a:gd name="T9" fmla="*/ 26 h 948"/>
                    <a:gd name="T10" fmla="*/ 11 w 1103"/>
                    <a:gd name="T11" fmla="*/ 41 h 948"/>
                    <a:gd name="T12" fmla="*/ 4 w 1103"/>
                    <a:gd name="T13" fmla="*/ 59 h 948"/>
                    <a:gd name="T14" fmla="*/ 0 w 1103"/>
                    <a:gd name="T15" fmla="*/ 81 h 948"/>
                    <a:gd name="T16" fmla="*/ 0 w 1103"/>
                    <a:gd name="T17" fmla="*/ 107 h 948"/>
                    <a:gd name="T18" fmla="*/ 0 w 1103"/>
                    <a:gd name="T19" fmla="*/ 842 h 948"/>
                    <a:gd name="T20" fmla="*/ 0 w 1103"/>
                    <a:gd name="T21" fmla="*/ 865 h 948"/>
                    <a:gd name="T22" fmla="*/ 4 w 1103"/>
                    <a:gd name="T23" fmla="*/ 887 h 948"/>
                    <a:gd name="T24" fmla="*/ 11 w 1103"/>
                    <a:gd name="T25" fmla="*/ 905 h 948"/>
                    <a:gd name="T26" fmla="*/ 21 w 1103"/>
                    <a:gd name="T27" fmla="*/ 921 h 948"/>
                    <a:gd name="T28" fmla="*/ 33 w 1103"/>
                    <a:gd name="T29" fmla="*/ 932 h 948"/>
                    <a:gd name="T30" fmla="*/ 48 w 1103"/>
                    <a:gd name="T31" fmla="*/ 941 h 948"/>
                    <a:gd name="T32" fmla="*/ 66 w 1103"/>
                    <a:gd name="T33" fmla="*/ 946 h 948"/>
                    <a:gd name="T34" fmla="*/ 86 w 1103"/>
                    <a:gd name="T35" fmla="*/ 948 h 948"/>
                    <a:gd name="T36" fmla="*/ 1015 w 1103"/>
                    <a:gd name="T37" fmla="*/ 948 h 948"/>
                    <a:gd name="T38" fmla="*/ 1015 w 1103"/>
                    <a:gd name="T39" fmla="*/ 947 h 948"/>
                    <a:gd name="T40" fmla="*/ 1017 w 1103"/>
                    <a:gd name="T41" fmla="*/ 947 h 948"/>
                    <a:gd name="T42" fmla="*/ 1019 w 1103"/>
                    <a:gd name="T43" fmla="*/ 947 h 948"/>
                    <a:gd name="T44" fmla="*/ 1025 w 1103"/>
                    <a:gd name="T45" fmla="*/ 947 h 948"/>
                    <a:gd name="T46" fmla="*/ 1036 w 1103"/>
                    <a:gd name="T47" fmla="*/ 946 h 948"/>
                    <a:gd name="T48" fmla="*/ 1044 w 1103"/>
                    <a:gd name="T49" fmla="*/ 943 h 948"/>
                    <a:gd name="T50" fmla="*/ 1044 w 1103"/>
                    <a:gd name="T51" fmla="*/ 941 h 948"/>
                    <a:gd name="T52" fmla="*/ 1045 w 1103"/>
                    <a:gd name="T53" fmla="*/ 941 h 948"/>
                    <a:gd name="T54" fmla="*/ 1048 w 1103"/>
                    <a:gd name="T55" fmla="*/ 941 h 948"/>
                    <a:gd name="T56" fmla="*/ 1053 w 1103"/>
                    <a:gd name="T57" fmla="*/ 941 h 948"/>
                    <a:gd name="T58" fmla="*/ 1060 w 1103"/>
                    <a:gd name="T59" fmla="*/ 936 h 948"/>
                    <a:gd name="T60" fmla="*/ 1068 w 1103"/>
                    <a:gd name="T61" fmla="*/ 932 h 948"/>
                    <a:gd name="T62" fmla="*/ 1074 w 1103"/>
                    <a:gd name="T63" fmla="*/ 926 h 948"/>
                    <a:gd name="T64" fmla="*/ 1081 w 1103"/>
                    <a:gd name="T65" fmla="*/ 921 h 948"/>
                    <a:gd name="T66" fmla="*/ 1085 w 1103"/>
                    <a:gd name="T67" fmla="*/ 913 h 948"/>
                    <a:gd name="T68" fmla="*/ 1090 w 1103"/>
                    <a:gd name="T69" fmla="*/ 905 h 948"/>
                    <a:gd name="T70" fmla="*/ 1093 w 1103"/>
                    <a:gd name="T71" fmla="*/ 895 h 948"/>
                    <a:gd name="T72" fmla="*/ 1097 w 1103"/>
                    <a:gd name="T73" fmla="*/ 887 h 948"/>
                    <a:gd name="T74" fmla="*/ 1098 w 1103"/>
                    <a:gd name="T75" fmla="*/ 876 h 948"/>
                    <a:gd name="T76" fmla="*/ 1101 w 1103"/>
                    <a:gd name="T77" fmla="*/ 865 h 948"/>
                    <a:gd name="T78" fmla="*/ 1101 w 1103"/>
                    <a:gd name="T79" fmla="*/ 853 h 948"/>
                    <a:gd name="T80" fmla="*/ 1103 w 1103"/>
                    <a:gd name="T81" fmla="*/ 842 h 948"/>
                    <a:gd name="T82" fmla="*/ 1103 w 1103"/>
                    <a:gd name="T83" fmla="*/ 107 h 948"/>
                    <a:gd name="T84" fmla="*/ 1101 w 1103"/>
                    <a:gd name="T85" fmla="*/ 81 h 948"/>
                    <a:gd name="T86" fmla="*/ 1098 w 1103"/>
                    <a:gd name="T87" fmla="*/ 69 h 948"/>
                    <a:gd name="T88" fmla="*/ 1097 w 1103"/>
                    <a:gd name="T89" fmla="*/ 59 h 948"/>
                    <a:gd name="T90" fmla="*/ 1090 w 1103"/>
                    <a:gd name="T91" fmla="*/ 41 h 948"/>
                    <a:gd name="T92" fmla="*/ 1081 w 1103"/>
                    <a:gd name="T93" fmla="*/ 26 h 948"/>
                    <a:gd name="T94" fmla="*/ 1068 w 1103"/>
                    <a:gd name="T95" fmla="*/ 14 h 948"/>
                    <a:gd name="T96" fmla="*/ 1060 w 1103"/>
                    <a:gd name="T97" fmla="*/ 9 h 948"/>
                    <a:gd name="T98" fmla="*/ 1053 w 1103"/>
                    <a:gd name="T99" fmla="*/ 6 h 948"/>
                    <a:gd name="T100" fmla="*/ 1036 w 1103"/>
                    <a:gd name="T101" fmla="*/ 2 h 948"/>
                    <a:gd name="T102" fmla="*/ 1015 w 1103"/>
                    <a:gd name="T103" fmla="*/ 0 h 948"/>
                    <a:gd name="T104" fmla="*/ 86 w 1103"/>
                    <a:gd name="T105" fmla="*/ 0 h 9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03" h="948">
                      <a:moveTo>
                        <a:pt x="86" y="0"/>
                      </a:moveTo>
                      <a:lnTo>
                        <a:pt x="66" y="2"/>
                      </a:lnTo>
                      <a:lnTo>
                        <a:pt x="48" y="6"/>
                      </a:lnTo>
                      <a:lnTo>
                        <a:pt x="33" y="14"/>
                      </a:lnTo>
                      <a:lnTo>
                        <a:pt x="21" y="26"/>
                      </a:lnTo>
                      <a:lnTo>
                        <a:pt x="11" y="41"/>
                      </a:lnTo>
                      <a:lnTo>
                        <a:pt x="4" y="59"/>
                      </a:lnTo>
                      <a:lnTo>
                        <a:pt x="0" y="81"/>
                      </a:lnTo>
                      <a:lnTo>
                        <a:pt x="0" y="107"/>
                      </a:lnTo>
                      <a:lnTo>
                        <a:pt x="0" y="842"/>
                      </a:lnTo>
                      <a:lnTo>
                        <a:pt x="0" y="865"/>
                      </a:lnTo>
                      <a:lnTo>
                        <a:pt x="4" y="887"/>
                      </a:lnTo>
                      <a:lnTo>
                        <a:pt x="11" y="905"/>
                      </a:lnTo>
                      <a:lnTo>
                        <a:pt x="21" y="921"/>
                      </a:lnTo>
                      <a:lnTo>
                        <a:pt x="33" y="932"/>
                      </a:lnTo>
                      <a:lnTo>
                        <a:pt x="48" y="941"/>
                      </a:lnTo>
                      <a:lnTo>
                        <a:pt x="66" y="946"/>
                      </a:lnTo>
                      <a:lnTo>
                        <a:pt x="86" y="948"/>
                      </a:lnTo>
                      <a:lnTo>
                        <a:pt x="1015" y="948"/>
                      </a:lnTo>
                      <a:lnTo>
                        <a:pt x="1015" y="947"/>
                      </a:lnTo>
                      <a:lnTo>
                        <a:pt x="1017" y="947"/>
                      </a:lnTo>
                      <a:lnTo>
                        <a:pt x="1019" y="947"/>
                      </a:lnTo>
                      <a:lnTo>
                        <a:pt x="1025" y="947"/>
                      </a:lnTo>
                      <a:lnTo>
                        <a:pt x="1036" y="946"/>
                      </a:lnTo>
                      <a:lnTo>
                        <a:pt x="1044" y="943"/>
                      </a:lnTo>
                      <a:lnTo>
                        <a:pt x="1044" y="941"/>
                      </a:lnTo>
                      <a:lnTo>
                        <a:pt x="1045" y="941"/>
                      </a:lnTo>
                      <a:lnTo>
                        <a:pt x="1048" y="941"/>
                      </a:lnTo>
                      <a:lnTo>
                        <a:pt x="1053" y="941"/>
                      </a:lnTo>
                      <a:lnTo>
                        <a:pt x="1060" y="936"/>
                      </a:lnTo>
                      <a:lnTo>
                        <a:pt x="1068" y="932"/>
                      </a:lnTo>
                      <a:lnTo>
                        <a:pt x="1074" y="926"/>
                      </a:lnTo>
                      <a:lnTo>
                        <a:pt x="1081" y="921"/>
                      </a:lnTo>
                      <a:lnTo>
                        <a:pt x="1085" y="913"/>
                      </a:lnTo>
                      <a:lnTo>
                        <a:pt x="1090" y="905"/>
                      </a:lnTo>
                      <a:lnTo>
                        <a:pt x="1093" y="895"/>
                      </a:lnTo>
                      <a:lnTo>
                        <a:pt x="1097" y="887"/>
                      </a:lnTo>
                      <a:lnTo>
                        <a:pt x="1098" y="876"/>
                      </a:lnTo>
                      <a:lnTo>
                        <a:pt x="1101" y="865"/>
                      </a:lnTo>
                      <a:lnTo>
                        <a:pt x="1101" y="853"/>
                      </a:lnTo>
                      <a:lnTo>
                        <a:pt x="1103" y="842"/>
                      </a:lnTo>
                      <a:lnTo>
                        <a:pt x="1103" y="107"/>
                      </a:lnTo>
                      <a:lnTo>
                        <a:pt x="1101" y="81"/>
                      </a:lnTo>
                      <a:lnTo>
                        <a:pt x="1098" y="69"/>
                      </a:lnTo>
                      <a:lnTo>
                        <a:pt x="1097" y="59"/>
                      </a:lnTo>
                      <a:lnTo>
                        <a:pt x="1090" y="41"/>
                      </a:lnTo>
                      <a:lnTo>
                        <a:pt x="1081" y="26"/>
                      </a:lnTo>
                      <a:lnTo>
                        <a:pt x="1068" y="14"/>
                      </a:lnTo>
                      <a:lnTo>
                        <a:pt x="1060" y="9"/>
                      </a:lnTo>
                      <a:lnTo>
                        <a:pt x="1053" y="6"/>
                      </a:lnTo>
                      <a:lnTo>
                        <a:pt x="1036" y="2"/>
                      </a:lnTo>
                      <a:lnTo>
                        <a:pt x="1015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FFFFFF">
                    <a:alpha val="54000"/>
                  </a:srgbClr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tIns="0" bIns="0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/>
                  </a:endParaRPr>
                </a:p>
              </p:txBody>
            </p:sp>
            <p:sp>
              <p:nvSpPr>
                <p:cNvPr id="211" name="Rectangle 64">
                  <a:extLst>
                    <a:ext uri="{FF2B5EF4-FFF2-40B4-BE49-F238E27FC236}">
                      <a16:creationId xmlns:a16="http://schemas.microsoft.com/office/drawing/2014/main" id="{CAAE1969-0C33-40CE-AD37-99837399A2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0334" y="2909875"/>
                  <a:ext cx="147856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marL="354013" marR="0" lvl="0" indent="-354013" algn="ctr" defTabSz="9413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Calibri" pitchFamily="34" charset="0"/>
                    </a:rPr>
                    <a:t>Establishing Billing</a:t>
                  </a:r>
                </a:p>
                <a:p>
                  <a:pPr marL="354013" marR="0" lvl="0" indent="-354013" algn="ctr" defTabSz="9413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Calibri" pitchFamily="34" charset="0"/>
                    </a:rPr>
                    <a:t>Policy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51804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</a:t>
            </a:r>
            <a:r>
              <a:rPr lang="en-US" dirty="0">
                <a:solidFill>
                  <a:srgbClr val="0085C3"/>
                </a:solidFill>
              </a:rPr>
              <a:t>:</a:t>
            </a:r>
            <a:r>
              <a:rPr lang="en-US" dirty="0"/>
              <a:t> Service </a:t>
            </a:r>
            <a:r>
              <a:rPr lang="en-US" dirty="0">
                <a:solidFill>
                  <a:srgbClr val="0085C3"/>
                </a:solidFill>
              </a:rPr>
              <a:t>planning</a:t>
            </a:r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3527565"/>
            <a:ext cx="1371600" cy="751099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2"/>
                </a:solidFill>
              </a:rPr>
              <a:t>Service Planning 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09600" y="1447801"/>
            <a:ext cx="7848600" cy="544863"/>
          </a:xfrm>
          <a:prstGeom prst="roundRect">
            <a:avLst/>
          </a:prstGeom>
          <a:solidFill>
            <a:schemeClr val="tx2">
              <a:lumMod val="95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It Involves making business case decisions for cloud service offering portfolio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048000" y="4655378"/>
            <a:ext cx="2057400" cy="836206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tx2"/>
                </a:solidFill>
              </a:rPr>
              <a:t>Establishing Billing Policy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048000" y="3527564"/>
            <a:ext cx="2057400" cy="836207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tx2"/>
                </a:solidFill>
              </a:rPr>
              <a:t>Developing Service Enablement Roadmap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048000" y="2399749"/>
            <a:ext cx="2057400" cy="836206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tx2"/>
                </a:solidFill>
              </a:rPr>
              <a:t>Assessing Service Requirement </a:t>
            </a:r>
          </a:p>
        </p:txBody>
      </p:sp>
      <p:cxnSp>
        <p:nvCxnSpPr>
          <p:cNvPr id="61" name="Straight Arrow Connector 60"/>
          <p:cNvCxnSpPr>
            <a:stCxn id="10" idx="3"/>
            <a:endCxn id="59" idx="1"/>
          </p:cNvCxnSpPr>
          <p:nvPr/>
        </p:nvCxnSpPr>
        <p:spPr>
          <a:xfrm flipV="1">
            <a:off x="2057400" y="2817852"/>
            <a:ext cx="990600" cy="108526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0" idx="3"/>
            <a:endCxn id="58" idx="1"/>
          </p:cNvCxnSpPr>
          <p:nvPr/>
        </p:nvCxnSpPr>
        <p:spPr>
          <a:xfrm>
            <a:off x="2057400" y="3903115"/>
            <a:ext cx="990600" cy="42553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" idx="3"/>
            <a:endCxn id="57" idx="1"/>
          </p:cNvCxnSpPr>
          <p:nvPr/>
        </p:nvCxnSpPr>
        <p:spPr>
          <a:xfrm>
            <a:off x="2057400" y="3903115"/>
            <a:ext cx="990600" cy="117036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562601" y="2574196"/>
            <a:ext cx="2786511" cy="625812"/>
          </a:xfrm>
          <a:prstGeom prst="rect">
            <a:avLst/>
          </a:prstGeom>
          <a:solidFill>
            <a:schemeClr val="tx2">
              <a:lumMod val="75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fontAlgn="base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Consider both business requirements and IT capability as inputs </a:t>
            </a:r>
          </a:p>
          <a:p>
            <a:pPr marL="171450" indent="-171450" fontAlgn="base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Include both current and future needs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562600" y="3554025"/>
            <a:ext cx="2786511" cy="964367"/>
          </a:xfrm>
          <a:prstGeom prst="rect">
            <a:avLst/>
          </a:prstGeom>
          <a:solidFill>
            <a:schemeClr val="tx2">
              <a:lumMod val="75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fontAlgn="base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Guides the strategic direction to fulfill service requirement </a:t>
            </a:r>
          </a:p>
          <a:p>
            <a:pPr marL="171450" indent="-171450" fontAlgn="base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Follows five steps service framework – Understand, Plan, Build, Enable, and optimize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582718" y="4849789"/>
            <a:ext cx="2786511" cy="1567096"/>
          </a:xfrm>
          <a:prstGeom prst="rect">
            <a:avLst/>
          </a:prstGeom>
          <a:solidFill>
            <a:schemeClr val="tx2">
              <a:lumMod val="75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fontAlgn="base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Generating bills from the cloud resource usage data </a:t>
            </a:r>
          </a:p>
          <a:p>
            <a:pPr marL="171450" indent="-171450" fontAlgn="base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In private cloud, chargeback and show back are commonly used </a:t>
            </a:r>
          </a:p>
          <a:p>
            <a:pPr marL="171450" indent="-171450" fontAlgn="base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Factors for billing policy</a:t>
            </a:r>
          </a:p>
          <a:p>
            <a:pPr marL="628650" lvl="2" indent="-171450" fontAlgn="base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Providers business goal </a:t>
            </a:r>
          </a:p>
          <a:p>
            <a:pPr marL="628650" lvl="2" indent="-171450" fontAlgn="base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Service-specific pricing strategy</a:t>
            </a:r>
          </a:p>
          <a:p>
            <a:pPr fontAlgn="base">
              <a:spcBef>
                <a:spcPts val="200"/>
              </a:spcBef>
              <a:spcAft>
                <a:spcPct val="0"/>
              </a:spcAft>
            </a:pP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42360" y="2042318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1400" dirty="0">
                <a:solidFill>
                  <a:schemeClr val="bg2"/>
                </a:solidFill>
              </a:rPr>
              <a:t>Activities </a:t>
            </a:r>
          </a:p>
        </p:txBody>
      </p:sp>
      <p:cxnSp>
        <p:nvCxnSpPr>
          <p:cNvPr id="74" name="Straight Arrow Connector 73"/>
          <p:cNvCxnSpPr>
            <a:cxnSpLocks/>
            <a:stCxn id="59" idx="3"/>
            <a:endCxn id="69" idx="1"/>
          </p:cNvCxnSpPr>
          <p:nvPr/>
        </p:nvCxnSpPr>
        <p:spPr>
          <a:xfrm>
            <a:off x="5105400" y="2817852"/>
            <a:ext cx="457201" cy="130564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5105398" y="3897663"/>
            <a:ext cx="457200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105398" y="5069984"/>
            <a:ext cx="457200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02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</a:t>
            </a:r>
            <a:r>
              <a:rPr lang="en-US" dirty="0">
                <a:solidFill>
                  <a:srgbClr val="000000"/>
                </a:solidFill>
              </a:rPr>
              <a:t>:</a:t>
            </a:r>
            <a:r>
              <a:rPr lang="en-US" dirty="0"/>
              <a:t> Service </a:t>
            </a:r>
            <a:r>
              <a:rPr lang="en-US" dirty="0">
                <a:solidFill>
                  <a:srgbClr val="0085C3"/>
                </a:solidFill>
              </a:rPr>
              <a:t>creation</a:t>
            </a:r>
            <a:r>
              <a:rPr lang="en-US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2447" y="1512538"/>
            <a:ext cx="8392711" cy="544863"/>
          </a:xfrm>
          <a:prstGeom prst="roundRect">
            <a:avLst/>
          </a:prstGeom>
          <a:solidFill>
            <a:schemeClr val="tx2">
              <a:lumMod val="95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r>
              <a:rPr lang="en-US" sz="1600" dirty="0"/>
              <a:t>It involves defining services in the service catalog and creating workflows for the service orchestration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1" y="2625474"/>
            <a:ext cx="188116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Verdana"/>
                <a:cs typeface="Verdana"/>
              </a:rPr>
              <a:t>Creating workflow Template </a:t>
            </a:r>
          </a:p>
        </p:txBody>
      </p:sp>
      <p:sp>
        <p:nvSpPr>
          <p:cNvPr id="2" name="Rectangle 1"/>
          <p:cNvSpPr/>
          <p:nvPr/>
        </p:nvSpPr>
        <p:spPr>
          <a:xfrm>
            <a:off x="535189" y="2102795"/>
            <a:ext cx="7008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Common activities during service creation: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409983" y="2622046"/>
            <a:ext cx="2628620" cy="2624870"/>
            <a:chOff x="-366554" y="1764796"/>
            <a:chExt cx="2700821" cy="2734328"/>
          </a:xfrm>
        </p:grpSpPr>
        <p:sp>
          <p:nvSpPr>
            <p:cNvPr id="22" name="AutoShape 4"/>
            <p:cNvSpPr>
              <a:spLocks noChangeArrowheads="1"/>
            </p:cNvSpPr>
            <p:nvPr/>
          </p:nvSpPr>
          <p:spPr bwMode="auto">
            <a:xfrm rot="16200000" flipH="1">
              <a:off x="744628" y="656751"/>
              <a:ext cx="481593" cy="2697684"/>
            </a:xfrm>
            <a:prstGeom prst="homePlate">
              <a:avLst>
                <a:gd name="adj" fmla="val 27830"/>
              </a:avLst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eaVert" wrap="none" lIns="45720" rIns="45720" anchor="ctr"/>
            <a:lstStyle/>
            <a:p>
              <a:pPr marL="177800"/>
              <a:r>
                <a:rPr lang="en-GB" sz="1400" b="1" dirty="0">
                  <a:solidFill>
                    <a:schemeClr val="tx2"/>
                  </a:solidFill>
                </a:rPr>
                <a:t>Defining Service Template </a:t>
              </a:r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-366554" y="2191302"/>
              <a:ext cx="2700821" cy="2307822"/>
            </a:xfrm>
            <a:custGeom>
              <a:avLst/>
              <a:gdLst>
                <a:gd name="T0" fmla="*/ 4 w 1590"/>
                <a:gd name="T1" fmla="*/ 0 h 1901"/>
                <a:gd name="T2" fmla="*/ 797 w 1590"/>
                <a:gd name="T3" fmla="*/ 127 h 1901"/>
                <a:gd name="T4" fmla="*/ 1589 w 1590"/>
                <a:gd name="T5" fmla="*/ 0 h 1901"/>
                <a:gd name="T6" fmla="*/ 1589 w 1590"/>
                <a:gd name="T7" fmla="*/ 1900 h 1901"/>
                <a:gd name="T8" fmla="*/ 0 w 1590"/>
                <a:gd name="T9" fmla="*/ 1900 h 1901"/>
                <a:gd name="T10" fmla="*/ 24 w 1590"/>
                <a:gd name="T11" fmla="*/ 1900 h 1901"/>
                <a:gd name="T12" fmla="*/ 8 w 1590"/>
                <a:gd name="T13" fmla="*/ 1900 h 1901"/>
                <a:gd name="T14" fmla="*/ 4 w 1590"/>
                <a:gd name="T15" fmla="*/ 1900 h 1901"/>
                <a:gd name="T16" fmla="*/ 4 w 1590"/>
                <a:gd name="T17" fmla="*/ 0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solidFill>
              <a:srgbClr val="EEEEEE"/>
            </a:solidFill>
            <a:ln w="635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0" tIns="365760" rIns="91440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Resources are allocated, configured, and integrated as per service template to create an instance of a service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</a:rPr>
                <a:t>Provides standard to create predictable service instances </a:t>
              </a:r>
            </a:p>
            <a:p>
              <a:pPr marL="171450" indent="-171450" fontAlgn="base">
                <a:spcBef>
                  <a:spcPts val="2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</a:rPr>
                <a:t>Defined in service catalog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schemeClr val="bg2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schemeClr val="bg2"/>
                </a:solidFill>
              </a:endParaRPr>
            </a:p>
          </p:txBody>
        </p:sp>
      </p:grpSp>
      <p:sp>
        <p:nvSpPr>
          <p:cNvPr id="25" name="AutoShape 4"/>
          <p:cNvSpPr>
            <a:spLocks noChangeArrowheads="1"/>
          </p:cNvSpPr>
          <p:nvPr/>
        </p:nvSpPr>
        <p:spPr bwMode="auto">
          <a:xfrm rot="16200000" flipH="1">
            <a:off x="5980671" y="1292630"/>
            <a:ext cx="462314" cy="3121148"/>
          </a:xfrm>
          <a:prstGeom prst="homePlate">
            <a:avLst>
              <a:gd name="adj" fmla="val 27830"/>
            </a:avLst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vert="eaVert" wrap="none" lIns="45720" rIns="45720" anchor="ctr"/>
          <a:lstStyle/>
          <a:p>
            <a:pPr marL="177800"/>
            <a:r>
              <a:rPr lang="en-GB" sz="1400" b="1" dirty="0">
                <a:solidFill>
                  <a:schemeClr val="tx2"/>
                </a:solidFill>
              </a:rPr>
              <a:t>Creating Orchestration Template </a:t>
            </a:r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4648200" y="3028041"/>
            <a:ext cx="3124202" cy="2215437"/>
          </a:xfrm>
          <a:custGeom>
            <a:avLst/>
            <a:gdLst>
              <a:gd name="T0" fmla="*/ 4 w 1590"/>
              <a:gd name="T1" fmla="*/ 0 h 1901"/>
              <a:gd name="T2" fmla="*/ 797 w 1590"/>
              <a:gd name="T3" fmla="*/ 127 h 1901"/>
              <a:gd name="T4" fmla="*/ 1589 w 1590"/>
              <a:gd name="T5" fmla="*/ 0 h 1901"/>
              <a:gd name="T6" fmla="*/ 1589 w 1590"/>
              <a:gd name="T7" fmla="*/ 1900 h 1901"/>
              <a:gd name="T8" fmla="*/ 0 w 1590"/>
              <a:gd name="T9" fmla="*/ 1900 h 1901"/>
              <a:gd name="T10" fmla="*/ 24 w 1590"/>
              <a:gd name="T11" fmla="*/ 1900 h 1901"/>
              <a:gd name="T12" fmla="*/ 8 w 1590"/>
              <a:gd name="T13" fmla="*/ 1900 h 1901"/>
              <a:gd name="T14" fmla="*/ 4 w 1590"/>
              <a:gd name="T15" fmla="*/ 1900 h 1901"/>
              <a:gd name="T16" fmla="*/ 4 w 1590"/>
              <a:gd name="T17" fmla="*/ 0 h 1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90" h="1901">
                <a:moveTo>
                  <a:pt x="4" y="0"/>
                </a:moveTo>
                <a:lnTo>
                  <a:pt x="797" y="127"/>
                </a:lnTo>
                <a:lnTo>
                  <a:pt x="1589" y="0"/>
                </a:lnTo>
                <a:lnTo>
                  <a:pt x="1589" y="1900"/>
                </a:lnTo>
                <a:lnTo>
                  <a:pt x="0" y="1900"/>
                </a:lnTo>
                <a:lnTo>
                  <a:pt x="24" y="1900"/>
                </a:lnTo>
                <a:lnTo>
                  <a:pt x="8" y="1900"/>
                </a:lnTo>
                <a:lnTo>
                  <a:pt x="4" y="1900"/>
                </a:lnTo>
                <a:lnTo>
                  <a:pt x="4" y="0"/>
                </a:lnTo>
              </a:path>
            </a:pathLst>
          </a:custGeom>
          <a:solidFill>
            <a:srgbClr val="EEEEEE"/>
          </a:solidFill>
          <a:ln w="635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2880" tIns="365760" rIns="91440"/>
          <a:lstStyle/>
          <a:p>
            <a:pPr marL="171450" indent="-171450" fontAlgn="base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Workflow for service orchestration are created based on service template specification </a:t>
            </a:r>
          </a:p>
          <a:p>
            <a:pPr marL="171450" indent="-171450" fontAlgn="base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Workflows enable automated allocation, configuration, and integration of resources</a:t>
            </a:r>
          </a:p>
        </p:txBody>
      </p:sp>
    </p:spTree>
    <p:extLst>
      <p:ext uri="{BB962C8B-B14F-4D97-AF65-F5344CB8AC3E}">
        <p14:creationId xmlns:p14="http://schemas.microsoft.com/office/powerpoint/2010/main" val="1171865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</a:t>
            </a:r>
            <a:r>
              <a:rPr lang="en-US" dirty="0">
                <a:solidFill>
                  <a:srgbClr val="000000"/>
                </a:solidFill>
              </a:rPr>
              <a:t>:</a:t>
            </a:r>
            <a:r>
              <a:rPr lang="en-US" dirty="0"/>
              <a:t> Service </a:t>
            </a:r>
            <a:r>
              <a:rPr lang="en-US" dirty="0">
                <a:solidFill>
                  <a:srgbClr val="0085C3"/>
                </a:solidFill>
              </a:rPr>
              <a:t>creation (Cont’d)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5008" y="2231686"/>
            <a:ext cx="188250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Verdana"/>
                <a:cs typeface="Verdana"/>
              </a:rPr>
              <a:t>Creating workflow Template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638584" y="2213238"/>
            <a:ext cx="2419107" cy="2624870"/>
            <a:chOff x="-366554" y="1764796"/>
            <a:chExt cx="2485553" cy="2734328"/>
          </a:xfrm>
        </p:grpSpPr>
        <p:sp>
          <p:nvSpPr>
            <p:cNvPr id="22" name="AutoShape 4"/>
            <p:cNvSpPr>
              <a:spLocks noChangeArrowheads="1"/>
            </p:cNvSpPr>
            <p:nvPr/>
          </p:nvSpPr>
          <p:spPr bwMode="auto">
            <a:xfrm rot="16200000" flipH="1">
              <a:off x="636994" y="764384"/>
              <a:ext cx="481593" cy="2482417"/>
            </a:xfrm>
            <a:prstGeom prst="homePlate">
              <a:avLst>
                <a:gd name="adj" fmla="val 27830"/>
              </a:avLst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eaVert" wrap="none" lIns="45720" rIns="45720" anchor="ctr"/>
            <a:lstStyle/>
            <a:p>
              <a:pPr marL="177800"/>
              <a:r>
                <a:rPr lang="en-GB" sz="1400" b="1" dirty="0">
                  <a:solidFill>
                    <a:schemeClr val="tx2"/>
                  </a:solidFill>
                </a:rPr>
                <a:t>Defining Service Offering</a:t>
              </a:r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-366554" y="2191302"/>
              <a:ext cx="2485553" cy="2307822"/>
            </a:xfrm>
            <a:custGeom>
              <a:avLst/>
              <a:gdLst>
                <a:gd name="T0" fmla="*/ 4 w 1590"/>
                <a:gd name="T1" fmla="*/ 0 h 1901"/>
                <a:gd name="T2" fmla="*/ 797 w 1590"/>
                <a:gd name="T3" fmla="*/ 127 h 1901"/>
                <a:gd name="T4" fmla="*/ 1589 w 1590"/>
                <a:gd name="T5" fmla="*/ 0 h 1901"/>
                <a:gd name="T6" fmla="*/ 1589 w 1590"/>
                <a:gd name="T7" fmla="*/ 1900 h 1901"/>
                <a:gd name="T8" fmla="*/ 0 w 1590"/>
                <a:gd name="T9" fmla="*/ 1900 h 1901"/>
                <a:gd name="T10" fmla="*/ 24 w 1590"/>
                <a:gd name="T11" fmla="*/ 1900 h 1901"/>
                <a:gd name="T12" fmla="*/ 8 w 1590"/>
                <a:gd name="T13" fmla="*/ 1900 h 1901"/>
                <a:gd name="T14" fmla="*/ 4 w 1590"/>
                <a:gd name="T15" fmla="*/ 1900 h 1901"/>
                <a:gd name="T16" fmla="*/ 4 w 1590"/>
                <a:gd name="T17" fmla="*/ 0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solidFill>
              <a:srgbClr val="EEEEEE"/>
            </a:solidFill>
            <a:ln w="635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0" tIns="365760" rIns="91440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</a:rPr>
                <a:t>An entry in the service catalog that describes a service template combined with constraints, policies, rules, price, and SLA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</a:rPr>
                <a:t>SLA – A contract between the cloud service provider and the cloud consumer that defines the service levels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53001" y="2209800"/>
            <a:ext cx="2419107" cy="2624870"/>
            <a:chOff x="-366554" y="1764796"/>
            <a:chExt cx="2485553" cy="2734328"/>
          </a:xfrm>
        </p:grpSpPr>
        <p:sp>
          <p:nvSpPr>
            <p:cNvPr id="25" name="AutoShape 4"/>
            <p:cNvSpPr>
              <a:spLocks noChangeArrowheads="1"/>
            </p:cNvSpPr>
            <p:nvPr/>
          </p:nvSpPr>
          <p:spPr bwMode="auto">
            <a:xfrm rot="16200000" flipH="1">
              <a:off x="636994" y="764384"/>
              <a:ext cx="481593" cy="2482417"/>
            </a:xfrm>
            <a:prstGeom prst="homePlate">
              <a:avLst>
                <a:gd name="adj" fmla="val 27830"/>
              </a:avLst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eaVert" wrap="none" lIns="45720" rIns="45720" anchor="ctr"/>
            <a:lstStyle/>
            <a:p>
              <a:pPr marL="177800"/>
              <a:r>
                <a:rPr lang="en-GB" sz="1400" b="1" dirty="0">
                  <a:solidFill>
                    <a:schemeClr val="tx2"/>
                  </a:solidFill>
                </a:rPr>
                <a:t>Creating Service Contract</a:t>
              </a:r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-366554" y="2191302"/>
              <a:ext cx="2485553" cy="2307822"/>
            </a:xfrm>
            <a:custGeom>
              <a:avLst/>
              <a:gdLst>
                <a:gd name="T0" fmla="*/ 4 w 1590"/>
                <a:gd name="T1" fmla="*/ 0 h 1901"/>
                <a:gd name="T2" fmla="*/ 797 w 1590"/>
                <a:gd name="T3" fmla="*/ 127 h 1901"/>
                <a:gd name="T4" fmla="*/ 1589 w 1590"/>
                <a:gd name="T5" fmla="*/ 0 h 1901"/>
                <a:gd name="T6" fmla="*/ 1589 w 1590"/>
                <a:gd name="T7" fmla="*/ 1900 h 1901"/>
                <a:gd name="T8" fmla="*/ 0 w 1590"/>
                <a:gd name="T9" fmla="*/ 1900 h 1901"/>
                <a:gd name="T10" fmla="*/ 24 w 1590"/>
                <a:gd name="T11" fmla="*/ 1900 h 1901"/>
                <a:gd name="T12" fmla="*/ 8 w 1590"/>
                <a:gd name="T13" fmla="*/ 1900 h 1901"/>
                <a:gd name="T14" fmla="*/ 4 w 1590"/>
                <a:gd name="T15" fmla="*/ 1900 h 1901"/>
                <a:gd name="T16" fmla="*/ 4 w 1590"/>
                <a:gd name="T17" fmla="*/ 0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solidFill>
              <a:srgbClr val="EEEEEE"/>
            </a:solidFill>
            <a:ln w="635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0" tIns="365760" rIns="91440"/>
            <a:lstStyle/>
            <a:p>
              <a:pPr marL="171450" indent="-171450" fontAlgn="base">
                <a:spcBef>
                  <a:spcPts val="2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</a:rPr>
                <a:t>Agreement between the service provider and consumer </a:t>
              </a:r>
            </a:p>
            <a:p>
              <a:pPr marL="171450" indent="-171450" fontAlgn="base">
                <a:spcBef>
                  <a:spcPts val="2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</a:rPr>
                <a:t>Service contract describes terms and conditions for using a service </a:t>
              </a:r>
            </a:p>
            <a:p>
              <a:pPr marL="171450" indent="-171450" fontAlgn="base">
                <a:spcBef>
                  <a:spcPts val="2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</a:rPr>
                <a:t>Must be established with the provider while ordering a service</a:t>
              </a:r>
            </a:p>
            <a:p>
              <a:pPr marL="171450" indent="-171450" fontAlgn="base">
                <a:spcBef>
                  <a:spcPts val="2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srgbClr val="000000"/>
                </a:solidFill>
              </a:endParaRPr>
            </a:p>
            <a:p>
              <a:pPr marL="171450" indent="-171450" fontAlgn="base">
                <a:spcBef>
                  <a:spcPts val="2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916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Service offering: Examples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314535" y="3112477"/>
            <a:ext cx="625271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2624436" y="2490791"/>
            <a:ext cx="1237066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774570" y="2644611"/>
            <a:ext cx="929425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510483" y="3401371"/>
            <a:ext cx="14968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V="1">
            <a:off x="5635404" y="3675347"/>
            <a:ext cx="1124605" cy="0"/>
          </a:xfrm>
          <a:prstGeom prst="line">
            <a:avLst/>
          </a:prstGeom>
          <a:ln w="19050">
            <a:solidFill>
              <a:srgbClr val="9D4189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08810" y="3918023"/>
          <a:ext cx="1777790" cy="1645920"/>
        </p:xfrm>
        <a:graphic>
          <a:graphicData uri="http://schemas.openxmlformats.org/drawingml/2006/table">
            <a:tbl>
              <a:tblPr firstRow="1" bandRow="1">
                <a:solidFill>
                  <a:srgbClr val="FFFF99"/>
                </a:solidFill>
                <a:tableStyleId>{5940675A-B579-460E-94D1-54222C63F5DA}</a:tableStyleId>
              </a:tblPr>
              <a:tblGrid>
                <a:gridCol w="724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Provision Time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8 </a:t>
                      </a:r>
                      <a:r>
                        <a:rPr lang="en-US" sz="1000" b="1" u="none" dirty="0">
                          <a:solidFill>
                            <a:srgbClr val="606060"/>
                          </a:solidFill>
                          <a:latin typeface="Calibri" pitchFamily="34" charset="0"/>
                          <a:cs typeface="Calibri" pitchFamily="34" charset="0"/>
                        </a:rPr>
                        <a:t>minutes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Billing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Billed for Whole </a:t>
                      </a:r>
                      <a:r>
                        <a:rPr lang="en-US" sz="1000" b="1" u="none" baseline="0" dirty="0">
                          <a:solidFill>
                            <a:srgbClr val="606060"/>
                          </a:solidFill>
                          <a:latin typeface="Calibri" pitchFamily="34" charset="0"/>
                          <a:cs typeface="Calibri" pitchFamily="34" charset="0"/>
                        </a:rPr>
                        <a:t>Month—No Partial Month Billing</a:t>
                      </a:r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Licensing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Company</a:t>
                      </a:r>
                      <a:r>
                        <a:rPr lang="en-US" sz="10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is Responsible for OS License</a:t>
                      </a:r>
                      <a:endParaRPr lang="en-US" sz="1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 rot="16200000" flipV="1">
            <a:off x="3647380" y="3675347"/>
            <a:ext cx="1124605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1780480" y="3675347"/>
            <a:ext cx="1124605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333381" y="3918023"/>
          <a:ext cx="1752600" cy="1399032"/>
        </p:xfrm>
        <a:graphic>
          <a:graphicData uri="http://schemas.openxmlformats.org/drawingml/2006/table">
            <a:tbl>
              <a:tblPr firstRow="1" bandRow="1">
                <a:solidFill>
                  <a:srgbClr val="FFFF99"/>
                </a:solidFill>
                <a:tableStyleId>{5940675A-B579-460E-94D1-54222C63F5DA}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543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Storage Limit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Storage per VM can be Incremented up to 500 GB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9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Subscription Period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 Month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72886" y="2071213"/>
          <a:ext cx="1447800" cy="1741819"/>
        </p:xfrm>
        <a:graphic>
          <a:graphicData uri="http://schemas.openxmlformats.org/drawingml/2006/table">
            <a:tbl>
              <a:tblPr firstRow="1" bandRow="1">
                <a:solidFill>
                  <a:srgbClr val="FFFF99"/>
                </a:solidFill>
                <a:effectLst/>
                <a:tableStyleId>{5940675A-B579-460E-94D1-54222C63F5DA}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Processor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 CPUs: 1.5 GHz per CPU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Memory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 GB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6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Storage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 GB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4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Windows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4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Backup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Every 24 Hours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9468" y="1840468"/>
            <a:ext cx="20155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cs typeface="Calibri" pitchFamily="34" charset="0"/>
              </a:rPr>
              <a:t>Service Template Specifics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9686" y="5560349"/>
            <a:ext cx="4560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cs typeface="Calibri" pitchFamily="34" charset="0"/>
              </a:rPr>
              <a:t>SLA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33776" y="5315902"/>
            <a:ext cx="5518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cs typeface="Calibri" pitchFamily="34" charset="0"/>
              </a:rPr>
              <a:t>Rules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575010" y="3918023"/>
          <a:ext cx="1535542" cy="1402080"/>
        </p:xfrm>
        <a:graphic>
          <a:graphicData uri="http://schemas.openxmlformats.org/drawingml/2006/table">
            <a:tbl>
              <a:tblPr firstRow="1" bandRow="1">
                <a:solidFill>
                  <a:srgbClr val="FFFF99"/>
                </a:solidFill>
                <a:tableStyleId>{5940675A-B579-460E-94D1-54222C63F5DA}</a:tableStyleId>
              </a:tblPr>
              <a:tblGrid>
                <a:gridCol w="68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Service Access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Engineering Unit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Data</a:t>
                      </a:r>
                      <a:r>
                        <a:rPr lang="en-US" sz="10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Restore</a:t>
                      </a:r>
                      <a:endParaRPr lang="en-US" sz="1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Only BU Manager can Initiate Data Restore Request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53998" y="5327625"/>
            <a:ext cx="9775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cs typeface="Calibri" pitchFamily="34" charset="0"/>
              </a:rPr>
              <a:t>Constraints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221525" y="1835519"/>
          <a:ext cx="2025071" cy="548640"/>
        </p:xfrm>
        <a:graphic>
          <a:graphicData uri="http://schemas.openxmlformats.org/drawingml/2006/table">
            <a:tbl>
              <a:tblPr firstRow="1" bandRow="1">
                <a:solidFill>
                  <a:srgbClr val="FFFF99"/>
                </a:solidFill>
                <a:tableStyleId>{5940675A-B579-460E-94D1-54222C63F5DA}</a:tableStyleId>
              </a:tblPr>
              <a:tblGrid>
                <a:gridCol w="868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34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Security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Security Patching Occurs Without Prior Notification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930565" y="1610548"/>
            <a:ext cx="6069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cs typeface="Calibri" pitchFamily="34" charset="0"/>
              </a:rPr>
              <a:t>Policy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573108" y="1757852"/>
          <a:ext cx="1371600" cy="18364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Service Template Specifics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8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Constraints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8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Policies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8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Rules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8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Price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8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SLA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8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493931" y="1987919"/>
          <a:ext cx="1490700" cy="396240"/>
        </p:xfrm>
        <a:graphic>
          <a:graphicData uri="http://schemas.openxmlformats.org/drawingml/2006/table">
            <a:tbl>
              <a:tblPr firstRow="1" bandRow="1">
                <a:solidFill>
                  <a:srgbClr val="FFFF99"/>
                </a:solidFill>
                <a:tableStyleId>{5940675A-B579-460E-94D1-54222C63F5DA}</a:tableStyleId>
              </a:tblPr>
              <a:tblGrid>
                <a:gridCol w="639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34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Service Charge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From $302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963376" y="1767970"/>
            <a:ext cx="5518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cs typeface="Calibri" pitchFamily="34" charset="0"/>
              </a:rPr>
              <a:t>Price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916008" y="4164853"/>
            <a:ext cx="685800" cy="792402"/>
            <a:chOff x="7932941" y="3308712"/>
            <a:chExt cx="685800" cy="792402"/>
          </a:xfrm>
        </p:grpSpPr>
        <p:sp>
          <p:nvSpPr>
            <p:cNvPr id="25" name="Rectangle 24"/>
            <p:cNvSpPr/>
            <p:nvPr/>
          </p:nvSpPr>
          <p:spPr>
            <a:xfrm>
              <a:off x="7932941" y="3308712"/>
              <a:ext cx="685800" cy="79240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32941" y="3320516"/>
              <a:ext cx="685800" cy="914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8066291" y="3499749"/>
              <a:ext cx="4191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066291" y="3630684"/>
              <a:ext cx="4191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066291" y="3761619"/>
              <a:ext cx="4191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066291" y="3892554"/>
              <a:ext cx="4191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8428778" y="3974706"/>
              <a:ext cx="112134" cy="8312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723702" y="4993533"/>
            <a:ext cx="1182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cs typeface="Calibri" pitchFamily="34" charset="0"/>
              </a:rPr>
              <a:t>Service Catalog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57798" y="1524000"/>
            <a:ext cx="1301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cs typeface="Calibri" pitchFamily="34" charset="0"/>
              </a:rPr>
              <a:t>Service Offering</a:t>
            </a:r>
          </a:p>
        </p:txBody>
      </p:sp>
    </p:spTree>
    <p:extLst>
      <p:ext uri="{BB962C8B-B14F-4D97-AF65-F5344CB8AC3E}">
        <p14:creationId xmlns:p14="http://schemas.microsoft.com/office/powerpoint/2010/main" val="3446298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Phase 3: Service operation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2447" y="2349472"/>
            <a:ext cx="7008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Common activities during service operation: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68964" y="2740692"/>
            <a:ext cx="2645836" cy="3050509"/>
            <a:chOff x="838200" y="1883441"/>
            <a:chExt cx="2645836" cy="3050509"/>
          </a:xfrm>
        </p:grpSpPr>
        <p:sp>
          <p:nvSpPr>
            <p:cNvPr id="14" name="TextBox 13"/>
            <p:cNvSpPr txBox="1"/>
            <p:nvPr/>
          </p:nvSpPr>
          <p:spPr>
            <a:xfrm>
              <a:off x="1064812" y="1943630"/>
              <a:ext cx="236418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Verdana"/>
                  <a:cs typeface="Verdana"/>
                </a:rPr>
                <a:t>Developing service enablement roadmap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4812" y="1943630"/>
              <a:ext cx="236418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Verdana"/>
                  <a:cs typeface="Verdana"/>
                </a:rPr>
                <a:t>Developing service enablement roadmap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67447" y="1962404"/>
              <a:ext cx="236418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Verdana"/>
                  <a:cs typeface="Verdana"/>
                </a:rPr>
                <a:t>Developing service enablement roadmap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7447" y="1962404"/>
              <a:ext cx="236418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Verdana"/>
                  <a:cs typeface="Verdana"/>
                </a:rPr>
                <a:t>Developing service enablement roadmap</a:t>
              </a:r>
            </a:p>
          </p:txBody>
        </p:sp>
        <p:sp>
          <p:nvSpPr>
            <p:cNvPr id="25" name="AutoShape 4"/>
            <p:cNvSpPr>
              <a:spLocks noChangeArrowheads="1"/>
            </p:cNvSpPr>
            <p:nvPr/>
          </p:nvSpPr>
          <p:spPr bwMode="auto">
            <a:xfrm rot="16200000" flipH="1">
              <a:off x="1846515" y="875127"/>
              <a:ext cx="629207" cy="2645835"/>
            </a:xfrm>
            <a:prstGeom prst="homePlate">
              <a:avLst>
                <a:gd name="adj" fmla="val 27830"/>
              </a:avLst>
            </a:prstGeom>
            <a:solidFill>
              <a:srgbClr val="3DC6E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eaVert" wrap="none" lIns="45720" rIns="45720" anchor="ctr"/>
            <a:lstStyle/>
            <a:p>
              <a:pPr marL="177800" algn="ctr"/>
              <a:r>
                <a:rPr lang="en-GB" sz="1400" b="1" dirty="0">
                  <a:solidFill>
                    <a:schemeClr val="tx2"/>
                  </a:solidFill>
                </a:rPr>
                <a:t>Activities </a:t>
              </a:r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838200" y="2344742"/>
              <a:ext cx="2645835" cy="2589208"/>
            </a:xfrm>
            <a:custGeom>
              <a:avLst/>
              <a:gdLst>
                <a:gd name="T0" fmla="*/ 4 w 1590"/>
                <a:gd name="T1" fmla="*/ 0 h 1901"/>
                <a:gd name="T2" fmla="*/ 797 w 1590"/>
                <a:gd name="T3" fmla="*/ 127 h 1901"/>
                <a:gd name="T4" fmla="*/ 1589 w 1590"/>
                <a:gd name="T5" fmla="*/ 0 h 1901"/>
                <a:gd name="T6" fmla="*/ 1589 w 1590"/>
                <a:gd name="T7" fmla="*/ 1900 h 1901"/>
                <a:gd name="T8" fmla="*/ 0 w 1590"/>
                <a:gd name="T9" fmla="*/ 1900 h 1901"/>
                <a:gd name="T10" fmla="*/ 24 w 1590"/>
                <a:gd name="T11" fmla="*/ 1900 h 1901"/>
                <a:gd name="T12" fmla="*/ 8 w 1590"/>
                <a:gd name="T13" fmla="*/ 1900 h 1901"/>
                <a:gd name="T14" fmla="*/ 4 w 1590"/>
                <a:gd name="T15" fmla="*/ 1900 h 1901"/>
                <a:gd name="T16" fmla="*/ 4 w 1590"/>
                <a:gd name="T17" fmla="*/ 0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solidFill>
              <a:srgbClr val="EEEEEE"/>
            </a:solidFill>
            <a:ln w="635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0" tIns="365760" rIns="91440"/>
            <a:lstStyle/>
            <a:p>
              <a:pPr marL="171450" lvl="2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</a:rPr>
                <a:t>Involve service-related operations across cloud infrastructure</a:t>
              </a:r>
            </a:p>
            <a:p>
              <a:pPr marL="171450" lvl="2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</a:rPr>
                <a:t>Ensure and restore service levels while continuously optimizing management operations</a:t>
              </a:r>
            </a:p>
            <a:p>
              <a:pPr marL="171450" lvl="2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</a:rPr>
                <a:t>Key management operations include:</a:t>
              </a:r>
            </a:p>
            <a:p>
              <a:pPr marL="628650" lvl="4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</a:rPr>
                <a:t>Monitoring and reporting</a:t>
              </a:r>
            </a:p>
            <a:p>
              <a:pPr marL="628650" lvl="4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</a:rPr>
                <a:t>Provisioning</a:t>
              </a:r>
            </a:p>
            <a:p>
              <a:pPr marL="628650" lvl="4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</a:rPr>
                <a:t>Troubleshooting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050363" y="2740693"/>
            <a:ext cx="3246966" cy="3573063"/>
            <a:chOff x="838200" y="1883441"/>
            <a:chExt cx="2854225" cy="2950659"/>
          </a:xfrm>
        </p:grpSpPr>
        <p:sp>
          <p:nvSpPr>
            <p:cNvPr id="45" name="TextBox 44"/>
            <p:cNvSpPr txBox="1"/>
            <p:nvPr/>
          </p:nvSpPr>
          <p:spPr>
            <a:xfrm>
              <a:off x="1064812" y="1943630"/>
              <a:ext cx="236418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Verdana"/>
                  <a:cs typeface="Verdana"/>
                </a:rPr>
                <a:t>Developing service enablement roadmap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64812" y="1943630"/>
              <a:ext cx="236418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Verdana"/>
                  <a:cs typeface="Verdana"/>
                </a:rPr>
                <a:t>Developing service enablement roadmap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67447" y="1962404"/>
              <a:ext cx="236418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Verdana"/>
                  <a:cs typeface="Verdana"/>
                </a:rPr>
                <a:t>Developing service enablement roadmap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67447" y="1962404"/>
              <a:ext cx="236418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Verdana"/>
                  <a:cs typeface="Verdana"/>
                </a:rPr>
                <a:t>Developing service enablement roadmap</a:t>
              </a:r>
            </a:p>
          </p:txBody>
        </p:sp>
        <p:sp>
          <p:nvSpPr>
            <p:cNvPr id="49" name="AutoShape 4"/>
            <p:cNvSpPr>
              <a:spLocks noChangeArrowheads="1"/>
            </p:cNvSpPr>
            <p:nvPr/>
          </p:nvSpPr>
          <p:spPr bwMode="auto">
            <a:xfrm rot="16200000" flipH="1">
              <a:off x="2015535" y="706107"/>
              <a:ext cx="499556" cy="2854224"/>
            </a:xfrm>
            <a:prstGeom prst="homePlate">
              <a:avLst>
                <a:gd name="adj" fmla="val 27830"/>
              </a:avLst>
            </a:prstGeom>
            <a:solidFill>
              <a:srgbClr val="3DC6E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eaVert" wrap="none" lIns="45720" rIns="45720" anchor="ctr"/>
            <a:lstStyle/>
            <a:p>
              <a:pPr marL="177800" algn="ctr"/>
              <a:r>
                <a:rPr lang="en-GB" sz="1400" b="1" dirty="0">
                  <a:solidFill>
                    <a:schemeClr val="tx2"/>
                  </a:solidFill>
                </a:rPr>
                <a:t>Activities </a:t>
              </a:r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838200" y="2244892"/>
              <a:ext cx="2854225" cy="2589208"/>
            </a:xfrm>
            <a:custGeom>
              <a:avLst/>
              <a:gdLst>
                <a:gd name="T0" fmla="*/ 4 w 1590"/>
                <a:gd name="T1" fmla="*/ 0 h 1901"/>
                <a:gd name="T2" fmla="*/ 797 w 1590"/>
                <a:gd name="T3" fmla="*/ 127 h 1901"/>
                <a:gd name="T4" fmla="*/ 1589 w 1590"/>
                <a:gd name="T5" fmla="*/ 0 h 1901"/>
                <a:gd name="T6" fmla="*/ 1589 w 1590"/>
                <a:gd name="T7" fmla="*/ 1900 h 1901"/>
                <a:gd name="T8" fmla="*/ 0 w 1590"/>
                <a:gd name="T9" fmla="*/ 1900 h 1901"/>
                <a:gd name="T10" fmla="*/ 24 w 1590"/>
                <a:gd name="T11" fmla="*/ 1900 h 1901"/>
                <a:gd name="T12" fmla="*/ 8 w 1590"/>
                <a:gd name="T13" fmla="*/ 1900 h 1901"/>
                <a:gd name="T14" fmla="*/ 4 w 1590"/>
                <a:gd name="T15" fmla="*/ 1900 h 1901"/>
                <a:gd name="T16" fmla="*/ 4 w 1590"/>
                <a:gd name="T17" fmla="*/ 0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solidFill>
              <a:srgbClr val="EEEEEE"/>
            </a:solidFill>
            <a:ln w="635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0" tIns="365760" rIns="91440"/>
            <a:lstStyle/>
            <a:p>
              <a:pPr marL="171450" lvl="2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</a:rPr>
                <a:t>Involve service-related operations across cloud infrastructure</a:t>
              </a:r>
            </a:p>
            <a:p>
              <a:pPr marL="171450" lvl="2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</a:rPr>
                <a:t>Ensure and restore service levels while continuously optimizing management operations</a:t>
              </a:r>
            </a:p>
            <a:p>
              <a:pPr marL="171450" lvl="2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</a:rPr>
                <a:t>Key management operations include:</a:t>
              </a:r>
            </a:p>
            <a:p>
              <a:pPr marL="628650" lvl="4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</a:rPr>
                <a:t>Monitoring and reporting</a:t>
              </a:r>
            </a:p>
            <a:p>
              <a:pPr marL="628650" lvl="4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</a:rPr>
                <a:t>Provisioning</a:t>
              </a:r>
            </a:p>
            <a:p>
              <a:pPr marL="628650" lvl="4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</a:rPr>
                <a:t>Troubleshooting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3A2E5D8-D5DD-48DC-BB38-E977173B235F}"/>
              </a:ext>
            </a:extLst>
          </p:cNvPr>
          <p:cNvGrpSpPr/>
          <p:nvPr/>
        </p:nvGrpSpPr>
        <p:grpSpPr>
          <a:xfrm>
            <a:off x="1468963" y="2643163"/>
            <a:ext cx="2645836" cy="3791504"/>
            <a:chOff x="3962399" y="1768033"/>
            <a:chExt cx="2645836" cy="379150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7C01A2E-E6AF-466A-8A9F-186D7AE2EA32}"/>
                </a:ext>
              </a:extLst>
            </p:cNvPr>
            <p:cNvSpPr txBox="1"/>
            <p:nvPr/>
          </p:nvSpPr>
          <p:spPr>
            <a:xfrm>
              <a:off x="3965803" y="1768033"/>
              <a:ext cx="2563195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1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Verdana"/>
                </a:rPr>
                <a:t>Managing service operations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60A44CC-1E11-4CF7-BAFA-254A0F4EAE8A}"/>
                </a:ext>
              </a:extLst>
            </p:cNvPr>
            <p:cNvSpPr txBox="1"/>
            <p:nvPr/>
          </p:nvSpPr>
          <p:spPr>
            <a:xfrm>
              <a:off x="4091646" y="1938757"/>
              <a:ext cx="236418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Verdana"/>
                </a:rPr>
                <a:t>Developing service enablement roadmap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EF97851-613E-490E-A118-24794DF94DDB}"/>
                </a:ext>
              </a:extLst>
            </p:cNvPr>
            <p:cNvSpPr txBox="1"/>
            <p:nvPr/>
          </p:nvSpPr>
          <p:spPr>
            <a:xfrm>
              <a:off x="4091646" y="1938757"/>
              <a:ext cx="236418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Verdana"/>
                </a:rPr>
                <a:t>Developing service enablement roadmap</a:t>
              </a:r>
            </a:p>
          </p:txBody>
        </p:sp>
        <p:sp>
          <p:nvSpPr>
            <p:cNvPr id="35" name="AutoShape 4">
              <a:extLst>
                <a:ext uri="{FF2B5EF4-FFF2-40B4-BE49-F238E27FC236}">
                  <a16:creationId xmlns:a16="http://schemas.microsoft.com/office/drawing/2014/main" id="{A7EA20C9-5ACD-4F31-9A66-44CAB7523F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4970714" y="851480"/>
              <a:ext cx="629207" cy="2645835"/>
            </a:xfrm>
            <a:prstGeom prst="homePlate">
              <a:avLst>
                <a:gd name="adj" fmla="val 27830"/>
              </a:avLst>
            </a:prstGeom>
            <a:solidFill>
              <a:srgbClr val="0085C3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eaVert" wrap="none" lIns="45720" rIns="45720" anchor="ctr"/>
            <a:lstStyle/>
            <a:p>
              <a:pPr marL="17780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Discovering Service Assets</a:t>
              </a:r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154A5C88-50D0-4137-8464-45314DDAB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399" y="2470494"/>
              <a:ext cx="2645835" cy="3089043"/>
            </a:xfrm>
            <a:custGeom>
              <a:avLst/>
              <a:gdLst>
                <a:gd name="T0" fmla="*/ 4 w 1590"/>
                <a:gd name="T1" fmla="*/ 0 h 1901"/>
                <a:gd name="T2" fmla="*/ 797 w 1590"/>
                <a:gd name="T3" fmla="*/ 127 h 1901"/>
                <a:gd name="T4" fmla="*/ 1589 w 1590"/>
                <a:gd name="T5" fmla="*/ 0 h 1901"/>
                <a:gd name="T6" fmla="*/ 1589 w 1590"/>
                <a:gd name="T7" fmla="*/ 1900 h 1901"/>
                <a:gd name="T8" fmla="*/ 0 w 1590"/>
                <a:gd name="T9" fmla="*/ 1900 h 1901"/>
                <a:gd name="T10" fmla="*/ 24 w 1590"/>
                <a:gd name="T11" fmla="*/ 1900 h 1901"/>
                <a:gd name="T12" fmla="*/ 8 w 1590"/>
                <a:gd name="T13" fmla="*/ 1900 h 1901"/>
                <a:gd name="T14" fmla="*/ 4 w 1590"/>
                <a:gd name="T15" fmla="*/ 1900 h 1901"/>
                <a:gd name="T16" fmla="*/ 4 w 1590"/>
                <a:gd name="T17" fmla="*/ 0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solidFill>
              <a:srgbClr val="EEEEEE"/>
            </a:solidFill>
            <a:ln w="635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0" tIns="365760" rIns="91440"/>
            <a:lstStyle/>
            <a:p>
              <a:pPr marL="171450" marR="0" lvl="2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Discovery provides visibility  into each service asset </a:t>
              </a:r>
            </a:p>
            <a:p>
              <a:pPr marL="171450" marR="0" lvl="2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Discovery enables monitoring cloud infrastructure resources centrally </a:t>
              </a:r>
            </a:p>
            <a:p>
              <a:pPr marL="171450" marR="0" lvl="2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Discovery is performed using specialized tool</a:t>
              </a:r>
            </a:p>
            <a:p>
              <a:pPr marL="171450" marR="0" lvl="2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Discovery tool commonly interacts with service assets through APIs</a:t>
              </a:r>
            </a:p>
            <a:p>
              <a:pPr marL="171450" marR="0" lvl="2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1016D7-9064-4B1D-A431-4F4EB8CC8404}"/>
              </a:ext>
            </a:extLst>
          </p:cNvPr>
          <p:cNvGrpSpPr/>
          <p:nvPr/>
        </p:nvGrpSpPr>
        <p:grpSpPr>
          <a:xfrm>
            <a:off x="5044717" y="2516674"/>
            <a:ext cx="3246970" cy="3779113"/>
            <a:chOff x="3962395" y="1768033"/>
            <a:chExt cx="3009902" cy="377911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9BB19DB-0D62-4636-9FD0-801689E52D9A}"/>
                </a:ext>
              </a:extLst>
            </p:cNvPr>
            <p:cNvSpPr txBox="1"/>
            <p:nvPr/>
          </p:nvSpPr>
          <p:spPr>
            <a:xfrm>
              <a:off x="3965803" y="1768033"/>
              <a:ext cx="2563195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1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Verdana"/>
                </a:rPr>
                <a:t>Managing service operations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EA942D5-2B46-4CD4-9FC7-65211197B41D}"/>
                </a:ext>
              </a:extLst>
            </p:cNvPr>
            <p:cNvSpPr txBox="1"/>
            <p:nvPr/>
          </p:nvSpPr>
          <p:spPr>
            <a:xfrm>
              <a:off x="4091646" y="1938757"/>
              <a:ext cx="236418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Verdana"/>
                </a:rPr>
                <a:t>Developing service enablement roadmap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94BDCB9-3C60-4555-AA09-20184913895D}"/>
                </a:ext>
              </a:extLst>
            </p:cNvPr>
            <p:cNvSpPr txBox="1"/>
            <p:nvPr/>
          </p:nvSpPr>
          <p:spPr>
            <a:xfrm>
              <a:off x="4091646" y="1938757"/>
              <a:ext cx="236418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Verdana"/>
                </a:rPr>
                <a:t>Developing service enablement roadmap</a:t>
              </a:r>
            </a:p>
          </p:txBody>
        </p:sp>
        <p:sp>
          <p:nvSpPr>
            <p:cNvPr id="41" name="AutoShape 4">
              <a:extLst>
                <a:ext uri="{FF2B5EF4-FFF2-40B4-BE49-F238E27FC236}">
                  <a16:creationId xmlns:a16="http://schemas.microsoft.com/office/drawing/2014/main" id="{D19D1088-7599-4F43-A29F-F16CA6B6F4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5152744" y="793542"/>
              <a:ext cx="629207" cy="3009899"/>
            </a:xfrm>
            <a:prstGeom prst="homePlate">
              <a:avLst>
                <a:gd name="adj" fmla="val 27830"/>
              </a:avLst>
            </a:prstGeom>
            <a:solidFill>
              <a:srgbClr val="0085C3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eaVert" wrap="none" lIns="45720" rIns="45720" anchor="ctr"/>
            <a:lstStyle/>
            <a:p>
              <a:pPr marL="17780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Managing Service Operations</a:t>
              </a:r>
            </a:p>
          </p:txBody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050830FB-181B-4F1D-A8D8-03FC3AF34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395" y="2423758"/>
              <a:ext cx="3009901" cy="3123388"/>
            </a:xfrm>
            <a:custGeom>
              <a:avLst/>
              <a:gdLst>
                <a:gd name="T0" fmla="*/ 4 w 1590"/>
                <a:gd name="T1" fmla="*/ 0 h 1901"/>
                <a:gd name="T2" fmla="*/ 797 w 1590"/>
                <a:gd name="T3" fmla="*/ 127 h 1901"/>
                <a:gd name="T4" fmla="*/ 1589 w 1590"/>
                <a:gd name="T5" fmla="*/ 0 h 1901"/>
                <a:gd name="T6" fmla="*/ 1589 w 1590"/>
                <a:gd name="T7" fmla="*/ 1900 h 1901"/>
                <a:gd name="T8" fmla="*/ 0 w 1590"/>
                <a:gd name="T9" fmla="*/ 1900 h 1901"/>
                <a:gd name="T10" fmla="*/ 24 w 1590"/>
                <a:gd name="T11" fmla="*/ 1900 h 1901"/>
                <a:gd name="T12" fmla="*/ 8 w 1590"/>
                <a:gd name="T13" fmla="*/ 1900 h 1901"/>
                <a:gd name="T14" fmla="*/ 4 w 1590"/>
                <a:gd name="T15" fmla="*/ 1900 h 1901"/>
                <a:gd name="T16" fmla="*/ 4 w 1590"/>
                <a:gd name="T17" fmla="*/ 0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solidFill>
              <a:srgbClr val="EEEEEE"/>
            </a:solidFill>
            <a:ln w="635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0" tIns="365760" rIns="91440"/>
            <a:lstStyle/>
            <a:p>
              <a:pPr marL="171450" marR="0" lvl="2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Involves service-related operations across cloud infrastructure</a:t>
              </a:r>
            </a:p>
            <a:p>
              <a:pPr marL="171450" marR="0" lvl="2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Ensures and restores service levels while continuously optimizing management operations</a:t>
              </a:r>
            </a:p>
            <a:p>
              <a:pPr marL="171450" marR="0" lvl="2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Key management operations are monitoring and reporting, provisioning, and troubleshooting</a:t>
              </a:r>
            </a:p>
            <a:p>
              <a:pPr marL="171450" marR="0" lvl="2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Automating service operations as much as possible is a key goal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</a:rPr>
                <a:t> </a:t>
              </a:r>
            </a:p>
          </p:txBody>
        </p:sp>
      </p:grpSp>
      <p:sp>
        <p:nvSpPr>
          <p:cNvPr id="43" name="Rounded Rectangle 30">
            <a:extLst>
              <a:ext uri="{FF2B5EF4-FFF2-40B4-BE49-F238E27FC236}">
                <a16:creationId xmlns:a16="http://schemas.microsoft.com/office/drawing/2014/main" id="{9E0D24A2-9854-4682-AF8B-8D3DF2279256}"/>
              </a:ext>
            </a:extLst>
          </p:cNvPr>
          <p:cNvSpPr/>
          <p:nvPr/>
        </p:nvSpPr>
        <p:spPr>
          <a:xfrm>
            <a:off x="375644" y="1501934"/>
            <a:ext cx="8392711" cy="759969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It involves ongoing management operations to maintain cloud infrastructure and deployed services </a:t>
            </a:r>
          </a:p>
        </p:txBody>
      </p:sp>
    </p:spTree>
    <p:extLst>
      <p:ext uri="{BB962C8B-B14F-4D97-AF65-F5344CB8AC3E}">
        <p14:creationId xmlns:p14="http://schemas.microsoft.com/office/powerpoint/2010/main" val="37501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599" y="584147"/>
            <a:ext cx="8686800" cy="457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Phase 4: Service termination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F02145-DDF0-4491-8F15-37EE8BCFFE89}"/>
              </a:ext>
            </a:extLst>
          </p:cNvPr>
          <p:cNvGrpSpPr/>
          <p:nvPr/>
        </p:nvGrpSpPr>
        <p:grpSpPr>
          <a:xfrm>
            <a:off x="1573946" y="2558476"/>
            <a:ext cx="2655452" cy="3605257"/>
            <a:chOff x="3231661" y="922259"/>
            <a:chExt cx="2655452" cy="3605257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C3D82217-A39A-489A-BFE6-0319898DC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661" y="1385041"/>
              <a:ext cx="2645835" cy="3142475"/>
            </a:xfrm>
            <a:custGeom>
              <a:avLst/>
              <a:gdLst>
                <a:gd name="T0" fmla="*/ 4 w 1590"/>
                <a:gd name="T1" fmla="*/ 0 h 1901"/>
                <a:gd name="T2" fmla="*/ 797 w 1590"/>
                <a:gd name="T3" fmla="*/ 127 h 1901"/>
                <a:gd name="T4" fmla="*/ 1589 w 1590"/>
                <a:gd name="T5" fmla="*/ 0 h 1901"/>
                <a:gd name="T6" fmla="*/ 1589 w 1590"/>
                <a:gd name="T7" fmla="*/ 1900 h 1901"/>
                <a:gd name="T8" fmla="*/ 0 w 1590"/>
                <a:gd name="T9" fmla="*/ 1900 h 1901"/>
                <a:gd name="T10" fmla="*/ 24 w 1590"/>
                <a:gd name="T11" fmla="*/ 1900 h 1901"/>
                <a:gd name="T12" fmla="*/ 8 w 1590"/>
                <a:gd name="T13" fmla="*/ 1900 h 1901"/>
                <a:gd name="T14" fmla="*/ 4 w 1590"/>
                <a:gd name="T15" fmla="*/ 1900 h 1901"/>
                <a:gd name="T16" fmla="*/ 4 w 1590"/>
                <a:gd name="T17" fmla="*/ 0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solidFill>
              <a:srgbClr val="EEEEEE"/>
            </a:solidFill>
            <a:ln w="635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0" tIns="365760" rIns="91440"/>
            <a:lstStyle/>
            <a:p>
              <a:pPr marL="171450" marR="0" lvl="2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Service providers no longer offer a service </a:t>
              </a:r>
            </a:p>
            <a:p>
              <a:pPr marL="171450" marR="0" lvl="2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Common reasons to terminate:</a:t>
              </a:r>
            </a:p>
            <a:p>
              <a:pPr marL="628650" marR="0" lvl="3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Business circumstances </a:t>
              </a:r>
            </a:p>
            <a:p>
              <a:pPr marL="628650" marR="0" lvl="3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Disaster at premise</a:t>
              </a:r>
            </a:p>
            <a:p>
              <a:pPr marL="628650" marR="0" lvl="3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Violation of contract or SLA </a:t>
              </a:r>
            </a:p>
            <a:p>
              <a:pPr marL="628650" marR="0" lvl="3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Resource upgradation - Hardware or software </a:t>
              </a:r>
            </a:p>
            <a:p>
              <a:pPr marL="628650" marR="0" lvl="3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457200" marR="0" lvl="3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32" name="AutoShape 4">
              <a:extLst>
                <a:ext uri="{FF2B5EF4-FFF2-40B4-BE49-F238E27FC236}">
                  <a16:creationId xmlns:a16="http://schemas.microsoft.com/office/drawing/2014/main" id="{F31D85F3-FC1C-4B65-AA70-E45F079137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4249592" y="-86055"/>
              <a:ext cx="629207" cy="2645835"/>
            </a:xfrm>
            <a:prstGeom prst="homePlate">
              <a:avLst>
                <a:gd name="adj" fmla="val 27830"/>
              </a:avLst>
            </a:prstGeom>
            <a:solidFill>
              <a:srgbClr val="0085C3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eaVert" wrap="none" lIns="45720" rIns="45720" anchor="ctr"/>
            <a:lstStyle/>
            <a:p>
              <a:pPr marL="17780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Service Provider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2D71F0A-7A54-4D1A-943C-43EF5CE67615}"/>
              </a:ext>
            </a:extLst>
          </p:cNvPr>
          <p:cNvGrpSpPr/>
          <p:nvPr/>
        </p:nvGrpSpPr>
        <p:grpSpPr>
          <a:xfrm>
            <a:off x="4979521" y="2531677"/>
            <a:ext cx="2657412" cy="3632056"/>
            <a:chOff x="6189333" y="844985"/>
            <a:chExt cx="2657412" cy="333166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F192630-2BE0-4B98-A528-F11944529834}"/>
                </a:ext>
              </a:extLst>
            </p:cNvPr>
            <p:cNvSpPr txBox="1"/>
            <p:nvPr/>
          </p:nvSpPr>
          <p:spPr>
            <a:xfrm>
              <a:off x="6204314" y="844985"/>
              <a:ext cx="2563195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1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Verdana"/>
                </a:rPr>
                <a:t>Managing service operations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58900C2-1A12-41D0-B6DD-F81305433462}"/>
                </a:ext>
              </a:extLst>
            </p:cNvPr>
            <p:cNvSpPr txBox="1"/>
            <p:nvPr/>
          </p:nvSpPr>
          <p:spPr>
            <a:xfrm>
              <a:off x="6330157" y="1015709"/>
              <a:ext cx="236418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Verdana"/>
                </a:rPr>
                <a:t>Developing service enablement roadmap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80ADC9E-0B08-4A6B-BAB2-EB1927AF28CE}"/>
                </a:ext>
              </a:extLst>
            </p:cNvPr>
            <p:cNvSpPr txBox="1"/>
            <p:nvPr/>
          </p:nvSpPr>
          <p:spPr>
            <a:xfrm>
              <a:off x="6330157" y="1015709"/>
              <a:ext cx="236418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Verdana"/>
                </a:rPr>
                <a:t>Developing service enablement roadmap</a:t>
              </a:r>
            </a:p>
          </p:txBody>
        </p:sp>
        <p:sp>
          <p:nvSpPr>
            <p:cNvPr id="37" name="AutoShape 4">
              <a:extLst>
                <a:ext uri="{FF2B5EF4-FFF2-40B4-BE49-F238E27FC236}">
                  <a16:creationId xmlns:a16="http://schemas.microsoft.com/office/drawing/2014/main" id="{AB2E2F30-3FA3-4181-A811-1EF1B68904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7209224" y="-134296"/>
              <a:ext cx="629207" cy="2645835"/>
            </a:xfrm>
            <a:prstGeom prst="homePlate">
              <a:avLst>
                <a:gd name="adj" fmla="val 27830"/>
              </a:avLst>
            </a:prstGeom>
            <a:solidFill>
              <a:srgbClr val="0085C3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eaVert" wrap="none" lIns="45720" rIns="45720" anchor="ctr"/>
            <a:lstStyle/>
            <a:p>
              <a:pPr marL="17780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Consumer </a:t>
              </a:r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67FF34D1-237E-4096-B4D0-D7A6C5C2F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333" y="1337102"/>
              <a:ext cx="2645835" cy="2839543"/>
            </a:xfrm>
            <a:custGeom>
              <a:avLst/>
              <a:gdLst>
                <a:gd name="T0" fmla="*/ 4 w 1590"/>
                <a:gd name="T1" fmla="*/ 0 h 1901"/>
                <a:gd name="T2" fmla="*/ 797 w 1590"/>
                <a:gd name="T3" fmla="*/ 127 h 1901"/>
                <a:gd name="T4" fmla="*/ 1589 w 1590"/>
                <a:gd name="T5" fmla="*/ 0 h 1901"/>
                <a:gd name="T6" fmla="*/ 1589 w 1590"/>
                <a:gd name="T7" fmla="*/ 1900 h 1901"/>
                <a:gd name="T8" fmla="*/ 0 w 1590"/>
                <a:gd name="T9" fmla="*/ 1900 h 1901"/>
                <a:gd name="T10" fmla="*/ 24 w 1590"/>
                <a:gd name="T11" fmla="*/ 1900 h 1901"/>
                <a:gd name="T12" fmla="*/ 8 w 1590"/>
                <a:gd name="T13" fmla="*/ 1900 h 1901"/>
                <a:gd name="T14" fmla="*/ 4 w 1590"/>
                <a:gd name="T15" fmla="*/ 1900 h 1901"/>
                <a:gd name="T16" fmla="*/ 4 w 1590"/>
                <a:gd name="T17" fmla="*/ 0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solidFill>
              <a:srgbClr val="EEEEEE"/>
            </a:solidFill>
            <a:ln w="635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82880" tIns="365760" rIns="91440"/>
            <a:lstStyle/>
            <a:p>
              <a:pPr marL="171450" marR="0" lvl="2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Terminated easily and quickly through the cloud portal </a:t>
              </a:r>
            </a:p>
            <a:p>
              <a:pPr marL="171450" marR="0" lvl="2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Common reasons for terminate </a:t>
              </a:r>
            </a:p>
            <a:p>
              <a:pPr marL="628650" marR="0" lvl="3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Business circumstances</a:t>
              </a:r>
            </a:p>
            <a:p>
              <a:pPr marL="628650" marR="0" lvl="3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Service requirements are  temporary</a:t>
              </a:r>
            </a:p>
            <a:p>
              <a:pPr marL="628650" marR="0" lvl="3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Performance not acceptable to the customer </a:t>
              </a:r>
            </a:p>
            <a:p>
              <a:pPr marL="171450" marR="0" lvl="2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Rounded Rectangle 17">
            <a:extLst>
              <a:ext uri="{FF2B5EF4-FFF2-40B4-BE49-F238E27FC236}">
                <a16:creationId xmlns:a16="http://schemas.microsoft.com/office/drawing/2014/main" id="{CD4D292C-3418-4FA1-A8F3-6C6ED3CB4740}"/>
              </a:ext>
            </a:extLst>
          </p:cNvPr>
          <p:cNvSpPr/>
          <p:nvPr/>
        </p:nvSpPr>
        <p:spPr>
          <a:xfrm>
            <a:off x="375644" y="1659968"/>
            <a:ext cx="8392711" cy="759969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Service termination deals with the end of the relationship between the cloud service provider and cloud service consumer.</a:t>
            </a:r>
          </a:p>
        </p:txBody>
      </p:sp>
    </p:spTree>
    <p:extLst>
      <p:ext uri="{BB962C8B-B14F-4D97-AF65-F5344CB8AC3E}">
        <p14:creationId xmlns:p14="http://schemas.microsoft.com/office/powerpoint/2010/main" val="25277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Service Automation: Demo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170" y="2989870"/>
            <a:ext cx="8358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1400" b="1" dirty="0">
                <a:solidFill>
                  <a:schemeClr val="bg2"/>
                </a:solidFill>
              </a:rPr>
              <a:t>To access the video, please click the below link</a:t>
            </a:r>
          </a:p>
          <a:p>
            <a:pPr>
              <a:buClr>
                <a:schemeClr val="bg1"/>
              </a:buClr>
            </a:pPr>
            <a:endParaRPr lang="en-US" sz="1400" dirty="0">
              <a:solidFill>
                <a:schemeClr val="bg2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400" dirty="0">
                <a:solidFill>
                  <a:schemeClr val="bg2"/>
                </a:solidFill>
                <a:hlinkClick r:id="rId3"/>
              </a:rPr>
              <a:t>https://edutube.emc.com/Player.aspx?vno=Y0XURCZdEEM+GiEknKHq/g==&amp;autoplay=true&amp;t=0h0m0s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6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Lesson: Cloud Services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This lesson covers the following topics:</a:t>
            </a:r>
          </a:p>
          <a:p>
            <a:pPr>
              <a:defRPr/>
            </a:pPr>
            <a:r>
              <a:rPr lang="en-US" dirty="0"/>
              <a:t>Cloud services and its functions </a:t>
            </a:r>
          </a:p>
          <a:p>
            <a:pPr>
              <a:defRPr/>
            </a:pPr>
            <a:r>
              <a:rPr lang="en-US" dirty="0"/>
              <a:t>Service catalog and its elements </a:t>
            </a:r>
          </a:p>
          <a:p>
            <a:pPr>
              <a:defRPr/>
            </a:pPr>
            <a:r>
              <a:rPr lang="en-US" dirty="0"/>
              <a:t>Service ordering </a:t>
            </a:r>
          </a:p>
          <a:p>
            <a:pPr>
              <a:defRPr/>
            </a:pPr>
            <a:r>
              <a:rPr lang="en-US" dirty="0"/>
              <a:t>Cloud interfaces </a:t>
            </a:r>
          </a:p>
          <a:p>
            <a:pPr>
              <a:defRPr/>
            </a:pPr>
            <a:r>
              <a:rPr lang="en-US" dirty="0"/>
              <a:t>Cloud portal</a:t>
            </a:r>
          </a:p>
          <a:p>
            <a:pPr>
              <a:defRPr/>
            </a:pPr>
            <a:r>
              <a:rPr lang="en-US" dirty="0"/>
              <a:t>Cloud service lifecycle</a:t>
            </a:r>
          </a:p>
          <a:p>
            <a:pPr>
              <a:defRPr/>
            </a:pPr>
            <a:r>
              <a:rPr lang="en-US" dirty="0"/>
              <a:t>Service automation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Module: Introduction to Cloud Computing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5615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Challenges of traditional service management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63" y="1967564"/>
            <a:ext cx="8677113" cy="1606968"/>
            <a:chOff x="233443" y="819150"/>
            <a:chExt cx="8677113" cy="1606968"/>
          </a:xfrm>
        </p:grpSpPr>
        <p:pic>
          <p:nvPicPr>
            <p:cNvPr id="5" name="Picture 5" descr="C:\Harini\Images\Icons - EMC\Background-0016.pn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30" b="63180"/>
            <a:stretch/>
          </p:blipFill>
          <p:spPr bwMode="auto">
            <a:xfrm>
              <a:off x="233443" y="819150"/>
              <a:ext cx="8677113" cy="160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695700" y="2056786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Challenges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228662" y="3810001"/>
            <a:ext cx="1600138" cy="899455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2"/>
                </a:solidFill>
              </a:rPr>
              <a:t>Does not offer necessary services in required time frame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73660" y="3802260"/>
            <a:ext cx="1600138" cy="899455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2"/>
                </a:solidFill>
              </a:rPr>
              <a:t>Asset specific management  </a:t>
            </a:r>
          </a:p>
        </p:txBody>
      </p:sp>
      <p:sp>
        <p:nvSpPr>
          <p:cNvPr id="9" name="Rectangle 8"/>
          <p:cNvSpPr/>
          <p:nvPr/>
        </p:nvSpPr>
        <p:spPr>
          <a:xfrm>
            <a:off x="6728553" y="3820019"/>
            <a:ext cx="1600138" cy="899455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2"/>
                </a:solidFill>
              </a:rPr>
              <a:t>Management processes are implemented separately from service design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00400" y="4953001"/>
            <a:ext cx="1600138" cy="899455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2"/>
                </a:solidFill>
              </a:rPr>
              <a:t>Capex is high for resource management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60539" y="3802260"/>
            <a:ext cx="1600138" cy="899455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2"/>
                </a:solidFill>
              </a:rPr>
              <a:t>Complex for large and </a:t>
            </a:r>
            <a:r>
              <a:rPr lang="en-US" sz="1200" dirty="0">
                <a:solidFill>
                  <a:schemeClr val="tx2"/>
                </a:solidFill>
                <a:latin typeface="&gt;acro303"/>
              </a:rPr>
              <a:t>multivendor</a:t>
            </a:r>
            <a:r>
              <a:rPr lang="en-US" sz="1200" dirty="0">
                <a:solidFill>
                  <a:schemeClr val="tx2"/>
                </a:solidFill>
              </a:rPr>
              <a:t> environment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5000" y="4876801"/>
            <a:ext cx="1600138" cy="899455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2"/>
                </a:solidFill>
              </a:rPr>
              <a:t>May not support service-oriented infrastructure </a:t>
            </a:r>
          </a:p>
        </p:txBody>
      </p:sp>
    </p:spTree>
    <p:extLst>
      <p:ext uri="{BB962C8B-B14F-4D97-AF65-F5344CB8AC3E}">
        <p14:creationId xmlns:p14="http://schemas.microsoft.com/office/powerpoint/2010/main" val="1990122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Service Automation?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48733" y="3319792"/>
            <a:ext cx="2949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1400" dirty="0">
                <a:solidFill>
                  <a:schemeClr val="bg2"/>
                </a:solidFill>
              </a:rPr>
              <a:t>Request for provisioning 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168276" y="3124200"/>
            <a:ext cx="3175124" cy="838200"/>
          </a:xfrm>
          <a:prstGeom prst="roundRect">
            <a:avLst/>
          </a:prstGeom>
          <a:solidFill>
            <a:schemeClr val="tx2">
              <a:lumMod val="85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3837536"/>
            <a:ext cx="2590800" cy="1219200"/>
          </a:xfrm>
          <a:prstGeom prst="roundRect">
            <a:avLst/>
          </a:prstGeom>
          <a:solidFill>
            <a:schemeClr val="tx2">
              <a:lumMod val="85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88992" y="1469898"/>
            <a:ext cx="1588008" cy="1882902"/>
          </a:xfrm>
          <a:prstGeom prst="roundRect">
            <a:avLst/>
          </a:prstGeom>
          <a:solidFill>
            <a:schemeClr val="tx2">
              <a:lumMod val="85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49649" y="3365964"/>
            <a:ext cx="1295400" cy="457200"/>
          </a:xfrm>
          <a:prstGeom prst="roundRect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tx2"/>
                </a:solidFill>
              </a:rPr>
              <a:t>Self-Service Portal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89650" y="3366370"/>
            <a:ext cx="1295400" cy="457200"/>
          </a:xfrm>
          <a:prstGeom prst="roundRect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tx2"/>
                </a:solidFill>
              </a:rPr>
              <a:t>Service Catalog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36820" y="1936242"/>
            <a:ext cx="1295400" cy="457200"/>
          </a:xfrm>
          <a:prstGeom prst="roundRect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tx2"/>
                </a:solidFill>
              </a:rPr>
              <a:t>Automated Operations Management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36820" y="2718528"/>
            <a:ext cx="1295400" cy="457200"/>
          </a:xfrm>
          <a:prstGeom prst="roundRect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tx2"/>
                </a:solidFill>
              </a:rPr>
              <a:t>Orchestrated Service Delivery </a:t>
            </a:r>
          </a:p>
        </p:txBody>
      </p:sp>
      <p:cxnSp>
        <p:nvCxnSpPr>
          <p:cNvPr id="18" name="Elbow Connector 17"/>
          <p:cNvCxnSpPr>
            <a:stCxn id="2" idx="0"/>
          </p:cNvCxnSpPr>
          <p:nvPr/>
        </p:nvCxnSpPr>
        <p:spPr>
          <a:xfrm rot="5400000" flipH="1" flipV="1">
            <a:off x="3415888" y="1504792"/>
            <a:ext cx="959358" cy="2279458"/>
          </a:xfrm>
          <a:prstGeom prst="bentConnector2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682996" y="2393443"/>
            <a:ext cx="0" cy="32377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53200" y="2409445"/>
            <a:ext cx="1592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1400" dirty="0">
                <a:solidFill>
                  <a:schemeClr val="bg2"/>
                </a:solidFill>
              </a:rPr>
              <a:t>Automation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9457" y="5084098"/>
            <a:ext cx="1592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1400" dirty="0">
                <a:solidFill>
                  <a:schemeClr val="bg2"/>
                </a:solidFill>
              </a:rPr>
              <a:t>Infrastructure </a:t>
            </a:r>
          </a:p>
        </p:txBody>
      </p:sp>
      <p:pic>
        <p:nvPicPr>
          <p:cNvPr id="25" name="Picture 2" descr="C:\Users\chakrd1\AppData\Local\Microsoft\Windows\Temporary Internet Files\Content.IE5\FXPKOE8A\vblock_front_medi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947955"/>
            <a:ext cx="323315" cy="92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patils1\Desktop\2013 Projects\CIS v2\CIS Slide Deck_Based on Book\Colored Graphics\Storage Syste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115" y="3983770"/>
            <a:ext cx="396560" cy="84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Tape Array_T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98840" y="3983770"/>
            <a:ext cx="396283" cy="844367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5682996" y="3175728"/>
            <a:ext cx="0" cy="66180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29301" y="2159835"/>
            <a:ext cx="1592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1400" dirty="0">
                <a:solidFill>
                  <a:schemeClr val="bg2"/>
                </a:solidFill>
              </a:rPr>
              <a:t>Service request </a:t>
            </a:r>
          </a:p>
        </p:txBody>
      </p:sp>
      <p:pic>
        <p:nvPicPr>
          <p:cNvPr id="21" name="Picture 20" descr="Peep_Formal_Ma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6414" y="4064928"/>
            <a:ext cx="799905" cy="90500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10075" y="4724090"/>
            <a:ext cx="1592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1400" dirty="0">
                <a:solidFill>
                  <a:schemeClr val="bg2"/>
                </a:solidFill>
              </a:rPr>
              <a:t>User request services </a:t>
            </a:r>
          </a:p>
        </p:txBody>
      </p:sp>
    </p:spTree>
    <p:extLst>
      <p:ext uri="{BB962C8B-B14F-4D97-AF65-F5344CB8AC3E}">
        <p14:creationId xmlns:p14="http://schemas.microsoft.com/office/powerpoint/2010/main" val="3899182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Automation of Operations Management </a:t>
            </a:r>
          </a:p>
        </p:txBody>
      </p:sp>
      <p:grpSp>
        <p:nvGrpSpPr>
          <p:cNvPr id="46" name="Group 45"/>
          <p:cNvGrpSpPr/>
          <p:nvPr/>
        </p:nvGrpSpPr>
        <p:grpSpPr>
          <a:xfrm rot="10800000">
            <a:off x="872988" y="4328383"/>
            <a:ext cx="1606859" cy="124584"/>
            <a:chOff x="2507941" y="860874"/>
            <a:chExt cx="1606859" cy="124584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2570233" y="923167"/>
              <a:ext cx="1544567" cy="1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2507941" y="860874"/>
              <a:ext cx="124584" cy="124584"/>
            </a:xfrm>
            <a:prstGeom prst="ellipse">
              <a:avLst/>
            </a:prstGeom>
            <a:solidFill>
              <a:srgbClr val="002060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778200" y="4048262"/>
            <a:ext cx="1701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Change Management</a:t>
            </a:r>
          </a:p>
        </p:txBody>
      </p:sp>
      <p:grpSp>
        <p:nvGrpSpPr>
          <p:cNvPr id="79" name="Group 78"/>
          <p:cNvGrpSpPr/>
          <p:nvPr/>
        </p:nvGrpSpPr>
        <p:grpSpPr>
          <a:xfrm rot="10800000">
            <a:off x="848424" y="5259882"/>
            <a:ext cx="1606859" cy="124584"/>
            <a:chOff x="2507941" y="860874"/>
            <a:chExt cx="1606859" cy="124584"/>
          </a:xfrm>
        </p:grpSpPr>
        <p:cxnSp>
          <p:nvCxnSpPr>
            <p:cNvPr id="80" name="Straight Connector 79"/>
            <p:cNvCxnSpPr/>
            <p:nvPr/>
          </p:nvCxnSpPr>
          <p:spPr>
            <a:xfrm flipV="1">
              <a:off x="2570233" y="923167"/>
              <a:ext cx="1544567" cy="1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2507941" y="860874"/>
              <a:ext cx="124584" cy="124584"/>
            </a:xfrm>
            <a:prstGeom prst="ellipse">
              <a:avLst/>
            </a:prstGeom>
            <a:solidFill>
              <a:srgbClr val="002060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560403" y="4959920"/>
            <a:ext cx="2087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Performance Management </a:t>
            </a:r>
          </a:p>
        </p:txBody>
      </p:sp>
      <p:grpSp>
        <p:nvGrpSpPr>
          <p:cNvPr id="84" name="Group 83"/>
          <p:cNvGrpSpPr/>
          <p:nvPr/>
        </p:nvGrpSpPr>
        <p:grpSpPr>
          <a:xfrm rot="10800000">
            <a:off x="893003" y="2390410"/>
            <a:ext cx="1606859" cy="124584"/>
            <a:chOff x="2507941" y="860874"/>
            <a:chExt cx="1606859" cy="124584"/>
          </a:xfrm>
        </p:grpSpPr>
        <p:cxnSp>
          <p:nvCxnSpPr>
            <p:cNvPr id="85" name="Straight Connector 84"/>
            <p:cNvCxnSpPr/>
            <p:nvPr/>
          </p:nvCxnSpPr>
          <p:spPr>
            <a:xfrm flipV="1">
              <a:off x="2570233" y="923167"/>
              <a:ext cx="1544567" cy="1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2507941" y="860874"/>
              <a:ext cx="124584" cy="124584"/>
            </a:xfrm>
            <a:prstGeom prst="ellipse">
              <a:avLst/>
            </a:prstGeom>
            <a:solidFill>
              <a:srgbClr val="002060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1261251" y="2171781"/>
            <a:ext cx="899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Monitoring</a:t>
            </a:r>
          </a:p>
        </p:txBody>
      </p:sp>
      <p:grpSp>
        <p:nvGrpSpPr>
          <p:cNvPr id="89" name="Group 88"/>
          <p:cNvGrpSpPr/>
          <p:nvPr/>
        </p:nvGrpSpPr>
        <p:grpSpPr>
          <a:xfrm rot="10800000">
            <a:off x="868439" y="3321909"/>
            <a:ext cx="1606859" cy="124584"/>
            <a:chOff x="2507941" y="860874"/>
            <a:chExt cx="1606859" cy="124584"/>
          </a:xfrm>
        </p:grpSpPr>
        <p:cxnSp>
          <p:nvCxnSpPr>
            <p:cNvPr id="90" name="Straight Connector 89"/>
            <p:cNvCxnSpPr/>
            <p:nvPr/>
          </p:nvCxnSpPr>
          <p:spPr>
            <a:xfrm flipV="1">
              <a:off x="2570233" y="923167"/>
              <a:ext cx="1544567" cy="1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2507941" y="860874"/>
              <a:ext cx="124584" cy="124584"/>
            </a:xfrm>
            <a:prstGeom prst="ellipse">
              <a:avLst/>
            </a:prstGeom>
            <a:solidFill>
              <a:srgbClr val="002060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92" name="Rectangle 91"/>
          <p:cNvSpPr/>
          <p:nvPr/>
        </p:nvSpPr>
        <p:spPr>
          <a:xfrm>
            <a:off x="602618" y="3064574"/>
            <a:ext cx="2076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Configuration Management </a:t>
            </a:r>
          </a:p>
        </p:txBody>
      </p:sp>
      <p:grpSp>
        <p:nvGrpSpPr>
          <p:cNvPr id="94" name="Group 93"/>
          <p:cNvGrpSpPr/>
          <p:nvPr/>
        </p:nvGrpSpPr>
        <p:grpSpPr>
          <a:xfrm rot="10800000">
            <a:off x="5597388" y="4342752"/>
            <a:ext cx="1606859" cy="124584"/>
            <a:chOff x="2507941" y="860874"/>
            <a:chExt cx="1606859" cy="124584"/>
          </a:xfrm>
        </p:grpSpPr>
        <p:cxnSp>
          <p:nvCxnSpPr>
            <p:cNvPr id="95" name="Straight Connector 94"/>
            <p:cNvCxnSpPr/>
            <p:nvPr/>
          </p:nvCxnSpPr>
          <p:spPr>
            <a:xfrm flipV="1">
              <a:off x="2570233" y="923167"/>
              <a:ext cx="1544567" cy="1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2507941" y="860874"/>
              <a:ext cx="124584" cy="124584"/>
            </a:xfrm>
            <a:prstGeom prst="ellipse">
              <a:avLst/>
            </a:prstGeom>
            <a:solidFill>
              <a:srgbClr val="002060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97" name="Rectangle 96"/>
          <p:cNvSpPr/>
          <p:nvPr/>
        </p:nvSpPr>
        <p:spPr>
          <a:xfrm>
            <a:off x="5506605" y="4062631"/>
            <a:ext cx="1693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Problem Management</a:t>
            </a:r>
          </a:p>
        </p:txBody>
      </p:sp>
      <p:grpSp>
        <p:nvGrpSpPr>
          <p:cNvPr id="99" name="Group 98"/>
          <p:cNvGrpSpPr/>
          <p:nvPr/>
        </p:nvGrpSpPr>
        <p:grpSpPr>
          <a:xfrm rot="10800000">
            <a:off x="5572824" y="5274251"/>
            <a:ext cx="1606859" cy="124584"/>
            <a:chOff x="2507941" y="860874"/>
            <a:chExt cx="1606859" cy="124584"/>
          </a:xfrm>
        </p:grpSpPr>
        <p:cxnSp>
          <p:nvCxnSpPr>
            <p:cNvPr id="100" name="Straight Connector 99"/>
            <p:cNvCxnSpPr/>
            <p:nvPr/>
          </p:nvCxnSpPr>
          <p:spPr>
            <a:xfrm flipV="1">
              <a:off x="2570233" y="923167"/>
              <a:ext cx="1544567" cy="1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/>
          </p:nvSpPr>
          <p:spPr>
            <a:xfrm>
              <a:off x="2507941" y="860874"/>
              <a:ext cx="124584" cy="124584"/>
            </a:xfrm>
            <a:prstGeom prst="ellipse">
              <a:avLst/>
            </a:prstGeom>
            <a:solidFill>
              <a:srgbClr val="002060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5468345" y="4974289"/>
            <a:ext cx="1720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Security Management </a:t>
            </a:r>
          </a:p>
        </p:txBody>
      </p:sp>
      <p:grpSp>
        <p:nvGrpSpPr>
          <p:cNvPr id="104" name="Group 103"/>
          <p:cNvGrpSpPr/>
          <p:nvPr/>
        </p:nvGrpSpPr>
        <p:grpSpPr>
          <a:xfrm rot="10800000">
            <a:off x="5617403" y="2404779"/>
            <a:ext cx="1606859" cy="124584"/>
            <a:chOff x="2507941" y="860874"/>
            <a:chExt cx="1606859" cy="124584"/>
          </a:xfrm>
        </p:grpSpPr>
        <p:cxnSp>
          <p:nvCxnSpPr>
            <p:cNvPr id="105" name="Straight Connector 104"/>
            <p:cNvCxnSpPr/>
            <p:nvPr/>
          </p:nvCxnSpPr>
          <p:spPr>
            <a:xfrm flipV="1">
              <a:off x="2570233" y="923167"/>
              <a:ext cx="1544567" cy="1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2507941" y="860874"/>
              <a:ext cx="124584" cy="124584"/>
            </a:xfrm>
            <a:prstGeom prst="ellipse">
              <a:avLst/>
            </a:prstGeom>
            <a:solidFill>
              <a:srgbClr val="002060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5410200" y="2133601"/>
            <a:ext cx="18859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Availability Management </a:t>
            </a:r>
          </a:p>
        </p:txBody>
      </p:sp>
      <p:grpSp>
        <p:nvGrpSpPr>
          <p:cNvPr id="109" name="Group 108"/>
          <p:cNvGrpSpPr/>
          <p:nvPr/>
        </p:nvGrpSpPr>
        <p:grpSpPr>
          <a:xfrm rot="10800000">
            <a:off x="5592839" y="3336278"/>
            <a:ext cx="1606859" cy="124584"/>
            <a:chOff x="2507941" y="860874"/>
            <a:chExt cx="1606859" cy="124584"/>
          </a:xfrm>
        </p:grpSpPr>
        <p:cxnSp>
          <p:nvCxnSpPr>
            <p:cNvPr id="110" name="Straight Connector 109"/>
            <p:cNvCxnSpPr/>
            <p:nvPr/>
          </p:nvCxnSpPr>
          <p:spPr>
            <a:xfrm flipV="1">
              <a:off x="2570233" y="923167"/>
              <a:ext cx="1544567" cy="1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2507941" y="860874"/>
              <a:ext cx="124584" cy="124584"/>
            </a:xfrm>
            <a:prstGeom prst="ellipse">
              <a:avLst/>
            </a:prstGeom>
            <a:solidFill>
              <a:srgbClr val="002060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5492126" y="3078943"/>
            <a:ext cx="17459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Incident Management 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392828" y="1535668"/>
            <a:ext cx="7227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Key automated operations management </a:t>
            </a:r>
            <a:r>
              <a:rPr lang="en-US" dirty="0">
                <a:solidFill>
                  <a:srgbClr val="444444"/>
                </a:solidFill>
              </a:rPr>
              <a:t>processes are</a:t>
            </a:r>
            <a:r>
              <a:rPr lang="en-US" dirty="0"/>
              <a:t>: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690141" y="2121213"/>
            <a:ext cx="788506" cy="553242"/>
            <a:chOff x="4586923" y="941648"/>
            <a:chExt cx="1409757" cy="1093601"/>
          </a:xfrm>
        </p:grpSpPr>
        <p:pic>
          <p:nvPicPr>
            <p:cNvPr id="45" name="Picture 44" descr="Monitor_Blank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6923" y="941648"/>
              <a:ext cx="1266101" cy="109360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1156" y="986051"/>
              <a:ext cx="906122" cy="572449"/>
            </a:xfrm>
            <a:prstGeom prst="rect">
              <a:avLst/>
            </a:prstGeom>
          </p:spPr>
        </p:pic>
        <p:grpSp>
          <p:nvGrpSpPr>
            <p:cNvPr id="50" name="Group 49"/>
            <p:cNvGrpSpPr/>
            <p:nvPr/>
          </p:nvGrpSpPr>
          <p:grpSpPr>
            <a:xfrm>
              <a:off x="4910321" y="1023055"/>
              <a:ext cx="1086359" cy="793969"/>
              <a:chOff x="4460330" y="2736343"/>
              <a:chExt cx="1604126" cy="1224797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4460330" y="2736343"/>
                <a:ext cx="906585" cy="916843"/>
              </a:xfrm>
              <a:prstGeom prst="ellipse">
                <a:avLst/>
              </a:prstGeom>
              <a:noFill/>
              <a:ln w="762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txBody>
              <a:bodyPr wrap="square" lIns="182880" tIns="137160" rIns="137160" bIns="137160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600"/>
                  </a:spcBef>
                </a:pPr>
                <a:endParaRPr lang="en-US" sz="20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52" name="Flowchart: Terminator 51"/>
              <p:cNvSpPr/>
              <p:nvPr/>
            </p:nvSpPr>
            <p:spPr>
              <a:xfrm rot="2443263">
                <a:off x="5150056" y="3659389"/>
                <a:ext cx="914400" cy="301751"/>
              </a:xfrm>
              <a:prstGeom prst="flowChartTerminator">
                <a:avLst/>
              </a:prstGeom>
              <a:solidFill>
                <a:schemeClr val="bg1"/>
              </a:solidFill>
              <a:ln w="12700" cmpd="sng">
                <a:noFill/>
              </a:ln>
              <a:effectLst/>
            </p:spPr>
            <p:txBody>
              <a:bodyPr wrap="square" lIns="182880" tIns="137160" rIns="137160" bIns="137160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600"/>
                  </a:spcBef>
                </a:pPr>
                <a:endParaRPr lang="en-US" sz="2000" dirty="0" err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2685454" y="2975373"/>
            <a:ext cx="1046312" cy="691875"/>
            <a:chOff x="2709192" y="794949"/>
            <a:chExt cx="2285176" cy="2097066"/>
          </a:xfrm>
        </p:grpSpPr>
        <p:grpSp>
          <p:nvGrpSpPr>
            <p:cNvPr id="115" name="Group 114"/>
            <p:cNvGrpSpPr/>
            <p:nvPr/>
          </p:nvGrpSpPr>
          <p:grpSpPr>
            <a:xfrm>
              <a:off x="2709192" y="794949"/>
              <a:ext cx="1371600" cy="1775661"/>
              <a:chOff x="5562600" y="2929689"/>
              <a:chExt cx="1371600" cy="1775661"/>
            </a:xfrm>
          </p:grpSpPr>
          <p:sp>
            <p:nvSpPr>
              <p:cNvPr id="133" name="Rounded Rectangle 132"/>
              <p:cNvSpPr/>
              <p:nvPr/>
            </p:nvSpPr>
            <p:spPr>
              <a:xfrm>
                <a:off x="5562600" y="3105150"/>
                <a:ext cx="1371600" cy="1600200"/>
              </a:xfrm>
              <a:prstGeom prst="roundRect">
                <a:avLst/>
              </a:prstGeom>
              <a:solidFill>
                <a:schemeClr val="tx2"/>
              </a:solidFill>
              <a:ln w="12700" cmpd="sng">
                <a:solidFill>
                  <a:srgbClr val="0070C0"/>
                </a:solidFill>
              </a:ln>
              <a:effectLst/>
            </p:spPr>
            <p:txBody>
              <a:bodyPr wrap="square" lIns="182880" tIns="137160" rIns="137160" bIns="137160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600"/>
                  </a:spcBef>
                </a:pPr>
                <a:endParaRPr lang="en-US" sz="20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31" name="Rounded Rectangle 130"/>
              <p:cNvSpPr/>
              <p:nvPr/>
            </p:nvSpPr>
            <p:spPr>
              <a:xfrm>
                <a:off x="5867400" y="2929689"/>
                <a:ext cx="762000" cy="304800"/>
              </a:xfrm>
              <a:prstGeom prst="roundRect">
                <a:avLst/>
              </a:prstGeom>
              <a:solidFill>
                <a:schemeClr val="tx2"/>
              </a:solidFill>
              <a:ln w="12700" cmpd="sng">
                <a:solidFill>
                  <a:srgbClr val="0070C0"/>
                </a:solidFill>
              </a:ln>
              <a:effectLst/>
            </p:spPr>
            <p:txBody>
              <a:bodyPr wrap="square" lIns="182880" tIns="137160" rIns="137160" bIns="137160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600"/>
                  </a:spcBef>
                </a:pPr>
                <a:endParaRPr lang="en-US" sz="2000" dirty="0" err="1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2772513" y="1164173"/>
              <a:ext cx="2221855" cy="1727842"/>
              <a:chOff x="2772513" y="1164173"/>
              <a:chExt cx="2221855" cy="1727842"/>
            </a:xfrm>
          </p:grpSpPr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51368" y="1782435"/>
                <a:ext cx="1143000" cy="1109580"/>
              </a:xfrm>
              <a:prstGeom prst="rect">
                <a:avLst/>
              </a:prstGeom>
            </p:spPr>
          </p:pic>
          <p:sp>
            <p:nvSpPr>
              <p:cNvPr id="118" name="Rounded Rectangle 117"/>
              <p:cNvSpPr/>
              <p:nvPr/>
            </p:nvSpPr>
            <p:spPr>
              <a:xfrm>
                <a:off x="2772513" y="1302296"/>
                <a:ext cx="1235517" cy="304800"/>
              </a:xfrm>
              <a:prstGeom prst="roundRect">
                <a:avLst/>
              </a:prstGeom>
              <a:solidFill>
                <a:srgbClr val="FFC000"/>
              </a:solidFill>
              <a:ln w="12700" cmpd="sng">
                <a:noFill/>
              </a:ln>
              <a:effectLst/>
            </p:spPr>
            <p:txBody>
              <a:bodyPr wrap="square" lIns="182880" tIns="137160" rIns="137160" bIns="137160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600"/>
                  </a:spcBef>
                </a:pPr>
                <a:endParaRPr lang="en-US" sz="20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>
                <a:off x="2780328" y="1676095"/>
                <a:ext cx="1235517" cy="304800"/>
              </a:xfrm>
              <a:prstGeom prst="roundRect">
                <a:avLst/>
              </a:prstGeom>
              <a:solidFill>
                <a:schemeClr val="bg1"/>
              </a:solidFill>
              <a:ln w="12700" cmpd="sng">
                <a:noFill/>
              </a:ln>
              <a:effectLst/>
            </p:spPr>
            <p:txBody>
              <a:bodyPr wrap="square" lIns="182880" tIns="137160" rIns="137160" bIns="137160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600"/>
                  </a:spcBef>
                </a:pPr>
                <a:endParaRPr lang="en-US" sz="20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20" name="Rounded Rectangle 119"/>
              <p:cNvSpPr/>
              <p:nvPr/>
            </p:nvSpPr>
            <p:spPr>
              <a:xfrm>
                <a:off x="2783799" y="2049894"/>
                <a:ext cx="1235517" cy="304800"/>
              </a:xfrm>
              <a:prstGeom prst="roundRect">
                <a:avLst/>
              </a:prstGeom>
              <a:solidFill>
                <a:srgbClr val="00B050"/>
              </a:solidFill>
              <a:ln w="12700" cmpd="sng">
                <a:noFill/>
              </a:ln>
              <a:effectLst/>
            </p:spPr>
            <p:txBody>
              <a:bodyPr wrap="square" lIns="182880" tIns="137160" rIns="137160" bIns="137160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600"/>
                  </a:spcBef>
                </a:pPr>
                <a:endParaRPr lang="en-US" sz="2000" dirty="0" err="1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3149938" y="1164173"/>
                <a:ext cx="689270" cy="532030"/>
                <a:chOff x="7636826" y="3125430"/>
                <a:chExt cx="689270" cy="532030"/>
              </a:xfrm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7752854" y="3306131"/>
                  <a:ext cx="262829" cy="228600"/>
                </a:xfrm>
                <a:prstGeom prst="rect">
                  <a:avLst/>
                </a:prstGeom>
                <a:noFill/>
                <a:ln w="12700" cmpd="sng">
                  <a:solidFill>
                    <a:srgbClr val="0085C3"/>
                  </a:solidFill>
                </a:ln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</a:pPr>
                  <a:endParaRPr lang="en-US" sz="2000" dirty="0" err="1">
                    <a:solidFill>
                      <a:schemeClr val="tx2"/>
                    </a:solidFill>
                  </a:endParaRPr>
                </a:p>
              </p:txBody>
            </p:sp>
            <p:pic>
              <p:nvPicPr>
                <p:cNvPr id="129" name="Picture 128" descr="Check Mark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36826" y="3125430"/>
                  <a:ext cx="689270" cy="53203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22" name="Group 121"/>
              <p:cNvGrpSpPr/>
              <p:nvPr/>
            </p:nvGrpSpPr>
            <p:grpSpPr>
              <a:xfrm>
                <a:off x="3143964" y="1554665"/>
                <a:ext cx="689270" cy="532030"/>
                <a:chOff x="7636826" y="3125430"/>
                <a:chExt cx="689270" cy="532030"/>
              </a:xfrm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7752854" y="3306131"/>
                  <a:ext cx="262829" cy="228600"/>
                </a:xfrm>
                <a:prstGeom prst="rect">
                  <a:avLst/>
                </a:prstGeom>
                <a:noFill/>
                <a:ln w="12700" cmpd="sng">
                  <a:solidFill>
                    <a:srgbClr val="0085C3"/>
                  </a:solidFill>
                </a:ln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</a:pPr>
                  <a:endParaRPr lang="en-US" sz="2000" dirty="0" err="1">
                    <a:solidFill>
                      <a:schemeClr val="tx2"/>
                    </a:solidFill>
                  </a:endParaRPr>
                </a:p>
              </p:txBody>
            </p:sp>
            <p:pic>
              <p:nvPicPr>
                <p:cNvPr id="127" name="Picture 126" descr="Check Mark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36826" y="3125430"/>
                  <a:ext cx="689270" cy="53203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23" name="Group 122"/>
              <p:cNvGrpSpPr/>
              <p:nvPr/>
            </p:nvGrpSpPr>
            <p:grpSpPr>
              <a:xfrm>
                <a:off x="3137990" y="1945157"/>
                <a:ext cx="689270" cy="532030"/>
                <a:chOff x="7636826" y="3125430"/>
                <a:chExt cx="689270" cy="532030"/>
              </a:xfrm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7752854" y="3306131"/>
                  <a:ext cx="262829" cy="228600"/>
                </a:xfrm>
                <a:prstGeom prst="rect">
                  <a:avLst/>
                </a:prstGeom>
                <a:noFill/>
                <a:ln w="12700" cmpd="sng">
                  <a:solidFill>
                    <a:srgbClr val="0085C3"/>
                  </a:solidFill>
                </a:ln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</a:pPr>
                  <a:endParaRPr lang="en-US" sz="2000" dirty="0" err="1">
                    <a:solidFill>
                      <a:schemeClr val="tx2"/>
                    </a:solidFill>
                  </a:endParaRPr>
                </a:p>
              </p:txBody>
            </p:sp>
            <p:pic>
              <p:nvPicPr>
                <p:cNvPr id="125" name="Picture 124" descr="Check Mark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36826" y="3125430"/>
                  <a:ext cx="689270" cy="53203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grpSp>
        <p:nvGrpSpPr>
          <p:cNvPr id="134" name="Group 133"/>
          <p:cNvGrpSpPr/>
          <p:nvPr/>
        </p:nvGrpSpPr>
        <p:grpSpPr>
          <a:xfrm>
            <a:off x="2599008" y="4045429"/>
            <a:ext cx="1894551" cy="594058"/>
            <a:chOff x="3838609" y="3270965"/>
            <a:chExt cx="4670916" cy="999922"/>
          </a:xfrm>
        </p:grpSpPr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31877" y="3270965"/>
              <a:ext cx="1359073" cy="999922"/>
            </a:xfrm>
            <a:prstGeom prst="rect">
              <a:avLst/>
            </a:prstGeom>
          </p:spPr>
        </p:pic>
        <p:sp>
          <p:nvSpPr>
            <p:cNvPr id="136" name="Rounded Rectangle 135"/>
            <p:cNvSpPr/>
            <p:nvPr/>
          </p:nvSpPr>
          <p:spPr>
            <a:xfrm>
              <a:off x="3838609" y="3562350"/>
              <a:ext cx="1633569" cy="381001"/>
            </a:xfrm>
            <a:prstGeom prst="roundRect">
              <a:avLst/>
            </a:prstGeom>
            <a:solidFill>
              <a:srgbClr val="CE1126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600" b="1" dirty="0">
                  <a:solidFill>
                    <a:schemeClr val="tx2"/>
                  </a:solidFill>
                </a:rPr>
                <a:t>Current State</a:t>
              </a:r>
            </a:p>
          </p:txBody>
        </p:sp>
        <p:sp>
          <p:nvSpPr>
            <p:cNvPr id="137" name="Right Arrow 136"/>
            <p:cNvSpPr/>
            <p:nvPr/>
          </p:nvSpPr>
          <p:spPr>
            <a:xfrm>
              <a:off x="5417750" y="3650409"/>
              <a:ext cx="1573200" cy="140541"/>
            </a:xfrm>
            <a:prstGeom prst="rightArrow">
              <a:avLst/>
            </a:prstGeom>
            <a:solidFill>
              <a:srgbClr val="FFC000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 err="1">
                <a:solidFill>
                  <a:schemeClr val="tx2"/>
                </a:solidFill>
              </a:endParaRPr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7059598" y="3562350"/>
              <a:ext cx="1449927" cy="381001"/>
            </a:xfrm>
            <a:prstGeom prst="roundRect">
              <a:avLst/>
            </a:prstGeom>
            <a:solidFill>
              <a:srgbClr val="00B050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600" b="1" dirty="0">
                  <a:solidFill>
                    <a:schemeClr val="tx2"/>
                  </a:solidFill>
                </a:rPr>
                <a:t>Future State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2673379" y="4851136"/>
            <a:ext cx="1089548" cy="850501"/>
            <a:chOff x="5597454" y="169957"/>
            <a:chExt cx="1676610" cy="1542493"/>
          </a:xfrm>
        </p:grpSpPr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31292" y="169957"/>
              <a:ext cx="942772" cy="915204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454" y="627701"/>
              <a:ext cx="1084749" cy="1084749"/>
            </a:xfrm>
            <a:prstGeom prst="rect">
              <a:avLst/>
            </a:prstGeom>
          </p:spPr>
        </p:pic>
      </p:grpSp>
      <p:grpSp>
        <p:nvGrpSpPr>
          <p:cNvPr id="142" name="Group 141"/>
          <p:cNvGrpSpPr/>
          <p:nvPr/>
        </p:nvGrpSpPr>
        <p:grpSpPr>
          <a:xfrm>
            <a:off x="7427207" y="2006480"/>
            <a:ext cx="1033851" cy="766098"/>
            <a:chOff x="5210803" y="2245455"/>
            <a:chExt cx="1789832" cy="1362199"/>
          </a:xfrm>
        </p:grpSpPr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7864" y="2245455"/>
              <a:ext cx="942771" cy="915205"/>
            </a:xfrm>
            <a:prstGeom prst="rect">
              <a:avLst/>
            </a:prstGeom>
          </p:spPr>
        </p:pic>
        <p:grpSp>
          <p:nvGrpSpPr>
            <p:cNvPr id="144" name="Group 143"/>
            <p:cNvGrpSpPr/>
            <p:nvPr/>
          </p:nvGrpSpPr>
          <p:grpSpPr>
            <a:xfrm>
              <a:off x="5210803" y="2642732"/>
              <a:ext cx="1160794" cy="964922"/>
              <a:chOff x="6232358" y="2142890"/>
              <a:chExt cx="1160794" cy="964922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6248400" y="2193412"/>
                <a:ext cx="914400" cy="914400"/>
              </a:xfrm>
              <a:prstGeom prst="ellipse">
                <a:avLst/>
              </a:prstGeom>
              <a:noFill/>
              <a:ln w="76200" cmpd="sng">
                <a:solidFill>
                  <a:srgbClr val="0070C0"/>
                </a:solidFill>
              </a:ln>
              <a:effectLst/>
            </p:spPr>
            <p:txBody>
              <a:bodyPr wrap="square" lIns="182880" tIns="137160" rIns="137160" bIns="137160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</a:pPr>
                <a:endParaRPr lang="en-US" sz="1000" dirty="0" err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46" name="Picture 145" descr="Check Mark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232358" y="2142890"/>
                <a:ext cx="1160794" cy="895988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47" name="Group 146"/>
          <p:cNvGrpSpPr/>
          <p:nvPr/>
        </p:nvGrpSpPr>
        <p:grpSpPr>
          <a:xfrm>
            <a:off x="7296102" y="2890167"/>
            <a:ext cx="951802" cy="895892"/>
            <a:chOff x="3240380" y="2807593"/>
            <a:chExt cx="2299474" cy="2033889"/>
          </a:xfrm>
        </p:grpSpPr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6854" y="2807593"/>
              <a:ext cx="1143000" cy="1109580"/>
            </a:xfrm>
            <a:prstGeom prst="rect">
              <a:avLst/>
            </a:prstGeom>
          </p:spPr>
        </p:pic>
        <p:graphicFrame>
          <p:nvGraphicFramePr>
            <p:cNvPr id="149" name="Diagram 148"/>
            <p:cNvGraphicFramePr/>
            <p:nvPr/>
          </p:nvGraphicFramePr>
          <p:xfrm>
            <a:off x="3240380" y="3566125"/>
            <a:ext cx="1968586" cy="12753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grpSp>
        <p:nvGrpSpPr>
          <p:cNvPr id="150" name="Group 149"/>
          <p:cNvGrpSpPr/>
          <p:nvPr/>
        </p:nvGrpSpPr>
        <p:grpSpPr>
          <a:xfrm>
            <a:off x="7498719" y="3982859"/>
            <a:ext cx="911958" cy="678874"/>
            <a:chOff x="1676400" y="836472"/>
            <a:chExt cx="1846177" cy="1457260"/>
          </a:xfrm>
        </p:grpSpPr>
        <p:grpSp>
          <p:nvGrpSpPr>
            <p:cNvPr id="151" name="Group 150"/>
            <p:cNvGrpSpPr/>
            <p:nvPr/>
          </p:nvGrpSpPr>
          <p:grpSpPr>
            <a:xfrm>
              <a:off x="1676400" y="974549"/>
              <a:ext cx="1846177" cy="1319183"/>
              <a:chOff x="935774" y="3801066"/>
              <a:chExt cx="1086359" cy="793969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935774" y="3801066"/>
                <a:ext cx="613965" cy="594339"/>
              </a:xfrm>
              <a:prstGeom prst="ellipse">
                <a:avLst/>
              </a:prstGeom>
              <a:noFill/>
              <a:ln w="762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txBody>
              <a:bodyPr wrap="square" lIns="182880" tIns="137160" rIns="137160" bIns="137160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</a:pPr>
                <a:endParaRPr lang="en-US" sz="20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54" name="Flowchart: Terminator 153"/>
              <p:cNvSpPr/>
              <p:nvPr/>
            </p:nvSpPr>
            <p:spPr>
              <a:xfrm rot="2443263">
                <a:off x="1402876" y="4399426"/>
                <a:ext cx="619257" cy="195609"/>
              </a:xfrm>
              <a:prstGeom prst="flowChartTerminator">
                <a:avLst/>
              </a:prstGeom>
              <a:solidFill>
                <a:schemeClr val="bg1"/>
              </a:solidFill>
              <a:ln w="12700" cmpd="sng">
                <a:noFill/>
              </a:ln>
              <a:effectLst/>
            </p:spPr>
            <p:txBody>
              <a:bodyPr wrap="square" lIns="182880" tIns="137160" rIns="137160" bIns="137160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</a:pPr>
                <a:endParaRPr lang="en-US" sz="20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52" name="Rectangle 151"/>
            <p:cNvSpPr/>
            <p:nvPr/>
          </p:nvSpPr>
          <p:spPr>
            <a:xfrm>
              <a:off x="1818086" y="836472"/>
              <a:ext cx="760012" cy="125526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3200" b="1" dirty="0">
                  <a:ln/>
                  <a:solidFill>
                    <a:schemeClr val="accent4"/>
                  </a:solidFill>
                  <a:latin typeface="Lato Black" panose="020F0A02020204030203" pitchFamily="34" charset="0"/>
                </a:rPr>
                <a:t>?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7327806" y="4912642"/>
            <a:ext cx="914400" cy="568489"/>
            <a:chOff x="3426638" y="3175841"/>
            <a:chExt cx="2404026" cy="1823543"/>
          </a:xfrm>
        </p:grpSpPr>
        <p:pic>
          <p:nvPicPr>
            <p:cNvPr id="156" name="Picture 155" descr="Shield_Green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26638" y="3571458"/>
              <a:ext cx="1427926" cy="1427926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7664" y="3175841"/>
              <a:ext cx="1143000" cy="1109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329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Orchestration of </a:t>
            </a:r>
            <a:r>
              <a:rPr lang="en-US" dirty="0">
                <a:solidFill>
                  <a:schemeClr val="tx1"/>
                </a:solidFill>
              </a:rPr>
              <a:t>Service Delivery </a:t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16217" y="1718681"/>
            <a:ext cx="6427572" cy="3762502"/>
            <a:chOff x="1066800" y="796692"/>
            <a:chExt cx="6427572" cy="376250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4930344" y="1437004"/>
              <a:ext cx="0" cy="45519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4941230" y="2503804"/>
              <a:ext cx="0" cy="45519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4941230" y="3570604"/>
              <a:ext cx="0" cy="45519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482544" y="1431429"/>
              <a:ext cx="0" cy="46076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482544" y="2498229"/>
              <a:ext cx="0" cy="46076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482544" y="3492394"/>
              <a:ext cx="0" cy="46076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2644344" y="850507"/>
              <a:ext cx="3221401" cy="584487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User 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644344" y="1917307"/>
              <a:ext cx="3221401" cy="584487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Self-Service</a:t>
              </a:r>
              <a:r>
                <a:rPr lang="en-US" dirty="0">
                  <a:solidFill>
                    <a:schemeClr val="tx2"/>
                  </a:solidFill>
                </a:rPr>
                <a:t> portal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44344" y="2958994"/>
              <a:ext cx="3221401" cy="584487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Orchestrator and Automation Software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644344" y="3974707"/>
              <a:ext cx="3221401" cy="584487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IT Infrastructure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03172" y="1518176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/>
                  </a:solidFill>
                </a:rPr>
                <a:t>User request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66800" y="2575017"/>
              <a:ext cx="2415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/>
                  </a:solidFill>
                </a:rPr>
                <a:t>Service creation request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32172" y="3611007"/>
              <a:ext cx="22575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/>
                  </a:solidFill>
                </a:rPr>
                <a:t>Provisioned resources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39535" y="3596395"/>
              <a:ext cx="2140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/>
                  </a:solidFill>
                </a:rPr>
                <a:t>Provisioning request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89063" y="2577994"/>
              <a:ext cx="21529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/>
                  </a:solidFill>
                </a:rPr>
                <a:t>Provisioned services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27372" y="1511194"/>
              <a:ext cx="266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/>
                  </a:solidFill>
                </a:rPr>
                <a:t>Services available</a:t>
              </a:r>
            </a:p>
          </p:txBody>
        </p:sp>
        <p:pic>
          <p:nvPicPr>
            <p:cNvPr id="21" name="Picture 20" descr="Peep_Formal_Ma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6364" y="796692"/>
              <a:ext cx="799905" cy="905002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5667060" y="4896696"/>
            <a:ext cx="3202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1400" b="1" dirty="0">
                <a:solidFill>
                  <a:srgbClr val="000000"/>
                </a:solidFill>
              </a:rPr>
              <a:t>Example:</a:t>
            </a:r>
            <a:r>
              <a:rPr lang="en-US" sz="1400" b="1" dirty="0">
                <a:solidFill>
                  <a:schemeClr val="bg2"/>
                </a:solidFill>
              </a:rPr>
              <a:t> </a:t>
            </a:r>
          </a:p>
          <a:p>
            <a:pPr algn="ctr">
              <a:buClr>
                <a:schemeClr val="bg1"/>
              </a:buClr>
            </a:pPr>
            <a:r>
              <a:rPr lang="en-US" sz="1400" b="1" dirty="0">
                <a:solidFill>
                  <a:schemeClr val="bg2"/>
                </a:solidFill>
              </a:rPr>
              <a:t>Automating the password request </a:t>
            </a:r>
          </a:p>
        </p:txBody>
      </p:sp>
    </p:spTree>
    <p:extLst>
      <p:ext uri="{BB962C8B-B14F-4D97-AF65-F5344CB8AC3E}">
        <p14:creationId xmlns:p14="http://schemas.microsoft.com/office/powerpoint/2010/main" val="95192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9894" y="262096"/>
            <a:ext cx="7013602" cy="10115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Service Automation: Key Benefits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9894" y="1538941"/>
            <a:ext cx="2474328" cy="1943578"/>
          </a:xfrm>
          <a:prstGeom prst="rect">
            <a:avLst/>
          </a:prstGeom>
          <a:noFill/>
          <a:ln w="76200" cmpd="sng">
            <a:solidFill>
              <a:srgbClr val="93C9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07986" y="3639491"/>
            <a:ext cx="2474328" cy="1943578"/>
          </a:xfrm>
          <a:prstGeom prst="rect">
            <a:avLst/>
          </a:prstGeom>
          <a:noFill/>
          <a:ln w="76200" cmpd="sng">
            <a:solidFill>
              <a:srgbClr val="93C9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79894" y="3703962"/>
            <a:ext cx="2474328" cy="1943578"/>
          </a:xfrm>
          <a:prstGeom prst="rect">
            <a:avLst/>
          </a:prstGeom>
          <a:noFill/>
          <a:ln w="76200" cmpd="sng">
            <a:solidFill>
              <a:srgbClr val="93C9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686524" y="1447800"/>
            <a:ext cx="2474328" cy="1943578"/>
          </a:xfrm>
          <a:prstGeom prst="rect">
            <a:avLst/>
          </a:prstGeom>
          <a:noFill/>
          <a:ln w="76200" cmpd="sng">
            <a:solidFill>
              <a:srgbClr val="93C9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35354" y="5031468"/>
            <a:ext cx="2325499" cy="536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1400" dirty="0">
                <a:solidFill>
                  <a:schemeClr val="bg2"/>
                </a:solidFill>
              </a:rPr>
              <a:t>Simplified Infrastructure </a:t>
            </a:r>
          </a:p>
          <a:p>
            <a:pPr>
              <a:buClr>
                <a:schemeClr val="bg1"/>
              </a:buClr>
            </a:pPr>
            <a:r>
              <a:rPr lang="en-US" sz="1400" dirty="0">
                <a:solidFill>
                  <a:srgbClr val="000000"/>
                </a:solidFill>
              </a:rPr>
              <a:t>Management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96578" y="3014484"/>
            <a:ext cx="222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1400" dirty="0">
                <a:solidFill>
                  <a:schemeClr val="bg2"/>
                </a:solidFill>
              </a:rPr>
              <a:t>Eliminate Manual Errors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894" y="5264636"/>
            <a:ext cx="284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1400" dirty="0">
                <a:solidFill>
                  <a:schemeClr val="bg2"/>
                </a:solidFill>
              </a:rPr>
              <a:t>Reduced Operating Expenses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7478" y="2967262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1400" dirty="0">
                <a:solidFill>
                  <a:schemeClr val="bg2"/>
                </a:solidFill>
              </a:rPr>
              <a:t>Reduced Service Provisioning Time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399234" y="1857124"/>
            <a:ext cx="1363281" cy="914400"/>
            <a:chOff x="8150940" y="1431243"/>
            <a:chExt cx="1219201" cy="914400"/>
          </a:xfrm>
        </p:grpSpPr>
        <p:sp>
          <p:nvSpPr>
            <p:cNvPr id="23" name="Oval 22"/>
            <p:cNvSpPr/>
            <p:nvPr/>
          </p:nvSpPr>
          <p:spPr>
            <a:xfrm>
              <a:off x="8150940" y="1431243"/>
              <a:ext cx="914400" cy="914400"/>
            </a:xfrm>
            <a:prstGeom prst="ellipse">
              <a:avLst/>
            </a:prstGeom>
            <a:solidFill>
              <a:srgbClr val="FF0000"/>
            </a:solidFill>
            <a:ln w="76200" cmpd="sng">
              <a:solidFill>
                <a:srgbClr val="0070C0"/>
              </a:solidFill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4000" b="1" dirty="0">
                  <a:solidFill>
                    <a:schemeClr val="tx2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Aharoni" panose="02010803020104030203" pitchFamily="2" charset="-79"/>
                </a:rPr>
                <a:t>!</a:t>
              </a: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9065341" y="1461937"/>
              <a:ext cx="304800" cy="381000"/>
            </a:xfrm>
            <a:prstGeom prst="downArrow">
              <a:avLst/>
            </a:prstGeom>
            <a:solidFill>
              <a:srgbClr val="00B050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2362" y="1706810"/>
            <a:ext cx="2275233" cy="1555741"/>
            <a:chOff x="3096766" y="232390"/>
            <a:chExt cx="2275233" cy="1555741"/>
          </a:xfrm>
        </p:grpSpPr>
        <p:grpSp>
          <p:nvGrpSpPr>
            <p:cNvPr id="26" name="Group 25"/>
            <p:cNvGrpSpPr/>
            <p:nvPr/>
          </p:nvGrpSpPr>
          <p:grpSpPr>
            <a:xfrm>
              <a:off x="3096766" y="232390"/>
              <a:ext cx="2275233" cy="1306627"/>
              <a:chOff x="3096766" y="232390"/>
              <a:chExt cx="2275233" cy="130662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6766" y="232390"/>
                <a:ext cx="1048830" cy="66260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7559" y="313295"/>
                <a:ext cx="1094440" cy="687496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4753" y="860305"/>
                <a:ext cx="888432" cy="678712"/>
              </a:xfrm>
              <a:prstGeom prst="rect">
                <a:avLst/>
              </a:prstGeom>
            </p:spPr>
          </p:pic>
        </p:grpSp>
        <p:pic>
          <p:nvPicPr>
            <p:cNvPr id="27" name="Picture 26" descr="Peep_Servic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3581400" y="599528"/>
              <a:ext cx="1050572" cy="1188603"/>
            </a:xfrm>
            <a:prstGeom prst="rect">
              <a:avLst/>
            </a:prstGeom>
          </p:spPr>
        </p:pic>
      </p:grpSp>
      <p:pic>
        <p:nvPicPr>
          <p:cNvPr id="32" name="Picture 31" descr="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88900" y="1694592"/>
            <a:ext cx="378799" cy="391018"/>
          </a:xfrm>
          <a:prstGeom prst="rect">
            <a:avLst/>
          </a:prstGeom>
        </p:spPr>
      </p:pic>
      <p:sp>
        <p:nvSpPr>
          <p:cNvPr id="33" name="Down Arrow 32"/>
          <p:cNvSpPr/>
          <p:nvPr/>
        </p:nvSpPr>
        <p:spPr>
          <a:xfrm>
            <a:off x="2895601" y="1651734"/>
            <a:ext cx="106635" cy="177066"/>
          </a:xfrm>
          <a:prstGeom prst="downArrow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1000" dirty="0">
              <a:solidFill>
                <a:schemeClr val="bg2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755272" y="4032569"/>
            <a:ext cx="1736492" cy="1311914"/>
            <a:chOff x="215893" y="756516"/>
            <a:chExt cx="1567984" cy="1098654"/>
          </a:xfrm>
        </p:grpSpPr>
        <p:pic>
          <p:nvPicPr>
            <p:cNvPr id="44" name="Picture 43" descr="Peep_Formal_Male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flipH="1">
              <a:off x="215893" y="756516"/>
              <a:ext cx="971068" cy="109865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81"/>
            <a:stretch/>
          </p:blipFill>
          <p:spPr>
            <a:xfrm>
              <a:off x="817950" y="811076"/>
              <a:ext cx="965927" cy="763901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7199618" y="3660795"/>
            <a:ext cx="1029983" cy="729482"/>
            <a:chOff x="6232358" y="2142890"/>
            <a:chExt cx="1160794" cy="964922"/>
          </a:xfrm>
        </p:grpSpPr>
        <p:sp>
          <p:nvSpPr>
            <p:cNvPr id="47" name="Oval 46"/>
            <p:cNvSpPr/>
            <p:nvPr/>
          </p:nvSpPr>
          <p:spPr>
            <a:xfrm>
              <a:off x="6248400" y="2193412"/>
              <a:ext cx="914400" cy="914400"/>
            </a:xfrm>
            <a:prstGeom prst="ellipse">
              <a:avLst/>
            </a:prstGeom>
            <a:noFill/>
            <a:ln w="76200" cmpd="sng">
              <a:solidFill>
                <a:srgbClr val="0070C0"/>
              </a:solidFill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1000" dirty="0" err="1">
                <a:solidFill>
                  <a:schemeClr val="bg2"/>
                </a:solidFill>
              </a:endParaRPr>
            </a:p>
          </p:txBody>
        </p:sp>
        <p:pic>
          <p:nvPicPr>
            <p:cNvPr id="48" name="Picture 47" descr="Check Mark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32358" y="2142890"/>
              <a:ext cx="1160794" cy="895988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5" name="Straight Arrow Connector 4"/>
          <p:cNvCxnSpPr>
            <a:stCxn id="50" idx="7"/>
          </p:cNvCxnSpPr>
          <p:nvPr/>
        </p:nvCxnSpPr>
        <p:spPr>
          <a:xfrm flipV="1">
            <a:off x="4874606" y="2314324"/>
            <a:ext cx="811919" cy="7958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0" idx="1"/>
            <a:endCxn id="10" idx="3"/>
          </p:cNvCxnSpPr>
          <p:nvPr/>
        </p:nvCxnSpPr>
        <p:spPr>
          <a:xfrm flipH="1" flipV="1">
            <a:off x="3054222" y="2510730"/>
            <a:ext cx="860554" cy="5994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0" idx="3"/>
            <a:endCxn id="12" idx="3"/>
          </p:cNvCxnSpPr>
          <p:nvPr/>
        </p:nvCxnSpPr>
        <p:spPr>
          <a:xfrm flipH="1">
            <a:off x="3054222" y="4077893"/>
            <a:ext cx="860554" cy="59785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0" idx="5"/>
            <a:endCxn id="11" idx="1"/>
          </p:cNvCxnSpPr>
          <p:nvPr/>
        </p:nvCxnSpPr>
        <p:spPr>
          <a:xfrm>
            <a:off x="4874606" y="4077892"/>
            <a:ext cx="833381" cy="5333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555331" y="2909799"/>
            <a:ext cx="1696653" cy="1368506"/>
            <a:chOff x="6922306" y="2378993"/>
            <a:chExt cx="1546363" cy="1148687"/>
          </a:xfrm>
        </p:grpSpPr>
        <p:sp>
          <p:nvSpPr>
            <p:cNvPr id="50" name="Oval 49"/>
            <p:cNvSpPr/>
            <p:nvPr/>
          </p:nvSpPr>
          <p:spPr>
            <a:xfrm>
              <a:off x="7068734" y="2378993"/>
              <a:ext cx="1237164" cy="1148687"/>
            </a:xfrm>
            <a:prstGeom prst="ellipse">
              <a:avLst/>
            </a:prstGeom>
            <a:solidFill>
              <a:srgbClr val="FFC000"/>
            </a:solidFill>
            <a:ln w="190500" cmpd="sng">
              <a:solidFill>
                <a:srgbClr val="00B050"/>
              </a:solidFill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 err="1">
                <a:solidFill>
                  <a:schemeClr val="tx2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252391" y="2791771"/>
              <a:ext cx="914400" cy="32664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100" b="1" dirty="0">
                  <a:solidFill>
                    <a:schemeClr val="bg2">
                      <a:lumMod val="95000"/>
                      <a:lumOff val="5000"/>
                    </a:schemeClr>
                  </a:solidFill>
                </a:rPr>
                <a:t>Benefits</a:t>
              </a:r>
            </a:p>
          </p:txBody>
        </p:sp>
        <p:sp>
          <p:nvSpPr>
            <p:cNvPr id="52" name="Chevron 51"/>
            <p:cNvSpPr/>
            <p:nvPr/>
          </p:nvSpPr>
          <p:spPr>
            <a:xfrm>
              <a:off x="6922306" y="2711021"/>
              <a:ext cx="484632" cy="484632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 err="1">
                <a:solidFill>
                  <a:schemeClr val="tx2"/>
                </a:solidFill>
              </a:endParaRPr>
            </a:p>
          </p:txBody>
        </p:sp>
        <p:sp>
          <p:nvSpPr>
            <p:cNvPr id="53" name="Chevron 52"/>
            <p:cNvSpPr/>
            <p:nvPr/>
          </p:nvSpPr>
          <p:spPr>
            <a:xfrm rot="10579450">
              <a:off x="7984037" y="2697149"/>
              <a:ext cx="484632" cy="484632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 err="1">
                <a:solidFill>
                  <a:schemeClr val="tx2"/>
                </a:solidFill>
              </a:endParaRPr>
            </a:p>
          </p:txBody>
        </p:sp>
        <p:sp>
          <p:nvSpPr>
            <p:cNvPr id="54" name="5-Point Star 53"/>
            <p:cNvSpPr/>
            <p:nvPr/>
          </p:nvSpPr>
          <p:spPr>
            <a:xfrm>
              <a:off x="7312533" y="2630999"/>
              <a:ext cx="94405" cy="120397"/>
            </a:xfrm>
            <a:prstGeom prst="star5">
              <a:avLst/>
            </a:prstGeom>
            <a:solidFill>
              <a:schemeClr val="bg1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 err="1">
                <a:solidFill>
                  <a:schemeClr val="tx2"/>
                </a:solidFill>
              </a:endParaRPr>
            </a:p>
          </p:txBody>
        </p:sp>
        <p:sp>
          <p:nvSpPr>
            <p:cNvPr id="55" name="5-Point Star 54"/>
            <p:cNvSpPr/>
            <p:nvPr/>
          </p:nvSpPr>
          <p:spPr>
            <a:xfrm>
              <a:off x="7452662" y="2541670"/>
              <a:ext cx="125662" cy="169351"/>
            </a:xfrm>
            <a:prstGeom prst="star5">
              <a:avLst/>
            </a:prstGeom>
            <a:solidFill>
              <a:schemeClr val="bg1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 err="1">
                <a:solidFill>
                  <a:schemeClr val="tx2"/>
                </a:solidFill>
              </a:endParaRPr>
            </a:p>
          </p:txBody>
        </p:sp>
        <p:sp>
          <p:nvSpPr>
            <p:cNvPr id="56" name="5-Point Star 55"/>
            <p:cNvSpPr/>
            <p:nvPr/>
          </p:nvSpPr>
          <p:spPr>
            <a:xfrm>
              <a:off x="7553366" y="2446936"/>
              <a:ext cx="324530" cy="276892"/>
            </a:xfrm>
            <a:prstGeom prst="star5">
              <a:avLst>
                <a:gd name="adj" fmla="val 16280"/>
                <a:gd name="hf" fmla="val 105146"/>
                <a:gd name="vf" fmla="val 110557"/>
              </a:avLst>
            </a:prstGeom>
            <a:solidFill>
              <a:schemeClr val="bg1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 err="1">
                <a:solidFill>
                  <a:schemeClr val="tx2"/>
                </a:solidFill>
              </a:endParaRPr>
            </a:p>
          </p:txBody>
        </p:sp>
        <p:sp>
          <p:nvSpPr>
            <p:cNvPr id="57" name="5-Point Star 56"/>
            <p:cNvSpPr/>
            <p:nvPr/>
          </p:nvSpPr>
          <p:spPr>
            <a:xfrm>
              <a:off x="7837135" y="2588448"/>
              <a:ext cx="125662" cy="169351"/>
            </a:xfrm>
            <a:prstGeom prst="star5">
              <a:avLst/>
            </a:prstGeom>
            <a:solidFill>
              <a:schemeClr val="bg1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 err="1">
                <a:solidFill>
                  <a:schemeClr val="tx2"/>
                </a:solidFill>
              </a:endParaRPr>
            </a:p>
          </p:txBody>
        </p:sp>
        <p:sp>
          <p:nvSpPr>
            <p:cNvPr id="58" name="5-Point Star 57"/>
            <p:cNvSpPr/>
            <p:nvPr/>
          </p:nvSpPr>
          <p:spPr>
            <a:xfrm>
              <a:off x="7950289" y="2641425"/>
              <a:ext cx="94405" cy="120397"/>
            </a:xfrm>
            <a:prstGeom prst="star5">
              <a:avLst/>
            </a:prstGeom>
            <a:solidFill>
              <a:schemeClr val="bg1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 err="1">
                <a:solidFill>
                  <a:schemeClr val="tx2"/>
                </a:solidFill>
              </a:endParaRPr>
            </a:p>
          </p:txBody>
        </p:sp>
        <p:sp>
          <p:nvSpPr>
            <p:cNvPr id="59" name="5-Point Star 58"/>
            <p:cNvSpPr/>
            <p:nvPr/>
          </p:nvSpPr>
          <p:spPr>
            <a:xfrm>
              <a:off x="7272070" y="3122402"/>
              <a:ext cx="94405" cy="120397"/>
            </a:xfrm>
            <a:prstGeom prst="star5">
              <a:avLst/>
            </a:prstGeom>
            <a:solidFill>
              <a:schemeClr val="bg1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 err="1">
                <a:solidFill>
                  <a:schemeClr val="tx2"/>
                </a:solidFill>
              </a:endParaRPr>
            </a:p>
          </p:txBody>
        </p:sp>
        <p:sp>
          <p:nvSpPr>
            <p:cNvPr id="60" name="5-Point Star 59"/>
            <p:cNvSpPr/>
            <p:nvPr/>
          </p:nvSpPr>
          <p:spPr>
            <a:xfrm>
              <a:off x="7377695" y="3165354"/>
              <a:ext cx="125662" cy="169351"/>
            </a:xfrm>
            <a:prstGeom prst="star5">
              <a:avLst/>
            </a:prstGeom>
            <a:solidFill>
              <a:schemeClr val="bg1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 err="1">
                <a:solidFill>
                  <a:schemeClr val="tx2"/>
                </a:solidFill>
              </a:endParaRPr>
            </a:p>
          </p:txBody>
        </p:sp>
        <p:sp>
          <p:nvSpPr>
            <p:cNvPr id="61" name="5-Point Star 60"/>
            <p:cNvSpPr/>
            <p:nvPr/>
          </p:nvSpPr>
          <p:spPr>
            <a:xfrm>
              <a:off x="7530155" y="3133058"/>
              <a:ext cx="324530" cy="276892"/>
            </a:xfrm>
            <a:prstGeom prst="star5">
              <a:avLst>
                <a:gd name="adj" fmla="val 16280"/>
                <a:gd name="hf" fmla="val 105146"/>
                <a:gd name="vf" fmla="val 110557"/>
              </a:avLst>
            </a:prstGeom>
            <a:solidFill>
              <a:schemeClr val="bg1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 err="1">
                <a:solidFill>
                  <a:schemeClr val="tx2"/>
                </a:solidFill>
              </a:endParaRPr>
            </a:p>
          </p:txBody>
        </p:sp>
        <p:sp>
          <p:nvSpPr>
            <p:cNvPr id="62" name="5-Point Star 61"/>
            <p:cNvSpPr/>
            <p:nvPr/>
          </p:nvSpPr>
          <p:spPr>
            <a:xfrm>
              <a:off x="7839802" y="3212132"/>
              <a:ext cx="125662" cy="169351"/>
            </a:xfrm>
            <a:prstGeom prst="star5">
              <a:avLst/>
            </a:prstGeom>
            <a:solidFill>
              <a:schemeClr val="bg1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 err="1">
                <a:solidFill>
                  <a:schemeClr val="tx2"/>
                </a:solidFill>
              </a:endParaRPr>
            </a:p>
          </p:txBody>
        </p:sp>
        <p:sp>
          <p:nvSpPr>
            <p:cNvPr id="63" name="5-Point Star 62"/>
            <p:cNvSpPr/>
            <p:nvPr/>
          </p:nvSpPr>
          <p:spPr>
            <a:xfrm>
              <a:off x="7996086" y="3131028"/>
              <a:ext cx="94405" cy="120397"/>
            </a:xfrm>
            <a:prstGeom prst="star5">
              <a:avLst/>
            </a:prstGeom>
            <a:solidFill>
              <a:schemeClr val="bg1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 err="1">
                <a:solidFill>
                  <a:schemeClr val="tx2"/>
                </a:solidFill>
              </a:endParaRPr>
            </a:p>
          </p:txBody>
        </p:sp>
      </p:grpSp>
      <p:sp>
        <p:nvSpPr>
          <p:cNvPr id="73" name="Down Arrow 72"/>
          <p:cNvSpPr/>
          <p:nvPr/>
        </p:nvSpPr>
        <p:spPr>
          <a:xfrm>
            <a:off x="2210512" y="4114801"/>
            <a:ext cx="227888" cy="400315"/>
          </a:xfrm>
          <a:prstGeom prst="downArrow">
            <a:avLst/>
          </a:prstGeom>
          <a:solidFill>
            <a:srgbClr val="00B050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1000" dirty="0" err="1">
              <a:solidFill>
                <a:schemeClr val="bg2"/>
              </a:solidFill>
              <a:latin typeface="+mj-lt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1301775" y="4114800"/>
            <a:ext cx="914400" cy="914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75" name="Picture 74" descr="Dollar Sig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57282" y="4216883"/>
            <a:ext cx="403385" cy="7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66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2C95DD"/>
                </a:solidFill>
              </a:rPr>
              <a:t>Lesson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During this lesson the following topics were covered:</a:t>
            </a:r>
          </a:p>
          <a:p>
            <a:r>
              <a:rPr lang="en-US" dirty="0"/>
              <a:t>Cloud services and its functions</a:t>
            </a:r>
          </a:p>
          <a:p>
            <a:r>
              <a:rPr lang="en-US" dirty="0"/>
              <a:t>Cloud services catalog and portal </a:t>
            </a:r>
          </a:p>
          <a:p>
            <a:r>
              <a:rPr lang="en-US" dirty="0"/>
              <a:t>Cloud interfaces </a:t>
            </a:r>
          </a:p>
          <a:p>
            <a:r>
              <a:rPr lang="en-US" dirty="0"/>
              <a:t>Cloud service lifecycle</a:t>
            </a:r>
          </a:p>
          <a:p>
            <a:r>
              <a:rPr lang="en-US" dirty="0"/>
              <a:t>Service automation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Module: Introduction to Cloud Computing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65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 video: Transforming IT into cloud service provider</a:t>
            </a:r>
            <a:br>
              <a:rPr lang="en-US" dirty="0">
                <a:solidFill>
                  <a:srgbClr val="0085C3"/>
                </a:solidFill>
              </a:rPr>
            </a:br>
            <a:endParaRPr lang="en-US" dirty="0">
              <a:solidFill>
                <a:srgbClr val="0085C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077" y="2989870"/>
            <a:ext cx="82443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1400" b="1" dirty="0">
                <a:solidFill>
                  <a:schemeClr val="bg2"/>
                </a:solidFill>
              </a:rPr>
              <a:t>To access the video, please click the below link</a:t>
            </a:r>
          </a:p>
          <a:p>
            <a:pPr>
              <a:buClr>
                <a:schemeClr val="bg1"/>
              </a:buClr>
            </a:pPr>
            <a:endParaRPr lang="en-US" sz="1400" dirty="0">
              <a:solidFill>
                <a:schemeClr val="bg2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400" dirty="0">
                <a:solidFill>
                  <a:schemeClr val="bg2"/>
                </a:solidFill>
                <a:hlinkClick r:id="rId3"/>
              </a:rPr>
              <a:t>https://edutube.emc.com/Player.aspx?vno=x2vado2wR+qK3TlKOOtFQg==&amp;autoplay=true&amp;t=0h0m0s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92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Cloud service - Introduction 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49180" y="1650558"/>
            <a:ext cx="8392711" cy="642468"/>
          </a:xfrm>
          <a:prstGeom prst="roundRect">
            <a:avLst/>
          </a:prstGeom>
          <a:solidFill>
            <a:schemeClr val="tx2">
              <a:lumMod val="95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Cloud services are pack of IT resources made available to the cloud consumer by the cloud service provider.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90292" y="3113132"/>
            <a:ext cx="2230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1600" b="1" dirty="0"/>
              <a:t>Example: </a:t>
            </a:r>
          </a:p>
          <a:p>
            <a:pPr>
              <a:buClr>
                <a:schemeClr val="bg1"/>
              </a:buClr>
            </a:pPr>
            <a:r>
              <a:rPr lang="en-US" sz="1600" dirty="0"/>
              <a:t>In IaaS, a service provider supplies the virtual servers, Virtual LAN, and storage for deploying test environment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545738" y="2525947"/>
            <a:ext cx="4690678" cy="2902356"/>
            <a:chOff x="1442809" y="2038349"/>
            <a:chExt cx="4296622" cy="2594881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809" y="2038349"/>
              <a:ext cx="4296622" cy="2416488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2737595" y="4387009"/>
              <a:ext cx="2232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sz="1000" b="1" dirty="0">
                  <a:solidFill>
                    <a:schemeClr val="bg2"/>
                  </a:solidFill>
                </a:rPr>
                <a:t>Example of Cloud Service 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53753" y="4049280"/>
              <a:ext cx="158257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en-US" sz="800" b="1" dirty="0">
                  <a:solidFill>
                    <a:schemeClr val="bg2"/>
                  </a:solidFill>
                </a:rPr>
                <a:t>IT Resource Package 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2703784" y="2840256"/>
              <a:ext cx="1230423" cy="576416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934207" y="2453226"/>
              <a:ext cx="1442" cy="3251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049184" y="3609695"/>
              <a:ext cx="10529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sz="800" b="1" dirty="0">
                  <a:solidFill>
                    <a:schemeClr val="bg2"/>
                  </a:solidFill>
                </a:rPr>
                <a:t>Test Servers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90750" y="4003445"/>
              <a:ext cx="10801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sz="800" b="1" dirty="0">
                  <a:solidFill>
                    <a:schemeClr val="bg2"/>
                  </a:solidFill>
                </a:rPr>
                <a:t>Database server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20153403">
              <a:off x="2919986" y="2942213"/>
              <a:ext cx="7770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sz="800" b="1" dirty="0">
                  <a:solidFill>
                    <a:schemeClr val="bg2"/>
                  </a:solidFill>
                </a:rPr>
                <a:t>VLAN 10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49324" y="3054091"/>
              <a:ext cx="13063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sz="800" b="1" dirty="0">
                  <a:solidFill>
                    <a:schemeClr val="bg2"/>
                  </a:solidFill>
                </a:rPr>
                <a:t>Application Server  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99392" y="4030781"/>
              <a:ext cx="738984" cy="302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sz="800" b="1" dirty="0">
                  <a:solidFill>
                    <a:schemeClr val="bg2"/>
                  </a:solidFill>
                </a:rPr>
                <a:t>Logical Unit No (LUN)</a:t>
              </a:r>
            </a:p>
          </p:txBody>
        </p:sp>
        <p:pic>
          <p:nvPicPr>
            <p:cNvPr id="12" name="Picture 41" descr="C:\Users\patils1\Desktop\2013 Projects\CIS v2\CIS Slide Deck_Based on Book\Colored Graphics\Virtual Machine with Application and O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357" y="3214267"/>
              <a:ext cx="503427" cy="40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1" descr="C:\Users\patils1\Desktop\2013 Projects\CIS v2\CIS Slide Deck_Based on Book\Colored Graphics\Virtual Machine with Application and O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804" y="2652454"/>
              <a:ext cx="503427" cy="40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Straight Connector 36"/>
            <p:cNvCxnSpPr/>
            <p:nvPr/>
          </p:nvCxnSpPr>
          <p:spPr>
            <a:xfrm>
              <a:off x="2703784" y="3500034"/>
              <a:ext cx="1026240" cy="32043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 rot="1031958">
              <a:off x="2900385" y="3681812"/>
              <a:ext cx="7804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sz="800" b="1" dirty="0">
                  <a:solidFill>
                    <a:schemeClr val="bg2"/>
                  </a:solidFill>
                </a:rPr>
                <a:t>VLAN 20</a:t>
              </a:r>
            </a:p>
          </p:txBody>
        </p:sp>
        <p:cxnSp>
          <p:nvCxnSpPr>
            <p:cNvPr id="53" name="Straight Connector 52"/>
            <p:cNvCxnSpPr>
              <a:endCxn id="52" idx="1"/>
            </p:cNvCxnSpPr>
            <p:nvPr/>
          </p:nvCxnSpPr>
          <p:spPr>
            <a:xfrm flipV="1">
              <a:off x="4103316" y="3820471"/>
              <a:ext cx="922825" cy="2733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141" y="3649424"/>
              <a:ext cx="349641" cy="342094"/>
            </a:xfrm>
            <a:prstGeom prst="rect">
              <a:avLst/>
            </a:prstGeom>
          </p:spPr>
        </p:pic>
        <p:pic>
          <p:nvPicPr>
            <p:cNvPr id="51" name="Picture 41" descr="C:\Users\patils1\Desktop\2013 Projects\CIS v2\CIS Slide Deck_Based on Book\Colored Graphics\Virtual Machine with Application and O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204" y="3609695"/>
              <a:ext cx="503427" cy="40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 descr="Peep_Formal_Ma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833" y="5019568"/>
            <a:ext cx="799905" cy="90500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49495" y="5670654"/>
            <a:ext cx="15925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1000" b="1" dirty="0">
                <a:solidFill>
                  <a:schemeClr val="bg2"/>
                </a:solidFill>
              </a:rPr>
              <a:t>User Request Services 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369107" y="4672337"/>
            <a:ext cx="357450" cy="467803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608403" y="4023140"/>
            <a:ext cx="7770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800" b="1" dirty="0">
                <a:solidFill>
                  <a:schemeClr val="bg2"/>
                </a:solidFill>
              </a:rPr>
              <a:t>VLAN 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51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Cloud service - Introduction (Cont’d)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88621" y="5425310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800" dirty="0">
                <a:solidFill>
                  <a:schemeClr val="bg2"/>
                </a:solidFill>
              </a:rPr>
              <a:t>Source: </a:t>
            </a:r>
            <a:r>
              <a:rPr lang="en-US" sz="800" dirty="0">
                <a:solidFill>
                  <a:srgbClr val="000000"/>
                </a:solidFill>
              </a:rPr>
              <a:t>Gartner - Aug 2017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633110"/>
            <a:ext cx="7696200" cy="762000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2"/>
                </a:solidFill>
              </a:rPr>
              <a:t>Cloud computing deployment should begin with service definition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8739" y="3075432"/>
            <a:ext cx="3318777" cy="2410968"/>
          </a:xfrm>
          <a:prstGeom prst="rect">
            <a:avLst/>
          </a:prstGeom>
          <a:solidFill>
            <a:schemeClr val="bg1">
              <a:lumMod val="20000"/>
              <a:lumOff val="80000"/>
              <a:alpha val="68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758739" y="2558322"/>
            <a:ext cx="3318777" cy="497600"/>
          </a:xfrm>
          <a:custGeom>
            <a:avLst/>
            <a:gdLst>
              <a:gd name="connsiteX0" fmla="*/ 0 w 1408047"/>
              <a:gd name="connsiteY0" fmla="*/ 0 h 205435"/>
              <a:gd name="connsiteX1" fmla="*/ 1408047 w 1408047"/>
              <a:gd name="connsiteY1" fmla="*/ 0 h 205435"/>
              <a:gd name="connsiteX2" fmla="*/ 1408047 w 1408047"/>
              <a:gd name="connsiteY2" fmla="*/ 205435 h 205435"/>
              <a:gd name="connsiteX3" fmla="*/ 0 w 1408047"/>
              <a:gd name="connsiteY3" fmla="*/ 205435 h 205435"/>
              <a:gd name="connsiteX4" fmla="*/ 0 w 1408047"/>
              <a:gd name="connsiteY4" fmla="*/ 0 h 20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047" h="205435">
                <a:moveTo>
                  <a:pt x="0" y="0"/>
                </a:moveTo>
                <a:lnTo>
                  <a:pt x="1408047" y="0"/>
                </a:lnTo>
                <a:lnTo>
                  <a:pt x="1408047" y="205435"/>
                </a:lnTo>
                <a:lnTo>
                  <a:pt x="0" y="2054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bg2"/>
                </a:solidFill>
              </a:rPr>
              <a:t>Steps targeted to achieve business outcomes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907" y="3214733"/>
            <a:ext cx="3105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Identify IT services that you offer or procure  </a:t>
            </a:r>
          </a:p>
          <a:p>
            <a:endParaRPr lang="en-US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Document the internal processes </a:t>
            </a:r>
          </a:p>
          <a:p>
            <a:endParaRPr lang="en-US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Map the workloads to the associated cloud services  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9A93958-6B21-4835-801A-E65CC2924841}"/>
              </a:ext>
            </a:extLst>
          </p:cNvPr>
          <p:cNvGrpSpPr/>
          <p:nvPr/>
        </p:nvGrpSpPr>
        <p:grpSpPr>
          <a:xfrm>
            <a:off x="4281268" y="2430439"/>
            <a:ext cx="4427312" cy="3079288"/>
            <a:chOff x="418491" y="1314782"/>
            <a:chExt cx="4427312" cy="3079288"/>
          </a:xfrm>
        </p:grpSpPr>
        <p:sp>
          <p:nvSpPr>
            <p:cNvPr id="67" name="Rounded Rectangle 12">
              <a:extLst>
                <a:ext uri="{FF2B5EF4-FFF2-40B4-BE49-F238E27FC236}">
                  <a16:creationId xmlns:a16="http://schemas.microsoft.com/office/drawing/2014/main" id="{7238AABE-7355-4D63-921A-38F3770F378F}"/>
                </a:ext>
              </a:extLst>
            </p:cNvPr>
            <p:cNvSpPr/>
            <p:nvPr/>
          </p:nvSpPr>
          <p:spPr>
            <a:xfrm>
              <a:off x="934571" y="1792941"/>
              <a:ext cx="3352800" cy="609600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rgbClr val="0085C3"/>
              </a:solidFill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Rounded Rectangle 13">
              <a:extLst>
                <a:ext uri="{FF2B5EF4-FFF2-40B4-BE49-F238E27FC236}">
                  <a16:creationId xmlns:a16="http://schemas.microsoft.com/office/drawing/2014/main" id="{F853D290-DBF5-4E54-B340-6A8D6281F6B2}"/>
                </a:ext>
              </a:extLst>
            </p:cNvPr>
            <p:cNvSpPr/>
            <p:nvPr/>
          </p:nvSpPr>
          <p:spPr>
            <a:xfrm>
              <a:off x="939053" y="2495550"/>
              <a:ext cx="3352800" cy="685800"/>
            </a:xfrm>
            <a:prstGeom prst="roundRect">
              <a:avLst/>
            </a:prstGeom>
            <a:solidFill>
              <a:srgbClr val="444444">
                <a:lumMod val="40000"/>
                <a:lumOff val="60000"/>
              </a:srgbClr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Rounded Rectangle 14">
              <a:extLst>
                <a:ext uri="{FF2B5EF4-FFF2-40B4-BE49-F238E27FC236}">
                  <a16:creationId xmlns:a16="http://schemas.microsoft.com/office/drawing/2014/main" id="{F79674BC-A96D-4B46-881B-6DA97A7D9658}"/>
                </a:ext>
              </a:extLst>
            </p:cNvPr>
            <p:cNvSpPr/>
            <p:nvPr/>
          </p:nvSpPr>
          <p:spPr>
            <a:xfrm>
              <a:off x="966994" y="3256266"/>
              <a:ext cx="3352800" cy="816102"/>
            </a:xfrm>
            <a:prstGeom prst="roundRect">
              <a:avLst/>
            </a:prstGeom>
            <a:solidFill>
              <a:srgbClr val="0085C3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ounded Rectangle 15">
              <a:extLst>
                <a:ext uri="{FF2B5EF4-FFF2-40B4-BE49-F238E27FC236}">
                  <a16:creationId xmlns:a16="http://schemas.microsoft.com/office/drawing/2014/main" id="{77419892-BA50-4B8B-AA15-2EC21CED7C4F}"/>
                </a:ext>
              </a:extLst>
            </p:cNvPr>
            <p:cNvSpPr/>
            <p:nvPr/>
          </p:nvSpPr>
          <p:spPr>
            <a:xfrm>
              <a:off x="1397882" y="2007229"/>
              <a:ext cx="2434768" cy="1696749"/>
            </a:xfrm>
            <a:prstGeom prst="roundRect">
              <a:avLst/>
            </a:prstGeom>
            <a:solidFill>
              <a:srgbClr val="FFFFFF">
                <a:alpha val="60000"/>
              </a:srgbClr>
            </a:solidFill>
            <a:ln w="12700" cmpd="sng">
              <a:solidFill>
                <a:srgbClr val="0085C3"/>
              </a:solidFill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17EC218-1A09-4F41-9BAB-367E17C75326}"/>
                </a:ext>
              </a:extLst>
            </p:cNvPr>
            <p:cNvSpPr txBox="1"/>
            <p:nvPr/>
          </p:nvSpPr>
          <p:spPr>
            <a:xfrm>
              <a:off x="1888236" y="264452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Cloud Computing Services</a:t>
              </a:r>
            </a:p>
          </p:txBody>
        </p:sp>
        <p:sp>
          <p:nvSpPr>
            <p:cNvPr id="72" name="Up Arrow 17">
              <a:extLst>
                <a:ext uri="{FF2B5EF4-FFF2-40B4-BE49-F238E27FC236}">
                  <a16:creationId xmlns:a16="http://schemas.microsoft.com/office/drawing/2014/main" id="{7B287DE4-5726-4158-A434-A92EB87F9245}"/>
                </a:ext>
              </a:extLst>
            </p:cNvPr>
            <p:cNvSpPr/>
            <p:nvPr/>
          </p:nvSpPr>
          <p:spPr>
            <a:xfrm>
              <a:off x="4388603" y="1799472"/>
              <a:ext cx="457200" cy="2280711"/>
            </a:xfrm>
            <a:prstGeom prst="upArrow">
              <a:avLst/>
            </a:prstGeom>
            <a:solidFill>
              <a:srgbClr val="0085C3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7F9706F-DFDF-4E44-8F31-E24DCDAEEE64}"/>
                </a:ext>
              </a:extLst>
            </p:cNvPr>
            <p:cNvSpPr txBox="1"/>
            <p:nvPr/>
          </p:nvSpPr>
          <p:spPr>
            <a:xfrm>
              <a:off x="943388" y="1537860"/>
              <a:ext cx="88541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Cross-Silo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748CAB1-C5A5-4409-9B68-6E12E931C1FB}"/>
                </a:ext>
              </a:extLst>
            </p:cNvPr>
            <p:cNvSpPr txBox="1"/>
            <p:nvPr/>
          </p:nvSpPr>
          <p:spPr>
            <a:xfrm>
              <a:off x="2143538" y="1314782"/>
              <a:ext cx="885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Complex Situationally dependent 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8A8E09D-61F7-4374-9592-01D9A112A3B9}"/>
                </a:ext>
              </a:extLst>
            </p:cNvPr>
            <p:cNvSpPr txBox="1"/>
            <p:nvPr/>
          </p:nvSpPr>
          <p:spPr>
            <a:xfrm>
              <a:off x="3362943" y="1450996"/>
              <a:ext cx="8854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Coordination- Oriented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810BC3F-9BB6-45DB-BA43-698A6493A7E1}"/>
                </a:ext>
              </a:extLst>
            </p:cNvPr>
            <p:cNvSpPr txBox="1"/>
            <p:nvPr/>
          </p:nvSpPr>
          <p:spPr>
            <a:xfrm>
              <a:off x="1016785" y="4055516"/>
              <a:ext cx="8854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Functionality Specific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CD5413C-05A5-4B5E-B8BB-D78EAC40340F}"/>
                </a:ext>
              </a:extLst>
            </p:cNvPr>
            <p:cNvSpPr txBox="1"/>
            <p:nvPr/>
          </p:nvSpPr>
          <p:spPr>
            <a:xfrm>
              <a:off x="2176078" y="4049117"/>
              <a:ext cx="8854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Simple: Fixed Sequence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91E7B7A-A070-41F5-8EA9-1C1A31F515E6}"/>
                </a:ext>
              </a:extLst>
            </p:cNvPr>
            <p:cNvSpPr txBox="1"/>
            <p:nvPr/>
          </p:nvSpPr>
          <p:spPr>
            <a:xfrm>
              <a:off x="3421579" y="4047983"/>
              <a:ext cx="8854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Technically Focused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6DB46C4-5CE2-435D-AF5E-64471CD8C190}"/>
                </a:ext>
              </a:extLst>
            </p:cNvPr>
            <p:cNvSpPr txBox="1"/>
            <p:nvPr/>
          </p:nvSpPr>
          <p:spPr>
            <a:xfrm>
              <a:off x="552226" y="3353541"/>
              <a:ext cx="430887" cy="67700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IT Task  Automation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534D70F-D810-4798-83CF-A6D4354A991A}"/>
                </a:ext>
              </a:extLst>
            </p:cNvPr>
            <p:cNvSpPr txBox="1"/>
            <p:nvPr/>
          </p:nvSpPr>
          <p:spPr>
            <a:xfrm>
              <a:off x="418491" y="1710192"/>
              <a:ext cx="553998" cy="67700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Business Services Automation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111340C-8323-4CB5-BA11-04829DB917A6}"/>
                </a:ext>
              </a:extLst>
            </p:cNvPr>
            <p:cNvSpPr txBox="1"/>
            <p:nvPr/>
          </p:nvSpPr>
          <p:spPr>
            <a:xfrm>
              <a:off x="541602" y="2473295"/>
              <a:ext cx="430887" cy="67700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IT Service  Automation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E2AE302-B3B6-4CBE-90C9-11C929EFBF14}"/>
                </a:ext>
              </a:extLst>
            </p:cNvPr>
            <p:cNvSpPr txBox="1"/>
            <p:nvPr/>
          </p:nvSpPr>
          <p:spPr>
            <a:xfrm>
              <a:off x="4463314" y="2196353"/>
              <a:ext cx="307777" cy="116279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Business Value 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ABDEB12-1C4F-44E4-8E08-ABD58084C3A4}"/>
                </a:ext>
              </a:extLst>
            </p:cNvPr>
            <p:cNvSpPr/>
            <p:nvPr/>
          </p:nvSpPr>
          <p:spPr>
            <a:xfrm>
              <a:off x="1115307" y="3867150"/>
              <a:ext cx="561093" cy="206502"/>
            </a:xfrm>
            <a:prstGeom prst="rect">
              <a:avLst/>
            </a:prstGeom>
            <a:solidFill>
              <a:srgbClr val="444444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F1F8BDD-8B4C-4DA6-AF58-1E3D2860E371}"/>
                </a:ext>
              </a:extLst>
            </p:cNvPr>
            <p:cNvSpPr/>
            <p:nvPr/>
          </p:nvSpPr>
          <p:spPr>
            <a:xfrm>
              <a:off x="1714765" y="3865866"/>
              <a:ext cx="482814" cy="207786"/>
            </a:xfrm>
            <a:prstGeom prst="rect">
              <a:avLst/>
            </a:prstGeom>
            <a:solidFill>
              <a:srgbClr val="444444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5DFFF11-9822-42C3-AC8B-BDA4D3A6EDFF}"/>
                </a:ext>
              </a:extLst>
            </p:cNvPr>
            <p:cNvSpPr/>
            <p:nvPr/>
          </p:nvSpPr>
          <p:spPr>
            <a:xfrm>
              <a:off x="2275857" y="3858515"/>
              <a:ext cx="561093" cy="206502"/>
            </a:xfrm>
            <a:prstGeom prst="rect">
              <a:avLst/>
            </a:prstGeom>
            <a:solidFill>
              <a:srgbClr val="444444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27F79ED-6E54-4657-BC46-19B2AB486829}"/>
                </a:ext>
              </a:extLst>
            </p:cNvPr>
            <p:cNvSpPr/>
            <p:nvPr/>
          </p:nvSpPr>
          <p:spPr>
            <a:xfrm>
              <a:off x="2890137" y="3865866"/>
              <a:ext cx="561093" cy="206502"/>
            </a:xfrm>
            <a:prstGeom prst="rect">
              <a:avLst/>
            </a:prstGeom>
            <a:solidFill>
              <a:srgbClr val="444444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D0B9A9F-3D1F-4F3A-8B55-F677ECB09A0A}"/>
                </a:ext>
              </a:extLst>
            </p:cNvPr>
            <p:cNvSpPr/>
            <p:nvPr/>
          </p:nvSpPr>
          <p:spPr>
            <a:xfrm>
              <a:off x="3517651" y="3858515"/>
              <a:ext cx="314998" cy="220577"/>
            </a:xfrm>
            <a:prstGeom prst="rect">
              <a:avLst/>
            </a:prstGeom>
            <a:solidFill>
              <a:srgbClr val="444444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D7398CA-3EFE-4842-98BB-00AA7C2129C4}"/>
                </a:ext>
              </a:extLst>
            </p:cNvPr>
            <p:cNvSpPr txBox="1"/>
            <p:nvPr/>
          </p:nvSpPr>
          <p:spPr>
            <a:xfrm>
              <a:off x="1070760" y="3858052"/>
              <a:ext cx="88541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Provisioning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5F6D2DF-B55C-41CC-AC47-57CF30DBD7AC}"/>
                </a:ext>
              </a:extLst>
            </p:cNvPr>
            <p:cNvSpPr txBox="1"/>
            <p:nvPr/>
          </p:nvSpPr>
          <p:spPr>
            <a:xfrm>
              <a:off x="1534037" y="3864451"/>
              <a:ext cx="88541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Patch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32123C2-C1D8-4E31-9084-1CDD8CFB1AFB}"/>
                </a:ext>
              </a:extLst>
            </p:cNvPr>
            <p:cNvSpPr txBox="1"/>
            <p:nvPr/>
          </p:nvSpPr>
          <p:spPr>
            <a:xfrm>
              <a:off x="2211642" y="3828888"/>
              <a:ext cx="8854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Configuration Access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5B4F4BD-CBE6-43A5-B945-D3587D63A501}"/>
                </a:ext>
              </a:extLst>
            </p:cNvPr>
            <p:cNvSpPr txBox="1"/>
            <p:nvPr/>
          </p:nvSpPr>
          <p:spPr>
            <a:xfrm>
              <a:off x="2854500" y="3830303"/>
              <a:ext cx="8854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Compliance 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and Audit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ACD8B6E-E297-4B2A-A1A4-DD6977CCA3C3}"/>
                </a:ext>
              </a:extLst>
            </p:cNvPr>
            <p:cNvSpPr txBox="1"/>
            <p:nvPr/>
          </p:nvSpPr>
          <p:spPr>
            <a:xfrm>
              <a:off x="3457027" y="3837562"/>
              <a:ext cx="88541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……..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447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407963"/>
            <a:ext cx="8686800" cy="1061935"/>
          </a:xfrm>
        </p:spPr>
        <p:txBody>
          <a:bodyPr/>
          <a:lstStyle/>
          <a:p>
            <a:r>
              <a:rPr lang="en-US" dirty="0"/>
              <a:t>Key Functions of </a:t>
            </a:r>
            <a:br>
              <a:rPr lang="en-US" dirty="0"/>
            </a:br>
            <a:r>
              <a:rPr lang="en-US" dirty="0"/>
              <a:t>Cloud Service Component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89453" y="2290852"/>
            <a:ext cx="3000602" cy="2449959"/>
            <a:chOff x="5742134" y="2022523"/>
            <a:chExt cx="2346453" cy="13267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134" y="2022523"/>
              <a:ext cx="974996" cy="4977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4491" y="2083303"/>
              <a:ext cx="1017395" cy="5164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514" y="2494245"/>
              <a:ext cx="825890" cy="509883"/>
            </a:xfrm>
            <a:prstGeom prst="rect">
              <a:avLst/>
            </a:prstGeom>
          </p:spPr>
        </p:pic>
        <p:pic>
          <p:nvPicPr>
            <p:cNvPr id="8" name="Picture 7" descr="Peep_Servic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6147339" y="2298336"/>
              <a:ext cx="976616" cy="8929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144101" y="3010727"/>
              <a:ext cx="19444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sz="1600" dirty="0">
                  <a:solidFill>
                    <a:schemeClr val="bg2"/>
                  </a:solidFill>
                </a:rPr>
                <a:t>Cloud Services </a:t>
              </a: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3557" y="1893966"/>
            <a:ext cx="4866968" cy="4010887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+mj-lt"/>
                <a:ea typeface="Museo Sans For Dell" pitchFamily="2" charset="0"/>
                <a:cs typeface="+mn-cs"/>
              </a:defRPr>
            </a:lvl1pPr>
            <a:lvl2pPr marL="574675" indent="-2333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aseline="0">
                <a:solidFill>
                  <a:srgbClr val="000000"/>
                </a:solidFill>
                <a:latin typeface="+mj-lt"/>
                <a:ea typeface="Museo Sans For Dell" pitchFamily="2" charset="0"/>
              </a:defRPr>
            </a:lvl2pPr>
            <a:lvl3pPr marL="909638" indent="-2206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›"/>
              <a:defRPr sz="1000" baseline="0">
                <a:solidFill>
                  <a:srgbClr val="000000"/>
                </a:solidFill>
                <a:latin typeface="+mj-lt"/>
                <a:ea typeface="Museo Sans For Dell" pitchFamily="2" charset="0"/>
              </a:defRPr>
            </a:lvl3pPr>
            <a:lvl4pPr marL="1246188" indent="-22225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Courier New" panose="02070309020205020404" pitchFamily="49" charset="0"/>
              <a:buChar char="o"/>
              <a:defRPr sz="1000" baseline="0">
                <a:solidFill>
                  <a:srgbClr val="000000"/>
                </a:solidFill>
                <a:latin typeface="+mj-lt"/>
                <a:ea typeface="Museo Sans For Dell" pitchFamily="2" charset="0"/>
              </a:defRPr>
            </a:lvl4pPr>
            <a:lvl5pPr marL="1608138" indent="-2365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For Dell 300" pitchFamily="50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5pPr>
            <a:lvl6pPr marL="20653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9pPr>
          </a:lstStyle>
          <a:p>
            <a:pPr marL="285750" indent="-285750">
              <a:spcBef>
                <a:spcPts val="0"/>
              </a:spcBef>
            </a:pPr>
            <a:r>
              <a:rPr lang="en-US" sz="1800" kern="0" dirty="0">
                <a:solidFill>
                  <a:schemeClr val="tx1"/>
                </a:solidFill>
              </a:rPr>
              <a:t>Enables defining services in a service catalog </a:t>
            </a:r>
          </a:p>
          <a:p>
            <a:pPr lvl="1">
              <a:spcBef>
                <a:spcPts val="0"/>
              </a:spcBef>
            </a:pPr>
            <a:r>
              <a:rPr lang="en-US" sz="1400" kern="0" dirty="0">
                <a:solidFill>
                  <a:schemeClr val="tx1"/>
                </a:solidFill>
              </a:rPr>
              <a:t>ensure that the consumers are able to view the available services, service level options, and service cost. </a:t>
            </a:r>
          </a:p>
          <a:p>
            <a:pPr marL="285750" indent="-285750">
              <a:spcBef>
                <a:spcPts val="0"/>
              </a:spcBef>
            </a:pPr>
            <a:r>
              <a:rPr lang="en-US" sz="1800" kern="0" dirty="0">
                <a:solidFill>
                  <a:schemeClr val="tx1"/>
                </a:solidFill>
              </a:rPr>
              <a:t>Enable on-demand self-service provisioning of services </a:t>
            </a:r>
          </a:p>
          <a:p>
            <a:pPr lvl="1">
              <a:spcBef>
                <a:spcPts val="0"/>
              </a:spcBef>
            </a:pPr>
            <a:r>
              <a:rPr lang="en-US" sz="1400" kern="0" dirty="0">
                <a:solidFill>
                  <a:schemeClr val="tx1"/>
                </a:solidFill>
              </a:rPr>
              <a:t>such as required resources, needed configurations, and location of data. </a:t>
            </a:r>
          </a:p>
          <a:p>
            <a:pPr marL="285750" indent="-285750">
              <a:spcBef>
                <a:spcPts val="0"/>
              </a:spcBef>
            </a:pPr>
            <a:r>
              <a:rPr lang="en-US" sz="1800" kern="0" dirty="0">
                <a:solidFill>
                  <a:schemeClr val="tx1"/>
                </a:solidFill>
              </a:rPr>
              <a:t>Presents cloud interfaces to consume services </a:t>
            </a:r>
          </a:p>
          <a:p>
            <a:pPr marL="631825" lvl="1" indent="-285750">
              <a:spcBef>
                <a:spcPts val="0"/>
              </a:spcBef>
            </a:pPr>
            <a:r>
              <a:rPr lang="en-US" sz="1400" kern="0" dirty="0">
                <a:solidFill>
                  <a:schemeClr val="tx1"/>
                </a:solidFill>
              </a:rPr>
              <a:t>consumers perform computing activities, such as executing a transaction and administer their use of rented service instances such as modifying, scaling, stopping, or restarting a service instance.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2365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Service catalog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7689" y="5955843"/>
            <a:ext cx="512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Example: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DELL EMC Cloud Service Catalog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0806" y="3048000"/>
            <a:ext cx="2608194" cy="160019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2"/>
                </a:solidFill>
              </a:rPr>
              <a:t>Service providers define services in a catalog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2"/>
                </a:solidFill>
              </a:rPr>
              <a:t>For example: 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2"/>
                </a:solidFill>
              </a:rPr>
              <a:t>VM, and </a:t>
            </a:r>
            <a:r>
              <a:rPr lang="en-US" sz="1600" dirty="0">
                <a:solidFill>
                  <a:srgbClr val="FFFFFF"/>
                </a:solidFill>
              </a:rPr>
              <a:t>Storage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689" y="2208888"/>
            <a:ext cx="5127776" cy="3595468"/>
          </a:xfrm>
          <a:prstGeom prst="rect">
            <a:avLst/>
          </a:prstGeom>
        </p:spPr>
      </p:pic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2ABA28D9-1467-4083-BBF2-A279ADE319E6}"/>
              </a:ext>
            </a:extLst>
          </p:cNvPr>
          <p:cNvSpPr/>
          <p:nvPr/>
        </p:nvSpPr>
        <p:spPr>
          <a:xfrm>
            <a:off x="485775" y="1469899"/>
            <a:ext cx="8392711" cy="587502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Menu of services that lists services, attributes of services, service level commitments, terms and conditions for service provisioning, and prices of services.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26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</a:t>
            </a:r>
            <a:r>
              <a:rPr lang="en-US" dirty="0">
                <a:solidFill>
                  <a:srgbClr val="0085C3"/>
                </a:solidFill>
              </a:rPr>
              <a:t>ordering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1683" y="6226126"/>
            <a:ext cx="44406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Example : Web Form for Ordering VM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223" y="3006505"/>
            <a:ext cx="6996108" cy="3063754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902223" y="1723608"/>
            <a:ext cx="1802179" cy="94819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2"/>
                </a:solidFill>
              </a:rPr>
              <a:t>Choose a Service from a Service Catalog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55535" y="1723609"/>
            <a:ext cx="1802179" cy="94819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2"/>
                </a:solidFill>
              </a:rPr>
              <a:t>Select suitable attributes of the service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6152" y="1753802"/>
            <a:ext cx="1802179" cy="94819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92D050"/>
              </a:buClr>
              <a:buSzPct val="120000"/>
            </a:pPr>
            <a:r>
              <a:rPr lang="en-US" sz="1600" dirty="0">
                <a:solidFill>
                  <a:schemeClr val="tx2"/>
                </a:solidFill>
              </a:rPr>
              <a:t>Agree to Contract Terms and Submit the Form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717184" y="2028120"/>
            <a:ext cx="838351" cy="399561"/>
          </a:xfrm>
          <a:prstGeom prst="rightArrow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257801" y="2028119"/>
            <a:ext cx="838351" cy="399561"/>
          </a:xfrm>
          <a:prstGeom prst="rightArrow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0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</a:t>
            </a:r>
            <a:r>
              <a:rPr lang="en-US" dirty="0">
                <a:solidFill>
                  <a:srgbClr val="0085C3"/>
                </a:solidFill>
              </a:rPr>
              <a:t>catalog - demo</a:t>
            </a:r>
            <a:r>
              <a:rPr lang="en-US" dirty="0"/>
              <a:t> </a:t>
            </a:r>
            <a:r>
              <a:rPr lang="en-US" dirty="0">
                <a:solidFill>
                  <a:srgbClr val="0085C3"/>
                </a:solidFill>
              </a:rPr>
              <a:t>video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792" y="2989870"/>
            <a:ext cx="81828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1400" b="1" dirty="0">
                <a:solidFill>
                  <a:schemeClr val="bg2"/>
                </a:solidFill>
              </a:rPr>
              <a:t>To access the video, please click the below link</a:t>
            </a:r>
          </a:p>
          <a:p>
            <a:pPr>
              <a:buClr>
                <a:schemeClr val="bg1"/>
              </a:buClr>
            </a:pPr>
            <a:endParaRPr lang="en-US" sz="1400" dirty="0">
              <a:solidFill>
                <a:schemeClr val="bg2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400" dirty="0">
                <a:solidFill>
                  <a:schemeClr val="bg2"/>
                </a:solidFill>
                <a:hlinkClick r:id="rId3"/>
              </a:rPr>
              <a:t>https://edutube.emc.com/Player.aspx?vno=huo+MObUdvYllp5jPJLWsQ==&amp;autoplay=true&amp;t=0h0m0s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341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9903c6853842aca4a40338c2f5f0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UCTI-Template-foundation-level">
  <a:themeElements>
    <a:clrScheme name="UCTI-Template-foundation-lev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CTI-Template-foundation-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TI-Template-foundation-lev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-Presentation1" id="{056D3B58-78C5-4792-9A15-3976C5F26F37}" vid="{CABCEE13-F20D-4B07-A546-C80DB163D7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1-Presentation1</Template>
  <TotalTime>26059</TotalTime>
  <Words>1926</Words>
  <Application>Microsoft Office PowerPoint</Application>
  <PresentationFormat>On-screen Show (4:3)</PresentationFormat>
  <Paragraphs>383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&gt;acro303</vt:lpstr>
      <vt:lpstr>Adobe Gothic Std B</vt:lpstr>
      <vt:lpstr>Arial</vt:lpstr>
      <vt:lpstr>Calibri</vt:lpstr>
      <vt:lpstr>Lato Black</vt:lpstr>
      <vt:lpstr>Museo Sans For Dell</vt:lpstr>
      <vt:lpstr>Verdana</vt:lpstr>
      <vt:lpstr>UCTI-Template-foundation-level</vt:lpstr>
      <vt:lpstr>CT105-3-M Cloud Infrastructure and Services</vt:lpstr>
      <vt:lpstr>Lesson: Cloud Services</vt:lpstr>
      <vt:lpstr>Introduction video: Transforming IT into cloud service provider </vt:lpstr>
      <vt:lpstr>Cloud service - Introduction </vt:lpstr>
      <vt:lpstr>Cloud service - Introduction (Cont’d)</vt:lpstr>
      <vt:lpstr>Key Functions of  Cloud Service Component </vt:lpstr>
      <vt:lpstr>Service catalog</vt:lpstr>
      <vt:lpstr>Service ordering</vt:lpstr>
      <vt:lpstr>Service catalog - demo video</vt:lpstr>
      <vt:lpstr>Cloud service interfaces </vt:lpstr>
      <vt:lpstr>Cloud portal </vt:lpstr>
      <vt:lpstr>Cloud service lifecycle </vt:lpstr>
      <vt:lpstr>Phase 1: Service planning </vt:lpstr>
      <vt:lpstr>Phase 2: Service creation </vt:lpstr>
      <vt:lpstr>Phase 2: Service creation (Cont’d) </vt:lpstr>
      <vt:lpstr>Service offering: Examples</vt:lpstr>
      <vt:lpstr>Phase 3: Service operation</vt:lpstr>
      <vt:lpstr>Phase 4: Service termination </vt:lpstr>
      <vt:lpstr>Service Automation: Demo  </vt:lpstr>
      <vt:lpstr>Challenges of traditional service management </vt:lpstr>
      <vt:lpstr>What is Service Automation?</vt:lpstr>
      <vt:lpstr>Automation of Operations Management </vt:lpstr>
      <vt:lpstr>Orchestration of Service Delivery  </vt:lpstr>
      <vt:lpstr>Service Automation: Key Benefits</vt:lpstr>
      <vt:lpstr>Lesson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CT102-3-M-FL-Fuzzy Logic</dc:title>
  <dc:creator>Dr. Vazeerudeen Hameed</dc:creator>
  <cp:lastModifiedBy>Muhammad Ehsan Rana</cp:lastModifiedBy>
  <cp:revision>63</cp:revision>
  <dcterms:created xsi:type="dcterms:W3CDTF">2020-05-07T07:59:44Z</dcterms:created>
  <dcterms:modified xsi:type="dcterms:W3CDTF">2020-08-05T06:07:33Z</dcterms:modified>
</cp:coreProperties>
</file>