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0" r:id="rId2"/>
  </p:sldMasterIdLst>
  <p:notesMasterIdLst>
    <p:notesMasterId r:id="rId42"/>
  </p:notesMasterIdLst>
  <p:handoutMasterIdLst>
    <p:handoutMasterId r:id="rId43"/>
  </p:handoutMasterIdLst>
  <p:sldIdLst>
    <p:sldId id="271" r:id="rId3"/>
    <p:sldId id="272" r:id="rId4"/>
    <p:sldId id="299" r:id="rId5"/>
    <p:sldId id="257" r:id="rId6"/>
    <p:sldId id="273" r:id="rId7"/>
    <p:sldId id="291" r:id="rId8"/>
    <p:sldId id="300" r:id="rId9"/>
    <p:sldId id="274" r:id="rId10"/>
    <p:sldId id="292" r:id="rId11"/>
    <p:sldId id="298" r:id="rId12"/>
    <p:sldId id="259" r:id="rId13"/>
    <p:sldId id="293" r:id="rId14"/>
    <p:sldId id="306" r:id="rId15"/>
    <p:sldId id="258" r:id="rId16"/>
    <p:sldId id="301" r:id="rId17"/>
    <p:sldId id="275" r:id="rId18"/>
    <p:sldId id="276" r:id="rId19"/>
    <p:sldId id="277" r:id="rId20"/>
    <p:sldId id="289" r:id="rId21"/>
    <p:sldId id="302" r:id="rId22"/>
    <p:sldId id="281" r:id="rId23"/>
    <p:sldId id="280" r:id="rId24"/>
    <p:sldId id="290" r:id="rId25"/>
    <p:sldId id="303" r:id="rId26"/>
    <p:sldId id="295" r:id="rId27"/>
    <p:sldId id="296" r:id="rId28"/>
    <p:sldId id="288" r:id="rId29"/>
    <p:sldId id="297" r:id="rId30"/>
    <p:sldId id="304" r:id="rId31"/>
    <p:sldId id="278" r:id="rId32"/>
    <p:sldId id="279" r:id="rId33"/>
    <p:sldId id="282" r:id="rId34"/>
    <p:sldId id="283" r:id="rId35"/>
    <p:sldId id="284" r:id="rId36"/>
    <p:sldId id="285" r:id="rId37"/>
    <p:sldId id="305" r:id="rId38"/>
    <p:sldId id="286" r:id="rId39"/>
    <p:sldId id="262" r:id="rId40"/>
    <p:sldId id="28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4"/>
    <p:restoredTop sz="92779"/>
  </p:normalViewPr>
  <p:slideViewPr>
    <p:cSldViewPr snapToGrid="0" snapToObjects="1">
      <p:cViewPr varScale="1">
        <p:scale>
          <a:sx n="67" d="100"/>
          <a:sy n="67" d="100"/>
        </p:scale>
        <p:origin x="1122"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A9474-16A8-1744-A8F5-EA4F15EECC73}"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AD5D3BF-51D6-5C4F-9AC4-C1B920DA5651}">
      <dgm:prSet phldrT="[Text]" custT="1"/>
      <dgm:spPr>
        <a:xfrm>
          <a:off x="0" y="3674867"/>
          <a:ext cx="4056970" cy="1629197"/>
        </a:xfrm>
        <a:solidFill>
          <a:schemeClr val="accent3">
            <a:lumMod val="75000"/>
          </a:schemeClr>
        </a:solidFill>
        <a:ln>
          <a:noFill/>
        </a:ln>
        <a:effectLst/>
      </dgm:spPr>
      <dgm:t>
        <a:bodyPr/>
        <a:lstStyle/>
        <a:p>
          <a:r>
            <a:rPr lang="en-US" sz="2800" dirty="0">
              <a:solidFill>
                <a:sysClr val="window" lastClr="FFFFFF"/>
              </a:solidFill>
              <a:latin typeface="Calibri" panose="020F0502020204030204"/>
              <a:ea typeface=""/>
              <a:cs typeface=""/>
            </a:rPr>
            <a:t>F</a:t>
          </a:r>
          <a:r>
            <a:rPr lang="en-US" sz="2400" dirty="0">
              <a:solidFill>
                <a:sysClr val="window" lastClr="FFFFFF"/>
              </a:solidFill>
              <a:latin typeface="Calibri" panose="020F0502020204030204"/>
              <a:ea typeface=""/>
              <a:cs typeface=""/>
            </a:rPr>
            <a:t>inancial </a:t>
          </a:r>
          <a:r>
            <a:rPr lang="en-US" sz="2400" dirty="0">
              <a:solidFill>
                <a:sysClr val="windowText" lastClr="000000"/>
              </a:solidFill>
              <a:latin typeface="Calibri" panose="020F0502020204030204"/>
              <a:ea typeface=""/>
              <a:cs typeface=""/>
            </a:rPr>
            <a:t>D</a:t>
          </a:r>
          <a:r>
            <a:rPr lang="en-US" sz="2400" dirty="0">
              <a:solidFill>
                <a:sysClr val="window" lastClr="FFFFFF"/>
              </a:solidFill>
              <a:latin typeface="Calibri" panose="020F0502020204030204"/>
              <a:ea typeface=""/>
              <a:cs typeface=""/>
            </a:rPr>
            <a:t>iscipline</a:t>
          </a:r>
        </a:p>
      </dgm:t>
    </dgm:pt>
    <dgm:pt modelId="{CB73C68D-4E15-F24D-9A33-DD57D63EFD59}" type="parTrans" cxnId="{2B1ACF12-99D7-5342-B2B9-B9297F8918D7}">
      <dgm:prSet/>
      <dgm:spPr/>
      <dgm:t>
        <a:bodyPr/>
        <a:lstStyle/>
        <a:p>
          <a:endParaRPr lang="en-US" sz="1600"/>
        </a:p>
      </dgm:t>
    </dgm:pt>
    <dgm:pt modelId="{8C2366FA-94C0-5642-ADCC-6F3B3D1E8D22}" type="sibTrans" cxnId="{2B1ACF12-99D7-5342-B2B9-B9297F8918D7}">
      <dgm:prSet/>
      <dgm:spPr/>
      <dgm:t>
        <a:bodyPr/>
        <a:lstStyle/>
        <a:p>
          <a:endParaRPr lang="en-US" sz="1600"/>
        </a:p>
      </dgm:t>
    </dgm:pt>
    <dgm:pt modelId="{B2F95573-9C87-4D4B-A816-A78A07A843FB}">
      <dgm:prSet phldrT="[Text]" custT="1"/>
      <dgm:spPr>
        <a:xfrm rot="5400000">
          <a:off x="6931128" y="883270"/>
          <a:ext cx="1464074" cy="7212391"/>
        </a:xfrm>
        <a:solidFill>
          <a:schemeClr val="accent3">
            <a:lumMod val="60000"/>
            <a:lumOff val="40000"/>
            <a:alpha val="90000"/>
          </a:scheme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en-US" sz="2000" dirty="0">
              <a:solidFill>
                <a:sysClr val="windowText" lastClr="000000">
                  <a:hueOff val="0"/>
                  <a:satOff val="0"/>
                  <a:lumOff val="0"/>
                  <a:alphaOff val="0"/>
                </a:sysClr>
              </a:solidFill>
              <a:latin typeface="Calibri" panose="020F0502020204030204"/>
              <a:ea typeface=""/>
              <a:cs typeface=""/>
            </a:rPr>
            <a:t>Timely collection of dues</a:t>
          </a:r>
        </a:p>
      </dgm:t>
    </dgm:pt>
    <dgm:pt modelId="{96763525-C0BA-544F-9651-D3C66E87187E}" type="parTrans" cxnId="{197E5A85-61F7-934B-B691-789CE24ECEB3}">
      <dgm:prSet/>
      <dgm:spPr/>
      <dgm:t>
        <a:bodyPr/>
        <a:lstStyle/>
        <a:p>
          <a:endParaRPr lang="en-US" sz="1600"/>
        </a:p>
      </dgm:t>
    </dgm:pt>
    <dgm:pt modelId="{DC2EEF8D-5B16-074F-8E68-01E5E7CA8288}" type="sibTrans" cxnId="{197E5A85-61F7-934B-B691-789CE24ECEB3}">
      <dgm:prSet/>
      <dgm:spPr/>
      <dgm:t>
        <a:bodyPr/>
        <a:lstStyle/>
        <a:p>
          <a:endParaRPr lang="en-US" sz="1600"/>
        </a:p>
      </dgm:t>
    </dgm:pt>
    <dgm:pt modelId="{F7E77070-ABF1-7C4B-AE4D-592102661A70}">
      <dgm:prSet phldrT="[Text]" custT="1"/>
      <dgm:spPr>
        <a:xfrm rot="5400000">
          <a:off x="6931128" y="883270"/>
          <a:ext cx="1464074" cy="7212391"/>
        </a:xfrm>
        <a:solidFill>
          <a:schemeClr val="accent3">
            <a:lumMod val="60000"/>
            <a:lumOff val="40000"/>
            <a:alpha val="90000"/>
          </a:scheme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en-US" sz="2000" dirty="0">
              <a:solidFill>
                <a:sysClr val="windowText" lastClr="000000">
                  <a:hueOff val="0"/>
                  <a:satOff val="0"/>
                  <a:lumOff val="0"/>
                  <a:alphaOff val="0"/>
                </a:sysClr>
              </a:solidFill>
              <a:latin typeface="Calibri" panose="020F0502020204030204"/>
              <a:ea typeface=""/>
              <a:cs typeface=""/>
            </a:rPr>
            <a:t>Zero</a:t>
          </a:r>
          <a:r>
            <a:rPr lang="en-US" sz="2000" baseline="0" dirty="0">
              <a:solidFill>
                <a:sysClr val="windowText" lastClr="000000">
                  <a:hueOff val="0"/>
                  <a:satOff val="0"/>
                  <a:lumOff val="0"/>
                  <a:alphaOff val="0"/>
                </a:sysClr>
              </a:solidFill>
              <a:latin typeface="Calibri" panose="020F0502020204030204"/>
              <a:ea typeface=""/>
              <a:cs typeface=""/>
            </a:rPr>
            <a:t> based budgeting &amp; monitoring</a:t>
          </a:r>
          <a:endParaRPr lang="en-US" sz="2000" dirty="0">
            <a:solidFill>
              <a:sysClr val="windowText" lastClr="000000">
                <a:hueOff val="0"/>
                <a:satOff val="0"/>
                <a:lumOff val="0"/>
                <a:alphaOff val="0"/>
              </a:sysClr>
            </a:solidFill>
            <a:latin typeface="Calibri" panose="020F0502020204030204"/>
            <a:ea typeface=""/>
            <a:cs typeface=""/>
          </a:endParaRPr>
        </a:p>
      </dgm:t>
    </dgm:pt>
    <dgm:pt modelId="{859D9FBA-C5D1-A34E-BF36-5CA18CC09AB7}" type="parTrans" cxnId="{C4AAF5F5-3B9A-654E-9CEE-B3D91B8D60A4}">
      <dgm:prSet/>
      <dgm:spPr/>
      <dgm:t>
        <a:bodyPr/>
        <a:lstStyle/>
        <a:p>
          <a:endParaRPr lang="en-US" sz="1600"/>
        </a:p>
      </dgm:t>
    </dgm:pt>
    <dgm:pt modelId="{F5CE2F74-9D60-B245-A91E-941DDAFE5B8F}" type="sibTrans" cxnId="{C4AAF5F5-3B9A-654E-9CEE-B3D91B8D60A4}">
      <dgm:prSet/>
      <dgm:spPr/>
      <dgm:t>
        <a:bodyPr/>
        <a:lstStyle/>
        <a:p>
          <a:endParaRPr lang="en-US" sz="1600"/>
        </a:p>
      </dgm:t>
    </dgm:pt>
    <dgm:pt modelId="{5B9A2A7D-74D7-4E47-A2D9-D8A16C95CEA1}">
      <dgm:prSet phldrT="[Text]" custT="1"/>
      <dgm:spPr>
        <a:xfrm rot="5400000">
          <a:off x="6931128" y="883270"/>
          <a:ext cx="1464074" cy="7212391"/>
        </a:xfrm>
        <a:solidFill>
          <a:schemeClr val="accent3">
            <a:lumMod val="60000"/>
            <a:lumOff val="40000"/>
            <a:alpha val="90000"/>
          </a:scheme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en-US" sz="2000" dirty="0">
              <a:solidFill>
                <a:sysClr val="windowText" lastClr="000000">
                  <a:hueOff val="0"/>
                  <a:satOff val="0"/>
                  <a:lumOff val="0"/>
                  <a:alphaOff val="0"/>
                </a:sysClr>
              </a:solidFill>
              <a:latin typeface="Calibri" panose="020F0502020204030204"/>
              <a:ea typeface=""/>
              <a:cs typeface=""/>
            </a:rPr>
            <a:t>Review source &amp;</a:t>
          </a:r>
          <a:r>
            <a:rPr lang="en-US" sz="2000" baseline="0" dirty="0">
              <a:solidFill>
                <a:sysClr val="windowText" lastClr="000000">
                  <a:hueOff val="0"/>
                  <a:satOff val="0"/>
                  <a:lumOff val="0"/>
                  <a:alphaOff val="0"/>
                </a:sysClr>
              </a:solidFill>
              <a:latin typeface="Calibri" panose="020F0502020204030204"/>
              <a:ea typeface=""/>
              <a:cs typeface=""/>
            </a:rPr>
            <a:t> use of funds</a:t>
          </a:r>
          <a:endParaRPr lang="en-US" sz="2000" dirty="0">
            <a:solidFill>
              <a:sysClr val="windowText" lastClr="000000">
                <a:hueOff val="0"/>
                <a:satOff val="0"/>
                <a:lumOff val="0"/>
                <a:alphaOff val="0"/>
              </a:sysClr>
            </a:solidFill>
            <a:latin typeface="Calibri" panose="020F0502020204030204"/>
            <a:ea typeface=""/>
            <a:cs typeface=""/>
          </a:endParaRPr>
        </a:p>
      </dgm:t>
    </dgm:pt>
    <dgm:pt modelId="{F5C7EAAA-101F-194C-82AF-73DD38D2CFD0}" type="parTrans" cxnId="{CB607645-0952-0C4F-82B2-D3D24258A728}">
      <dgm:prSet/>
      <dgm:spPr/>
      <dgm:t>
        <a:bodyPr/>
        <a:lstStyle/>
        <a:p>
          <a:endParaRPr lang="en-US" sz="1600"/>
        </a:p>
      </dgm:t>
    </dgm:pt>
    <dgm:pt modelId="{F0BD2DC5-B6FB-9A4B-8FB0-3A6EBD46D3EE}" type="sibTrans" cxnId="{CB607645-0952-0C4F-82B2-D3D24258A728}">
      <dgm:prSet/>
      <dgm:spPr/>
      <dgm:t>
        <a:bodyPr/>
        <a:lstStyle/>
        <a:p>
          <a:endParaRPr lang="en-US" sz="1600"/>
        </a:p>
      </dgm:t>
    </dgm:pt>
    <dgm:pt modelId="{63E23DB3-9547-524E-94C8-589462CF883F}">
      <dgm:prSet custT="1"/>
      <dgm:spPr>
        <a:xfrm>
          <a:off x="0" y="1964210"/>
          <a:ext cx="4056970" cy="1629197"/>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t>
        <a:bodyPr/>
        <a:lstStyle/>
        <a:p>
          <a:r>
            <a:rPr lang="en-US" sz="2800" dirty="0">
              <a:solidFill>
                <a:sysClr val="windowText" lastClr="000000"/>
              </a:solidFill>
              <a:latin typeface="Calibri" panose="020F0502020204030204"/>
              <a:ea typeface=""/>
              <a:cs typeface=""/>
            </a:rPr>
            <a:t>A</a:t>
          </a:r>
          <a:r>
            <a:rPr lang="en-US" sz="2400" dirty="0">
              <a:solidFill>
                <a:sysClr val="window" lastClr="FFFFFF"/>
              </a:solidFill>
              <a:latin typeface="Calibri" panose="020F0502020204030204"/>
              <a:ea typeface=""/>
              <a:cs typeface=""/>
            </a:rPr>
            <a:t>ppreciation of financials</a:t>
          </a:r>
        </a:p>
      </dgm:t>
    </dgm:pt>
    <dgm:pt modelId="{7CB53FCD-ECF0-EB4A-AD83-14C9B3CD7D8D}" type="parTrans" cxnId="{21C79377-3367-1047-B280-F53E4F6447BB}">
      <dgm:prSet/>
      <dgm:spPr/>
      <dgm:t>
        <a:bodyPr/>
        <a:lstStyle/>
        <a:p>
          <a:endParaRPr lang="en-US" sz="1600"/>
        </a:p>
      </dgm:t>
    </dgm:pt>
    <dgm:pt modelId="{A1E26EC9-3EB0-2745-A4C3-C60CA6D7AD48}" type="sibTrans" cxnId="{21C79377-3367-1047-B280-F53E4F6447BB}">
      <dgm:prSet/>
      <dgm:spPr/>
      <dgm:t>
        <a:bodyPr/>
        <a:lstStyle/>
        <a:p>
          <a:endParaRPr lang="en-US" sz="1600"/>
        </a:p>
      </dgm:t>
    </dgm:pt>
    <dgm:pt modelId="{F59D31DA-61DB-2D40-AB43-FCE0C8E8B085}">
      <dgm:prSet custT="1"/>
      <dgm:spPr>
        <a:xfrm rot="5400000">
          <a:off x="6893292" y="-827386"/>
          <a:ext cx="1539747" cy="7212391"/>
        </a:xfr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en-US" sz="2000" dirty="0">
              <a:solidFill>
                <a:sysClr val="windowText" lastClr="000000">
                  <a:hueOff val="0"/>
                  <a:satOff val="0"/>
                  <a:lumOff val="0"/>
                  <a:alphaOff val="0"/>
                </a:sysClr>
              </a:solidFill>
              <a:latin typeface="Calibri" panose="020F0502020204030204"/>
              <a:ea typeface=""/>
              <a:cs typeface=""/>
            </a:rPr>
            <a:t>Regular reporting/review</a:t>
          </a:r>
        </a:p>
      </dgm:t>
    </dgm:pt>
    <dgm:pt modelId="{1D800C54-86C2-FB44-8BAD-77F8BFEC1185}" type="parTrans" cxnId="{21868499-C297-F54E-A7DD-6AF0476904FC}">
      <dgm:prSet/>
      <dgm:spPr/>
      <dgm:t>
        <a:bodyPr/>
        <a:lstStyle/>
        <a:p>
          <a:endParaRPr lang="en-US" sz="1600"/>
        </a:p>
      </dgm:t>
    </dgm:pt>
    <dgm:pt modelId="{49A3DF35-0CAA-C448-B857-B30755B2E69A}" type="sibTrans" cxnId="{21868499-C297-F54E-A7DD-6AF0476904FC}">
      <dgm:prSet/>
      <dgm:spPr/>
      <dgm:t>
        <a:bodyPr/>
        <a:lstStyle/>
        <a:p>
          <a:endParaRPr lang="en-US" sz="1600"/>
        </a:p>
      </dgm:t>
    </dgm:pt>
    <dgm:pt modelId="{6B001419-47D6-074A-9DA8-2CF9CA62E720}">
      <dgm:prSet custT="1"/>
      <dgm:spPr>
        <a:xfrm rot="5400000">
          <a:off x="6893292" y="-827386"/>
          <a:ext cx="1539747" cy="7212391"/>
        </a:xfr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en-US" sz="2000" dirty="0">
              <a:solidFill>
                <a:sysClr val="windowText" lastClr="000000">
                  <a:hueOff val="0"/>
                  <a:satOff val="0"/>
                  <a:lumOff val="0"/>
                  <a:alphaOff val="0"/>
                </a:sysClr>
              </a:solidFill>
              <a:latin typeface="Calibri" panose="020F0502020204030204"/>
              <a:ea typeface=""/>
              <a:cs typeface=""/>
            </a:rPr>
            <a:t>Communicate to</a:t>
          </a:r>
          <a:r>
            <a:rPr lang="en-US" sz="2000" baseline="0" dirty="0">
              <a:solidFill>
                <a:sysClr val="windowText" lastClr="000000">
                  <a:hueOff val="0"/>
                  <a:satOff val="0"/>
                  <a:lumOff val="0"/>
                  <a:alphaOff val="0"/>
                </a:sysClr>
              </a:solidFill>
              <a:latin typeface="Calibri" panose="020F0502020204030204"/>
              <a:ea typeface=""/>
              <a:cs typeface=""/>
            </a:rPr>
            <a:t> clubs &amp; members</a:t>
          </a:r>
          <a:endParaRPr lang="en-US" sz="2000" dirty="0">
            <a:solidFill>
              <a:sysClr val="windowText" lastClr="000000">
                <a:hueOff val="0"/>
                <a:satOff val="0"/>
                <a:lumOff val="0"/>
                <a:alphaOff val="0"/>
              </a:sysClr>
            </a:solidFill>
            <a:latin typeface="Calibri" panose="020F0502020204030204"/>
            <a:ea typeface=""/>
            <a:cs typeface=""/>
          </a:endParaRPr>
        </a:p>
      </dgm:t>
    </dgm:pt>
    <dgm:pt modelId="{3FB18600-4467-2644-83CB-3AEBED5844A2}" type="parTrans" cxnId="{258D9E7F-6AB1-5E4C-8C5E-24299821F1B0}">
      <dgm:prSet/>
      <dgm:spPr/>
      <dgm:t>
        <a:bodyPr/>
        <a:lstStyle/>
        <a:p>
          <a:endParaRPr lang="en-US" sz="1600"/>
        </a:p>
      </dgm:t>
    </dgm:pt>
    <dgm:pt modelId="{1666D543-5F4D-A548-9433-DD73DA3EBE87}" type="sibTrans" cxnId="{258D9E7F-6AB1-5E4C-8C5E-24299821F1B0}">
      <dgm:prSet/>
      <dgm:spPr/>
      <dgm:t>
        <a:bodyPr/>
        <a:lstStyle/>
        <a:p>
          <a:endParaRPr lang="en-US" sz="1600"/>
        </a:p>
      </dgm:t>
    </dgm:pt>
    <dgm:pt modelId="{ABC4DC6F-1C5E-AD45-BF3D-8CE07CDBE269}">
      <dgm:prSet custT="1"/>
      <dgm:spPr>
        <a:xfrm>
          <a:off x="0" y="539"/>
          <a:ext cx="4053008" cy="1882211"/>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t>
        <a:bodyPr/>
        <a:lstStyle/>
        <a:p>
          <a:r>
            <a:rPr lang="en-US" sz="2800" dirty="0">
              <a:solidFill>
                <a:sysClr val="windowText" lastClr="000000"/>
              </a:solidFill>
              <a:latin typeface="Calibri" panose="020F0502020204030204"/>
              <a:ea typeface=""/>
              <a:cs typeface=""/>
            </a:rPr>
            <a:t>B</a:t>
          </a:r>
          <a:r>
            <a:rPr lang="en-US" sz="2400" dirty="0">
              <a:solidFill>
                <a:sysClr val="window" lastClr="FFFFFF"/>
              </a:solidFill>
              <a:latin typeface="Calibri" panose="020F0502020204030204"/>
              <a:ea typeface=""/>
              <a:cs typeface=""/>
            </a:rPr>
            <a:t>etter processes</a:t>
          </a:r>
        </a:p>
      </dgm:t>
    </dgm:pt>
    <dgm:pt modelId="{5650B5AB-E604-594A-9E78-B78BB2BB25FF}" type="parTrans" cxnId="{58CCCE2B-D0C7-E646-BB83-5E41376F2387}">
      <dgm:prSet/>
      <dgm:spPr/>
      <dgm:t>
        <a:bodyPr/>
        <a:lstStyle/>
        <a:p>
          <a:endParaRPr lang="en-US" sz="1600"/>
        </a:p>
      </dgm:t>
    </dgm:pt>
    <dgm:pt modelId="{A214007F-FD9D-014B-93E7-D50A7E4BB6BD}" type="sibTrans" cxnId="{58CCCE2B-D0C7-E646-BB83-5E41376F2387}">
      <dgm:prSet/>
      <dgm:spPr/>
      <dgm:t>
        <a:bodyPr/>
        <a:lstStyle/>
        <a:p>
          <a:endParaRPr lang="en-US" sz="1600"/>
        </a:p>
      </dgm:t>
    </dgm:pt>
    <dgm:pt modelId="{97E9A1B3-8813-9340-A901-550D9523DE34}">
      <dgm:prSet custT="1"/>
      <dgm:spPr>
        <a:xfrm rot="5400000">
          <a:off x="6741259" y="-2661029"/>
          <a:ext cx="1828845" cy="7205348"/>
        </a:xfr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en-US" sz="2000" dirty="0">
              <a:solidFill>
                <a:sysClr val="windowText" lastClr="000000">
                  <a:hueOff val="0"/>
                  <a:satOff val="0"/>
                  <a:lumOff val="0"/>
                  <a:alphaOff val="0"/>
                </a:sysClr>
              </a:solidFill>
              <a:latin typeface="Calibri" panose="020F0502020204030204"/>
              <a:ea typeface=""/>
              <a:cs typeface=""/>
            </a:rPr>
            <a:t>Use of Technology</a:t>
          </a:r>
        </a:p>
      </dgm:t>
    </dgm:pt>
    <dgm:pt modelId="{DB6585DC-7560-9540-942C-38B8ADBAC84A}" type="parTrans" cxnId="{8F2112B7-913B-F44F-ADE2-8F92F883B41D}">
      <dgm:prSet/>
      <dgm:spPr/>
      <dgm:t>
        <a:bodyPr/>
        <a:lstStyle/>
        <a:p>
          <a:endParaRPr lang="en-US" sz="1600"/>
        </a:p>
      </dgm:t>
    </dgm:pt>
    <dgm:pt modelId="{2C28658B-9645-A548-994D-20A5C6223886}" type="sibTrans" cxnId="{8F2112B7-913B-F44F-ADE2-8F92F883B41D}">
      <dgm:prSet/>
      <dgm:spPr/>
      <dgm:t>
        <a:bodyPr/>
        <a:lstStyle/>
        <a:p>
          <a:endParaRPr lang="en-US" sz="1600"/>
        </a:p>
      </dgm:t>
    </dgm:pt>
    <dgm:pt modelId="{C4E3CF2F-EAA5-A644-9304-35269D3C8E2D}">
      <dgm:prSet custT="1"/>
      <dgm:spPr>
        <a:xfrm rot="5400000">
          <a:off x="6741259" y="-2661029"/>
          <a:ext cx="1828845" cy="7205348"/>
        </a:xfr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en-US" sz="2000" dirty="0">
              <a:solidFill>
                <a:sysClr val="windowText" lastClr="000000">
                  <a:hueOff val="0"/>
                  <a:satOff val="0"/>
                  <a:lumOff val="0"/>
                  <a:alphaOff val="0"/>
                </a:sysClr>
              </a:solidFill>
              <a:latin typeface="Calibri" panose="020F0502020204030204"/>
              <a:ea typeface=""/>
              <a:cs typeface=""/>
            </a:rPr>
            <a:t>Simplify </a:t>
          </a:r>
        </a:p>
      </dgm:t>
    </dgm:pt>
    <dgm:pt modelId="{B8555207-E738-094A-9994-FF8B41DEDAB3}" type="parTrans" cxnId="{EFCAE373-B692-4440-9154-B98D20DF66C9}">
      <dgm:prSet/>
      <dgm:spPr/>
      <dgm:t>
        <a:bodyPr/>
        <a:lstStyle/>
        <a:p>
          <a:endParaRPr lang="en-US" sz="1600"/>
        </a:p>
      </dgm:t>
    </dgm:pt>
    <dgm:pt modelId="{22AD258B-05C0-3642-8D5F-7B6A8917858B}" type="sibTrans" cxnId="{EFCAE373-B692-4440-9154-B98D20DF66C9}">
      <dgm:prSet/>
      <dgm:spPr/>
      <dgm:t>
        <a:bodyPr/>
        <a:lstStyle/>
        <a:p>
          <a:endParaRPr lang="en-US" sz="1600"/>
        </a:p>
      </dgm:t>
    </dgm:pt>
    <dgm:pt modelId="{5B0E3BED-2FA5-F34B-85EB-C92432CE8CCD}">
      <dgm:prSet custT="1"/>
      <dgm:spPr>
        <a:xfrm rot="5400000">
          <a:off x="6893292" y="-827386"/>
          <a:ext cx="1539747" cy="7212391"/>
        </a:xfr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en-US" sz="2000" dirty="0">
              <a:solidFill>
                <a:sysClr val="windowText" lastClr="000000">
                  <a:hueOff val="0"/>
                  <a:satOff val="0"/>
                  <a:lumOff val="0"/>
                  <a:alphaOff val="0"/>
                </a:sysClr>
              </a:solidFill>
              <a:latin typeface="Calibri" panose="020F0502020204030204"/>
              <a:ea typeface=""/>
              <a:cs typeface=""/>
            </a:rPr>
            <a:t>I’m at your service</a:t>
          </a:r>
        </a:p>
      </dgm:t>
    </dgm:pt>
    <dgm:pt modelId="{4AE4EBF4-73BC-C948-94E2-A750CE8D8FAC}" type="parTrans" cxnId="{B0AB2A93-A0BA-7848-970D-5ADE69F97AB3}">
      <dgm:prSet/>
      <dgm:spPr/>
      <dgm:t>
        <a:bodyPr/>
        <a:lstStyle/>
        <a:p>
          <a:endParaRPr lang="en-US" sz="1600"/>
        </a:p>
      </dgm:t>
    </dgm:pt>
    <dgm:pt modelId="{84ACA485-C562-B746-BB60-1F4F86D83074}" type="sibTrans" cxnId="{B0AB2A93-A0BA-7848-970D-5ADE69F97AB3}">
      <dgm:prSet/>
      <dgm:spPr/>
      <dgm:t>
        <a:bodyPr/>
        <a:lstStyle/>
        <a:p>
          <a:endParaRPr lang="en-US" sz="1600"/>
        </a:p>
      </dgm:t>
    </dgm:pt>
    <dgm:pt modelId="{866FACD9-7C9E-E340-AC2B-EC121C44FCDD}">
      <dgm:prSet custT="1"/>
      <dgm:spPr>
        <a:xfrm rot="5400000">
          <a:off x="6741259" y="-2661029"/>
          <a:ext cx="1828845" cy="7205348"/>
        </a:xfr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en-US" sz="2000" dirty="0">
              <a:solidFill>
                <a:sysClr val="windowText" lastClr="000000">
                  <a:hueOff val="0"/>
                  <a:satOff val="0"/>
                  <a:lumOff val="0"/>
                  <a:alphaOff val="0"/>
                </a:sysClr>
              </a:solidFill>
              <a:latin typeface="Calibri" panose="020F0502020204030204"/>
              <a:ea typeface=""/>
              <a:cs typeface=""/>
            </a:rPr>
            <a:t>Ensure accountability</a:t>
          </a:r>
        </a:p>
      </dgm:t>
    </dgm:pt>
    <dgm:pt modelId="{30FCE409-A354-9341-B6F1-A601A70CFBE9}" type="parTrans" cxnId="{9993ED87-4CAD-C447-A489-236A5B686A39}">
      <dgm:prSet/>
      <dgm:spPr/>
      <dgm:t>
        <a:bodyPr/>
        <a:lstStyle/>
        <a:p>
          <a:endParaRPr lang="en-US" sz="1600"/>
        </a:p>
      </dgm:t>
    </dgm:pt>
    <dgm:pt modelId="{FEC4ABFC-B20F-514D-94CE-B694C9BC97DA}" type="sibTrans" cxnId="{9993ED87-4CAD-C447-A489-236A5B686A39}">
      <dgm:prSet/>
      <dgm:spPr/>
      <dgm:t>
        <a:bodyPr/>
        <a:lstStyle/>
        <a:p>
          <a:endParaRPr lang="en-US" sz="1600"/>
        </a:p>
      </dgm:t>
    </dgm:pt>
    <dgm:pt modelId="{4BFE22AD-B91A-554B-A0F4-5E4A31016444}" type="pres">
      <dgm:prSet presAssocID="{7A9A9474-16A8-1744-A8F5-EA4F15EECC73}" presName="Name0" presStyleCnt="0">
        <dgm:presLayoutVars>
          <dgm:dir/>
          <dgm:animLvl val="lvl"/>
          <dgm:resizeHandles val="exact"/>
        </dgm:presLayoutVars>
      </dgm:prSet>
      <dgm:spPr/>
    </dgm:pt>
    <dgm:pt modelId="{D51AB1AA-98B8-7047-8A03-4CB52E60ABA0}" type="pres">
      <dgm:prSet presAssocID="{ABC4DC6F-1C5E-AD45-BF3D-8CE07CDBE269}" presName="linNode" presStyleCnt="0"/>
      <dgm:spPr/>
    </dgm:pt>
    <dgm:pt modelId="{CE612C03-BC87-634F-96B3-3E20BBD49A12}" type="pres">
      <dgm:prSet presAssocID="{ABC4DC6F-1C5E-AD45-BF3D-8CE07CDBE269}" presName="parentText" presStyleLbl="node1" presStyleIdx="0" presStyleCnt="3" custScaleY="99047">
        <dgm:presLayoutVars>
          <dgm:chMax val="1"/>
          <dgm:bulletEnabled val="1"/>
        </dgm:presLayoutVars>
      </dgm:prSet>
      <dgm:spPr>
        <a:prstGeom prst="roundRect">
          <a:avLst/>
        </a:prstGeom>
      </dgm:spPr>
    </dgm:pt>
    <dgm:pt modelId="{99CB51CA-3712-3543-BE64-74EFDCCEE5B2}" type="pres">
      <dgm:prSet presAssocID="{ABC4DC6F-1C5E-AD45-BF3D-8CE07CDBE269}" presName="descendantText" presStyleLbl="alignAccFollowNode1" presStyleIdx="0" presStyleCnt="3" custScaleY="120205">
        <dgm:presLayoutVars>
          <dgm:bulletEnabled val="1"/>
        </dgm:presLayoutVars>
      </dgm:prSet>
      <dgm:spPr>
        <a:prstGeom prst="round2SameRect">
          <a:avLst/>
        </a:prstGeom>
      </dgm:spPr>
    </dgm:pt>
    <dgm:pt modelId="{D1ED6BDC-0509-C745-B110-8A23FC9D1407}" type="pres">
      <dgm:prSet presAssocID="{A214007F-FD9D-014B-93E7-D50A7E4BB6BD}" presName="sp" presStyleCnt="0"/>
      <dgm:spPr/>
    </dgm:pt>
    <dgm:pt modelId="{96A206C2-C94D-0B4A-AA89-AED931CE8BFE}" type="pres">
      <dgm:prSet presAssocID="{63E23DB3-9547-524E-94C8-589462CF883F}" presName="linNode" presStyleCnt="0"/>
      <dgm:spPr/>
    </dgm:pt>
    <dgm:pt modelId="{B9EE3F66-B02B-7448-ACE0-4DFAF38C1AD6}" type="pres">
      <dgm:prSet presAssocID="{63E23DB3-9547-524E-94C8-589462CF883F}" presName="parentText" presStyleLbl="node1" presStyleIdx="1" presStyleCnt="3" custLinFactNeighborX="-189">
        <dgm:presLayoutVars>
          <dgm:chMax val="1"/>
          <dgm:bulletEnabled val="1"/>
        </dgm:presLayoutVars>
      </dgm:prSet>
      <dgm:spPr>
        <a:prstGeom prst="roundRect">
          <a:avLst/>
        </a:prstGeom>
      </dgm:spPr>
    </dgm:pt>
    <dgm:pt modelId="{0D907E3D-7DFE-1841-A23C-6BA9CED0FD01}" type="pres">
      <dgm:prSet presAssocID="{63E23DB3-9547-524E-94C8-589462CF883F}" presName="descendantText" presStyleLbl="alignAccFollowNode1" presStyleIdx="1" presStyleCnt="3" custScaleY="118137">
        <dgm:presLayoutVars>
          <dgm:bulletEnabled val="1"/>
        </dgm:presLayoutVars>
      </dgm:prSet>
      <dgm:spPr>
        <a:prstGeom prst="round2SameRect">
          <a:avLst/>
        </a:prstGeom>
      </dgm:spPr>
    </dgm:pt>
    <dgm:pt modelId="{1DC09319-BAA1-1F4A-A8D0-1D5BF6C23DB2}" type="pres">
      <dgm:prSet presAssocID="{A1E26EC9-3EB0-2745-A4C3-C60CA6D7AD48}" presName="sp" presStyleCnt="0"/>
      <dgm:spPr/>
    </dgm:pt>
    <dgm:pt modelId="{304E1990-3A07-A549-9DCC-980AA3CB4017}" type="pres">
      <dgm:prSet presAssocID="{FAD5D3BF-51D6-5C4F-9AC4-C1B920DA5651}" presName="linNode" presStyleCnt="0"/>
      <dgm:spPr/>
    </dgm:pt>
    <dgm:pt modelId="{089001AA-3879-5F4B-A111-F0EFC95517EF}" type="pres">
      <dgm:prSet presAssocID="{FAD5D3BF-51D6-5C4F-9AC4-C1B920DA5651}" presName="parentText" presStyleLbl="node1" presStyleIdx="2" presStyleCnt="3">
        <dgm:presLayoutVars>
          <dgm:chMax val="1"/>
          <dgm:bulletEnabled val="1"/>
        </dgm:presLayoutVars>
      </dgm:prSet>
      <dgm:spPr>
        <a:prstGeom prst="roundRect">
          <a:avLst/>
        </a:prstGeom>
      </dgm:spPr>
    </dgm:pt>
    <dgm:pt modelId="{A2AA6AC4-8885-1F40-88E9-182ACF4F7D13}" type="pres">
      <dgm:prSet presAssocID="{FAD5D3BF-51D6-5C4F-9AC4-C1B920DA5651}" presName="descendantText" presStyleLbl="alignAccFollowNode1" presStyleIdx="2" presStyleCnt="3" custScaleY="119478">
        <dgm:presLayoutVars>
          <dgm:bulletEnabled val="1"/>
        </dgm:presLayoutVars>
      </dgm:prSet>
      <dgm:spPr>
        <a:prstGeom prst="round2SameRect">
          <a:avLst/>
        </a:prstGeom>
      </dgm:spPr>
    </dgm:pt>
  </dgm:ptLst>
  <dgm:cxnLst>
    <dgm:cxn modelId="{524B0E10-14A5-7B40-923E-593BD9D97BC2}" type="presOf" srcId="{B2F95573-9C87-4D4B-A816-A78A07A843FB}" destId="{A2AA6AC4-8885-1F40-88E9-182ACF4F7D13}" srcOrd="0" destOrd="0" presId="urn:microsoft.com/office/officeart/2005/8/layout/vList5"/>
    <dgm:cxn modelId="{2B1ACF12-99D7-5342-B2B9-B9297F8918D7}" srcId="{7A9A9474-16A8-1744-A8F5-EA4F15EECC73}" destId="{FAD5D3BF-51D6-5C4F-9AC4-C1B920DA5651}" srcOrd="2" destOrd="0" parTransId="{CB73C68D-4E15-F24D-9A33-DD57D63EFD59}" sibTransId="{8C2366FA-94C0-5642-ADCC-6F3B3D1E8D22}"/>
    <dgm:cxn modelId="{22B4221F-FAF0-3847-9865-2E1D88D12909}" type="presOf" srcId="{F59D31DA-61DB-2D40-AB43-FCE0C8E8B085}" destId="{0D907E3D-7DFE-1841-A23C-6BA9CED0FD01}" srcOrd="0" destOrd="0" presId="urn:microsoft.com/office/officeart/2005/8/layout/vList5"/>
    <dgm:cxn modelId="{E145E623-7634-504F-95D2-627B55DA960B}" type="presOf" srcId="{F7E77070-ABF1-7C4B-AE4D-592102661A70}" destId="{A2AA6AC4-8885-1F40-88E9-182ACF4F7D13}" srcOrd="0" destOrd="1" presId="urn:microsoft.com/office/officeart/2005/8/layout/vList5"/>
    <dgm:cxn modelId="{58CCCE2B-D0C7-E646-BB83-5E41376F2387}" srcId="{7A9A9474-16A8-1744-A8F5-EA4F15EECC73}" destId="{ABC4DC6F-1C5E-AD45-BF3D-8CE07CDBE269}" srcOrd="0" destOrd="0" parTransId="{5650B5AB-E604-594A-9E78-B78BB2BB25FF}" sibTransId="{A214007F-FD9D-014B-93E7-D50A7E4BB6BD}"/>
    <dgm:cxn modelId="{291C9936-BE42-2D4A-A0EC-326A9D5C37AC}" type="presOf" srcId="{5B9A2A7D-74D7-4E47-A2D9-D8A16C95CEA1}" destId="{A2AA6AC4-8885-1F40-88E9-182ACF4F7D13}" srcOrd="0" destOrd="2" presId="urn:microsoft.com/office/officeart/2005/8/layout/vList5"/>
    <dgm:cxn modelId="{1F233961-CAD4-C640-91BD-CB0B47595F98}" type="presOf" srcId="{7A9A9474-16A8-1744-A8F5-EA4F15EECC73}" destId="{4BFE22AD-B91A-554B-A0F4-5E4A31016444}" srcOrd="0" destOrd="0" presId="urn:microsoft.com/office/officeart/2005/8/layout/vList5"/>
    <dgm:cxn modelId="{CB607645-0952-0C4F-82B2-D3D24258A728}" srcId="{FAD5D3BF-51D6-5C4F-9AC4-C1B920DA5651}" destId="{5B9A2A7D-74D7-4E47-A2D9-D8A16C95CEA1}" srcOrd="2" destOrd="0" parTransId="{F5C7EAAA-101F-194C-82AF-73DD38D2CFD0}" sibTransId="{F0BD2DC5-B6FB-9A4B-8FB0-3A6EBD46D3EE}"/>
    <dgm:cxn modelId="{EFCAE373-B692-4440-9154-B98D20DF66C9}" srcId="{ABC4DC6F-1C5E-AD45-BF3D-8CE07CDBE269}" destId="{C4E3CF2F-EAA5-A644-9304-35269D3C8E2D}" srcOrd="0" destOrd="0" parTransId="{B8555207-E738-094A-9994-FF8B41DEDAB3}" sibTransId="{22AD258B-05C0-3642-8D5F-7B6A8917858B}"/>
    <dgm:cxn modelId="{65137B56-2E9D-8449-892B-4771390201EA}" type="presOf" srcId="{63E23DB3-9547-524E-94C8-589462CF883F}" destId="{B9EE3F66-B02B-7448-ACE0-4DFAF38C1AD6}" srcOrd="0" destOrd="0" presId="urn:microsoft.com/office/officeart/2005/8/layout/vList5"/>
    <dgm:cxn modelId="{21C79377-3367-1047-B280-F53E4F6447BB}" srcId="{7A9A9474-16A8-1744-A8F5-EA4F15EECC73}" destId="{63E23DB3-9547-524E-94C8-589462CF883F}" srcOrd="1" destOrd="0" parTransId="{7CB53FCD-ECF0-EB4A-AD83-14C9B3CD7D8D}" sibTransId="{A1E26EC9-3EB0-2745-A4C3-C60CA6D7AD48}"/>
    <dgm:cxn modelId="{5226667C-1913-704C-B2EC-82E8F4B805CE}" type="presOf" srcId="{5B0E3BED-2FA5-F34B-85EB-C92432CE8CCD}" destId="{0D907E3D-7DFE-1841-A23C-6BA9CED0FD01}" srcOrd="0" destOrd="2" presId="urn:microsoft.com/office/officeart/2005/8/layout/vList5"/>
    <dgm:cxn modelId="{258D9E7F-6AB1-5E4C-8C5E-24299821F1B0}" srcId="{63E23DB3-9547-524E-94C8-589462CF883F}" destId="{6B001419-47D6-074A-9DA8-2CF9CA62E720}" srcOrd="1" destOrd="0" parTransId="{3FB18600-4467-2644-83CB-3AEBED5844A2}" sibTransId="{1666D543-5F4D-A548-9433-DD73DA3EBE87}"/>
    <dgm:cxn modelId="{197E5A85-61F7-934B-B691-789CE24ECEB3}" srcId="{FAD5D3BF-51D6-5C4F-9AC4-C1B920DA5651}" destId="{B2F95573-9C87-4D4B-A816-A78A07A843FB}" srcOrd="0" destOrd="0" parTransId="{96763525-C0BA-544F-9651-D3C66E87187E}" sibTransId="{DC2EEF8D-5B16-074F-8E68-01E5E7CA8288}"/>
    <dgm:cxn modelId="{9993ED87-4CAD-C447-A489-236A5B686A39}" srcId="{ABC4DC6F-1C5E-AD45-BF3D-8CE07CDBE269}" destId="{866FACD9-7C9E-E340-AC2B-EC121C44FCDD}" srcOrd="2" destOrd="0" parTransId="{30FCE409-A354-9341-B6F1-A601A70CFBE9}" sibTransId="{FEC4ABFC-B20F-514D-94CE-B694C9BC97DA}"/>
    <dgm:cxn modelId="{B0AB2A93-A0BA-7848-970D-5ADE69F97AB3}" srcId="{63E23DB3-9547-524E-94C8-589462CF883F}" destId="{5B0E3BED-2FA5-F34B-85EB-C92432CE8CCD}" srcOrd="2" destOrd="0" parTransId="{4AE4EBF4-73BC-C948-94E2-A750CE8D8FAC}" sibTransId="{84ACA485-C562-B746-BB60-1F4F86D83074}"/>
    <dgm:cxn modelId="{21868499-C297-F54E-A7DD-6AF0476904FC}" srcId="{63E23DB3-9547-524E-94C8-589462CF883F}" destId="{F59D31DA-61DB-2D40-AB43-FCE0C8E8B085}" srcOrd="0" destOrd="0" parTransId="{1D800C54-86C2-FB44-8BAD-77F8BFEC1185}" sibTransId="{49A3DF35-0CAA-C448-B857-B30755B2E69A}"/>
    <dgm:cxn modelId="{2A720DA3-930E-174D-BB16-AA12BBEA9DDE}" type="presOf" srcId="{ABC4DC6F-1C5E-AD45-BF3D-8CE07CDBE269}" destId="{CE612C03-BC87-634F-96B3-3E20BBD49A12}" srcOrd="0" destOrd="0" presId="urn:microsoft.com/office/officeart/2005/8/layout/vList5"/>
    <dgm:cxn modelId="{0445BCAB-5A39-A140-BBC1-B8D501760850}" type="presOf" srcId="{C4E3CF2F-EAA5-A644-9304-35269D3C8E2D}" destId="{99CB51CA-3712-3543-BE64-74EFDCCEE5B2}" srcOrd="0" destOrd="0" presId="urn:microsoft.com/office/officeart/2005/8/layout/vList5"/>
    <dgm:cxn modelId="{8F2112B7-913B-F44F-ADE2-8F92F883B41D}" srcId="{ABC4DC6F-1C5E-AD45-BF3D-8CE07CDBE269}" destId="{97E9A1B3-8813-9340-A901-550D9523DE34}" srcOrd="1" destOrd="0" parTransId="{DB6585DC-7560-9540-942C-38B8ADBAC84A}" sibTransId="{2C28658B-9645-A548-994D-20A5C6223886}"/>
    <dgm:cxn modelId="{F69503C4-2FD9-DC4D-81D0-52814CDDCBED}" type="presOf" srcId="{6B001419-47D6-074A-9DA8-2CF9CA62E720}" destId="{0D907E3D-7DFE-1841-A23C-6BA9CED0FD01}" srcOrd="0" destOrd="1" presId="urn:microsoft.com/office/officeart/2005/8/layout/vList5"/>
    <dgm:cxn modelId="{3962CCC8-BBCA-2F43-8DBF-7E1C5C8D0383}" type="presOf" srcId="{97E9A1B3-8813-9340-A901-550D9523DE34}" destId="{99CB51CA-3712-3543-BE64-74EFDCCEE5B2}" srcOrd="0" destOrd="1" presId="urn:microsoft.com/office/officeart/2005/8/layout/vList5"/>
    <dgm:cxn modelId="{6A210EC9-4441-A24A-9575-D93D4AE86489}" type="presOf" srcId="{FAD5D3BF-51D6-5C4F-9AC4-C1B920DA5651}" destId="{089001AA-3879-5F4B-A111-F0EFC95517EF}" srcOrd="0" destOrd="0" presId="urn:microsoft.com/office/officeart/2005/8/layout/vList5"/>
    <dgm:cxn modelId="{D6AF11F4-4887-6148-AEF0-A7BC3F02E630}" type="presOf" srcId="{866FACD9-7C9E-E340-AC2B-EC121C44FCDD}" destId="{99CB51CA-3712-3543-BE64-74EFDCCEE5B2}" srcOrd="0" destOrd="2" presId="urn:microsoft.com/office/officeart/2005/8/layout/vList5"/>
    <dgm:cxn modelId="{C4AAF5F5-3B9A-654E-9CEE-B3D91B8D60A4}" srcId="{FAD5D3BF-51D6-5C4F-9AC4-C1B920DA5651}" destId="{F7E77070-ABF1-7C4B-AE4D-592102661A70}" srcOrd="1" destOrd="0" parTransId="{859D9FBA-C5D1-A34E-BF36-5CA18CC09AB7}" sibTransId="{F5CE2F74-9D60-B245-A91E-941DDAFE5B8F}"/>
    <dgm:cxn modelId="{8DEA1E51-465B-5C42-9E41-D92BE2952983}" type="presParOf" srcId="{4BFE22AD-B91A-554B-A0F4-5E4A31016444}" destId="{D51AB1AA-98B8-7047-8A03-4CB52E60ABA0}" srcOrd="0" destOrd="0" presId="urn:microsoft.com/office/officeart/2005/8/layout/vList5"/>
    <dgm:cxn modelId="{F8843F78-A102-C84B-989D-9BA84E5F59B0}" type="presParOf" srcId="{D51AB1AA-98B8-7047-8A03-4CB52E60ABA0}" destId="{CE612C03-BC87-634F-96B3-3E20BBD49A12}" srcOrd="0" destOrd="0" presId="urn:microsoft.com/office/officeart/2005/8/layout/vList5"/>
    <dgm:cxn modelId="{A365A43C-845E-C84C-967C-1186C178CA93}" type="presParOf" srcId="{D51AB1AA-98B8-7047-8A03-4CB52E60ABA0}" destId="{99CB51CA-3712-3543-BE64-74EFDCCEE5B2}" srcOrd="1" destOrd="0" presId="urn:microsoft.com/office/officeart/2005/8/layout/vList5"/>
    <dgm:cxn modelId="{B09A0B0C-6D0A-694E-BF2F-B6330FD01D4E}" type="presParOf" srcId="{4BFE22AD-B91A-554B-A0F4-5E4A31016444}" destId="{D1ED6BDC-0509-C745-B110-8A23FC9D1407}" srcOrd="1" destOrd="0" presId="urn:microsoft.com/office/officeart/2005/8/layout/vList5"/>
    <dgm:cxn modelId="{0EC552A0-12CF-B74F-BD00-F0C93A12B1B2}" type="presParOf" srcId="{4BFE22AD-B91A-554B-A0F4-5E4A31016444}" destId="{96A206C2-C94D-0B4A-AA89-AED931CE8BFE}" srcOrd="2" destOrd="0" presId="urn:microsoft.com/office/officeart/2005/8/layout/vList5"/>
    <dgm:cxn modelId="{8300D87D-AFA1-0D48-AC78-01924B6DBF66}" type="presParOf" srcId="{96A206C2-C94D-0B4A-AA89-AED931CE8BFE}" destId="{B9EE3F66-B02B-7448-ACE0-4DFAF38C1AD6}" srcOrd="0" destOrd="0" presId="urn:microsoft.com/office/officeart/2005/8/layout/vList5"/>
    <dgm:cxn modelId="{B35E9B7C-1AB1-C344-BDE1-8724E634F807}" type="presParOf" srcId="{96A206C2-C94D-0B4A-AA89-AED931CE8BFE}" destId="{0D907E3D-7DFE-1841-A23C-6BA9CED0FD01}" srcOrd="1" destOrd="0" presId="urn:microsoft.com/office/officeart/2005/8/layout/vList5"/>
    <dgm:cxn modelId="{A07A41B1-1B70-0F42-8E7B-5134D13DC5CB}" type="presParOf" srcId="{4BFE22AD-B91A-554B-A0F4-5E4A31016444}" destId="{1DC09319-BAA1-1F4A-A8D0-1D5BF6C23DB2}" srcOrd="3" destOrd="0" presId="urn:microsoft.com/office/officeart/2005/8/layout/vList5"/>
    <dgm:cxn modelId="{54DC3AFF-8E99-5A45-A509-F61C695C080D}" type="presParOf" srcId="{4BFE22AD-B91A-554B-A0F4-5E4A31016444}" destId="{304E1990-3A07-A549-9DCC-980AA3CB4017}" srcOrd="4" destOrd="0" presId="urn:microsoft.com/office/officeart/2005/8/layout/vList5"/>
    <dgm:cxn modelId="{87A7FCE6-75DA-6043-9554-7F30E1556376}" type="presParOf" srcId="{304E1990-3A07-A549-9DCC-980AA3CB4017}" destId="{089001AA-3879-5F4B-A111-F0EFC95517EF}" srcOrd="0" destOrd="0" presId="urn:microsoft.com/office/officeart/2005/8/layout/vList5"/>
    <dgm:cxn modelId="{0CE91E58-7B95-EE4C-BEEC-D0CB3EA35E58}" type="presParOf" srcId="{304E1990-3A07-A549-9DCC-980AA3CB4017}" destId="{A2AA6AC4-8885-1F40-88E9-182ACF4F7D1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9A9474-16A8-1744-A8F5-EA4F15EECC73}"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AD5D3BF-51D6-5C4F-9AC4-C1B920DA5651}">
      <dgm:prSet phldrT="[Text]" custT="1"/>
      <dgm:spPr>
        <a:xfrm>
          <a:off x="0" y="3674867"/>
          <a:ext cx="4056970" cy="1629197"/>
        </a:xfrm>
        <a:solidFill>
          <a:schemeClr val="accent3">
            <a:lumMod val="75000"/>
          </a:schemeClr>
        </a:solidFill>
        <a:ln>
          <a:noFill/>
        </a:ln>
        <a:effectLst/>
      </dgm:spPr>
      <dgm:t>
        <a:bodyPr/>
        <a:lstStyle/>
        <a:p>
          <a:r>
            <a:rPr lang="en-US" sz="2800" dirty="0">
              <a:solidFill>
                <a:sysClr val="window" lastClr="FFFFFF"/>
              </a:solidFill>
              <a:latin typeface="Calibri" panose="020F0502020204030204"/>
              <a:ea typeface=""/>
              <a:cs typeface=""/>
            </a:rPr>
            <a:t>F</a:t>
          </a:r>
          <a:r>
            <a:rPr lang="en-US" sz="2400" dirty="0">
              <a:solidFill>
                <a:sysClr val="window" lastClr="FFFFFF"/>
              </a:solidFill>
              <a:latin typeface="Calibri" panose="020F0502020204030204"/>
              <a:ea typeface=""/>
              <a:cs typeface=""/>
            </a:rPr>
            <a:t>inancial </a:t>
          </a:r>
          <a:r>
            <a:rPr lang="en-US" sz="2400" dirty="0">
              <a:solidFill>
                <a:sysClr val="windowText" lastClr="000000"/>
              </a:solidFill>
              <a:latin typeface="Calibri" panose="020F0502020204030204"/>
              <a:ea typeface=""/>
              <a:cs typeface=""/>
            </a:rPr>
            <a:t>D</a:t>
          </a:r>
          <a:r>
            <a:rPr lang="en-US" sz="2400" dirty="0">
              <a:solidFill>
                <a:sysClr val="window" lastClr="FFFFFF"/>
              </a:solidFill>
              <a:latin typeface="Calibri" panose="020F0502020204030204"/>
              <a:ea typeface=""/>
              <a:cs typeface=""/>
            </a:rPr>
            <a:t>iscipline</a:t>
          </a:r>
        </a:p>
        <a:p>
          <a:r>
            <a:rPr lang="zh-CN" sz="2400" dirty="0"/>
            <a:t>财务纪律</a:t>
          </a:r>
          <a:endParaRPr lang="en-US" sz="2400" dirty="0">
            <a:solidFill>
              <a:sysClr val="window" lastClr="FFFFFF"/>
            </a:solidFill>
            <a:latin typeface="Calibri" panose="020F0502020204030204"/>
            <a:ea typeface=""/>
            <a:cs typeface=""/>
          </a:endParaRPr>
        </a:p>
      </dgm:t>
    </dgm:pt>
    <dgm:pt modelId="{CB73C68D-4E15-F24D-9A33-DD57D63EFD59}" type="parTrans" cxnId="{2B1ACF12-99D7-5342-B2B9-B9297F8918D7}">
      <dgm:prSet/>
      <dgm:spPr/>
      <dgm:t>
        <a:bodyPr/>
        <a:lstStyle/>
        <a:p>
          <a:endParaRPr lang="en-US" sz="1600"/>
        </a:p>
      </dgm:t>
    </dgm:pt>
    <dgm:pt modelId="{8C2366FA-94C0-5642-ADCC-6F3B3D1E8D22}" type="sibTrans" cxnId="{2B1ACF12-99D7-5342-B2B9-B9297F8918D7}">
      <dgm:prSet/>
      <dgm:spPr/>
      <dgm:t>
        <a:bodyPr/>
        <a:lstStyle/>
        <a:p>
          <a:endParaRPr lang="en-US" sz="1600"/>
        </a:p>
      </dgm:t>
    </dgm:pt>
    <dgm:pt modelId="{B2F95573-9C87-4D4B-A816-A78A07A843FB}">
      <dgm:prSet phldrT="[Text]" custT="1"/>
      <dgm:spPr>
        <a:xfrm rot="5400000">
          <a:off x="6931128" y="883270"/>
          <a:ext cx="1464074" cy="7212391"/>
        </a:xfrm>
        <a:solidFill>
          <a:schemeClr val="accent3">
            <a:lumMod val="60000"/>
            <a:lumOff val="40000"/>
            <a:alpha val="90000"/>
          </a:scheme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zh-CN" sz="2000" dirty="0"/>
            <a:t>及时收取会费</a:t>
          </a:r>
          <a:endParaRPr lang="en-US" sz="2000" dirty="0">
            <a:solidFill>
              <a:sysClr val="windowText" lastClr="000000">
                <a:hueOff val="0"/>
                <a:satOff val="0"/>
                <a:lumOff val="0"/>
                <a:alphaOff val="0"/>
              </a:sysClr>
            </a:solidFill>
            <a:latin typeface="Calibri" panose="020F0502020204030204"/>
            <a:ea typeface=""/>
            <a:cs typeface=""/>
          </a:endParaRPr>
        </a:p>
      </dgm:t>
    </dgm:pt>
    <dgm:pt modelId="{96763525-C0BA-544F-9651-D3C66E87187E}" type="parTrans" cxnId="{197E5A85-61F7-934B-B691-789CE24ECEB3}">
      <dgm:prSet/>
      <dgm:spPr/>
      <dgm:t>
        <a:bodyPr/>
        <a:lstStyle/>
        <a:p>
          <a:endParaRPr lang="en-US" sz="1600"/>
        </a:p>
      </dgm:t>
    </dgm:pt>
    <dgm:pt modelId="{DC2EEF8D-5B16-074F-8E68-01E5E7CA8288}" type="sibTrans" cxnId="{197E5A85-61F7-934B-B691-789CE24ECEB3}">
      <dgm:prSet/>
      <dgm:spPr/>
      <dgm:t>
        <a:bodyPr/>
        <a:lstStyle/>
        <a:p>
          <a:endParaRPr lang="en-US" sz="1600"/>
        </a:p>
      </dgm:t>
    </dgm:pt>
    <dgm:pt modelId="{F7E77070-ABF1-7C4B-AE4D-592102661A70}">
      <dgm:prSet phldrT="[Text]" custT="1"/>
      <dgm:spPr>
        <a:xfrm rot="5400000">
          <a:off x="6931128" y="883270"/>
          <a:ext cx="1464074" cy="7212391"/>
        </a:xfrm>
        <a:solidFill>
          <a:schemeClr val="accent3">
            <a:lumMod val="60000"/>
            <a:lumOff val="40000"/>
            <a:alpha val="90000"/>
          </a:scheme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zh-CN" sz="2000" dirty="0"/>
            <a:t>零基预算和监控</a:t>
          </a:r>
          <a:endParaRPr lang="en-US" sz="2000" dirty="0">
            <a:solidFill>
              <a:sysClr val="windowText" lastClr="000000">
                <a:hueOff val="0"/>
                <a:satOff val="0"/>
                <a:lumOff val="0"/>
                <a:alphaOff val="0"/>
              </a:sysClr>
            </a:solidFill>
            <a:latin typeface="Calibri" panose="020F0502020204030204"/>
            <a:ea typeface=""/>
            <a:cs typeface=""/>
          </a:endParaRPr>
        </a:p>
      </dgm:t>
    </dgm:pt>
    <dgm:pt modelId="{859D9FBA-C5D1-A34E-BF36-5CA18CC09AB7}" type="parTrans" cxnId="{C4AAF5F5-3B9A-654E-9CEE-B3D91B8D60A4}">
      <dgm:prSet/>
      <dgm:spPr/>
      <dgm:t>
        <a:bodyPr/>
        <a:lstStyle/>
        <a:p>
          <a:endParaRPr lang="en-US" sz="1600"/>
        </a:p>
      </dgm:t>
    </dgm:pt>
    <dgm:pt modelId="{F5CE2F74-9D60-B245-A91E-941DDAFE5B8F}" type="sibTrans" cxnId="{C4AAF5F5-3B9A-654E-9CEE-B3D91B8D60A4}">
      <dgm:prSet/>
      <dgm:spPr/>
      <dgm:t>
        <a:bodyPr/>
        <a:lstStyle/>
        <a:p>
          <a:endParaRPr lang="en-US" sz="1600"/>
        </a:p>
      </dgm:t>
    </dgm:pt>
    <dgm:pt modelId="{5B9A2A7D-74D7-4E47-A2D9-D8A16C95CEA1}">
      <dgm:prSet phldrT="[Text]" custT="1"/>
      <dgm:spPr>
        <a:xfrm rot="5400000">
          <a:off x="6931128" y="883270"/>
          <a:ext cx="1464074" cy="7212391"/>
        </a:xfrm>
        <a:solidFill>
          <a:schemeClr val="accent3">
            <a:lumMod val="60000"/>
            <a:lumOff val="40000"/>
            <a:alpha val="90000"/>
          </a:scheme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zh-CN" sz="2000" dirty="0"/>
            <a:t>审查资金来源和使用情况</a:t>
          </a:r>
          <a:endParaRPr lang="en-US" sz="2000" dirty="0">
            <a:solidFill>
              <a:sysClr val="windowText" lastClr="000000">
                <a:hueOff val="0"/>
                <a:satOff val="0"/>
                <a:lumOff val="0"/>
                <a:alphaOff val="0"/>
              </a:sysClr>
            </a:solidFill>
            <a:latin typeface="Calibri" panose="020F0502020204030204"/>
            <a:ea typeface=""/>
            <a:cs typeface=""/>
          </a:endParaRPr>
        </a:p>
      </dgm:t>
    </dgm:pt>
    <dgm:pt modelId="{F5C7EAAA-101F-194C-82AF-73DD38D2CFD0}" type="parTrans" cxnId="{CB607645-0952-0C4F-82B2-D3D24258A728}">
      <dgm:prSet/>
      <dgm:spPr/>
      <dgm:t>
        <a:bodyPr/>
        <a:lstStyle/>
        <a:p>
          <a:endParaRPr lang="en-US" sz="1600"/>
        </a:p>
      </dgm:t>
    </dgm:pt>
    <dgm:pt modelId="{F0BD2DC5-B6FB-9A4B-8FB0-3A6EBD46D3EE}" type="sibTrans" cxnId="{CB607645-0952-0C4F-82B2-D3D24258A728}">
      <dgm:prSet/>
      <dgm:spPr/>
      <dgm:t>
        <a:bodyPr/>
        <a:lstStyle/>
        <a:p>
          <a:endParaRPr lang="en-US" sz="1600"/>
        </a:p>
      </dgm:t>
    </dgm:pt>
    <dgm:pt modelId="{63E23DB3-9547-524E-94C8-589462CF883F}">
      <dgm:prSet custT="1"/>
      <dgm:spPr>
        <a:xfrm>
          <a:off x="0" y="1964210"/>
          <a:ext cx="4056970" cy="1629197"/>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t>
        <a:bodyPr/>
        <a:lstStyle/>
        <a:p>
          <a:r>
            <a:rPr lang="en-US" sz="2800" dirty="0">
              <a:solidFill>
                <a:sysClr val="windowText" lastClr="000000"/>
              </a:solidFill>
              <a:latin typeface="Calibri" panose="020F0502020204030204"/>
              <a:ea typeface=""/>
              <a:cs typeface=""/>
            </a:rPr>
            <a:t>A</a:t>
          </a:r>
          <a:r>
            <a:rPr lang="en-US" sz="2400" dirty="0">
              <a:solidFill>
                <a:sysClr val="window" lastClr="FFFFFF"/>
              </a:solidFill>
              <a:latin typeface="Calibri" panose="020F0502020204030204"/>
              <a:ea typeface=""/>
              <a:cs typeface=""/>
            </a:rPr>
            <a:t>ppreciation of financials</a:t>
          </a:r>
        </a:p>
        <a:p>
          <a:r>
            <a:rPr lang="zh-CN" altLang="en-US" sz="2400" b="0" i="0" dirty="0"/>
            <a:t>明白财务</a:t>
          </a:r>
          <a:endParaRPr lang="en-US" sz="2400" dirty="0">
            <a:solidFill>
              <a:sysClr val="window" lastClr="FFFFFF"/>
            </a:solidFill>
            <a:latin typeface="Calibri" panose="020F0502020204030204"/>
            <a:ea typeface=""/>
            <a:cs typeface=""/>
          </a:endParaRPr>
        </a:p>
      </dgm:t>
    </dgm:pt>
    <dgm:pt modelId="{7CB53FCD-ECF0-EB4A-AD83-14C9B3CD7D8D}" type="parTrans" cxnId="{21C79377-3367-1047-B280-F53E4F6447BB}">
      <dgm:prSet/>
      <dgm:spPr/>
      <dgm:t>
        <a:bodyPr/>
        <a:lstStyle/>
        <a:p>
          <a:endParaRPr lang="en-US" sz="1600"/>
        </a:p>
      </dgm:t>
    </dgm:pt>
    <dgm:pt modelId="{A1E26EC9-3EB0-2745-A4C3-C60CA6D7AD48}" type="sibTrans" cxnId="{21C79377-3367-1047-B280-F53E4F6447BB}">
      <dgm:prSet/>
      <dgm:spPr/>
      <dgm:t>
        <a:bodyPr/>
        <a:lstStyle/>
        <a:p>
          <a:endParaRPr lang="en-US" sz="1600"/>
        </a:p>
      </dgm:t>
    </dgm:pt>
    <dgm:pt modelId="{F59D31DA-61DB-2D40-AB43-FCE0C8E8B085}">
      <dgm:prSet custT="1"/>
      <dgm:spPr>
        <a:xfrm rot="5400000">
          <a:off x="6893292" y="-827386"/>
          <a:ext cx="1539747" cy="7212391"/>
        </a:xfr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zh-CN" sz="2000" dirty="0"/>
            <a:t>定期报告/审查</a:t>
          </a:r>
          <a:endParaRPr lang="en-US" sz="2000" dirty="0">
            <a:solidFill>
              <a:sysClr val="windowText" lastClr="000000">
                <a:hueOff val="0"/>
                <a:satOff val="0"/>
                <a:lumOff val="0"/>
                <a:alphaOff val="0"/>
              </a:sysClr>
            </a:solidFill>
            <a:latin typeface="Calibri" panose="020F0502020204030204"/>
            <a:ea typeface=""/>
            <a:cs typeface=""/>
          </a:endParaRPr>
        </a:p>
      </dgm:t>
    </dgm:pt>
    <dgm:pt modelId="{1D800C54-86C2-FB44-8BAD-77F8BFEC1185}" type="parTrans" cxnId="{21868499-C297-F54E-A7DD-6AF0476904FC}">
      <dgm:prSet/>
      <dgm:spPr/>
      <dgm:t>
        <a:bodyPr/>
        <a:lstStyle/>
        <a:p>
          <a:endParaRPr lang="en-US" sz="1600"/>
        </a:p>
      </dgm:t>
    </dgm:pt>
    <dgm:pt modelId="{49A3DF35-0CAA-C448-B857-B30755B2E69A}" type="sibTrans" cxnId="{21868499-C297-F54E-A7DD-6AF0476904FC}">
      <dgm:prSet/>
      <dgm:spPr/>
      <dgm:t>
        <a:bodyPr/>
        <a:lstStyle/>
        <a:p>
          <a:endParaRPr lang="en-US" sz="1600"/>
        </a:p>
      </dgm:t>
    </dgm:pt>
    <dgm:pt modelId="{6B001419-47D6-074A-9DA8-2CF9CA62E720}">
      <dgm:prSet custT="1"/>
      <dgm:spPr>
        <a:xfrm rot="5400000">
          <a:off x="6893292" y="-827386"/>
          <a:ext cx="1539747" cy="7212391"/>
        </a:xfr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zh-CN" sz="2000" dirty="0"/>
            <a:t>与会员沟通</a:t>
          </a:r>
          <a:endParaRPr lang="en-US" sz="2000" dirty="0">
            <a:solidFill>
              <a:sysClr val="windowText" lastClr="000000">
                <a:hueOff val="0"/>
                <a:satOff val="0"/>
                <a:lumOff val="0"/>
                <a:alphaOff val="0"/>
              </a:sysClr>
            </a:solidFill>
            <a:latin typeface="Calibri" panose="020F0502020204030204"/>
            <a:ea typeface=""/>
            <a:cs typeface=""/>
          </a:endParaRPr>
        </a:p>
      </dgm:t>
    </dgm:pt>
    <dgm:pt modelId="{3FB18600-4467-2644-83CB-3AEBED5844A2}" type="parTrans" cxnId="{258D9E7F-6AB1-5E4C-8C5E-24299821F1B0}">
      <dgm:prSet/>
      <dgm:spPr/>
      <dgm:t>
        <a:bodyPr/>
        <a:lstStyle/>
        <a:p>
          <a:endParaRPr lang="en-US" sz="1600"/>
        </a:p>
      </dgm:t>
    </dgm:pt>
    <dgm:pt modelId="{1666D543-5F4D-A548-9433-DD73DA3EBE87}" type="sibTrans" cxnId="{258D9E7F-6AB1-5E4C-8C5E-24299821F1B0}">
      <dgm:prSet/>
      <dgm:spPr/>
      <dgm:t>
        <a:bodyPr/>
        <a:lstStyle/>
        <a:p>
          <a:endParaRPr lang="en-US" sz="1600"/>
        </a:p>
      </dgm:t>
    </dgm:pt>
    <dgm:pt modelId="{ABC4DC6F-1C5E-AD45-BF3D-8CE07CDBE269}">
      <dgm:prSet custT="1"/>
      <dgm:spPr>
        <a:xfrm>
          <a:off x="0" y="539"/>
          <a:ext cx="4053008" cy="1882211"/>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gm:spPr>
      <dgm:t>
        <a:bodyPr/>
        <a:lstStyle/>
        <a:p>
          <a:r>
            <a:rPr lang="en-US" sz="2800" dirty="0">
              <a:solidFill>
                <a:sysClr val="windowText" lastClr="000000"/>
              </a:solidFill>
              <a:latin typeface="Calibri" panose="020F0502020204030204"/>
              <a:ea typeface=""/>
              <a:cs typeface=""/>
            </a:rPr>
            <a:t>B</a:t>
          </a:r>
          <a:r>
            <a:rPr lang="en-US" sz="2400" dirty="0">
              <a:solidFill>
                <a:sysClr val="window" lastClr="FFFFFF"/>
              </a:solidFill>
              <a:latin typeface="Calibri" panose="020F0502020204030204"/>
              <a:ea typeface=""/>
              <a:cs typeface=""/>
            </a:rPr>
            <a:t>etter processes</a:t>
          </a:r>
          <a:r>
            <a:rPr lang="zh-CN" sz="2400" dirty="0"/>
            <a:t>更好的过程</a:t>
          </a:r>
          <a:endParaRPr lang="en-US" sz="2400" dirty="0">
            <a:solidFill>
              <a:sysClr val="window" lastClr="FFFFFF"/>
            </a:solidFill>
            <a:latin typeface="Calibri" panose="020F0502020204030204"/>
            <a:ea typeface=""/>
            <a:cs typeface=""/>
          </a:endParaRPr>
        </a:p>
      </dgm:t>
    </dgm:pt>
    <dgm:pt modelId="{5650B5AB-E604-594A-9E78-B78BB2BB25FF}" type="parTrans" cxnId="{58CCCE2B-D0C7-E646-BB83-5E41376F2387}">
      <dgm:prSet/>
      <dgm:spPr/>
      <dgm:t>
        <a:bodyPr/>
        <a:lstStyle/>
        <a:p>
          <a:endParaRPr lang="en-US" sz="1600"/>
        </a:p>
      </dgm:t>
    </dgm:pt>
    <dgm:pt modelId="{A214007F-FD9D-014B-93E7-D50A7E4BB6BD}" type="sibTrans" cxnId="{58CCCE2B-D0C7-E646-BB83-5E41376F2387}">
      <dgm:prSet/>
      <dgm:spPr/>
      <dgm:t>
        <a:bodyPr/>
        <a:lstStyle/>
        <a:p>
          <a:endParaRPr lang="en-US" sz="1600"/>
        </a:p>
      </dgm:t>
    </dgm:pt>
    <dgm:pt modelId="{97E9A1B3-8813-9340-A901-550D9523DE34}">
      <dgm:prSet custT="1"/>
      <dgm:spPr>
        <a:xfrm rot="5400000">
          <a:off x="6741259" y="-2661029"/>
          <a:ext cx="1828845" cy="7205348"/>
        </a:xfr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zh-CN" sz="2000" dirty="0"/>
            <a:t>使用技术</a:t>
          </a:r>
          <a:endParaRPr lang="en-US" sz="2000" dirty="0">
            <a:solidFill>
              <a:sysClr val="windowText" lastClr="000000">
                <a:hueOff val="0"/>
                <a:satOff val="0"/>
                <a:lumOff val="0"/>
                <a:alphaOff val="0"/>
              </a:sysClr>
            </a:solidFill>
            <a:latin typeface="Calibri" panose="020F0502020204030204"/>
            <a:ea typeface=""/>
            <a:cs typeface=""/>
          </a:endParaRPr>
        </a:p>
      </dgm:t>
    </dgm:pt>
    <dgm:pt modelId="{DB6585DC-7560-9540-942C-38B8ADBAC84A}" type="parTrans" cxnId="{8F2112B7-913B-F44F-ADE2-8F92F883B41D}">
      <dgm:prSet/>
      <dgm:spPr/>
      <dgm:t>
        <a:bodyPr/>
        <a:lstStyle/>
        <a:p>
          <a:endParaRPr lang="en-US" sz="1600"/>
        </a:p>
      </dgm:t>
    </dgm:pt>
    <dgm:pt modelId="{2C28658B-9645-A548-994D-20A5C6223886}" type="sibTrans" cxnId="{8F2112B7-913B-F44F-ADE2-8F92F883B41D}">
      <dgm:prSet/>
      <dgm:spPr/>
      <dgm:t>
        <a:bodyPr/>
        <a:lstStyle/>
        <a:p>
          <a:endParaRPr lang="en-US" sz="1600"/>
        </a:p>
      </dgm:t>
    </dgm:pt>
    <dgm:pt modelId="{C4E3CF2F-EAA5-A644-9304-35269D3C8E2D}">
      <dgm:prSet custT="1"/>
      <dgm:spPr>
        <a:xfrm rot="5400000">
          <a:off x="6741259" y="-2661029"/>
          <a:ext cx="1828845" cy="7205348"/>
        </a:xfr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zh-CN" altLang="en-US" sz="2000" b="0" i="0" dirty="0"/>
            <a:t>简化</a:t>
          </a:r>
          <a:endParaRPr lang="en-US" sz="2000" dirty="0">
            <a:solidFill>
              <a:sysClr val="windowText" lastClr="000000">
                <a:hueOff val="0"/>
                <a:satOff val="0"/>
                <a:lumOff val="0"/>
                <a:alphaOff val="0"/>
              </a:sysClr>
            </a:solidFill>
            <a:latin typeface="Calibri" panose="020F0502020204030204"/>
            <a:ea typeface=""/>
            <a:cs typeface=""/>
          </a:endParaRPr>
        </a:p>
      </dgm:t>
    </dgm:pt>
    <dgm:pt modelId="{B8555207-E738-094A-9994-FF8B41DEDAB3}" type="parTrans" cxnId="{EFCAE373-B692-4440-9154-B98D20DF66C9}">
      <dgm:prSet/>
      <dgm:spPr/>
      <dgm:t>
        <a:bodyPr/>
        <a:lstStyle/>
        <a:p>
          <a:endParaRPr lang="en-US" sz="1600"/>
        </a:p>
      </dgm:t>
    </dgm:pt>
    <dgm:pt modelId="{22AD258B-05C0-3642-8D5F-7B6A8917858B}" type="sibTrans" cxnId="{EFCAE373-B692-4440-9154-B98D20DF66C9}">
      <dgm:prSet/>
      <dgm:spPr/>
      <dgm:t>
        <a:bodyPr/>
        <a:lstStyle/>
        <a:p>
          <a:endParaRPr lang="en-US" sz="1600"/>
        </a:p>
      </dgm:t>
    </dgm:pt>
    <dgm:pt modelId="{5B0E3BED-2FA5-F34B-85EB-C92432CE8CCD}">
      <dgm:prSet custT="1"/>
      <dgm:spPr>
        <a:xfrm rot="5400000">
          <a:off x="6893292" y="-827386"/>
          <a:ext cx="1539747" cy="7212391"/>
        </a:xfr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zh-CN" sz="2000" dirty="0"/>
            <a:t>财务主任培训</a:t>
          </a:r>
          <a:endParaRPr lang="en-US" sz="2000" dirty="0">
            <a:solidFill>
              <a:sysClr val="windowText" lastClr="000000">
                <a:hueOff val="0"/>
                <a:satOff val="0"/>
                <a:lumOff val="0"/>
                <a:alphaOff val="0"/>
              </a:sysClr>
            </a:solidFill>
            <a:latin typeface="Calibri" panose="020F0502020204030204"/>
            <a:ea typeface=""/>
            <a:cs typeface=""/>
          </a:endParaRPr>
        </a:p>
      </dgm:t>
    </dgm:pt>
    <dgm:pt modelId="{4AE4EBF4-73BC-C948-94E2-A750CE8D8FAC}" type="parTrans" cxnId="{B0AB2A93-A0BA-7848-970D-5ADE69F97AB3}">
      <dgm:prSet/>
      <dgm:spPr/>
      <dgm:t>
        <a:bodyPr/>
        <a:lstStyle/>
        <a:p>
          <a:endParaRPr lang="en-US" sz="1600"/>
        </a:p>
      </dgm:t>
    </dgm:pt>
    <dgm:pt modelId="{84ACA485-C562-B746-BB60-1F4F86D83074}" type="sibTrans" cxnId="{B0AB2A93-A0BA-7848-970D-5ADE69F97AB3}">
      <dgm:prSet/>
      <dgm:spPr/>
      <dgm:t>
        <a:bodyPr/>
        <a:lstStyle/>
        <a:p>
          <a:endParaRPr lang="en-US" sz="1600"/>
        </a:p>
      </dgm:t>
    </dgm:pt>
    <dgm:pt modelId="{866FACD9-7C9E-E340-AC2B-EC121C44FCDD}">
      <dgm:prSet custT="1"/>
      <dgm:spPr>
        <a:xfrm rot="5400000">
          <a:off x="6741259" y="-2661029"/>
          <a:ext cx="1828845" cy="7205348"/>
        </a:xfr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gm:spPr>
      <dgm:t>
        <a:bodyPr/>
        <a:lstStyle/>
        <a:p>
          <a:r>
            <a:rPr lang="zh-CN" altLang="en-US" sz="2000" b="0" i="0" dirty="0"/>
            <a:t>确保负责</a:t>
          </a:r>
          <a:endParaRPr lang="en-US" sz="2000" dirty="0">
            <a:solidFill>
              <a:sysClr val="windowText" lastClr="000000">
                <a:hueOff val="0"/>
                <a:satOff val="0"/>
                <a:lumOff val="0"/>
                <a:alphaOff val="0"/>
              </a:sysClr>
            </a:solidFill>
            <a:latin typeface="Calibri" panose="020F0502020204030204"/>
            <a:ea typeface=""/>
            <a:cs typeface=""/>
          </a:endParaRPr>
        </a:p>
      </dgm:t>
    </dgm:pt>
    <dgm:pt modelId="{30FCE409-A354-9341-B6F1-A601A70CFBE9}" type="parTrans" cxnId="{9993ED87-4CAD-C447-A489-236A5B686A39}">
      <dgm:prSet/>
      <dgm:spPr/>
      <dgm:t>
        <a:bodyPr/>
        <a:lstStyle/>
        <a:p>
          <a:endParaRPr lang="en-US" sz="1600"/>
        </a:p>
      </dgm:t>
    </dgm:pt>
    <dgm:pt modelId="{FEC4ABFC-B20F-514D-94CE-B694C9BC97DA}" type="sibTrans" cxnId="{9993ED87-4CAD-C447-A489-236A5B686A39}">
      <dgm:prSet/>
      <dgm:spPr/>
      <dgm:t>
        <a:bodyPr/>
        <a:lstStyle/>
        <a:p>
          <a:endParaRPr lang="en-US" sz="1600"/>
        </a:p>
      </dgm:t>
    </dgm:pt>
    <dgm:pt modelId="{4BFE22AD-B91A-554B-A0F4-5E4A31016444}" type="pres">
      <dgm:prSet presAssocID="{7A9A9474-16A8-1744-A8F5-EA4F15EECC73}" presName="Name0" presStyleCnt="0">
        <dgm:presLayoutVars>
          <dgm:dir/>
          <dgm:animLvl val="lvl"/>
          <dgm:resizeHandles val="exact"/>
        </dgm:presLayoutVars>
      </dgm:prSet>
      <dgm:spPr/>
    </dgm:pt>
    <dgm:pt modelId="{D51AB1AA-98B8-7047-8A03-4CB52E60ABA0}" type="pres">
      <dgm:prSet presAssocID="{ABC4DC6F-1C5E-AD45-BF3D-8CE07CDBE269}" presName="linNode" presStyleCnt="0"/>
      <dgm:spPr/>
    </dgm:pt>
    <dgm:pt modelId="{CE612C03-BC87-634F-96B3-3E20BBD49A12}" type="pres">
      <dgm:prSet presAssocID="{ABC4DC6F-1C5E-AD45-BF3D-8CE07CDBE269}" presName="parentText" presStyleLbl="node1" presStyleIdx="0" presStyleCnt="3" custScaleY="99047">
        <dgm:presLayoutVars>
          <dgm:chMax val="1"/>
          <dgm:bulletEnabled val="1"/>
        </dgm:presLayoutVars>
      </dgm:prSet>
      <dgm:spPr>
        <a:prstGeom prst="roundRect">
          <a:avLst/>
        </a:prstGeom>
      </dgm:spPr>
    </dgm:pt>
    <dgm:pt modelId="{99CB51CA-3712-3543-BE64-74EFDCCEE5B2}" type="pres">
      <dgm:prSet presAssocID="{ABC4DC6F-1C5E-AD45-BF3D-8CE07CDBE269}" presName="descendantText" presStyleLbl="alignAccFollowNode1" presStyleIdx="0" presStyleCnt="3" custScaleY="120205">
        <dgm:presLayoutVars>
          <dgm:bulletEnabled val="1"/>
        </dgm:presLayoutVars>
      </dgm:prSet>
      <dgm:spPr>
        <a:prstGeom prst="round2SameRect">
          <a:avLst/>
        </a:prstGeom>
      </dgm:spPr>
    </dgm:pt>
    <dgm:pt modelId="{D1ED6BDC-0509-C745-B110-8A23FC9D1407}" type="pres">
      <dgm:prSet presAssocID="{A214007F-FD9D-014B-93E7-D50A7E4BB6BD}" presName="sp" presStyleCnt="0"/>
      <dgm:spPr/>
    </dgm:pt>
    <dgm:pt modelId="{96A206C2-C94D-0B4A-AA89-AED931CE8BFE}" type="pres">
      <dgm:prSet presAssocID="{63E23DB3-9547-524E-94C8-589462CF883F}" presName="linNode" presStyleCnt="0"/>
      <dgm:spPr/>
    </dgm:pt>
    <dgm:pt modelId="{B9EE3F66-B02B-7448-ACE0-4DFAF38C1AD6}" type="pres">
      <dgm:prSet presAssocID="{63E23DB3-9547-524E-94C8-589462CF883F}" presName="parentText" presStyleLbl="node1" presStyleIdx="1" presStyleCnt="3" custLinFactNeighborX="-189">
        <dgm:presLayoutVars>
          <dgm:chMax val="1"/>
          <dgm:bulletEnabled val="1"/>
        </dgm:presLayoutVars>
      </dgm:prSet>
      <dgm:spPr>
        <a:prstGeom prst="roundRect">
          <a:avLst/>
        </a:prstGeom>
      </dgm:spPr>
    </dgm:pt>
    <dgm:pt modelId="{0D907E3D-7DFE-1841-A23C-6BA9CED0FD01}" type="pres">
      <dgm:prSet presAssocID="{63E23DB3-9547-524E-94C8-589462CF883F}" presName="descendantText" presStyleLbl="alignAccFollowNode1" presStyleIdx="1" presStyleCnt="3" custScaleY="118137">
        <dgm:presLayoutVars>
          <dgm:bulletEnabled val="1"/>
        </dgm:presLayoutVars>
      </dgm:prSet>
      <dgm:spPr>
        <a:prstGeom prst="round2SameRect">
          <a:avLst/>
        </a:prstGeom>
      </dgm:spPr>
    </dgm:pt>
    <dgm:pt modelId="{1DC09319-BAA1-1F4A-A8D0-1D5BF6C23DB2}" type="pres">
      <dgm:prSet presAssocID="{A1E26EC9-3EB0-2745-A4C3-C60CA6D7AD48}" presName="sp" presStyleCnt="0"/>
      <dgm:spPr/>
    </dgm:pt>
    <dgm:pt modelId="{304E1990-3A07-A549-9DCC-980AA3CB4017}" type="pres">
      <dgm:prSet presAssocID="{FAD5D3BF-51D6-5C4F-9AC4-C1B920DA5651}" presName="linNode" presStyleCnt="0"/>
      <dgm:spPr/>
    </dgm:pt>
    <dgm:pt modelId="{089001AA-3879-5F4B-A111-F0EFC95517EF}" type="pres">
      <dgm:prSet presAssocID="{FAD5D3BF-51D6-5C4F-9AC4-C1B920DA5651}" presName="parentText" presStyleLbl="node1" presStyleIdx="2" presStyleCnt="3" custLinFactNeighborX="-241">
        <dgm:presLayoutVars>
          <dgm:chMax val="1"/>
          <dgm:bulletEnabled val="1"/>
        </dgm:presLayoutVars>
      </dgm:prSet>
      <dgm:spPr>
        <a:prstGeom prst="roundRect">
          <a:avLst/>
        </a:prstGeom>
      </dgm:spPr>
    </dgm:pt>
    <dgm:pt modelId="{A2AA6AC4-8885-1F40-88E9-182ACF4F7D13}" type="pres">
      <dgm:prSet presAssocID="{FAD5D3BF-51D6-5C4F-9AC4-C1B920DA5651}" presName="descendantText" presStyleLbl="alignAccFollowNode1" presStyleIdx="2" presStyleCnt="3" custScaleY="119478">
        <dgm:presLayoutVars>
          <dgm:bulletEnabled val="1"/>
        </dgm:presLayoutVars>
      </dgm:prSet>
      <dgm:spPr>
        <a:prstGeom prst="round2SameRect">
          <a:avLst/>
        </a:prstGeom>
      </dgm:spPr>
    </dgm:pt>
  </dgm:ptLst>
  <dgm:cxnLst>
    <dgm:cxn modelId="{89372A00-4798-484B-A1B8-47FF14B6BC99}" type="presOf" srcId="{97E9A1B3-8813-9340-A901-550D9523DE34}" destId="{99CB51CA-3712-3543-BE64-74EFDCCEE5B2}" srcOrd="0" destOrd="1" presId="urn:microsoft.com/office/officeart/2005/8/layout/vList5"/>
    <dgm:cxn modelId="{7AFFCD02-EED3-B947-B3E4-D834D108B7F4}" type="presOf" srcId="{63E23DB3-9547-524E-94C8-589462CF883F}" destId="{B9EE3F66-B02B-7448-ACE0-4DFAF38C1AD6}" srcOrd="0" destOrd="0" presId="urn:microsoft.com/office/officeart/2005/8/layout/vList5"/>
    <dgm:cxn modelId="{7FB7B306-DFD6-8C46-AE1F-78089C768B85}" type="presOf" srcId="{6B001419-47D6-074A-9DA8-2CF9CA62E720}" destId="{0D907E3D-7DFE-1841-A23C-6BA9CED0FD01}" srcOrd="0" destOrd="1" presId="urn:microsoft.com/office/officeart/2005/8/layout/vList5"/>
    <dgm:cxn modelId="{A165170B-23D9-FC44-ABC8-A521A07C5270}" type="presOf" srcId="{5B9A2A7D-74D7-4E47-A2D9-D8A16C95CEA1}" destId="{A2AA6AC4-8885-1F40-88E9-182ACF4F7D13}" srcOrd="0" destOrd="2" presId="urn:microsoft.com/office/officeart/2005/8/layout/vList5"/>
    <dgm:cxn modelId="{D2DC7912-6F15-0B4B-97C4-5C63C9827199}" type="presOf" srcId="{7A9A9474-16A8-1744-A8F5-EA4F15EECC73}" destId="{4BFE22AD-B91A-554B-A0F4-5E4A31016444}" srcOrd="0" destOrd="0" presId="urn:microsoft.com/office/officeart/2005/8/layout/vList5"/>
    <dgm:cxn modelId="{2B1ACF12-99D7-5342-B2B9-B9297F8918D7}" srcId="{7A9A9474-16A8-1744-A8F5-EA4F15EECC73}" destId="{FAD5D3BF-51D6-5C4F-9AC4-C1B920DA5651}" srcOrd="2" destOrd="0" parTransId="{CB73C68D-4E15-F24D-9A33-DD57D63EFD59}" sibTransId="{8C2366FA-94C0-5642-ADCC-6F3B3D1E8D22}"/>
    <dgm:cxn modelId="{23AE001F-A36E-5745-ACA1-029ACCDAE035}" type="presOf" srcId="{ABC4DC6F-1C5E-AD45-BF3D-8CE07CDBE269}" destId="{CE612C03-BC87-634F-96B3-3E20BBD49A12}" srcOrd="0" destOrd="0" presId="urn:microsoft.com/office/officeart/2005/8/layout/vList5"/>
    <dgm:cxn modelId="{CD648A27-BB92-9440-A869-E31354678828}" type="presOf" srcId="{F59D31DA-61DB-2D40-AB43-FCE0C8E8B085}" destId="{0D907E3D-7DFE-1841-A23C-6BA9CED0FD01}" srcOrd="0" destOrd="0" presId="urn:microsoft.com/office/officeart/2005/8/layout/vList5"/>
    <dgm:cxn modelId="{58CCCE2B-D0C7-E646-BB83-5E41376F2387}" srcId="{7A9A9474-16A8-1744-A8F5-EA4F15EECC73}" destId="{ABC4DC6F-1C5E-AD45-BF3D-8CE07CDBE269}" srcOrd="0" destOrd="0" parTransId="{5650B5AB-E604-594A-9E78-B78BB2BB25FF}" sibTransId="{A214007F-FD9D-014B-93E7-D50A7E4BB6BD}"/>
    <dgm:cxn modelId="{DC9C2D31-A28F-EE44-9DDF-A56C852290F4}" type="presOf" srcId="{866FACD9-7C9E-E340-AC2B-EC121C44FCDD}" destId="{99CB51CA-3712-3543-BE64-74EFDCCEE5B2}" srcOrd="0" destOrd="2" presId="urn:microsoft.com/office/officeart/2005/8/layout/vList5"/>
    <dgm:cxn modelId="{F1071534-47CF-DC4C-9AB8-E0FD74393544}" type="presOf" srcId="{FAD5D3BF-51D6-5C4F-9AC4-C1B920DA5651}" destId="{089001AA-3879-5F4B-A111-F0EFC95517EF}" srcOrd="0" destOrd="0" presId="urn:microsoft.com/office/officeart/2005/8/layout/vList5"/>
    <dgm:cxn modelId="{CB607645-0952-0C4F-82B2-D3D24258A728}" srcId="{FAD5D3BF-51D6-5C4F-9AC4-C1B920DA5651}" destId="{5B9A2A7D-74D7-4E47-A2D9-D8A16C95CEA1}" srcOrd="2" destOrd="0" parTransId="{F5C7EAAA-101F-194C-82AF-73DD38D2CFD0}" sibTransId="{F0BD2DC5-B6FB-9A4B-8FB0-3A6EBD46D3EE}"/>
    <dgm:cxn modelId="{3E72804B-A523-6948-B4F9-55A66B367584}" type="presOf" srcId="{C4E3CF2F-EAA5-A644-9304-35269D3C8E2D}" destId="{99CB51CA-3712-3543-BE64-74EFDCCEE5B2}" srcOrd="0" destOrd="0" presId="urn:microsoft.com/office/officeart/2005/8/layout/vList5"/>
    <dgm:cxn modelId="{EFCAE373-B692-4440-9154-B98D20DF66C9}" srcId="{ABC4DC6F-1C5E-AD45-BF3D-8CE07CDBE269}" destId="{C4E3CF2F-EAA5-A644-9304-35269D3C8E2D}" srcOrd="0" destOrd="0" parTransId="{B8555207-E738-094A-9994-FF8B41DEDAB3}" sibTransId="{22AD258B-05C0-3642-8D5F-7B6A8917858B}"/>
    <dgm:cxn modelId="{21C79377-3367-1047-B280-F53E4F6447BB}" srcId="{7A9A9474-16A8-1744-A8F5-EA4F15EECC73}" destId="{63E23DB3-9547-524E-94C8-589462CF883F}" srcOrd="1" destOrd="0" parTransId="{7CB53FCD-ECF0-EB4A-AD83-14C9B3CD7D8D}" sibTransId="{A1E26EC9-3EB0-2745-A4C3-C60CA6D7AD48}"/>
    <dgm:cxn modelId="{258D9E7F-6AB1-5E4C-8C5E-24299821F1B0}" srcId="{63E23DB3-9547-524E-94C8-589462CF883F}" destId="{6B001419-47D6-074A-9DA8-2CF9CA62E720}" srcOrd="1" destOrd="0" parTransId="{3FB18600-4467-2644-83CB-3AEBED5844A2}" sibTransId="{1666D543-5F4D-A548-9433-DD73DA3EBE87}"/>
    <dgm:cxn modelId="{197E5A85-61F7-934B-B691-789CE24ECEB3}" srcId="{FAD5D3BF-51D6-5C4F-9AC4-C1B920DA5651}" destId="{B2F95573-9C87-4D4B-A816-A78A07A843FB}" srcOrd="0" destOrd="0" parTransId="{96763525-C0BA-544F-9651-D3C66E87187E}" sibTransId="{DC2EEF8D-5B16-074F-8E68-01E5E7CA8288}"/>
    <dgm:cxn modelId="{9993ED87-4CAD-C447-A489-236A5B686A39}" srcId="{ABC4DC6F-1C5E-AD45-BF3D-8CE07CDBE269}" destId="{866FACD9-7C9E-E340-AC2B-EC121C44FCDD}" srcOrd="2" destOrd="0" parTransId="{30FCE409-A354-9341-B6F1-A601A70CFBE9}" sibTransId="{FEC4ABFC-B20F-514D-94CE-B694C9BC97DA}"/>
    <dgm:cxn modelId="{B0AB2A93-A0BA-7848-970D-5ADE69F97AB3}" srcId="{63E23DB3-9547-524E-94C8-589462CF883F}" destId="{5B0E3BED-2FA5-F34B-85EB-C92432CE8CCD}" srcOrd="2" destOrd="0" parTransId="{4AE4EBF4-73BC-C948-94E2-A750CE8D8FAC}" sibTransId="{84ACA485-C562-B746-BB60-1F4F86D83074}"/>
    <dgm:cxn modelId="{21868499-C297-F54E-A7DD-6AF0476904FC}" srcId="{63E23DB3-9547-524E-94C8-589462CF883F}" destId="{F59D31DA-61DB-2D40-AB43-FCE0C8E8B085}" srcOrd="0" destOrd="0" parTransId="{1D800C54-86C2-FB44-8BAD-77F8BFEC1185}" sibTransId="{49A3DF35-0CAA-C448-B857-B30755B2E69A}"/>
    <dgm:cxn modelId="{1D381AAA-EEA5-3144-8633-682287E5ECF8}" type="presOf" srcId="{5B0E3BED-2FA5-F34B-85EB-C92432CE8CCD}" destId="{0D907E3D-7DFE-1841-A23C-6BA9CED0FD01}" srcOrd="0" destOrd="2" presId="urn:microsoft.com/office/officeart/2005/8/layout/vList5"/>
    <dgm:cxn modelId="{187F48B1-F71B-E541-BA56-B8DA458A5C01}" type="presOf" srcId="{F7E77070-ABF1-7C4B-AE4D-592102661A70}" destId="{A2AA6AC4-8885-1F40-88E9-182ACF4F7D13}" srcOrd="0" destOrd="1" presId="urn:microsoft.com/office/officeart/2005/8/layout/vList5"/>
    <dgm:cxn modelId="{D34028B3-E8FF-4540-A781-212605438491}" type="presOf" srcId="{B2F95573-9C87-4D4B-A816-A78A07A843FB}" destId="{A2AA6AC4-8885-1F40-88E9-182ACF4F7D13}" srcOrd="0" destOrd="0" presId="urn:microsoft.com/office/officeart/2005/8/layout/vList5"/>
    <dgm:cxn modelId="{8F2112B7-913B-F44F-ADE2-8F92F883B41D}" srcId="{ABC4DC6F-1C5E-AD45-BF3D-8CE07CDBE269}" destId="{97E9A1B3-8813-9340-A901-550D9523DE34}" srcOrd="1" destOrd="0" parTransId="{DB6585DC-7560-9540-942C-38B8ADBAC84A}" sibTransId="{2C28658B-9645-A548-994D-20A5C6223886}"/>
    <dgm:cxn modelId="{C4AAF5F5-3B9A-654E-9CEE-B3D91B8D60A4}" srcId="{FAD5D3BF-51D6-5C4F-9AC4-C1B920DA5651}" destId="{F7E77070-ABF1-7C4B-AE4D-592102661A70}" srcOrd="1" destOrd="0" parTransId="{859D9FBA-C5D1-A34E-BF36-5CA18CC09AB7}" sibTransId="{F5CE2F74-9D60-B245-A91E-941DDAFE5B8F}"/>
    <dgm:cxn modelId="{99D538E8-0252-B54A-B75F-0E89AE1EF5F4}" type="presParOf" srcId="{4BFE22AD-B91A-554B-A0F4-5E4A31016444}" destId="{D51AB1AA-98B8-7047-8A03-4CB52E60ABA0}" srcOrd="0" destOrd="0" presId="urn:microsoft.com/office/officeart/2005/8/layout/vList5"/>
    <dgm:cxn modelId="{9A1C225E-C29A-3043-854B-F3D5CD1BFB9E}" type="presParOf" srcId="{D51AB1AA-98B8-7047-8A03-4CB52E60ABA0}" destId="{CE612C03-BC87-634F-96B3-3E20BBD49A12}" srcOrd="0" destOrd="0" presId="urn:microsoft.com/office/officeart/2005/8/layout/vList5"/>
    <dgm:cxn modelId="{E010B75A-E4DE-6542-9EC9-53E0FCCE0A24}" type="presParOf" srcId="{D51AB1AA-98B8-7047-8A03-4CB52E60ABA0}" destId="{99CB51CA-3712-3543-BE64-74EFDCCEE5B2}" srcOrd="1" destOrd="0" presId="urn:microsoft.com/office/officeart/2005/8/layout/vList5"/>
    <dgm:cxn modelId="{E0CD5D25-F522-0446-89E7-B26AE0BFC2A8}" type="presParOf" srcId="{4BFE22AD-B91A-554B-A0F4-5E4A31016444}" destId="{D1ED6BDC-0509-C745-B110-8A23FC9D1407}" srcOrd="1" destOrd="0" presId="urn:microsoft.com/office/officeart/2005/8/layout/vList5"/>
    <dgm:cxn modelId="{343008F0-E020-A748-9174-1F645BE78BB4}" type="presParOf" srcId="{4BFE22AD-B91A-554B-A0F4-5E4A31016444}" destId="{96A206C2-C94D-0B4A-AA89-AED931CE8BFE}" srcOrd="2" destOrd="0" presId="urn:microsoft.com/office/officeart/2005/8/layout/vList5"/>
    <dgm:cxn modelId="{B5DF0095-459F-1F4D-85DA-9D46B73F02EF}" type="presParOf" srcId="{96A206C2-C94D-0B4A-AA89-AED931CE8BFE}" destId="{B9EE3F66-B02B-7448-ACE0-4DFAF38C1AD6}" srcOrd="0" destOrd="0" presId="urn:microsoft.com/office/officeart/2005/8/layout/vList5"/>
    <dgm:cxn modelId="{F361A738-AC85-D742-A734-047F953FF5F9}" type="presParOf" srcId="{96A206C2-C94D-0B4A-AA89-AED931CE8BFE}" destId="{0D907E3D-7DFE-1841-A23C-6BA9CED0FD01}" srcOrd="1" destOrd="0" presId="urn:microsoft.com/office/officeart/2005/8/layout/vList5"/>
    <dgm:cxn modelId="{732886D6-B103-C641-B6D0-58488F7618EA}" type="presParOf" srcId="{4BFE22AD-B91A-554B-A0F4-5E4A31016444}" destId="{1DC09319-BAA1-1F4A-A8D0-1D5BF6C23DB2}" srcOrd="3" destOrd="0" presId="urn:microsoft.com/office/officeart/2005/8/layout/vList5"/>
    <dgm:cxn modelId="{38C29770-E483-724C-8B4E-BC05666641EB}" type="presParOf" srcId="{4BFE22AD-B91A-554B-A0F4-5E4A31016444}" destId="{304E1990-3A07-A549-9DCC-980AA3CB4017}" srcOrd="4" destOrd="0" presId="urn:microsoft.com/office/officeart/2005/8/layout/vList5"/>
    <dgm:cxn modelId="{EFB247CC-BA86-7E40-9661-6F727413CF4F}" type="presParOf" srcId="{304E1990-3A07-A549-9DCC-980AA3CB4017}" destId="{089001AA-3879-5F4B-A111-F0EFC95517EF}" srcOrd="0" destOrd="0" presId="urn:microsoft.com/office/officeart/2005/8/layout/vList5"/>
    <dgm:cxn modelId="{D39E4538-C235-264A-B7EA-1A5B28177C3C}" type="presParOf" srcId="{304E1990-3A07-A549-9DCC-980AA3CB4017}" destId="{A2AA6AC4-8885-1F40-88E9-182ACF4F7D1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B51CA-3712-3543-BE64-74EFDCCEE5B2}">
      <dsp:nvSpPr>
        <dsp:cNvPr id="0" name=""/>
        <dsp:cNvSpPr/>
      </dsp:nvSpPr>
      <dsp:spPr>
        <a:xfrm rot="5400000">
          <a:off x="3253551" y="-1103008"/>
          <a:ext cx="1521490" cy="3778161"/>
        </a:xfrm>
        <a:prstGeom prst="round2SameRect">
          <a:avLst/>
        </a:prstGeo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a:ea typeface=""/>
              <a:cs typeface=""/>
            </a:rPr>
            <a:t>Simplify </a:t>
          </a: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a:ea typeface=""/>
              <a:cs typeface=""/>
            </a:rPr>
            <a:t>Use of Technology</a:t>
          </a: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a:ea typeface=""/>
              <a:cs typeface=""/>
            </a:rPr>
            <a:t>Ensure accountability</a:t>
          </a:r>
        </a:p>
      </dsp:txBody>
      <dsp:txXfrm rot="-5400000">
        <a:off x="2125216" y="99600"/>
        <a:ext cx="3703888" cy="1372944"/>
      </dsp:txXfrm>
    </dsp:sp>
    <dsp:sp modelId="{CE612C03-BC87-634F-96B3-3E20BBD49A12}">
      <dsp:nvSpPr>
        <dsp:cNvPr id="0" name=""/>
        <dsp:cNvSpPr/>
      </dsp:nvSpPr>
      <dsp:spPr>
        <a:xfrm>
          <a:off x="0" y="2520"/>
          <a:ext cx="2125215" cy="1567104"/>
        </a:xfrm>
        <a:prstGeom prst="round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Text" lastClr="000000"/>
              </a:solidFill>
              <a:latin typeface="Calibri" panose="020F0502020204030204"/>
              <a:ea typeface=""/>
              <a:cs typeface=""/>
            </a:rPr>
            <a:t>B</a:t>
          </a:r>
          <a:r>
            <a:rPr lang="en-US" sz="2400" kern="1200" dirty="0">
              <a:solidFill>
                <a:sysClr val="window" lastClr="FFFFFF"/>
              </a:solidFill>
              <a:latin typeface="Calibri" panose="020F0502020204030204"/>
              <a:ea typeface=""/>
              <a:cs typeface=""/>
            </a:rPr>
            <a:t>etter processes</a:t>
          </a:r>
        </a:p>
      </dsp:txBody>
      <dsp:txXfrm>
        <a:off x="76500" y="79020"/>
        <a:ext cx="1972215" cy="1414104"/>
      </dsp:txXfrm>
    </dsp:sp>
    <dsp:sp modelId="{0D907E3D-7DFE-1841-A23C-6BA9CED0FD01}">
      <dsp:nvSpPr>
        <dsp:cNvPr id="0" name=""/>
        <dsp:cNvSpPr/>
      </dsp:nvSpPr>
      <dsp:spPr>
        <a:xfrm rot="5400000">
          <a:off x="3266638" y="550744"/>
          <a:ext cx="1495314" cy="3778161"/>
        </a:xfrm>
        <a:prstGeom prst="round2SameRect">
          <a:avLst/>
        </a:prstGeo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a:ea typeface=""/>
              <a:cs typeface=""/>
            </a:rPr>
            <a:t>Regular reporting/review</a:t>
          </a: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a:ea typeface=""/>
              <a:cs typeface=""/>
            </a:rPr>
            <a:t>Communicate to</a:t>
          </a:r>
          <a:r>
            <a:rPr lang="en-US" sz="2000" kern="1200" baseline="0" dirty="0">
              <a:solidFill>
                <a:sysClr val="windowText" lastClr="000000">
                  <a:hueOff val="0"/>
                  <a:satOff val="0"/>
                  <a:lumOff val="0"/>
                  <a:alphaOff val="0"/>
                </a:sysClr>
              </a:solidFill>
              <a:latin typeface="Calibri" panose="020F0502020204030204"/>
              <a:ea typeface=""/>
              <a:cs typeface=""/>
            </a:rPr>
            <a:t> clubs &amp; members</a:t>
          </a:r>
          <a:endParaRPr lang="en-US" sz="2000" kern="1200" dirty="0">
            <a:solidFill>
              <a:sysClr val="windowText" lastClr="000000">
                <a:hueOff val="0"/>
                <a:satOff val="0"/>
                <a:lumOff val="0"/>
                <a:alphaOff val="0"/>
              </a:sysClr>
            </a:solidFill>
            <a:latin typeface="Calibri" panose="020F0502020204030204"/>
            <a:ea typeface=""/>
            <a:cs typeface=""/>
          </a:endParaRP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a:ea typeface=""/>
              <a:cs typeface=""/>
            </a:rPr>
            <a:t>I’m at your service</a:t>
          </a:r>
        </a:p>
      </dsp:txBody>
      <dsp:txXfrm rot="-5400000">
        <a:off x="2125215" y="1765163"/>
        <a:ext cx="3705166" cy="1349324"/>
      </dsp:txXfrm>
    </dsp:sp>
    <dsp:sp modelId="{B9EE3F66-B02B-7448-ACE0-4DFAF38C1AD6}">
      <dsp:nvSpPr>
        <dsp:cNvPr id="0" name=""/>
        <dsp:cNvSpPr/>
      </dsp:nvSpPr>
      <dsp:spPr>
        <a:xfrm>
          <a:off x="0" y="1648733"/>
          <a:ext cx="2125215" cy="1582182"/>
        </a:xfrm>
        <a:prstGeom prst="round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Text" lastClr="000000"/>
              </a:solidFill>
              <a:latin typeface="Calibri" panose="020F0502020204030204"/>
              <a:ea typeface=""/>
              <a:cs typeface=""/>
            </a:rPr>
            <a:t>A</a:t>
          </a:r>
          <a:r>
            <a:rPr lang="en-US" sz="2400" kern="1200" dirty="0">
              <a:solidFill>
                <a:sysClr val="window" lastClr="FFFFFF"/>
              </a:solidFill>
              <a:latin typeface="Calibri" panose="020F0502020204030204"/>
              <a:ea typeface=""/>
              <a:cs typeface=""/>
            </a:rPr>
            <a:t>ppreciation of financials</a:t>
          </a:r>
        </a:p>
      </dsp:txBody>
      <dsp:txXfrm>
        <a:off x="77236" y="1725969"/>
        <a:ext cx="1970743" cy="1427710"/>
      </dsp:txXfrm>
    </dsp:sp>
    <dsp:sp modelId="{A2AA6AC4-8885-1F40-88E9-182ACF4F7D13}">
      <dsp:nvSpPr>
        <dsp:cNvPr id="0" name=""/>
        <dsp:cNvSpPr/>
      </dsp:nvSpPr>
      <dsp:spPr>
        <a:xfrm rot="5400000">
          <a:off x="3258152" y="2212036"/>
          <a:ext cx="1512288" cy="3778161"/>
        </a:xfrm>
        <a:prstGeom prst="round2SameRect">
          <a:avLst/>
        </a:prstGeom>
        <a:solidFill>
          <a:schemeClr val="accent3">
            <a:lumMod val="60000"/>
            <a:lumOff val="40000"/>
            <a:alpha val="90000"/>
          </a:schemeClr>
        </a:solidFill>
        <a:ln w="6350" cap="flat" cmpd="sng" algn="ctr">
          <a:solidFill>
            <a:srgbClr val="5B9BD5">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a:ea typeface=""/>
              <a:cs typeface=""/>
            </a:rPr>
            <a:t>Timely collection of dues</a:t>
          </a: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a:ea typeface=""/>
              <a:cs typeface=""/>
            </a:rPr>
            <a:t>Zero</a:t>
          </a:r>
          <a:r>
            <a:rPr lang="en-US" sz="2000" kern="1200" baseline="0" dirty="0">
              <a:solidFill>
                <a:sysClr val="windowText" lastClr="000000">
                  <a:hueOff val="0"/>
                  <a:satOff val="0"/>
                  <a:lumOff val="0"/>
                  <a:alphaOff val="0"/>
                </a:sysClr>
              </a:solidFill>
              <a:latin typeface="Calibri" panose="020F0502020204030204"/>
              <a:ea typeface=""/>
              <a:cs typeface=""/>
            </a:rPr>
            <a:t> based budgeting &amp; monitoring</a:t>
          </a:r>
          <a:endParaRPr lang="en-US" sz="2000" kern="1200" dirty="0">
            <a:solidFill>
              <a:sysClr val="windowText" lastClr="000000">
                <a:hueOff val="0"/>
                <a:satOff val="0"/>
                <a:lumOff val="0"/>
                <a:alphaOff val="0"/>
              </a:sysClr>
            </a:solidFill>
            <a:latin typeface="Calibri" panose="020F0502020204030204"/>
            <a:ea typeface=""/>
            <a:cs typeface=""/>
          </a:endParaRPr>
        </a:p>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Calibri" panose="020F0502020204030204"/>
              <a:ea typeface=""/>
              <a:cs typeface=""/>
            </a:rPr>
            <a:t>Review source &amp;</a:t>
          </a:r>
          <a:r>
            <a:rPr lang="en-US" sz="2000" kern="1200" baseline="0" dirty="0">
              <a:solidFill>
                <a:sysClr val="windowText" lastClr="000000">
                  <a:hueOff val="0"/>
                  <a:satOff val="0"/>
                  <a:lumOff val="0"/>
                  <a:alphaOff val="0"/>
                </a:sysClr>
              </a:solidFill>
              <a:latin typeface="Calibri" panose="020F0502020204030204"/>
              <a:ea typeface=""/>
              <a:cs typeface=""/>
            </a:rPr>
            <a:t> use of funds</a:t>
          </a:r>
          <a:endParaRPr lang="en-US" sz="2000" kern="1200" dirty="0">
            <a:solidFill>
              <a:sysClr val="windowText" lastClr="000000">
                <a:hueOff val="0"/>
                <a:satOff val="0"/>
                <a:lumOff val="0"/>
                <a:alphaOff val="0"/>
              </a:sysClr>
            </a:solidFill>
            <a:latin typeface="Calibri" panose="020F0502020204030204"/>
            <a:ea typeface=""/>
            <a:cs typeface=""/>
          </a:endParaRPr>
        </a:p>
      </dsp:txBody>
      <dsp:txXfrm rot="-5400000">
        <a:off x="2125216" y="3418796"/>
        <a:ext cx="3704337" cy="1364640"/>
      </dsp:txXfrm>
    </dsp:sp>
    <dsp:sp modelId="{089001AA-3879-5F4B-A111-F0EFC95517EF}">
      <dsp:nvSpPr>
        <dsp:cNvPr id="0" name=""/>
        <dsp:cNvSpPr/>
      </dsp:nvSpPr>
      <dsp:spPr>
        <a:xfrm>
          <a:off x="0" y="3310025"/>
          <a:ext cx="2125215" cy="1582182"/>
        </a:xfrm>
        <a:prstGeom prst="round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Calibri" panose="020F0502020204030204"/>
              <a:ea typeface=""/>
              <a:cs typeface=""/>
            </a:rPr>
            <a:t>F</a:t>
          </a:r>
          <a:r>
            <a:rPr lang="en-US" sz="2400" kern="1200" dirty="0">
              <a:solidFill>
                <a:sysClr val="window" lastClr="FFFFFF"/>
              </a:solidFill>
              <a:latin typeface="Calibri" panose="020F0502020204030204"/>
              <a:ea typeface=""/>
              <a:cs typeface=""/>
            </a:rPr>
            <a:t>inancial </a:t>
          </a:r>
          <a:r>
            <a:rPr lang="en-US" sz="2400" kern="1200" dirty="0">
              <a:solidFill>
                <a:sysClr val="windowText" lastClr="000000"/>
              </a:solidFill>
              <a:latin typeface="Calibri" panose="020F0502020204030204"/>
              <a:ea typeface=""/>
              <a:cs typeface=""/>
            </a:rPr>
            <a:t>D</a:t>
          </a:r>
          <a:r>
            <a:rPr lang="en-US" sz="2400" kern="1200" dirty="0">
              <a:solidFill>
                <a:sysClr val="window" lastClr="FFFFFF"/>
              </a:solidFill>
              <a:latin typeface="Calibri" panose="020F0502020204030204"/>
              <a:ea typeface=""/>
              <a:cs typeface=""/>
            </a:rPr>
            <a:t>iscipline</a:t>
          </a:r>
        </a:p>
      </dsp:txBody>
      <dsp:txXfrm>
        <a:off x="77236" y="3387261"/>
        <a:ext cx="1970743" cy="1427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B51CA-3712-3543-BE64-74EFDCCEE5B2}">
      <dsp:nvSpPr>
        <dsp:cNvPr id="0" name=""/>
        <dsp:cNvSpPr/>
      </dsp:nvSpPr>
      <dsp:spPr>
        <a:xfrm rot="5400000">
          <a:off x="3190792" y="-1070792"/>
          <a:ext cx="1531023" cy="3723580"/>
        </a:xfrm>
        <a:prstGeom prst="round2SameRect">
          <a:avLst/>
        </a:prstGeo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b="0" i="0" kern="1200" dirty="0"/>
            <a:t>简化</a:t>
          </a:r>
          <a:endParaRPr lang="en-US" sz="2000" kern="1200" dirty="0">
            <a:solidFill>
              <a:sysClr val="windowText" lastClr="000000">
                <a:hueOff val="0"/>
                <a:satOff val="0"/>
                <a:lumOff val="0"/>
                <a:alphaOff val="0"/>
              </a:sysClr>
            </a:solidFill>
            <a:latin typeface="Calibri" panose="020F0502020204030204"/>
            <a:ea typeface=""/>
            <a:cs typeface=""/>
          </a:endParaRPr>
        </a:p>
        <a:p>
          <a:pPr marL="228600" lvl="1" indent="-228600" algn="l" defTabSz="889000">
            <a:lnSpc>
              <a:spcPct val="90000"/>
            </a:lnSpc>
            <a:spcBef>
              <a:spcPct val="0"/>
            </a:spcBef>
            <a:spcAft>
              <a:spcPct val="15000"/>
            </a:spcAft>
            <a:buChar char="•"/>
          </a:pPr>
          <a:r>
            <a:rPr lang="zh-CN" sz="2000" kern="1200" dirty="0"/>
            <a:t>使用技术</a:t>
          </a:r>
          <a:endParaRPr lang="en-US" sz="2000" kern="1200" dirty="0">
            <a:solidFill>
              <a:sysClr val="windowText" lastClr="000000">
                <a:hueOff val="0"/>
                <a:satOff val="0"/>
                <a:lumOff val="0"/>
                <a:alphaOff val="0"/>
              </a:sysClr>
            </a:solidFill>
            <a:latin typeface="Calibri" panose="020F0502020204030204"/>
            <a:ea typeface=""/>
            <a:cs typeface=""/>
          </a:endParaRPr>
        </a:p>
        <a:p>
          <a:pPr marL="228600" lvl="1" indent="-228600" algn="l" defTabSz="889000">
            <a:lnSpc>
              <a:spcPct val="90000"/>
            </a:lnSpc>
            <a:spcBef>
              <a:spcPct val="0"/>
            </a:spcBef>
            <a:spcAft>
              <a:spcPct val="15000"/>
            </a:spcAft>
            <a:buChar char="•"/>
          </a:pPr>
          <a:r>
            <a:rPr lang="zh-CN" altLang="en-US" sz="2000" b="0" i="0" kern="1200" dirty="0"/>
            <a:t>确保负责</a:t>
          </a:r>
          <a:endParaRPr lang="en-US" sz="2000" kern="1200" dirty="0">
            <a:solidFill>
              <a:sysClr val="windowText" lastClr="000000">
                <a:hueOff val="0"/>
                <a:satOff val="0"/>
                <a:lumOff val="0"/>
                <a:alphaOff val="0"/>
              </a:sysClr>
            </a:solidFill>
            <a:latin typeface="Calibri" panose="020F0502020204030204"/>
            <a:ea typeface=""/>
            <a:cs typeface=""/>
          </a:endParaRPr>
        </a:p>
      </dsp:txBody>
      <dsp:txXfrm rot="-5400000">
        <a:off x="2094514" y="100224"/>
        <a:ext cx="3648842" cy="1381547"/>
      </dsp:txXfrm>
    </dsp:sp>
    <dsp:sp modelId="{CE612C03-BC87-634F-96B3-3E20BBD49A12}">
      <dsp:nvSpPr>
        <dsp:cNvPr id="0" name=""/>
        <dsp:cNvSpPr/>
      </dsp:nvSpPr>
      <dsp:spPr>
        <a:xfrm>
          <a:off x="0" y="2535"/>
          <a:ext cx="2094513" cy="1576923"/>
        </a:xfrm>
        <a:prstGeom prst="round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Text" lastClr="000000"/>
              </a:solidFill>
              <a:latin typeface="Calibri" panose="020F0502020204030204"/>
              <a:ea typeface=""/>
              <a:cs typeface=""/>
            </a:rPr>
            <a:t>B</a:t>
          </a:r>
          <a:r>
            <a:rPr lang="en-US" sz="2400" kern="1200" dirty="0">
              <a:solidFill>
                <a:sysClr val="window" lastClr="FFFFFF"/>
              </a:solidFill>
              <a:latin typeface="Calibri" panose="020F0502020204030204"/>
              <a:ea typeface=""/>
              <a:cs typeface=""/>
            </a:rPr>
            <a:t>etter processes</a:t>
          </a:r>
          <a:r>
            <a:rPr lang="zh-CN" sz="2400" kern="1200" dirty="0"/>
            <a:t>更好的过程</a:t>
          </a:r>
          <a:endParaRPr lang="en-US" sz="2400" kern="1200" dirty="0">
            <a:solidFill>
              <a:sysClr val="window" lastClr="FFFFFF"/>
            </a:solidFill>
            <a:latin typeface="Calibri" panose="020F0502020204030204"/>
            <a:ea typeface=""/>
            <a:cs typeface=""/>
          </a:endParaRPr>
        </a:p>
      </dsp:txBody>
      <dsp:txXfrm>
        <a:off x="76979" y="79514"/>
        <a:ext cx="1940555" cy="1422965"/>
      </dsp:txXfrm>
    </dsp:sp>
    <dsp:sp modelId="{0D907E3D-7DFE-1841-A23C-6BA9CED0FD01}">
      <dsp:nvSpPr>
        <dsp:cNvPr id="0" name=""/>
        <dsp:cNvSpPr/>
      </dsp:nvSpPr>
      <dsp:spPr>
        <a:xfrm rot="5400000">
          <a:off x="3203961" y="593322"/>
          <a:ext cx="1504683" cy="3723580"/>
        </a:xfrm>
        <a:prstGeom prst="round2SameRect">
          <a:avLst/>
        </a:prstGeo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sz="2000" kern="1200" dirty="0"/>
            <a:t>定期报告/审查</a:t>
          </a:r>
          <a:endParaRPr lang="en-US" sz="2000" kern="1200" dirty="0">
            <a:solidFill>
              <a:sysClr val="windowText" lastClr="000000">
                <a:hueOff val="0"/>
                <a:satOff val="0"/>
                <a:lumOff val="0"/>
                <a:alphaOff val="0"/>
              </a:sysClr>
            </a:solidFill>
            <a:latin typeface="Calibri" panose="020F0502020204030204"/>
            <a:ea typeface=""/>
            <a:cs typeface=""/>
          </a:endParaRPr>
        </a:p>
        <a:p>
          <a:pPr marL="228600" lvl="1" indent="-228600" algn="l" defTabSz="889000">
            <a:lnSpc>
              <a:spcPct val="90000"/>
            </a:lnSpc>
            <a:spcBef>
              <a:spcPct val="0"/>
            </a:spcBef>
            <a:spcAft>
              <a:spcPct val="15000"/>
            </a:spcAft>
            <a:buChar char="•"/>
          </a:pPr>
          <a:r>
            <a:rPr lang="zh-CN" sz="2000" kern="1200" dirty="0"/>
            <a:t>与会员沟通</a:t>
          </a:r>
          <a:endParaRPr lang="en-US" sz="2000" kern="1200" dirty="0">
            <a:solidFill>
              <a:sysClr val="windowText" lastClr="000000">
                <a:hueOff val="0"/>
                <a:satOff val="0"/>
                <a:lumOff val="0"/>
                <a:alphaOff val="0"/>
              </a:sysClr>
            </a:solidFill>
            <a:latin typeface="Calibri" panose="020F0502020204030204"/>
            <a:ea typeface=""/>
            <a:cs typeface=""/>
          </a:endParaRPr>
        </a:p>
        <a:p>
          <a:pPr marL="228600" lvl="1" indent="-228600" algn="l" defTabSz="889000">
            <a:lnSpc>
              <a:spcPct val="90000"/>
            </a:lnSpc>
            <a:spcBef>
              <a:spcPct val="0"/>
            </a:spcBef>
            <a:spcAft>
              <a:spcPct val="15000"/>
            </a:spcAft>
            <a:buChar char="•"/>
          </a:pPr>
          <a:r>
            <a:rPr lang="zh-CN" sz="2000" kern="1200" dirty="0"/>
            <a:t>财务主任培训</a:t>
          </a:r>
          <a:endParaRPr lang="en-US" sz="2000" kern="1200" dirty="0">
            <a:solidFill>
              <a:sysClr val="windowText" lastClr="000000">
                <a:hueOff val="0"/>
                <a:satOff val="0"/>
                <a:lumOff val="0"/>
                <a:alphaOff val="0"/>
              </a:sysClr>
            </a:solidFill>
            <a:latin typeface="Calibri" panose="020F0502020204030204"/>
            <a:ea typeface=""/>
            <a:cs typeface=""/>
          </a:endParaRPr>
        </a:p>
      </dsp:txBody>
      <dsp:txXfrm rot="-5400000">
        <a:off x="2094513" y="1776224"/>
        <a:ext cx="3650127" cy="1357777"/>
      </dsp:txXfrm>
    </dsp:sp>
    <dsp:sp modelId="{B9EE3F66-B02B-7448-ACE0-4DFAF38C1AD6}">
      <dsp:nvSpPr>
        <dsp:cNvPr id="0" name=""/>
        <dsp:cNvSpPr/>
      </dsp:nvSpPr>
      <dsp:spPr>
        <a:xfrm>
          <a:off x="0" y="1659064"/>
          <a:ext cx="2094513" cy="1592096"/>
        </a:xfrm>
        <a:prstGeom prst="round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Text" lastClr="000000"/>
              </a:solidFill>
              <a:latin typeface="Calibri" panose="020F0502020204030204"/>
              <a:ea typeface=""/>
              <a:cs typeface=""/>
            </a:rPr>
            <a:t>A</a:t>
          </a:r>
          <a:r>
            <a:rPr lang="en-US" sz="2400" kern="1200" dirty="0">
              <a:solidFill>
                <a:sysClr val="window" lastClr="FFFFFF"/>
              </a:solidFill>
              <a:latin typeface="Calibri" panose="020F0502020204030204"/>
              <a:ea typeface=""/>
              <a:cs typeface=""/>
            </a:rPr>
            <a:t>ppreciation of financials</a:t>
          </a:r>
        </a:p>
        <a:p>
          <a:pPr marL="0" lvl="0" indent="0" algn="ctr" defTabSz="1244600">
            <a:lnSpc>
              <a:spcPct val="90000"/>
            </a:lnSpc>
            <a:spcBef>
              <a:spcPct val="0"/>
            </a:spcBef>
            <a:spcAft>
              <a:spcPct val="35000"/>
            </a:spcAft>
            <a:buNone/>
          </a:pPr>
          <a:r>
            <a:rPr lang="zh-CN" altLang="en-US" sz="2400" b="0" i="0" kern="1200" dirty="0"/>
            <a:t>明白财务</a:t>
          </a:r>
          <a:endParaRPr lang="en-US" sz="2400" kern="1200" dirty="0">
            <a:solidFill>
              <a:sysClr val="window" lastClr="FFFFFF"/>
            </a:solidFill>
            <a:latin typeface="Calibri" panose="020F0502020204030204"/>
            <a:ea typeface=""/>
            <a:cs typeface=""/>
          </a:endParaRPr>
        </a:p>
      </dsp:txBody>
      <dsp:txXfrm>
        <a:off x="77720" y="1736784"/>
        <a:ext cx="1939073" cy="1436656"/>
      </dsp:txXfrm>
    </dsp:sp>
    <dsp:sp modelId="{A2AA6AC4-8885-1F40-88E9-182ACF4F7D13}">
      <dsp:nvSpPr>
        <dsp:cNvPr id="0" name=""/>
        <dsp:cNvSpPr/>
      </dsp:nvSpPr>
      <dsp:spPr>
        <a:xfrm rot="5400000">
          <a:off x="3195421" y="2265023"/>
          <a:ext cx="1521763" cy="3723580"/>
        </a:xfrm>
        <a:prstGeom prst="round2SameRect">
          <a:avLst/>
        </a:prstGeom>
        <a:solidFill>
          <a:schemeClr val="accent3">
            <a:lumMod val="60000"/>
            <a:lumOff val="40000"/>
            <a:alpha val="90000"/>
          </a:schemeClr>
        </a:solidFill>
        <a:ln w="6350" cap="flat" cmpd="sng" algn="ctr">
          <a:solidFill>
            <a:srgbClr val="5B9BD5">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sz="2000" kern="1200" dirty="0"/>
            <a:t>及时收取会费</a:t>
          </a:r>
          <a:endParaRPr lang="en-US" sz="2000" kern="1200" dirty="0">
            <a:solidFill>
              <a:sysClr val="windowText" lastClr="000000">
                <a:hueOff val="0"/>
                <a:satOff val="0"/>
                <a:lumOff val="0"/>
                <a:alphaOff val="0"/>
              </a:sysClr>
            </a:solidFill>
            <a:latin typeface="Calibri" panose="020F0502020204030204"/>
            <a:ea typeface=""/>
            <a:cs typeface=""/>
          </a:endParaRPr>
        </a:p>
        <a:p>
          <a:pPr marL="228600" lvl="1" indent="-228600" algn="l" defTabSz="889000">
            <a:lnSpc>
              <a:spcPct val="90000"/>
            </a:lnSpc>
            <a:spcBef>
              <a:spcPct val="0"/>
            </a:spcBef>
            <a:spcAft>
              <a:spcPct val="15000"/>
            </a:spcAft>
            <a:buChar char="•"/>
          </a:pPr>
          <a:r>
            <a:rPr lang="zh-CN" sz="2000" kern="1200" dirty="0"/>
            <a:t>零基预算和监控</a:t>
          </a:r>
          <a:endParaRPr lang="en-US" sz="2000" kern="1200" dirty="0">
            <a:solidFill>
              <a:sysClr val="windowText" lastClr="000000">
                <a:hueOff val="0"/>
                <a:satOff val="0"/>
                <a:lumOff val="0"/>
                <a:alphaOff val="0"/>
              </a:sysClr>
            </a:solidFill>
            <a:latin typeface="Calibri" panose="020F0502020204030204"/>
            <a:ea typeface=""/>
            <a:cs typeface=""/>
          </a:endParaRPr>
        </a:p>
        <a:p>
          <a:pPr marL="228600" lvl="1" indent="-228600" algn="l" defTabSz="889000">
            <a:lnSpc>
              <a:spcPct val="90000"/>
            </a:lnSpc>
            <a:spcBef>
              <a:spcPct val="0"/>
            </a:spcBef>
            <a:spcAft>
              <a:spcPct val="15000"/>
            </a:spcAft>
            <a:buChar char="•"/>
          </a:pPr>
          <a:r>
            <a:rPr lang="zh-CN" sz="2000" kern="1200" dirty="0"/>
            <a:t>审查资金来源和使用情况</a:t>
          </a:r>
          <a:endParaRPr lang="en-US" sz="2000" kern="1200" dirty="0">
            <a:solidFill>
              <a:sysClr val="windowText" lastClr="000000">
                <a:hueOff val="0"/>
                <a:satOff val="0"/>
                <a:lumOff val="0"/>
                <a:alphaOff val="0"/>
              </a:sysClr>
            </a:solidFill>
            <a:latin typeface="Calibri" panose="020F0502020204030204"/>
            <a:ea typeface=""/>
            <a:cs typeface=""/>
          </a:endParaRPr>
        </a:p>
      </dsp:txBody>
      <dsp:txXfrm rot="-5400000">
        <a:off x="2094513" y="3440217"/>
        <a:ext cx="3649294" cy="1373191"/>
      </dsp:txXfrm>
    </dsp:sp>
    <dsp:sp modelId="{089001AA-3879-5F4B-A111-F0EFC95517EF}">
      <dsp:nvSpPr>
        <dsp:cNvPr id="0" name=""/>
        <dsp:cNvSpPr/>
      </dsp:nvSpPr>
      <dsp:spPr>
        <a:xfrm>
          <a:off x="0" y="3330765"/>
          <a:ext cx="2094513" cy="1592096"/>
        </a:xfrm>
        <a:prstGeom prst="round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Calibri" panose="020F0502020204030204"/>
              <a:ea typeface=""/>
              <a:cs typeface=""/>
            </a:rPr>
            <a:t>F</a:t>
          </a:r>
          <a:r>
            <a:rPr lang="en-US" sz="2400" kern="1200" dirty="0">
              <a:solidFill>
                <a:sysClr val="window" lastClr="FFFFFF"/>
              </a:solidFill>
              <a:latin typeface="Calibri" panose="020F0502020204030204"/>
              <a:ea typeface=""/>
              <a:cs typeface=""/>
            </a:rPr>
            <a:t>inancial </a:t>
          </a:r>
          <a:r>
            <a:rPr lang="en-US" sz="2400" kern="1200" dirty="0">
              <a:solidFill>
                <a:sysClr val="windowText" lastClr="000000"/>
              </a:solidFill>
              <a:latin typeface="Calibri" panose="020F0502020204030204"/>
              <a:ea typeface=""/>
              <a:cs typeface=""/>
            </a:rPr>
            <a:t>D</a:t>
          </a:r>
          <a:r>
            <a:rPr lang="en-US" sz="2400" kern="1200" dirty="0">
              <a:solidFill>
                <a:sysClr val="window" lastClr="FFFFFF"/>
              </a:solidFill>
              <a:latin typeface="Calibri" panose="020F0502020204030204"/>
              <a:ea typeface=""/>
              <a:cs typeface=""/>
            </a:rPr>
            <a:t>iscipline</a:t>
          </a:r>
        </a:p>
        <a:p>
          <a:pPr marL="0" lvl="0" indent="0" algn="ctr" defTabSz="1244600">
            <a:lnSpc>
              <a:spcPct val="90000"/>
            </a:lnSpc>
            <a:spcBef>
              <a:spcPct val="0"/>
            </a:spcBef>
            <a:spcAft>
              <a:spcPct val="35000"/>
            </a:spcAft>
            <a:buNone/>
          </a:pPr>
          <a:r>
            <a:rPr lang="zh-CN" sz="2400" kern="1200" dirty="0"/>
            <a:t>财务纪律</a:t>
          </a:r>
          <a:endParaRPr lang="en-US" sz="2400" kern="1200" dirty="0">
            <a:solidFill>
              <a:sysClr val="window" lastClr="FFFFFF"/>
            </a:solidFill>
            <a:latin typeface="Calibri" panose="020F0502020204030204"/>
            <a:ea typeface=""/>
            <a:cs typeface=""/>
          </a:endParaRPr>
        </a:p>
      </dsp:txBody>
      <dsp:txXfrm>
        <a:off x="77720" y="3408485"/>
        <a:ext cx="1939073" cy="14366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0D4E73-6088-FF4D-B770-516A22911EBA}" type="datetimeFigureOut">
              <a:rPr lang="en-US" smtClean="0"/>
              <a:t>9/21/2021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14C7BE-5FC2-6C43-88EF-44F3124FFF15}" type="slidenum">
              <a:rPr lang="en-US" smtClean="0"/>
              <a:t>‹#›</a:t>
            </a:fld>
            <a:endParaRPr lang="en-US"/>
          </a:p>
        </p:txBody>
      </p:sp>
    </p:spTree>
    <p:extLst>
      <p:ext uri="{BB962C8B-B14F-4D97-AF65-F5344CB8AC3E}">
        <p14:creationId xmlns:p14="http://schemas.microsoft.com/office/powerpoint/2010/main" val="1929470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A6AA624-B9D8-624F-83D3-15B1FD5C105E}"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0AF4F4-CA1C-8E47-90F7-0680F6B35965}" type="slidenum">
              <a:rPr lang="en-US" smtClean="0"/>
              <a:t>‹#›</a:t>
            </a:fld>
            <a:endParaRPr lang="en-US"/>
          </a:p>
        </p:txBody>
      </p:sp>
    </p:spTree>
    <p:extLst>
      <p:ext uri="{BB962C8B-B14F-4D97-AF65-F5344CB8AC3E}">
        <p14:creationId xmlns:p14="http://schemas.microsoft.com/office/powerpoint/2010/main" val="246711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FACILITATE</a:t>
            </a:r>
          </a:p>
          <a:p>
            <a:r>
              <a:rPr lang="en-US" b="0" dirty="0"/>
              <a:t>Our final</a:t>
            </a:r>
            <a:r>
              <a:rPr lang="en-US" b="0" baseline="0" dirty="0"/>
              <a:t> “I” word is Investment. Financial viability of clubs is a cornerstone for all we do. If our clubs are not financially stable, we are not able to inspire others, positively impact communities or create an image that attracts others. So let’s talk about how to keep our clubs financially viable as a means of supporting our three other “I“s. </a:t>
            </a:r>
            <a:endParaRPr lang="en-US" b="0" dirty="0"/>
          </a:p>
        </p:txBody>
      </p:sp>
      <p:sp>
        <p:nvSpPr>
          <p:cNvPr id="4" name="Slide Number Placeholder 3"/>
          <p:cNvSpPr>
            <a:spLocks noGrp="1"/>
          </p:cNvSpPr>
          <p:nvPr>
            <p:ph type="sldNum" sz="quarter" idx="10"/>
          </p:nvPr>
        </p:nvSpPr>
        <p:spPr/>
        <p:txBody>
          <a:bodyPr/>
          <a:lstStyle/>
          <a:p>
            <a:fld id="{FF42763D-45B3-4C6B-AF2C-8EC0808DE6E8}" type="slidenum">
              <a:rPr lang="en-US" smtClean="0">
                <a:solidFill>
                  <a:prstClr val="black"/>
                </a:solidFill>
                <a:latin typeface="Times New Roman"/>
              </a:rPr>
              <a:pPr/>
              <a:t>1</a:t>
            </a:fld>
            <a:endParaRPr lang="en-US" dirty="0">
              <a:solidFill>
                <a:prstClr val="black"/>
              </a:solidFill>
              <a:latin typeface="Times New Roman"/>
            </a:endParaRPr>
          </a:p>
        </p:txBody>
      </p:sp>
    </p:spTree>
    <p:extLst>
      <p:ext uri="{BB962C8B-B14F-4D97-AF65-F5344CB8AC3E}">
        <p14:creationId xmlns:p14="http://schemas.microsoft.com/office/powerpoint/2010/main" val="887845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14</a:t>
            </a:fld>
            <a:endParaRPr lang="en-US"/>
          </a:p>
        </p:txBody>
      </p:sp>
    </p:spTree>
    <p:extLst>
      <p:ext uri="{BB962C8B-B14F-4D97-AF65-F5344CB8AC3E}">
        <p14:creationId xmlns:p14="http://schemas.microsoft.com/office/powerpoint/2010/main" val="60985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16</a:t>
            </a:fld>
            <a:endParaRPr lang="en-US"/>
          </a:p>
        </p:txBody>
      </p:sp>
    </p:spTree>
    <p:extLst>
      <p:ext uri="{BB962C8B-B14F-4D97-AF65-F5344CB8AC3E}">
        <p14:creationId xmlns:p14="http://schemas.microsoft.com/office/powerpoint/2010/main" val="2094131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AF4F4-CA1C-8E47-90F7-0680F6B35965}" type="slidenum">
              <a:rPr lang="en-US" smtClean="0"/>
              <a:t>17</a:t>
            </a:fld>
            <a:endParaRPr lang="en-US"/>
          </a:p>
        </p:txBody>
      </p:sp>
    </p:spTree>
    <p:extLst>
      <p:ext uri="{BB962C8B-B14F-4D97-AF65-F5344CB8AC3E}">
        <p14:creationId xmlns:p14="http://schemas.microsoft.com/office/powerpoint/2010/main" val="960915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18</a:t>
            </a:fld>
            <a:endParaRPr lang="en-US"/>
          </a:p>
        </p:txBody>
      </p:sp>
    </p:spTree>
    <p:extLst>
      <p:ext uri="{BB962C8B-B14F-4D97-AF65-F5344CB8AC3E}">
        <p14:creationId xmlns:p14="http://schemas.microsoft.com/office/powerpoint/2010/main" val="1030942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21</a:t>
            </a:fld>
            <a:endParaRPr lang="en-US"/>
          </a:p>
        </p:txBody>
      </p:sp>
    </p:spTree>
    <p:extLst>
      <p:ext uri="{BB962C8B-B14F-4D97-AF65-F5344CB8AC3E}">
        <p14:creationId xmlns:p14="http://schemas.microsoft.com/office/powerpoint/2010/main" val="1050433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22</a:t>
            </a:fld>
            <a:endParaRPr lang="en-US"/>
          </a:p>
        </p:txBody>
      </p:sp>
    </p:spTree>
    <p:extLst>
      <p:ext uri="{BB962C8B-B14F-4D97-AF65-F5344CB8AC3E}">
        <p14:creationId xmlns:p14="http://schemas.microsoft.com/office/powerpoint/2010/main" val="177108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23</a:t>
            </a:fld>
            <a:endParaRPr lang="en-US"/>
          </a:p>
        </p:txBody>
      </p:sp>
    </p:spTree>
    <p:extLst>
      <p:ext uri="{BB962C8B-B14F-4D97-AF65-F5344CB8AC3E}">
        <p14:creationId xmlns:p14="http://schemas.microsoft.com/office/powerpoint/2010/main" val="2091086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30</a:t>
            </a:fld>
            <a:endParaRPr lang="en-US"/>
          </a:p>
        </p:txBody>
      </p:sp>
    </p:spTree>
    <p:extLst>
      <p:ext uri="{BB962C8B-B14F-4D97-AF65-F5344CB8AC3E}">
        <p14:creationId xmlns:p14="http://schemas.microsoft.com/office/powerpoint/2010/main" val="1156617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31</a:t>
            </a:fld>
            <a:endParaRPr lang="en-US"/>
          </a:p>
        </p:txBody>
      </p:sp>
    </p:spTree>
    <p:extLst>
      <p:ext uri="{BB962C8B-B14F-4D97-AF65-F5344CB8AC3E}">
        <p14:creationId xmlns:p14="http://schemas.microsoft.com/office/powerpoint/2010/main" val="250114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AF4F4-CA1C-8E47-90F7-0680F6B35965}" type="slidenum">
              <a:rPr lang="en-US" smtClean="0"/>
              <a:t>32</a:t>
            </a:fld>
            <a:endParaRPr lang="en-US"/>
          </a:p>
        </p:txBody>
      </p:sp>
    </p:spTree>
    <p:extLst>
      <p:ext uri="{BB962C8B-B14F-4D97-AF65-F5344CB8AC3E}">
        <p14:creationId xmlns:p14="http://schemas.microsoft.com/office/powerpoint/2010/main" val="253905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2</a:t>
            </a:fld>
            <a:endParaRPr lang="en-US"/>
          </a:p>
        </p:txBody>
      </p:sp>
    </p:spTree>
    <p:extLst>
      <p:ext uri="{BB962C8B-B14F-4D97-AF65-F5344CB8AC3E}">
        <p14:creationId xmlns:p14="http://schemas.microsoft.com/office/powerpoint/2010/main" val="1837032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33</a:t>
            </a:fld>
            <a:endParaRPr lang="en-US"/>
          </a:p>
        </p:txBody>
      </p:sp>
    </p:spTree>
    <p:extLst>
      <p:ext uri="{BB962C8B-B14F-4D97-AF65-F5344CB8AC3E}">
        <p14:creationId xmlns:p14="http://schemas.microsoft.com/office/powerpoint/2010/main" val="339580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34</a:t>
            </a:fld>
            <a:endParaRPr lang="en-US"/>
          </a:p>
        </p:txBody>
      </p:sp>
    </p:spTree>
    <p:extLst>
      <p:ext uri="{BB962C8B-B14F-4D97-AF65-F5344CB8AC3E}">
        <p14:creationId xmlns:p14="http://schemas.microsoft.com/office/powerpoint/2010/main" val="1467900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35</a:t>
            </a:fld>
            <a:endParaRPr lang="en-US"/>
          </a:p>
        </p:txBody>
      </p:sp>
    </p:spTree>
    <p:extLst>
      <p:ext uri="{BB962C8B-B14F-4D97-AF65-F5344CB8AC3E}">
        <p14:creationId xmlns:p14="http://schemas.microsoft.com/office/powerpoint/2010/main" val="717566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37</a:t>
            </a:fld>
            <a:endParaRPr lang="en-US"/>
          </a:p>
        </p:txBody>
      </p:sp>
    </p:spTree>
    <p:extLst>
      <p:ext uri="{BB962C8B-B14F-4D97-AF65-F5344CB8AC3E}">
        <p14:creationId xmlns:p14="http://schemas.microsoft.com/office/powerpoint/2010/main" val="2025588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AF4F4-CA1C-8E47-90F7-0680F6B35965}" type="slidenum">
              <a:rPr lang="en-US" smtClean="0"/>
              <a:t>38</a:t>
            </a:fld>
            <a:endParaRPr lang="en-US"/>
          </a:p>
        </p:txBody>
      </p:sp>
    </p:spTree>
    <p:extLst>
      <p:ext uri="{BB962C8B-B14F-4D97-AF65-F5344CB8AC3E}">
        <p14:creationId xmlns:p14="http://schemas.microsoft.com/office/powerpoint/2010/main" val="8268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39</a:t>
            </a:fld>
            <a:endParaRPr lang="en-US"/>
          </a:p>
        </p:txBody>
      </p:sp>
    </p:spTree>
    <p:extLst>
      <p:ext uri="{BB962C8B-B14F-4D97-AF65-F5344CB8AC3E}">
        <p14:creationId xmlns:p14="http://schemas.microsoft.com/office/powerpoint/2010/main" val="153243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FACILITATE</a:t>
            </a:r>
          </a:p>
          <a:p>
            <a:r>
              <a:rPr lang="en-US" b="0" dirty="0"/>
              <a:t>I like this collage of pictures. The one</a:t>
            </a:r>
            <a:r>
              <a:rPr lang="en-US" b="0" baseline="0" dirty="0"/>
              <a:t> in the right corner says “Putting your gifts to work”. That is what our clubs do; they put the gifts of others, club and community members, to work in our communities. The picture on the left says, “Serving the children of the world”. That is what it is all about—providing service to children, to those who cannot provide for themselves. And the picture at the bottom shows us what has to happen in-between—someone has to account for the funds we receive and give. Your club treasurers are the primary stewards for this task. </a:t>
            </a:r>
          </a:p>
          <a:p>
            <a:endParaRPr lang="en-US" b="1" baseline="0" dirty="0"/>
          </a:p>
          <a:p>
            <a:r>
              <a:rPr lang="en-US" b="1" baseline="0" dirty="0"/>
              <a:t>TRANSITION</a:t>
            </a:r>
          </a:p>
          <a:p>
            <a:r>
              <a:rPr lang="en-US" b="0" baseline="0" dirty="0"/>
              <a:t>You might be wondering what your role is in this area. Let’s look at ways that a lieutenant governor can assist clubs in the area of Investment. </a:t>
            </a:r>
            <a:endParaRPr lang="en-US" b="0" dirty="0"/>
          </a:p>
        </p:txBody>
      </p:sp>
      <p:sp>
        <p:nvSpPr>
          <p:cNvPr id="4" name="Slide Number Placeholder 3"/>
          <p:cNvSpPr>
            <a:spLocks noGrp="1"/>
          </p:cNvSpPr>
          <p:nvPr>
            <p:ph type="sldNum" sz="quarter" idx="10"/>
          </p:nvPr>
        </p:nvSpPr>
        <p:spPr/>
        <p:txBody>
          <a:bodyPr/>
          <a:lstStyle/>
          <a:p>
            <a:fld id="{FF42763D-45B3-4C6B-AF2C-8EC0808DE6E8}" type="slidenum">
              <a:rPr lang="en-US" smtClean="0">
                <a:solidFill>
                  <a:prstClr val="black"/>
                </a:solidFill>
                <a:latin typeface="Times New Roman"/>
              </a:rPr>
              <a:pPr/>
              <a:t>4</a:t>
            </a:fld>
            <a:endParaRPr lang="en-US" dirty="0">
              <a:solidFill>
                <a:prstClr val="black"/>
              </a:solidFill>
              <a:latin typeface="Times New Roman"/>
            </a:endParaRPr>
          </a:p>
        </p:txBody>
      </p:sp>
    </p:spTree>
    <p:extLst>
      <p:ext uri="{BB962C8B-B14F-4D97-AF65-F5344CB8AC3E}">
        <p14:creationId xmlns:p14="http://schemas.microsoft.com/office/powerpoint/2010/main" val="26145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5</a:t>
            </a:fld>
            <a:endParaRPr lang="en-US"/>
          </a:p>
        </p:txBody>
      </p:sp>
    </p:spTree>
    <p:extLst>
      <p:ext uri="{BB962C8B-B14F-4D97-AF65-F5344CB8AC3E}">
        <p14:creationId xmlns:p14="http://schemas.microsoft.com/office/powerpoint/2010/main" val="62945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6</a:t>
            </a:fld>
            <a:endParaRPr lang="en-US"/>
          </a:p>
        </p:txBody>
      </p:sp>
    </p:spTree>
    <p:extLst>
      <p:ext uri="{BB962C8B-B14F-4D97-AF65-F5344CB8AC3E}">
        <p14:creationId xmlns:p14="http://schemas.microsoft.com/office/powerpoint/2010/main" val="1272747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8</a:t>
            </a:fld>
            <a:endParaRPr lang="en-US"/>
          </a:p>
        </p:txBody>
      </p:sp>
    </p:spTree>
    <p:extLst>
      <p:ext uri="{BB962C8B-B14F-4D97-AF65-F5344CB8AC3E}">
        <p14:creationId xmlns:p14="http://schemas.microsoft.com/office/powerpoint/2010/main" val="768832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9</a:t>
            </a:fld>
            <a:endParaRPr lang="en-US"/>
          </a:p>
        </p:txBody>
      </p:sp>
    </p:spTree>
    <p:extLst>
      <p:ext uri="{BB962C8B-B14F-4D97-AF65-F5344CB8AC3E}">
        <p14:creationId xmlns:p14="http://schemas.microsoft.com/office/powerpoint/2010/main" val="1071834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11</a:t>
            </a:fld>
            <a:endParaRPr lang="en-US"/>
          </a:p>
        </p:txBody>
      </p:sp>
    </p:spTree>
    <p:extLst>
      <p:ext uri="{BB962C8B-B14F-4D97-AF65-F5344CB8AC3E}">
        <p14:creationId xmlns:p14="http://schemas.microsoft.com/office/powerpoint/2010/main" val="362017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AF4F4-CA1C-8E47-90F7-0680F6B35965}" type="slidenum">
              <a:rPr lang="en-US" smtClean="0"/>
              <a:t>12</a:t>
            </a:fld>
            <a:endParaRPr lang="en-US"/>
          </a:p>
        </p:txBody>
      </p:sp>
    </p:spTree>
    <p:extLst>
      <p:ext uri="{BB962C8B-B14F-4D97-AF65-F5344CB8AC3E}">
        <p14:creationId xmlns:p14="http://schemas.microsoft.com/office/powerpoint/2010/main" val="1943089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397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28800" y="1120776"/>
            <a:ext cx="9144000" cy="1470025"/>
          </a:xfrm>
        </p:spPr>
        <p:txBody>
          <a:bodyPr>
            <a:noAutofit/>
          </a:bodyPr>
          <a:lstStyle>
            <a:lvl1pPr algn="l">
              <a:defRPr sz="4800">
                <a:latin typeface="Myriad Pro"/>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828801" y="2667000"/>
            <a:ext cx="8229599" cy="1371600"/>
          </a:xfrm>
        </p:spPr>
        <p:txBody>
          <a:bodyPr/>
          <a:lstStyle>
            <a:lvl1pPr marL="0" indent="0" algn="l">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Content Placeholder 12"/>
          <p:cNvSpPr>
            <a:spLocks noGrp="1"/>
          </p:cNvSpPr>
          <p:nvPr>
            <p:ph sz="quarter" idx="10" hasCustomPrompt="1"/>
          </p:nvPr>
        </p:nvSpPr>
        <p:spPr>
          <a:xfrm>
            <a:off x="1828800" y="4117975"/>
            <a:ext cx="6553200" cy="914400"/>
          </a:xfrm>
        </p:spPr>
        <p:txBody>
          <a:bodyPr>
            <a:normAutofit/>
          </a:bodyPr>
          <a:lstStyle>
            <a:lvl1pPr marL="0" indent="0" algn="l">
              <a:buNone/>
              <a:defRPr sz="2000">
                <a:solidFill>
                  <a:schemeClr val="bg1">
                    <a:lumMod val="75000"/>
                  </a:schemeClr>
                </a:solidFill>
                <a:latin typeface="Myriad Pro" pitchFamily="34" charset="0"/>
                <a:ea typeface="Verdana" pitchFamily="34" charset="0"/>
                <a:cs typeface="Verdana" pitchFamily="34" charset="0"/>
              </a:defRPr>
            </a:lvl1pPr>
          </a:lstStyle>
          <a:p>
            <a:r>
              <a:rPr lang="en-US" sz="2000" dirty="0">
                <a:solidFill>
                  <a:schemeClr val="bg1">
                    <a:lumMod val="75000"/>
                  </a:schemeClr>
                </a:solidFill>
              </a:rPr>
              <a:t>Click to enter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401" y="5029314"/>
            <a:ext cx="6772487" cy="914286"/>
          </a:xfrm>
          <a:prstGeom prst="rect">
            <a:avLst/>
          </a:prstGeom>
        </p:spPr>
      </p:pic>
      <p:sp>
        <p:nvSpPr>
          <p:cNvPr id="5" name="Rectangle 4"/>
          <p:cNvSpPr/>
          <p:nvPr userDrawn="1"/>
        </p:nvSpPr>
        <p:spPr>
          <a:xfrm>
            <a:off x="0" y="0"/>
            <a:ext cx="121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81478246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66567C-ACEE-4D6E-9383-DA1AA2AC137A}"/>
              </a:ext>
            </a:extLst>
          </p:cNvPr>
          <p:cNvSpPr/>
          <p:nvPr userDrawn="1"/>
        </p:nvSpPr>
        <p:spPr>
          <a:xfrm>
            <a:off x="0" y="0"/>
            <a:ext cx="12192000" cy="180000"/>
          </a:xfrm>
          <a:prstGeom prst="rect">
            <a:avLst/>
          </a:prstGeom>
          <a:solidFill>
            <a:srgbClr val="CFE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8" name="Picture 7">
            <a:extLst>
              <a:ext uri="{FF2B5EF4-FFF2-40B4-BE49-F238E27FC236}">
                <a16:creationId xmlns:a16="http://schemas.microsoft.com/office/drawing/2014/main" id="{B97DC215-9531-4F40-B03D-74AA40B7D93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07218" y="476250"/>
            <a:ext cx="2052439" cy="540000"/>
          </a:xfrm>
          <a:prstGeom prst="rect">
            <a:avLst/>
          </a:prstGeom>
        </p:spPr>
      </p:pic>
      <p:sp>
        <p:nvSpPr>
          <p:cNvPr id="11" name="Slide Number Placeholder 5">
            <a:extLst>
              <a:ext uri="{FF2B5EF4-FFF2-40B4-BE49-F238E27FC236}">
                <a16:creationId xmlns:a16="http://schemas.microsoft.com/office/drawing/2014/main" id="{97A3C11C-2D75-4B1F-9C3B-C6611346DCB1}"/>
              </a:ext>
            </a:extLst>
          </p:cNvPr>
          <p:cNvSpPr>
            <a:spLocks noGrp="1"/>
          </p:cNvSpPr>
          <p:nvPr>
            <p:ph type="sldNum" sz="quarter" idx="12"/>
          </p:nvPr>
        </p:nvSpPr>
        <p:spPr>
          <a:xfrm>
            <a:off x="272903" y="6356350"/>
            <a:ext cx="2743200" cy="365125"/>
          </a:xfrm>
        </p:spPr>
        <p:txBody>
          <a:bodyPr/>
          <a:lstStyle>
            <a:lvl1pPr algn="l">
              <a:defRPr>
                <a:latin typeface="Arial" panose="020B0604020202020204" pitchFamily="34" charset="0"/>
                <a:cs typeface="Arial" panose="020B0604020202020204" pitchFamily="34" charset="0"/>
              </a:defRPr>
            </a:lvl1pPr>
          </a:lstStyle>
          <a:p>
            <a:fld id="{F9806AB9-5B89-4D0C-996D-49E11079B75E}" type="slidenum">
              <a:rPr lang="en-MY" smtClean="0"/>
              <a:pPr/>
              <a:t>‹#›</a:t>
            </a:fld>
            <a:endParaRPr lang="en-MY"/>
          </a:p>
        </p:txBody>
      </p:sp>
    </p:spTree>
    <p:extLst>
      <p:ext uri="{BB962C8B-B14F-4D97-AF65-F5344CB8AC3E}">
        <p14:creationId xmlns:p14="http://schemas.microsoft.com/office/powerpoint/2010/main" val="212731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397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28800" y="1120776"/>
            <a:ext cx="9144000" cy="1470025"/>
          </a:xfrm>
        </p:spPr>
        <p:txBody>
          <a:bodyPr>
            <a:noAutofit/>
          </a:bodyPr>
          <a:lstStyle>
            <a:lvl1pPr algn="l">
              <a:defRPr sz="4800">
                <a:latin typeface="Myriad Pro"/>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828801" y="2667000"/>
            <a:ext cx="8229599" cy="1371600"/>
          </a:xfrm>
        </p:spPr>
        <p:txBody>
          <a:bodyPr/>
          <a:lstStyle>
            <a:lvl1pPr marL="0" indent="0" algn="l">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Content Placeholder 12"/>
          <p:cNvSpPr>
            <a:spLocks noGrp="1"/>
          </p:cNvSpPr>
          <p:nvPr>
            <p:ph sz="quarter" idx="10" hasCustomPrompt="1"/>
          </p:nvPr>
        </p:nvSpPr>
        <p:spPr>
          <a:xfrm>
            <a:off x="1828800" y="4117975"/>
            <a:ext cx="6553200" cy="914400"/>
          </a:xfrm>
        </p:spPr>
        <p:txBody>
          <a:bodyPr>
            <a:normAutofit/>
          </a:bodyPr>
          <a:lstStyle>
            <a:lvl1pPr marL="0" indent="0" algn="l">
              <a:buNone/>
              <a:defRPr sz="2000">
                <a:solidFill>
                  <a:schemeClr val="bg1">
                    <a:lumMod val="75000"/>
                  </a:schemeClr>
                </a:solidFill>
                <a:latin typeface="Myriad Pro" pitchFamily="34" charset="0"/>
                <a:ea typeface="Verdana" pitchFamily="34" charset="0"/>
                <a:cs typeface="Verdana" pitchFamily="34" charset="0"/>
              </a:defRPr>
            </a:lvl1pPr>
          </a:lstStyle>
          <a:p>
            <a:r>
              <a:rPr lang="en-US" sz="2000" dirty="0">
                <a:solidFill>
                  <a:schemeClr val="bg1">
                    <a:lumMod val="75000"/>
                  </a:schemeClr>
                </a:solidFill>
              </a:rPr>
              <a:t>Click to enter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401" y="5029314"/>
            <a:ext cx="6772487" cy="914286"/>
          </a:xfrm>
          <a:prstGeom prst="rect">
            <a:avLst/>
          </a:prstGeom>
        </p:spPr>
      </p:pic>
      <p:sp>
        <p:nvSpPr>
          <p:cNvPr id="5" name="Rectangle 4"/>
          <p:cNvSpPr/>
          <p:nvPr userDrawn="1"/>
        </p:nvSpPr>
        <p:spPr>
          <a:xfrm>
            <a:off x="0" y="0"/>
            <a:ext cx="121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9382344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600200"/>
            <a:ext cx="11379200" cy="4373563"/>
          </a:xfrm>
        </p:spPr>
        <p:txBody>
          <a:bodyPr>
            <a:noAutofit/>
          </a:bodyPr>
          <a:lstStyle>
            <a:lvl1pPr>
              <a:defRPr sz="2800"/>
            </a:lvl1pPr>
            <a:lvl2pPr marL="742950" indent="-285750">
              <a:buSzPct val="75000"/>
              <a:buFontTx/>
              <a:buChar cha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06400" y="228600"/>
            <a:ext cx="11379200" cy="846138"/>
          </a:xfrm>
          <a:prstGeom prst="rect">
            <a:avLst/>
          </a:prstGeom>
        </p:spPr>
        <p:txBody>
          <a:bodyPr vert="horz" lIns="91440" tIns="45720" rIns="91440" bIns="45720" rtlCol="0" anchor="ctr">
            <a:normAutofit/>
          </a:bodyPr>
          <a:lstStyle>
            <a:lvl1pPr>
              <a:defRPr baseline="0">
                <a:latin typeface="Myriad Pro"/>
              </a:defRPr>
            </a:lvl1pPr>
          </a:lstStyle>
          <a:p>
            <a:r>
              <a:rPr lang="en-US" dirty="0"/>
              <a:t>Click to edit Master title style</a:t>
            </a:r>
          </a:p>
        </p:txBody>
      </p:sp>
    </p:spTree>
    <p:extLst>
      <p:ext uri="{BB962C8B-B14F-4D97-AF65-F5344CB8AC3E}">
        <p14:creationId xmlns:p14="http://schemas.microsoft.com/office/powerpoint/2010/main" val="15768256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397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0776"/>
            <a:ext cx="10363200" cy="1470025"/>
          </a:xfrm>
        </p:spPr>
        <p:txBody>
          <a:bodyPr>
            <a:noAutofit/>
          </a:bodyPr>
          <a:lstStyle>
            <a:lvl1pPr algn="ctr">
              <a:defRPr sz="4800" baseline="0">
                <a:latin typeface="Myriad Pro"/>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828800" y="2667000"/>
            <a:ext cx="8534400" cy="1371600"/>
          </a:xfrm>
        </p:spPr>
        <p:txBody>
          <a:bodyPr>
            <a:normAutofit/>
          </a:bodyPr>
          <a:lstStyle>
            <a:lvl1pPr marL="0" indent="0" algn="ctr">
              <a:buNone/>
              <a:defRPr sz="36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Content Placeholder 12"/>
          <p:cNvSpPr>
            <a:spLocks noGrp="1"/>
          </p:cNvSpPr>
          <p:nvPr>
            <p:ph sz="quarter" idx="10" hasCustomPrompt="1"/>
          </p:nvPr>
        </p:nvSpPr>
        <p:spPr>
          <a:xfrm>
            <a:off x="3505200" y="4117975"/>
            <a:ext cx="5181600" cy="914400"/>
          </a:xfrm>
        </p:spPr>
        <p:txBody>
          <a:bodyPr>
            <a:normAutofit/>
          </a:bodyPr>
          <a:lstStyle>
            <a:lvl1pPr marL="0" indent="0" algn="ctr">
              <a:buNone/>
              <a:defRPr sz="2000">
                <a:solidFill>
                  <a:schemeClr val="bg1">
                    <a:lumMod val="75000"/>
                  </a:schemeClr>
                </a:solidFill>
                <a:latin typeface="Myriad Pro" pitchFamily="34" charset="0"/>
                <a:ea typeface="Verdana" pitchFamily="34" charset="0"/>
                <a:cs typeface="Verdana" pitchFamily="34" charset="0"/>
              </a:defRPr>
            </a:lvl1pPr>
          </a:lstStyle>
          <a:p>
            <a:r>
              <a:rPr lang="en-US" sz="2000" dirty="0">
                <a:solidFill>
                  <a:schemeClr val="bg1">
                    <a:lumMod val="75000"/>
                  </a:schemeClr>
                </a:solidFill>
              </a:rPr>
              <a:t>Click to enter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9757" y="5029314"/>
            <a:ext cx="6772487" cy="914286"/>
          </a:xfrm>
          <a:prstGeom prst="rect">
            <a:avLst/>
          </a:prstGeom>
        </p:spPr>
      </p:pic>
    </p:spTree>
    <p:extLst>
      <p:ext uri="{BB962C8B-B14F-4D97-AF65-F5344CB8AC3E}">
        <p14:creationId xmlns:p14="http://schemas.microsoft.com/office/powerpoint/2010/main" val="164029804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224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224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4143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4673600" cy="6858000"/>
          </a:xfrm>
          <a:prstGeom prst="rect">
            <a:avLst/>
          </a:prstGeom>
          <a:solidFill>
            <a:srgbClr val="003974"/>
          </a:solidFill>
          <a:ln>
            <a:solidFill>
              <a:srgbClr val="003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Content Placeholder 2"/>
          <p:cNvSpPr>
            <a:spLocks noGrp="1"/>
          </p:cNvSpPr>
          <p:nvPr>
            <p:ph idx="1"/>
          </p:nvPr>
        </p:nvSpPr>
        <p:spPr>
          <a:xfrm>
            <a:off x="4978400" y="304800"/>
            <a:ext cx="6604000" cy="5867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3077" t="17949" b="886"/>
          <a:stretch/>
        </p:blipFill>
        <p:spPr>
          <a:xfrm>
            <a:off x="0" y="0"/>
            <a:ext cx="3048000" cy="2412124"/>
          </a:xfrm>
          <a:prstGeom prst="rect">
            <a:avLst/>
          </a:prstGeom>
        </p:spPr>
      </p:pic>
      <p:sp>
        <p:nvSpPr>
          <p:cNvPr id="2" name="Title 1"/>
          <p:cNvSpPr>
            <a:spLocks noGrp="1"/>
          </p:cNvSpPr>
          <p:nvPr>
            <p:ph type="title"/>
          </p:nvPr>
        </p:nvSpPr>
        <p:spPr>
          <a:xfrm>
            <a:off x="609601" y="304800"/>
            <a:ext cx="3657600" cy="685800"/>
          </a:xfrm>
        </p:spPr>
        <p:txBody>
          <a:bodyPr anchor="b"/>
          <a:lstStyle>
            <a:lvl1pPr algn="l">
              <a:defRPr sz="2000" b="1">
                <a:latin typeface="Myriad Pro"/>
              </a:defRPr>
            </a:lvl1pPr>
          </a:lstStyle>
          <a:p>
            <a:r>
              <a:rPr lang="en-US" dirty="0"/>
              <a:t>Click to edit Master title style</a:t>
            </a:r>
          </a:p>
        </p:txBody>
      </p:sp>
      <p:sp>
        <p:nvSpPr>
          <p:cNvPr id="4" name="Text Placeholder 3"/>
          <p:cNvSpPr>
            <a:spLocks noGrp="1"/>
          </p:cNvSpPr>
          <p:nvPr>
            <p:ph type="body" sz="half" idx="2"/>
          </p:nvPr>
        </p:nvSpPr>
        <p:spPr>
          <a:xfrm>
            <a:off x="609601" y="1206062"/>
            <a:ext cx="3657600" cy="4966138"/>
          </a:xfrm>
        </p:spPr>
        <p:txBody>
          <a:bodyPr/>
          <a:lstStyle>
            <a:lvl1pPr marL="0" indent="0">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1" name="Straight Connector 10"/>
          <p:cNvCxnSpPr/>
          <p:nvPr userDrawn="1"/>
        </p:nvCxnSpPr>
        <p:spPr>
          <a:xfrm flipV="1">
            <a:off x="4673600" y="0"/>
            <a:ext cx="0" cy="68580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249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12209517" cy="6858000"/>
          </a:xfrm>
          <a:prstGeom prst="rect">
            <a:avLst/>
          </a:prstGeom>
          <a:solidFill>
            <a:srgbClr val="003974"/>
          </a:solidFill>
          <a:ln>
            <a:solidFill>
              <a:srgbClr val="003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3077" t="17949" b="886"/>
          <a:stretch/>
        </p:blipFill>
        <p:spPr>
          <a:xfrm>
            <a:off x="0" y="0"/>
            <a:ext cx="3048000" cy="2412124"/>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baseline="0">
                <a:latin typeface="Myriad Pro"/>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98778578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711200" y="228600"/>
            <a:ext cx="10972800" cy="1066800"/>
          </a:xfrm>
        </p:spPr>
        <p:txBody>
          <a:bodyPr lIns="45720" rIns="228600"/>
          <a:lstStyle>
            <a:lvl1pPr marL="0" algn="ctr">
              <a:defRPr sz="4800">
                <a:solidFill>
                  <a:schemeClr val="bg1"/>
                </a:solidFill>
                <a:latin typeface="Verdana" pitchFamily="34" charset="0"/>
              </a:defRPr>
            </a:lvl1pPr>
            <a:extLst/>
          </a:lstStyle>
          <a:p>
            <a:endParaRPr lang="en-US" dirty="0"/>
          </a:p>
        </p:txBody>
      </p:sp>
    </p:spTree>
    <p:extLst>
      <p:ext uri="{BB962C8B-B14F-4D97-AF65-F5344CB8AC3E}">
        <p14:creationId xmlns:p14="http://schemas.microsoft.com/office/powerpoint/2010/main" val="200827570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3550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94C49A6C-C547-4FB0-85E9-CE42E46D1B49}" type="datetimeFigureOut">
              <a:rPr lang="en-US">
                <a:solidFill>
                  <a:prstClr val="black"/>
                </a:solidFill>
              </a:rPr>
              <a:pPr>
                <a:defRPr/>
              </a:pPr>
              <a:t>9/21/2021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36A0CA12-5AB3-488D-96E9-BA53497B2F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3445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600200"/>
            <a:ext cx="11379200" cy="4373563"/>
          </a:xfrm>
        </p:spPr>
        <p:txBody>
          <a:bodyPr>
            <a:noAutofit/>
          </a:bodyPr>
          <a:lstStyle>
            <a:lvl1pPr>
              <a:defRPr sz="2800"/>
            </a:lvl1pPr>
            <a:lvl2pPr marL="742950" indent="-285750">
              <a:buSzPct val="75000"/>
              <a:buFontTx/>
              <a:buChar cha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06400" y="228600"/>
            <a:ext cx="11379200" cy="846138"/>
          </a:xfrm>
          <a:prstGeom prst="rect">
            <a:avLst/>
          </a:prstGeom>
        </p:spPr>
        <p:txBody>
          <a:bodyPr vert="horz" lIns="91440" tIns="45720" rIns="91440" bIns="45720" rtlCol="0" anchor="ctr">
            <a:normAutofit/>
          </a:bodyPr>
          <a:lstStyle>
            <a:lvl1pPr>
              <a:defRPr baseline="0">
                <a:latin typeface="Myriad Pro"/>
              </a:defRPr>
            </a:lvl1pPr>
          </a:lstStyle>
          <a:p>
            <a:r>
              <a:rPr lang="en-US" dirty="0"/>
              <a:t>Click to edit Master title style</a:t>
            </a:r>
          </a:p>
        </p:txBody>
      </p:sp>
    </p:spTree>
    <p:extLst>
      <p:ext uri="{BB962C8B-B14F-4D97-AF65-F5344CB8AC3E}">
        <p14:creationId xmlns:p14="http://schemas.microsoft.com/office/powerpoint/2010/main" val="18493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397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0776"/>
            <a:ext cx="10363200" cy="1470025"/>
          </a:xfrm>
        </p:spPr>
        <p:txBody>
          <a:bodyPr>
            <a:noAutofit/>
          </a:bodyPr>
          <a:lstStyle>
            <a:lvl1pPr algn="ctr">
              <a:defRPr sz="4800" baseline="0">
                <a:latin typeface="Myriad Pro"/>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828800" y="2667000"/>
            <a:ext cx="8534400" cy="1371600"/>
          </a:xfrm>
        </p:spPr>
        <p:txBody>
          <a:bodyPr>
            <a:normAutofit/>
          </a:bodyPr>
          <a:lstStyle>
            <a:lvl1pPr marL="0" indent="0" algn="ctr">
              <a:buNone/>
              <a:defRPr sz="36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Content Placeholder 12"/>
          <p:cNvSpPr>
            <a:spLocks noGrp="1"/>
          </p:cNvSpPr>
          <p:nvPr>
            <p:ph sz="quarter" idx="10" hasCustomPrompt="1"/>
          </p:nvPr>
        </p:nvSpPr>
        <p:spPr>
          <a:xfrm>
            <a:off x="3505200" y="4117975"/>
            <a:ext cx="5181600" cy="914400"/>
          </a:xfrm>
        </p:spPr>
        <p:txBody>
          <a:bodyPr>
            <a:normAutofit/>
          </a:bodyPr>
          <a:lstStyle>
            <a:lvl1pPr marL="0" indent="0" algn="ctr">
              <a:buNone/>
              <a:defRPr sz="2000">
                <a:solidFill>
                  <a:schemeClr val="bg1">
                    <a:lumMod val="75000"/>
                  </a:schemeClr>
                </a:solidFill>
                <a:latin typeface="Myriad Pro" pitchFamily="34" charset="0"/>
                <a:ea typeface="Verdana" pitchFamily="34" charset="0"/>
                <a:cs typeface="Verdana" pitchFamily="34" charset="0"/>
              </a:defRPr>
            </a:lvl1pPr>
          </a:lstStyle>
          <a:p>
            <a:r>
              <a:rPr lang="en-US" sz="2000" dirty="0">
                <a:solidFill>
                  <a:schemeClr val="bg1">
                    <a:lumMod val="75000"/>
                  </a:schemeClr>
                </a:solidFill>
              </a:rPr>
              <a:t>Click to enter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9757" y="5029314"/>
            <a:ext cx="6772487" cy="914286"/>
          </a:xfrm>
          <a:prstGeom prst="rect">
            <a:avLst/>
          </a:prstGeom>
        </p:spPr>
      </p:pic>
    </p:spTree>
    <p:extLst>
      <p:ext uri="{BB962C8B-B14F-4D97-AF65-F5344CB8AC3E}">
        <p14:creationId xmlns:p14="http://schemas.microsoft.com/office/powerpoint/2010/main" val="3089433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224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224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3520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4673600" cy="6858000"/>
          </a:xfrm>
          <a:prstGeom prst="rect">
            <a:avLst/>
          </a:prstGeom>
          <a:solidFill>
            <a:srgbClr val="003974"/>
          </a:solidFill>
          <a:ln>
            <a:solidFill>
              <a:srgbClr val="003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Content Placeholder 2"/>
          <p:cNvSpPr>
            <a:spLocks noGrp="1"/>
          </p:cNvSpPr>
          <p:nvPr>
            <p:ph idx="1"/>
          </p:nvPr>
        </p:nvSpPr>
        <p:spPr>
          <a:xfrm>
            <a:off x="4978400" y="304800"/>
            <a:ext cx="6604000" cy="5867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3077" t="17949" b="886"/>
          <a:stretch/>
        </p:blipFill>
        <p:spPr>
          <a:xfrm>
            <a:off x="0" y="0"/>
            <a:ext cx="3048000" cy="2412124"/>
          </a:xfrm>
          <a:prstGeom prst="rect">
            <a:avLst/>
          </a:prstGeom>
        </p:spPr>
      </p:pic>
      <p:sp>
        <p:nvSpPr>
          <p:cNvPr id="2" name="Title 1"/>
          <p:cNvSpPr>
            <a:spLocks noGrp="1"/>
          </p:cNvSpPr>
          <p:nvPr>
            <p:ph type="title"/>
          </p:nvPr>
        </p:nvSpPr>
        <p:spPr>
          <a:xfrm>
            <a:off x="609601" y="304800"/>
            <a:ext cx="3657600" cy="685800"/>
          </a:xfrm>
        </p:spPr>
        <p:txBody>
          <a:bodyPr anchor="b"/>
          <a:lstStyle>
            <a:lvl1pPr algn="l">
              <a:defRPr sz="2000" b="1">
                <a:latin typeface="Myriad Pro"/>
              </a:defRPr>
            </a:lvl1pPr>
          </a:lstStyle>
          <a:p>
            <a:r>
              <a:rPr lang="en-US" dirty="0"/>
              <a:t>Click to edit Master title style</a:t>
            </a:r>
          </a:p>
        </p:txBody>
      </p:sp>
      <p:sp>
        <p:nvSpPr>
          <p:cNvPr id="4" name="Text Placeholder 3"/>
          <p:cNvSpPr>
            <a:spLocks noGrp="1"/>
          </p:cNvSpPr>
          <p:nvPr>
            <p:ph type="body" sz="half" idx="2"/>
          </p:nvPr>
        </p:nvSpPr>
        <p:spPr>
          <a:xfrm>
            <a:off x="609601" y="1206062"/>
            <a:ext cx="3657600" cy="4966138"/>
          </a:xfrm>
        </p:spPr>
        <p:txBody>
          <a:bodyPr/>
          <a:lstStyle>
            <a:lvl1pPr marL="0" indent="0">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1" name="Straight Connector 10"/>
          <p:cNvCxnSpPr/>
          <p:nvPr userDrawn="1"/>
        </p:nvCxnSpPr>
        <p:spPr>
          <a:xfrm flipV="1">
            <a:off x="4673600" y="0"/>
            <a:ext cx="0" cy="68580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6281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12209517" cy="6858000"/>
          </a:xfrm>
          <a:prstGeom prst="rect">
            <a:avLst/>
          </a:prstGeom>
          <a:solidFill>
            <a:srgbClr val="003974"/>
          </a:solidFill>
          <a:ln>
            <a:solidFill>
              <a:srgbClr val="003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3077" t="17949" b="886"/>
          <a:stretch/>
        </p:blipFill>
        <p:spPr>
          <a:xfrm>
            <a:off x="0" y="0"/>
            <a:ext cx="3048000" cy="2412124"/>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baseline="0">
                <a:latin typeface="Myriad Pro"/>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93975805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711200" y="228600"/>
            <a:ext cx="10972800" cy="1066800"/>
          </a:xfrm>
        </p:spPr>
        <p:txBody>
          <a:bodyPr lIns="45720" rIns="228600"/>
          <a:lstStyle>
            <a:lvl1pPr marL="0" algn="ctr">
              <a:defRPr sz="4800">
                <a:solidFill>
                  <a:schemeClr val="bg1"/>
                </a:solidFill>
                <a:latin typeface="Verdana" pitchFamily="34" charset="0"/>
              </a:defRPr>
            </a:lvl1pPr>
            <a:extLst/>
          </a:lstStyle>
          <a:p>
            <a:endParaRPr lang="en-US" dirty="0"/>
          </a:p>
        </p:txBody>
      </p:sp>
    </p:spTree>
    <p:extLst>
      <p:ext uri="{BB962C8B-B14F-4D97-AF65-F5344CB8AC3E}">
        <p14:creationId xmlns:p14="http://schemas.microsoft.com/office/powerpoint/2010/main" val="205310694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4248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94C49A6C-C547-4FB0-85E9-CE42E46D1B49}" type="datetimeFigureOut">
              <a:rPr lang="en-US">
                <a:solidFill>
                  <a:prstClr val="black"/>
                </a:solidFill>
              </a:rPr>
              <a:pPr>
                <a:defRPr/>
              </a:pPr>
              <a:t>9/21/2021</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36A0CA12-5AB3-488D-96E9-BA53497B2F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053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295400"/>
          </a:xfrm>
          <a:prstGeom prst="rect">
            <a:avLst/>
          </a:prstGeom>
          <a:solidFill>
            <a:srgbClr val="00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Text Placeholder 2"/>
          <p:cNvSpPr>
            <a:spLocks noGrp="1"/>
          </p:cNvSpPr>
          <p:nvPr>
            <p:ph type="body" idx="1"/>
          </p:nvPr>
        </p:nvSpPr>
        <p:spPr>
          <a:xfrm>
            <a:off x="1117600" y="1752601"/>
            <a:ext cx="104648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12" cstate="print">
            <a:extLst>
              <a:ext uri="{28A0092B-C50C-407E-A947-70E740481C1C}">
                <a14:useLocalDpi xmlns:a14="http://schemas.microsoft.com/office/drawing/2010/main" val="0"/>
              </a:ext>
            </a:extLst>
          </a:blip>
          <a:srcRect l="23077" t="17948" b="38463"/>
          <a:stretch/>
        </p:blipFill>
        <p:spPr>
          <a:xfrm>
            <a:off x="0" y="0"/>
            <a:ext cx="3048000" cy="1295400"/>
          </a:xfrm>
          <a:prstGeom prst="rect">
            <a:avLst/>
          </a:prstGeom>
        </p:spPr>
      </p:pic>
      <p:sp>
        <p:nvSpPr>
          <p:cNvPr id="2" name="Title Placeholder 1"/>
          <p:cNvSpPr>
            <a:spLocks noGrp="1"/>
          </p:cNvSpPr>
          <p:nvPr>
            <p:ph type="title"/>
          </p:nvPr>
        </p:nvSpPr>
        <p:spPr>
          <a:xfrm>
            <a:off x="1117600" y="228600"/>
            <a:ext cx="10464800" cy="846138"/>
          </a:xfrm>
          <a:prstGeom prst="rect">
            <a:avLst/>
          </a:prstGeom>
        </p:spPr>
        <p:txBody>
          <a:bodyPr vert="horz" lIns="91440" tIns="45720" rIns="91440" bIns="45720" rtlCol="0" anchor="ctr">
            <a:normAutofit/>
          </a:bodyPr>
          <a:lstStyle/>
          <a:p>
            <a:r>
              <a:rPr lang="en-US" dirty="0"/>
              <a:t>Click to edit Master title style</a:t>
            </a:r>
          </a:p>
        </p:txBody>
      </p:sp>
      <p:cxnSp>
        <p:nvCxnSpPr>
          <p:cNvPr id="11" name="Straight Connector 10"/>
          <p:cNvCxnSpPr/>
          <p:nvPr userDrawn="1"/>
        </p:nvCxnSpPr>
        <p:spPr>
          <a:xfrm>
            <a:off x="0" y="1295400"/>
            <a:ext cx="12192000" cy="0"/>
          </a:xfrm>
          <a:prstGeom prst="line">
            <a:avLst/>
          </a:prstGeom>
          <a:ln w="88900">
            <a:solidFill>
              <a:schemeClr val="accent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76500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0" r:id="rId10"/>
  </p:sldLayoutIdLst>
  <p:transition>
    <p:fade/>
  </p:transition>
  <p:hf hdr="0" ftr="0" dt="0"/>
  <p:txStyles>
    <p:titleStyle>
      <a:lvl1pPr algn="l" defTabSz="914400" rtl="0" eaLnBrk="1" latinLnBrk="0" hangingPunct="1">
        <a:spcBef>
          <a:spcPct val="0"/>
        </a:spcBef>
        <a:buNone/>
        <a:defRPr sz="4400" kern="1200">
          <a:solidFill>
            <a:schemeClr val="bg1"/>
          </a:solidFill>
          <a:latin typeface="Myriad Pro"/>
          <a:ea typeface="Verdana" pitchFamily="34" charset="0"/>
          <a:cs typeface="Verdana" pitchFamily="34" charset="0"/>
        </a:defRPr>
      </a:lvl1pPr>
    </p:titleStyle>
    <p:bodyStyle>
      <a:lvl1pPr marL="514350" indent="-514350" algn="l" defTabSz="914400" rtl="0" eaLnBrk="1" latinLnBrk="0" hangingPunct="1">
        <a:spcBef>
          <a:spcPct val="20000"/>
        </a:spcBef>
        <a:buClr>
          <a:srgbClr val="003974"/>
        </a:buClr>
        <a:buFont typeface="Arial" pitchFamily="34" charset="0"/>
        <a:buChar char="•"/>
        <a:defRPr sz="3200" kern="1200">
          <a:solidFill>
            <a:schemeClr val="tx1"/>
          </a:solidFill>
          <a:latin typeface="Myriad Pro" pitchFamily="34" charset="0"/>
          <a:ea typeface="Verdana" pitchFamily="34" charset="0"/>
          <a:cs typeface="Verdana" pitchFamily="34" charset="0"/>
        </a:defRPr>
      </a:lvl1pPr>
      <a:lvl2pPr marL="742950" indent="-285750" algn="l" defTabSz="914400" rtl="0" eaLnBrk="1" latinLnBrk="0" hangingPunct="1">
        <a:spcBef>
          <a:spcPct val="20000"/>
        </a:spcBef>
        <a:buClr>
          <a:srgbClr val="003974"/>
        </a:buClr>
        <a:buSzPct val="75000"/>
        <a:buFont typeface="Wingdings" pitchFamily="2" charset="2"/>
        <a:buChar char="§"/>
        <a:defRPr sz="2800" kern="1200">
          <a:solidFill>
            <a:schemeClr val="tx1"/>
          </a:solidFill>
          <a:latin typeface="Myriad Pro" pitchFamily="34" charset="0"/>
          <a:ea typeface="Verdana" pitchFamily="34" charset="0"/>
          <a:cs typeface="Verdana" pitchFamily="34" charset="0"/>
        </a:defRPr>
      </a:lvl2pPr>
      <a:lvl3pPr marL="1143000" indent="-228600" algn="l" defTabSz="914400" rtl="0" eaLnBrk="1" latinLnBrk="0" hangingPunct="1">
        <a:spcBef>
          <a:spcPct val="20000"/>
        </a:spcBef>
        <a:buClr>
          <a:srgbClr val="003974"/>
        </a:buClr>
        <a:buFont typeface="Wingdings" pitchFamily="2" charset="2"/>
        <a:buChar char="s"/>
        <a:defRPr sz="2400" kern="1200">
          <a:solidFill>
            <a:schemeClr val="tx1"/>
          </a:solidFill>
          <a:latin typeface="Myriad Pro" pitchFamily="34" charset="0"/>
          <a:ea typeface="Verdana" pitchFamily="34" charset="0"/>
          <a:cs typeface="Verdana" pitchFamily="34" charset="0"/>
        </a:defRPr>
      </a:lvl3pPr>
      <a:lvl4pPr marL="1600200" indent="-228600" algn="l" defTabSz="914400" rtl="0" eaLnBrk="1" latinLnBrk="0" hangingPunct="1">
        <a:spcBef>
          <a:spcPct val="20000"/>
        </a:spcBef>
        <a:buClr>
          <a:srgbClr val="003974"/>
        </a:buClr>
        <a:buSzPct val="75000"/>
        <a:buFont typeface="Courier New" pitchFamily="49" charset="0"/>
        <a:buChar char="o"/>
        <a:defRPr sz="2000" kern="1200">
          <a:solidFill>
            <a:schemeClr val="tx1"/>
          </a:solidFill>
          <a:latin typeface="Myriad Pro" pitchFamily="34" charset="0"/>
          <a:ea typeface="Verdana" pitchFamily="34" charset="0"/>
          <a:cs typeface="Verdana" pitchFamily="34" charset="0"/>
        </a:defRPr>
      </a:lvl4pPr>
      <a:lvl5pPr marL="2060575" indent="-231775" algn="l" defTabSz="914400" rtl="0" eaLnBrk="1" latinLnBrk="0" hangingPunct="1">
        <a:spcBef>
          <a:spcPct val="20000"/>
        </a:spcBef>
        <a:buClr>
          <a:srgbClr val="003974"/>
        </a:buClr>
        <a:buFont typeface="Calibri" pitchFamily="34" charset="0"/>
        <a:buChar char="­"/>
        <a:defRPr sz="2000" kern="1200">
          <a:solidFill>
            <a:schemeClr val="tx1"/>
          </a:solidFill>
          <a:latin typeface="Myriad Pro"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295400"/>
          </a:xfrm>
          <a:prstGeom prst="rect">
            <a:avLst/>
          </a:prstGeom>
          <a:solidFill>
            <a:srgbClr val="00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Text Placeholder 2"/>
          <p:cNvSpPr>
            <a:spLocks noGrp="1"/>
          </p:cNvSpPr>
          <p:nvPr>
            <p:ph type="body" idx="1"/>
          </p:nvPr>
        </p:nvSpPr>
        <p:spPr>
          <a:xfrm>
            <a:off x="1117600" y="1752601"/>
            <a:ext cx="104648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11" cstate="print">
            <a:extLst>
              <a:ext uri="{28A0092B-C50C-407E-A947-70E740481C1C}">
                <a14:useLocalDpi xmlns:a14="http://schemas.microsoft.com/office/drawing/2010/main" val="0"/>
              </a:ext>
            </a:extLst>
          </a:blip>
          <a:srcRect l="23077" t="17948" b="38463"/>
          <a:stretch/>
        </p:blipFill>
        <p:spPr>
          <a:xfrm>
            <a:off x="0" y="0"/>
            <a:ext cx="3048000" cy="1295400"/>
          </a:xfrm>
          <a:prstGeom prst="rect">
            <a:avLst/>
          </a:prstGeom>
        </p:spPr>
      </p:pic>
      <p:sp>
        <p:nvSpPr>
          <p:cNvPr id="2" name="Title Placeholder 1"/>
          <p:cNvSpPr>
            <a:spLocks noGrp="1"/>
          </p:cNvSpPr>
          <p:nvPr>
            <p:ph type="title"/>
          </p:nvPr>
        </p:nvSpPr>
        <p:spPr>
          <a:xfrm>
            <a:off x="1117600" y="228600"/>
            <a:ext cx="10464800" cy="846138"/>
          </a:xfrm>
          <a:prstGeom prst="rect">
            <a:avLst/>
          </a:prstGeom>
        </p:spPr>
        <p:txBody>
          <a:bodyPr vert="horz" lIns="91440" tIns="45720" rIns="91440" bIns="45720" rtlCol="0" anchor="ctr">
            <a:normAutofit/>
          </a:bodyPr>
          <a:lstStyle/>
          <a:p>
            <a:r>
              <a:rPr lang="en-US" dirty="0"/>
              <a:t>Click to edit Master title style</a:t>
            </a:r>
          </a:p>
        </p:txBody>
      </p:sp>
      <p:cxnSp>
        <p:nvCxnSpPr>
          <p:cNvPr id="11" name="Straight Connector 10"/>
          <p:cNvCxnSpPr/>
          <p:nvPr userDrawn="1"/>
        </p:nvCxnSpPr>
        <p:spPr>
          <a:xfrm>
            <a:off x="0" y="1295400"/>
            <a:ext cx="12192000" cy="0"/>
          </a:xfrm>
          <a:prstGeom prst="line">
            <a:avLst/>
          </a:prstGeom>
          <a:ln w="88900">
            <a:solidFill>
              <a:schemeClr val="accent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379237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ransition>
    <p:fade/>
  </p:transition>
  <p:hf hdr="0" ftr="0" dt="0"/>
  <p:txStyles>
    <p:titleStyle>
      <a:lvl1pPr algn="l" defTabSz="914400" rtl="0" eaLnBrk="1" latinLnBrk="0" hangingPunct="1">
        <a:spcBef>
          <a:spcPct val="0"/>
        </a:spcBef>
        <a:buNone/>
        <a:defRPr sz="4400" kern="1200">
          <a:solidFill>
            <a:schemeClr val="bg1"/>
          </a:solidFill>
          <a:latin typeface="Myriad Pro"/>
          <a:ea typeface="Verdana" pitchFamily="34" charset="0"/>
          <a:cs typeface="Verdana" pitchFamily="34" charset="0"/>
        </a:defRPr>
      </a:lvl1pPr>
    </p:titleStyle>
    <p:bodyStyle>
      <a:lvl1pPr marL="514350" indent="-514350" algn="l" defTabSz="914400" rtl="0" eaLnBrk="1" latinLnBrk="0" hangingPunct="1">
        <a:spcBef>
          <a:spcPct val="20000"/>
        </a:spcBef>
        <a:buClr>
          <a:srgbClr val="003974"/>
        </a:buClr>
        <a:buFont typeface="Arial" pitchFamily="34" charset="0"/>
        <a:buChar char="•"/>
        <a:defRPr sz="3200" kern="1200">
          <a:solidFill>
            <a:schemeClr val="tx1"/>
          </a:solidFill>
          <a:latin typeface="Myriad Pro" pitchFamily="34" charset="0"/>
          <a:ea typeface="Verdana" pitchFamily="34" charset="0"/>
          <a:cs typeface="Verdana" pitchFamily="34" charset="0"/>
        </a:defRPr>
      </a:lvl1pPr>
      <a:lvl2pPr marL="742950" indent="-285750" algn="l" defTabSz="914400" rtl="0" eaLnBrk="1" latinLnBrk="0" hangingPunct="1">
        <a:spcBef>
          <a:spcPct val="20000"/>
        </a:spcBef>
        <a:buClr>
          <a:srgbClr val="003974"/>
        </a:buClr>
        <a:buSzPct val="75000"/>
        <a:buFont typeface="Wingdings" pitchFamily="2" charset="2"/>
        <a:buChar char="§"/>
        <a:defRPr sz="2800" kern="1200">
          <a:solidFill>
            <a:schemeClr val="tx1"/>
          </a:solidFill>
          <a:latin typeface="Myriad Pro" pitchFamily="34" charset="0"/>
          <a:ea typeface="Verdana" pitchFamily="34" charset="0"/>
          <a:cs typeface="Verdana" pitchFamily="34" charset="0"/>
        </a:defRPr>
      </a:lvl2pPr>
      <a:lvl3pPr marL="1143000" indent="-228600" algn="l" defTabSz="914400" rtl="0" eaLnBrk="1" latinLnBrk="0" hangingPunct="1">
        <a:spcBef>
          <a:spcPct val="20000"/>
        </a:spcBef>
        <a:buClr>
          <a:srgbClr val="003974"/>
        </a:buClr>
        <a:buFont typeface="Wingdings" pitchFamily="2" charset="2"/>
        <a:buChar char="s"/>
        <a:defRPr sz="2400" kern="1200">
          <a:solidFill>
            <a:schemeClr val="tx1"/>
          </a:solidFill>
          <a:latin typeface="Myriad Pro" pitchFamily="34" charset="0"/>
          <a:ea typeface="Verdana" pitchFamily="34" charset="0"/>
          <a:cs typeface="Verdana" pitchFamily="34" charset="0"/>
        </a:defRPr>
      </a:lvl3pPr>
      <a:lvl4pPr marL="1600200" indent="-228600" algn="l" defTabSz="914400" rtl="0" eaLnBrk="1" latinLnBrk="0" hangingPunct="1">
        <a:spcBef>
          <a:spcPct val="20000"/>
        </a:spcBef>
        <a:buClr>
          <a:srgbClr val="003974"/>
        </a:buClr>
        <a:buSzPct val="75000"/>
        <a:buFont typeface="Courier New" pitchFamily="49" charset="0"/>
        <a:buChar char="o"/>
        <a:defRPr sz="2000" kern="1200">
          <a:solidFill>
            <a:schemeClr val="tx1"/>
          </a:solidFill>
          <a:latin typeface="Myriad Pro" pitchFamily="34" charset="0"/>
          <a:ea typeface="Verdana" pitchFamily="34" charset="0"/>
          <a:cs typeface="Verdana" pitchFamily="34" charset="0"/>
        </a:defRPr>
      </a:lvl4pPr>
      <a:lvl5pPr marL="2060575" indent="-231775" algn="l" defTabSz="914400" rtl="0" eaLnBrk="1" latinLnBrk="0" hangingPunct="1">
        <a:spcBef>
          <a:spcPct val="20000"/>
        </a:spcBef>
        <a:buClr>
          <a:srgbClr val="003974"/>
        </a:buClr>
        <a:buFont typeface="Calibri" pitchFamily="34" charset="0"/>
        <a:buChar char="­"/>
        <a:defRPr sz="2000" kern="1200">
          <a:solidFill>
            <a:schemeClr val="tx1"/>
          </a:solidFill>
          <a:latin typeface="Myriad Pro"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2020%20Templates/Club%20Budget%20Template_2020.xlsx"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2020%20Templates/2020%20PST%20training_Membership%20register%20&amp;%20dues.xlsx"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tiff"/></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tiff"/></Relationships>
</file>

<file path=ppt/slides/_rels/slide1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tiff"/></Relationships>
</file>

<file path=ppt/slides/_rels/slide19.xml.rels><?xml version="1.0" encoding="UTF-8" standalone="yes"?>
<Relationships xmlns="http://schemas.openxmlformats.org/package/2006/relationships"><Relationship Id="rId3" Type="http://schemas.openxmlformats.org/officeDocument/2006/relationships/hyperlink" Target="http://www.kiwanis.org/kiwanisone/lead/club-leaders/treasurer#.V4ZpNldbGCQ" TargetMode="External"/><Relationship Id="rId2" Type="http://schemas.openxmlformats.org/officeDocument/2006/relationships/hyperlink" Target="2020%20Templates/GL%20TEMPLATE_2020%20PST%20training.xls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file:///\\Users\ivanoh\Google%20Drive\Kiwanis%20Malaysia\Education\P&amp;S%20Training\PS&amp;T%20training%202020\2020%20Templates\eROSES%20lodgement%20template%202020.xls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kiwanis.org/kiwanisone/lead/club-leaders/treasurer#.V4ZpNldbGC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kiwanis.org/kiwanisone/lead/club-leaders/treasurer#.V4ZpNldbGC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Jane\Desktop\ICONS-04.png"/>
          <p:cNvPicPr>
            <a:picLocks noChangeAspect="1" noChangeArrowheads="1"/>
          </p:cNvPicPr>
          <p:nvPr/>
        </p:nvPicPr>
        <p:blipFill>
          <a:blip r:embed="rId3" cstate="print"/>
          <a:srcRect/>
          <a:stretch>
            <a:fillRect/>
          </a:stretch>
        </p:blipFill>
        <p:spPr bwMode="auto">
          <a:xfrm>
            <a:off x="3581400" y="3138054"/>
            <a:ext cx="1143000" cy="1143000"/>
          </a:xfrm>
          <a:prstGeom prst="rect">
            <a:avLst/>
          </a:prstGeom>
          <a:noFill/>
          <a:ln w="9525">
            <a:noFill/>
            <a:miter lim="800000"/>
            <a:headEnd/>
            <a:tailEnd/>
          </a:ln>
        </p:spPr>
      </p:pic>
      <p:sp>
        <p:nvSpPr>
          <p:cNvPr id="4" name="Title 3"/>
          <p:cNvSpPr>
            <a:spLocks noGrp="1"/>
          </p:cNvSpPr>
          <p:nvPr>
            <p:ph type="title"/>
          </p:nvPr>
        </p:nvSpPr>
        <p:spPr>
          <a:xfrm>
            <a:off x="4952999" y="2798618"/>
            <a:ext cx="5881255" cy="1662546"/>
          </a:xfrm>
          <a:prstGeom prst="roundRect">
            <a:avLst>
              <a:gd name="adj" fmla="val 17873"/>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ln>
            <a:solidFill>
              <a:schemeClr val="tx1"/>
            </a:solidFill>
          </a:ln>
        </p:spPr>
        <p:txBody>
          <a:bodyPr anchor="ctr" anchorCtr="0">
            <a:noAutofit/>
          </a:bodyPr>
          <a:lstStyle/>
          <a:p>
            <a:r>
              <a:rPr lang="en-US" sz="5400" dirty="0">
                <a:solidFill>
                  <a:schemeClr val="tx1"/>
                </a:solidFill>
              </a:rPr>
              <a:t>Treasurer Session</a:t>
            </a:r>
          </a:p>
        </p:txBody>
      </p:sp>
    </p:spTree>
    <p:extLst>
      <p:ext uri="{BB962C8B-B14F-4D97-AF65-F5344CB8AC3E}">
        <p14:creationId xmlns:p14="http://schemas.microsoft.com/office/powerpoint/2010/main" val="3946163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ED14C2-01F0-5F4D-B396-A36DE71FAE51}"/>
              </a:ext>
            </a:extLst>
          </p:cNvPr>
          <p:cNvSpPr>
            <a:spLocks noGrp="1"/>
          </p:cNvSpPr>
          <p:nvPr>
            <p:ph type="title"/>
          </p:nvPr>
        </p:nvSpPr>
        <p:spPr>
          <a:xfrm>
            <a:off x="1117600" y="228600"/>
            <a:ext cx="10464800" cy="846138"/>
          </a:xfrm>
        </p:spPr>
        <p:txBody>
          <a:bodyPr anchor="ctr">
            <a:normAutofit/>
          </a:bodyPr>
          <a:lstStyle/>
          <a:p>
            <a:r>
              <a:rPr lang="en-US" dirty="0"/>
              <a:t>Exercise 1 - </a:t>
            </a:r>
            <a:r>
              <a:rPr lang="en-US" dirty="0" err="1"/>
              <a:t>budgetting</a:t>
            </a:r>
            <a:endParaRPr lang="en-US" dirty="0"/>
          </a:p>
        </p:txBody>
      </p:sp>
      <p:sp>
        <p:nvSpPr>
          <p:cNvPr id="9" name="Content Placeholder 2">
            <a:extLst>
              <a:ext uri="{FF2B5EF4-FFF2-40B4-BE49-F238E27FC236}">
                <a16:creationId xmlns:a16="http://schemas.microsoft.com/office/drawing/2014/main" id="{7FCA95A6-2429-45B7-AA7F-1E8A9197C277}"/>
              </a:ext>
            </a:extLst>
          </p:cNvPr>
          <p:cNvSpPr>
            <a:spLocks noGrp="1"/>
          </p:cNvSpPr>
          <p:nvPr>
            <p:ph sz="half" idx="1"/>
          </p:nvPr>
        </p:nvSpPr>
        <p:spPr>
          <a:xfrm>
            <a:off x="609600" y="1722438"/>
            <a:ext cx="5384800" cy="4525963"/>
          </a:xfrm>
        </p:spPr>
        <p:txBody>
          <a:bodyPr>
            <a:normAutofit/>
          </a:bodyPr>
          <a:lstStyle/>
          <a:p>
            <a:pPr marL="0" indent="0">
              <a:buNone/>
            </a:pPr>
            <a:r>
              <a:rPr lang="en-US" dirty="0"/>
              <a:t>Lets try to do a </a:t>
            </a:r>
            <a:r>
              <a:rPr lang="en-US" dirty="0">
                <a:hlinkClick r:id="rId2"/>
              </a:rPr>
              <a:t>club budget</a:t>
            </a:r>
            <a:r>
              <a:rPr lang="en-US" dirty="0"/>
              <a:t>:</a:t>
            </a:r>
          </a:p>
          <a:p>
            <a:pPr marL="0" indent="0">
              <a:buNone/>
            </a:pPr>
            <a:r>
              <a:rPr lang="en-US" dirty="0"/>
              <a:t>Refer to budget link</a:t>
            </a:r>
          </a:p>
          <a:p>
            <a:r>
              <a:rPr lang="en-US" dirty="0"/>
              <a:t>Assume 90% retention of members; ended with 15 </a:t>
            </a:r>
            <a:r>
              <a:rPr lang="en-US" dirty="0" err="1"/>
              <a:t>mbrs</a:t>
            </a:r>
            <a:endParaRPr lang="en-US" dirty="0"/>
          </a:p>
          <a:p>
            <a:r>
              <a:rPr lang="en-US" dirty="0"/>
              <a:t>2 members recruited</a:t>
            </a:r>
          </a:p>
          <a:p>
            <a:r>
              <a:rPr lang="en-US" dirty="0"/>
              <a:t>Contribute RM50 to KCF</a:t>
            </a:r>
          </a:p>
          <a:p>
            <a:r>
              <a:rPr lang="en-US" dirty="0"/>
              <a:t>2 SLP clubs</a:t>
            </a:r>
          </a:p>
          <a:p>
            <a:pPr marL="0" indent="0">
              <a:buNone/>
            </a:pPr>
            <a:r>
              <a:rPr lang="en-US" dirty="0"/>
              <a:t>5 minutes</a:t>
            </a:r>
          </a:p>
        </p:txBody>
      </p:sp>
      <p:pic>
        <p:nvPicPr>
          <p:cNvPr id="4" name="Content Placeholder 3" descr="A close up of a keyboard&#10;&#10;Description automatically generated">
            <a:extLst>
              <a:ext uri="{FF2B5EF4-FFF2-40B4-BE49-F238E27FC236}">
                <a16:creationId xmlns:a16="http://schemas.microsoft.com/office/drawing/2014/main" id="{BB33B2DF-785C-F44F-BE88-E2CCA90383D5}"/>
              </a:ext>
            </a:extLst>
          </p:cNvPr>
          <p:cNvPicPr>
            <a:picLocks noGrp="1" noChangeAspect="1"/>
          </p:cNvPicPr>
          <p:nvPr>
            <p:ph sz="half" idx="2"/>
          </p:nvPr>
        </p:nvPicPr>
        <p:blipFill>
          <a:blip r:embed="rId3"/>
          <a:stretch>
            <a:fillRect/>
          </a:stretch>
        </p:blipFill>
        <p:spPr>
          <a:xfrm>
            <a:off x="6197600" y="2404898"/>
            <a:ext cx="5384800" cy="3161043"/>
          </a:xfrm>
          <a:prstGeom prst="rect">
            <a:avLst/>
          </a:prstGeom>
          <a:noFill/>
        </p:spPr>
      </p:pic>
    </p:spTree>
    <p:extLst>
      <p:ext uri="{BB962C8B-B14F-4D97-AF65-F5344CB8AC3E}">
        <p14:creationId xmlns:p14="http://schemas.microsoft.com/office/powerpoint/2010/main" val="37116495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rmAutofit/>
          </a:bodyPr>
          <a:lstStyle/>
          <a:p>
            <a:pPr algn="l"/>
            <a:r>
              <a:rPr lang="en-US" sz="4400" dirty="0">
                <a:latin typeface="Myriad Pro"/>
              </a:rPr>
              <a:t>Revised Annual Dues</a:t>
            </a:r>
          </a:p>
        </p:txBody>
      </p:sp>
      <p:grpSp>
        <p:nvGrpSpPr>
          <p:cNvPr id="6" name="Group 5"/>
          <p:cNvGrpSpPr/>
          <p:nvPr/>
        </p:nvGrpSpPr>
        <p:grpSpPr>
          <a:xfrm>
            <a:off x="303489" y="1683155"/>
            <a:ext cx="8763000" cy="4036205"/>
            <a:chOff x="330676" y="1524129"/>
            <a:chExt cx="8763000" cy="4036205"/>
          </a:xfrm>
        </p:grpSpPr>
        <p:grpSp>
          <p:nvGrpSpPr>
            <p:cNvPr id="5" name="Group 4"/>
            <p:cNvGrpSpPr/>
            <p:nvPr/>
          </p:nvGrpSpPr>
          <p:grpSpPr>
            <a:xfrm>
              <a:off x="330676" y="1524129"/>
              <a:ext cx="8763000" cy="2941993"/>
              <a:chOff x="330676" y="1524129"/>
              <a:chExt cx="8763000" cy="2941993"/>
            </a:xfrm>
          </p:grpSpPr>
          <p:sp>
            <p:nvSpPr>
              <p:cNvPr id="31" name="TextBox 30"/>
              <p:cNvSpPr txBox="1"/>
              <p:nvPr/>
            </p:nvSpPr>
            <p:spPr>
              <a:xfrm>
                <a:off x="4267084" y="1524129"/>
                <a:ext cx="1036320" cy="646331"/>
              </a:xfrm>
              <a:prstGeom prst="rect">
                <a:avLst/>
              </a:prstGeom>
              <a:noFill/>
            </p:spPr>
            <p:txBody>
              <a:bodyPr wrap="square" rtlCol="0">
                <a:spAutoFit/>
              </a:bodyPr>
              <a:lstStyle/>
              <a:p>
                <a:pPr algn="ctr" defTabSz="457200"/>
                <a:r>
                  <a:rPr lang="en-US" u="sng" kern="0" dirty="0">
                    <a:solidFill>
                      <a:prstClr val="black"/>
                    </a:solidFill>
                  </a:rPr>
                  <a:t>New member</a:t>
                </a:r>
              </a:p>
            </p:txBody>
          </p:sp>
          <p:sp>
            <p:nvSpPr>
              <p:cNvPr id="24" name="Rounded Rectangle 23"/>
              <p:cNvSpPr/>
              <p:nvPr/>
            </p:nvSpPr>
            <p:spPr>
              <a:xfrm>
                <a:off x="7493476" y="2136281"/>
                <a:ext cx="1441537" cy="2329841"/>
              </a:xfrm>
              <a:prstGeom prst="roundRect">
                <a:avLst/>
              </a:prstGeom>
              <a:solidFill>
                <a:srgbClr val="070E03"/>
              </a:solidFill>
              <a:ln w="12700" cap="flat" cmpd="sng" algn="ctr">
                <a:solidFill>
                  <a:srgbClr val="5B9BD5">
                    <a:shade val="50000"/>
                  </a:srgbClr>
                </a:solidFill>
                <a:prstDash val="solid"/>
                <a:miter lim="800000"/>
              </a:ln>
              <a:effectLst/>
            </p:spPr>
            <p:txBody>
              <a:bodyPr rtlCol="0" anchor="ctr"/>
              <a:lstStyle/>
              <a:p>
                <a:pPr algn="ctr" defTabSz="457200"/>
                <a:r>
                  <a:rPr lang="en-US" kern="0" dirty="0">
                    <a:solidFill>
                      <a:prstClr val="white"/>
                    </a:solidFill>
                  </a:rPr>
                  <a:t>RM360</a:t>
                </a:r>
              </a:p>
              <a:p>
                <a:pPr algn="ctr" defTabSz="457200"/>
                <a:endParaRPr lang="en-US" kern="0" dirty="0">
                  <a:solidFill>
                    <a:prstClr val="white"/>
                  </a:solidFill>
                </a:endParaRPr>
              </a:p>
              <a:p>
                <a:pPr algn="ctr" defTabSz="457200"/>
                <a:r>
                  <a:rPr lang="en-US" kern="0" dirty="0">
                    <a:solidFill>
                      <a:prstClr val="white"/>
                    </a:solidFill>
                  </a:rPr>
                  <a:t>RM220</a:t>
                </a:r>
              </a:p>
              <a:p>
                <a:pPr algn="ctr" defTabSz="457200"/>
                <a:endParaRPr lang="en-US" kern="0" dirty="0">
                  <a:solidFill>
                    <a:prstClr val="white"/>
                  </a:solidFill>
                </a:endParaRPr>
              </a:p>
              <a:p>
                <a:pPr algn="ctr" defTabSz="457200"/>
                <a:r>
                  <a:rPr lang="en-US" kern="0" dirty="0">
                    <a:solidFill>
                      <a:prstClr val="white"/>
                    </a:solidFill>
                  </a:rPr>
                  <a:t>RM0</a:t>
                </a:r>
              </a:p>
              <a:p>
                <a:pPr algn="ctr" defTabSz="457200"/>
                <a:endParaRPr lang="en-US" kern="0" dirty="0">
                  <a:solidFill>
                    <a:prstClr val="white"/>
                  </a:solidFill>
                </a:endParaRPr>
              </a:p>
              <a:p>
                <a:pPr algn="ctr" defTabSz="457200"/>
                <a:r>
                  <a:rPr lang="en-US" kern="0" dirty="0">
                    <a:solidFill>
                      <a:prstClr val="white"/>
                    </a:solidFill>
                  </a:rPr>
                  <a:t>RM140</a:t>
                </a:r>
              </a:p>
            </p:txBody>
          </p:sp>
          <p:sp>
            <p:nvSpPr>
              <p:cNvPr id="25" name="TextBox 24"/>
              <p:cNvSpPr txBox="1"/>
              <p:nvPr/>
            </p:nvSpPr>
            <p:spPr>
              <a:xfrm>
                <a:off x="7566269" y="1662628"/>
                <a:ext cx="1295951" cy="369332"/>
              </a:xfrm>
              <a:prstGeom prst="rect">
                <a:avLst/>
              </a:prstGeom>
              <a:noFill/>
            </p:spPr>
            <p:txBody>
              <a:bodyPr wrap="square" rtlCol="0">
                <a:spAutoFit/>
              </a:bodyPr>
              <a:lstStyle/>
              <a:p>
                <a:pPr algn="ctr" defTabSz="457200"/>
                <a:r>
                  <a:rPr lang="en-US" u="sng" kern="0" dirty="0">
                    <a:solidFill>
                      <a:prstClr val="black"/>
                    </a:solidFill>
                  </a:rPr>
                  <a:t>Chartering</a:t>
                </a:r>
              </a:p>
            </p:txBody>
          </p:sp>
          <p:sp>
            <p:nvSpPr>
              <p:cNvPr id="26" name="Rounded Rectangle 25"/>
              <p:cNvSpPr/>
              <p:nvPr/>
            </p:nvSpPr>
            <p:spPr>
              <a:xfrm>
                <a:off x="422534" y="2121667"/>
                <a:ext cx="1721804" cy="232984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457200"/>
                <a:r>
                  <a:rPr lang="en-US" kern="0" dirty="0">
                    <a:solidFill>
                      <a:prstClr val="white"/>
                    </a:solidFill>
                  </a:rPr>
                  <a:t>Total dues </a:t>
                </a:r>
              </a:p>
              <a:p>
                <a:pPr algn="ctr" defTabSz="457200"/>
                <a:endParaRPr lang="en-US" kern="0" dirty="0">
                  <a:solidFill>
                    <a:prstClr val="white"/>
                  </a:solidFill>
                </a:endParaRPr>
              </a:p>
              <a:p>
                <a:pPr algn="ctr" defTabSz="457200"/>
                <a:r>
                  <a:rPr lang="en-US" kern="0" dirty="0">
                    <a:solidFill>
                      <a:prstClr val="white"/>
                    </a:solidFill>
                  </a:rPr>
                  <a:t>KI dues</a:t>
                </a:r>
              </a:p>
              <a:p>
                <a:pPr algn="ctr" defTabSz="457200"/>
                <a:endParaRPr lang="en-US" kern="0" dirty="0">
                  <a:solidFill>
                    <a:prstClr val="white"/>
                  </a:solidFill>
                </a:endParaRPr>
              </a:p>
              <a:p>
                <a:pPr algn="ctr" defTabSz="457200"/>
                <a:r>
                  <a:rPr lang="en-US" kern="0" dirty="0">
                    <a:solidFill>
                      <a:prstClr val="white"/>
                    </a:solidFill>
                  </a:rPr>
                  <a:t>KM dues</a:t>
                </a:r>
              </a:p>
              <a:p>
                <a:pPr algn="ctr" defTabSz="457200"/>
                <a:endParaRPr lang="en-US" kern="0" dirty="0">
                  <a:solidFill>
                    <a:prstClr val="white"/>
                  </a:solidFill>
                </a:endParaRPr>
              </a:p>
              <a:p>
                <a:pPr algn="ctr" defTabSz="457200"/>
                <a:r>
                  <a:rPr lang="en-US" kern="0" dirty="0">
                    <a:solidFill>
                      <a:prstClr val="white"/>
                    </a:solidFill>
                  </a:rPr>
                  <a:t>Club retains</a:t>
                </a:r>
              </a:p>
            </p:txBody>
          </p:sp>
          <p:sp>
            <p:nvSpPr>
              <p:cNvPr id="27" name="Rounded Rectangle 26"/>
              <p:cNvSpPr/>
              <p:nvPr/>
            </p:nvSpPr>
            <p:spPr>
              <a:xfrm>
                <a:off x="4064476" y="2121667"/>
                <a:ext cx="1441537" cy="2329841"/>
              </a:xfrm>
              <a:prstGeom prst="roundRect">
                <a:avLst/>
              </a:prstGeom>
              <a:solidFill>
                <a:srgbClr val="70AD47">
                  <a:lumMod val="75000"/>
                </a:srgbClr>
              </a:solidFill>
              <a:ln w="12700" cap="flat" cmpd="sng" algn="ctr">
                <a:solidFill>
                  <a:srgbClr val="70AD47">
                    <a:lumMod val="75000"/>
                  </a:srgbClr>
                </a:solidFill>
                <a:prstDash val="solid"/>
                <a:miter lim="800000"/>
              </a:ln>
              <a:effectLst/>
            </p:spPr>
            <p:txBody>
              <a:bodyPr rtlCol="0" anchor="ctr"/>
              <a:lstStyle/>
              <a:p>
                <a:pPr algn="ctr" defTabSz="457200"/>
                <a:r>
                  <a:rPr lang="en-US" kern="0" dirty="0">
                    <a:solidFill>
                      <a:prstClr val="white"/>
                    </a:solidFill>
                  </a:rPr>
                  <a:t>RM200</a:t>
                </a:r>
              </a:p>
              <a:p>
                <a:pPr algn="ctr" defTabSz="457200"/>
                <a:endParaRPr lang="en-US" kern="0" dirty="0">
                  <a:solidFill>
                    <a:prstClr val="white"/>
                  </a:solidFill>
                </a:endParaRPr>
              </a:p>
              <a:p>
                <a:pPr algn="ctr" defTabSz="457200"/>
                <a:r>
                  <a:rPr lang="en-US" kern="0" dirty="0">
                    <a:solidFill>
                      <a:prstClr val="white"/>
                    </a:solidFill>
                  </a:rPr>
                  <a:t>RM185</a:t>
                </a:r>
              </a:p>
              <a:p>
                <a:pPr algn="ctr" defTabSz="457200"/>
                <a:endParaRPr lang="en-US" kern="0" dirty="0">
                  <a:solidFill>
                    <a:prstClr val="white"/>
                  </a:solidFill>
                </a:endParaRPr>
              </a:p>
              <a:p>
                <a:pPr algn="ctr" defTabSz="457200"/>
                <a:r>
                  <a:rPr lang="en-US" kern="0" dirty="0">
                    <a:solidFill>
                      <a:prstClr val="white"/>
                    </a:solidFill>
                  </a:rPr>
                  <a:t>RM0</a:t>
                </a:r>
              </a:p>
              <a:p>
                <a:pPr algn="ctr" defTabSz="457200"/>
                <a:endParaRPr lang="en-US" kern="0" dirty="0">
                  <a:solidFill>
                    <a:prstClr val="white"/>
                  </a:solidFill>
                </a:endParaRPr>
              </a:p>
              <a:p>
                <a:pPr algn="ctr" defTabSz="457200"/>
                <a:r>
                  <a:rPr lang="en-US" kern="0" dirty="0">
                    <a:solidFill>
                      <a:prstClr val="white"/>
                    </a:solidFill>
                  </a:rPr>
                  <a:t>RM15</a:t>
                </a:r>
              </a:p>
            </p:txBody>
          </p:sp>
          <p:sp>
            <p:nvSpPr>
              <p:cNvPr id="28" name="Rounded Rectangle 27"/>
              <p:cNvSpPr/>
              <p:nvPr/>
            </p:nvSpPr>
            <p:spPr>
              <a:xfrm>
                <a:off x="5740876" y="2121667"/>
                <a:ext cx="1441537" cy="2329841"/>
              </a:xfrm>
              <a:prstGeom prst="roundRect">
                <a:avLst/>
              </a:prstGeom>
              <a:solidFill>
                <a:srgbClr val="70AD47">
                  <a:lumMod val="50000"/>
                </a:srgbClr>
              </a:solidFill>
              <a:ln w="12700" cap="flat" cmpd="sng" algn="ctr">
                <a:solidFill>
                  <a:srgbClr val="5B9BD5">
                    <a:shade val="50000"/>
                  </a:srgbClr>
                </a:solidFill>
                <a:prstDash val="solid"/>
                <a:miter lim="800000"/>
              </a:ln>
              <a:effectLst/>
            </p:spPr>
            <p:txBody>
              <a:bodyPr rtlCol="0" anchor="ctr"/>
              <a:lstStyle/>
              <a:p>
                <a:pPr algn="ctr" defTabSz="457200"/>
                <a:r>
                  <a:rPr lang="en-US" kern="0" dirty="0">
                    <a:solidFill>
                      <a:prstClr val="white"/>
                    </a:solidFill>
                  </a:rPr>
                  <a:t>RM360</a:t>
                </a:r>
              </a:p>
              <a:p>
                <a:pPr algn="ctr" defTabSz="457200"/>
                <a:endParaRPr lang="en-US" kern="0" dirty="0">
                  <a:solidFill>
                    <a:prstClr val="white"/>
                  </a:solidFill>
                </a:endParaRPr>
              </a:p>
              <a:p>
                <a:pPr algn="ctr" defTabSz="457200"/>
                <a:r>
                  <a:rPr lang="en-US" kern="0" dirty="0">
                    <a:solidFill>
                      <a:prstClr val="white"/>
                    </a:solidFill>
                  </a:rPr>
                  <a:t>RM228</a:t>
                </a:r>
              </a:p>
              <a:p>
                <a:pPr algn="ctr" defTabSz="457200"/>
                <a:endParaRPr lang="en-US" kern="0" dirty="0">
                  <a:solidFill>
                    <a:prstClr val="white"/>
                  </a:solidFill>
                </a:endParaRPr>
              </a:p>
              <a:p>
                <a:pPr algn="ctr" defTabSz="457200"/>
                <a:r>
                  <a:rPr lang="en-US" kern="0" dirty="0">
                    <a:solidFill>
                      <a:prstClr val="white"/>
                    </a:solidFill>
                  </a:rPr>
                  <a:t>RM72</a:t>
                </a:r>
              </a:p>
              <a:p>
                <a:pPr algn="ctr" defTabSz="457200"/>
                <a:endParaRPr lang="en-US" kern="0" dirty="0">
                  <a:solidFill>
                    <a:prstClr val="white"/>
                  </a:solidFill>
                </a:endParaRPr>
              </a:p>
              <a:p>
                <a:pPr algn="ctr" defTabSz="457200"/>
                <a:r>
                  <a:rPr lang="en-US" kern="0" dirty="0">
                    <a:solidFill>
                      <a:prstClr val="white"/>
                    </a:solidFill>
                  </a:rPr>
                  <a:t>RM60</a:t>
                </a:r>
              </a:p>
            </p:txBody>
          </p:sp>
          <p:sp>
            <p:nvSpPr>
              <p:cNvPr id="29" name="Rounded Rectangle 28"/>
              <p:cNvSpPr/>
              <p:nvPr/>
            </p:nvSpPr>
            <p:spPr>
              <a:xfrm>
                <a:off x="2388076" y="2121667"/>
                <a:ext cx="1441537" cy="2329841"/>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algn="ctr" defTabSz="457200"/>
                <a:r>
                  <a:rPr lang="en-US" kern="0" dirty="0">
                    <a:solidFill>
                      <a:prstClr val="white"/>
                    </a:solidFill>
                  </a:rPr>
                  <a:t>RM360</a:t>
                </a:r>
              </a:p>
              <a:p>
                <a:pPr algn="ctr" defTabSz="457200"/>
                <a:endParaRPr lang="en-US" kern="0" dirty="0">
                  <a:solidFill>
                    <a:prstClr val="white"/>
                  </a:solidFill>
                </a:endParaRPr>
              </a:p>
              <a:p>
                <a:pPr algn="ctr" defTabSz="457200"/>
                <a:r>
                  <a:rPr lang="en-US" kern="0" dirty="0">
                    <a:solidFill>
                      <a:prstClr val="white"/>
                    </a:solidFill>
                  </a:rPr>
                  <a:t>RM228</a:t>
                </a:r>
              </a:p>
              <a:p>
                <a:pPr algn="ctr" defTabSz="457200"/>
                <a:endParaRPr lang="en-US" kern="0" dirty="0">
                  <a:solidFill>
                    <a:prstClr val="white"/>
                  </a:solidFill>
                </a:endParaRPr>
              </a:p>
              <a:p>
                <a:pPr algn="ctr" defTabSz="457200"/>
                <a:r>
                  <a:rPr lang="en-US" kern="0" dirty="0">
                    <a:solidFill>
                      <a:prstClr val="white"/>
                    </a:solidFill>
                  </a:rPr>
                  <a:t>RM72</a:t>
                </a:r>
              </a:p>
              <a:p>
                <a:pPr algn="ctr" defTabSz="457200"/>
                <a:endParaRPr lang="en-US" kern="0" dirty="0">
                  <a:solidFill>
                    <a:prstClr val="white"/>
                  </a:solidFill>
                </a:endParaRPr>
              </a:p>
              <a:p>
                <a:pPr algn="ctr" defTabSz="457200"/>
                <a:r>
                  <a:rPr lang="en-US" kern="0" dirty="0">
                    <a:solidFill>
                      <a:prstClr val="white"/>
                    </a:solidFill>
                  </a:rPr>
                  <a:t>RM60</a:t>
                </a:r>
              </a:p>
            </p:txBody>
          </p:sp>
          <p:sp>
            <p:nvSpPr>
              <p:cNvPr id="30" name="TextBox 29"/>
              <p:cNvSpPr txBox="1"/>
              <p:nvPr/>
            </p:nvSpPr>
            <p:spPr>
              <a:xfrm>
                <a:off x="2620569" y="1666894"/>
                <a:ext cx="976549" cy="369332"/>
              </a:xfrm>
              <a:prstGeom prst="rect">
                <a:avLst/>
              </a:prstGeom>
              <a:noFill/>
            </p:spPr>
            <p:txBody>
              <a:bodyPr wrap="none" rtlCol="0">
                <a:spAutoFit/>
              </a:bodyPr>
              <a:lstStyle/>
              <a:p>
                <a:pPr defTabSz="457200"/>
                <a:r>
                  <a:rPr lang="en-US" u="sng" kern="0" dirty="0">
                    <a:solidFill>
                      <a:prstClr val="black"/>
                    </a:solidFill>
                  </a:rPr>
                  <a:t>2020/21</a:t>
                </a:r>
              </a:p>
            </p:txBody>
          </p:sp>
          <p:sp>
            <p:nvSpPr>
              <p:cNvPr id="32" name="TextBox 31"/>
              <p:cNvSpPr txBox="1"/>
              <p:nvPr/>
            </p:nvSpPr>
            <p:spPr>
              <a:xfrm>
                <a:off x="5813669" y="1662628"/>
                <a:ext cx="1295951" cy="369332"/>
              </a:xfrm>
              <a:prstGeom prst="rect">
                <a:avLst/>
              </a:prstGeom>
              <a:noFill/>
            </p:spPr>
            <p:txBody>
              <a:bodyPr wrap="square" rtlCol="0">
                <a:spAutoFit/>
              </a:bodyPr>
              <a:lstStyle/>
              <a:p>
                <a:pPr algn="ctr" defTabSz="457200"/>
                <a:r>
                  <a:rPr lang="en-US" u="sng" kern="0" dirty="0">
                    <a:solidFill>
                      <a:prstClr val="black"/>
                    </a:solidFill>
                  </a:rPr>
                  <a:t>Renewals</a:t>
                </a:r>
              </a:p>
            </p:txBody>
          </p:sp>
          <p:cxnSp>
            <p:nvCxnSpPr>
              <p:cNvPr id="33" name="Straight Connector 32"/>
              <p:cNvCxnSpPr/>
              <p:nvPr/>
            </p:nvCxnSpPr>
            <p:spPr>
              <a:xfrm>
                <a:off x="330676" y="3872180"/>
                <a:ext cx="8763000" cy="76200"/>
              </a:xfrm>
              <a:prstGeom prst="line">
                <a:avLst/>
              </a:prstGeom>
              <a:noFill/>
              <a:ln w="38100" cap="flat" cmpd="sng" algn="ctr">
                <a:solidFill>
                  <a:sysClr val="window" lastClr="FFFFFF"/>
                </a:solidFill>
                <a:prstDash val="solid"/>
                <a:miter lim="800000"/>
              </a:ln>
              <a:effectLst/>
            </p:spPr>
          </p:cxnSp>
        </p:grpSp>
        <p:sp>
          <p:nvSpPr>
            <p:cNvPr id="37" name="TextBox 36"/>
            <p:cNvSpPr txBox="1"/>
            <p:nvPr/>
          </p:nvSpPr>
          <p:spPr>
            <a:xfrm>
              <a:off x="635476" y="4637004"/>
              <a:ext cx="8226744" cy="923330"/>
            </a:xfrm>
            <a:prstGeom prst="rect">
              <a:avLst/>
            </a:prstGeom>
            <a:noFill/>
            <a:ln>
              <a:solidFill>
                <a:schemeClr val="tx1"/>
              </a:solidFill>
            </a:ln>
          </p:spPr>
          <p:txBody>
            <a:bodyPr wrap="square" rtlCol="0">
              <a:spAutoFit/>
            </a:bodyPr>
            <a:lstStyle/>
            <a:p>
              <a:pPr marL="285750" indent="-285750">
                <a:buFont typeface="Arial" charset="0"/>
                <a:buChar char="•"/>
              </a:pPr>
              <a:r>
                <a:rPr lang="en-US" dirty="0">
                  <a:solidFill>
                    <a:prstClr val="black"/>
                  </a:solidFill>
                </a:rPr>
                <a:t>KM dues for normal annual subscription will not be prorated.</a:t>
              </a:r>
            </a:p>
            <a:p>
              <a:pPr marL="285750" indent="-285750">
                <a:buFont typeface="Arial" charset="0"/>
                <a:buChar char="•"/>
              </a:pPr>
              <a:r>
                <a:rPr lang="en-US" dirty="0">
                  <a:solidFill>
                    <a:prstClr val="black"/>
                  </a:solidFill>
                </a:rPr>
                <a:t>The dues payable by clubs for the next year will be based on membership numbers as at 30 Sep </a:t>
              </a:r>
            </a:p>
          </p:txBody>
        </p:sp>
      </p:grpSp>
      <p:sp>
        <p:nvSpPr>
          <p:cNvPr id="3" name="TextBox 2"/>
          <p:cNvSpPr txBox="1"/>
          <p:nvPr/>
        </p:nvSpPr>
        <p:spPr>
          <a:xfrm>
            <a:off x="9066489" y="2212804"/>
            <a:ext cx="3125511" cy="863144"/>
          </a:xfrm>
          <a:prstGeom prst="roundRect">
            <a:avLst>
              <a:gd name="adj" fmla="val 7604"/>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100000" t="100000"/>
            </a:path>
          </a:gradFill>
          <a:ln>
            <a:solidFill>
              <a:schemeClr val="tx1"/>
            </a:solidFill>
          </a:ln>
          <a:effectLst>
            <a:outerShdw blurRad="50800" dist="76200" dir="2700000" algn="tl" rotWithShape="0">
              <a:prstClr val="black">
                <a:alpha val="40000"/>
              </a:prstClr>
            </a:outerShdw>
          </a:effectLst>
        </p:spPr>
        <p:txBody>
          <a:bodyPr vert="horz" wrap="square" lIns="91440" tIns="45720" rIns="91440" bIns="45720" rtlCol="0">
            <a:spAutoFit/>
          </a:bodyPr>
          <a:lstStyle/>
          <a:p>
            <a:pPr algn="l"/>
            <a:r>
              <a:rPr lang="en-US" sz="2400" dirty="0">
                <a:solidFill>
                  <a:schemeClr val="bg1"/>
                </a:solidFill>
              </a:rPr>
              <a:t>Assume 2021/22 exchange rate of 4.3</a:t>
            </a:r>
          </a:p>
        </p:txBody>
      </p:sp>
    </p:spTree>
    <p:extLst>
      <p:ext uri="{BB962C8B-B14F-4D97-AF65-F5344CB8AC3E}">
        <p14:creationId xmlns:p14="http://schemas.microsoft.com/office/powerpoint/2010/main" val="19709697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rmAutofit/>
          </a:bodyPr>
          <a:lstStyle/>
          <a:p>
            <a:pPr algn="l"/>
            <a:r>
              <a:rPr lang="en-US" sz="4400" dirty="0" err="1">
                <a:latin typeface="Myriad Pro"/>
              </a:rPr>
              <a:t>修订</a:t>
            </a:r>
            <a:r>
              <a:rPr lang="zh-CN" altLang="en-US" sz="4400" dirty="0">
                <a:latin typeface="Myriad Pro"/>
              </a:rPr>
              <a:t>每年</a:t>
            </a:r>
            <a:r>
              <a:rPr lang="en-US" sz="4400" dirty="0" err="1">
                <a:latin typeface="Myriad Pro"/>
              </a:rPr>
              <a:t>会费</a:t>
            </a:r>
            <a:endParaRPr lang="en-US" sz="4400" dirty="0">
              <a:latin typeface="Myriad Pro"/>
            </a:endParaRPr>
          </a:p>
        </p:txBody>
      </p:sp>
      <p:sp>
        <p:nvSpPr>
          <p:cNvPr id="31" name="TextBox 30"/>
          <p:cNvSpPr txBox="1"/>
          <p:nvPr/>
        </p:nvSpPr>
        <p:spPr>
          <a:xfrm>
            <a:off x="5666424" y="1691015"/>
            <a:ext cx="1036320" cy="369332"/>
          </a:xfrm>
          <a:prstGeom prst="rect">
            <a:avLst/>
          </a:prstGeom>
          <a:noFill/>
        </p:spPr>
        <p:txBody>
          <a:bodyPr wrap="square" rtlCol="0">
            <a:spAutoFit/>
          </a:bodyPr>
          <a:lstStyle/>
          <a:p>
            <a:pPr algn="ctr" defTabSz="457200"/>
            <a:r>
              <a:rPr lang="en-US" u="sng" kern="0" dirty="0" err="1">
                <a:solidFill>
                  <a:prstClr val="black"/>
                </a:solidFill>
              </a:rPr>
              <a:t>新成员</a:t>
            </a:r>
            <a:endParaRPr lang="en-US" u="sng" kern="0" dirty="0">
              <a:solidFill>
                <a:prstClr val="black"/>
              </a:solidFill>
            </a:endParaRPr>
          </a:p>
        </p:txBody>
      </p:sp>
      <p:grpSp>
        <p:nvGrpSpPr>
          <p:cNvPr id="34" name="Group 33"/>
          <p:cNvGrpSpPr/>
          <p:nvPr/>
        </p:nvGrpSpPr>
        <p:grpSpPr>
          <a:xfrm>
            <a:off x="1676400" y="1676401"/>
            <a:ext cx="8763000" cy="2789721"/>
            <a:chOff x="76200" y="1766621"/>
            <a:chExt cx="8763000" cy="2789721"/>
          </a:xfrm>
        </p:grpSpPr>
        <p:sp>
          <p:nvSpPr>
            <p:cNvPr id="24" name="Rounded Rectangle 23"/>
            <p:cNvSpPr/>
            <p:nvPr/>
          </p:nvSpPr>
          <p:spPr>
            <a:xfrm>
              <a:off x="7239000" y="2226501"/>
              <a:ext cx="1441537" cy="2329841"/>
            </a:xfrm>
            <a:prstGeom prst="roundRect">
              <a:avLst/>
            </a:prstGeom>
            <a:solidFill>
              <a:srgbClr val="070E03"/>
            </a:solidFill>
            <a:ln w="12700" cap="flat" cmpd="sng" algn="ctr">
              <a:solidFill>
                <a:srgbClr val="5B9BD5">
                  <a:shade val="50000"/>
                </a:srgbClr>
              </a:solidFill>
              <a:prstDash val="solid"/>
              <a:miter lim="800000"/>
            </a:ln>
            <a:effectLst/>
          </p:spPr>
          <p:txBody>
            <a:bodyPr rtlCol="0" anchor="ctr"/>
            <a:lstStyle/>
            <a:p>
              <a:pPr algn="ctr" defTabSz="457200"/>
              <a:r>
                <a:rPr lang="en-US" kern="0" dirty="0">
                  <a:solidFill>
                    <a:prstClr val="white"/>
                  </a:solidFill>
                </a:rPr>
                <a:t>RM360</a:t>
              </a:r>
            </a:p>
            <a:p>
              <a:pPr algn="ctr" defTabSz="457200"/>
              <a:endParaRPr lang="en-US" kern="0" dirty="0">
                <a:solidFill>
                  <a:prstClr val="white"/>
                </a:solidFill>
              </a:endParaRPr>
            </a:p>
            <a:p>
              <a:pPr algn="ctr" defTabSz="457200"/>
              <a:r>
                <a:rPr lang="en-US" kern="0" dirty="0">
                  <a:solidFill>
                    <a:prstClr val="white"/>
                  </a:solidFill>
                </a:rPr>
                <a:t>RM220</a:t>
              </a:r>
            </a:p>
            <a:p>
              <a:pPr algn="ctr" defTabSz="457200"/>
              <a:endParaRPr lang="en-US" kern="0" dirty="0">
                <a:solidFill>
                  <a:prstClr val="white"/>
                </a:solidFill>
              </a:endParaRPr>
            </a:p>
            <a:p>
              <a:pPr algn="ctr" defTabSz="457200"/>
              <a:r>
                <a:rPr lang="en-US" kern="0" dirty="0">
                  <a:solidFill>
                    <a:prstClr val="white"/>
                  </a:solidFill>
                </a:rPr>
                <a:t>RM0</a:t>
              </a:r>
            </a:p>
            <a:p>
              <a:pPr algn="ctr" defTabSz="457200"/>
              <a:endParaRPr lang="en-US" kern="0" dirty="0">
                <a:solidFill>
                  <a:prstClr val="white"/>
                </a:solidFill>
              </a:endParaRPr>
            </a:p>
            <a:p>
              <a:pPr algn="ctr" defTabSz="457200"/>
              <a:r>
                <a:rPr lang="en-US" kern="0" dirty="0">
                  <a:solidFill>
                    <a:prstClr val="white"/>
                  </a:solidFill>
                </a:rPr>
                <a:t>RM140</a:t>
              </a:r>
            </a:p>
          </p:txBody>
        </p:sp>
        <p:sp>
          <p:nvSpPr>
            <p:cNvPr id="25" name="TextBox 24"/>
            <p:cNvSpPr txBox="1"/>
            <p:nvPr/>
          </p:nvSpPr>
          <p:spPr>
            <a:xfrm>
              <a:off x="7311793" y="1781235"/>
              <a:ext cx="1295951" cy="369332"/>
            </a:xfrm>
            <a:prstGeom prst="rect">
              <a:avLst/>
            </a:prstGeom>
            <a:noFill/>
          </p:spPr>
          <p:txBody>
            <a:bodyPr wrap="square" rtlCol="0">
              <a:spAutoFit/>
            </a:bodyPr>
            <a:lstStyle/>
            <a:p>
              <a:pPr algn="ctr" defTabSz="457200"/>
              <a:r>
                <a:rPr lang="zh-CN" altLang="en-US" u="sng" kern="0" dirty="0">
                  <a:solidFill>
                    <a:prstClr val="black"/>
                  </a:solidFill>
                </a:rPr>
                <a:t>租</a:t>
              </a:r>
              <a:endParaRPr lang="en-US" u="sng" kern="0" dirty="0">
                <a:solidFill>
                  <a:prstClr val="black"/>
                </a:solidFill>
              </a:endParaRPr>
            </a:p>
          </p:txBody>
        </p:sp>
        <p:sp>
          <p:nvSpPr>
            <p:cNvPr id="26" name="Rounded Rectangle 25"/>
            <p:cNvSpPr/>
            <p:nvPr/>
          </p:nvSpPr>
          <p:spPr>
            <a:xfrm>
              <a:off x="168058" y="2211887"/>
              <a:ext cx="1721804" cy="232984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457200"/>
              <a:r>
                <a:rPr lang="en-US" kern="0" dirty="0">
                  <a:solidFill>
                    <a:prstClr val="white"/>
                  </a:solidFill>
                </a:rPr>
                <a:t>总的会费 </a:t>
              </a:r>
            </a:p>
            <a:p>
              <a:pPr algn="ctr" defTabSz="457200"/>
              <a:endParaRPr lang="en-US" kern="0" dirty="0">
                <a:solidFill>
                  <a:prstClr val="white"/>
                </a:solidFill>
              </a:endParaRPr>
            </a:p>
            <a:p>
              <a:pPr algn="ctr" defTabSz="457200"/>
              <a:r>
                <a:rPr lang="en-US" kern="0" dirty="0" err="1">
                  <a:solidFill>
                    <a:prstClr val="white"/>
                  </a:solidFill>
                </a:rPr>
                <a:t>KI费</a:t>
              </a:r>
              <a:endParaRPr lang="en-US" kern="0" dirty="0">
                <a:solidFill>
                  <a:prstClr val="white"/>
                </a:solidFill>
              </a:endParaRPr>
            </a:p>
            <a:p>
              <a:pPr algn="ctr" defTabSz="457200"/>
              <a:endParaRPr lang="en-US" kern="0" dirty="0">
                <a:solidFill>
                  <a:prstClr val="white"/>
                </a:solidFill>
              </a:endParaRPr>
            </a:p>
            <a:p>
              <a:pPr algn="ctr" defTabSz="457200"/>
              <a:r>
                <a:rPr lang="en-US" kern="0" dirty="0" err="1">
                  <a:solidFill>
                    <a:prstClr val="white"/>
                  </a:solidFill>
                </a:rPr>
                <a:t>KM的会费</a:t>
              </a:r>
              <a:endParaRPr lang="en-US" kern="0" dirty="0">
                <a:solidFill>
                  <a:prstClr val="white"/>
                </a:solidFill>
              </a:endParaRPr>
            </a:p>
            <a:p>
              <a:pPr algn="ctr" defTabSz="457200"/>
              <a:endParaRPr lang="en-US" kern="0" dirty="0">
                <a:solidFill>
                  <a:prstClr val="white"/>
                </a:solidFill>
              </a:endParaRPr>
            </a:p>
            <a:p>
              <a:pPr algn="ctr" defTabSz="457200"/>
              <a:r>
                <a:rPr lang="zh-CN" altLang="en-US" kern="0" dirty="0">
                  <a:solidFill>
                    <a:prstClr val="white"/>
                  </a:solidFill>
                </a:rPr>
                <a:t>分会</a:t>
              </a:r>
              <a:r>
                <a:rPr lang="en-US" kern="0" dirty="0" err="1">
                  <a:solidFill>
                    <a:prstClr val="white"/>
                  </a:solidFill>
                </a:rPr>
                <a:t>保留</a:t>
              </a:r>
              <a:endParaRPr lang="en-US" kern="0" dirty="0">
                <a:solidFill>
                  <a:prstClr val="white"/>
                </a:solidFill>
              </a:endParaRPr>
            </a:p>
          </p:txBody>
        </p:sp>
        <p:sp>
          <p:nvSpPr>
            <p:cNvPr id="27" name="Rounded Rectangle 26"/>
            <p:cNvSpPr/>
            <p:nvPr/>
          </p:nvSpPr>
          <p:spPr>
            <a:xfrm>
              <a:off x="3810000" y="2211887"/>
              <a:ext cx="1441537" cy="2329841"/>
            </a:xfrm>
            <a:prstGeom prst="roundRect">
              <a:avLst/>
            </a:prstGeom>
            <a:solidFill>
              <a:srgbClr val="70AD47">
                <a:lumMod val="75000"/>
              </a:srgbClr>
            </a:solidFill>
            <a:ln w="12700" cap="flat" cmpd="sng" algn="ctr">
              <a:solidFill>
                <a:srgbClr val="70AD47">
                  <a:lumMod val="75000"/>
                </a:srgbClr>
              </a:solidFill>
              <a:prstDash val="solid"/>
              <a:miter lim="800000"/>
            </a:ln>
            <a:effectLst/>
          </p:spPr>
          <p:txBody>
            <a:bodyPr rtlCol="0" anchor="ctr"/>
            <a:lstStyle/>
            <a:p>
              <a:pPr algn="ctr" defTabSz="457200"/>
              <a:r>
                <a:rPr lang="en-US" kern="0" dirty="0">
                  <a:solidFill>
                    <a:prstClr val="white"/>
                  </a:solidFill>
                </a:rPr>
                <a:t>RM200</a:t>
              </a:r>
            </a:p>
            <a:p>
              <a:pPr algn="ctr" defTabSz="457200"/>
              <a:endParaRPr lang="en-US" kern="0" dirty="0">
                <a:solidFill>
                  <a:prstClr val="white"/>
                </a:solidFill>
              </a:endParaRPr>
            </a:p>
            <a:p>
              <a:pPr algn="ctr" defTabSz="457200"/>
              <a:r>
                <a:rPr lang="en-US" kern="0" dirty="0">
                  <a:solidFill>
                    <a:prstClr val="white"/>
                  </a:solidFill>
                </a:rPr>
                <a:t>RM185</a:t>
              </a:r>
            </a:p>
            <a:p>
              <a:pPr algn="ctr" defTabSz="457200"/>
              <a:endParaRPr lang="en-US" kern="0" dirty="0">
                <a:solidFill>
                  <a:prstClr val="white"/>
                </a:solidFill>
              </a:endParaRPr>
            </a:p>
            <a:p>
              <a:pPr algn="ctr" defTabSz="457200"/>
              <a:r>
                <a:rPr lang="en-US" kern="0" dirty="0">
                  <a:solidFill>
                    <a:prstClr val="white"/>
                  </a:solidFill>
                </a:rPr>
                <a:t>RM0</a:t>
              </a:r>
            </a:p>
            <a:p>
              <a:pPr algn="ctr" defTabSz="457200"/>
              <a:endParaRPr lang="en-US" kern="0" dirty="0">
                <a:solidFill>
                  <a:prstClr val="white"/>
                </a:solidFill>
              </a:endParaRPr>
            </a:p>
            <a:p>
              <a:pPr algn="ctr" defTabSz="457200"/>
              <a:r>
                <a:rPr lang="en-US" kern="0" dirty="0">
                  <a:solidFill>
                    <a:prstClr val="white"/>
                  </a:solidFill>
                </a:rPr>
                <a:t>RM15</a:t>
              </a:r>
            </a:p>
          </p:txBody>
        </p:sp>
        <p:sp>
          <p:nvSpPr>
            <p:cNvPr id="28" name="Rounded Rectangle 27"/>
            <p:cNvSpPr/>
            <p:nvPr/>
          </p:nvSpPr>
          <p:spPr>
            <a:xfrm>
              <a:off x="5486400" y="2211887"/>
              <a:ext cx="1441537" cy="2329841"/>
            </a:xfrm>
            <a:prstGeom prst="roundRect">
              <a:avLst/>
            </a:prstGeom>
            <a:solidFill>
              <a:srgbClr val="70AD47">
                <a:lumMod val="50000"/>
              </a:srgbClr>
            </a:solidFill>
            <a:ln w="12700" cap="flat" cmpd="sng" algn="ctr">
              <a:solidFill>
                <a:srgbClr val="5B9BD5">
                  <a:shade val="50000"/>
                </a:srgbClr>
              </a:solidFill>
              <a:prstDash val="solid"/>
              <a:miter lim="800000"/>
            </a:ln>
            <a:effectLst/>
          </p:spPr>
          <p:txBody>
            <a:bodyPr rtlCol="0" anchor="ctr"/>
            <a:lstStyle/>
            <a:p>
              <a:pPr algn="ctr" defTabSz="457200"/>
              <a:r>
                <a:rPr lang="en-US" kern="0" dirty="0">
                  <a:solidFill>
                    <a:prstClr val="white"/>
                  </a:solidFill>
                </a:rPr>
                <a:t>RM360</a:t>
              </a:r>
            </a:p>
            <a:p>
              <a:pPr algn="ctr" defTabSz="457200"/>
              <a:endParaRPr lang="en-US" kern="0" dirty="0">
                <a:solidFill>
                  <a:prstClr val="white"/>
                </a:solidFill>
              </a:endParaRPr>
            </a:p>
            <a:p>
              <a:pPr algn="ctr" defTabSz="457200"/>
              <a:r>
                <a:rPr lang="en-US" kern="0" dirty="0">
                  <a:solidFill>
                    <a:prstClr val="white"/>
                  </a:solidFill>
                </a:rPr>
                <a:t>RM228</a:t>
              </a:r>
            </a:p>
            <a:p>
              <a:pPr algn="ctr" defTabSz="457200"/>
              <a:endParaRPr lang="en-US" kern="0" dirty="0">
                <a:solidFill>
                  <a:prstClr val="white"/>
                </a:solidFill>
              </a:endParaRPr>
            </a:p>
            <a:p>
              <a:pPr algn="ctr" defTabSz="457200"/>
              <a:r>
                <a:rPr lang="en-US" kern="0" dirty="0">
                  <a:solidFill>
                    <a:prstClr val="white"/>
                  </a:solidFill>
                </a:rPr>
                <a:t>RM72</a:t>
              </a:r>
            </a:p>
            <a:p>
              <a:pPr algn="ctr" defTabSz="457200"/>
              <a:endParaRPr lang="en-US" kern="0" dirty="0">
                <a:solidFill>
                  <a:prstClr val="white"/>
                </a:solidFill>
              </a:endParaRPr>
            </a:p>
            <a:p>
              <a:pPr algn="ctr" defTabSz="457200"/>
              <a:r>
                <a:rPr lang="en-US" kern="0" dirty="0">
                  <a:solidFill>
                    <a:prstClr val="white"/>
                  </a:solidFill>
                </a:rPr>
                <a:t>RM60</a:t>
              </a:r>
            </a:p>
          </p:txBody>
        </p:sp>
        <p:sp>
          <p:nvSpPr>
            <p:cNvPr id="29" name="Rounded Rectangle 28"/>
            <p:cNvSpPr/>
            <p:nvPr/>
          </p:nvSpPr>
          <p:spPr>
            <a:xfrm>
              <a:off x="2133600" y="2211887"/>
              <a:ext cx="1441537" cy="2329841"/>
            </a:xfrm>
            <a:prstGeom prst="roundRect">
              <a:avLst/>
            </a:prstGeom>
            <a:solidFill>
              <a:srgbClr val="002060"/>
            </a:solidFill>
            <a:ln w="12700" cap="flat" cmpd="sng" algn="ctr">
              <a:solidFill>
                <a:srgbClr val="5B9BD5">
                  <a:shade val="50000"/>
                </a:srgbClr>
              </a:solidFill>
              <a:prstDash val="solid"/>
              <a:miter lim="800000"/>
            </a:ln>
            <a:effectLst/>
          </p:spPr>
          <p:txBody>
            <a:bodyPr rtlCol="0" anchor="ctr"/>
            <a:lstStyle/>
            <a:p>
              <a:pPr algn="ctr" defTabSz="457200"/>
              <a:r>
                <a:rPr lang="en-US" kern="0" dirty="0">
                  <a:solidFill>
                    <a:prstClr val="white"/>
                  </a:solidFill>
                </a:rPr>
                <a:t>RM360</a:t>
              </a:r>
            </a:p>
            <a:p>
              <a:pPr algn="ctr" defTabSz="457200"/>
              <a:endParaRPr lang="en-US" kern="0" dirty="0">
                <a:solidFill>
                  <a:prstClr val="white"/>
                </a:solidFill>
              </a:endParaRPr>
            </a:p>
            <a:p>
              <a:pPr algn="ctr" defTabSz="457200"/>
              <a:r>
                <a:rPr lang="en-US" kern="0" dirty="0">
                  <a:solidFill>
                    <a:prstClr val="white"/>
                  </a:solidFill>
                </a:rPr>
                <a:t>RM228</a:t>
              </a:r>
            </a:p>
            <a:p>
              <a:pPr algn="ctr" defTabSz="457200"/>
              <a:endParaRPr lang="en-US" kern="0" dirty="0">
                <a:solidFill>
                  <a:prstClr val="white"/>
                </a:solidFill>
              </a:endParaRPr>
            </a:p>
            <a:p>
              <a:pPr algn="ctr" defTabSz="457200"/>
              <a:r>
                <a:rPr lang="en-US" kern="0" dirty="0">
                  <a:solidFill>
                    <a:prstClr val="white"/>
                  </a:solidFill>
                </a:rPr>
                <a:t>RM72</a:t>
              </a:r>
            </a:p>
            <a:p>
              <a:pPr algn="ctr" defTabSz="457200"/>
              <a:endParaRPr lang="en-US" kern="0" dirty="0">
                <a:solidFill>
                  <a:prstClr val="white"/>
                </a:solidFill>
              </a:endParaRPr>
            </a:p>
            <a:p>
              <a:pPr algn="ctr" defTabSz="457200"/>
              <a:r>
                <a:rPr lang="en-US" kern="0" dirty="0">
                  <a:solidFill>
                    <a:prstClr val="white"/>
                  </a:solidFill>
                </a:rPr>
                <a:t>RM60</a:t>
              </a:r>
            </a:p>
          </p:txBody>
        </p:sp>
        <p:sp>
          <p:nvSpPr>
            <p:cNvPr id="30" name="TextBox 29"/>
            <p:cNvSpPr txBox="1"/>
            <p:nvPr/>
          </p:nvSpPr>
          <p:spPr>
            <a:xfrm>
              <a:off x="2437427" y="1766621"/>
              <a:ext cx="646331" cy="369332"/>
            </a:xfrm>
            <a:prstGeom prst="rect">
              <a:avLst/>
            </a:prstGeom>
            <a:noFill/>
          </p:spPr>
          <p:txBody>
            <a:bodyPr wrap="none" rtlCol="0">
              <a:spAutoFit/>
            </a:bodyPr>
            <a:lstStyle/>
            <a:p>
              <a:pPr defTabSz="457200"/>
              <a:r>
                <a:rPr lang="en-US" u="sng" kern="0" dirty="0" err="1">
                  <a:solidFill>
                    <a:prstClr val="black"/>
                  </a:solidFill>
                </a:rPr>
                <a:t>影响</a:t>
              </a:r>
              <a:endParaRPr lang="en-US" u="sng" kern="0" dirty="0">
                <a:solidFill>
                  <a:prstClr val="black"/>
                </a:solidFill>
              </a:endParaRPr>
            </a:p>
          </p:txBody>
        </p:sp>
        <p:sp>
          <p:nvSpPr>
            <p:cNvPr id="32" name="TextBox 31"/>
            <p:cNvSpPr txBox="1"/>
            <p:nvPr/>
          </p:nvSpPr>
          <p:spPr>
            <a:xfrm>
              <a:off x="5559193" y="1766621"/>
              <a:ext cx="1295951" cy="369332"/>
            </a:xfrm>
            <a:prstGeom prst="rect">
              <a:avLst/>
            </a:prstGeom>
            <a:noFill/>
          </p:spPr>
          <p:txBody>
            <a:bodyPr wrap="square" rtlCol="0">
              <a:spAutoFit/>
            </a:bodyPr>
            <a:lstStyle/>
            <a:p>
              <a:pPr algn="ctr" defTabSz="457200"/>
              <a:r>
                <a:rPr lang="en-US" u="sng" kern="0" dirty="0">
                  <a:solidFill>
                    <a:prstClr val="black"/>
                  </a:solidFill>
                </a:rPr>
                <a:t>续订</a:t>
              </a:r>
            </a:p>
          </p:txBody>
        </p:sp>
        <p:cxnSp>
          <p:nvCxnSpPr>
            <p:cNvPr id="33" name="Straight Connector 32"/>
            <p:cNvCxnSpPr/>
            <p:nvPr/>
          </p:nvCxnSpPr>
          <p:spPr>
            <a:xfrm>
              <a:off x="76200" y="3962400"/>
              <a:ext cx="8763000" cy="76200"/>
            </a:xfrm>
            <a:prstGeom prst="line">
              <a:avLst/>
            </a:prstGeom>
            <a:noFill/>
            <a:ln w="38100" cap="flat" cmpd="sng" algn="ctr">
              <a:solidFill>
                <a:sysClr val="window" lastClr="FFFFFF"/>
              </a:solidFill>
              <a:prstDash val="solid"/>
              <a:miter lim="800000"/>
            </a:ln>
            <a:effectLst/>
          </p:spPr>
        </p:cxnSp>
      </p:grpSp>
      <p:sp>
        <p:nvSpPr>
          <p:cNvPr id="37" name="TextBox 36"/>
          <p:cNvSpPr txBox="1"/>
          <p:nvPr/>
        </p:nvSpPr>
        <p:spPr>
          <a:xfrm>
            <a:off x="1981200" y="4637004"/>
            <a:ext cx="8226744" cy="646331"/>
          </a:xfrm>
          <a:prstGeom prst="rect">
            <a:avLst/>
          </a:prstGeom>
          <a:noFill/>
          <a:ln>
            <a:solidFill>
              <a:schemeClr val="tx1"/>
            </a:solidFill>
          </a:ln>
        </p:spPr>
        <p:txBody>
          <a:bodyPr wrap="square" rtlCol="0">
            <a:spAutoFit/>
          </a:bodyPr>
          <a:lstStyle/>
          <a:p>
            <a:pPr marL="285750" indent="-285750">
              <a:buFont typeface="Arial" charset="0"/>
              <a:buChar char="•"/>
            </a:pPr>
            <a:r>
              <a:rPr lang="en-US" dirty="0" err="1">
                <a:solidFill>
                  <a:prstClr val="black"/>
                </a:solidFill>
              </a:rPr>
              <a:t>KM费正常的年度订阅将不会按比例分配</a:t>
            </a:r>
            <a:r>
              <a:rPr lang="en-US" dirty="0">
                <a:solidFill>
                  <a:prstClr val="black"/>
                </a:solidFill>
              </a:rPr>
              <a:t>。</a:t>
            </a:r>
          </a:p>
          <a:p>
            <a:pPr marL="285750" indent="-285750">
              <a:buFont typeface="Arial" charset="0"/>
              <a:buChar char="•"/>
            </a:pPr>
            <a:r>
              <a:rPr lang="zh-CN" altLang="en-US" dirty="0">
                <a:solidFill>
                  <a:prstClr val="black"/>
                </a:solidFill>
              </a:rPr>
              <a:t>分会</a:t>
            </a:r>
            <a:r>
              <a:rPr lang="en-US" dirty="0" err="1">
                <a:solidFill>
                  <a:prstClr val="black"/>
                </a:solidFill>
              </a:rPr>
              <a:t>明年应付费用将会根据会员</a:t>
            </a:r>
            <a:r>
              <a:rPr lang="zh-CN" altLang="en-US" dirty="0">
                <a:solidFill>
                  <a:prstClr val="black"/>
                </a:solidFill>
              </a:rPr>
              <a:t>数量</a:t>
            </a:r>
            <a:r>
              <a:rPr lang="en-US" dirty="0">
                <a:solidFill>
                  <a:prstClr val="black"/>
                </a:solidFill>
              </a:rPr>
              <a:t> - 09 月 30</a:t>
            </a:r>
            <a:r>
              <a:rPr lang="zh-CN" altLang="en-US" dirty="0">
                <a:solidFill>
                  <a:prstClr val="black"/>
                </a:solidFill>
              </a:rPr>
              <a:t>日</a:t>
            </a:r>
            <a:endParaRPr lang="en-US" dirty="0">
              <a:solidFill>
                <a:prstClr val="black"/>
              </a:solidFill>
            </a:endParaRPr>
          </a:p>
        </p:txBody>
      </p:sp>
    </p:spTree>
    <p:extLst>
      <p:ext uri="{BB962C8B-B14F-4D97-AF65-F5344CB8AC3E}">
        <p14:creationId xmlns:p14="http://schemas.microsoft.com/office/powerpoint/2010/main" val="3840739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CE3BE-925C-FF4C-BF3F-8AB3359EA0E8}"/>
              </a:ext>
            </a:extLst>
          </p:cNvPr>
          <p:cNvSpPr>
            <a:spLocks noGrp="1"/>
          </p:cNvSpPr>
          <p:nvPr>
            <p:ph type="title"/>
          </p:nvPr>
        </p:nvSpPr>
        <p:spPr>
          <a:xfrm>
            <a:off x="1117600" y="228600"/>
            <a:ext cx="10464800" cy="846138"/>
          </a:xfrm>
        </p:spPr>
        <p:txBody>
          <a:bodyPr anchor="ctr">
            <a:normAutofit/>
          </a:bodyPr>
          <a:lstStyle/>
          <a:p>
            <a:r>
              <a:rPr lang="en-US" dirty="0"/>
              <a:t>Exercise 2 – Membership dues</a:t>
            </a:r>
            <a:endParaRPr lang="en-US"/>
          </a:p>
        </p:txBody>
      </p:sp>
      <p:sp>
        <p:nvSpPr>
          <p:cNvPr id="10" name="Content Placeholder 2">
            <a:extLst>
              <a:ext uri="{FF2B5EF4-FFF2-40B4-BE49-F238E27FC236}">
                <a16:creationId xmlns:a16="http://schemas.microsoft.com/office/drawing/2014/main" id="{FAFAF785-BF1C-46E3-A001-7F7791DF2CC5}"/>
              </a:ext>
            </a:extLst>
          </p:cNvPr>
          <p:cNvSpPr>
            <a:spLocks noGrp="1"/>
          </p:cNvSpPr>
          <p:nvPr>
            <p:ph sz="half" idx="1"/>
          </p:nvPr>
        </p:nvSpPr>
        <p:spPr>
          <a:xfrm>
            <a:off x="609600" y="1722438"/>
            <a:ext cx="5384800" cy="4525963"/>
          </a:xfrm>
        </p:spPr>
        <p:txBody>
          <a:bodyPr>
            <a:normAutofit/>
          </a:bodyPr>
          <a:lstStyle/>
          <a:p>
            <a:pPr marL="0" indent="0">
              <a:buNone/>
            </a:pPr>
            <a:r>
              <a:rPr lang="en-US" sz="3600" dirty="0"/>
              <a:t>Analyze attached </a:t>
            </a:r>
            <a:r>
              <a:rPr lang="en-US" sz="3600" dirty="0">
                <a:hlinkClick r:id="rId2"/>
              </a:rPr>
              <a:t>membership register </a:t>
            </a:r>
            <a:r>
              <a:rPr lang="en-US" sz="3600" dirty="0"/>
              <a:t>and identify at least 2 anomalies</a:t>
            </a:r>
          </a:p>
        </p:txBody>
      </p:sp>
      <p:pic>
        <p:nvPicPr>
          <p:cNvPr id="5" name="Content Placeholder 4">
            <a:extLst>
              <a:ext uri="{FF2B5EF4-FFF2-40B4-BE49-F238E27FC236}">
                <a16:creationId xmlns:a16="http://schemas.microsoft.com/office/drawing/2014/main" id="{62B85477-27EA-F946-BDCD-E0F1990EAAC9}"/>
              </a:ext>
            </a:extLst>
          </p:cNvPr>
          <p:cNvPicPr>
            <a:picLocks noGrp="1" noChangeAspect="1"/>
          </p:cNvPicPr>
          <p:nvPr>
            <p:ph sz="half" idx="2"/>
          </p:nvPr>
        </p:nvPicPr>
        <p:blipFill>
          <a:blip r:embed="rId3"/>
          <a:stretch>
            <a:fillRect/>
          </a:stretch>
        </p:blipFill>
        <p:spPr>
          <a:xfrm>
            <a:off x="6950302" y="1722438"/>
            <a:ext cx="3879396" cy="4525963"/>
          </a:xfrm>
          <a:prstGeom prst="rect">
            <a:avLst/>
          </a:prstGeom>
          <a:noFill/>
        </p:spPr>
      </p:pic>
    </p:spTree>
    <p:extLst>
      <p:ext uri="{BB962C8B-B14F-4D97-AF65-F5344CB8AC3E}">
        <p14:creationId xmlns:p14="http://schemas.microsoft.com/office/powerpoint/2010/main" val="44086764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56192"/>
            <a:ext cx="5153511" cy="4930411"/>
          </a:xfrm>
        </p:spPr>
        <p:txBody>
          <a:bodyPr/>
          <a:lstStyle/>
          <a:p>
            <a:r>
              <a:rPr lang="en-US" sz="1800" dirty="0">
                <a:latin typeface="+mj-lt"/>
              </a:rPr>
              <a:t>Source of funding</a:t>
            </a:r>
          </a:p>
          <a:p>
            <a:pPr lvl="1"/>
            <a:r>
              <a:rPr lang="en-US" sz="1600" dirty="0">
                <a:latin typeface="+mj-lt"/>
              </a:rPr>
              <a:t>Non-dues revenue base</a:t>
            </a:r>
          </a:p>
          <a:p>
            <a:pPr lvl="1"/>
            <a:r>
              <a:rPr lang="en-US" sz="1600" dirty="0">
                <a:latin typeface="+mj-lt"/>
              </a:rPr>
              <a:t>Collection - ”no money no talk”</a:t>
            </a:r>
          </a:p>
          <a:p>
            <a:pPr lvl="1"/>
            <a:r>
              <a:rPr lang="en-US" sz="1600" dirty="0">
                <a:latin typeface="+mj-lt"/>
              </a:rPr>
              <a:t>Sponsorship – CSR eligibility</a:t>
            </a:r>
          </a:p>
          <a:p>
            <a:r>
              <a:rPr lang="en-US" sz="1800" dirty="0">
                <a:latin typeface="+mj-lt"/>
              </a:rPr>
              <a:t>Cost Benefit analysis (effort vs net surplus)</a:t>
            </a:r>
            <a:endParaRPr lang="en-US" sz="1600" dirty="0">
              <a:latin typeface="+mj-lt"/>
            </a:endParaRPr>
          </a:p>
          <a:p>
            <a:pPr lvl="1"/>
            <a:r>
              <a:rPr lang="en-US" sz="1600" dirty="0">
                <a:latin typeface="+mj-lt"/>
              </a:rPr>
              <a:t>Charity run vs Charity dinner</a:t>
            </a:r>
          </a:p>
          <a:p>
            <a:r>
              <a:rPr lang="en-US" sz="1800" dirty="0">
                <a:latin typeface="+mj-lt"/>
              </a:rPr>
              <a:t>Beware of hidden costs </a:t>
            </a:r>
          </a:p>
          <a:p>
            <a:pPr lvl="1"/>
            <a:r>
              <a:rPr lang="en-US" sz="1600" dirty="0">
                <a:latin typeface="+mj-lt"/>
              </a:rPr>
              <a:t>charity dinner  - minimum numbers</a:t>
            </a:r>
          </a:p>
          <a:p>
            <a:pPr lvl="1"/>
            <a:r>
              <a:rPr lang="en-US" sz="1600" dirty="0">
                <a:latin typeface="+mj-lt"/>
              </a:rPr>
              <a:t>Identify breakeven point</a:t>
            </a:r>
          </a:p>
          <a:p>
            <a:r>
              <a:rPr lang="en-US" sz="1800" dirty="0">
                <a:latin typeface="+mj-lt"/>
              </a:rPr>
              <a:t>USP (unique selling proposition)</a:t>
            </a:r>
          </a:p>
          <a:p>
            <a:pPr lvl="1"/>
            <a:r>
              <a:rPr lang="en-US" sz="1600" dirty="0">
                <a:latin typeface="+mj-lt"/>
              </a:rPr>
              <a:t>What’s the cause – earthquake relief vs single dads</a:t>
            </a:r>
          </a:p>
          <a:p>
            <a:pPr lvl="1"/>
            <a:r>
              <a:rPr lang="en-US" sz="1600" dirty="0">
                <a:latin typeface="+mj-lt"/>
              </a:rPr>
              <a:t>What’s the attraction for the event - </a:t>
            </a:r>
          </a:p>
        </p:txBody>
      </p:sp>
      <p:sp>
        <p:nvSpPr>
          <p:cNvPr id="3" name="Title 2"/>
          <p:cNvSpPr>
            <a:spLocks noGrp="1"/>
          </p:cNvSpPr>
          <p:nvPr>
            <p:ph type="title"/>
          </p:nvPr>
        </p:nvSpPr>
        <p:spPr/>
        <p:txBody>
          <a:bodyPr vert="horz" lIns="91440" tIns="45720" rIns="91440" bIns="45720" rtlCol="0" anchor="ctr">
            <a:normAutofit/>
          </a:bodyPr>
          <a:lstStyle/>
          <a:p>
            <a:r>
              <a:rPr lang="en-US" dirty="0"/>
              <a:t>Financial Viability (</a:t>
            </a:r>
            <a:r>
              <a:rPr lang="zh-CN" altLang="en-US" dirty="0"/>
              <a:t>财政可行性</a:t>
            </a:r>
            <a:r>
              <a:rPr lang="en-US" altLang="zh-CN" dirty="0"/>
              <a:t>)</a:t>
            </a:r>
            <a:endParaRPr lang="en-US" dirty="0"/>
          </a:p>
        </p:txBody>
      </p:sp>
      <p:grpSp>
        <p:nvGrpSpPr>
          <p:cNvPr id="4" name="Group 3"/>
          <p:cNvGrpSpPr/>
          <p:nvPr/>
        </p:nvGrpSpPr>
        <p:grpSpPr>
          <a:xfrm>
            <a:off x="4681906" y="4593817"/>
            <a:ext cx="3018778" cy="2230574"/>
            <a:chOff x="4672941" y="4639002"/>
            <a:chExt cx="3018778" cy="2230574"/>
          </a:xfrm>
        </p:grpSpPr>
        <p:cxnSp>
          <p:nvCxnSpPr>
            <p:cNvPr id="5" name="Straight Arrow Connector 4"/>
            <p:cNvCxnSpPr/>
            <p:nvPr/>
          </p:nvCxnSpPr>
          <p:spPr>
            <a:xfrm>
              <a:off x="5098407" y="4639002"/>
              <a:ext cx="0" cy="1843306"/>
            </a:xfrm>
            <a:prstGeom prst="straightConnector1">
              <a:avLst/>
            </a:prstGeom>
            <a:ln>
              <a:headEnd type="arrow"/>
              <a:tailEnd type="none"/>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flipH="1" flipV="1">
              <a:off x="5098407" y="6482308"/>
              <a:ext cx="2593312" cy="49480"/>
            </a:xfrm>
            <a:prstGeom prst="straightConnector1">
              <a:avLst/>
            </a:prstGeom>
            <a:ln>
              <a:headEnd type="arrow"/>
              <a:tailEnd type="none"/>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rot="16200000">
              <a:off x="4092738" y="5502791"/>
              <a:ext cx="1565612" cy="405205"/>
            </a:xfrm>
            <a:prstGeom prst="rect">
              <a:avLst/>
            </a:prstGeom>
          </p:spPr>
          <p:txBody>
            <a:bodyPr vert="horz" wrap="none" lIns="91440" tIns="45720" rIns="91440" bIns="45720" rtlCol="0">
              <a:noAutofit/>
            </a:bodyPr>
            <a:lstStyle/>
            <a:p>
              <a:r>
                <a:rPr lang="en-US" sz="2000" b="1" dirty="0">
                  <a:solidFill>
                    <a:srgbClr val="1F497D">
                      <a:lumMod val="60000"/>
                      <a:lumOff val="40000"/>
                    </a:srgbClr>
                  </a:solidFill>
                </a:rPr>
                <a:t>Income/</a:t>
              </a:r>
              <a:r>
                <a:rPr lang="zh-CN" altLang="en-US" sz="2000" b="1" dirty="0">
                  <a:solidFill>
                    <a:srgbClr val="1F497D">
                      <a:lumMod val="60000"/>
                      <a:lumOff val="40000"/>
                    </a:srgbClr>
                  </a:solidFill>
                </a:rPr>
                <a:t> 收入</a:t>
              </a:r>
              <a:endParaRPr lang="en-US" sz="2000" b="1" dirty="0">
                <a:solidFill>
                  <a:srgbClr val="1F497D">
                    <a:lumMod val="60000"/>
                    <a:lumOff val="40000"/>
                  </a:srgbClr>
                </a:solidFill>
              </a:endParaRPr>
            </a:p>
          </p:txBody>
        </p:sp>
        <p:sp>
          <p:nvSpPr>
            <p:cNvPr id="9" name="TextBox 8"/>
            <p:cNvSpPr txBox="1"/>
            <p:nvPr/>
          </p:nvSpPr>
          <p:spPr>
            <a:xfrm>
              <a:off x="5313082" y="6515094"/>
              <a:ext cx="1482762" cy="354482"/>
            </a:xfrm>
            <a:prstGeom prst="rect">
              <a:avLst/>
            </a:prstGeom>
          </p:spPr>
          <p:txBody>
            <a:bodyPr vert="horz" wrap="none" lIns="91440" tIns="45720" rIns="91440" bIns="45720" rtlCol="0">
              <a:noAutofit/>
            </a:bodyPr>
            <a:lstStyle/>
            <a:p>
              <a:r>
                <a:rPr lang="en-US" sz="2000" b="1" dirty="0">
                  <a:solidFill>
                    <a:srgbClr val="1F497D">
                      <a:lumMod val="60000"/>
                      <a:lumOff val="40000"/>
                    </a:srgbClr>
                  </a:solidFill>
                </a:rPr>
                <a:t>Effort/</a:t>
              </a:r>
              <a:r>
                <a:rPr lang="zh-CN" altLang="en-US" sz="2000" b="1" dirty="0">
                  <a:solidFill>
                    <a:srgbClr val="1F497D">
                      <a:lumMod val="60000"/>
                      <a:lumOff val="40000"/>
                    </a:srgbClr>
                  </a:solidFill>
                </a:rPr>
                <a:t> 努力</a:t>
              </a:r>
              <a:endParaRPr lang="en-US" sz="2000" b="1" dirty="0">
                <a:solidFill>
                  <a:srgbClr val="1F497D">
                    <a:lumMod val="60000"/>
                    <a:lumOff val="40000"/>
                  </a:srgbClr>
                </a:solidFill>
              </a:endParaRPr>
            </a:p>
          </p:txBody>
        </p:sp>
        <p:cxnSp>
          <p:nvCxnSpPr>
            <p:cNvPr id="11" name="Straight Connector 10"/>
            <p:cNvCxnSpPr/>
            <p:nvPr/>
          </p:nvCxnSpPr>
          <p:spPr>
            <a:xfrm>
              <a:off x="5301010" y="4922588"/>
              <a:ext cx="2147586" cy="1417928"/>
            </a:xfrm>
            <a:prstGeom prst="line">
              <a:avLst/>
            </a:prstGeom>
          </p:spPr>
          <p:style>
            <a:lnRef idx="3">
              <a:schemeClr val="accent2"/>
            </a:lnRef>
            <a:fillRef idx="0">
              <a:schemeClr val="accent2"/>
            </a:fillRef>
            <a:effectRef idx="2">
              <a:schemeClr val="accent2"/>
            </a:effectRef>
            <a:fontRef idx="minor">
              <a:schemeClr val="tx1"/>
            </a:fontRef>
          </p:style>
        </p:cxnSp>
        <p:sp>
          <p:nvSpPr>
            <p:cNvPr id="15" name="Oval 14"/>
            <p:cNvSpPr/>
            <p:nvPr/>
          </p:nvSpPr>
          <p:spPr>
            <a:xfrm>
              <a:off x="5260489" y="4653357"/>
              <a:ext cx="1256852" cy="1326101"/>
            </a:xfrm>
            <a:prstGeom prst="ellipse">
              <a:avLst/>
            </a:prstGeom>
            <a:solidFill>
              <a:schemeClr val="accent3">
                <a:lumMod val="75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prstClr val="black"/>
                  </a:solidFill>
                </a:rPr>
                <a:t>Sweet Spot/</a:t>
              </a:r>
              <a:r>
                <a:rPr lang="zh-CN" altLang="en-US" dirty="0">
                  <a:solidFill>
                    <a:prstClr val="black"/>
                  </a:solidFill>
                </a:rPr>
                <a:t>理想点</a:t>
              </a:r>
              <a:endParaRPr lang="en-US" dirty="0">
                <a:solidFill>
                  <a:prstClr val="black"/>
                </a:solidFill>
              </a:endParaRPr>
            </a:p>
          </p:txBody>
        </p:sp>
      </p:grpSp>
      <p:sp>
        <p:nvSpPr>
          <p:cNvPr id="12" name="Content Placeholder 1"/>
          <p:cNvSpPr txBox="1">
            <a:spLocks/>
          </p:cNvSpPr>
          <p:nvPr/>
        </p:nvSpPr>
        <p:spPr>
          <a:xfrm>
            <a:off x="6776724" y="1556192"/>
            <a:ext cx="5143351" cy="4786745"/>
          </a:xfrm>
          <a:prstGeom prst="rect">
            <a:avLst/>
          </a:prstGeom>
        </p:spPr>
        <p:txBody>
          <a:bodyPr vert="horz" lIns="91440" tIns="45720" rIns="91440" bIns="45720" rtlCol="0">
            <a:noAutofit/>
          </a:bodyPr>
          <a:lstStyle>
            <a:lvl1pPr marL="514350" indent="-514350" algn="l" defTabSz="914400" rtl="0" eaLnBrk="1" latinLnBrk="0" hangingPunct="1">
              <a:spcBef>
                <a:spcPct val="20000"/>
              </a:spcBef>
              <a:buClr>
                <a:srgbClr val="003974"/>
              </a:buClr>
              <a:buFont typeface="Arial" pitchFamily="34" charset="0"/>
              <a:buChar char="•"/>
              <a:defRPr sz="2800" kern="1200">
                <a:solidFill>
                  <a:schemeClr val="tx1"/>
                </a:solidFill>
                <a:latin typeface="Myriad Pro" pitchFamily="34" charset="0"/>
                <a:ea typeface="Verdana" pitchFamily="34" charset="0"/>
                <a:cs typeface="Verdana" pitchFamily="34" charset="0"/>
              </a:defRPr>
            </a:lvl1pPr>
            <a:lvl2pPr marL="742950" indent="-285750" algn="l" defTabSz="914400" rtl="0" eaLnBrk="1" latinLnBrk="0" hangingPunct="1">
              <a:spcBef>
                <a:spcPct val="20000"/>
              </a:spcBef>
              <a:buClr>
                <a:srgbClr val="003974"/>
              </a:buClr>
              <a:buSzPct val="75000"/>
              <a:buFontTx/>
              <a:buChar char="−"/>
              <a:defRPr sz="2400" kern="1200">
                <a:solidFill>
                  <a:schemeClr val="tx1"/>
                </a:solidFill>
                <a:latin typeface="Myriad Pro" pitchFamily="34" charset="0"/>
                <a:ea typeface="Verdana" pitchFamily="34" charset="0"/>
                <a:cs typeface="Verdana" pitchFamily="34" charset="0"/>
              </a:defRPr>
            </a:lvl2pPr>
            <a:lvl3pPr marL="1143000" indent="-228600" algn="l" defTabSz="914400" rtl="0" eaLnBrk="1" latinLnBrk="0" hangingPunct="1">
              <a:spcBef>
                <a:spcPct val="20000"/>
              </a:spcBef>
              <a:buClr>
                <a:srgbClr val="003974"/>
              </a:buClr>
              <a:buFont typeface="Wingdings" pitchFamily="2" charset="2"/>
              <a:buChar char="s"/>
              <a:defRPr sz="2000" kern="1200">
                <a:solidFill>
                  <a:schemeClr val="tx1"/>
                </a:solidFill>
                <a:latin typeface="Myriad Pro" pitchFamily="34" charset="0"/>
                <a:ea typeface="Verdana" pitchFamily="34" charset="0"/>
                <a:cs typeface="Verdana" pitchFamily="34" charset="0"/>
              </a:defRPr>
            </a:lvl3pPr>
            <a:lvl4pPr marL="1600200" indent="-228600" algn="l" defTabSz="914400" rtl="0" eaLnBrk="1" latinLnBrk="0" hangingPunct="1">
              <a:spcBef>
                <a:spcPct val="20000"/>
              </a:spcBef>
              <a:buClr>
                <a:srgbClr val="003974"/>
              </a:buClr>
              <a:buSzPct val="75000"/>
              <a:buFont typeface="Courier New" pitchFamily="49" charset="0"/>
              <a:buChar char="o"/>
              <a:defRPr sz="1800" kern="1200">
                <a:solidFill>
                  <a:schemeClr val="tx1"/>
                </a:solidFill>
                <a:latin typeface="Myriad Pro" pitchFamily="34" charset="0"/>
                <a:ea typeface="Verdana" pitchFamily="34" charset="0"/>
                <a:cs typeface="Verdana" pitchFamily="34" charset="0"/>
              </a:defRPr>
            </a:lvl4pPr>
            <a:lvl5pPr marL="2060575" indent="-231775" algn="l" defTabSz="914400" rtl="0" eaLnBrk="1" latinLnBrk="0" hangingPunct="1">
              <a:spcBef>
                <a:spcPct val="20000"/>
              </a:spcBef>
              <a:buClr>
                <a:srgbClr val="003974"/>
              </a:buClr>
              <a:buFont typeface="Calibri" pitchFamily="34" charset="0"/>
              <a:buChar char="­"/>
              <a:defRPr sz="1800" kern="1200">
                <a:solidFill>
                  <a:schemeClr val="tx1"/>
                </a:solidFill>
                <a:latin typeface="Myriad Pro"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latin typeface="+mj-lt"/>
              </a:rPr>
              <a:t>经费来源</a:t>
            </a:r>
          </a:p>
          <a:p>
            <a:pPr lvl="1"/>
            <a:r>
              <a:rPr lang="en-US" sz="1800" dirty="0" err="1">
                <a:latin typeface="+mj-lt"/>
              </a:rPr>
              <a:t>非-会费收入的基础</a:t>
            </a:r>
            <a:endParaRPr lang="en-US" sz="1800" dirty="0">
              <a:latin typeface="+mj-lt"/>
            </a:endParaRPr>
          </a:p>
          <a:p>
            <a:pPr lvl="1"/>
            <a:r>
              <a:rPr lang="en-US" sz="1800" dirty="0">
                <a:latin typeface="+mj-lt"/>
              </a:rPr>
              <a:t>收集- “没有钱就</a:t>
            </a:r>
            <a:r>
              <a:rPr lang="en-US" sz="1800" dirty="0"/>
              <a:t>不</a:t>
            </a:r>
            <a:r>
              <a:rPr lang="en-US" sz="1800" dirty="0">
                <a:latin typeface="+mj-lt"/>
              </a:rPr>
              <a:t>谈"</a:t>
            </a:r>
          </a:p>
          <a:p>
            <a:pPr lvl="1"/>
            <a:r>
              <a:rPr lang="en-US" sz="1800" dirty="0">
                <a:latin typeface="+mj-lt"/>
              </a:rPr>
              <a:t>赞助- CSR 的资格</a:t>
            </a:r>
          </a:p>
          <a:p>
            <a:r>
              <a:rPr lang="en-US" sz="2000" dirty="0">
                <a:latin typeface="+mj-lt"/>
              </a:rPr>
              <a:t>成本效益分析(努力与净盈余)</a:t>
            </a:r>
            <a:endParaRPr lang="en-US" sz="1800" dirty="0">
              <a:latin typeface="+mj-lt"/>
            </a:endParaRPr>
          </a:p>
          <a:p>
            <a:pPr lvl="1"/>
            <a:r>
              <a:rPr lang="en-US" sz="1800" dirty="0">
                <a:latin typeface="+mj-lt"/>
              </a:rPr>
              <a:t>慈善</a:t>
            </a:r>
            <a:r>
              <a:rPr lang="zh-CN" altLang="en-US" sz="1800" dirty="0">
                <a:latin typeface="+mj-lt"/>
              </a:rPr>
              <a:t>跑</a:t>
            </a:r>
            <a:r>
              <a:rPr lang="en-US" sz="1800" dirty="0">
                <a:latin typeface="+mj-lt"/>
              </a:rPr>
              <a:t> vs 慈善晚宴</a:t>
            </a:r>
          </a:p>
          <a:p>
            <a:r>
              <a:rPr lang="en-US" sz="2000" dirty="0">
                <a:latin typeface="+mj-lt"/>
              </a:rPr>
              <a:t>小心隐藏成本 </a:t>
            </a:r>
          </a:p>
          <a:p>
            <a:pPr lvl="1"/>
            <a:r>
              <a:rPr lang="en-US" sz="1800" dirty="0" err="1">
                <a:latin typeface="+mj-lt"/>
              </a:rPr>
              <a:t>慈善晚宴-最小号码</a:t>
            </a:r>
            <a:endParaRPr lang="en-US" sz="1800" dirty="0">
              <a:latin typeface="+mj-lt"/>
            </a:endParaRPr>
          </a:p>
          <a:p>
            <a:pPr lvl="1"/>
            <a:r>
              <a:rPr lang="en-US" sz="1800" dirty="0">
                <a:latin typeface="+mj-lt"/>
              </a:rPr>
              <a:t>确定盈亏平衡点</a:t>
            </a:r>
          </a:p>
          <a:p>
            <a:r>
              <a:rPr lang="en-US" sz="2000" dirty="0">
                <a:latin typeface="+mj-lt"/>
              </a:rPr>
              <a:t>USP(独特的销售主张)</a:t>
            </a:r>
          </a:p>
          <a:p>
            <a:pPr lvl="1"/>
            <a:r>
              <a:rPr lang="en-US" sz="1800" dirty="0" err="1">
                <a:latin typeface="+mj-lt"/>
              </a:rPr>
              <a:t>是什么原因-地震救灾</a:t>
            </a:r>
            <a:r>
              <a:rPr lang="en-US" sz="1800" dirty="0">
                <a:latin typeface="+mj-lt"/>
              </a:rPr>
              <a:t> vs 单一的爸爸</a:t>
            </a:r>
          </a:p>
          <a:p>
            <a:pPr lvl="1"/>
            <a:r>
              <a:rPr lang="en-US" sz="1800" dirty="0"/>
              <a:t>事件的</a:t>
            </a:r>
            <a:r>
              <a:rPr lang="en-US" sz="1800" dirty="0">
                <a:latin typeface="+mj-lt"/>
              </a:rPr>
              <a:t>吸引力</a:t>
            </a:r>
          </a:p>
        </p:txBody>
      </p:sp>
    </p:spTree>
    <p:extLst>
      <p:ext uri="{BB962C8B-B14F-4D97-AF65-F5344CB8AC3E}">
        <p14:creationId xmlns:p14="http://schemas.microsoft.com/office/powerpoint/2010/main" val="5901737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0A27790-D3DF-44F5-B70B-065709EC72FE}"/>
              </a:ext>
            </a:extLst>
          </p:cNvPr>
          <p:cNvSpPr>
            <a:spLocks noGrp="1"/>
          </p:cNvSpPr>
          <p:nvPr>
            <p:ph type="title"/>
          </p:nvPr>
        </p:nvSpPr>
        <p:spPr>
          <a:xfrm>
            <a:off x="2438400" y="2553345"/>
            <a:ext cx="8518902" cy="1677692"/>
          </a:xfrm>
        </p:spPr>
        <p:txBody>
          <a:bodyPr anchor="ctr">
            <a:noAutofit/>
          </a:bodyPr>
          <a:lstStyle/>
          <a:p>
            <a:pPr algn="ctr"/>
            <a:r>
              <a:rPr lang="en-US" sz="6000" dirty="0"/>
              <a:t>MAINTAINING ACCOUNTS &amp; ACCOUNTING RECORDS</a:t>
            </a:r>
          </a:p>
        </p:txBody>
      </p:sp>
    </p:spTree>
    <p:extLst>
      <p:ext uri="{BB962C8B-B14F-4D97-AF65-F5344CB8AC3E}">
        <p14:creationId xmlns:p14="http://schemas.microsoft.com/office/powerpoint/2010/main" val="14507873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Accounts &amp; Accounting </a:t>
            </a:r>
            <a:r>
              <a:rPr lang="en-US" sz="3600"/>
              <a:t>Documents </a:t>
            </a:r>
            <a:br>
              <a:rPr lang="en-US" sz="3600"/>
            </a:br>
            <a:r>
              <a:rPr lang="en-US" sz="3600"/>
              <a:t>(</a:t>
            </a:r>
            <a:r>
              <a:rPr lang="zh-CN" altLang="en-US" sz="3600" dirty="0"/>
              <a:t>账户与会计文档</a:t>
            </a:r>
            <a:r>
              <a:rPr lang="en-US" altLang="zh-CN" sz="3600" dirty="0"/>
              <a:t>)</a:t>
            </a:r>
            <a:endParaRPr lang="en-US" sz="3600" dirty="0"/>
          </a:p>
        </p:txBody>
      </p:sp>
      <p:sp>
        <p:nvSpPr>
          <p:cNvPr id="2" name="Content Placeholder 1"/>
          <p:cNvSpPr>
            <a:spLocks noGrp="1"/>
          </p:cNvSpPr>
          <p:nvPr>
            <p:ph sz="half" idx="1"/>
          </p:nvPr>
        </p:nvSpPr>
        <p:spPr>
          <a:xfrm>
            <a:off x="185814" y="1433599"/>
            <a:ext cx="4733365" cy="3075648"/>
          </a:xfrm>
        </p:spPr>
        <p:txBody>
          <a:bodyPr>
            <a:normAutofit/>
          </a:bodyPr>
          <a:lstStyle/>
          <a:p>
            <a:r>
              <a:rPr lang="en-US" sz="1600" dirty="0">
                <a:latin typeface="+mj-lt"/>
              </a:rPr>
              <a:t>Accounting Documents</a:t>
            </a:r>
          </a:p>
          <a:p>
            <a:pPr lvl="1"/>
            <a:r>
              <a:rPr lang="en-US" sz="1400" dirty="0" err="1">
                <a:latin typeface="+mj-lt"/>
              </a:rPr>
              <a:t>Cheque</a:t>
            </a:r>
            <a:r>
              <a:rPr lang="en-US" sz="1400" dirty="0">
                <a:latin typeface="+mj-lt"/>
              </a:rPr>
              <a:t> Book</a:t>
            </a:r>
          </a:p>
          <a:p>
            <a:pPr lvl="1"/>
            <a:r>
              <a:rPr lang="en-US" sz="1400" dirty="0">
                <a:latin typeface="+mj-lt"/>
              </a:rPr>
              <a:t>Paid invoices &amp; payment vouchers</a:t>
            </a:r>
          </a:p>
          <a:p>
            <a:pPr lvl="1"/>
            <a:r>
              <a:rPr lang="en-US" sz="1400" dirty="0">
                <a:latin typeface="+mj-lt"/>
              </a:rPr>
              <a:t>Official receipts </a:t>
            </a:r>
          </a:p>
          <a:p>
            <a:pPr lvl="1"/>
            <a:r>
              <a:rPr lang="en-US" sz="1400" dirty="0">
                <a:latin typeface="+mj-lt"/>
              </a:rPr>
              <a:t>Bank statements &amp; reconciliations</a:t>
            </a:r>
          </a:p>
          <a:p>
            <a:r>
              <a:rPr lang="en-US" sz="1600" dirty="0">
                <a:latin typeface="+mj-lt"/>
              </a:rPr>
              <a:t>Accounts</a:t>
            </a:r>
          </a:p>
          <a:p>
            <a:pPr lvl="1"/>
            <a:r>
              <a:rPr lang="en-US" sz="1400" dirty="0">
                <a:latin typeface="+mj-lt"/>
              </a:rPr>
              <a:t>General Ledger</a:t>
            </a:r>
          </a:p>
          <a:p>
            <a:pPr lvl="1"/>
            <a:r>
              <a:rPr lang="en-US" sz="1400" dirty="0">
                <a:latin typeface="+mj-lt"/>
              </a:rPr>
              <a:t>Income Statement/P&amp;L</a:t>
            </a:r>
          </a:p>
          <a:p>
            <a:pPr lvl="1"/>
            <a:r>
              <a:rPr lang="en-US" sz="1400" dirty="0">
                <a:latin typeface="+mj-lt"/>
              </a:rPr>
              <a:t>Balance Sheet</a:t>
            </a:r>
          </a:p>
          <a:p>
            <a:r>
              <a:rPr lang="en-US" sz="1600" dirty="0">
                <a:latin typeface="+mj-lt"/>
              </a:rPr>
              <a:t>Treasurers’ Report</a:t>
            </a:r>
          </a:p>
          <a:p>
            <a:r>
              <a:rPr lang="en-US" sz="1600" dirty="0">
                <a:latin typeface="+mj-lt"/>
              </a:rPr>
              <a:t>Audited Accounts</a:t>
            </a:r>
          </a:p>
          <a:p>
            <a:pPr lvl="1"/>
            <a:endParaRPr lang="en-US" sz="1400" dirty="0">
              <a:latin typeface="+mj-lt"/>
            </a:endParaRPr>
          </a:p>
        </p:txBody>
      </p:sp>
      <p:pic>
        <p:nvPicPr>
          <p:cNvPr id="5" name="Content Placeholder 4"/>
          <p:cNvPicPr>
            <a:picLocks noGrp="1" noChangeAspect="1"/>
          </p:cNvPicPr>
          <p:nvPr>
            <p:ph sz="half" idx="2"/>
          </p:nvPr>
        </p:nvPicPr>
        <p:blipFill>
          <a:blip r:embed="rId3"/>
          <a:stretch>
            <a:fillRect/>
          </a:stretch>
        </p:blipFill>
        <p:spPr>
          <a:xfrm>
            <a:off x="5753881" y="1433599"/>
            <a:ext cx="6210399" cy="3554774"/>
          </a:xfrm>
          <a:prstGeom prst="rect">
            <a:avLst/>
          </a:prstGeom>
        </p:spPr>
      </p:pic>
      <p:sp>
        <p:nvSpPr>
          <p:cNvPr id="6" name="TextBox 5"/>
          <p:cNvSpPr txBox="1"/>
          <p:nvPr/>
        </p:nvSpPr>
        <p:spPr>
          <a:xfrm>
            <a:off x="8507506" y="1433599"/>
            <a:ext cx="3238356" cy="671621"/>
          </a:xfrm>
          <a:prstGeom prst="rect">
            <a:avLst/>
          </a:prstGeom>
        </p:spPr>
        <p:txBody>
          <a:bodyPr vert="horz" wrap="none" lIns="91440" tIns="45720" rIns="91440" bIns="45720" rtlCol="0" anchor="ctr">
            <a:normAutofit lnSpcReduction="10000"/>
          </a:bodyPr>
          <a:lstStyle/>
          <a:p>
            <a:pPr algn="l"/>
            <a:r>
              <a:rPr lang="en-US" sz="4000" dirty="0">
                <a:solidFill>
                  <a:srgbClr val="FF0000"/>
                </a:solidFill>
              </a:rPr>
              <a:t>Is it in a MESS?</a:t>
            </a:r>
          </a:p>
        </p:txBody>
      </p:sp>
      <p:pic>
        <p:nvPicPr>
          <p:cNvPr id="7" name="Picture 6"/>
          <p:cNvPicPr>
            <a:picLocks noChangeAspect="1"/>
          </p:cNvPicPr>
          <p:nvPr/>
        </p:nvPicPr>
        <p:blipFill>
          <a:blip r:embed="rId4"/>
          <a:stretch>
            <a:fillRect/>
          </a:stretch>
        </p:blipFill>
        <p:spPr>
          <a:xfrm>
            <a:off x="9242185" y="2105220"/>
            <a:ext cx="2211531" cy="2211531"/>
          </a:xfrm>
          <a:prstGeom prst="ellipse">
            <a:avLst/>
          </a:prstGeom>
        </p:spPr>
      </p:pic>
      <p:sp>
        <p:nvSpPr>
          <p:cNvPr id="8" name="TextBox 7"/>
          <p:cNvSpPr txBox="1"/>
          <p:nvPr/>
        </p:nvSpPr>
        <p:spPr>
          <a:xfrm>
            <a:off x="8700654" y="4115535"/>
            <a:ext cx="3294592" cy="872837"/>
          </a:xfrm>
          <a:prstGeom prst="rect">
            <a:avLst/>
          </a:prstGeom>
        </p:spPr>
        <p:txBody>
          <a:bodyPr vert="horz" wrap="none" lIns="91440" tIns="45720" rIns="91440" bIns="45720" rtlCol="0" anchor="ctr">
            <a:normAutofit/>
          </a:bodyPr>
          <a:lstStyle/>
          <a:p>
            <a:pPr algn="l"/>
            <a:r>
              <a:rPr lang="en-US" sz="4000" dirty="0">
                <a:solidFill>
                  <a:srgbClr val="FF0000"/>
                </a:solidFill>
              </a:rPr>
              <a:t>这是一团糟?</a:t>
            </a:r>
          </a:p>
        </p:txBody>
      </p:sp>
      <p:sp>
        <p:nvSpPr>
          <p:cNvPr id="9" name="Content Placeholder 1"/>
          <p:cNvSpPr txBox="1">
            <a:spLocks/>
          </p:cNvSpPr>
          <p:nvPr/>
        </p:nvSpPr>
        <p:spPr>
          <a:xfrm>
            <a:off x="2377361" y="3732288"/>
            <a:ext cx="3763463" cy="3058263"/>
          </a:xfrm>
          <a:prstGeom prst="rect">
            <a:avLst/>
          </a:prstGeom>
        </p:spPr>
        <p:txBody>
          <a:bodyPr vert="horz" lIns="91440" tIns="45720" rIns="91440" bIns="45720" rtlCol="0">
            <a:normAutofit/>
          </a:bodyPr>
          <a:lstStyle>
            <a:lvl1pPr marL="514350" indent="-514350" algn="l" defTabSz="914400" rtl="0" eaLnBrk="1" latinLnBrk="0" hangingPunct="1">
              <a:spcBef>
                <a:spcPct val="20000"/>
              </a:spcBef>
              <a:buClr>
                <a:srgbClr val="003974"/>
              </a:buClr>
              <a:buFont typeface="Arial" pitchFamily="34" charset="0"/>
              <a:buChar char="•"/>
              <a:defRPr sz="2800" kern="1200">
                <a:solidFill>
                  <a:schemeClr val="tx1"/>
                </a:solidFill>
                <a:latin typeface="Myriad Pro" pitchFamily="34" charset="0"/>
                <a:ea typeface="Verdana" pitchFamily="34" charset="0"/>
                <a:cs typeface="Verdana" pitchFamily="34" charset="0"/>
              </a:defRPr>
            </a:lvl1pPr>
            <a:lvl2pPr marL="742950" indent="-285750" algn="l" defTabSz="914400" rtl="0" eaLnBrk="1" latinLnBrk="0" hangingPunct="1">
              <a:spcBef>
                <a:spcPct val="20000"/>
              </a:spcBef>
              <a:buClr>
                <a:srgbClr val="003974"/>
              </a:buClr>
              <a:buSzPct val="75000"/>
              <a:buFont typeface="Wingdings" pitchFamily="2" charset="2"/>
              <a:buChar char="§"/>
              <a:defRPr sz="2400" kern="1200">
                <a:solidFill>
                  <a:schemeClr val="tx1"/>
                </a:solidFill>
                <a:latin typeface="Myriad Pro" pitchFamily="34" charset="0"/>
                <a:ea typeface="Verdana" pitchFamily="34" charset="0"/>
                <a:cs typeface="Verdana" pitchFamily="34" charset="0"/>
              </a:defRPr>
            </a:lvl2pPr>
            <a:lvl3pPr marL="1143000" indent="-228600" algn="l" defTabSz="914400" rtl="0" eaLnBrk="1" latinLnBrk="0" hangingPunct="1">
              <a:spcBef>
                <a:spcPct val="20000"/>
              </a:spcBef>
              <a:buClr>
                <a:srgbClr val="003974"/>
              </a:buClr>
              <a:buFont typeface="Wingdings" pitchFamily="2" charset="2"/>
              <a:buChar char="s"/>
              <a:defRPr sz="2000" kern="1200">
                <a:solidFill>
                  <a:schemeClr val="tx1"/>
                </a:solidFill>
                <a:latin typeface="Myriad Pro" pitchFamily="34" charset="0"/>
                <a:ea typeface="Verdana" pitchFamily="34" charset="0"/>
                <a:cs typeface="Verdana" pitchFamily="34" charset="0"/>
              </a:defRPr>
            </a:lvl3pPr>
            <a:lvl4pPr marL="1600200" indent="-228600" algn="l" defTabSz="914400" rtl="0" eaLnBrk="1" latinLnBrk="0" hangingPunct="1">
              <a:spcBef>
                <a:spcPct val="20000"/>
              </a:spcBef>
              <a:buClr>
                <a:srgbClr val="003974"/>
              </a:buClr>
              <a:buSzPct val="75000"/>
              <a:buFont typeface="Courier New" pitchFamily="49" charset="0"/>
              <a:buChar char="o"/>
              <a:defRPr sz="1800" kern="1200">
                <a:solidFill>
                  <a:schemeClr val="tx1"/>
                </a:solidFill>
                <a:latin typeface="Myriad Pro" pitchFamily="34" charset="0"/>
                <a:ea typeface="Verdana" pitchFamily="34" charset="0"/>
                <a:cs typeface="Verdana" pitchFamily="34" charset="0"/>
              </a:defRPr>
            </a:lvl4pPr>
            <a:lvl5pPr marL="2060575" indent="-231775" algn="l" defTabSz="914400" rtl="0" eaLnBrk="1" latinLnBrk="0" hangingPunct="1">
              <a:spcBef>
                <a:spcPct val="20000"/>
              </a:spcBef>
              <a:buClr>
                <a:srgbClr val="003974"/>
              </a:buClr>
              <a:buFont typeface="Calibri" pitchFamily="34" charset="0"/>
              <a:buChar char="­"/>
              <a:defRPr sz="1800" kern="1200">
                <a:solidFill>
                  <a:schemeClr val="tx1"/>
                </a:solidFill>
                <a:latin typeface="Myriad Pro"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600" dirty="0">
                <a:latin typeface="+mj-lt"/>
              </a:rPr>
              <a:t>会计文档</a:t>
            </a:r>
          </a:p>
          <a:p>
            <a:pPr lvl="1"/>
            <a:r>
              <a:rPr lang="zh-CN" altLang="en-US" sz="1400" dirty="0"/>
              <a:t>支票簿</a:t>
            </a:r>
            <a:endParaRPr lang="en-US" altLang="zh-CN" sz="1400" dirty="0"/>
          </a:p>
          <a:p>
            <a:pPr lvl="1"/>
            <a:r>
              <a:rPr lang="en-US" sz="1400" dirty="0">
                <a:latin typeface="+mj-lt"/>
              </a:rPr>
              <a:t>支付的发票和付款的凭证。</a:t>
            </a:r>
          </a:p>
          <a:p>
            <a:pPr lvl="1"/>
            <a:r>
              <a:rPr lang="en-US" sz="1400" dirty="0">
                <a:latin typeface="+mj-lt"/>
              </a:rPr>
              <a:t>正式的收据 </a:t>
            </a:r>
          </a:p>
          <a:p>
            <a:pPr lvl="1"/>
            <a:r>
              <a:rPr lang="en-US" sz="1400" dirty="0">
                <a:latin typeface="+mj-lt"/>
              </a:rPr>
              <a:t>银行报表和往来帐目的核对工作</a:t>
            </a:r>
          </a:p>
          <a:p>
            <a:r>
              <a:rPr lang="en-US" sz="1600" dirty="0">
                <a:latin typeface="+mj-lt"/>
              </a:rPr>
              <a:t>帐户</a:t>
            </a:r>
          </a:p>
          <a:p>
            <a:pPr lvl="1"/>
            <a:r>
              <a:rPr lang="zh-CN" altLang="en-US" sz="1400" dirty="0"/>
              <a:t>总清帐</a:t>
            </a:r>
            <a:endParaRPr lang="en-US" altLang="zh-CN" sz="1400" dirty="0"/>
          </a:p>
          <a:p>
            <a:pPr lvl="1"/>
            <a:r>
              <a:rPr lang="en-US" sz="1400" dirty="0">
                <a:latin typeface="+mj-lt"/>
              </a:rPr>
              <a:t>收入报表/P &amp; L</a:t>
            </a:r>
          </a:p>
          <a:p>
            <a:pPr lvl="1"/>
            <a:r>
              <a:rPr lang="zh-CN" altLang="en-US" sz="1400" dirty="0">
                <a:latin typeface="+mj-lt"/>
              </a:rPr>
              <a:t>收支决算</a:t>
            </a:r>
            <a:r>
              <a:rPr lang="en-US" sz="1400" dirty="0">
                <a:latin typeface="+mj-lt"/>
              </a:rPr>
              <a:t>表</a:t>
            </a:r>
          </a:p>
          <a:p>
            <a:r>
              <a:rPr lang="en-US" sz="1600" dirty="0"/>
              <a:t>财务</a:t>
            </a:r>
            <a:r>
              <a:rPr lang="zh-CN" altLang="en-US" sz="1600" dirty="0"/>
              <a:t>长</a:t>
            </a:r>
            <a:r>
              <a:rPr lang="en-US" sz="1600" dirty="0">
                <a:latin typeface="+mj-lt"/>
              </a:rPr>
              <a:t>的报告</a:t>
            </a:r>
          </a:p>
          <a:p>
            <a:r>
              <a:rPr lang="en-US" sz="1600" dirty="0">
                <a:latin typeface="+mj-lt"/>
              </a:rPr>
              <a:t>经审核的会计帐目</a:t>
            </a:r>
          </a:p>
          <a:p>
            <a:pPr lvl="1"/>
            <a:endParaRPr lang="en-US" sz="1400" dirty="0">
              <a:latin typeface="+mj-lt"/>
            </a:endParaRPr>
          </a:p>
        </p:txBody>
      </p:sp>
    </p:spTree>
    <p:extLst>
      <p:ext uri="{BB962C8B-B14F-4D97-AF65-F5344CB8AC3E}">
        <p14:creationId xmlns:p14="http://schemas.microsoft.com/office/powerpoint/2010/main" val="197661245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do we need OR? (</a:t>
            </a:r>
            <a:r>
              <a:rPr lang="zh-CN" altLang="en-US" dirty="0"/>
              <a:t>为什么我们需要</a:t>
            </a:r>
            <a:r>
              <a:rPr lang="en-US" altLang="zh-CN" dirty="0"/>
              <a:t>OR?)</a:t>
            </a:r>
            <a:endParaRPr lang="en-US" dirty="0"/>
          </a:p>
        </p:txBody>
      </p:sp>
      <p:pic>
        <p:nvPicPr>
          <p:cNvPr id="6" name="Content Placeholder 5"/>
          <p:cNvPicPr>
            <a:picLocks noGrp="1" noChangeAspect="1"/>
          </p:cNvPicPr>
          <p:nvPr>
            <p:ph sz="half" idx="1"/>
          </p:nvPr>
        </p:nvPicPr>
        <p:blipFill>
          <a:blip r:embed="rId3"/>
          <a:stretch>
            <a:fillRect/>
          </a:stretch>
        </p:blipFill>
        <p:spPr>
          <a:xfrm>
            <a:off x="302360" y="1565810"/>
            <a:ext cx="4887647" cy="4525962"/>
          </a:xfrm>
          <a:prstGeom prst="rect">
            <a:avLst/>
          </a:prstGeom>
        </p:spPr>
      </p:pic>
      <p:pic>
        <p:nvPicPr>
          <p:cNvPr id="5" name="Content Placeholder 4"/>
          <p:cNvPicPr>
            <a:picLocks noGrp="1" noChangeAspect="1"/>
          </p:cNvPicPr>
          <p:nvPr>
            <p:ph sz="half" idx="2"/>
          </p:nvPr>
        </p:nvPicPr>
        <p:blipFill>
          <a:blip r:embed="rId4"/>
          <a:stretch>
            <a:fillRect/>
          </a:stretch>
        </p:blipFill>
        <p:spPr>
          <a:xfrm>
            <a:off x="5470700" y="1565810"/>
            <a:ext cx="5555888" cy="2786707"/>
          </a:xfrm>
          <a:prstGeom prst="rect">
            <a:avLst/>
          </a:prstGeom>
        </p:spPr>
      </p:pic>
      <p:sp>
        <p:nvSpPr>
          <p:cNvPr id="7" name="TextBox 6"/>
          <p:cNvSpPr txBox="1"/>
          <p:nvPr/>
        </p:nvSpPr>
        <p:spPr>
          <a:xfrm>
            <a:off x="5470700" y="4461690"/>
            <a:ext cx="3216100" cy="1754326"/>
          </a:xfrm>
          <a:prstGeom prst="rect">
            <a:avLst/>
          </a:prstGeom>
        </p:spPr>
        <p:txBody>
          <a:bodyPr vert="horz" wrap="square" lIns="91440" tIns="45720" rIns="91440" bIns="45720" rtlCol="0">
            <a:spAutoFit/>
          </a:bodyPr>
          <a:lstStyle/>
          <a:p>
            <a:pPr marL="342900" indent="-342900" algn="l">
              <a:buFont typeface="+mj-lt"/>
              <a:buAutoNum type="arabicPeriod"/>
            </a:pPr>
            <a:r>
              <a:rPr lang="en-US" dirty="0"/>
              <a:t>OR should be in duplicates</a:t>
            </a:r>
          </a:p>
          <a:p>
            <a:pPr marL="342900" indent="-342900" algn="l">
              <a:buFont typeface="+mj-lt"/>
              <a:buAutoNum type="arabicPeriod"/>
            </a:pPr>
            <a:r>
              <a:rPr lang="en-US" dirty="0"/>
              <a:t>Bank statement do not show who paid &amp; purpose</a:t>
            </a:r>
          </a:p>
          <a:p>
            <a:pPr marL="342900" indent="-342900" algn="l">
              <a:buFont typeface="+mj-lt"/>
              <a:buAutoNum type="arabicPeriod"/>
            </a:pPr>
            <a:r>
              <a:rPr lang="en-US" dirty="0"/>
              <a:t>Evidence to payer that monies is put to the proper use</a:t>
            </a:r>
          </a:p>
        </p:txBody>
      </p:sp>
      <p:sp>
        <p:nvSpPr>
          <p:cNvPr id="8" name="Rectangle 7"/>
          <p:cNvSpPr/>
          <p:nvPr/>
        </p:nvSpPr>
        <p:spPr>
          <a:xfrm>
            <a:off x="6108224" y="2644479"/>
            <a:ext cx="4682836" cy="2909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08224" y="3353025"/>
            <a:ext cx="4682836" cy="2909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86799" y="4461690"/>
            <a:ext cx="3146613" cy="1477328"/>
          </a:xfrm>
          <a:prstGeom prst="rect">
            <a:avLst/>
          </a:prstGeom>
        </p:spPr>
        <p:txBody>
          <a:bodyPr vert="horz" wrap="square" lIns="91440" tIns="45720" rIns="91440" bIns="45720" rtlCol="0">
            <a:spAutoFit/>
          </a:bodyPr>
          <a:lstStyle/>
          <a:p>
            <a:pPr marL="342900" indent="-342900" algn="l">
              <a:buFont typeface="+mj-lt"/>
              <a:buAutoNum type="arabicPeriod"/>
            </a:pPr>
            <a:r>
              <a:rPr lang="en-US" dirty="0" err="1"/>
              <a:t>OR应重复</a:t>
            </a:r>
            <a:endParaRPr lang="en-US" dirty="0"/>
          </a:p>
          <a:p>
            <a:pPr marL="342900" indent="-342900">
              <a:buFont typeface="+mj-lt"/>
              <a:buAutoNum type="arabicPeriod"/>
            </a:pPr>
            <a:r>
              <a:rPr lang="zh-CN" altLang="en-US" dirty="0"/>
              <a:t>银行对帐单没</a:t>
            </a:r>
            <a:r>
              <a:rPr lang="en-US" dirty="0" err="1"/>
              <a:t>显示谁付与目的</a:t>
            </a:r>
            <a:endParaRPr lang="en-US" dirty="0"/>
          </a:p>
          <a:p>
            <a:pPr marL="342900" indent="-342900">
              <a:buFont typeface="+mj-lt"/>
              <a:buAutoNum type="arabicPeriod"/>
            </a:pPr>
            <a:r>
              <a:rPr lang="en-US" dirty="0" err="1"/>
              <a:t>付款人的钱放到正确的使用的证据</a:t>
            </a:r>
            <a:endParaRPr lang="en-US" dirty="0"/>
          </a:p>
        </p:txBody>
      </p:sp>
    </p:spTree>
    <p:extLst>
      <p:ext uri="{BB962C8B-B14F-4D97-AF65-F5344CB8AC3E}">
        <p14:creationId xmlns:p14="http://schemas.microsoft.com/office/powerpoint/2010/main" val="54771766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records (付款记录)</a:t>
            </a:r>
          </a:p>
        </p:txBody>
      </p:sp>
      <p:pic>
        <p:nvPicPr>
          <p:cNvPr id="5" name="Content Placeholder 4"/>
          <p:cNvPicPr>
            <a:picLocks noGrp="1" noChangeAspect="1"/>
          </p:cNvPicPr>
          <p:nvPr>
            <p:ph sz="half" idx="1"/>
          </p:nvPr>
        </p:nvPicPr>
        <p:blipFill>
          <a:blip r:embed="rId3"/>
          <a:stretch>
            <a:fillRect/>
          </a:stretch>
        </p:blipFill>
        <p:spPr>
          <a:xfrm>
            <a:off x="272034" y="1473255"/>
            <a:ext cx="5560730" cy="2762879"/>
          </a:xfrm>
          <a:prstGeom prst="rect">
            <a:avLst/>
          </a:prstGeom>
        </p:spPr>
      </p:pic>
      <p:pic>
        <p:nvPicPr>
          <p:cNvPr id="6" name="Content Placeholder 5"/>
          <p:cNvPicPr>
            <a:picLocks noGrp="1" noChangeAspect="1"/>
          </p:cNvPicPr>
          <p:nvPr>
            <p:ph sz="half" idx="2"/>
          </p:nvPr>
        </p:nvPicPr>
        <p:blipFill>
          <a:blip r:embed="rId4"/>
          <a:stretch>
            <a:fillRect/>
          </a:stretch>
        </p:blipFill>
        <p:spPr>
          <a:xfrm>
            <a:off x="6345382" y="1473255"/>
            <a:ext cx="5237018" cy="5330955"/>
          </a:xfrm>
          <a:prstGeom prst="rect">
            <a:avLst/>
          </a:prstGeom>
        </p:spPr>
      </p:pic>
      <p:sp>
        <p:nvSpPr>
          <p:cNvPr id="7" name="Rectangle 6"/>
          <p:cNvSpPr/>
          <p:nvPr/>
        </p:nvSpPr>
        <p:spPr>
          <a:xfrm>
            <a:off x="6345382" y="5235389"/>
            <a:ext cx="5126182" cy="15688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2034" y="3846285"/>
            <a:ext cx="5560730" cy="1309975"/>
          </a:xfrm>
          <a:prstGeom prst="rect">
            <a:avLst/>
          </a:prstGeom>
          <a:ln>
            <a:solidFill>
              <a:schemeClr val="tx1"/>
            </a:solidFill>
          </a:ln>
        </p:spPr>
        <p:txBody>
          <a:bodyPr vert="horz" wrap="square" lIns="91440" tIns="45720" rIns="91440" bIns="45720" rtlCol="0">
            <a:noAutofit/>
          </a:bodyPr>
          <a:lstStyle/>
          <a:p>
            <a:pPr marL="342900" indent="-342900">
              <a:buFont typeface="+mj-lt"/>
              <a:buAutoNum type="arabicPeriod"/>
            </a:pPr>
            <a:r>
              <a:rPr lang="en-US" sz="1600" dirty="0"/>
              <a:t>2 </a:t>
            </a:r>
            <a:r>
              <a:rPr lang="en-US" sz="1600" dirty="0" err="1"/>
              <a:t>cheque</a:t>
            </a:r>
            <a:r>
              <a:rPr lang="en-US" sz="1600" dirty="0"/>
              <a:t> signatories – preferably Treasurer &amp; President /Secretary (</a:t>
            </a:r>
            <a:r>
              <a:rPr lang="en-US" sz="1600" dirty="0">
                <a:solidFill>
                  <a:schemeClr val="accent2"/>
                </a:solidFill>
              </a:rPr>
              <a:t>2</a:t>
            </a:r>
            <a:r>
              <a:rPr lang="zh-CN" altLang="en-US" sz="1600" dirty="0">
                <a:solidFill>
                  <a:schemeClr val="accent2"/>
                </a:solidFill>
              </a:rPr>
              <a:t>位支票签字人小组</a:t>
            </a:r>
            <a:r>
              <a:rPr lang="en-US" sz="1600" dirty="0">
                <a:solidFill>
                  <a:schemeClr val="accent2"/>
                </a:solidFill>
              </a:rPr>
              <a:t>-最好</a:t>
            </a:r>
            <a:r>
              <a:rPr lang="zh-CN" altLang="en-US" sz="1600" dirty="0">
                <a:solidFill>
                  <a:schemeClr val="accent2"/>
                </a:solidFill>
              </a:rPr>
              <a:t>是</a:t>
            </a:r>
            <a:r>
              <a:rPr lang="en-US" sz="1600" dirty="0">
                <a:solidFill>
                  <a:schemeClr val="accent2"/>
                </a:solidFill>
              </a:rPr>
              <a:t>财务</a:t>
            </a:r>
            <a:r>
              <a:rPr lang="zh-CN" altLang="en-US" sz="1600" dirty="0">
                <a:solidFill>
                  <a:schemeClr val="accent2"/>
                </a:solidFill>
              </a:rPr>
              <a:t>长</a:t>
            </a:r>
            <a:r>
              <a:rPr lang="en-US" sz="1600" dirty="0">
                <a:solidFill>
                  <a:schemeClr val="accent2"/>
                </a:solidFill>
              </a:rPr>
              <a:t>及</a:t>
            </a:r>
            <a:r>
              <a:rPr lang="zh-CN" altLang="en-US" sz="1600" dirty="0">
                <a:solidFill>
                  <a:schemeClr val="accent2"/>
                </a:solidFill>
              </a:rPr>
              <a:t>总会长</a:t>
            </a:r>
            <a:r>
              <a:rPr lang="en-US" altLang="zh-CN" sz="1600" dirty="0">
                <a:solidFill>
                  <a:schemeClr val="accent2"/>
                </a:solidFill>
              </a:rPr>
              <a:t>/</a:t>
            </a:r>
            <a:r>
              <a:rPr lang="en-US" sz="1600" dirty="0">
                <a:solidFill>
                  <a:schemeClr val="accent2"/>
                </a:solidFill>
              </a:rPr>
              <a:t>秘书</a:t>
            </a:r>
            <a:r>
              <a:rPr lang="en-US" sz="1600" dirty="0"/>
              <a:t>)</a:t>
            </a:r>
          </a:p>
          <a:p>
            <a:pPr marL="342900" indent="-342900">
              <a:buFont typeface="+mj-lt"/>
              <a:buAutoNum type="arabicPeriod"/>
            </a:pPr>
            <a:r>
              <a:rPr lang="en-US" sz="1600" dirty="0"/>
              <a:t>Ensure invoice/receipt is attached to PV (</a:t>
            </a:r>
            <a:r>
              <a:rPr lang="en-US" sz="1600" dirty="0">
                <a:solidFill>
                  <a:srgbClr val="C00000"/>
                </a:solidFill>
              </a:rPr>
              <a:t>确保发票收据/</a:t>
            </a:r>
            <a:r>
              <a:rPr lang="zh-CN" altLang="en-US" sz="1600" dirty="0">
                <a:solidFill>
                  <a:srgbClr val="C00000"/>
                </a:solidFill>
              </a:rPr>
              <a:t> 收据在</a:t>
            </a:r>
            <a:r>
              <a:rPr lang="en-US" sz="1600" dirty="0">
                <a:solidFill>
                  <a:srgbClr val="C00000"/>
                </a:solidFill>
              </a:rPr>
              <a:t>PV</a:t>
            </a:r>
            <a:r>
              <a:rPr lang="zh-CN" altLang="en-US" sz="1600" dirty="0">
                <a:solidFill>
                  <a:srgbClr val="C00000"/>
                </a:solidFill>
              </a:rPr>
              <a:t>附上</a:t>
            </a:r>
            <a:r>
              <a:rPr lang="en-US" altLang="zh-CN" sz="1600" dirty="0"/>
              <a:t>)</a:t>
            </a:r>
            <a:endParaRPr lang="en-US" sz="1600" dirty="0"/>
          </a:p>
        </p:txBody>
      </p:sp>
      <p:sp>
        <p:nvSpPr>
          <p:cNvPr id="10" name="TextBox 9"/>
          <p:cNvSpPr txBox="1"/>
          <p:nvPr/>
        </p:nvSpPr>
        <p:spPr>
          <a:xfrm>
            <a:off x="272033" y="5235388"/>
            <a:ext cx="6073349" cy="1568821"/>
          </a:xfrm>
          <a:prstGeom prst="homePlate">
            <a:avLst>
              <a:gd name="adj" fmla="val 61856"/>
            </a:avLst>
          </a:prstGeom>
          <a:solidFill>
            <a:schemeClr val="tx2">
              <a:lumMod val="60000"/>
              <a:lumOff val="40000"/>
            </a:schemeClr>
          </a:solidFill>
          <a:effectLst>
            <a:outerShdw blurRad="50800" dist="76200" dir="2700000" algn="tl" rotWithShape="0">
              <a:prstClr val="black">
                <a:alpha val="40000"/>
              </a:prstClr>
            </a:outerShdw>
          </a:effectLst>
        </p:spPr>
        <p:txBody>
          <a:bodyPr vert="horz" wrap="square" lIns="91440" tIns="45720" rIns="91440" bIns="45720" rtlCol="0" anchor="ctr">
            <a:noAutofit/>
          </a:bodyPr>
          <a:lstStyle/>
          <a:p>
            <a:pPr marL="185738" indent="-185738">
              <a:buFont typeface="+mj-lt"/>
              <a:buAutoNum type="arabicPeriod"/>
            </a:pPr>
            <a:r>
              <a:rPr lang="en-US" sz="1500" dirty="0">
                <a:solidFill>
                  <a:schemeClr val="bg1"/>
                </a:solidFill>
              </a:rPr>
              <a:t>Ensure that PV is acknowledged by payee or whoever receives on behalf of payee (确保 PV </a:t>
            </a:r>
            <a:r>
              <a:rPr lang="zh-CN" altLang="en-US" sz="1500" dirty="0">
                <a:solidFill>
                  <a:schemeClr val="bg1"/>
                </a:solidFill>
              </a:rPr>
              <a:t>的</a:t>
            </a:r>
            <a:r>
              <a:rPr lang="en-US" sz="1500" dirty="0">
                <a:solidFill>
                  <a:schemeClr val="bg1"/>
                </a:solidFill>
              </a:rPr>
              <a:t>收款人或谁接受代表收款人承认)</a:t>
            </a:r>
          </a:p>
          <a:p>
            <a:pPr marL="185738" indent="-185738">
              <a:buFont typeface="+mj-lt"/>
              <a:buAutoNum type="arabicPeriod"/>
            </a:pPr>
            <a:r>
              <a:rPr lang="en-US" sz="1500" dirty="0">
                <a:solidFill>
                  <a:schemeClr val="bg1"/>
                </a:solidFill>
              </a:rPr>
              <a:t>Record the </a:t>
            </a:r>
            <a:r>
              <a:rPr lang="en-US" sz="1500" dirty="0" err="1">
                <a:solidFill>
                  <a:schemeClr val="bg1"/>
                </a:solidFill>
              </a:rPr>
              <a:t>cheque</a:t>
            </a:r>
            <a:r>
              <a:rPr lang="en-US" sz="1500" dirty="0">
                <a:solidFill>
                  <a:schemeClr val="bg1"/>
                </a:solidFill>
              </a:rPr>
              <a:t> no or cash payment (请</a:t>
            </a:r>
            <a:r>
              <a:rPr lang="zh-CN" altLang="en-US" sz="1500" dirty="0">
                <a:solidFill>
                  <a:schemeClr val="bg1"/>
                </a:solidFill>
              </a:rPr>
              <a:t>写支票号码或现金付款</a:t>
            </a:r>
            <a:r>
              <a:rPr lang="en-US" altLang="zh-CN" sz="1500" dirty="0">
                <a:solidFill>
                  <a:schemeClr val="bg1"/>
                </a:solidFill>
              </a:rPr>
              <a:t>)</a:t>
            </a:r>
            <a:endParaRPr lang="en-US" sz="1500" dirty="0">
              <a:solidFill>
                <a:schemeClr val="bg1"/>
              </a:solidFill>
            </a:endParaRPr>
          </a:p>
          <a:p>
            <a:pPr marL="185738" indent="-185738">
              <a:buFont typeface="+mj-lt"/>
              <a:buAutoNum type="arabicPeriod"/>
            </a:pPr>
            <a:r>
              <a:rPr lang="en-US" sz="1500" dirty="0">
                <a:solidFill>
                  <a:schemeClr val="bg1"/>
                </a:solidFill>
              </a:rPr>
              <a:t>If bank in for customer, attached bank in slip (如果为客户</a:t>
            </a:r>
            <a:r>
              <a:rPr lang="zh-CN" altLang="en-US" sz="1500" dirty="0">
                <a:solidFill>
                  <a:schemeClr val="bg1"/>
                </a:solidFill>
              </a:rPr>
              <a:t>存入银行，附属银行汇票</a:t>
            </a:r>
            <a:r>
              <a:rPr lang="en-US" altLang="zh-CN" sz="1500" dirty="0">
                <a:solidFill>
                  <a:schemeClr val="bg1"/>
                </a:solidFill>
              </a:rPr>
              <a:t>)</a:t>
            </a:r>
            <a:endParaRPr lang="en-US" sz="1500" dirty="0">
              <a:solidFill>
                <a:schemeClr val="bg1"/>
              </a:solidFill>
            </a:endParaRPr>
          </a:p>
        </p:txBody>
      </p:sp>
    </p:spTree>
    <p:extLst>
      <p:ext uri="{BB962C8B-B14F-4D97-AF65-F5344CB8AC3E}">
        <p14:creationId xmlns:p14="http://schemas.microsoft.com/office/powerpoint/2010/main" val="58363706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600200"/>
            <a:ext cx="11379200" cy="4759036"/>
          </a:xfrm>
        </p:spPr>
        <p:txBody>
          <a:bodyPr/>
          <a:lstStyle/>
          <a:p>
            <a:r>
              <a:rPr lang="en-US" dirty="0">
                <a:latin typeface="+mn-lt"/>
              </a:rPr>
              <a:t>the general ledger works as a central repository for accounting data transferred from all sources</a:t>
            </a:r>
          </a:p>
          <a:p>
            <a:r>
              <a:rPr lang="en-US" dirty="0">
                <a:latin typeface="+mn-lt"/>
              </a:rPr>
              <a:t>Generally for small clubs – source from bank statements (cash accounting)</a:t>
            </a:r>
          </a:p>
          <a:p>
            <a:r>
              <a:rPr lang="en-US" dirty="0">
                <a:latin typeface="+mn-lt"/>
                <a:hlinkClick r:id="rId2"/>
              </a:rPr>
              <a:t>Exercise</a:t>
            </a:r>
            <a:r>
              <a:rPr lang="is-IS" dirty="0">
                <a:latin typeface="+mn-lt"/>
              </a:rPr>
              <a:t>…..</a:t>
            </a:r>
          </a:p>
          <a:p>
            <a:pPr lvl="1"/>
            <a:r>
              <a:rPr lang="is-IS" dirty="0">
                <a:latin typeface="+mn-lt"/>
              </a:rPr>
              <a:t>Collection of membership dues</a:t>
            </a:r>
          </a:p>
          <a:p>
            <a:pPr lvl="1"/>
            <a:r>
              <a:rPr lang="is-IS" dirty="0">
                <a:latin typeface="+mn-lt"/>
              </a:rPr>
              <a:t>Payment of KI/KM dues</a:t>
            </a:r>
          </a:p>
          <a:p>
            <a:pPr lvl="1"/>
            <a:r>
              <a:rPr lang="is-IS" dirty="0">
                <a:latin typeface="+mn-lt"/>
              </a:rPr>
              <a:t>Payment of invoice for meals during AGM</a:t>
            </a:r>
          </a:p>
          <a:p>
            <a:pPr lvl="1"/>
            <a:r>
              <a:rPr lang="is-IS" dirty="0">
                <a:latin typeface="+mn-lt"/>
              </a:rPr>
              <a:t>P</a:t>
            </a:r>
            <a:r>
              <a:rPr lang="en-US" dirty="0">
                <a:latin typeface="+mn-lt"/>
              </a:rPr>
              <a:t>a</a:t>
            </a:r>
            <a:r>
              <a:rPr lang="is-IS" dirty="0">
                <a:latin typeface="+mn-lt"/>
              </a:rPr>
              <a:t>y KM for YSLP dues</a:t>
            </a:r>
          </a:p>
          <a:p>
            <a:r>
              <a:rPr lang="en-US" dirty="0" err="1">
                <a:latin typeface="+mn-lt"/>
              </a:rPr>
              <a:t>Treasuer’s</a:t>
            </a:r>
            <a:r>
              <a:rPr lang="en-US" dirty="0">
                <a:latin typeface="+mn-lt"/>
              </a:rPr>
              <a:t> monthly report – refer to </a:t>
            </a:r>
            <a:r>
              <a:rPr lang="en-US" dirty="0">
                <a:hlinkClick r:id="rId3"/>
              </a:rPr>
              <a:t>KiwanisOne.org</a:t>
            </a:r>
            <a:endParaRPr lang="en-US" dirty="0"/>
          </a:p>
          <a:p>
            <a:endParaRPr lang="en-US" dirty="0">
              <a:latin typeface="+mn-lt"/>
            </a:endParaRPr>
          </a:p>
          <a:p>
            <a:endParaRPr lang="en-US" dirty="0">
              <a:latin typeface="+mn-lt"/>
            </a:endParaRPr>
          </a:p>
        </p:txBody>
      </p:sp>
      <p:sp>
        <p:nvSpPr>
          <p:cNvPr id="3" name="Title 2"/>
          <p:cNvSpPr>
            <a:spLocks noGrp="1"/>
          </p:cNvSpPr>
          <p:nvPr>
            <p:ph type="title"/>
          </p:nvPr>
        </p:nvSpPr>
        <p:spPr/>
        <p:txBody>
          <a:bodyPr/>
          <a:lstStyle/>
          <a:p>
            <a:r>
              <a:rPr lang="en-US" dirty="0"/>
              <a:t>General Ledger</a:t>
            </a:r>
          </a:p>
        </p:txBody>
      </p:sp>
    </p:spTree>
    <p:extLst>
      <p:ext uri="{BB962C8B-B14F-4D97-AF65-F5344CB8AC3E}">
        <p14:creationId xmlns:p14="http://schemas.microsoft.com/office/powerpoint/2010/main" val="69815034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 (议程)</a:t>
            </a:r>
          </a:p>
        </p:txBody>
      </p:sp>
      <p:sp>
        <p:nvSpPr>
          <p:cNvPr id="2" name="Content Placeholder 1"/>
          <p:cNvSpPr>
            <a:spLocks noGrp="1"/>
          </p:cNvSpPr>
          <p:nvPr>
            <p:ph sz="half" idx="1"/>
          </p:nvPr>
        </p:nvSpPr>
        <p:spPr/>
        <p:txBody>
          <a:bodyPr>
            <a:normAutofit fontScale="92500" lnSpcReduction="10000"/>
          </a:bodyPr>
          <a:lstStyle/>
          <a:p>
            <a:r>
              <a:rPr lang="en-US" sz="3600" dirty="0">
                <a:latin typeface="+mj-lt"/>
              </a:rPr>
              <a:t>Roles &amp; Responsibilities</a:t>
            </a:r>
          </a:p>
          <a:p>
            <a:r>
              <a:rPr lang="en-US" sz="3600" dirty="0">
                <a:latin typeface="+mj-lt"/>
              </a:rPr>
              <a:t>Budgets</a:t>
            </a:r>
          </a:p>
          <a:p>
            <a:r>
              <a:rPr lang="en-US" sz="3600" dirty="0">
                <a:latin typeface="+mj-lt"/>
              </a:rPr>
              <a:t>Maintaining accounts &amp; financial records</a:t>
            </a:r>
          </a:p>
          <a:p>
            <a:r>
              <a:rPr lang="en-US" sz="3600" dirty="0">
                <a:latin typeface="+mj-lt"/>
              </a:rPr>
              <a:t>Bank operations</a:t>
            </a:r>
          </a:p>
          <a:p>
            <a:r>
              <a:rPr lang="en-US" sz="3600" dirty="0">
                <a:latin typeface="+mj-lt"/>
              </a:rPr>
              <a:t>Taxation</a:t>
            </a:r>
          </a:p>
          <a:p>
            <a:r>
              <a:rPr lang="en-US" sz="3600" dirty="0">
                <a:latin typeface="+mj-lt"/>
              </a:rPr>
              <a:t>Reporting</a:t>
            </a:r>
          </a:p>
          <a:p>
            <a:r>
              <a:rPr lang="en-US" sz="3600" dirty="0">
                <a:latin typeface="+mj-lt"/>
              </a:rPr>
              <a:t>Governance</a:t>
            </a:r>
          </a:p>
        </p:txBody>
      </p:sp>
      <p:sp>
        <p:nvSpPr>
          <p:cNvPr id="5" name="Content Placeholder 4"/>
          <p:cNvSpPr>
            <a:spLocks noGrp="1"/>
          </p:cNvSpPr>
          <p:nvPr>
            <p:ph sz="half" idx="2"/>
          </p:nvPr>
        </p:nvSpPr>
        <p:spPr/>
        <p:txBody>
          <a:bodyPr>
            <a:normAutofit fontScale="92500" lnSpcReduction="10000"/>
          </a:bodyPr>
          <a:lstStyle/>
          <a:p>
            <a:r>
              <a:rPr lang="en-US" dirty="0"/>
              <a:t>角色和职责</a:t>
            </a:r>
          </a:p>
          <a:p>
            <a:r>
              <a:rPr lang="en-US" dirty="0"/>
              <a:t>预算</a:t>
            </a:r>
          </a:p>
          <a:p>
            <a:r>
              <a:rPr lang="en-US" dirty="0"/>
              <a:t>保持帐户和财务记录。</a:t>
            </a:r>
          </a:p>
          <a:p>
            <a:r>
              <a:rPr lang="en-US" dirty="0" err="1"/>
              <a:t>银行的业务</a:t>
            </a:r>
            <a:endParaRPr lang="en-US" dirty="0"/>
          </a:p>
          <a:p>
            <a:r>
              <a:rPr lang="zh-CN" altLang="en-US" dirty="0"/>
              <a:t>税收</a:t>
            </a:r>
            <a:endParaRPr lang="en-US" dirty="0"/>
          </a:p>
          <a:p>
            <a:r>
              <a:rPr lang="en-US" dirty="0"/>
              <a:t>报告</a:t>
            </a:r>
          </a:p>
          <a:p>
            <a:r>
              <a:rPr lang="en-US" dirty="0"/>
              <a:t>治理</a:t>
            </a:r>
          </a:p>
        </p:txBody>
      </p:sp>
      <p:pic>
        <p:nvPicPr>
          <p:cNvPr id="4" name="Content Placeholder 3"/>
          <p:cNvPicPr>
            <a:picLocks noChangeAspect="1"/>
          </p:cNvPicPr>
          <p:nvPr/>
        </p:nvPicPr>
        <p:blipFill>
          <a:blip r:embed="rId3"/>
          <a:stretch>
            <a:fillRect/>
          </a:stretch>
        </p:blipFill>
        <p:spPr>
          <a:xfrm>
            <a:off x="7980911" y="3605164"/>
            <a:ext cx="3544721" cy="2526123"/>
          </a:xfrm>
          <a:prstGeom prst="rect">
            <a:avLst/>
          </a:prstGeom>
        </p:spPr>
      </p:pic>
    </p:spTree>
    <p:extLst>
      <p:ext uri="{BB962C8B-B14F-4D97-AF65-F5344CB8AC3E}">
        <p14:creationId xmlns:p14="http://schemas.microsoft.com/office/powerpoint/2010/main" val="75406751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0A27790-D3DF-44F5-B70B-065709EC72FE}"/>
              </a:ext>
            </a:extLst>
          </p:cNvPr>
          <p:cNvSpPr>
            <a:spLocks noGrp="1"/>
          </p:cNvSpPr>
          <p:nvPr>
            <p:ph type="title"/>
          </p:nvPr>
        </p:nvSpPr>
        <p:spPr>
          <a:xfrm>
            <a:off x="2438400" y="2553345"/>
            <a:ext cx="7315200" cy="1677692"/>
          </a:xfrm>
        </p:spPr>
        <p:txBody>
          <a:bodyPr anchor="ctr">
            <a:noAutofit/>
          </a:bodyPr>
          <a:lstStyle/>
          <a:p>
            <a:pPr algn="ctr"/>
            <a:r>
              <a:rPr lang="en-US" sz="6000" dirty="0"/>
              <a:t>BANK OPERATIONS</a:t>
            </a:r>
          </a:p>
        </p:txBody>
      </p:sp>
    </p:spTree>
    <p:extLst>
      <p:ext uri="{BB962C8B-B14F-4D97-AF65-F5344CB8AC3E}">
        <p14:creationId xmlns:p14="http://schemas.microsoft.com/office/powerpoint/2010/main" val="341620759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 Operations (</a:t>
            </a:r>
            <a:r>
              <a:rPr lang="zh-CN" altLang="en-US" dirty="0"/>
              <a:t>银行的业务</a:t>
            </a:r>
            <a:r>
              <a:rPr lang="en-US" altLang="zh-CN" dirty="0"/>
              <a: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latin typeface="+mn-lt"/>
              </a:rPr>
              <a:t>Typically 2 bank accounts:</a:t>
            </a:r>
          </a:p>
          <a:p>
            <a:pPr lvl="1"/>
            <a:r>
              <a:rPr lang="en-US" dirty="0">
                <a:latin typeface="+mn-lt"/>
              </a:rPr>
              <a:t>Admin account</a:t>
            </a:r>
          </a:p>
          <a:p>
            <a:pPr lvl="1"/>
            <a:r>
              <a:rPr lang="en-US" dirty="0">
                <a:latin typeface="+mn-lt"/>
              </a:rPr>
              <a:t>Service account</a:t>
            </a:r>
          </a:p>
          <a:p>
            <a:pPr lvl="1"/>
            <a:r>
              <a:rPr lang="en-US" dirty="0">
                <a:latin typeface="+mn-lt"/>
              </a:rPr>
              <a:t>Some clubs have separate bank account for a permanent project</a:t>
            </a:r>
          </a:p>
          <a:p>
            <a:r>
              <a:rPr lang="en-US" dirty="0">
                <a:latin typeface="+mn-lt"/>
              </a:rPr>
              <a:t>3 </a:t>
            </a:r>
            <a:r>
              <a:rPr lang="en-US" dirty="0" err="1">
                <a:latin typeface="+mn-lt"/>
              </a:rPr>
              <a:t>authorised</a:t>
            </a:r>
            <a:r>
              <a:rPr lang="en-US" dirty="0">
                <a:latin typeface="+mn-lt"/>
              </a:rPr>
              <a:t> </a:t>
            </a:r>
            <a:r>
              <a:rPr lang="en-US" dirty="0" err="1">
                <a:latin typeface="+mn-lt"/>
              </a:rPr>
              <a:t>cheque</a:t>
            </a:r>
            <a:r>
              <a:rPr lang="en-US" dirty="0">
                <a:latin typeface="+mn-lt"/>
              </a:rPr>
              <a:t> signatories</a:t>
            </a:r>
          </a:p>
          <a:p>
            <a:pPr lvl="1"/>
            <a:r>
              <a:rPr lang="en-US" dirty="0">
                <a:latin typeface="+mn-lt"/>
              </a:rPr>
              <a:t>President, Secretary &amp; Treasurer</a:t>
            </a:r>
          </a:p>
          <a:p>
            <a:pPr lvl="1"/>
            <a:r>
              <a:rPr lang="en-US" dirty="0">
                <a:latin typeface="+mn-lt"/>
              </a:rPr>
              <a:t>Any 2 of the above 3</a:t>
            </a:r>
          </a:p>
          <a:p>
            <a:pPr lvl="1"/>
            <a:r>
              <a:rPr lang="en-US" dirty="0">
                <a:latin typeface="+mn-lt"/>
              </a:rPr>
              <a:t>Treasurer a compulsory signatory?</a:t>
            </a:r>
          </a:p>
          <a:p>
            <a:pPr lvl="1"/>
            <a:r>
              <a:rPr lang="en-US" dirty="0">
                <a:latin typeface="+mn-lt"/>
              </a:rPr>
              <a:t>Changes every year</a:t>
            </a:r>
          </a:p>
          <a:p>
            <a:r>
              <a:rPr lang="en-US" dirty="0">
                <a:latin typeface="+mn-lt"/>
              </a:rPr>
              <a:t>Interest bearing?</a:t>
            </a:r>
          </a:p>
          <a:p>
            <a:r>
              <a:rPr lang="en-US" dirty="0">
                <a:latin typeface="+mn-lt"/>
              </a:rPr>
              <a:t>Online Banking? Real time info</a:t>
            </a:r>
          </a:p>
        </p:txBody>
      </p:sp>
      <p:sp>
        <p:nvSpPr>
          <p:cNvPr id="5" name="Content Placeholder 4"/>
          <p:cNvSpPr>
            <a:spLocks noGrp="1"/>
          </p:cNvSpPr>
          <p:nvPr>
            <p:ph sz="half" idx="2"/>
          </p:nvPr>
        </p:nvSpPr>
        <p:spPr/>
        <p:txBody>
          <a:bodyPr>
            <a:normAutofit fontScale="92500" lnSpcReduction="20000"/>
          </a:bodyPr>
          <a:lstStyle/>
          <a:p>
            <a:r>
              <a:rPr lang="en-US" dirty="0"/>
              <a:t>通常 2 银行帐户:</a:t>
            </a:r>
          </a:p>
          <a:p>
            <a:pPr lvl="1"/>
            <a:r>
              <a:rPr lang="en-US" dirty="0"/>
              <a:t>管理员帐户</a:t>
            </a:r>
          </a:p>
          <a:p>
            <a:pPr lvl="1"/>
            <a:r>
              <a:rPr lang="en-US" dirty="0"/>
              <a:t>服务帐户</a:t>
            </a:r>
          </a:p>
          <a:p>
            <a:pPr lvl="1"/>
            <a:r>
              <a:rPr lang="en-US" dirty="0"/>
              <a:t>有些</a:t>
            </a:r>
            <a:r>
              <a:rPr lang="zh-CN" altLang="en-US" dirty="0"/>
              <a:t>分会</a:t>
            </a:r>
            <a:r>
              <a:rPr lang="en-US" dirty="0"/>
              <a:t>拥有独立的银行帐户</a:t>
            </a:r>
            <a:r>
              <a:rPr lang="zh-CN" altLang="en-US" dirty="0"/>
              <a:t>给于永</a:t>
            </a:r>
            <a:r>
              <a:rPr lang="en-US" dirty="0"/>
              <a:t>久的项目</a:t>
            </a:r>
          </a:p>
          <a:p>
            <a:r>
              <a:rPr lang="en-US" dirty="0"/>
              <a:t>3 授权检查 签署方</a:t>
            </a:r>
          </a:p>
          <a:p>
            <a:pPr lvl="1"/>
            <a:r>
              <a:rPr lang="en-US" dirty="0"/>
              <a:t>主席, </a:t>
            </a:r>
            <a:r>
              <a:rPr lang="zh-CN" altLang="en-US" dirty="0"/>
              <a:t>秘书</a:t>
            </a:r>
            <a:r>
              <a:rPr lang="en-US" dirty="0"/>
              <a:t>长 &amp; </a:t>
            </a:r>
            <a:r>
              <a:rPr lang="zh-CN" altLang="en-US" dirty="0"/>
              <a:t>财务长</a:t>
            </a:r>
            <a:endParaRPr lang="en-US" dirty="0"/>
          </a:p>
          <a:p>
            <a:pPr lvl="1"/>
            <a:r>
              <a:rPr lang="zh-CN" altLang="en-US" dirty="0"/>
              <a:t>以</a:t>
            </a:r>
            <a:r>
              <a:rPr lang="en-US" sz="2000" dirty="0"/>
              <a:t>上</a:t>
            </a:r>
            <a:r>
              <a:rPr lang="en-US" dirty="0"/>
              <a:t>任何</a:t>
            </a:r>
            <a:r>
              <a:rPr lang="en-US" altLang="zh-CN" dirty="0"/>
              <a:t>2</a:t>
            </a:r>
            <a:r>
              <a:rPr lang="zh-CN" altLang="en-US" dirty="0"/>
              <a:t>位</a:t>
            </a:r>
            <a:endParaRPr lang="en-US" altLang="zh-CN" dirty="0"/>
          </a:p>
          <a:p>
            <a:pPr lvl="1"/>
            <a:r>
              <a:rPr lang="zh-CN" altLang="en-US" dirty="0"/>
              <a:t>财务长必需签吗？</a:t>
            </a:r>
            <a:endParaRPr lang="en-US" dirty="0"/>
          </a:p>
          <a:p>
            <a:pPr lvl="1"/>
            <a:r>
              <a:rPr lang="en-US" dirty="0"/>
              <a:t>每年的</a:t>
            </a:r>
            <a:r>
              <a:rPr lang="zh-CN" altLang="en-US" dirty="0"/>
              <a:t>更改</a:t>
            </a:r>
            <a:endParaRPr lang="en-US" dirty="0"/>
          </a:p>
          <a:p>
            <a:r>
              <a:rPr lang="en-US" dirty="0"/>
              <a:t>利息的吗?</a:t>
            </a:r>
          </a:p>
          <a:p>
            <a:r>
              <a:rPr lang="en-US" dirty="0"/>
              <a:t>「网上银行」服务? 实时信息 </a:t>
            </a:r>
          </a:p>
        </p:txBody>
      </p:sp>
    </p:spTree>
    <p:extLst>
      <p:ext uri="{BB962C8B-B14F-4D97-AF65-F5344CB8AC3E}">
        <p14:creationId xmlns:p14="http://schemas.microsoft.com/office/powerpoint/2010/main" val="34215082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23766621"/>
              </p:ext>
            </p:extLst>
          </p:nvPr>
        </p:nvGraphicFramePr>
        <p:xfrm>
          <a:off x="406400" y="1496682"/>
          <a:ext cx="11379200" cy="5120640"/>
        </p:xfrm>
        <a:graphic>
          <a:graphicData uri="http://schemas.openxmlformats.org/drawingml/2006/table">
            <a:tbl>
              <a:tblPr bandRow="1">
                <a:effectLst>
                  <a:outerShdw blurRad="50800" dist="76200" dir="2700000" algn="tl" rotWithShape="0">
                    <a:prstClr val="black">
                      <a:alpha val="40000"/>
                    </a:prstClr>
                  </a:outerShdw>
                </a:effectLst>
                <a:tableStyleId>{5C22544A-7EE6-4342-B048-85BDC9FD1C3A}</a:tableStyleId>
              </a:tblPr>
              <a:tblGrid>
                <a:gridCol w="568960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370840">
                <a:tc>
                  <a:txBody>
                    <a:bodyPr/>
                    <a:lstStyle/>
                    <a:p>
                      <a:r>
                        <a:rPr lang="en-US" sz="2400" dirty="0">
                          <a:solidFill>
                            <a:schemeClr val="bg1"/>
                          </a:solidFill>
                        </a:rPr>
                        <a:t>ADMIN ACCOUNT – receives</a:t>
                      </a:r>
                      <a:r>
                        <a:rPr lang="en-US" sz="2400" baseline="0" dirty="0">
                          <a:solidFill>
                            <a:schemeClr val="bg1"/>
                          </a:solidFill>
                        </a:rPr>
                        <a:t> income from</a:t>
                      </a:r>
                      <a:endParaRPr lang="en-US" sz="2400" dirty="0">
                        <a:solidFill>
                          <a:schemeClr val="bg1"/>
                        </a:solidFill>
                      </a:endParaRPr>
                    </a:p>
                  </a:txBody>
                  <a:tcPr>
                    <a:solidFill>
                      <a:schemeClr val="tx1"/>
                    </a:solidFill>
                  </a:tcPr>
                </a:tc>
                <a:tc>
                  <a:txBody>
                    <a:bodyPr/>
                    <a:lstStyle/>
                    <a:p>
                      <a:r>
                        <a:rPr lang="en-US" sz="2400" dirty="0">
                          <a:solidFill>
                            <a:schemeClr val="bg1"/>
                          </a:solidFill>
                        </a:rPr>
                        <a:t>ADMIN ACCOUNT – cover expenses for</a:t>
                      </a:r>
                    </a:p>
                  </a:txBody>
                  <a:tcPr>
                    <a:solidFill>
                      <a:schemeClr val="tx1"/>
                    </a:solidFill>
                  </a:tcPr>
                </a:tc>
                <a:extLst>
                  <a:ext uri="{0D108BD9-81ED-4DB2-BD59-A6C34878D82A}">
                    <a16:rowId xmlns:a16="http://schemas.microsoft.com/office/drawing/2014/main" val="10000"/>
                  </a:ext>
                </a:extLst>
              </a:tr>
              <a:tr h="370840">
                <a:tc>
                  <a:txBody>
                    <a:bodyPr/>
                    <a:lstStyle/>
                    <a:p>
                      <a:pPr marL="285750" indent="-285750">
                        <a:buFont typeface="Arial" charset="0"/>
                        <a:buChar char="•"/>
                      </a:pPr>
                      <a:r>
                        <a:rPr lang="en-US" sz="2400" dirty="0"/>
                        <a:t>Membership Dues &amp; Fees</a:t>
                      </a:r>
                    </a:p>
                    <a:p>
                      <a:pPr marL="285750" indent="-285750">
                        <a:buFont typeface="Arial" charset="0"/>
                        <a:buChar char="•"/>
                      </a:pPr>
                      <a:r>
                        <a:rPr lang="en-US" sz="2400" dirty="0"/>
                        <a:t>Meals </a:t>
                      </a:r>
                    </a:p>
                    <a:p>
                      <a:pPr marL="285750" indent="-285750">
                        <a:buFont typeface="Arial" charset="0"/>
                        <a:buChar char="•"/>
                      </a:pPr>
                      <a:r>
                        <a:rPr lang="en-US" sz="2400" dirty="0"/>
                        <a:t>NDBR</a:t>
                      </a:r>
                    </a:p>
                  </a:txBody>
                  <a:tcPr/>
                </a:tc>
                <a:tc>
                  <a:txBody>
                    <a:bodyPr/>
                    <a:lstStyle/>
                    <a:p>
                      <a:pPr marL="285750" indent="-285750">
                        <a:buFont typeface="Arial" charset="0"/>
                        <a:buChar char="•"/>
                      </a:pPr>
                      <a:r>
                        <a:rPr lang="en-US" sz="2400" dirty="0"/>
                        <a:t>KI/KM Dues</a:t>
                      </a:r>
                    </a:p>
                    <a:p>
                      <a:pPr marL="285750" indent="-285750">
                        <a:buFont typeface="Arial" charset="0"/>
                        <a:buChar char="•"/>
                      </a:pPr>
                      <a:r>
                        <a:rPr lang="en-US" sz="2400" dirty="0"/>
                        <a:t>Convention fees</a:t>
                      </a:r>
                    </a:p>
                    <a:p>
                      <a:pPr marL="285750" indent="-285750">
                        <a:buFont typeface="Arial" charset="0"/>
                        <a:buChar char="•"/>
                      </a:pPr>
                      <a:r>
                        <a:rPr lang="en-US" sz="2400" dirty="0"/>
                        <a:t>Meals</a:t>
                      </a:r>
                    </a:p>
                    <a:p>
                      <a:pPr marL="285750" indent="-285750">
                        <a:buFont typeface="Arial" charset="0"/>
                        <a:buChar char="•"/>
                      </a:pPr>
                      <a:r>
                        <a:rPr lang="en-US" sz="2400" dirty="0"/>
                        <a:t>Printing costs</a:t>
                      </a:r>
                    </a:p>
                    <a:p>
                      <a:pPr marL="285750" indent="-285750">
                        <a:buFont typeface="Arial" charset="0"/>
                        <a:buChar char="•"/>
                      </a:pPr>
                      <a:r>
                        <a:rPr lang="en-US" sz="2400" dirty="0"/>
                        <a:t>Pins for installation</a:t>
                      </a:r>
                    </a:p>
                    <a:p>
                      <a:pPr marL="285750" indent="-285750">
                        <a:buFont typeface="Arial" charset="0"/>
                        <a:buChar char="•"/>
                      </a:pPr>
                      <a:r>
                        <a:rPr lang="en-US" sz="2400" dirty="0"/>
                        <a:t>Inter-clubbing</a:t>
                      </a:r>
                      <a:r>
                        <a:rPr lang="en-US" sz="2400" baseline="0" dirty="0"/>
                        <a:t> costs</a:t>
                      </a:r>
                      <a:endParaRPr lang="en-US" sz="2400" dirty="0"/>
                    </a:p>
                  </a:txBody>
                  <a:tcPr/>
                </a:tc>
                <a:extLst>
                  <a:ext uri="{0D108BD9-81ED-4DB2-BD59-A6C34878D82A}">
                    <a16:rowId xmlns:a16="http://schemas.microsoft.com/office/drawing/2014/main" val="10001"/>
                  </a:ext>
                </a:extLst>
              </a:tr>
              <a:tr h="370840">
                <a:tc>
                  <a:txBody>
                    <a:bodyPr/>
                    <a:lstStyle/>
                    <a:p>
                      <a:pPr marL="0" indent="0">
                        <a:buFont typeface="Arial" charset="0"/>
                        <a:buNone/>
                      </a:pPr>
                      <a:r>
                        <a:rPr lang="en-US" sz="2400" dirty="0">
                          <a:solidFill>
                            <a:schemeClr val="bg1"/>
                          </a:solidFill>
                        </a:rPr>
                        <a:t>SERVICE</a:t>
                      </a:r>
                      <a:r>
                        <a:rPr lang="en-US" sz="2400" baseline="0" dirty="0">
                          <a:solidFill>
                            <a:schemeClr val="bg1"/>
                          </a:solidFill>
                        </a:rPr>
                        <a:t> ACCOUNT – receives income from</a:t>
                      </a:r>
                      <a:endParaRPr lang="en-US" sz="2400" dirty="0">
                        <a:solidFill>
                          <a:schemeClr val="bg1"/>
                        </a:solidFill>
                      </a:endParaRPr>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SERVICE ACCOUNT – cover expenses for</a:t>
                      </a:r>
                      <a:endParaRPr lang="en-US" sz="2400" dirty="0">
                        <a:solidFill>
                          <a:schemeClr val="bg1"/>
                        </a:solidFill>
                      </a:endParaRPr>
                    </a:p>
                  </a:txBody>
                  <a:tcPr>
                    <a:solidFill>
                      <a:schemeClr val="tx1"/>
                    </a:solidFill>
                  </a:tcPr>
                </a:tc>
                <a:extLst>
                  <a:ext uri="{0D108BD9-81ED-4DB2-BD59-A6C34878D82A}">
                    <a16:rowId xmlns:a16="http://schemas.microsoft.com/office/drawing/2014/main" val="10002"/>
                  </a:ext>
                </a:extLst>
              </a:tr>
              <a:tr h="370840">
                <a:tc>
                  <a:txBody>
                    <a:bodyPr/>
                    <a:lstStyle/>
                    <a:p>
                      <a:pPr marL="285750" indent="-285750">
                        <a:buFont typeface="Arial" charset="0"/>
                        <a:buChar char="•"/>
                      </a:pPr>
                      <a:r>
                        <a:rPr lang="en-US" sz="2400" dirty="0"/>
                        <a:t>Donation/Sponsorship from</a:t>
                      </a:r>
                      <a:r>
                        <a:rPr lang="en-US" sz="2400" baseline="0" dirty="0"/>
                        <a:t> fundraising projects</a:t>
                      </a:r>
                    </a:p>
                    <a:p>
                      <a:pPr marL="285750" indent="-285750">
                        <a:buFont typeface="Arial" charset="0"/>
                        <a:buChar char="•"/>
                      </a:pPr>
                      <a:endParaRPr lang="en-US" sz="2400" dirty="0"/>
                    </a:p>
                  </a:txBody>
                  <a:tcPr/>
                </a:tc>
                <a:tc>
                  <a:txBody>
                    <a:bodyPr/>
                    <a:lstStyle/>
                    <a:p>
                      <a:pPr marL="285750" indent="-285750">
                        <a:buFont typeface="Arial" charset="0"/>
                        <a:buChar char="•"/>
                      </a:pPr>
                      <a:r>
                        <a:rPr lang="en-US" sz="2400" dirty="0"/>
                        <a:t>Club service activities</a:t>
                      </a:r>
                    </a:p>
                    <a:p>
                      <a:pPr marL="285750" indent="-285750">
                        <a:buFont typeface="Arial" charset="0"/>
                        <a:buChar char="•"/>
                      </a:pPr>
                      <a:r>
                        <a:rPr lang="en-US" sz="2400" dirty="0"/>
                        <a:t>Donations</a:t>
                      </a:r>
                      <a:r>
                        <a:rPr lang="en-US" sz="2400" baseline="0" dirty="0"/>
                        <a:t> to approved cause or projects</a:t>
                      </a:r>
                    </a:p>
                    <a:p>
                      <a:pPr marL="285750" indent="-285750">
                        <a:buFont typeface="Arial" charset="0"/>
                        <a:buChar char="•"/>
                      </a:pPr>
                      <a:r>
                        <a:rPr lang="en-US" sz="2400" dirty="0"/>
                        <a:t>Expenses</a:t>
                      </a:r>
                      <a:r>
                        <a:rPr lang="en-US" sz="2400" baseline="0" dirty="0"/>
                        <a:t> associated with sponsorship of a YSLP</a:t>
                      </a:r>
                    </a:p>
                    <a:p>
                      <a:pPr marL="285750" indent="-285750">
                        <a:buFont typeface="Arial" charset="0"/>
                        <a:buChar char="•"/>
                      </a:pPr>
                      <a:r>
                        <a:rPr lang="en-US" sz="2400" baseline="0" dirty="0"/>
                        <a:t>Contributions to KIF/MNT</a:t>
                      </a:r>
                      <a:endParaRPr lang="en-US" sz="2400" dirty="0"/>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a:t>Bank Operations</a:t>
            </a:r>
          </a:p>
        </p:txBody>
      </p:sp>
    </p:spTree>
    <p:extLst>
      <p:ext uri="{BB962C8B-B14F-4D97-AF65-F5344CB8AC3E}">
        <p14:creationId xmlns:p14="http://schemas.microsoft.com/office/powerpoint/2010/main" val="14554406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06400" y="1496682"/>
          <a:ext cx="11379200" cy="4754880"/>
        </p:xfrm>
        <a:graphic>
          <a:graphicData uri="http://schemas.openxmlformats.org/drawingml/2006/table">
            <a:tbl>
              <a:tblPr bandRow="1">
                <a:effectLst>
                  <a:outerShdw blurRad="50800" dist="76200" dir="2700000" algn="tl" rotWithShape="0">
                    <a:prstClr val="black">
                      <a:alpha val="40000"/>
                    </a:prstClr>
                  </a:outerShdw>
                </a:effectLst>
                <a:tableStyleId>{5C22544A-7EE6-4342-B048-85BDC9FD1C3A}</a:tableStyleId>
              </a:tblPr>
              <a:tblGrid>
                <a:gridCol w="5689600">
                  <a:extLst>
                    <a:ext uri="{9D8B030D-6E8A-4147-A177-3AD203B41FA5}">
                      <a16:colId xmlns:a16="http://schemas.microsoft.com/office/drawing/2014/main" val="20000"/>
                    </a:ext>
                  </a:extLst>
                </a:gridCol>
                <a:gridCol w="5689600">
                  <a:extLst>
                    <a:ext uri="{9D8B030D-6E8A-4147-A177-3AD203B41FA5}">
                      <a16:colId xmlns:a16="http://schemas.microsoft.com/office/drawing/2014/main" val="20001"/>
                    </a:ext>
                  </a:extLst>
                </a:gridCol>
              </a:tblGrid>
              <a:tr h="370840">
                <a:tc>
                  <a:txBody>
                    <a:bodyPr/>
                    <a:lstStyle/>
                    <a:p>
                      <a:r>
                        <a:rPr lang="en-US" sz="2400" dirty="0" err="1">
                          <a:solidFill>
                            <a:schemeClr val="bg1"/>
                          </a:solidFill>
                        </a:rPr>
                        <a:t>管理员帐户</a:t>
                      </a:r>
                      <a:r>
                        <a:rPr lang="en-US" altLang="zh-CN" sz="2400" dirty="0" err="1">
                          <a:solidFill>
                            <a:schemeClr val="bg1"/>
                          </a:solidFill>
                        </a:rPr>
                        <a:t>-</a:t>
                      </a:r>
                      <a:r>
                        <a:rPr lang="en-US" sz="2400" baseline="0" dirty="0" err="1">
                          <a:solidFill>
                            <a:schemeClr val="bg1"/>
                          </a:solidFill>
                        </a:rPr>
                        <a:t>收入</a:t>
                      </a:r>
                      <a:endParaRPr lang="en-US" sz="2400" dirty="0">
                        <a:solidFill>
                          <a:schemeClr val="bg1"/>
                        </a:solidFill>
                      </a:endParaRPr>
                    </a:p>
                  </a:txBody>
                  <a:tcPr>
                    <a:solidFill>
                      <a:schemeClr val="tx1"/>
                    </a:solidFill>
                  </a:tcPr>
                </a:tc>
                <a:tc>
                  <a:txBody>
                    <a:bodyPr/>
                    <a:lstStyle/>
                    <a:p>
                      <a:r>
                        <a:rPr lang="en-US" sz="2400" dirty="0" err="1">
                          <a:solidFill>
                            <a:schemeClr val="bg1"/>
                          </a:solidFill>
                        </a:rPr>
                        <a:t>管理员帐户-费用</a:t>
                      </a:r>
                      <a:r>
                        <a:rPr lang="zh-CN" altLang="en-US" sz="2400" dirty="0">
                          <a:solidFill>
                            <a:schemeClr val="bg1"/>
                          </a:solidFill>
                        </a:rPr>
                        <a:t>包括</a:t>
                      </a:r>
                      <a:endParaRPr lang="en-US" sz="2400" dirty="0">
                        <a:solidFill>
                          <a:schemeClr val="bg1"/>
                        </a:solidFill>
                      </a:endParaRPr>
                    </a:p>
                  </a:txBody>
                  <a:tcPr>
                    <a:solidFill>
                      <a:schemeClr val="tx1"/>
                    </a:solidFill>
                  </a:tcPr>
                </a:tc>
                <a:extLst>
                  <a:ext uri="{0D108BD9-81ED-4DB2-BD59-A6C34878D82A}">
                    <a16:rowId xmlns:a16="http://schemas.microsoft.com/office/drawing/2014/main" val="10000"/>
                  </a:ext>
                </a:extLst>
              </a:tr>
              <a:tr h="370840">
                <a:tc>
                  <a:txBody>
                    <a:bodyPr/>
                    <a:lstStyle/>
                    <a:p>
                      <a:pPr marL="285750" indent="-285750">
                        <a:buFont typeface="Arial" charset="0"/>
                        <a:buChar char="•"/>
                      </a:pPr>
                      <a:r>
                        <a:rPr lang="zh-CN" altLang="en-US" sz="2400" dirty="0"/>
                        <a:t>应有的</a:t>
                      </a:r>
                      <a:r>
                        <a:rPr lang="en-US" sz="2400" dirty="0" err="1"/>
                        <a:t>会员费和会员费</a:t>
                      </a:r>
                      <a:endParaRPr lang="en-US" sz="2400" dirty="0"/>
                    </a:p>
                    <a:p>
                      <a:pPr marL="285750" indent="-285750">
                        <a:buFont typeface="Arial" charset="0"/>
                        <a:buChar char="•"/>
                      </a:pPr>
                      <a:r>
                        <a:rPr lang="en-US" sz="2400" dirty="0" err="1"/>
                        <a:t>餐饮</a:t>
                      </a:r>
                      <a:r>
                        <a:rPr lang="en-US" sz="2400" dirty="0"/>
                        <a:t> </a:t>
                      </a:r>
                    </a:p>
                    <a:p>
                      <a:pPr marL="285750" indent="-285750">
                        <a:buFont typeface="Arial" charset="0"/>
                        <a:buChar char="•"/>
                      </a:pPr>
                      <a:r>
                        <a:rPr lang="en-US" sz="2400" dirty="0"/>
                        <a:t>NDBR</a:t>
                      </a:r>
                    </a:p>
                  </a:txBody>
                  <a:tcPr/>
                </a:tc>
                <a:tc>
                  <a:txBody>
                    <a:bodyPr/>
                    <a:lstStyle/>
                    <a:p>
                      <a:pPr marL="285750" indent="-285750">
                        <a:buFont typeface="Arial" charset="0"/>
                        <a:buChar char="•"/>
                      </a:pPr>
                      <a:r>
                        <a:rPr lang="en-US" sz="2400" dirty="0"/>
                        <a:t>KI/KM</a:t>
                      </a:r>
                      <a:r>
                        <a:rPr lang="en-US" sz="2400" baseline="0" dirty="0"/>
                        <a:t> </a:t>
                      </a:r>
                      <a:r>
                        <a:rPr lang="zh-CN" altLang="en-US" sz="2400" baseline="0" dirty="0"/>
                        <a:t>应有</a:t>
                      </a:r>
                      <a:endParaRPr lang="en-US" sz="2400" dirty="0"/>
                    </a:p>
                    <a:p>
                      <a:pPr marL="285750" indent="-285750">
                        <a:buFont typeface="Arial" charset="0"/>
                        <a:buChar char="•"/>
                      </a:pPr>
                      <a:r>
                        <a:rPr lang="zh-CN" altLang="en-US" sz="2400" dirty="0">
                          <a:latin typeface="Tahoma" panose="020B0604030504040204" pitchFamily="34" charset="0"/>
                        </a:rPr>
                        <a:t>社团局</a:t>
                      </a:r>
                      <a:r>
                        <a:rPr lang="en-US" sz="2400" dirty="0" err="1"/>
                        <a:t>的费用</a:t>
                      </a:r>
                      <a:endParaRPr lang="en-US" sz="2400" dirty="0"/>
                    </a:p>
                    <a:p>
                      <a:pPr marL="285750" indent="-285750">
                        <a:buFont typeface="Arial" charset="0"/>
                        <a:buChar char="•"/>
                      </a:pPr>
                      <a:r>
                        <a:rPr lang="en-US" sz="2400" dirty="0"/>
                        <a:t>餐饮</a:t>
                      </a:r>
                    </a:p>
                    <a:p>
                      <a:pPr marL="285750" indent="-285750">
                        <a:buFont typeface="Arial" charset="0"/>
                        <a:buChar char="•"/>
                      </a:pPr>
                      <a:r>
                        <a:rPr lang="en-US" sz="2400" dirty="0" err="1"/>
                        <a:t>打印</a:t>
                      </a:r>
                      <a:r>
                        <a:rPr lang="zh-CN" altLang="en-US" sz="2400" dirty="0"/>
                        <a:t>费用</a:t>
                      </a:r>
                      <a:endParaRPr lang="en-US" altLang="zh-CN" sz="2400" dirty="0"/>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zh-CN" altLang="en-US" sz="2400" dirty="0">
                          <a:latin typeface="Tahoma" panose="020B0604030504040204" pitchFamily="34" charset="0"/>
                        </a:rPr>
                        <a:t>职务</a:t>
                      </a:r>
                      <a:r>
                        <a:rPr lang="en-US" altLang="en-US" sz="2400" dirty="0" err="1">
                          <a:latin typeface="Tahoma" panose="020B0604030504040204" pitchFamily="34" charset="0"/>
                        </a:rPr>
                        <a:t>徽章</a:t>
                      </a:r>
                      <a:endParaRPr lang="en-US" altLang="en-US" sz="2400" dirty="0">
                        <a:latin typeface="Tahoma" panose="020B0604030504040204" pitchFamily="34" charset="0"/>
                      </a:endParaRPr>
                    </a:p>
                    <a:p>
                      <a:pPr marL="285750" indent="-285750">
                        <a:buFont typeface="Arial" charset="0"/>
                        <a:buChar char="•"/>
                      </a:pPr>
                      <a:r>
                        <a:rPr lang="zh-CN" altLang="en-US" sz="2400" dirty="0"/>
                        <a:t>分会之间的</a:t>
                      </a:r>
                      <a:r>
                        <a:rPr lang="en-US" sz="2400" baseline="0" dirty="0"/>
                        <a:t> 费用</a:t>
                      </a:r>
                      <a:endParaRPr lang="en-US" sz="2400" dirty="0"/>
                    </a:p>
                  </a:txBody>
                  <a:tcPr/>
                </a:tc>
                <a:extLst>
                  <a:ext uri="{0D108BD9-81ED-4DB2-BD59-A6C34878D82A}">
                    <a16:rowId xmlns:a16="http://schemas.microsoft.com/office/drawing/2014/main" val="10001"/>
                  </a:ext>
                </a:extLst>
              </a:tr>
              <a:tr h="370840">
                <a:tc>
                  <a:txBody>
                    <a:bodyPr/>
                    <a:lstStyle/>
                    <a:p>
                      <a:pPr marL="0" indent="0">
                        <a:buFont typeface="Arial" charset="0"/>
                        <a:buNone/>
                      </a:pPr>
                      <a:r>
                        <a:rPr lang="en-US" sz="2400" dirty="0">
                          <a:solidFill>
                            <a:schemeClr val="bg1"/>
                          </a:solidFill>
                        </a:rPr>
                        <a:t>服务</a:t>
                      </a:r>
                      <a:r>
                        <a:rPr lang="en-US" sz="2400" baseline="0" dirty="0">
                          <a:solidFill>
                            <a:schemeClr val="bg1"/>
                          </a:solidFill>
                        </a:rPr>
                        <a:t> </a:t>
                      </a:r>
                      <a:r>
                        <a:rPr lang="en-US" sz="2400" baseline="0" dirty="0" err="1">
                          <a:solidFill>
                            <a:schemeClr val="bg1"/>
                          </a:solidFill>
                        </a:rPr>
                        <a:t>帐户的收入</a:t>
                      </a:r>
                      <a:endParaRPr lang="en-US" sz="2400" dirty="0">
                        <a:solidFill>
                          <a:schemeClr val="bg1"/>
                        </a:solidFill>
                      </a:endParaRPr>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kumimoji="0" lang="en-US" sz="2400" b="0" i="0" u="none" strike="noStrike" kern="1200" cap="none" spc="0" normalizeH="0" baseline="0" noProof="0" dirty="0" err="1">
                          <a:ln>
                            <a:noFill/>
                          </a:ln>
                          <a:solidFill>
                            <a:schemeClr val="bg1"/>
                          </a:solidFill>
                          <a:effectLst/>
                          <a:uLnTx/>
                          <a:uFillTx/>
                          <a:latin typeface="+mn-lt"/>
                          <a:ea typeface="+mn-ea"/>
                          <a:cs typeface="+mn-cs"/>
                        </a:rPr>
                        <a:t>服务帐户-费用</a:t>
                      </a:r>
                      <a:endParaRPr lang="en-US" sz="2400" dirty="0">
                        <a:solidFill>
                          <a:schemeClr val="bg1"/>
                        </a:solidFill>
                      </a:endParaRPr>
                    </a:p>
                  </a:txBody>
                  <a:tcPr>
                    <a:solidFill>
                      <a:schemeClr val="tx1"/>
                    </a:solidFill>
                  </a:tcPr>
                </a:tc>
                <a:extLst>
                  <a:ext uri="{0D108BD9-81ED-4DB2-BD59-A6C34878D82A}">
                    <a16:rowId xmlns:a16="http://schemas.microsoft.com/office/drawing/2014/main" val="10002"/>
                  </a:ext>
                </a:extLst>
              </a:tr>
              <a:tr h="370840">
                <a:tc>
                  <a:txBody>
                    <a:bodyPr/>
                    <a:lstStyle/>
                    <a:p>
                      <a:pPr marL="285750" indent="-285750">
                        <a:buFont typeface="Arial" charset="0"/>
                        <a:buChar char="•"/>
                      </a:pPr>
                      <a:r>
                        <a:rPr lang="en-US" sz="2400" dirty="0" err="1"/>
                        <a:t>捐赠</a:t>
                      </a:r>
                      <a:r>
                        <a:rPr lang="en-US" sz="2400" dirty="0"/>
                        <a:t>/</a:t>
                      </a:r>
                      <a:r>
                        <a:rPr lang="en-US" sz="2400" baseline="0" dirty="0"/>
                        <a:t> </a:t>
                      </a:r>
                      <a:r>
                        <a:rPr lang="en-US" sz="2400" baseline="0" dirty="0" err="1"/>
                        <a:t>筹资项目</a:t>
                      </a:r>
                      <a:r>
                        <a:rPr lang="zh-CN" altLang="en-US" sz="2400" baseline="0" dirty="0"/>
                        <a:t>的</a:t>
                      </a:r>
                      <a:r>
                        <a:rPr lang="en-US" sz="2400" dirty="0" err="1"/>
                        <a:t>赞助</a:t>
                      </a:r>
                      <a:endParaRPr lang="en-US" sz="2400" baseline="0" dirty="0"/>
                    </a:p>
                    <a:p>
                      <a:pPr marL="285750" indent="-285750">
                        <a:buFont typeface="Arial" charset="0"/>
                        <a:buChar char="•"/>
                      </a:pPr>
                      <a:endParaRPr lang="en-US" sz="2400" dirty="0"/>
                    </a:p>
                  </a:txBody>
                  <a:tcPr/>
                </a:tc>
                <a:tc>
                  <a:txBody>
                    <a:bodyPr/>
                    <a:lstStyle/>
                    <a:p>
                      <a:pPr marL="285750" indent="-285750">
                        <a:buFont typeface="Arial" charset="0"/>
                        <a:buChar char="•"/>
                      </a:pPr>
                      <a:r>
                        <a:rPr lang="zh-CN" altLang="en-US" sz="2400" dirty="0"/>
                        <a:t>分会</a:t>
                      </a:r>
                      <a:r>
                        <a:rPr lang="en-US" sz="2400" dirty="0" err="1"/>
                        <a:t>的服务活动</a:t>
                      </a:r>
                      <a:endParaRPr lang="en-US" sz="2400" dirty="0"/>
                    </a:p>
                    <a:p>
                      <a:pPr marL="285750" indent="-285750">
                        <a:buFont typeface="Arial" charset="0"/>
                        <a:buChar char="•"/>
                      </a:pPr>
                      <a:r>
                        <a:rPr lang="en-US" sz="2400" baseline="0" dirty="0" err="1"/>
                        <a:t>对已批准的事业或项</a:t>
                      </a:r>
                      <a:r>
                        <a:rPr lang="zh-CN" altLang="en-US" sz="2400" baseline="0" dirty="0"/>
                        <a:t>目的</a:t>
                      </a:r>
                      <a:r>
                        <a:rPr lang="en-US" sz="2400" dirty="0" err="1"/>
                        <a:t>捐款</a:t>
                      </a:r>
                      <a:r>
                        <a:rPr lang="en-US" sz="2400" baseline="0" dirty="0"/>
                        <a:t> </a:t>
                      </a:r>
                    </a:p>
                    <a:p>
                      <a:pPr marL="285750" indent="-285750">
                        <a:buFont typeface="Arial" charset="0"/>
                        <a:buChar char="•"/>
                      </a:pPr>
                      <a:r>
                        <a:rPr lang="en-US" sz="2400" baseline="0" dirty="0" err="1"/>
                        <a:t>与赞助</a:t>
                      </a:r>
                      <a:r>
                        <a:rPr lang="en-US" sz="2400" baseline="0" dirty="0"/>
                        <a:t> YSLP</a:t>
                      </a:r>
                      <a:r>
                        <a:rPr lang="zh-CN" altLang="en-US" sz="2400" baseline="0" dirty="0"/>
                        <a:t>的</a:t>
                      </a:r>
                      <a:r>
                        <a:rPr lang="en-US" sz="2400" dirty="0" err="1"/>
                        <a:t>费用</a:t>
                      </a:r>
                      <a:r>
                        <a:rPr lang="en-US" sz="2400" baseline="0" dirty="0"/>
                        <a:t> </a:t>
                      </a:r>
                    </a:p>
                    <a:p>
                      <a:pPr marL="285750" indent="-285750">
                        <a:buFont typeface="Arial" charset="0"/>
                        <a:buChar char="•"/>
                      </a:pPr>
                      <a:r>
                        <a:rPr lang="en-US" sz="2400" baseline="0" dirty="0" err="1"/>
                        <a:t>贡献KIF</a:t>
                      </a:r>
                      <a:r>
                        <a:rPr lang="en-US" sz="2400" baseline="0" dirty="0"/>
                        <a:t>/MNT</a:t>
                      </a:r>
                      <a:endParaRPr lang="en-US" sz="2400" dirty="0"/>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a:t>银行的业务</a:t>
            </a:r>
          </a:p>
        </p:txBody>
      </p:sp>
    </p:spTree>
    <p:extLst>
      <p:ext uri="{BB962C8B-B14F-4D97-AF65-F5344CB8AC3E}">
        <p14:creationId xmlns:p14="http://schemas.microsoft.com/office/powerpoint/2010/main" val="95075679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0A27790-D3DF-44F5-B70B-065709EC72FE}"/>
              </a:ext>
            </a:extLst>
          </p:cNvPr>
          <p:cNvSpPr>
            <a:spLocks noGrp="1"/>
          </p:cNvSpPr>
          <p:nvPr>
            <p:ph type="title"/>
          </p:nvPr>
        </p:nvSpPr>
        <p:spPr>
          <a:xfrm>
            <a:off x="2438400" y="4847094"/>
            <a:ext cx="7315200" cy="1026763"/>
          </a:xfrm>
        </p:spPr>
        <p:txBody>
          <a:bodyPr anchor="ctr">
            <a:normAutofit fontScale="90000"/>
          </a:bodyPr>
          <a:lstStyle/>
          <a:p>
            <a:pPr algn="ctr"/>
            <a:r>
              <a:rPr lang="en-US" sz="6600" dirty="0"/>
              <a:t>TAXATION</a:t>
            </a:r>
          </a:p>
        </p:txBody>
      </p:sp>
      <p:pic>
        <p:nvPicPr>
          <p:cNvPr id="2" name="Picture 1">
            <a:extLst>
              <a:ext uri="{FF2B5EF4-FFF2-40B4-BE49-F238E27FC236}">
                <a16:creationId xmlns:a16="http://schemas.microsoft.com/office/drawing/2014/main" id="{7C4A61B0-1F04-F444-96BC-339C1C3F4FE2}"/>
              </a:ext>
            </a:extLst>
          </p:cNvPr>
          <p:cNvPicPr>
            <a:picLocks noChangeAspect="1"/>
          </p:cNvPicPr>
          <p:nvPr/>
        </p:nvPicPr>
        <p:blipFill rotWithShape="1">
          <a:blip r:embed="rId2"/>
          <a:srcRect t="9214" b="8065"/>
          <a:stretch/>
        </p:blipFill>
        <p:spPr>
          <a:xfrm>
            <a:off x="2389717" y="612775"/>
            <a:ext cx="7315200" cy="4114800"/>
          </a:xfrm>
          <a:prstGeom prst="rect">
            <a:avLst/>
          </a:prstGeom>
          <a:noFill/>
        </p:spPr>
      </p:pic>
    </p:spTree>
    <p:extLst>
      <p:ext uri="{BB962C8B-B14F-4D97-AF65-F5344CB8AC3E}">
        <p14:creationId xmlns:p14="http://schemas.microsoft.com/office/powerpoint/2010/main" val="148025076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C48DAE-86F6-7B4A-A95B-85E97144E095}"/>
              </a:ext>
            </a:extLst>
          </p:cNvPr>
          <p:cNvSpPr>
            <a:spLocks noGrp="1"/>
          </p:cNvSpPr>
          <p:nvPr>
            <p:ph type="title"/>
          </p:nvPr>
        </p:nvSpPr>
        <p:spPr/>
        <p:txBody>
          <a:bodyPr>
            <a:normAutofit/>
          </a:bodyPr>
          <a:lstStyle/>
          <a:p>
            <a:r>
              <a:rPr lang="en-MY" dirty="0"/>
              <a:t>Taxation of Club or Association in Malaysia</a:t>
            </a:r>
            <a:endParaRPr lang="en-US" dirty="0"/>
          </a:p>
        </p:txBody>
      </p:sp>
      <p:sp>
        <p:nvSpPr>
          <p:cNvPr id="2" name="Slide Number Placeholder 1">
            <a:extLst>
              <a:ext uri="{FF2B5EF4-FFF2-40B4-BE49-F238E27FC236}">
                <a16:creationId xmlns:a16="http://schemas.microsoft.com/office/drawing/2014/main" id="{AF787D54-A6DE-498C-99ED-37730F23BD5D}"/>
              </a:ext>
            </a:extLst>
          </p:cNvPr>
          <p:cNvSpPr>
            <a:spLocks noGrp="1"/>
          </p:cNvSpPr>
          <p:nvPr>
            <p:ph type="sldNum" sz="quarter" idx="4294967295"/>
          </p:nvPr>
        </p:nvSpPr>
        <p:spPr>
          <a:xfrm>
            <a:off x="0" y="6356350"/>
            <a:ext cx="2743200" cy="365125"/>
          </a:xfrm>
        </p:spPr>
        <p:txBody>
          <a:bodyPr/>
          <a:lstStyle/>
          <a:p>
            <a:fld id="{F9806AB9-5B89-4D0C-996D-49E11079B75E}" type="slidenum">
              <a:rPr lang="en-MY" smtClean="0"/>
              <a:pPr/>
              <a:t>25</a:t>
            </a:fld>
            <a:endParaRPr lang="en-MY" dirty="0"/>
          </a:p>
        </p:txBody>
      </p:sp>
      <p:sp>
        <p:nvSpPr>
          <p:cNvPr id="4" name="Rectangle 3">
            <a:extLst>
              <a:ext uri="{FF2B5EF4-FFF2-40B4-BE49-F238E27FC236}">
                <a16:creationId xmlns:a16="http://schemas.microsoft.com/office/drawing/2014/main" id="{3C49616E-9FA6-4597-92D6-667BDCF91088}"/>
              </a:ext>
            </a:extLst>
          </p:cNvPr>
          <p:cNvSpPr/>
          <p:nvPr/>
        </p:nvSpPr>
        <p:spPr>
          <a:xfrm>
            <a:off x="304799" y="1514941"/>
            <a:ext cx="11610109" cy="5293757"/>
          </a:xfrm>
          <a:prstGeom prst="rect">
            <a:avLst/>
          </a:prstGeom>
        </p:spPr>
        <p:txBody>
          <a:bodyPr wrap="square">
            <a:spAutoFit/>
          </a:bodyPr>
          <a:lstStyle/>
          <a:p>
            <a:pPr marL="342900" indent="-342900" algn="just">
              <a:buFont typeface="Wingdings" panose="05000000000000000000" pitchFamily="2" charset="2"/>
              <a:buChar char="Ø"/>
            </a:pPr>
            <a:r>
              <a:rPr lang="en-MY" sz="2600" dirty="0">
                <a:cs typeface="Arial" panose="020B0604020202020204" pitchFamily="34" charset="0"/>
              </a:rPr>
              <a:t>Club, association or similar institution generally</a:t>
            </a:r>
          </a:p>
          <a:p>
            <a:pPr marL="800100" lvl="1" indent="-342900" algn="just">
              <a:buFont typeface="Arial" panose="020B0604020202020204" pitchFamily="34" charset="0"/>
              <a:buChar char="•"/>
            </a:pPr>
            <a:r>
              <a:rPr lang="en-MY" sz="2600" dirty="0">
                <a:cs typeface="Arial" panose="020B0604020202020204" pitchFamily="34" charset="0"/>
              </a:rPr>
              <a:t>Formed not for commercial purposes but for social, recreational, sports, arts, science, literature or other leisure pursuits for the interest and benefit of their members. </a:t>
            </a:r>
          </a:p>
          <a:p>
            <a:pPr marL="800100" lvl="1" indent="-342900" algn="just">
              <a:buFont typeface="Arial" panose="020B0604020202020204" pitchFamily="34" charset="0"/>
              <a:buChar char="•"/>
            </a:pPr>
            <a:r>
              <a:rPr lang="en-US" sz="2600" dirty="0">
                <a:cs typeface="Arial" panose="020B0604020202020204" pitchFamily="34" charset="0"/>
              </a:rPr>
              <a:t>O</a:t>
            </a:r>
            <a:r>
              <a:rPr lang="en-MY" sz="2600" dirty="0" err="1">
                <a:cs typeface="Arial" panose="020B0604020202020204" pitchFamily="34" charset="0"/>
              </a:rPr>
              <a:t>wnership</a:t>
            </a:r>
            <a:r>
              <a:rPr lang="en-MY" sz="2600" dirty="0">
                <a:cs typeface="Arial" panose="020B0604020202020204" pitchFamily="34" charset="0"/>
              </a:rPr>
              <a:t> and membership belongs to members who controls the club and its dealings through an elected committee.</a:t>
            </a:r>
          </a:p>
          <a:p>
            <a:pPr marL="800100" lvl="1" indent="-342900" algn="just">
              <a:buFont typeface="Arial" panose="020B0604020202020204" pitchFamily="34" charset="0"/>
              <a:buChar char="•"/>
            </a:pPr>
            <a:r>
              <a:rPr lang="en-MY" sz="2600" dirty="0">
                <a:cs typeface="Arial" panose="020B0604020202020204" pitchFamily="34" charset="0"/>
              </a:rPr>
              <a:t>Tax assessment is based on </a:t>
            </a:r>
            <a:r>
              <a:rPr lang="en-MY" sz="2600" b="1" dirty="0">
                <a:cs typeface="Arial" panose="020B0604020202020204" pitchFamily="34" charset="0"/>
              </a:rPr>
              <a:t>calendar year, January to December.</a:t>
            </a:r>
          </a:p>
          <a:p>
            <a:pPr marL="342900" indent="-342900" algn="just">
              <a:buFont typeface="Wingdings" panose="05000000000000000000" pitchFamily="2" charset="2"/>
              <a:buChar char="Ø"/>
            </a:pPr>
            <a:r>
              <a:rPr lang="en-MY" sz="2600" dirty="0">
                <a:cs typeface="Arial" panose="020B0604020202020204" pitchFamily="34" charset="0"/>
              </a:rPr>
              <a:t>Prior to year of assessment (“YA”) 2009 – no specific provision on the tax treatment of a club, association or similar institution</a:t>
            </a:r>
          </a:p>
          <a:p>
            <a:pPr marL="342900" indent="-342900" algn="just">
              <a:buFont typeface="Wingdings" panose="05000000000000000000" pitchFamily="2" charset="2"/>
              <a:buChar char="Ø"/>
            </a:pPr>
            <a:r>
              <a:rPr lang="en-MY" sz="2600" dirty="0">
                <a:cs typeface="Arial" panose="020B0604020202020204" pitchFamily="34" charset="0"/>
              </a:rPr>
              <a:t>General taxation principles applicable</a:t>
            </a:r>
          </a:p>
          <a:p>
            <a:pPr marL="914400" lvl="1" indent="-457200" algn="just">
              <a:buFont typeface="Arial" panose="020B0604020202020204" pitchFamily="34" charset="0"/>
              <a:buChar char="•"/>
            </a:pPr>
            <a:r>
              <a:rPr lang="en-MY" sz="2600" dirty="0">
                <a:cs typeface="Arial" panose="020B0604020202020204" pitchFamily="34" charset="0"/>
              </a:rPr>
              <a:t>Members fee and income from transactions with members are not subject to tax based on the principles of mutuality.</a:t>
            </a:r>
          </a:p>
          <a:p>
            <a:pPr marL="914400" lvl="1" indent="-457200" algn="just">
              <a:buFont typeface="Arial" panose="020B0604020202020204" pitchFamily="34" charset="0"/>
              <a:buChar char="•"/>
            </a:pPr>
            <a:r>
              <a:rPr lang="en-MY" sz="2600" dirty="0">
                <a:cs typeface="Arial" panose="020B0604020202020204" pitchFamily="34" charset="0"/>
              </a:rPr>
              <a:t>Income derived from transactions with non-members is subject to tax.</a:t>
            </a:r>
          </a:p>
        </p:txBody>
      </p:sp>
    </p:spTree>
    <p:extLst>
      <p:ext uri="{BB962C8B-B14F-4D97-AF65-F5344CB8AC3E}">
        <p14:creationId xmlns:p14="http://schemas.microsoft.com/office/powerpoint/2010/main" val="203432188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C74244D-BCA9-534B-912B-279B112B3B9E}"/>
              </a:ext>
            </a:extLst>
          </p:cNvPr>
          <p:cNvSpPr>
            <a:spLocks noGrp="1"/>
          </p:cNvSpPr>
          <p:nvPr>
            <p:ph idx="1"/>
          </p:nvPr>
        </p:nvSpPr>
        <p:spPr>
          <a:xfrm>
            <a:off x="406400" y="1600200"/>
            <a:ext cx="11379200" cy="4756150"/>
          </a:xfrm>
        </p:spPr>
        <p:txBody>
          <a:bodyPr/>
          <a:lstStyle/>
          <a:p>
            <a:pPr marL="0" indent="0" algn="just">
              <a:buNone/>
            </a:pPr>
            <a:r>
              <a:rPr lang="en-MY" sz="2400" dirty="0">
                <a:cs typeface="Arial" panose="020B0604020202020204" pitchFamily="34" charset="0"/>
              </a:rPr>
              <a:t>With effect from YA 2009 – Section 53A of the Income Tax Act, 1967 (“ITA”)</a:t>
            </a:r>
          </a:p>
          <a:p>
            <a:pPr algn="just"/>
            <a:r>
              <a:rPr lang="en-MY" sz="2400" dirty="0">
                <a:cs typeface="Arial" panose="020B0604020202020204" pitchFamily="34" charset="0"/>
              </a:rPr>
              <a:t>Income from transactions with members and any outgoing or expenses or capital allowances attributable to such income shall be disregarded.</a:t>
            </a:r>
          </a:p>
          <a:p>
            <a:pPr algn="just"/>
            <a:r>
              <a:rPr lang="en-MY" sz="2400" dirty="0">
                <a:cs typeface="Arial" panose="020B0604020202020204" pitchFamily="34" charset="0"/>
              </a:rPr>
              <a:t>Gross income (taxable income from transactions with non-members) shall include the amount of gross income from investment made out of any fund.</a:t>
            </a:r>
          </a:p>
          <a:p>
            <a:pPr algn="just"/>
            <a:r>
              <a:rPr lang="en-MY" sz="2400" dirty="0">
                <a:cs typeface="Arial" panose="020B0604020202020204" pitchFamily="34" charset="0"/>
              </a:rPr>
              <a:t>Apportionment of common expenses to income from transaction with members and non-members - to ascertain the outgoing or expenses to be allowed or capital allowances to be made against the income from transaction with non-members.</a:t>
            </a:r>
          </a:p>
          <a:p>
            <a:pPr algn="just"/>
            <a:r>
              <a:rPr lang="en-MY" sz="2400" dirty="0">
                <a:cs typeface="Arial" panose="020B0604020202020204" pitchFamily="34" charset="0"/>
              </a:rPr>
              <a:t>“Members” are those person who are entitled to vote at a general meeting of the club, association or similar institution at which effective control is exercised over its affairs.</a:t>
            </a:r>
          </a:p>
        </p:txBody>
      </p:sp>
      <p:sp>
        <p:nvSpPr>
          <p:cNvPr id="5" name="Title 4">
            <a:extLst>
              <a:ext uri="{FF2B5EF4-FFF2-40B4-BE49-F238E27FC236}">
                <a16:creationId xmlns:a16="http://schemas.microsoft.com/office/drawing/2014/main" id="{1F939761-143E-8749-8C76-90DD40EC1263}"/>
              </a:ext>
            </a:extLst>
          </p:cNvPr>
          <p:cNvSpPr>
            <a:spLocks noGrp="1"/>
          </p:cNvSpPr>
          <p:nvPr>
            <p:ph type="title"/>
          </p:nvPr>
        </p:nvSpPr>
        <p:spPr/>
        <p:txBody>
          <a:bodyPr/>
          <a:lstStyle/>
          <a:p>
            <a:r>
              <a:rPr lang="en-MY" dirty="0"/>
              <a:t>Taxation of Club or Association in Malaysia</a:t>
            </a:r>
            <a:endParaRPr lang="en-US" dirty="0"/>
          </a:p>
        </p:txBody>
      </p:sp>
      <p:sp>
        <p:nvSpPr>
          <p:cNvPr id="2" name="Slide Number Placeholder 1">
            <a:extLst>
              <a:ext uri="{FF2B5EF4-FFF2-40B4-BE49-F238E27FC236}">
                <a16:creationId xmlns:a16="http://schemas.microsoft.com/office/drawing/2014/main" id="{AF787D54-A6DE-498C-99ED-37730F23BD5D}"/>
              </a:ext>
            </a:extLst>
          </p:cNvPr>
          <p:cNvSpPr>
            <a:spLocks noGrp="1"/>
          </p:cNvSpPr>
          <p:nvPr>
            <p:ph type="sldNum" sz="quarter" idx="4294967295"/>
          </p:nvPr>
        </p:nvSpPr>
        <p:spPr>
          <a:xfrm>
            <a:off x="0" y="6356350"/>
            <a:ext cx="2743200" cy="365125"/>
          </a:xfrm>
        </p:spPr>
        <p:txBody>
          <a:bodyPr/>
          <a:lstStyle/>
          <a:p>
            <a:fld id="{F9806AB9-5B89-4D0C-996D-49E11079B75E}" type="slidenum">
              <a:rPr lang="en-MY" smtClean="0"/>
              <a:pPr/>
              <a:t>26</a:t>
            </a:fld>
            <a:endParaRPr lang="en-MY" dirty="0"/>
          </a:p>
        </p:txBody>
      </p:sp>
    </p:spTree>
    <p:extLst>
      <p:ext uri="{BB962C8B-B14F-4D97-AF65-F5344CB8AC3E}">
        <p14:creationId xmlns:p14="http://schemas.microsoft.com/office/powerpoint/2010/main" val="6471533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24B36F0-600A-F448-8EFF-6B9BF799B2A0}"/>
              </a:ext>
            </a:extLst>
          </p:cNvPr>
          <p:cNvSpPr>
            <a:spLocks noGrp="1"/>
          </p:cNvSpPr>
          <p:nvPr>
            <p:ph idx="1"/>
          </p:nvPr>
        </p:nvSpPr>
        <p:spPr/>
        <p:txBody>
          <a:bodyPr/>
          <a:lstStyle/>
          <a:p>
            <a:pPr marL="342900" indent="-342900" algn="just">
              <a:buFont typeface="Wingdings" panose="05000000000000000000" pitchFamily="2" charset="2"/>
              <a:buChar char="Ø"/>
            </a:pPr>
            <a:r>
              <a:rPr lang="en-MY" dirty="0">
                <a:cs typeface="Arial" panose="020B0604020202020204" pitchFamily="34" charset="0"/>
              </a:rPr>
              <a:t>Income from transaction with Members - Not taxable</a:t>
            </a:r>
          </a:p>
          <a:p>
            <a:pPr marL="800100" lvl="1" indent="-342900" algn="just">
              <a:buFont typeface="Arial" panose="020B0604020202020204" pitchFamily="34" charset="0"/>
              <a:buChar char="•"/>
            </a:pPr>
            <a:r>
              <a:rPr lang="en-MY" sz="2800" dirty="0">
                <a:cs typeface="Arial" panose="020B0604020202020204" pitchFamily="34" charset="0"/>
              </a:rPr>
              <a:t>Entrance fees and members subscription fees</a:t>
            </a:r>
          </a:p>
          <a:p>
            <a:pPr marL="800100" lvl="1" indent="-342900" algn="just">
              <a:buFont typeface="Arial" panose="020B0604020202020204" pitchFamily="34" charset="0"/>
              <a:buChar char="•"/>
            </a:pPr>
            <a:r>
              <a:rPr lang="en-MY" sz="2800" dirty="0">
                <a:cs typeface="Arial" panose="020B0604020202020204" pitchFamily="34" charset="0"/>
              </a:rPr>
              <a:t>Drinks and foods sold at the club, bar and restaurant to its members</a:t>
            </a:r>
          </a:p>
          <a:p>
            <a:pPr marL="800100" lvl="1" indent="-342900" algn="just">
              <a:buFont typeface="Arial" panose="020B0604020202020204" pitchFamily="34" charset="0"/>
              <a:buChar char="•"/>
            </a:pPr>
            <a:r>
              <a:rPr lang="en-MY" sz="2800" dirty="0">
                <a:cs typeface="Arial" panose="020B0604020202020204" pitchFamily="34" charset="0"/>
              </a:rPr>
              <a:t>Amounts paid by members to attend dinners or social functions organised by the club</a:t>
            </a:r>
          </a:p>
          <a:p>
            <a:pPr marL="800100" lvl="1" indent="-342900" algn="just">
              <a:buFont typeface="Arial" panose="020B0604020202020204" pitchFamily="34" charset="0"/>
              <a:buChar char="•"/>
            </a:pPr>
            <a:r>
              <a:rPr lang="en-MY" sz="2800" dirty="0">
                <a:cs typeface="Arial" panose="020B0604020202020204" pitchFamily="34" charset="0"/>
              </a:rPr>
              <a:t>Amounts paid by members to attend a talk, presentation or workshop organised by the club</a:t>
            </a:r>
            <a:endParaRPr lang="en-US" sz="2800" dirty="0">
              <a:cs typeface="Arial" panose="020B0604020202020204" pitchFamily="34" charset="0"/>
            </a:endParaRPr>
          </a:p>
          <a:p>
            <a:pPr marL="342900" indent="-342900" algn="just">
              <a:buFont typeface="Wingdings" panose="05000000000000000000" pitchFamily="2" charset="2"/>
              <a:buChar char="Ø"/>
            </a:pPr>
            <a:r>
              <a:rPr lang="en-US" dirty="0">
                <a:cs typeface="Arial" panose="020B0604020202020204" pitchFamily="34" charset="0"/>
              </a:rPr>
              <a:t>Expenses</a:t>
            </a:r>
            <a:r>
              <a:rPr lang="en-MY" dirty="0">
                <a:cs typeface="Arial" panose="020B0604020202020204" pitchFamily="34" charset="0"/>
              </a:rPr>
              <a:t> incurred (OPEX &amp; CAPEX) in deriving income from transaction with Members - No tax deduction and no capital allowance allowed</a:t>
            </a:r>
            <a:endParaRPr lang="en-MY" sz="3600" dirty="0">
              <a:cs typeface="Arial" panose="020B0604020202020204" pitchFamily="34" charset="0"/>
            </a:endParaRPr>
          </a:p>
        </p:txBody>
      </p:sp>
      <p:sp>
        <p:nvSpPr>
          <p:cNvPr id="5" name="Title 4">
            <a:extLst>
              <a:ext uri="{FF2B5EF4-FFF2-40B4-BE49-F238E27FC236}">
                <a16:creationId xmlns:a16="http://schemas.microsoft.com/office/drawing/2014/main" id="{C7A1B41F-1962-DB41-B067-D6BE1CAE00A0}"/>
              </a:ext>
            </a:extLst>
          </p:cNvPr>
          <p:cNvSpPr>
            <a:spLocks noGrp="1"/>
          </p:cNvSpPr>
          <p:nvPr>
            <p:ph type="title"/>
          </p:nvPr>
        </p:nvSpPr>
        <p:spPr/>
        <p:txBody>
          <a:bodyPr/>
          <a:lstStyle/>
          <a:p>
            <a:r>
              <a:rPr lang="en-MY" dirty="0"/>
              <a:t>Taxation of Club or Association in Malaysia</a:t>
            </a:r>
            <a:endParaRPr lang="en-US" dirty="0"/>
          </a:p>
        </p:txBody>
      </p:sp>
      <p:sp>
        <p:nvSpPr>
          <p:cNvPr id="2" name="Slide Number Placeholder 1">
            <a:extLst>
              <a:ext uri="{FF2B5EF4-FFF2-40B4-BE49-F238E27FC236}">
                <a16:creationId xmlns:a16="http://schemas.microsoft.com/office/drawing/2014/main" id="{AF787D54-A6DE-498C-99ED-37730F23BD5D}"/>
              </a:ext>
            </a:extLst>
          </p:cNvPr>
          <p:cNvSpPr>
            <a:spLocks noGrp="1"/>
          </p:cNvSpPr>
          <p:nvPr>
            <p:ph type="sldNum" sz="quarter" idx="4294967295"/>
          </p:nvPr>
        </p:nvSpPr>
        <p:spPr>
          <a:xfrm>
            <a:off x="0" y="6356350"/>
            <a:ext cx="2743200" cy="365125"/>
          </a:xfrm>
        </p:spPr>
        <p:txBody>
          <a:bodyPr/>
          <a:lstStyle/>
          <a:p>
            <a:fld id="{F9806AB9-5B89-4D0C-996D-49E11079B75E}" type="slidenum">
              <a:rPr lang="en-MY" smtClean="0"/>
              <a:pPr/>
              <a:t>27</a:t>
            </a:fld>
            <a:endParaRPr lang="en-MY" dirty="0"/>
          </a:p>
        </p:txBody>
      </p:sp>
    </p:spTree>
    <p:extLst>
      <p:ext uri="{BB962C8B-B14F-4D97-AF65-F5344CB8AC3E}">
        <p14:creationId xmlns:p14="http://schemas.microsoft.com/office/powerpoint/2010/main" val="291915697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4C3FC98-2A49-944C-B091-4C895DEDDF67}"/>
              </a:ext>
            </a:extLst>
          </p:cNvPr>
          <p:cNvSpPr>
            <a:spLocks noGrp="1"/>
          </p:cNvSpPr>
          <p:nvPr>
            <p:ph idx="1"/>
          </p:nvPr>
        </p:nvSpPr>
        <p:spPr>
          <a:xfrm>
            <a:off x="406399" y="1600200"/>
            <a:ext cx="11508509" cy="4373563"/>
          </a:xfrm>
        </p:spPr>
        <p:txBody>
          <a:bodyPr/>
          <a:lstStyle/>
          <a:p>
            <a:pPr marL="342900" indent="-342900" algn="just">
              <a:buFont typeface="Wingdings" panose="05000000000000000000" pitchFamily="2" charset="2"/>
              <a:buChar char="Ø"/>
            </a:pPr>
            <a:r>
              <a:rPr lang="en-MY" sz="2000" dirty="0">
                <a:cs typeface="Arial" panose="020B0604020202020204" pitchFamily="34" charset="0"/>
              </a:rPr>
              <a:t>Income from transaction with Non-members - Taxable</a:t>
            </a:r>
          </a:p>
          <a:p>
            <a:pPr marL="800100" lvl="1" indent="-342900" algn="just">
              <a:buFont typeface="Arial" panose="020B0604020202020204" pitchFamily="34" charset="0"/>
              <a:buChar char="•"/>
            </a:pPr>
            <a:r>
              <a:rPr lang="en-MY" sz="2000" dirty="0">
                <a:cs typeface="Arial" panose="020B0604020202020204" pitchFamily="34" charset="0"/>
              </a:rPr>
              <a:t>Proceeds from fundraising drives to the public, e.g. sale of homemade food etc.</a:t>
            </a:r>
          </a:p>
          <a:p>
            <a:pPr marL="800100" lvl="1" indent="-342900" algn="just">
              <a:buFont typeface="Arial" panose="020B0604020202020204" pitchFamily="34" charset="0"/>
              <a:buChar char="•"/>
            </a:pPr>
            <a:r>
              <a:rPr lang="en-MY" sz="2000" dirty="0">
                <a:cs typeface="Arial" panose="020B0604020202020204" pitchFamily="34" charset="0"/>
              </a:rPr>
              <a:t>Drinks sold to non-members visiting the club</a:t>
            </a:r>
          </a:p>
          <a:p>
            <a:pPr marL="800100" lvl="1" indent="-342900" algn="just">
              <a:buFont typeface="Arial" panose="020B0604020202020204" pitchFamily="34" charset="0"/>
              <a:buChar char="•"/>
            </a:pPr>
            <a:r>
              <a:rPr lang="en-MY" sz="2000" dirty="0">
                <a:cs typeface="Arial" panose="020B0604020202020204" pitchFamily="34" charset="0"/>
              </a:rPr>
              <a:t>Fees received for renting out of club’s hall, facilities or equipment to the public</a:t>
            </a:r>
          </a:p>
          <a:p>
            <a:pPr marL="800100" lvl="1" indent="-342900" algn="just">
              <a:buFont typeface="Arial" panose="020B0604020202020204" pitchFamily="34" charset="0"/>
              <a:buChar char="•"/>
            </a:pPr>
            <a:r>
              <a:rPr lang="en-MY" sz="2000" dirty="0">
                <a:cs typeface="Arial" panose="020B0604020202020204" pitchFamily="34" charset="0"/>
              </a:rPr>
              <a:t>Payment by non-members to attend dinners or social functions organised by the club</a:t>
            </a:r>
          </a:p>
          <a:p>
            <a:pPr marL="800100" lvl="1" indent="-342900" algn="just">
              <a:buFont typeface="Arial" panose="020B0604020202020204" pitchFamily="34" charset="0"/>
              <a:buChar char="•"/>
            </a:pPr>
            <a:r>
              <a:rPr lang="en-MY" sz="2000" dirty="0">
                <a:cs typeface="Arial" panose="020B0604020202020204" pitchFamily="34" charset="0"/>
              </a:rPr>
              <a:t>Payment by non-members to attend a talk, presentation or workshop organised by the club</a:t>
            </a:r>
          </a:p>
          <a:p>
            <a:pPr marL="800100" lvl="1" indent="-342900" algn="just">
              <a:buFont typeface="Arial" panose="020B0604020202020204" pitchFamily="34" charset="0"/>
              <a:buChar char="•"/>
            </a:pPr>
            <a:r>
              <a:rPr lang="en-MY" sz="2000" dirty="0">
                <a:cs typeface="Arial" panose="020B0604020202020204" pitchFamily="34" charset="0"/>
              </a:rPr>
              <a:t>Selling souvenirs etc. to non-members</a:t>
            </a:r>
            <a:endParaRPr lang="en-US" sz="2000" dirty="0">
              <a:cs typeface="Arial" panose="020B0604020202020204" pitchFamily="34" charset="0"/>
            </a:endParaRPr>
          </a:p>
          <a:p>
            <a:pPr marL="342900" indent="-342900" algn="just">
              <a:buFont typeface="Wingdings" panose="05000000000000000000" pitchFamily="2" charset="2"/>
              <a:buChar char="Ø"/>
            </a:pPr>
            <a:r>
              <a:rPr lang="en-US" sz="2000" dirty="0">
                <a:cs typeface="Arial" panose="020B0604020202020204" pitchFamily="34" charset="0"/>
              </a:rPr>
              <a:t>Expenses</a:t>
            </a:r>
            <a:r>
              <a:rPr lang="en-MY" sz="2000" dirty="0">
                <a:cs typeface="Arial" panose="020B0604020202020204" pitchFamily="34" charset="0"/>
              </a:rPr>
              <a:t> incurred (OPEX &amp; CAPEX) in deriving income from transaction with Non-members - Tax deduction and capital allowance allowed</a:t>
            </a:r>
            <a:endParaRPr lang="en-US" sz="2000" dirty="0">
              <a:cs typeface="Arial" panose="020B0604020202020204" pitchFamily="34" charset="0"/>
            </a:endParaRPr>
          </a:p>
          <a:p>
            <a:pPr marL="342900" indent="-342900" algn="just">
              <a:buFont typeface="Wingdings" panose="05000000000000000000" pitchFamily="2" charset="2"/>
              <a:buChar char="Ø"/>
            </a:pPr>
            <a:r>
              <a:rPr lang="en-MY" sz="2000" dirty="0">
                <a:cs typeface="Arial" panose="020B0604020202020204" pitchFamily="34" charset="0"/>
              </a:rPr>
              <a:t>Expenses and capital allowances common to income from transactions with Members and Non-members – apportionment of the common expenses to ascertain the amount of expenses to be allowed and capital allowances claim attributable to the income from non-members. </a:t>
            </a:r>
          </a:p>
        </p:txBody>
      </p:sp>
      <p:sp>
        <p:nvSpPr>
          <p:cNvPr id="5" name="Title 4">
            <a:extLst>
              <a:ext uri="{FF2B5EF4-FFF2-40B4-BE49-F238E27FC236}">
                <a16:creationId xmlns:a16="http://schemas.microsoft.com/office/drawing/2014/main" id="{BFA03AEB-D896-5046-9705-40F93D8E6F5D}"/>
              </a:ext>
            </a:extLst>
          </p:cNvPr>
          <p:cNvSpPr>
            <a:spLocks noGrp="1"/>
          </p:cNvSpPr>
          <p:nvPr>
            <p:ph type="title"/>
          </p:nvPr>
        </p:nvSpPr>
        <p:spPr/>
        <p:txBody>
          <a:bodyPr/>
          <a:lstStyle/>
          <a:p>
            <a:r>
              <a:rPr lang="en-MY" dirty="0"/>
              <a:t>Taxation of Club or Association in Malaysia</a:t>
            </a:r>
            <a:endParaRPr lang="en-US" dirty="0"/>
          </a:p>
        </p:txBody>
      </p:sp>
      <p:sp>
        <p:nvSpPr>
          <p:cNvPr id="2" name="Slide Number Placeholder 1">
            <a:extLst>
              <a:ext uri="{FF2B5EF4-FFF2-40B4-BE49-F238E27FC236}">
                <a16:creationId xmlns:a16="http://schemas.microsoft.com/office/drawing/2014/main" id="{AF787D54-A6DE-498C-99ED-37730F23BD5D}"/>
              </a:ext>
            </a:extLst>
          </p:cNvPr>
          <p:cNvSpPr>
            <a:spLocks noGrp="1"/>
          </p:cNvSpPr>
          <p:nvPr>
            <p:ph type="sldNum" sz="quarter" idx="4294967295"/>
          </p:nvPr>
        </p:nvSpPr>
        <p:spPr>
          <a:xfrm>
            <a:off x="0" y="6356350"/>
            <a:ext cx="2743200" cy="365125"/>
          </a:xfrm>
        </p:spPr>
        <p:txBody>
          <a:bodyPr/>
          <a:lstStyle/>
          <a:p>
            <a:fld id="{F9806AB9-5B89-4D0C-996D-49E11079B75E}" type="slidenum">
              <a:rPr lang="en-MY" smtClean="0"/>
              <a:pPr/>
              <a:t>28</a:t>
            </a:fld>
            <a:endParaRPr lang="en-MY" dirty="0"/>
          </a:p>
        </p:txBody>
      </p:sp>
    </p:spTree>
    <p:extLst>
      <p:ext uri="{BB962C8B-B14F-4D97-AF65-F5344CB8AC3E}">
        <p14:creationId xmlns:p14="http://schemas.microsoft.com/office/powerpoint/2010/main" val="236840792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0A27790-D3DF-44F5-B70B-065709EC72FE}"/>
              </a:ext>
            </a:extLst>
          </p:cNvPr>
          <p:cNvSpPr>
            <a:spLocks noGrp="1"/>
          </p:cNvSpPr>
          <p:nvPr>
            <p:ph type="title"/>
          </p:nvPr>
        </p:nvSpPr>
        <p:spPr>
          <a:xfrm>
            <a:off x="2438400" y="2553345"/>
            <a:ext cx="7315200" cy="1677692"/>
          </a:xfrm>
        </p:spPr>
        <p:txBody>
          <a:bodyPr anchor="ctr">
            <a:noAutofit/>
          </a:bodyPr>
          <a:lstStyle/>
          <a:p>
            <a:pPr algn="ctr"/>
            <a:r>
              <a:rPr lang="en-US" sz="6000" dirty="0"/>
              <a:t>REPORTING</a:t>
            </a:r>
          </a:p>
        </p:txBody>
      </p:sp>
    </p:spTree>
    <p:extLst>
      <p:ext uri="{BB962C8B-B14F-4D97-AF65-F5344CB8AC3E}">
        <p14:creationId xmlns:p14="http://schemas.microsoft.com/office/powerpoint/2010/main" val="31919062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0A27790-D3DF-44F5-B70B-065709EC72FE}"/>
              </a:ext>
            </a:extLst>
          </p:cNvPr>
          <p:cNvSpPr>
            <a:spLocks noGrp="1"/>
          </p:cNvSpPr>
          <p:nvPr>
            <p:ph type="title"/>
          </p:nvPr>
        </p:nvSpPr>
        <p:spPr>
          <a:xfrm>
            <a:off x="2438400" y="2553345"/>
            <a:ext cx="8751376" cy="1004455"/>
          </a:xfrm>
        </p:spPr>
        <p:txBody>
          <a:bodyPr anchor="ctr">
            <a:noAutofit/>
          </a:bodyPr>
          <a:lstStyle/>
          <a:p>
            <a:pPr algn="ctr"/>
            <a:r>
              <a:rPr lang="en-US" sz="6000" dirty="0"/>
              <a:t>ROLES &amp; RESPONSIBILITIES</a:t>
            </a:r>
          </a:p>
        </p:txBody>
      </p:sp>
    </p:spTree>
    <p:extLst>
      <p:ext uri="{BB962C8B-B14F-4D97-AF65-F5344CB8AC3E}">
        <p14:creationId xmlns:p14="http://schemas.microsoft.com/office/powerpoint/2010/main" val="105362988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Income statement – financial </a:t>
            </a:r>
            <a:r>
              <a:rPr lang="en-US" sz="3600"/>
              <a:t>performance </a:t>
            </a:r>
            <a:br>
              <a:rPr lang="en-US" sz="3600"/>
            </a:br>
            <a:r>
              <a:rPr lang="en-US" sz="3600"/>
              <a:t>(</a:t>
            </a:r>
            <a:r>
              <a:rPr lang="zh-CN" altLang="en-US" sz="3600" dirty="0"/>
              <a:t>收入报表</a:t>
            </a:r>
            <a:r>
              <a:rPr lang="en-US" altLang="zh-CN" sz="3600" dirty="0"/>
              <a:t>-</a:t>
            </a:r>
            <a:r>
              <a:rPr lang="zh-CN" altLang="en-US" sz="3600" dirty="0"/>
              <a:t>财务执行情况</a:t>
            </a:r>
            <a:r>
              <a:rPr lang="en-US" altLang="zh-CN" sz="3600" dirty="0"/>
              <a:t>)</a:t>
            </a:r>
            <a:endParaRPr lang="en-US" sz="3600" dirty="0"/>
          </a:p>
        </p:txBody>
      </p:sp>
      <p:pic>
        <p:nvPicPr>
          <p:cNvPr id="5" name="Content Placeholder 4"/>
          <p:cNvPicPr>
            <a:picLocks noGrp="1" noChangeAspect="1"/>
          </p:cNvPicPr>
          <p:nvPr>
            <p:ph sz="half" idx="2"/>
          </p:nvPr>
        </p:nvPicPr>
        <p:blipFill>
          <a:blip r:embed="rId3"/>
          <a:stretch>
            <a:fillRect/>
          </a:stretch>
        </p:blipFill>
        <p:spPr>
          <a:xfrm>
            <a:off x="5630948" y="1561068"/>
            <a:ext cx="6390719" cy="5036950"/>
          </a:xfrm>
          <a:prstGeom prst="rect">
            <a:avLst/>
          </a:prstGeom>
          <a:ln w="19050">
            <a:solidFill>
              <a:schemeClr val="tx2"/>
            </a:solidFill>
          </a:ln>
        </p:spPr>
      </p:pic>
      <p:sp>
        <p:nvSpPr>
          <p:cNvPr id="3" name="Content Placeholder 2"/>
          <p:cNvSpPr>
            <a:spLocks noGrp="1"/>
          </p:cNvSpPr>
          <p:nvPr>
            <p:ph sz="half" idx="1"/>
          </p:nvPr>
        </p:nvSpPr>
        <p:spPr>
          <a:xfrm>
            <a:off x="188249" y="1561069"/>
            <a:ext cx="5384800" cy="2464080"/>
          </a:xfrm>
          <a:ln w="19050">
            <a:solidFill>
              <a:schemeClr val="accent1"/>
            </a:solidFill>
          </a:ln>
        </p:spPr>
        <p:txBody>
          <a:bodyPr>
            <a:normAutofit lnSpcReduction="10000"/>
          </a:bodyPr>
          <a:lstStyle/>
          <a:p>
            <a:r>
              <a:rPr lang="en-US" sz="1800" dirty="0">
                <a:latin typeface="+mn-lt"/>
              </a:rPr>
              <a:t>Revenue</a:t>
            </a:r>
          </a:p>
          <a:p>
            <a:pPr lvl="1"/>
            <a:r>
              <a:rPr lang="en-US" sz="1600" dirty="0">
                <a:latin typeface="+mn-lt"/>
              </a:rPr>
              <a:t>Club dues vs donations/grants</a:t>
            </a:r>
          </a:p>
          <a:p>
            <a:pPr lvl="1"/>
            <a:r>
              <a:rPr lang="en-US" sz="1600" dirty="0">
                <a:latin typeface="+mn-lt"/>
              </a:rPr>
              <a:t>Received vs accrual basis</a:t>
            </a:r>
          </a:p>
          <a:p>
            <a:r>
              <a:rPr lang="en-US" sz="1800" dirty="0">
                <a:latin typeface="+mn-lt"/>
              </a:rPr>
              <a:t>Expenses</a:t>
            </a:r>
          </a:p>
          <a:p>
            <a:pPr lvl="1"/>
            <a:r>
              <a:rPr lang="en-US" sz="1600" dirty="0">
                <a:latin typeface="+mn-lt"/>
              </a:rPr>
              <a:t>Ensure valid &amp; incurred basis</a:t>
            </a:r>
          </a:p>
          <a:p>
            <a:pPr lvl="1"/>
            <a:r>
              <a:rPr lang="en-US" sz="1600" dirty="0">
                <a:latin typeface="+mn-lt"/>
              </a:rPr>
              <a:t>Completeness </a:t>
            </a:r>
            <a:r>
              <a:rPr lang="en-US" sz="1600" dirty="0" err="1">
                <a:latin typeface="+mn-lt"/>
              </a:rPr>
              <a:t>ie</a:t>
            </a:r>
            <a:r>
              <a:rPr lang="en-US" sz="1600" dirty="0">
                <a:latin typeface="+mn-lt"/>
              </a:rPr>
              <a:t> incurred in accounting period</a:t>
            </a:r>
          </a:p>
          <a:p>
            <a:r>
              <a:rPr lang="en-US" sz="1800" dirty="0">
                <a:latin typeface="+mn-lt"/>
              </a:rPr>
              <a:t>Projects</a:t>
            </a:r>
          </a:p>
          <a:p>
            <a:pPr lvl="1"/>
            <a:r>
              <a:rPr lang="en-US" sz="1600" dirty="0">
                <a:latin typeface="+mn-lt"/>
              </a:rPr>
              <a:t>Identify surplus/deficit</a:t>
            </a:r>
          </a:p>
          <a:p>
            <a:pPr lvl="1"/>
            <a:endParaRPr lang="en-US" sz="1600" dirty="0">
              <a:latin typeface="+mn-lt"/>
            </a:endParaRPr>
          </a:p>
        </p:txBody>
      </p:sp>
      <p:sp>
        <p:nvSpPr>
          <p:cNvPr id="6" name="Content Placeholder 2"/>
          <p:cNvSpPr txBox="1">
            <a:spLocks/>
          </p:cNvSpPr>
          <p:nvPr/>
        </p:nvSpPr>
        <p:spPr>
          <a:xfrm>
            <a:off x="188249" y="4089117"/>
            <a:ext cx="5384800" cy="2508901"/>
          </a:xfrm>
          <a:prstGeom prst="rect">
            <a:avLst/>
          </a:prstGeom>
          <a:ln w="19050">
            <a:solidFill>
              <a:schemeClr val="accent1"/>
            </a:solidFill>
          </a:ln>
        </p:spPr>
        <p:txBody>
          <a:bodyPr vert="horz" lIns="91440" tIns="45720" rIns="91440" bIns="45720" rtlCol="0">
            <a:normAutofit fontScale="92500" lnSpcReduction="10000"/>
          </a:bodyPr>
          <a:lstStyle>
            <a:lvl1pPr marL="514350" indent="-514350" algn="l" defTabSz="914400" rtl="0" eaLnBrk="1" latinLnBrk="0" hangingPunct="1">
              <a:spcBef>
                <a:spcPct val="20000"/>
              </a:spcBef>
              <a:buClr>
                <a:srgbClr val="003974"/>
              </a:buClr>
              <a:buFont typeface="Arial" pitchFamily="34" charset="0"/>
              <a:buChar char="•"/>
              <a:defRPr sz="2800" kern="1200">
                <a:solidFill>
                  <a:schemeClr val="tx1"/>
                </a:solidFill>
                <a:latin typeface="Myriad Pro" pitchFamily="34" charset="0"/>
                <a:ea typeface="Verdana" pitchFamily="34" charset="0"/>
                <a:cs typeface="Verdana" pitchFamily="34" charset="0"/>
              </a:defRPr>
            </a:lvl1pPr>
            <a:lvl2pPr marL="742950" indent="-285750" algn="l" defTabSz="914400" rtl="0" eaLnBrk="1" latinLnBrk="0" hangingPunct="1">
              <a:spcBef>
                <a:spcPct val="20000"/>
              </a:spcBef>
              <a:buClr>
                <a:srgbClr val="003974"/>
              </a:buClr>
              <a:buSzPct val="75000"/>
              <a:buFont typeface="Wingdings" pitchFamily="2" charset="2"/>
              <a:buChar char="§"/>
              <a:defRPr sz="2400" kern="1200">
                <a:solidFill>
                  <a:schemeClr val="tx1"/>
                </a:solidFill>
                <a:latin typeface="Myriad Pro" pitchFamily="34" charset="0"/>
                <a:ea typeface="Verdana" pitchFamily="34" charset="0"/>
                <a:cs typeface="Verdana" pitchFamily="34" charset="0"/>
              </a:defRPr>
            </a:lvl2pPr>
            <a:lvl3pPr marL="1143000" indent="-228600" algn="l" defTabSz="914400" rtl="0" eaLnBrk="1" latinLnBrk="0" hangingPunct="1">
              <a:spcBef>
                <a:spcPct val="20000"/>
              </a:spcBef>
              <a:buClr>
                <a:srgbClr val="003974"/>
              </a:buClr>
              <a:buFont typeface="Wingdings" pitchFamily="2" charset="2"/>
              <a:buChar char="s"/>
              <a:defRPr sz="2000" kern="1200">
                <a:solidFill>
                  <a:schemeClr val="tx1"/>
                </a:solidFill>
                <a:latin typeface="Myriad Pro" pitchFamily="34" charset="0"/>
                <a:ea typeface="Verdana" pitchFamily="34" charset="0"/>
                <a:cs typeface="Verdana" pitchFamily="34" charset="0"/>
              </a:defRPr>
            </a:lvl3pPr>
            <a:lvl4pPr marL="1600200" indent="-228600" algn="l" defTabSz="914400" rtl="0" eaLnBrk="1" latinLnBrk="0" hangingPunct="1">
              <a:spcBef>
                <a:spcPct val="20000"/>
              </a:spcBef>
              <a:buClr>
                <a:srgbClr val="003974"/>
              </a:buClr>
              <a:buSzPct val="75000"/>
              <a:buFont typeface="Courier New" pitchFamily="49" charset="0"/>
              <a:buChar char="o"/>
              <a:defRPr sz="1800" kern="1200">
                <a:solidFill>
                  <a:schemeClr val="tx1"/>
                </a:solidFill>
                <a:latin typeface="Myriad Pro" pitchFamily="34" charset="0"/>
                <a:ea typeface="Verdana" pitchFamily="34" charset="0"/>
                <a:cs typeface="Verdana" pitchFamily="34" charset="0"/>
              </a:defRPr>
            </a:lvl4pPr>
            <a:lvl5pPr marL="2060575" indent="-231775" algn="l" defTabSz="914400" rtl="0" eaLnBrk="1" latinLnBrk="0" hangingPunct="1">
              <a:spcBef>
                <a:spcPct val="20000"/>
              </a:spcBef>
              <a:buClr>
                <a:srgbClr val="003974"/>
              </a:buClr>
              <a:buFont typeface="Calibri" pitchFamily="34" charset="0"/>
              <a:buChar char="­"/>
              <a:defRPr sz="1800" kern="1200">
                <a:solidFill>
                  <a:schemeClr val="tx1"/>
                </a:solidFill>
                <a:latin typeface="Myriad Pro"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000" dirty="0">
                <a:latin typeface="+mn-lt"/>
              </a:rPr>
              <a:t>收入</a:t>
            </a:r>
          </a:p>
          <a:p>
            <a:pPr lvl="1"/>
            <a:r>
              <a:rPr lang="zh-CN" altLang="en-US" sz="1800" dirty="0">
                <a:latin typeface="+mn-lt"/>
              </a:rPr>
              <a:t>分会</a:t>
            </a:r>
            <a:r>
              <a:rPr lang="en-US" sz="1800" dirty="0">
                <a:latin typeface="+mn-lt"/>
              </a:rPr>
              <a:t>的会费 vs/捐款赠款</a:t>
            </a:r>
          </a:p>
          <a:p>
            <a:pPr lvl="1"/>
            <a:r>
              <a:rPr lang="en-US" sz="1800" dirty="0">
                <a:latin typeface="+mn-lt"/>
              </a:rPr>
              <a:t>收到 vs</a:t>
            </a:r>
            <a:r>
              <a:rPr lang="zh-CN" altLang="en-US" sz="1800" dirty="0"/>
              <a:t>权责发生制会计</a:t>
            </a:r>
            <a:endParaRPr lang="en-US" sz="1800" dirty="0">
              <a:latin typeface="+mn-lt"/>
            </a:endParaRPr>
          </a:p>
          <a:p>
            <a:r>
              <a:rPr lang="en-US" sz="2000" dirty="0">
                <a:latin typeface="+mn-lt"/>
              </a:rPr>
              <a:t>费用</a:t>
            </a:r>
          </a:p>
          <a:p>
            <a:pPr lvl="1"/>
            <a:r>
              <a:rPr lang="en-US" sz="1800" dirty="0">
                <a:latin typeface="+mn-lt"/>
              </a:rPr>
              <a:t>确保有效和费用</a:t>
            </a:r>
          </a:p>
          <a:p>
            <a:pPr lvl="1"/>
            <a:r>
              <a:rPr lang="en-US" sz="1800" dirty="0">
                <a:latin typeface="+mn-lt"/>
              </a:rPr>
              <a:t>完整性 </a:t>
            </a:r>
            <a:r>
              <a:rPr lang="en-US" sz="1800" dirty="0" err="1">
                <a:latin typeface="+mn-lt"/>
              </a:rPr>
              <a:t>I.e</a:t>
            </a:r>
            <a:r>
              <a:rPr lang="en-US" sz="1800" dirty="0">
                <a:latin typeface="+mn-lt"/>
              </a:rPr>
              <a:t> 会计期间</a:t>
            </a:r>
            <a:r>
              <a:rPr lang="zh-CN" altLang="en-US" sz="1800" dirty="0">
                <a:latin typeface="+mn-lt"/>
              </a:rPr>
              <a:t>用的</a:t>
            </a:r>
            <a:endParaRPr lang="en-US" sz="1800" dirty="0">
              <a:latin typeface="+mn-lt"/>
            </a:endParaRPr>
          </a:p>
          <a:p>
            <a:r>
              <a:rPr lang="en-US" sz="2000" dirty="0">
                <a:latin typeface="+mn-lt"/>
              </a:rPr>
              <a:t>项目</a:t>
            </a:r>
          </a:p>
          <a:p>
            <a:pPr lvl="1"/>
            <a:r>
              <a:rPr lang="en-US" sz="1800" dirty="0">
                <a:latin typeface="+mn-lt"/>
              </a:rPr>
              <a:t>经费来源与支出</a:t>
            </a:r>
          </a:p>
          <a:p>
            <a:pPr lvl="1"/>
            <a:endParaRPr lang="en-US" sz="1800" dirty="0">
              <a:latin typeface="+mn-lt"/>
            </a:endParaRPr>
          </a:p>
          <a:p>
            <a:pPr lvl="1"/>
            <a:endParaRPr lang="en-US" sz="1800" dirty="0">
              <a:latin typeface="+mn-lt"/>
            </a:endParaRPr>
          </a:p>
        </p:txBody>
      </p:sp>
    </p:spTree>
    <p:extLst>
      <p:ext uri="{BB962C8B-B14F-4D97-AF65-F5344CB8AC3E}">
        <p14:creationId xmlns:p14="http://schemas.microsoft.com/office/powerpoint/2010/main" val="12593243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Balance Sheet – financial position at a </a:t>
            </a:r>
            <a:r>
              <a:rPr lang="en-US" sz="3600"/>
              <a:t>date </a:t>
            </a:r>
            <a:br>
              <a:rPr lang="en-US" sz="3600"/>
            </a:br>
            <a:r>
              <a:rPr lang="en-US" sz="3600"/>
              <a:t>(</a:t>
            </a:r>
            <a:r>
              <a:rPr lang="en-US" sz="3600" dirty="0" err="1"/>
              <a:t>资产负债表-财务状况的日期</a:t>
            </a:r>
            <a:r>
              <a:rPr lang="en-US" sz="3600" dirty="0"/>
              <a:t>)</a:t>
            </a:r>
          </a:p>
        </p:txBody>
      </p:sp>
      <p:sp>
        <p:nvSpPr>
          <p:cNvPr id="3" name="Content Placeholder 2"/>
          <p:cNvSpPr>
            <a:spLocks noGrp="1"/>
          </p:cNvSpPr>
          <p:nvPr>
            <p:ph sz="half" idx="1"/>
          </p:nvPr>
        </p:nvSpPr>
        <p:spPr>
          <a:xfrm>
            <a:off x="5136778" y="1501182"/>
            <a:ext cx="3532093" cy="4406559"/>
          </a:xfrm>
        </p:spPr>
        <p:txBody>
          <a:bodyPr>
            <a:noAutofit/>
          </a:bodyPr>
          <a:lstStyle/>
          <a:p>
            <a:r>
              <a:rPr lang="en-US" sz="2400" dirty="0">
                <a:latin typeface="+mn-lt"/>
              </a:rPr>
              <a:t>Assets</a:t>
            </a:r>
          </a:p>
          <a:p>
            <a:pPr lvl="1"/>
            <a:r>
              <a:rPr lang="en-US" sz="2000" dirty="0">
                <a:latin typeface="+mn-lt"/>
              </a:rPr>
              <a:t>Fixed vs Current Assets</a:t>
            </a:r>
          </a:p>
          <a:p>
            <a:pPr lvl="1"/>
            <a:r>
              <a:rPr lang="en-US" sz="2000" dirty="0" err="1">
                <a:latin typeface="+mn-lt"/>
              </a:rPr>
              <a:t>Realisable</a:t>
            </a:r>
            <a:r>
              <a:rPr lang="en-US" sz="2000" dirty="0">
                <a:latin typeface="+mn-lt"/>
              </a:rPr>
              <a:t> value</a:t>
            </a:r>
          </a:p>
          <a:p>
            <a:pPr lvl="1"/>
            <a:r>
              <a:rPr lang="en-US" sz="2000" dirty="0">
                <a:latin typeface="+mn-lt"/>
              </a:rPr>
              <a:t>Belongs to the club</a:t>
            </a:r>
          </a:p>
          <a:p>
            <a:r>
              <a:rPr lang="en-US" sz="2400" dirty="0">
                <a:latin typeface="+mn-lt"/>
              </a:rPr>
              <a:t>Liabilities</a:t>
            </a:r>
          </a:p>
          <a:p>
            <a:pPr lvl="1"/>
            <a:r>
              <a:rPr lang="en-US" sz="2000" dirty="0">
                <a:latin typeface="+mn-lt"/>
              </a:rPr>
              <a:t>Completeness of liabilities</a:t>
            </a:r>
          </a:p>
          <a:p>
            <a:pPr lvl="1"/>
            <a:r>
              <a:rPr lang="en-US" sz="2000" dirty="0">
                <a:latin typeface="+mn-lt"/>
              </a:rPr>
              <a:t>Short term vs long term</a:t>
            </a:r>
          </a:p>
          <a:p>
            <a:r>
              <a:rPr lang="en-US" sz="2400" dirty="0">
                <a:latin typeface="+mn-lt"/>
              </a:rPr>
              <a:t>Cut off @ balance sheet date</a:t>
            </a:r>
          </a:p>
          <a:p>
            <a:r>
              <a:rPr lang="en-US" sz="2400" dirty="0">
                <a:latin typeface="+mn-lt"/>
              </a:rPr>
              <a:t>Assets of the Centre?</a:t>
            </a:r>
          </a:p>
        </p:txBody>
      </p:sp>
      <p:pic>
        <p:nvPicPr>
          <p:cNvPr id="5" name="Content Placeholder 4"/>
          <p:cNvPicPr>
            <a:picLocks noGrp="1" noChangeAspect="1"/>
          </p:cNvPicPr>
          <p:nvPr>
            <p:ph sz="half" idx="2"/>
          </p:nvPr>
        </p:nvPicPr>
        <p:blipFill>
          <a:blip r:embed="rId3"/>
          <a:stretch>
            <a:fillRect/>
          </a:stretch>
        </p:blipFill>
        <p:spPr>
          <a:xfrm>
            <a:off x="302263" y="1501182"/>
            <a:ext cx="4761781" cy="5239019"/>
          </a:xfrm>
          <a:prstGeom prst="rect">
            <a:avLst/>
          </a:prstGeom>
          <a:ln>
            <a:solidFill>
              <a:schemeClr val="tx1"/>
            </a:solidFill>
          </a:ln>
        </p:spPr>
      </p:pic>
      <p:sp>
        <p:nvSpPr>
          <p:cNvPr id="8" name="Content Placeholder 2"/>
          <p:cNvSpPr txBox="1">
            <a:spLocks/>
          </p:cNvSpPr>
          <p:nvPr/>
        </p:nvSpPr>
        <p:spPr>
          <a:xfrm>
            <a:off x="8579224" y="1501181"/>
            <a:ext cx="3612776" cy="4406559"/>
          </a:xfrm>
          <a:prstGeom prst="rect">
            <a:avLst/>
          </a:prstGeom>
        </p:spPr>
        <p:txBody>
          <a:bodyPr vert="horz" lIns="91440" tIns="45720" rIns="91440" bIns="45720" rtlCol="0">
            <a:noAutofit/>
          </a:bodyPr>
          <a:lstStyle>
            <a:lvl1pPr marL="514350" indent="-514350" algn="l" defTabSz="914400" rtl="0" eaLnBrk="1" latinLnBrk="0" hangingPunct="1">
              <a:spcBef>
                <a:spcPct val="20000"/>
              </a:spcBef>
              <a:buClr>
                <a:srgbClr val="003974"/>
              </a:buClr>
              <a:buFont typeface="Arial" pitchFamily="34" charset="0"/>
              <a:buChar char="•"/>
              <a:defRPr sz="2800" kern="1200">
                <a:solidFill>
                  <a:schemeClr val="tx1"/>
                </a:solidFill>
                <a:latin typeface="Myriad Pro" pitchFamily="34" charset="0"/>
                <a:ea typeface="Verdana" pitchFamily="34" charset="0"/>
                <a:cs typeface="Verdana" pitchFamily="34" charset="0"/>
              </a:defRPr>
            </a:lvl1pPr>
            <a:lvl2pPr marL="742950" indent="-285750" algn="l" defTabSz="914400" rtl="0" eaLnBrk="1" latinLnBrk="0" hangingPunct="1">
              <a:spcBef>
                <a:spcPct val="20000"/>
              </a:spcBef>
              <a:buClr>
                <a:srgbClr val="003974"/>
              </a:buClr>
              <a:buSzPct val="75000"/>
              <a:buFont typeface="Wingdings" pitchFamily="2" charset="2"/>
              <a:buChar char="§"/>
              <a:defRPr sz="2400" kern="1200">
                <a:solidFill>
                  <a:schemeClr val="tx1"/>
                </a:solidFill>
                <a:latin typeface="Myriad Pro" pitchFamily="34" charset="0"/>
                <a:ea typeface="Verdana" pitchFamily="34" charset="0"/>
                <a:cs typeface="Verdana" pitchFamily="34" charset="0"/>
              </a:defRPr>
            </a:lvl2pPr>
            <a:lvl3pPr marL="1143000" indent="-228600" algn="l" defTabSz="914400" rtl="0" eaLnBrk="1" latinLnBrk="0" hangingPunct="1">
              <a:spcBef>
                <a:spcPct val="20000"/>
              </a:spcBef>
              <a:buClr>
                <a:srgbClr val="003974"/>
              </a:buClr>
              <a:buFont typeface="Wingdings" pitchFamily="2" charset="2"/>
              <a:buChar char="s"/>
              <a:defRPr sz="2000" kern="1200">
                <a:solidFill>
                  <a:schemeClr val="tx1"/>
                </a:solidFill>
                <a:latin typeface="Myriad Pro" pitchFamily="34" charset="0"/>
                <a:ea typeface="Verdana" pitchFamily="34" charset="0"/>
                <a:cs typeface="Verdana" pitchFamily="34" charset="0"/>
              </a:defRPr>
            </a:lvl3pPr>
            <a:lvl4pPr marL="1600200" indent="-228600" algn="l" defTabSz="914400" rtl="0" eaLnBrk="1" latinLnBrk="0" hangingPunct="1">
              <a:spcBef>
                <a:spcPct val="20000"/>
              </a:spcBef>
              <a:buClr>
                <a:srgbClr val="003974"/>
              </a:buClr>
              <a:buSzPct val="75000"/>
              <a:buFont typeface="Courier New" pitchFamily="49" charset="0"/>
              <a:buChar char="o"/>
              <a:defRPr sz="1800" kern="1200">
                <a:solidFill>
                  <a:schemeClr val="tx1"/>
                </a:solidFill>
                <a:latin typeface="Myriad Pro" pitchFamily="34" charset="0"/>
                <a:ea typeface="Verdana" pitchFamily="34" charset="0"/>
                <a:cs typeface="Verdana" pitchFamily="34" charset="0"/>
              </a:defRPr>
            </a:lvl4pPr>
            <a:lvl5pPr marL="2060575" indent="-231775" algn="l" defTabSz="914400" rtl="0" eaLnBrk="1" latinLnBrk="0" hangingPunct="1">
              <a:spcBef>
                <a:spcPct val="20000"/>
              </a:spcBef>
              <a:buClr>
                <a:srgbClr val="003974"/>
              </a:buClr>
              <a:buFont typeface="Calibri" pitchFamily="34" charset="0"/>
              <a:buChar char="­"/>
              <a:defRPr sz="1800" kern="1200">
                <a:solidFill>
                  <a:schemeClr val="tx1"/>
                </a:solidFill>
                <a:latin typeface="Myriad Pro"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a:latin typeface="+mn-lt"/>
              </a:rPr>
              <a:t>资产</a:t>
            </a:r>
          </a:p>
          <a:p>
            <a:pPr lvl="1"/>
            <a:r>
              <a:rPr lang="en-US" sz="2000" dirty="0">
                <a:latin typeface="+mn-lt"/>
              </a:rPr>
              <a:t>固定 vs</a:t>
            </a:r>
            <a:r>
              <a:rPr lang="zh-CN" altLang="en-US" sz="2000" dirty="0"/>
              <a:t>流动资产</a:t>
            </a:r>
            <a:endParaRPr lang="en-US" altLang="zh-CN" sz="2000" dirty="0"/>
          </a:p>
          <a:p>
            <a:pPr lvl="1"/>
            <a:r>
              <a:rPr lang="en-US" sz="2000" dirty="0">
                <a:latin typeface="+mn-lt"/>
              </a:rPr>
              <a:t>可变现净值 </a:t>
            </a:r>
            <a:r>
              <a:rPr lang="zh-CN" altLang="en-US" sz="2000" dirty="0"/>
              <a:t>资产</a:t>
            </a:r>
            <a:endParaRPr lang="en-US" sz="2000" dirty="0">
              <a:latin typeface="+mn-lt"/>
            </a:endParaRPr>
          </a:p>
          <a:p>
            <a:pPr lvl="1"/>
            <a:r>
              <a:rPr lang="en-US" sz="2000" dirty="0">
                <a:latin typeface="+mn-lt"/>
              </a:rPr>
              <a:t>属于</a:t>
            </a:r>
            <a:r>
              <a:rPr lang="zh-CN" altLang="en-US" sz="2000" dirty="0">
                <a:latin typeface="+mn-lt"/>
              </a:rPr>
              <a:t>分会</a:t>
            </a:r>
            <a:endParaRPr lang="en-US" sz="2000" dirty="0">
              <a:latin typeface="+mn-lt"/>
            </a:endParaRPr>
          </a:p>
          <a:p>
            <a:r>
              <a:rPr lang="en-US" sz="2400" dirty="0">
                <a:latin typeface="+mn-lt"/>
              </a:rPr>
              <a:t>负债</a:t>
            </a:r>
          </a:p>
          <a:p>
            <a:pPr lvl="1"/>
            <a:r>
              <a:rPr lang="en-US" sz="2000" dirty="0">
                <a:latin typeface="+mn-lt"/>
              </a:rPr>
              <a:t>完整性的負債</a:t>
            </a:r>
          </a:p>
          <a:p>
            <a:pPr lvl="1"/>
            <a:r>
              <a:rPr lang="en-US" sz="2000" dirty="0">
                <a:latin typeface="+mn-lt"/>
              </a:rPr>
              <a:t>短期 vs 长期</a:t>
            </a:r>
          </a:p>
          <a:p>
            <a:r>
              <a:rPr lang="zh-CN" altLang="en-US" sz="2400" dirty="0"/>
              <a:t>平衡表截止日期</a:t>
            </a:r>
            <a:endParaRPr lang="en-US" altLang="zh-CN" sz="2400" dirty="0"/>
          </a:p>
          <a:p>
            <a:r>
              <a:rPr lang="en-US" sz="2400" dirty="0">
                <a:latin typeface="+mn-lt"/>
              </a:rPr>
              <a:t>中心</a:t>
            </a:r>
            <a:r>
              <a:rPr lang="en-US" sz="2400" dirty="0"/>
              <a:t>的资产</a:t>
            </a:r>
            <a:r>
              <a:rPr lang="en-US" sz="2400" dirty="0">
                <a:latin typeface="+mn-lt"/>
              </a:rPr>
              <a:t>?</a:t>
            </a:r>
          </a:p>
        </p:txBody>
      </p:sp>
    </p:spTree>
    <p:extLst>
      <p:ext uri="{BB962C8B-B14F-4D97-AF65-F5344CB8AC3E}">
        <p14:creationId xmlns:p14="http://schemas.microsoft.com/office/powerpoint/2010/main" val="5464334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eRoses</a:t>
            </a:r>
            <a:r>
              <a:rPr lang="en-US" dirty="0"/>
              <a:t> – income statement (</a:t>
            </a:r>
            <a:r>
              <a:rPr lang="zh-CN" altLang="en-US" b="1" dirty="0"/>
              <a:t>利润表</a:t>
            </a:r>
            <a:r>
              <a:rPr lang="en-US" altLang="zh-CN" b="1" dirty="0"/>
              <a:t>)</a:t>
            </a:r>
            <a:endParaRPr lang="en-US" dirty="0"/>
          </a:p>
        </p:txBody>
      </p:sp>
      <p:pic>
        <p:nvPicPr>
          <p:cNvPr id="4" name="Picture 2"/>
          <p:cNvPicPr>
            <a:picLocks noGrp="1" noChangeAspect="1" noChangeArrowheads="1"/>
          </p:cNvPicPr>
          <p:nvPr>
            <p:ph sz="half" idx="1"/>
          </p:nvPr>
        </p:nvPicPr>
        <p:blipFill>
          <a:blip r:embed="rId3" cstate="print"/>
          <a:stretch>
            <a:fillRect/>
          </a:stretch>
        </p:blipFill>
        <p:spPr bwMode="auto">
          <a:xfrm>
            <a:off x="206187" y="1515216"/>
            <a:ext cx="5384800" cy="4831027"/>
          </a:xfrm>
          <a:prstGeom prst="rect">
            <a:avLst/>
          </a:prstGeom>
          <a:noFill/>
          <a:ln w="9525">
            <a:solidFill>
              <a:schemeClr val="accent1"/>
            </a:solidFill>
            <a:miter lim="800000"/>
            <a:headEnd/>
            <a:tailEnd/>
          </a:ln>
        </p:spPr>
      </p:pic>
      <p:sp>
        <p:nvSpPr>
          <p:cNvPr id="2" name="Action Button: Information 1">
            <a:hlinkClick r:id="rId4" action="ppaction://hlinkfile" highlightClick="1"/>
          </p:cNvPr>
          <p:cNvSpPr/>
          <p:nvPr/>
        </p:nvSpPr>
        <p:spPr>
          <a:xfrm>
            <a:off x="424873" y="5695839"/>
            <a:ext cx="692727" cy="6096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890521758"/>
              </p:ext>
            </p:extLst>
          </p:nvPr>
        </p:nvGraphicFramePr>
        <p:xfrm>
          <a:off x="5683624" y="1515216"/>
          <a:ext cx="6228000" cy="4831027"/>
        </p:xfrm>
        <a:graphic>
          <a:graphicData uri="http://schemas.openxmlformats.org/drawingml/2006/table">
            <a:tbl>
              <a:tblPr firstRow="1" bandRow="1">
                <a:tableStyleId>{B301B821-A1FF-4177-AEE7-76D212191A09}</a:tableStyleId>
              </a:tblPr>
              <a:tblGrid>
                <a:gridCol w="2076000">
                  <a:extLst>
                    <a:ext uri="{9D8B030D-6E8A-4147-A177-3AD203B41FA5}">
                      <a16:colId xmlns:a16="http://schemas.microsoft.com/office/drawing/2014/main" val="20000"/>
                    </a:ext>
                  </a:extLst>
                </a:gridCol>
                <a:gridCol w="2076000">
                  <a:extLst>
                    <a:ext uri="{9D8B030D-6E8A-4147-A177-3AD203B41FA5}">
                      <a16:colId xmlns:a16="http://schemas.microsoft.com/office/drawing/2014/main" val="20001"/>
                    </a:ext>
                  </a:extLst>
                </a:gridCol>
                <a:gridCol w="2076000">
                  <a:extLst>
                    <a:ext uri="{9D8B030D-6E8A-4147-A177-3AD203B41FA5}">
                      <a16:colId xmlns:a16="http://schemas.microsoft.com/office/drawing/2014/main" val="20002"/>
                    </a:ext>
                  </a:extLst>
                </a:gridCol>
              </a:tblGrid>
              <a:tr h="121739">
                <a:tc>
                  <a:txBody>
                    <a:bodyPr/>
                    <a:lstStyle/>
                    <a:p>
                      <a:pPr algn="ctr"/>
                      <a:r>
                        <a:rPr lang="en-US" sz="1400" dirty="0" err="1">
                          <a:latin typeface="+mn-lt"/>
                        </a:rPr>
                        <a:t>Pendapatan</a:t>
                      </a:r>
                      <a:endParaRPr lang="en-US" sz="1400" dirty="0"/>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Income</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a:t>收入</a:t>
                      </a:r>
                      <a:endParaRPr lang="en-US" sz="1400" dirty="0">
                        <a:latin typeface="+mn-lt"/>
                      </a:endParaRPr>
                    </a:p>
                  </a:txBody>
                  <a:tcPr marL="45720" marR="45720" anchor="ctr"/>
                </a:tc>
                <a:extLst>
                  <a:ext uri="{0D108BD9-81ED-4DB2-BD59-A6C34878D82A}">
                    <a16:rowId xmlns:a16="http://schemas.microsoft.com/office/drawing/2014/main" val="10000"/>
                  </a:ext>
                </a:extLst>
              </a:tr>
              <a:tr h="136082">
                <a:tc>
                  <a:txBody>
                    <a:bodyPr/>
                    <a:lstStyle/>
                    <a:p>
                      <a:pPr algn="ctr"/>
                      <a:r>
                        <a:rPr lang="en-US" sz="1400" dirty="0" err="1">
                          <a:latin typeface="+mn-lt"/>
                        </a:rPr>
                        <a:t>Yuran</a:t>
                      </a:r>
                      <a:r>
                        <a:rPr lang="en-US" sz="1400" dirty="0">
                          <a:latin typeface="+mn-lt"/>
                        </a:rPr>
                        <a:t> </a:t>
                      </a:r>
                      <a:r>
                        <a:rPr lang="en-US" sz="1400" dirty="0" err="1">
                          <a:latin typeface="+mn-lt"/>
                        </a:rPr>
                        <a:t>Kemasukan</a:t>
                      </a:r>
                      <a:endParaRPr lang="en-US" sz="1400" dirty="0"/>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Entrance Fees</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a:t>入会费</a:t>
                      </a:r>
                      <a:endParaRPr lang="en-US" sz="1400" dirty="0"/>
                    </a:p>
                  </a:txBody>
                  <a:tcPr marL="45720" marR="45720" anchor="ctr"/>
                </a:tc>
                <a:extLst>
                  <a:ext uri="{0D108BD9-81ED-4DB2-BD59-A6C34878D82A}">
                    <a16:rowId xmlns:a16="http://schemas.microsoft.com/office/drawing/2014/main" val="10001"/>
                  </a:ext>
                </a:extLst>
              </a:tr>
              <a:tr h="177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a:t>Yuran</a:t>
                      </a:r>
                      <a:r>
                        <a:rPr lang="en-US" sz="1400" dirty="0"/>
                        <a:t> Ahli</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Members’ Fees</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a:t>会费</a:t>
                      </a:r>
                      <a:endParaRPr lang="en-US" sz="1400" dirty="0"/>
                    </a:p>
                  </a:txBody>
                  <a:tcPr marL="45720" marR="45720" anchor="ctr"/>
                </a:tc>
                <a:extLst>
                  <a:ext uri="{0D108BD9-81ED-4DB2-BD59-A6C34878D82A}">
                    <a16:rowId xmlns:a16="http://schemas.microsoft.com/office/drawing/2014/main" val="10002"/>
                  </a:ext>
                </a:extLst>
              </a:tr>
              <a:tr h="3118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a:t>Kutipan</a:t>
                      </a:r>
                      <a:r>
                        <a:rPr lang="en-US" sz="1400" dirty="0"/>
                        <a:t> Dana</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Fund raising</a:t>
                      </a:r>
                    </a:p>
                  </a:txBody>
                  <a:tcPr marL="45720" marR="45720" anchor="ctr"/>
                </a:tc>
                <a:tc>
                  <a:txBody>
                    <a:bodyPr/>
                    <a:lstStyle/>
                    <a:p>
                      <a:pPr algn="ctr"/>
                      <a:r>
                        <a:rPr lang="zh-CN" altLang="en-US" sz="1400" dirty="0"/>
                        <a:t>集资</a:t>
                      </a:r>
                      <a:endParaRPr lang="en-US" sz="1400" dirty="0"/>
                    </a:p>
                  </a:txBody>
                  <a:tcPr marL="45720" marR="45720" anchor="ctr"/>
                </a:tc>
                <a:extLst>
                  <a:ext uri="{0D108BD9-81ED-4DB2-BD59-A6C34878D82A}">
                    <a16:rowId xmlns:a16="http://schemas.microsoft.com/office/drawing/2014/main" val="10003"/>
                  </a:ext>
                </a:extLst>
              </a:tr>
              <a:tr h="2586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Derma</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Donation</a:t>
                      </a:r>
                    </a:p>
                  </a:txBody>
                  <a:tcPr marL="45720" marR="45720" anchor="ctr"/>
                </a:tc>
                <a:tc>
                  <a:txBody>
                    <a:bodyPr/>
                    <a:lstStyle/>
                    <a:p>
                      <a:pPr algn="ctr"/>
                      <a:r>
                        <a:rPr lang="zh-CN" altLang="en-US" sz="1400" dirty="0"/>
                        <a:t>筹款</a:t>
                      </a:r>
                      <a:endParaRPr lang="en-US" sz="1400" dirty="0"/>
                    </a:p>
                  </a:txBody>
                  <a:tcPr marL="45720" marR="45720" anchor="ctr"/>
                </a:tc>
                <a:extLst>
                  <a:ext uri="{0D108BD9-81ED-4DB2-BD59-A6C34878D82A}">
                    <a16:rowId xmlns:a16="http://schemas.microsoft.com/office/drawing/2014/main" val="10004"/>
                  </a:ext>
                </a:extLst>
              </a:tr>
              <a:tr h="3220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err="1">
                          <a:solidFill>
                            <a:schemeClr val="lt1"/>
                          </a:solidFill>
                          <a:latin typeface="+mn-lt"/>
                          <a:ea typeface="+mn-ea"/>
                          <a:cs typeface="+mn-cs"/>
                        </a:rPr>
                        <a:t>Perbelanjaan</a:t>
                      </a:r>
                      <a:endParaRPr lang="en-US" sz="1400" b="1" kern="1200" dirty="0">
                        <a:solidFill>
                          <a:schemeClr val="lt1"/>
                        </a:solidFill>
                        <a:latin typeface="+mn-lt"/>
                        <a:ea typeface="+mn-ea"/>
                        <a:cs typeface="+mn-cs"/>
                      </a:endParaRPr>
                    </a:p>
                  </a:txBody>
                  <a:tcPr marL="45720" marR="4572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mn-lt"/>
                          <a:ea typeface="+mn-ea"/>
                          <a:cs typeface="+mn-cs"/>
                        </a:rPr>
                        <a:t>Expenses</a:t>
                      </a:r>
                    </a:p>
                  </a:txBody>
                  <a:tcPr marL="45720" marR="45720"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rPr>
                        <a:t>费用</a:t>
                      </a:r>
                      <a:endParaRPr lang="en-US" sz="1400" b="1" dirty="0">
                        <a:solidFill>
                          <a:schemeClr val="bg1"/>
                        </a:solidFill>
                      </a:endParaRPr>
                    </a:p>
                  </a:txBody>
                  <a:tcPr marL="45720" marR="45720" anchor="ctr">
                    <a:solidFill>
                      <a:schemeClr val="accent1"/>
                    </a:solidFill>
                  </a:tcPr>
                </a:tc>
                <a:extLst>
                  <a:ext uri="{0D108BD9-81ED-4DB2-BD59-A6C34878D82A}">
                    <a16:rowId xmlns:a16="http://schemas.microsoft.com/office/drawing/2014/main" val="10005"/>
                  </a:ext>
                </a:extLst>
              </a:tr>
              <a:tr h="579098">
                <a:tc>
                  <a:txBody>
                    <a:bodyPr/>
                    <a:lstStyle/>
                    <a:p>
                      <a:pPr algn="ctr"/>
                      <a:r>
                        <a:rPr lang="en-US" sz="1400" dirty="0" err="1">
                          <a:latin typeface="+mn-lt"/>
                        </a:rPr>
                        <a:t>Perbelanjaan</a:t>
                      </a:r>
                      <a:r>
                        <a:rPr lang="en-US" sz="1400" dirty="0">
                          <a:latin typeface="+mn-lt"/>
                        </a:rPr>
                        <a:t> </a:t>
                      </a:r>
                      <a:r>
                        <a:rPr lang="en-US" sz="1400" dirty="0" err="1">
                          <a:latin typeface="+mn-lt"/>
                        </a:rPr>
                        <a:t>aktiviti</a:t>
                      </a:r>
                      <a:r>
                        <a:rPr lang="en-US" sz="1400" dirty="0">
                          <a:latin typeface="+mn-lt"/>
                        </a:rPr>
                        <a:t> </a:t>
                      </a:r>
                      <a:r>
                        <a:rPr lang="en-US" sz="1400" dirty="0" err="1">
                          <a:latin typeface="+mn-lt"/>
                        </a:rPr>
                        <a:t>kutipan</a:t>
                      </a:r>
                      <a:r>
                        <a:rPr lang="en-US" sz="1400" dirty="0">
                          <a:latin typeface="+mn-lt"/>
                        </a:rPr>
                        <a:t> derma</a:t>
                      </a:r>
                      <a:endParaRPr lang="en-US" sz="1400" dirty="0"/>
                    </a:p>
                  </a:txBody>
                  <a:tcPr marL="45720" marR="45720" anchor="ctr"/>
                </a:tc>
                <a:tc>
                  <a:txBody>
                    <a:bodyPr/>
                    <a:lstStyle/>
                    <a:p>
                      <a:pPr algn="ctr"/>
                      <a:r>
                        <a:rPr lang="en-US" sz="1400" dirty="0"/>
                        <a:t>Fund raising</a:t>
                      </a:r>
                      <a:r>
                        <a:rPr lang="en-US" sz="1400" baseline="0" dirty="0"/>
                        <a:t> expenses</a:t>
                      </a:r>
                      <a:endParaRPr lang="en-US" sz="1400" dirty="0"/>
                    </a:p>
                  </a:txBody>
                  <a:tcPr marL="45720" marR="45720" anchor="ctr"/>
                </a:tc>
                <a:tc>
                  <a:txBody>
                    <a:bodyPr/>
                    <a:lstStyle/>
                    <a:p>
                      <a:pPr algn="ctr"/>
                      <a:r>
                        <a:rPr lang="zh-CN" altLang="en-US" sz="1400" dirty="0">
                          <a:latin typeface="Verdana" panose="020B0604030504040204" pitchFamily="34" charset="0"/>
                        </a:rPr>
                        <a:t>筹目经费</a:t>
                      </a:r>
                      <a:endParaRPr lang="en-US" sz="1400" dirty="0"/>
                    </a:p>
                  </a:txBody>
                  <a:tcPr marL="45720" marR="45720" anchor="ctr"/>
                </a:tc>
                <a:extLst>
                  <a:ext uri="{0D108BD9-81ED-4DB2-BD59-A6C34878D82A}">
                    <a16:rowId xmlns:a16="http://schemas.microsoft.com/office/drawing/2014/main" val="10006"/>
                  </a:ext>
                </a:extLst>
              </a:tr>
              <a:tr h="356706">
                <a:tc>
                  <a:txBody>
                    <a:bodyPr/>
                    <a:lstStyle/>
                    <a:p>
                      <a:pPr algn="ctr"/>
                      <a:r>
                        <a:rPr lang="en-US" sz="1400" dirty="0" err="1">
                          <a:latin typeface="+mn-lt"/>
                        </a:rPr>
                        <a:t>Perbelanjaan</a:t>
                      </a:r>
                      <a:r>
                        <a:rPr lang="en-US" sz="1400" dirty="0">
                          <a:latin typeface="+mn-lt"/>
                        </a:rPr>
                        <a:t> </a:t>
                      </a:r>
                      <a:r>
                        <a:rPr lang="en-US" sz="1400" dirty="0" err="1">
                          <a:latin typeface="+mn-lt"/>
                        </a:rPr>
                        <a:t>kebajikan</a:t>
                      </a:r>
                      <a:endParaRPr lang="en-US" sz="1400" dirty="0"/>
                    </a:p>
                  </a:txBody>
                  <a:tcPr marL="45720" marR="45720" anchor="ctr"/>
                </a:tc>
                <a:tc>
                  <a:txBody>
                    <a:bodyPr/>
                    <a:lstStyle/>
                    <a:p>
                      <a:pPr algn="ctr"/>
                      <a:r>
                        <a:rPr lang="en-US" sz="1400" dirty="0"/>
                        <a:t>Welfare expenses</a:t>
                      </a:r>
                    </a:p>
                  </a:txBody>
                  <a:tcPr marL="45720" marR="45720"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a:solidFill>
                            <a:schemeClr val="dk1"/>
                          </a:solidFill>
                          <a:latin typeface="+mn-lt"/>
                          <a:ea typeface="+mn-ea"/>
                          <a:cs typeface="+mn-cs"/>
                        </a:rPr>
                        <a:t>福利支出</a:t>
                      </a:r>
                      <a:endParaRPr lang="en-US" altLang="zh-CN" sz="1400" kern="1200" dirty="0">
                        <a:solidFill>
                          <a:schemeClr val="dk1"/>
                        </a:solidFill>
                        <a:latin typeface="+mn-lt"/>
                        <a:ea typeface="+mn-ea"/>
                        <a:cs typeface="+mn-cs"/>
                      </a:endParaRPr>
                    </a:p>
                  </a:txBody>
                  <a:tcPr marL="45720" marR="45720" anchor="ctr"/>
                </a:tc>
                <a:extLst>
                  <a:ext uri="{0D108BD9-81ED-4DB2-BD59-A6C34878D82A}">
                    <a16:rowId xmlns:a16="http://schemas.microsoft.com/office/drawing/2014/main" val="10007"/>
                  </a:ext>
                </a:extLst>
              </a:tr>
              <a:tr h="224118">
                <a:tc>
                  <a:txBody>
                    <a:bodyPr/>
                    <a:lstStyle/>
                    <a:p>
                      <a:pPr algn="ctr"/>
                      <a:r>
                        <a:rPr lang="en-US" sz="1400" dirty="0" err="1">
                          <a:latin typeface="+mn-lt"/>
                        </a:rPr>
                        <a:t>Khairat</a:t>
                      </a:r>
                      <a:r>
                        <a:rPr lang="en-US" sz="1400" dirty="0">
                          <a:latin typeface="+mn-lt"/>
                        </a:rPr>
                        <a:t> </a:t>
                      </a:r>
                      <a:r>
                        <a:rPr lang="en-US" sz="1400" dirty="0" err="1">
                          <a:latin typeface="+mn-lt"/>
                        </a:rPr>
                        <a:t>Umum</a:t>
                      </a:r>
                      <a:endParaRPr lang="en-US" sz="1400" dirty="0"/>
                    </a:p>
                  </a:txBody>
                  <a:tcPr marL="45720" marR="45720" anchor="ctr"/>
                </a:tc>
                <a:tc>
                  <a:txBody>
                    <a:bodyPr/>
                    <a:lstStyle/>
                    <a:p>
                      <a:pPr algn="ctr"/>
                      <a:r>
                        <a:rPr lang="en-US" sz="1400" dirty="0"/>
                        <a:t>Donation to General Public</a:t>
                      </a:r>
                    </a:p>
                  </a:txBody>
                  <a:tcPr marL="45720" marR="45720" anchor="ctr"/>
                </a:tc>
                <a:tc>
                  <a:txBody>
                    <a:bodyPr/>
                    <a:lstStyle/>
                    <a:p>
                      <a:pPr algn="ctr"/>
                      <a:r>
                        <a:rPr lang="zh-CN" altLang="en-US" sz="1400" dirty="0"/>
                        <a:t>公益慈善</a:t>
                      </a:r>
                    </a:p>
                  </a:txBody>
                  <a:tcPr marL="45720" marR="45720" anchor="ctr"/>
                </a:tc>
                <a:extLst>
                  <a:ext uri="{0D108BD9-81ED-4DB2-BD59-A6C34878D82A}">
                    <a16:rowId xmlns:a16="http://schemas.microsoft.com/office/drawing/2014/main" val="10008"/>
                  </a:ext>
                </a:extLst>
              </a:tr>
              <a:tr h="256391">
                <a:tc>
                  <a:txBody>
                    <a:bodyPr/>
                    <a:lstStyle/>
                    <a:p>
                      <a:pPr algn="ctr"/>
                      <a:r>
                        <a:rPr lang="en-US" sz="1400" dirty="0" err="1">
                          <a:latin typeface="+mn-lt"/>
                        </a:rPr>
                        <a:t>Khairat</a:t>
                      </a:r>
                      <a:r>
                        <a:rPr lang="en-US" sz="1400" dirty="0">
                          <a:latin typeface="+mn-lt"/>
                        </a:rPr>
                        <a:t> </a:t>
                      </a:r>
                      <a:r>
                        <a:rPr lang="en-US" sz="1400" dirty="0" err="1">
                          <a:latin typeface="+mn-lt"/>
                        </a:rPr>
                        <a:t>Kematian</a:t>
                      </a:r>
                      <a:endParaRPr lang="en-US" sz="1400" dirty="0"/>
                    </a:p>
                  </a:txBody>
                  <a:tcPr marL="45720" marR="45720" anchor="ctr"/>
                </a:tc>
                <a:tc>
                  <a:txBody>
                    <a:bodyPr/>
                    <a:lstStyle/>
                    <a:p>
                      <a:pPr algn="ctr"/>
                      <a:r>
                        <a:rPr lang="en-US" sz="1400" dirty="0"/>
                        <a:t>Contribution for loss of family members</a:t>
                      </a:r>
                    </a:p>
                  </a:txBody>
                  <a:tcPr marL="45720" marR="45720" anchor="ctr"/>
                </a:tc>
                <a:tc>
                  <a:txBody>
                    <a:bodyPr/>
                    <a:lstStyle/>
                    <a:p>
                      <a:pPr algn="ctr"/>
                      <a:r>
                        <a:rPr lang="zh-CN" altLang="en-US" sz="1400" dirty="0"/>
                        <a:t>慈善死亡</a:t>
                      </a:r>
                    </a:p>
                  </a:txBody>
                  <a:tcPr marL="45720" marR="45720" anchor="ctr"/>
                </a:tc>
                <a:extLst>
                  <a:ext uri="{0D108BD9-81ED-4DB2-BD59-A6C34878D82A}">
                    <a16:rowId xmlns:a16="http://schemas.microsoft.com/office/drawing/2014/main" val="10009"/>
                  </a:ext>
                </a:extLst>
              </a:tr>
              <a:tr h="199017">
                <a:tc>
                  <a:txBody>
                    <a:bodyPr/>
                    <a:lstStyle/>
                    <a:p>
                      <a:pPr algn="ctr"/>
                      <a:r>
                        <a:rPr lang="en-US" sz="1400" dirty="0" err="1">
                          <a:latin typeface="+mn-lt"/>
                        </a:rPr>
                        <a:t>Cenderahati</a:t>
                      </a:r>
                      <a:r>
                        <a:rPr lang="en-US" sz="1400" dirty="0">
                          <a:latin typeface="+mn-lt"/>
                        </a:rPr>
                        <a:t>/</a:t>
                      </a:r>
                      <a:r>
                        <a:rPr lang="en-US" sz="1400" dirty="0" err="1">
                          <a:latin typeface="+mn-lt"/>
                        </a:rPr>
                        <a:t>Hadiah</a:t>
                      </a:r>
                      <a:endParaRPr lang="en-US" sz="1400" dirty="0"/>
                    </a:p>
                  </a:txBody>
                  <a:tcPr marL="45720" marR="45720" anchor="ctr"/>
                </a:tc>
                <a:tc>
                  <a:txBody>
                    <a:bodyPr/>
                    <a:lstStyle/>
                    <a:p>
                      <a:pPr algn="ctr"/>
                      <a:r>
                        <a:rPr lang="en-US" sz="1400" dirty="0"/>
                        <a:t>Token of appreciation/gifts</a:t>
                      </a:r>
                    </a:p>
                  </a:txBody>
                  <a:tcPr marL="45720" marR="45720" anchor="ctr"/>
                </a:tc>
                <a:tc>
                  <a:txBody>
                    <a:bodyPr/>
                    <a:lstStyle/>
                    <a:p>
                      <a:pPr algn="ctr"/>
                      <a:r>
                        <a:rPr lang="zh-CN" altLang="en-US" sz="1400" dirty="0"/>
                        <a:t>纪念品</a:t>
                      </a:r>
                    </a:p>
                  </a:txBody>
                  <a:tcPr marL="45720" marR="45720" anchor="ctr"/>
                </a:tc>
                <a:extLst>
                  <a:ext uri="{0D108BD9-81ED-4DB2-BD59-A6C34878D82A}">
                    <a16:rowId xmlns:a16="http://schemas.microsoft.com/office/drawing/2014/main" val="10010"/>
                  </a:ext>
                </a:extLst>
              </a:tr>
              <a:tr h="195431">
                <a:tc>
                  <a:txBody>
                    <a:bodyPr/>
                    <a:lstStyle/>
                    <a:p>
                      <a:pPr algn="ctr"/>
                      <a:r>
                        <a:rPr lang="en-US" sz="1400" dirty="0" err="1">
                          <a:latin typeface="+mn-lt"/>
                        </a:rPr>
                        <a:t>Biasiswa</a:t>
                      </a:r>
                      <a:endParaRPr lang="en-US" sz="1400" dirty="0"/>
                    </a:p>
                  </a:txBody>
                  <a:tcPr marL="45720" marR="45720" anchor="ctr"/>
                </a:tc>
                <a:tc>
                  <a:txBody>
                    <a:bodyPr/>
                    <a:lstStyle/>
                    <a:p>
                      <a:pPr algn="ctr"/>
                      <a:r>
                        <a:rPr lang="en-US" sz="1400" dirty="0"/>
                        <a:t>Scholarship</a:t>
                      </a:r>
                    </a:p>
                  </a:txBody>
                  <a:tcPr marL="45720" marR="45720" anchor="ctr"/>
                </a:tc>
                <a:tc>
                  <a:txBody>
                    <a:bodyPr/>
                    <a:lstStyle/>
                    <a:p>
                      <a:pPr algn="ctr"/>
                      <a:r>
                        <a:rPr lang="zh-CN" altLang="en-US" sz="1400" dirty="0"/>
                        <a:t>奖学金</a:t>
                      </a:r>
                    </a:p>
                  </a:txBody>
                  <a:tcPr marL="45720" marR="45720" anchor="ctr"/>
                </a:tc>
                <a:extLst>
                  <a:ext uri="{0D108BD9-81ED-4DB2-BD59-A6C34878D82A}">
                    <a16:rowId xmlns:a16="http://schemas.microsoft.com/office/drawing/2014/main" val="10011"/>
                  </a:ext>
                </a:extLst>
              </a:tr>
              <a:tr h="19543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latin typeface="+mn-lt"/>
                        </a:rPr>
                        <a:t>Zakat</a:t>
                      </a:r>
                    </a:p>
                  </a:txBody>
                  <a:tcPr marL="45720" marR="45720" anchor="ctr"/>
                </a:tc>
                <a:tc>
                  <a:txBody>
                    <a:bodyPr/>
                    <a:lstStyle/>
                    <a:p>
                      <a:pPr algn="ctr"/>
                      <a:r>
                        <a:rPr lang="en-US" sz="1400" dirty="0"/>
                        <a:t>Tithes</a:t>
                      </a:r>
                    </a:p>
                  </a:txBody>
                  <a:tcPr marL="45720" marR="45720" anchor="ctr"/>
                </a:tc>
                <a:tc>
                  <a:txBody>
                    <a:bodyPr/>
                    <a:lstStyle/>
                    <a:p>
                      <a:pPr algn="ctr"/>
                      <a:r>
                        <a:rPr lang="en-US" sz="1400" dirty="0"/>
                        <a:t>Zakat</a:t>
                      </a:r>
                    </a:p>
                  </a:txBody>
                  <a:tcPr marL="45720" marR="45720" anchor="ctr"/>
                </a:tc>
                <a:extLst>
                  <a:ext uri="{0D108BD9-81ED-4DB2-BD59-A6C34878D82A}">
                    <a16:rowId xmlns:a16="http://schemas.microsoft.com/office/drawing/2014/main" val="10012"/>
                  </a:ext>
                </a:extLst>
              </a:tr>
              <a:tr h="19543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dirty="0">
                          <a:latin typeface="+mn-lt"/>
                        </a:rPr>
                        <a:t>Derma</a:t>
                      </a:r>
                    </a:p>
                  </a:txBody>
                  <a:tcPr marL="45720" marR="45720" anchor="ctr"/>
                </a:tc>
                <a:tc>
                  <a:txBody>
                    <a:bodyPr/>
                    <a:lstStyle/>
                    <a:p>
                      <a:pPr algn="ctr"/>
                      <a:r>
                        <a:rPr lang="en-US" sz="1400" dirty="0"/>
                        <a:t>Donations</a:t>
                      </a:r>
                    </a:p>
                  </a:txBody>
                  <a:tcPr marL="45720" marR="45720" anchor="ctr"/>
                </a:tc>
                <a:tc>
                  <a:txBody>
                    <a:bodyPr/>
                    <a:lstStyle/>
                    <a:p>
                      <a:pPr algn="ctr"/>
                      <a:r>
                        <a:rPr lang="zh-CN" altLang="en-US" sz="1400" dirty="0"/>
                        <a:t>捐款</a:t>
                      </a:r>
                    </a:p>
                  </a:txBody>
                  <a:tcPr marL="45720" marR="4572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61586257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eRoses</a:t>
            </a:r>
            <a:r>
              <a:rPr lang="en-US" dirty="0"/>
              <a:t> – balance sheet</a:t>
            </a:r>
          </a:p>
        </p:txBody>
      </p:sp>
      <p:pic>
        <p:nvPicPr>
          <p:cNvPr id="5" name="Picture 2"/>
          <p:cNvPicPr>
            <a:picLocks noChangeAspect="1" noChangeArrowheads="1"/>
          </p:cNvPicPr>
          <p:nvPr/>
        </p:nvPicPr>
        <p:blipFill>
          <a:blip r:embed="rId3" cstate="print"/>
          <a:srcRect/>
          <a:stretch>
            <a:fillRect/>
          </a:stretch>
        </p:blipFill>
        <p:spPr bwMode="auto">
          <a:xfrm>
            <a:off x="139958" y="1571308"/>
            <a:ext cx="5432705" cy="5145406"/>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5865962" y="1528942"/>
            <a:ext cx="5716438" cy="5230139"/>
          </a:xfrm>
          <a:prstGeom prst="rect">
            <a:avLst/>
          </a:prstGeom>
          <a:noFill/>
          <a:ln w="9525">
            <a:noFill/>
            <a:miter lim="800000"/>
            <a:headEnd/>
            <a:tailEnd/>
          </a:ln>
        </p:spPr>
      </p:pic>
    </p:spTree>
    <p:extLst>
      <p:ext uri="{BB962C8B-B14F-4D97-AF65-F5344CB8AC3E}">
        <p14:creationId xmlns:p14="http://schemas.microsoft.com/office/powerpoint/2010/main" val="164585776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Offshore Contribution (海外的贡献) </a:t>
            </a:r>
          </a:p>
        </p:txBody>
      </p:sp>
      <p:pic>
        <p:nvPicPr>
          <p:cNvPr id="7" name="Picture 2"/>
          <p:cNvPicPr>
            <a:picLocks noGrp="1" noChangeAspect="1" noChangeArrowheads="1"/>
          </p:cNvPicPr>
          <p:nvPr>
            <p:ph idx="1"/>
          </p:nvPr>
        </p:nvPicPr>
        <p:blipFill>
          <a:blip r:embed="rId3" cstate="print"/>
          <a:srcRect/>
          <a:stretch>
            <a:fillRect/>
          </a:stretch>
        </p:blipFill>
        <p:spPr bwMode="auto">
          <a:xfrm>
            <a:off x="75356" y="1600200"/>
            <a:ext cx="7609999" cy="4373563"/>
          </a:xfrm>
          <a:prstGeom prst="rect">
            <a:avLst/>
          </a:prstGeom>
          <a:noFill/>
          <a:ln w="9525">
            <a:noFill/>
            <a:miter lim="800000"/>
            <a:headEnd/>
            <a:tailEnd/>
          </a:ln>
        </p:spPr>
      </p:pic>
      <p:sp>
        <p:nvSpPr>
          <p:cNvPr id="8" name="TextBox 7"/>
          <p:cNvSpPr txBox="1"/>
          <p:nvPr/>
        </p:nvSpPr>
        <p:spPr>
          <a:xfrm>
            <a:off x="7620000" y="1739828"/>
            <a:ext cx="4572000" cy="1998454"/>
          </a:xfrm>
          <a:prstGeom prst="rect">
            <a:avLst/>
          </a:prstGeom>
        </p:spPr>
        <p:txBody>
          <a:bodyPr vert="horz" wrap="square" lIns="91440" tIns="45720" rIns="91440" bIns="45720" rtlCol="0">
            <a:noAutofit/>
          </a:bodyPr>
          <a:lstStyle/>
          <a:p>
            <a:pPr marL="285750" indent="-285750" algn="l">
              <a:buFont typeface="Arial" charset="0"/>
              <a:buChar char="•"/>
            </a:pPr>
            <a:r>
              <a:rPr lang="en-US" sz="2400" dirty="0"/>
              <a:t>What will constitute contribution to/from overseas</a:t>
            </a:r>
          </a:p>
          <a:p>
            <a:pPr marL="285750" indent="-285750" algn="l">
              <a:buFont typeface="Arial" charset="0"/>
              <a:buChar char="•"/>
            </a:pPr>
            <a:r>
              <a:rPr lang="en-US" sz="2400" dirty="0"/>
              <a:t>Payment to KIF?</a:t>
            </a:r>
          </a:p>
          <a:p>
            <a:pPr marL="285750" indent="-285750" algn="l">
              <a:buFont typeface="Arial" charset="0"/>
              <a:buChar char="•"/>
            </a:pPr>
            <a:r>
              <a:rPr lang="en-US" sz="2400" dirty="0"/>
              <a:t>Donations for reliefs in </a:t>
            </a:r>
            <a:r>
              <a:rPr lang="en-US" sz="2400" dirty="0" err="1"/>
              <a:t>Philipines</a:t>
            </a:r>
            <a:r>
              <a:rPr lang="en-US" sz="2400" dirty="0"/>
              <a:t> /China </a:t>
            </a:r>
            <a:r>
              <a:rPr lang="en-US" sz="2400" dirty="0" err="1"/>
              <a:t>etc</a:t>
            </a:r>
            <a:r>
              <a:rPr lang="en-US" sz="2400" dirty="0"/>
              <a:t>?</a:t>
            </a:r>
          </a:p>
        </p:txBody>
      </p:sp>
      <p:sp>
        <p:nvSpPr>
          <p:cNvPr id="6" name="TextBox 5"/>
          <p:cNvSpPr txBox="1"/>
          <p:nvPr/>
        </p:nvSpPr>
        <p:spPr>
          <a:xfrm>
            <a:off x="7685355" y="3932996"/>
            <a:ext cx="4123764" cy="1846053"/>
          </a:xfrm>
          <a:prstGeom prst="rect">
            <a:avLst/>
          </a:prstGeom>
        </p:spPr>
        <p:txBody>
          <a:bodyPr vert="horz" wrap="square" lIns="91440" tIns="45720" rIns="91440" bIns="45720" rtlCol="0">
            <a:noAutofit/>
          </a:bodyPr>
          <a:lstStyle/>
          <a:p>
            <a:pPr marL="285750" indent="-285750">
              <a:buFont typeface="Arial" charset="0"/>
              <a:buChar char="•"/>
            </a:pPr>
            <a:r>
              <a:rPr lang="en-US" sz="2400" dirty="0" err="1"/>
              <a:t>什么是来自海外的贡献</a:t>
            </a:r>
            <a:endParaRPr lang="en-US" sz="2400" dirty="0"/>
          </a:p>
          <a:p>
            <a:pPr marL="285750" indent="-285750" algn="l">
              <a:buFont typeface="Arial" charset="0"/>
              <a:buChar char="•"/>
            </a:pPr>
            <a:r>
              <a:rPr lang="en-US" sz="2400" dirty="0" err="1"/>
              <a:t>付款KIF</a:t>
            </a:r>
            <a:r>
              <a:rPr lang="en-US" sz="2400" dirty="0"/>
              <a:t>?</a:t>
            </a:r>
          </a:p>
          <a:p>
            <a:pPr marL="285750" indent="-285750">
              <a:buFont typeface="Arial" charset="0"/>
              <a:buChar char="•"/>
            </a:pPr>
            <a:r>
              <a:rPr lang="en-US" sz="2400" dirty="0" err="1"/>
              <a:t>菲律宾中央银行</a:t>
            </a:r>
            <a:r>
              <a:rPr lang="en-US" sz="2400" dirty="0"/>
              <a:t>/</a:t>
            </a:r>
            <a:r>
              <a:rPr lang="en-US" sz="2400" dirty="0" err="1"/>
              <a:t>中国</a:t>
            </a:r>
            <a:r>
              <a:rPr lang="en-US" sz="2400" dirty="0"/>
              <a:t> </a:t>
            </a:r>
            <a:r>
              <a:rPr lang="en-US" sz="2400" dirty="0" err="1"/>
              <a:t>等的捐款中的</a:t>
            </a:r>
            <a:r>
              <a:rPr lang="zh-CN" altLang="en-US" sz="2400" dirty="0"/>
              <a:t>税收减免</a:t>
            </a:r>
            <a:endParaRPr lang="en-US" sz="2400" dirty="0"/>
          </a:p>
        </p:txBody>
      </p:sp>
    </p:spTree>
    <p:extLst>
      <p:ext uri="{BB962C8B-B14F-4D97-AF65-F5344CB8AC3E}">
        <p14:creationId xmlns:p14="http://schemas.microsoft.com/office/powerpoint/2010/main" val="18781374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6399" y="1476632"/>
            <a:ext cx="6093255" cy="5072449"/>
          </a:xfrm>
        </p:spPr>
        <p:txBody>
          <a:bodyPr wrap="square">
            <a:noAutofit/>
          </a:bodyPr>
          <a:lstStyle/>
          <a:p>
            <a:pPr marL="0" indent="0">
              <a:buNone/>
            </a:pPr>
            <a:r>
              <a:rPr lang="en-US" sz="2000" dirty="0">
                <a:latin typeface="+mn-lt"/>
              </a:rPr>
              <a:t>Accounting Concepts</a:t>
            </a:r>
          </a:p>
          <a:p>
            <a:r>
              <a:rPr lang="en-US" sz="2000" dirty="0">
                <a:solidFill>
                  <a:srgbClr val="FF0000"/>
                </a:solidFill>
                <a:latin typeface="+mn-lt"/>
              </a:rPr>
              <a:t>M</a:t>
            </a:r>
            <a:r>
              <a:rPr lang="en-US" sz="2000" dirty="0">
                <a:latin typeface="+mn-lt"/>
              </a:rPr>
              <a:t>atching; </a:t>
            </a:r>
            <a:r>
              <a:rPr lang="en-US" sz="2000" dirty="0">
                <a:solidFill>
                  <a:srgbClr val="FF0000"/>
                </a:solidFill>
                <a:latin typeface="+mn-lt"/>
              </a:rPr>
              <a:t>C</a:t>
            </a:r>
            <a:r>
              <a:rPr lang="en-US" sz="2000" dirty="0">
                <a:latin typeface="+mn-lt"/>
              </a:rPr>
              <a:t>onsistent; </a:t>
            </a:r>
            <a:r>
              <a:rPr lang="en-US" sz="2000" dirty="0">
                <a:solidFill>
                  <a:srgbClr val="FF0000"/>
                </a:solidFill>
                <a:latin typeface="+mn-lt"/>
              </a:rPr>
              <a:t>P</a:t>
            </a:r>
            <a:r>
              <a:rPr lang="en-US" sz="2000" dirty="0">
                <a:latin typeface="+mn-lt"/>
              </a:rPr>
              <a:t>rudence</a:t>
            </a:r>
          </a:p>
          <a:p>
            <a:pPr marL="0" indent="0">
              <a:buNone/>
            </a:pPr>
            <a:r>
              <a:rPr lang="en-US" sz="2000" dirty="0">
                <a:latin typeface="+mn-lt"/>
              </a:rPr>
              <a:t>Disclosures</a:t>
            </a:r>
          </a:p>
          <a:p>
            <a:r>
              <a:rPr lang="en-US" sz="2000" dirty="0">
                <a:latin typeface="+mn-lt"/>
              </a:rPr>
              <a:t>Ownership of assets vs nominees</a:t>
            </a:r>
          </a:p>
          <a:p>
            <a:r>
              <a:rPr lang="en-US" sz="2000" dirty="0">
                <a:latin typeface="+mn-lt"/>
              </a:rPr>
              <a:t>Assets </a:t>
            </a:r>
            <a:r>
              <a:rPr lang="en-US" sz="2000" dirty="0" err="1">
                <a:latin typeface="+mn-lt"/>
              </a:rPr>
              <a:t>realisable</a:t>
            </a:r>
            <a:r>
              <a:rPr lang="en-US" sz="2000" dirty="0">
                <a:latin typeface="+mn-lt"/>
              </a:rPr>
              <a:t> value</a:t>
            </a:r>
          </a:p>
          <a:p>
            <a:r>
              <a:rPr lang="en-US" sz="2000" dirty="0">
                <a:latin typeface="+mn-lt"/>
              </a:rPr>
              <a:t>Any undisclosed liabilities</a:t>
            </a:r>
          </a:p>
          <a:p>
            <a:r>
              <a:rPr lang="en-US" sz="2000" dirty="0">
                <a:latin typeface="+mn-lt"/>
              </a:rPr>
              <a:t>Significant events </a:t>
            </a:r>
          </a:p>
          <a:p>
            <a:pPr marL="0" indent="0">
              <a:buNone/>
            </a:pPr>
            <a:r>
              <a:rPr lang="en-US" sz="2000" dirty="0">
                <a:latin typeface="+mn-lt"/>
              </a:rPr>
              <a:t>Separation Accounting</a:t>
            </a:r>
          </a:p>
          <a:p>
            <a:r>
              <a:rPr lang="en-US" sz="2000" dirty="0">
                <a:latin typeface="+mn-lt"/>
              </a:rPr>
              <a:t>Members’ Funds vs Service Funds.  Each funds have different stakeholder – latter being answerable to public in general</a:t>
            </a:r>
          </a:p>
          <a:p>
            <a:r>
              <a:rPr lang="en-US" sz="2000" dirty="0">
                <a:latin typeface="+mn-lt"/>
              </a:rPr>
              <a:t>Identify assets/liabilities attributable to either funds</a:t>
            </a:r>
          </a:p>
          <a:p>
            <a:r>
              <a:rPr lang="en-US" sz="2000" dirty="0">
                <a:latin typeface="+mn-lt"/>
              </a:rPr>
              <a:t>Distinguish these from the Admin &amp; Service Accounts – which are sub sets of the above</a:t>
            </a:r>
          </a:p>
          <a:p>
            <a:endParaRPr lang="en-US" sz="2000" dirty="0">
              <a:latin typeface="+mn-lt"/>
            </a:endParaRPr>
          </a:p>
        </p:txBody>
      </p:sp>
      <p:sp>
        <p:nvSpPr>
          <p:cNvPr id="3" name="Title 2"/>
          <p:cNvSpPr>
            <a:spLocks noGrp="1"/>
          </p:cNvSpPr>
          <p:nvPr>
            <p:ph type="title"/>
          </p:nvPr>
        </p:nvSpPr>
        <p:spPr/>
        <p:txBody>
          <a:bodyPr>
            <a:noAutofit/>
          </a:bodyPr>
          <a:lstStyle/>
          <a:p>
            <a:r>
              <a:rPr lang="en-US" sz="4000" dirty="0"/>
              <a:t>Technicalities of Accounting (会计技术的细节)</a:t>
            </a:r>
          </a:p>
        </p:txBody>
      </p:sp>
      <p:sp>
        <p:nvSpPr>
          <p:cNvPr id="5" name="Content Placeholder 3"/>
          <p:cNvSpPr txBox="1">
            <a:spLocks/>
          </p:cNvSpPr>
          <p:nvPr/>
        </p:nvSpPr>
        <p:spPr>
          <a:xfrm>
            <a:off x="6499654" y="1600200"/>
            <a:ext cx="5335374" cy="4627605"/>
          </a:xfrm>
          <a:prstGeom prst="rect">
            <a:avLst/>
          </a:prstGeom>
        </p:spPr>
        <p:txBody>
          <a:bodyPr vert="horz" wrap="square" lIns="91440" tIns="45720" rIns="91440" bIns="45720" rtlCol="0">
            <a:normAutofit fontScale="77500" lnSpcReduction="20000"/>
          </a:bodyPr>
          <a:lstStyle>
            <a:lvl1pPr marL="514350" indent="-514350" algn="l" defTabSz="914400" rtl="0" eaLnBrk="1" latinLnBrk="0" hangingPunct="1">
              <a:spcBef>
                <a:spcPct val="20000"/>
              </a:spcBef>
              <a:buClr>
                <a:srgbClr val="003974"/>
              </a:buClr>
              <a:buFont typeface="Arial" pitchFamily="34" charset="0"/>
              <a:buChar char="•"/>
              <a:defRPr sz="2800" kern="1200">
                <a:solidFill>
                  <a:schemeClr val="tx1"/>
                </a:solidFill>
                <a:latin typeface="Myriad Pro" pitchFamily="34" charset="0"/>
                <a:ea typeface="Verdana" pitchFamily="34" charset="0"/>
                <a:cs typeface="Verdana" pitchFamily="34" charset="0"/>
              </a:defRPr>
            </a:lvl1pPr>
            <a:lvl2pPr marL="742950" indent="-285750" algn="l" defTabSz="914400" rtl="0" eaLnBrk="1" latinLnBrk="0" hangingPunct="1">
              <a:spcBef>
                <a:spcPct val="20000"/>
              </a:spcBef>
              <a:buClr>
                <a:srgbClr val="003974"/>
              </a:buClr>
              <a:buSzPct val="75000"/>
              <a:buFontTx/>
              <a:buChar char="−"/>
              <a:defRPr sz="2400" kern="1200">
                <a:solidFill>
                  <a:schemeClr val="tx1"/>
                </a:solidFill>
                <a:latin typeface="Myriad Pro" pitchFamily="34" charset="0"/>
                <a:ea typeface="Verdana" pitchFamily="34" charset="0"/>
                <a:cs typeface="Verdana" pitchFamily="34" charset="0"/>
              </a:defRPr>
            </a:lvl2pPr>
            <a:lvl3pPr marL="1143000" indent="-228600" algn="l" defTabSz="914400" rtl="0" eaLnBrk="1" latinLnBrk="0" hangingPunct="1">
              <a:spcBef>
                <a:spcPct val="20000"/>
              </a:spcBef>
              <a:buClr>
                <a:srgbClr val="003974"/>
              </a:buClr>
              <a:buFont typeface="Wingdings" pitchFamily="2" charset="2"/>
              <a:buChar char="s"/>
              <a:defRPr sz="2000" kern="1200">
                <a:solidFill>
                  <a:schemeClr val="tx1"/>
                </a:solidFill>
                <a:latin typeface="Myriad Pro" pitchFamily="34" charset="0"/>
                <a:ea typeface="Verdana" pitchFamily="34" charset="0"/>
                <a:cs typeface="Verdana" pitchFamily="34" charset="0"/>
              </a:defRPr>
            </a:lvl3pPr>
            <a:lvl4pPr marL="1600200" indent="-228600" algn="l" defTabSz="914400" rtl="0" eaLnBrk="1" latinLnBrk="0" hangingPunct="1">
              <a:spcBef>
                <a:spcPct val="20000"/>
              </a:spcBef>
              <a:buClr>
                <a:srgbClr val="003974"/>
              </a:buClr>
              <a:buSzPct val="75000"/>
              <a:buFont typeface="Courier New" pitchFamily="49" charset="0"/>
              <a:buChar char="o"/>
              <a:defRPr sz="1800" kern="1200">
                <a:solidFill>
                  <a:schemeClr val="tx1"/>
                </a:solidFill>
                <a:latin typeface="Myriad Pro" pitchFamily="34" charset="0"/>
                <a:ea typeface="Verdana" pitchFamily="34" charset="0"/>
                <a:cs typeface="Verdana" pitchFamily="34" charset="0"/>
              </a:defRPr>
            </a:lvl4pPr>
            <a:lvl5pPr marL="2060575" indent="-231775" algn="l" defTabSz="914400" rtl="0" eaLnBrk="1" latinLnBrk="0" hangingPunct="1">
              <a:spcBef>
                <a:spcPct val="20000"/>
              </a:spcBef>
              <a:buClr>
                <a:srgbClr val="003974"/>
              </a:buClr>
              <a:buFont typeface="Calibri" pitchFamily="34" charset="0"/>
              <a:buChar char="­"/>
              <a:defRPr sz="1800" kern="1200">
                <a:solidFill>
                  <a:schemeClr val="tx1"/>
                </a:solidFill>
                <a:latin typeface="Myriad Pro"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latin typeface="+mn-lt"/>
              </a:rPr>
              <a:t>分离会计</a:t>
            </a:r>
          </a:p>
          <a:p>
            <a:r>
              <a:rPr lang="en-US" dirty="0">
                <a:latin typeface="+mn-lt"/>
              </a:rPr>
              <a:t>成员的资金 vs 服务基金</a:t>
            </a:r>
          </a:p>
          <a:p>
            <a:pPr lvl="1"/>
            <a:r>
              <a:rPr lang="en-US" dirty="0" err="1">
                <a:latin typeface="+mn-lt"/>
              </a:rPr>
              <a:t>成员的资金-资金来自成员</a:t>
            </a:r>
            <a:endParaRPr lang="en-US" dirty="0">
              <a:latin typeface="+mn-lt"/>
            </a:endParaRPr>
          </a:p>
          <a:p>
            <a:pPr lvl="1"/>
            <a:r>
              <a:rPr lang="en-US" dirty="0" err="1">
                <a:latin typeface="+mn-lt"/>
              </a:rPr>
              <a:t>服务基金-</a:t>
            </a:r>
            <a:r>
              <a:rPr lang="en-US" sz="2000" dirty="0" err="1"/>
              <a:t>外部的</a:t>
            </a:r>
            <a:r>
              <a:rPr lang="en-US" dirty="0" err="1">
                <a:latin typeface="+mn-lt"/>
              </a:rPr>
              <a:t>资金</a:t>
            </a:r>
            <a:endParaRPr lang="en-US" dirty="0">
              <a:latin typeface="+mn-lt"/>
            </a:endParaRPr>
          </a:p>
          <a:p>
            <a:pPr lvl="1"/>
            <a:r>
              <a:rPr lang="en-US" dirty="0" err="1">
                <a:latin typeface="+mn-lt"/>
              </a:rPr>
              <a:t>每个基金都有单独的多方利害攸关者-后者</a:t>
            </a:r>
            <a:r>
              <a:rPr lang="zh-CN" altLang="en-US" dirty="0">
                <a:latin typeface="+mn-lt"/>
              </a:rPr>
              <a:t>对</a:t>
            </a:r>
            <a:r>
              <a:rPr lang="en-US" dirty="0">
                <a:latin typeface="+mn-lt"/>
              </a:rPr>
              <a:t>公众</a:t>
            </a:r>
            <a:r>
              <a:rPr lang="en-US" sz="2000" dirty="0"/>
              <a:t>负责</a:t>
            </a:r>
            <a:endParaRPr lang="en-US" dirty="0">
              <a:latin typeface="+mn-lt"/>
            </a:endParaRPr>
          </a:p>
          <a:p>
            <a:r>
              <a:rPr lang="en-US" dirty="0">
                <a:latin typeface="+mn-lt"/>
              </a:rPr>
              <a:t>确定资产归因于</a:t>
            </a:r>
            <a:r>
              <a:rPr lang="zh-CN" altLang="en-US" dirty="0">
                <a:latin typeface="+mn-lt"/>
              </a:rPr>
              <a:t>哪个</a:t>
            </a:r>
            <a:r>
              <a:rPr lang="en-US" dirty="0">
                <a:latin typeface="+mn-lt"/>
              </a:rPr>
              <a:t>基金</a:t>
            </a:r>
          </a:p>
          <a:p>
            <a:r>
              <a:rPr lang="en-US" dirty="0">
                <a:latin typeface="+mn-lt"/>
              </a:rPr>
              <a:t>区分</a:t>
            </a:r>
            <a:r>
              <a:rPr lang="zh-CN" altLang="en-US" dirty="0">
                <a:latin typeface="+mn-lt"/>
              </a:rPr>
              <a:t>哪些属于</a:t>
            </a:r>
            <a:r>
              <a:rPr lang="en-US" dirty="0">
                <a:latin typeface="+mn-lt"/>
              </a:rPr>
              <a:t>管理和服务帐户</a:t>
            </a:r>
          </a:p>
          <a:p>
            <a:pPr marL="0" indent="0">
              <a:buFont typeface="Arial" pitchFamily="34" charset="0"/>
              <a:buNone/>
            </a:pPr>
            <a:r>
              <a:rPr lang="zh-CN" altLang="en-US" dirty="0"/>
              <a:t>披露</a:t>
            </a:r>
            <a:endParaRPr lang="en-US" dirty="0">
              <a:latin typeface="+mn-lt"/>
            </a:endParaRPr>
          </a:p>
          <a:p>
            <a:r>
              <a:rPr lang="en-US" dirty="0">
                <a:latin typeface="+mn-lt"/>
              </a:rPr>
              <a:t>资产的所有权 vs nominees</a:t>
            </a:r>
          </a:p>
          <a:p>
            <a:r>
              <a:rPr lang="en-US" dirty="0">
                <a:latin typeface="+mn-lt"/>
              </a:rPr>
              <a:t>资产 可变现净值 </a:t>
            </a:r>
          </a:p>
          <a:p>
            <a:r>
              <a:rPr lang="en-US" dirty="0">
                <a:latin typeface="+mn-lt"/>
              </a:rPr>
              <a:t>任何未披露负债</a:t>
            </a:r>
          </a:p>
          <a:p>
            <a:r>
              <a:rPr lang="en-US" dirty="0">
                <a:latin typeface="+mn-lt"/>
              </a:rPr>
              <a:t>重大的事件。 </a:t>
            </a:r>
          </a:p>
          <a:p>
            <a:pPr marL="0" indent="0">
              <a:buFont typeface="Arial" pitchFamily="34" charset="0"/>
              <a:buNone/>
            </a:pPr>
            <a:r>
              <a:rPr lang="en-US" dirty="0">
                <a:latin typeface="+mn-lt"/>
              </a:rPr>
              <a:t>普律当丝和权责发生制概念</a:t>
            </a:r>
          </a:p>
          <a:p>
            <a:endParaRPr lang="en-US" dirty="0">
              <a:latin typeface="+mn-lt"/>
            </a:endParaRPr>
          </a:p>
          <a:p>
            <a:pPr marL="0" indent="0">
              <a:buFont typeface="Arial" pitchFamily="34" charset="0"/>
              <a:buNone/>
            </a:pPr>
            <a:endParaRPr lang="en-US" dirty="0">
              <a:latin typeface="+mn-lt"/>
            </a:endParaRPr>
          </a:p>
          <a:p>
            <a:endParaRPr lang="en-US" dirty="0">
              <a:latin typeface="+mn-lt"/>
            </a:endParaRPr>
          </a:p>
        </p:txBody>
      </p:sp>
    </p:spTree>
    <p:extLst>
      <p:ext uri="{BB962C8B-B14F-4D97-AF65-F5344CB8AC3E}">
        <p14:creationId xmlns:p14="http://schemas.microsoft.com/office/powerpoint/2010/main" val="185694634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0A27790-D3DF-44F5-B70B-065709EC72FE}"/>
              </a:ext>
            </a:extLst>
          </p:cNvPr>
          <p:cNvSpPr>
            <a:spLocks noGrp="1"/>
          </p:cNvSpPr>
          <p:nvPr>
            <p:ph type="title"/>
          </p:nvPr>
        </p:nvSpPr>
        <p:spPr>
          <a:xfrm>
            <a:off x="2438400" y="2553345"/>
            <a:ext cx="7315200" cy="1677692"/>
          </a:xfrm>
        </p:spPr>
        <p:txBody>
          <a:bodyPr anchor="ctr">
            <a:noAutofit/>
          </a:bodyPr>
          <a:lstStyle/>
          <a:p>
            <a:pPr algn="ctr"/>
            <a:r>
              <a:rPr lang="en-US" sz="6000" dirty="0"/>
              <a:t>GOVERNANCE</a:t>
            </a:r>
          </a:p>
        </p:txBody>
      </p:sp>
    </p:spTree>
    <p:extLst>
      <p:ext uri="{BB962C8B-B14F-4D97-AF65-F5344CB8AC3E}">
        <p14:creationId xmlns:p14="http://schemas.microsoft.com/office/powerpoint/2010/main" val="220294761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600201"/>
            <a:ext cx="5895546" cy="3311376"/>
          </a:xfrm>
        </p:spPr>
        <p:txBody>
          <a:bodyPr/>
          <a:lstStyle/>
          <a:p>
            <a:r>
              <a:rPr lang="en-US" sz="2400" dirty="0">
                <a:latin typeface="+mj-lt"/>
              </a:rPr>
              <a:t>Have budgets for big projects – identify hidden costs</a:t>
            </a:r>
          </a:p>
          <a:p>
            <a:r>
              <a:rPr lang="en-US" sz="2400" dirty="0">
                <a:latin typeface="+mj-lt"/>
              </a:rPr>
              <a:t>Membership growth – no members; no revenue; no activities</a:t>
            </a:r>
          </a:p>
          <a:p>
            <a:r>
              <a:rPr lang="en-US" sz="2400" dirty="0">
                <a:solidFill>
                  <a:prstClr val="black"/>
                </a:solidFill>
                <a:latin typeface="Calibri"/>
              </a:rPr>
              <a:t>Safeguard the Kiwanis image &amp; brand</a:t>
            </a:r>
            <a:endParaRPr lang="en-US" sz="2400" dirty="0">
              <a:latin typeface="+mj-lt"/>
            </a:endParaRPr>
          </a:p>
          <a:p>
            <a:pPr lvl="1"/>
            <a:r>
              <a:rPr lang="en-US" sz="2000" dirty="0">
                <a:latin typeface="+mj-lt"/>
              </a:rPr>
              <a:t>Maintain integrity</a:t>
            </a:r>
          </a:p>
          <a:p>
            <a:pPr lvl="1"/>
            <a:r>
              <a:rPr lang="en-US" sz="2000" dirty="0">
                <a:latin typeface="+mj-lt"/>
              </a:rPr>
              <a:t>Comply with rules </a:t>
            </a:r>
          </a:p>
          <a:p>
            <a:pPr lvl="1"/>
            <a:r>
              <a:rPr lang="en-US" sz="2000" dirty="0">
                <a:latin typeface="+mj-lt"/>
              </a:rPr>
              <a:t>Manage conflicts diplomatically</a:t>
            </a:r>
          </a:p>
          <a:p>
            <a:endParaRPr lang="en-US" sz="2400" dirty="0">
              <a:latin typeface="+mj-lt"/>
            </a:endParaRPr>
          </a:p>
        </p:txBody>
      </p:sp>
      <p:sp>
        <p:nvSpPr>
          <p:cNvPr id="3" name="Title 2"/>
          <p:cNvSpPr>
            <a:spLocks noGrp="1"/>
          </p:cNvSpPr>
          <p:nvPr>
            <p:ph type="title"/>
          </p:nvPr>
        </p:nvSpPr>
        <p:spPr/>
        <p:txBody>
          <a:bodyPr/>
          <a:lstStyle/>
          <a:p>
            <a:r>
              <a:rPr lang="en-US" dirty="0"/>
              <a:t>Risk Management (风险管理)</a:t>
            </a:r>
          </a:p>
        </p:txBody>
      </p:sp>
      <p:sp>
        <p:nvSpPr>
          <p:cNvPr id="4" name="TextBox 3"/>
          <p:cNvSpPr txBox="1"/>
          <p:nvPr/>
        </p:nvSpPr>
        <p:spPr>
          <a:xfrm>
            <a:off x="406401" y="5270044"/>
            <a:ext cx="5689600" cy="1455718"/>
          </a:xfrm>
          <a:prstGeom prst="roundRect">
            <a:avLst>
              <a:gd name="adj" fmla="val 31143"/>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100000" t="100000"/>
            </a:path>
          </a:gradFill>
          <a:ln>
            <a:solidFill>
              <a:schemeClr val="tx1"/>
            </a:solidFill>
          </a:ln>
          <a:effectLst>
            <a:outerShdw blurRad="50800" dist="76200" dir="2700000" algn="tl" rotWithShape="0">
              <a:prstClr val="black">
                <a:alpha val="40000"/>
              </a:prstClr>
            </a:outerShdw>
          </a:effectLst>
        </p:spPr>
        <p:txBody>
          <a:bodyPr vert="horz" wrap="square" lIns="91440" tIns="45720" rIns="91440" bIns="45720" rtlCol="0">
            <a:spAutoFit/>
          </a:bodyPr>
          <a:lstStyle/>
          <a:p>
            <a:r>
              <a:rPr lang="en-US" sz="2400" dirty="0">
                <a:solidFill>
                  <a:schemeClr val="bg1"/>
                </a:solidFill>
              </a:rPr>
              <a:t>Remember : Accidents do happen when you least expect – please insure &amp; have safety in mind at all time</a:t>
            </a:r>
          </a:p>
        </p:txBody>
      </p:sp>
      <p:sp>
        <p:nvSpPr>
          <p:cNvPr id="5" name="Content Placeholder 1"/>
          <p:cNvSpPr txBox="1">
            <a:spLocks/>
          </p:cNvSpPr>
          <p:nvPr/>
        </p:nvSpPr>
        <p:spPr>
          <a:xfrm>
            <a:off x="6540852" y="1557811"/>
            <a:ext cx="5254906" cy="3353765"/>
          </a:xfrm>
          <a:prstGeom prst="rect">
            <a:avLst/>
          </a:prstGeom>
        </p:spPr>
        <p:txBody>
          <a:bodyPr vert="horz" lIns="91440" tIns="45720" rIns="91440" bIns="45720" rtlCol="0">
            <a:noAutofit/>
          </a:bodyPr>
          <a:lstStyle>
            <a:lvl1pPr marL="514350" indent="-514350" algn="l" defTabSz="914400" rtl="0" eaLnBrk="1" latinLnBrk="0" hangingPunct="1">
              <a:spcBef>
                <a:spcPct val="20000"/>
              </a:spcBef>
              <a:buClr>
                <a:srgbClr val="003974"/>
              </a:buClr>
              <a:buFont typeface="Arial" pitchFamily="34" charset="0"/>
              <a:buChar char="•"/>
              <a:defRPr sz="2800" kern="1200">
                <a:solidFill>
                  <a:schemeClr val="tx1"/>
                </a:solidFill>
                <a:latin typeface="Myriad Pro" pitchFamily="34" charset="0"/>
                <a:ea typeface="Verdana" pitchFamily="34" charset="0"/>
                <a:cs typeface="Verdana" pitchFamily="34" charset="0"/>
              </a:defRPr>
            </a:lvl1pPr>
            <a:lvl2pPr marL="742950" indent="-285750" algn="l" defTabSz="914400" rtl="0" eaLnBrk="1" latinLnBrk="0" hangingPunct="1">
              <a:spcBef>
                <a:spcPct val="20000"/>
              </a:spcBef>
              <a:buClr>
                <a:srgbClr val="003974"/>
              </a:buClr>
              <a:buSzPct val="75000"/>
              <a:buFontTx/>
              <a:buChar char="−"/>
              <a:defRPr sz="2400" kern="1200">
                <a:solidFill>
                  <a:schemeClr val="tx1"/>
                </a:solidFill>
                <a:latin typeface="Myriad Pro" pitchFamily="34" charset="0"/>
                <a:ea typeface="Verdana" pitchFamily="34" charset="0"/>
                <a:cs typeface="Verdana" pitchFamily="34" charset="0"/>
              </a:defRPr>
            </a:lvl2pPr>
            <a:lvl3pPr marL="1143000" indent="-228600" algn="l" defTabSz="914400" rtl="0" eaLnBrk="1" latinLnBrk="0" hangingPunct="1">
              <a:spcBef>
                <a:spcPct val="20000"/>
              </a:spcBef>
              <a:buClr>
                <a:srgbClr val="003974"/>
              </a:buClr>
              <a:buFont typeface="Wingdings" pitchFamily="2" charset="2"/>
              <a:buChar char="s"/>
              <a:defRPr sz="2000" kern="1200">
                <a:solidFill>
                  <a:schemeClr val="tx1"/>
                </a:solidFill>
                <a:latin typeface="Myriad Pro" pitchFamily="34" charset="0"/>
                <a:ea typeface="Verdana" pitchFamily="34" charset="0"/>
                <a:cs typeface="Verdana" pitchFamily="34" charset="0"/>
              </a:defRPr>
            </a:lvl3pPr>
            <a:lvl4pPr marL="1600200" indent="-228600" algn="l" defTabSz="914400" rtl="0" eaLnBrk="1" latinLnBrk="0" hangingPunct="1">
              <a:spcBef>
                <a:spcPct val="20000"/>
              </a:spcBef>
              <a:buClr>
                <a:srgbClr val="003974"/>
              </a:buClr>
              <a:buSzPct val="75000"/>
              <a:buFont typeface="Courier New" pitchFamily="49" charset="0"/>
              <a:buChar char="o"/>
              <a:defRPr sz="1800" kern="1200">
                <a:solidFill>
                  <a:schemeClr val="tx1"/>
                </a:solidFill>
                <a:latin typeface="Myriad Pro" pitchFamily="34" charset="0"/>
                <a:ea typeface="Verdana" pitchFamily="34" charset="0"/>
                <a:cs typeface="Verdana" pitchFamily="34" charset="0"/>
              </a:defRPr>
            </a:lvl4pPr>
            <a:lvl5pPr marL="2060575" indent="-231775" algn="l" defTabSz="914400" rtl="0" eaLnBrk="1" latinLnBrk="0" hangingPunct="1">
              <a:spcBef>
                <a:spcPct val="20000"/>
              </a:spcBef>
              <a:buClr>
                <a:srgbClr val="003974"/>
              </a:buClr>
              <a:buFont typeface="Calibri" pitchFamily="34" charset="0"/>
              <a:buChar char="­"/>
              <a:defRPr sz="1800" kern="1200">
                <a:solidFill>
                  <a:schemeClr val="tx1"/>
                </a:solidFill>
                <a:latin typeface="Myriad Pro"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err="1">
                <a:latin typeface="+mj-lt"/>
              </a:rPr>
              <a:t>大型项目</a:t>
            </a:r>
            <a:r>
              <a:rPr lang="en-US" sz="2400" dirty="0" err="1"/>
              <a:t>的预算</a:t>
            </a:r>
            <a:r>
              <a:rPr lang="en-US" sz="2400" dirty="0" err="1">
                <a:latin typeface="+mj-lt"/>
              </a:rPr>
              <a:t>-找出隐藏的成本</a:t>
            </a:r>
            <a:endParaRPr lang="en-US" sz="2400" dirty="0">
              <a:latin typeface="+mj-lt"/>
            </a:endParaRPr>
          </a:p>
          <a:p>
            <a:r>
              <a:rPr lang="en-US" sz="2400" dirty="0" err="1">
                <a:latin typeface="+mj-lt"/>
              </a:rPr>
              <a:t>会员发展-成员都没有</a:t>
            </a:r>
            <a:r>
              <a:rPr lang="en-US" sz="2400" dirty="0">
                <a:latin typeface="+mj-lt"/>
              </a:rPr>
              <a:t>; 没有收入;</a:t>
            </a:r>
            <a:r>
              <a:rPr lang="zh-CN" altLang="en-US" sz="2400" dirty="0">
                <a:latin typeface="+mj-lt"/>
              </a:rPr>
              <a:t>没有活动</a:t>
            </a:r>
            <a:endParaRPr lang="en-US" altLang="zh-CN" sz="2400" dirty="0">
              <a:latin typeface="+mj-lt"/>
            </a:endParaRPr>
          </a:p>
          <a:p>
            <a:r>
              <a:rPr lang="en-US" sz="2400" dirty="0">
                <a:solidFill>
                  <a:prstClr val="black"/>
                </a:solidFill>
                <a:latin typeface="Calibri"/>
              </a:rPr>
              <a:t>保障</a:t>
            </a:r>
            <a:r>
              <a:rPr lang="zh-CN" altLang="en-US" sz="2400" dirty="0">
                <a:solidFill>
                  <a:prstClr val="black"/>
                </a:solidFill>
                <a:latin typeface="Calibri"/>
              </a:rPr>
              <a:t>同济会</a:t>
            </a:r>
            <a:r>
              <a:rPr lang="en-US" sz="2400" dirty="0">
                <a:solidFill>
                  <a:prstClr val="black"/>
                </a:solidFill>
                <a:latin typeface="Calibri"/>
              </a:rPr>
              <a:t>国际形象与品牌</a:t>
            </a:r>
            <a:endParaRPr lang="en-US" sz="2400" dirty="0">
              <a:latin typeface="+mj-lt"/>
            </a:endParaRPr>
          </a:p>
          <a:p>
            <a:pPr lvl="1"/>
            <a:r>
              <a:rPr lang="en-US" sz="2000" dirty="0">
                <a:latin typeface="+mj-lt"/>
              </a:rPr>
              <a:t>保持完整性</a:t>
            </a:r>
          </a:p>
          <a:p>
            <a:pPr lvl="1"/>
            <a:r>
              <a:rPr lang="en-US" sz="2000" dirty="0">
                <a:latin typeface="+mj-lt"/>
              </a:rPr>
              <a:t>遵守规则 </a:t>
            </a:r>
          </a:p>
          <a:p>
            <a:pPr lvl="1"/>
            <a:r>
              <a:rPr lang="en-US" sz="2000" dirty="0">
                <a:latin typeface="+mj-lt"/>
              </a:rPr>
              <a:t>管理冲突的外交</a:t>
            </a:r>
          </a:p>
          <a:p>
            <a:endParaRPr lang="en-US" sz="2400" dirty="0">
              <a:latin typeface="+mj-lt"/>
            </a:endParaRPr>
          </a:p>
        </p:txBody>
      </p:sp>
      <p:sp>
        <p:nvSpPr>
          <p:cNvPr id="6" name="TextBox 5"/>
          <p:cNvSpPr txBox="1"/>
          <p:nvPr/>
        </p:nvSpPr>
        <p:spPr>
          <a:xfrm>
            <a:off x="6301946" y="5270044"/>
            <a:ext cx="5689600" cy="1455718"/>
          </a:xfrm>
          <a:prstGeom prst="roundRect">
            <a:avLst>
              <a:gd name="adj" fmla="val 31143"/>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100000" t="100000"/>
            </a:path>
          </a:gradFill>
          <a:ln>
            <a:solidFill>
              <a:schemeClr val="tx1"/>
            </a:solidFill>
          </a:ln>
          <a:effectLst>
            <a:outerShdw blurRad="50800" dist="76200" dir="2700000" algn="tl" rotWithShape="0">
              <a:prstClr val="black">
                <a:alpha val="40000"/>
              </a:prstClr>
            </a:outerShdw>
          </a:effectLst>
        </p:spPr>
        <p:txBody>
          <a:bodyPr vert="horz" wrap="square" lIns="91440" tIns="45720" rIns="91440" bIns="45720" rtlCol="0">
            <a:noAutofit/>
          </a:bodyPr>
          <a:lstStyle/>
          <a:p>
            <a:r>
              <a:rPr lang="en-US" sz="2400" dirty="0">
                <a:solidFill>
                  <a:schemeClr val="bg1"/>
                </a:solidFill>
              </a:rPr>
              <a:t>意外总是会</a:t>
            </a:r>
            <a:r>
              <a:rPr lang="zh-CN" altLang="en-US" sz="2400" dirty="0">
                <a:solidFill>
                  <a:schemeClr val="bg1"/>
                </a:solidFill>
              </a:rPr>
              <a:t>在</a:t>
            </a:r>
            <a:r>
              <a:rPr lang="en-US" sz="2400" dirty="0">
                <a:solidFill>
                  <a:schemeClr val="bg1"/>
                </a:solidFill>
              </a:rPr>
              <a:t>您最</a:t>
            </a:r>
            <a:r>
              <a:rPr lang="zh-CN" altLang="en-US" sz="2400" dirty="0">
                <a:solidFill>
                  <a:schemeClr val="bg1"/>
                </a:solidFill>
              </a:rPr>
              <a:t>没</a:t>
            </a:r>
            <a:r>
              <a:rPr lang="en-US" sz="2400" dirty="0">
                <a:solidFill>
                  <a:schemeClr val="bg1"/>
                </a:solidFill>
              </a:rPr>
              <a:t>期待的</a:t>
            </a:r>
            <a:r>
              <a:rPr lang="zh-CN" altLang="en-US" sz="2400" dirty="0">
                <a:solidFill>
                  <a:schemeClr val="bg1"/>
                </a:solidFill>
              </a:rPr>
              <a:t>时侯</a:t>
            </a:r>
            <a:r>
              <a:rPr lang="en-US" sz="2400" dirty="0" err="1">
                <a:solidFill>
                  <a:schemeClr val="bg1"/>
                </a:solidFill>
              </a:rPr>
              <a:t>发生-请在所有时间确保安全</a:t>
            </a:r>
            <a:endParaRPr lang="en-US" sz="2400" dirty="0">
              <a:solidFill>
                <a:schemeClr val="bg1"/>
              </a:solidFill>
            </a:endParaRPr>
          </a:p>
        </p:txBody>
      </p:sp>
    </p:spTree>
    <p:extLst>
      <p:ext uri="{BB962C8B-B14F-4D97-AF65-F5344CB8AC3E}">
        <p14:creationId xmlns:p14="http://schemas.microsoft.com/office/powerpoint/2010/main" val="99659353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rmAutofit/>
          </a:bodyPr>
          <a:lstStyle/>
          <a:p>
            <a:pPr algn="l"/>
            <a:r>
              <a:rPr lang="en-US" sz="4400" dirty="0">
                <a:latin typeface="Myriad Pro"/>
              </a:rPr>
              <a:t>Stewardship (指导)</a:t>
            </a:r>
          </a:p>
        </p:txBody>
      </p:sp>
      <p:graphicFrame>
        <p:nvGraphicFramePr>
          <p:cNvPr id="4" name="Content Placeholder 5"/>
          <p:cNvGraphicFramePr>
            <a:graphicFrameLocks/>
          </p:cNvGraphicFramePr>
          <p:nvPr>
            <p:extLst>
              <p:ext uri="{D42A27DB-BD31-4B8C-83A1-F6EECF244321}">
                <p14:modId xmlns:p14="http://schemas.microsoft.com/office/powerpoint/2010/main" val="633793359"/>
              </p:ext>
            </p:extLst>
          </p:nvPr>
        </p:nvGraphicFramePr>
        <p:xfrm>
          <a:off x="147799" y="1703294"/>
          <a:ext cx="5903377" cy="4894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708094626"/>
              </p:ext>
            </p:extLst>
          </p:nvPr>
        </p:nvGraphicFramePr>
        <p:xfrm>
          <a:off x="6176683" y="1703294"/>
          <a:ext cx="5818094" cy="49253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3836843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ctr"/>
            <a:r>
              <a:rPr lang="en-US" sz="7200" dirty="0" err="1">
                <a:solidFill>
                  <a:schemeClr val="tx1"/>
                </a:solidFill>
              </a:rPr>
              <a:t>Sekian</a:t>
            </a:r>
            <a:r>
              <a:rPr lang="en-US" sz="7200" dirty="0">
                <a:solidFill>
                  <a:schemeClr val="tx1"/>
                </a:solidFill>
              </a:rPr>
              <a:t>, </a:t>
            </a:r>
            <a:r>
              <a:rPr lang="en-US" sz="7200" dirty="0" err="1">
                <a:solidFill>
                  <a:schemeClr val="tx1"/>
                </a:solidFill>
              </a:rPr>
              <a:t>Terima</a:t>
            </a:r>
            <a:r>
              <a:rPr lang="en-US" sz="7200" dirty="0">
                <a:solidFill>
                  <a:schemeClr val="tx1"/>
                </a:solidFill>
              </a:rPr>
              <a:t> </a:t>
            </a:r>
            <a:r>
              <a:rPr lang="en-US" sz="7200" dirty="0" err="1">
                <a:solidFill>
                  <a:schemeClr val="tx1"/>
                </a:solidFill>
              </a:rPr>
              <a:t>Kasih</a:t>
            </a:r>
            <a:endParaRPr lang="en-US" sz="7200" dirty="0">
              <a:solidFill>
                <a:schemeClr val="tx1"/>
              </a:solidFill>
            </a:endParaRPr>
          </a:p>
        </p:txBody>
      </p:sp>
      <p:pic>
        <p:nvPicPr>
          <p:cNvPr id="2" name="Picture 1"/>
          <p:cNvPicPr>
            <a:picLocks noChangeAspect="1"/>
          </p:cNvPicPr>
          <p:nvPr/>
        </p:nvPicPr>
        <p:blipFill>
          <a:blip r:embed="rId3"/>
          <a:stretch>
            <a:fillRect/>
          </a:stretch>
        </p:blipFill>
        <p:spPr>
          <a:xfrm>
            <a:off x="3965864" y="3600451"/>
            <a:ext cx="4038600" cy="2019300"/>
          </a:xfrm>
          <a:prstGeom prst="rect">
            <a:avLst/>
          </a:prstGeom>
        </p:spPr>
      </p:pic>
    </p:spTree>
    <p:extLst>
      <p:ext uri="{BB962C8B-B14F-4D97-AF65-F5344CB8AC3E}">
        <p14:creationId xmlns:p14="http://schemas.microsoft.com/office/powerpoint/2010/main" val="20221394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Autofit/>
          </a:bodyPr>
          <a:lstStyle/>
          <a:p>
            <a:r>
              <a:rPr lang="en-US" sz="3200" dirty="0"/>
              <a:t>Treasurer’s Roles &amp; Responsibilities (</a:t>
            </a:r>
            <a:r>
              <a:rPr lang="zh-CN" altLang="en-US" sz="3200" dirty="0"/>
              <a:t>财务长</a:t>
            </a:r>
            <a:r>
              <a:rPr lang="en-US" sz="3200" dirty="0"/>
              <a:t>的角色和职责)</a:t>
            </a:r>
          </a:p>
        </p:txBody>
      </p:sp>
      <p:sp>
        <p:nvSpPr>
          <p:cNvPr id="2" name="Content Placeholder 1"/>
          <p:cNvSpPr>
            <a:spLocks noGrp="1"/>
          </p:cNvSpPr>
          <p:nvPr>
            <p:ph sz="half" idx="1"/>
          </p:nvPr>
        </p:nvSpPr>
        <p:spPr>
          <a:xfrm>
            <a:off x="609600" y="1865878"/>
            <a:ext cx="5384800" cy="4525963"/>
          </a:xfrm>
        </p:spPr>
        <p:txBody>
          <a:bodyPr>
            <a:noAutofit/>
          </a:bodyPr>
          <a:lstStyle/>
          <a:p>
            <a:r>
              <a:rPr lang="en-US" sz="2400" dirty="0">
                <a:latin typeface="+mn-lt"/>
              </a:rPr>
              <a:t>Collects &amp; disburses on timely basis</a:t>
            </a:r>
          </a:p>
          <a:p>
            <a:r>
              <a:rPr lang="en-US" sz="2400" dirty="0">
                <a:latin typeface="+mn-lt"/>
              </a:rPr>
              <a:t>Deposits monies promptly upon receipt &amp; issues OR</a:t>
            </a:r>
          </a:p>
          <a:p>
            <a:r>
              <a:rPr lang="en-US" sz="2400" dirty="0">
                <a:latin typeface="+mn-lt"/>
              </a:rPr>
              <a:t>Pays bills as approved by Board</a:t>
            </a:r>
          </a:p>
          <a:p>
            <a:r>
              <a:rPr lang="en-US" sz="2400" dirty="0">
                <a:latin typeface="+mn-lt"/>
              </a:rPr>
              <a:t>Maintains financial accounts &amp; records</a:t>
            </a:r>
          </a:p>
          <a:p>
            <a:r>
              <a:rPr lang="en-US" sz="2400" dirty="0">
                <a:latin typeface="+mn-lt"/>
              </a:rPr>
              <a:t>Provides monthly reports to Board</a:t>
            </a:r>
          </a:p>
          <a:p>
            <a:r>
              <a:rPr lang="en-US" sz="2400" dirty="0">
                <a:latin typeface="+mn-lt"/>
              </a:rPr>
              <a:t>Gets the accounts audited on annual basis for AGM</a:t>
            </a:r>
          </a:p>
        </p:txBody>
      </p:sp>
      <p:sp>
        <p:nvSpPr>
          <p:cNvPr id="3" name="Content Placeholder 2"/>
          <p:cNvSpPr>
            <a:spLocks noGrp="1"/>
          </p:cNvSpPr>
          <p:nvPr>
            <p:ph sz="half" idx="2"/>
          </p:nvPr>
        </p:nvSpPr>
        <p:spPr>
          <a:xfrm>
            <a:off x="6197600" y="1865878"/>
            <a:ext cx="5384800" cy="4525963"/>
          </a:xfrm>
        </p:spPr>
        <p:txBody>
          <a:bodyPr/>
          <a:lstStyle/>
          <a:p>
            <a:r>
              <a:rPr lang="zh-CN" altLang="en-US" dirty="0"/>
              <a:t>及时收集和支付</a:t>
            </a:r>
          </a:p>
          <a:p>
            <a:r>
              <a:rPr lang="zh-CN" altLang="en-US" dirty="0"/>
              <a:t>及时存款款项和支付款项或</a:t>
            </a:r>
          </a:p>
          <a:p>
            <a:r>
              <a:rPr lang="zh-CN" altLang="en-US" dirty="0"/>
              <a:t>根据委员会付款</a:t>
            </a:r>
          </a:p>
          <a:p>
            <a:r>
              <a:rPr lang="zh-CN" altLang="en-US" dirty="0"/>
              <a:t>维持财务帐目和记录。</a:t>
            </a:r>
          </a:p>
          <a:p>
            <a:r>
              <a:rPr lang="zh-CN" altLang="en-US" dirty="0"/>
              <a:t>提供每月报告到理事会</a:t>
            </a:r>
          </a:p>
          <a:p>
            <a:r>
              <a:rPr lang="zh-CN" altLang="en-US" dirty="0"/>
              <a:t>每年审计上年度的帐户给股東週年大會</a:t>
            </a:r>
          </a:p>
          <a:p>
            <a:endParaRPr lang="en-US" dirty="0"/>
          </a:p>
        </p:txBody>
      </p:sp>
      <p:sp>
        <p:nvSpPr>
          <p:cNvPr id="90114" name="AutoShape 2" descr="Image result for treasur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116" name="AutoShape 4" descr="Image result for treasur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42818344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91144640"/>
              </p:ext>
            </p:extLst>
          </p:nvPr>
        </p:nvGraphicFramePr>
        <p:xfrm>
          <a:off x="406400" y="1462176"/>
          <a:ext cx="11379200" cy="5191760"/>
        </p:xfrm>
        <a:graphic>
          <a:graphicData uri="http://schemas.openxmlformats.org/drawingml/2006/table">
            <a:tbl>
              <a:tblPr>
                <a:tableStyleId>{5C22544A-7EE6-4342-B048-85BDC9FD1C3A}</a:tableStyleId>
              </a:tblPr>
              <a:tblGrid>
                <a:gridCol w="628770">
                  <a:extLst>
                    <a:ext uri="{9D8B030D-6E8A-4147-A177-3AD203B41FA5}">
                      <a16:colId xmlns:a16="http://schemas.microsoft.com/office/drawing/2014/main" val="20000"/>
                    </a:ext>
                  </a:extLst>
                </a:gridCol>
                <a:gridCol w="10750430">
                  <a:extLst>
                    <a:ext uri="{9D8B030D-6E8A-4147-A177-3AD203B41FA5}">
                      <a16:colId xmlns:a16="http://schemas.microsoft.com/office/drawing/2014/main" val="20001"/>
                    </a:ext>
                  </a:extLst>
                </a:gridCol>
              </a:tblGrid>
              <a:tr h="370840">
                <a:tc gridSpan="2">
                  <a:txBody>
                    <a:bodyPr/>
                    <a:lstStyle/>
                    <a:p>
                      <a:r>
                        <a:rPr lang="en-US" b="1" dirty="0"/>
                        <a:t>July,</a:t>
                      </a:r>
                      <a:r>
                        <a:rPr lang="en-US" b="1" baseline="0" dirty="0"/>
                        <a:t> August &amp; September (before your term starts</a:t>
                      </a:r>
                      <a:endParaRPr lang="en-US" b="1" dirty="0"/>
                    </a:p>
                  </a:txBody>
                  <a:tcPr>
                    <a:solidFill>
                      <a:schemeClr val="bg1">
                        <a:lumMod val="65000"/>
                      </a:schemeClr>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a:noFill/>
                  </a:tcPr>
                </a:tc>
                <a:tc>
                  <a:txBody>
                    <a:bodyPr/>
                    <a:lstStyle/>
                    <a:p>
                      <a:r>
                        <a:rPr lang="en-US" dirty="0"/>
                        <a:t>Meet with president elect and current treasurer to determine handover materials</a:t>
                      </a:r>
                      <a:r>
                        <a:rPr lang="en-US" baseline="0" dirty="0"/>
                        <a:t> &amp; review procedures</a:t>
                      </a:r>
                      <a:endParaRPr lang="en-US" dirty="0"/>
                    </a:p>
                  </a:txBody>
                  <a:tcPr>
                    <a:noFill/>
                  </a:tcPr>
                </a:tc>
                <a:extLst>
                  <a:ext uri="{0D108BD9-81ED-4DB2-BD59-A6C34878D82A}">
                    <a16:rowId xmlns:a16="http://schemas.microsoft.com/office/drawing/2014/main" val="10001"/>
                  </a:ext>
                </a:extLst>
              </a:tr>
              <a:tr h="370840">
                <a:tc>
                  <a:txBody>
                    <a:bodyPr/>
                    <a:lstStyle/>
                    <a:p>
                      <a:endParaRPr lang="en-US"/>
                    </a:p>
                  </a:txBody>
                  <a:tcPr>
                    <a:noFill/>
                  </a:tcPr>
                </a:tc>
                <a:tc>
                  <a:txBody>
                    <a:bodyPr/>
                    <a:lstStyle/>
                    <a:p>
                      <a:r>
                        <a:rPr lang="en-US" dirty="0"/>
                        <a:t>Review resources</a:t>
                      </a:r>
                      <a:r>
                        <a:rPr lang="en-US" baseline="0" dirty="0"/>
                        <a:t> at </a:t>
                      </a:r>
                      <a:r>
                        <a:rPr lang="en-US" baseline="0" dirty="0" err="1"/>
                        <a:t>www.kiwanisone.org</a:t>
                      </a:r>
                      <a:r>
                        <a:rPr lang="en-US" baseline="0" dirty="0"/>
                        <a:t>/</a:t>
                      </a:r>
                      <a:r>
                        <a:rPr lang="en-US" baseline="0" dirty="0" err="1"/>
                        <a:t>leadertools</a:t>
                      </a:r>
                      <a:endParaRPr lang="en-US" dirty="0"/>
                    </a:p>
                  </a:txBody>
                  <a:tcPr>
                    <a:noFill/>
                  </a:tcPr>
                </a:tc>
                <a:extLst>
                  <a:ext uri="{0D108BD9-81ED-4DB2-BD59-A6C34878D82A}">
                    <a16:rowId xmlns:a16="http://schemas.microsoft.com/office/drawing/2014/main" val="10002"/>
                  </a:ext>
                </a:extLst>
              </a:tr>
              <a:tr h="370840">
                <a:tc>
                  <a:txBody>
                    <a:bodyPr/>
                    <a:lstStyle/>
                    <a:p>
                      <a:endParaRPr lang="en-US"/>
                    </a:p>
                  </a:txBody>
                  <a:tcPr>
                    <a:noFill/>
                  </a:tcPr>
                </a:tc>
                <a:tc>
                  <a:txBody>
                    <a:bodyPr/>
                    <a:lstStyle/>
                    <a:p>
                      <a:r>
                        <a:rPr lang="en-US" dirty="0"/>
                        <a:t>Attend the budget planning meeting</a:t>
                      </a:r>
                    </a:p>
                  </a:txBody>
                  <a:tcPr>
                    <a:noFill/>
                  </a:tcPr>
                </a:tc>
                <a:extLst>
                  <a:ext uri="{0D108BD9-81ED-4DB2-BD59-A6C34878D82A}">
                    <a16:rowId xmlns:a16="http://schemas.microsoft.com/office/drawing/2014/main" val="10003"/>
                  </a:ext>
                </a:extLst>
              </a:tr>
              <a:tr h="370840">
                <a:tc gridSpan="2">
                  <a:txBody>
                    <a:bodyPr/>
                    <a:lstStyle/>
                    <a:p>
                      <a:r>
                        <a:rPr lang="en-US" b="1" dirty="0"/>
                        <a:t>Monthly duties</a:t>
                      </a:r>
                    </a:p>
                  </a:txBody>
                  <a:tcPr>
                    <a:solidFill>
                      <a:schemeClr val="bg1">
                        <a:lumMod val="65000"/>
                      </a:schemeClr>
                    </a:solidFill>
                  </a:tcPr>
                </a:tc>
                <a:tc hMerge="1">
                  <a:txBody>
                    <a:bodyPr/>
                    <a:lstStyle/>
                    <a:p>
                      <a:endParaRPr lang="en-US" dirty="0"/>
                    </a:p>
                  </a:txBody>
                  <a:tcPr>
                    <a:solidFill>
                      <a:schemeClr val="bg1">
                        <a:lumMod val="65000"/>
                      </a:schemeClr>
                    </a:solidFill>
                  </a:tcPr>
                </a:tc>
                <a:extLst>
                  <a:ext uri="{0D108BD9-81ED-4DB2-BD59-A6C34878D82A}">
                    <a16:rowId xmlns:a16="http://schemas.microsoft.com/office/drawing/2014/main" val="10004"/>
                  </a:ext>
                </a:extLst>
              </a:tr>
              <a:tr h="370840">
                <a:tc>
                  <a:txBody>
                    <a:bodyPr/>
                    <a:lstStyle/>
                    <a:p>
                      <a:endParaRPr lang="en-US"/>
                    </a:p>
                  </a:txBody>
                  <a:tcPr>
                    <a:noFill/>
                  </a:tcPr>
                </a:tc>
                <a:tc>
                  <a:txBody>
                    <a:bodyPr/>
                    <a:lstStyle/>
                    <a:p>
                      <a:r>
                        <a:rPr lang="en-US" dirty="0"/>
                        <a:t>Prepare monthly report for the board</a:t>
                      </a:r>
                    </a:p>
                  </a:txBody>
                  <a:tcPr>
                    <a:noFill/>
                  </a:tcPr>
                </a:tc>
                <a:extLst>
                  <a:ext uri="{0D108BD9-81ED-4DB2-BD59-A6C34878D82A}">
                    <a16:rowId xmlns:a16="http://schemas.microsoft.com/office/drawing/2014/main" val="10005"/>
                  </a:ext>
                </a:extLst>
              </a:tr>
              <a:tr h="370840">
                <a:tc>
                  <a:txBody>
                    <a:bodyPr/>
                    <a:lstStyle/>
                    <a:p>
                      <a:endParaRPr lang="en-US"/>
                    </a:p>
                  </a:txBody>
                  <a:tcPr>
                    <a:noFill/>
                  </a:tcPr>
                </a:tc>
                <a:tc>
                  <a:txBody>
                    <a:bodyPr/>
                    <a:lstStyle/>
                    <a:p>
                      <a:r>
                        <a:rPr lang="en-US" dirty="0"/>
                        <a:t>Receive all funds paid to the club and deposit promptly</a:t>
                      </a:r>
                    </a:p>
                  </a:txBody>
                  <a:tcPr>
                    <a:noFill/>
                  </a:tcPr>
                </a:tc>
                <a:extLst>
                  <a:ext uri="{0D108BD9-81ED-4DB2-BD59-A6C34878D82A}">
                    <a16:rowId xmlns:a16="http://schemas.microsoft.com/office/drawing/2014/main" val="10006"/>
                  </a:ext>
                </a:extLst>
              </a:tr>
              <a:tr h="370840">
                <a:tc>
                  <a:txBody>
                    <a:bodyPr/>
                    <a:lstStyle/>
                    <a:p>
                      <a:endParaRPr lang="en-US"/>
                    </a:p>
                  </a:txBody>
                  <a:tcPr>
                    <a:noFill/>
                  </a:tcPr>
                </a:tc>
                <a:tc>
                  <a:txBody>
                    <a:bodyPr/>
                    <a:lstStyle/>
                    <a:p>
                      <a:r>
                        <a:rPr lang="en-US" dirty="0"/>
                        <a:t>Prepare and disburse invoices</a:t>
                      </a:r>
                      <a:r>
                        <a:rPr lang="en-US" baseline="0" dirty="0"/>
                        <a:t> to members for club dues</a:t>
                      </a:r>
                      <a:endParaRPr lang="en-US" dirty="0"/>
                    </a:p>
                  </a:txBody>
                  <a:tcPr>
                    <a:noFill/>
                  </a:tcPr>
                </a:tc>
                <a:extLst>
                  <a:ext uri="{0D108BD9-81ED-4DB2-BD59-A6C34878D82A}">
                    <a16:rowId xmlns:a16="http://schemas.microsoft.com/office/drawing/2014/main" val="10007"/>
                  </a:ext>
                </a:extLst>
              </a:tr>
              <a:tr h="370840">
                <a:tc>
                  <a:txBody>
                    <a:bodyPr/>
                    <a:lstStyle/>
                    <a:p>
                      <a:endParaRPr lang="en-US"/>
                    </a:p>
                  </a:txBody>
                  <a:tcPr>
                    <a:noFill/>
                  </a:tcPr>
                </a:tc>
                <a:tc>
                  <a:txBody>
                    <a:bodyPr/>
                    <a:lstStyle/>
                    <a:p>
                      <a:r>
                        <a:rPr lang="en-US" dirty="0"/>
                        <a:t>Reconcile bank accounts</a:t>
                      </a:r>
                    </a:p>
                  </a:txBody>
                  <a:tcPr>
                    <a:noFill/>
                  </a:tcPr>
                </a:tc>
                <a:extLst>
                  <a:ext uri="{0D108BD9-81ED-4DB2-BD59-A6C34878D82A}">
                    <a16:rowId xmlns:a16="http://schemas.microsoft.com/office/drawing/2014/main" val="10008"/>
                  </a:ext>
                </a:extLst>
              </a:tr>
              <a:tr h="370840">
                <a:tc>
                  <a:txBody>
                    <a:bodyPr/>
                    <a:lstStyle/>
                    <a:p>
                      <a:endParaRPr lang="en-US"/>
                    </a:p>
                  </a:txBody>
                  <a:tcPr>
                    <a:noFill/>
                  </a:tcPr>
                </a:tc>
                <a:tc>
                  <a:txBody>
                    <a:bodyPr/>
                    <a:lstStyle/>
                    <a:p>
                      <a:r>
                        <a:rPr lang="en-US" dirty="0"/>
                        <a:t>Pay all expenses in</a:t>
                      </a:r>
                      <a:r>
                        <a:rPr lang="en-US" baseline="0" dirty="0"/>
                        <a:t> a timely manner</a:t>
                      </a:r>
                      <a:endParaRPr lang="en-US" dirty="0"/>
                    </a:p>
                  </a:txBody>
                  <a:tcPr>
                    <a:noFill/>
                  </a:tcPr>
                </a:tc>
                <a:extLst>
                  <a:ext uri="{0D108BD9-81ED-4DB2-BD59-A6C34878D82A}">
                    <a16:rowId xmlns:a16="http://schemas.microsoft.com/office/drawing/2014/main" val="10009"/>
                  </a:ext>
                </a:extLst>
              </a:tr>
              <a:tr h="370840">
                <a:tc gridSpan="2">
                  <a:txBody>
                    <a:bodyPr/>
                    <a:lstStyle/>
                    <a:p>
                      <a:r>
                        <a:rPr lang="en-US" b="1" dirty="0"/>
                        <a:t>Yearly Duties</a:t>
                      </a:r>
                    </a:p>
                  </a:txBody>
                  <a:tcPr>
                    <a:solidFill>
                      <a:schemeClr val="bg1">
                        <a:lumMod val="65000"/>
                      </a:schemeClr>
                    </a:solidFill>
                  </a:tcPr>
                </a:tc>
                <a:tc hMerge="1">
                  <a:txBody>
                    <a:bodyPr/>
                    <a:lstStyle/>
                    <a:p>
                      <a:endParaRPr lang="en-US" dirty="0"/>
                    </a:p>
                  </a:txBody>
                  <a:tcPr>
                    <a:solidFill>
                      <a:schemeClr val="bg1">
                        <a:lumMod val="65000"/>
                      </a:schemeClr>
                    </a:solidFill>
                  </a:tcPr>
                </a:tc>
                <a:extLst>
                  <a:ext uri="{0D108BD9-81ED-4DB2-BD59-A6C34878D82A}">
                    <a16:rowId xmlns:a16="http://schemas.microsoft.com/office/drawing/2014/main" val="10010"/>
                  </a:ext>
                </a:extLst>
              </a:tr>
              <a:tr h="370840">
                <a:tc>
                  <a:txBody>
                    <a:bodyPr/>
                    <a:lstStyle/>
                    <a:p>
                      <a:endParaRPr lang="en-US"/>
                    </a:p>
                  </a:txBody>
                  <a:tcPr>
                    <a:noFill/>
                  </a:tcPr>
                </a:tc>
                <a:tc>
                  <a:txBody>
                    <a:bodyPr/>
                    <a:lstStyle/>
                    <a:p>
                      <a:r>
                        <a:rPr lang="en-US" dirty="0"/>
                        <a:t>Pay KI</a:t>
                      </a:r>
                      <a:r>
                        <a:rPr lang="en-US" baseline="0" dirty="0"/>
                        <a:t> &amp; KM dues to KM in timely manner – before 31 December </a:t>
                      </a:r>
                      <a:endParaRPr lang="en-US" dirty="0"/>
                    </a:p>
                  </a:txBody>
                  <a:tcPr>
                    <a:noFill/>
                  </a:tcPr>
                </a:tc>
                <a:extLst>
                  <a:ext uri="{0D108BD9-81ED-4DB2-BD59-A6C34878D82A}">
                    <a16:rowId xmlns:a16="http://schemas.microsoft.com/office/drawing/2014/main" val="10011"/>
                  </a:ext>
                </a:extLst>
              </a:tr>
              <a:tr h="370840">
                <a:tc>
                  <a:txBody>
                    <a:bodyPr/>
                    <a:lstStyle/>
                    <a:p>
                      <a:endParaRPr lang="en-US"/>
                    </a:p>
                  </a:txBody>
                  <a:tcPr>
                    <a:noFill/>
                  </a:tcPr>
                </a:tc>
                <a:tc>
                  <a:txBody>
                    <a:bodyPr/>
                    <a:lstStyle/>
                    <a:p>
                      <a:r>
                        <a:rPr lang="en-US" dirty="0"/>
                        <a:t>Pay dues and/or member fees for YSLP clubs in timely manner</a:t>
                      </a:r>
                    </a:p>
                  </a:txBody>
                  <a:tcPr>
                    <a:noFill/>
                  </a:tcPr>
                </a:tc>
                <a:extLst>
                  <a:ext uri="{0D108BD9-81ED-4DB2-BD59-A6C34878D82A}">
                    <a16:rowId xmlns:a16="http://schemas.microsoft.com/office/drawing/2014/main" val="10012"/>
                  </a:ext>
                </a:extLst>
              </a:tr>
              <a:tr h="370840">
                <a:tc>
                  <a:txBody>
                    <a:bodyPr/>
                    <a:lstStyle/>
                    <a:p>
                      <a:endParaRPr lang="en-US"/>
                    </a:p>
                  </a:txBody>
                  <a:tcPr>
                    <a:noFill/>
                  </a:tcPr>
                </a:tc>
                <a:tc>
                  <a:txBody>
                    <a:bodyPr/>
                    <a:lstStyle/>
                    <a:p>
                      <a:r>
                        <a:rPr lang="en-US" dirty="0"/>
                        <a:t>Ensure club accounts is audited in time – before 30</a:t>
                      </a:r>
                      <a:r>
                        <a:rPr lang="en-US" baseline="0" dirty="0"/>
                        <a:t> April where AGM is scheduled at the earliest</a:t>
                      </a:r>
                      <a:endParaRPr lang="en-US" dirty="0"/>
                    </a:p>
                  </a:txBody>
                  <a:tcPr>
                    <a:noFill/>
                  </a:tcPr>
                </a:tc>
                <a:extLst>
                  <a:ext uri="{0D108BD9-81ED-4DB2-BD59-A6C34878D82A}">
                    <a16:rowId xmlns:a16="http://schemas.microsoft.com/office/drawing/2014/main" val="10013"/>
                  </a:ext>
                </a:extLst>
              </a:tr>
            </a:tbl>
          </a:graphicData>
        </a:graphic>
      </p:graphicFrame>
      <p:sp>
        <p:nvSpPr>
          <p:cNvPr id="3" name="Title 2"/>
          <p:cNvSpPr>
            <a:spLocks noGrp="1"/>
          </p:cNvSpPr>
          <p:nvPr>
            <p:ph type="title"/>
          </p:nvPr>
        </p:nvSpPr>
        <p:spPr/>
        <p:txBody>
          <a:bodyPr/>
          <a:lstStyle/>
          <a:p>
            <a:r>
              <a:rPr lang="en-US" dirty="0"/>
              <a:t>Treasurer’s Monthly Checklist</a:t>
            </a:r>
          </a:p>
        </p:txBody>
      </p:sp>
      <p:sp>
        <p:nvSpPr>
          <p:cNvPr id="5" name="Rectangle 4"/>
          <p:cNvSpPr/>
          <p:nvPr/>
        </p:nvSpPr>
        <p:spPr>
          <a:xfrm>
            <a:off x="600977" y="1915062"/>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0977" y="2257245"/>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0977" y="2619553"/>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0977" y="3413181"/>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0977" y="3755364"/>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0977" y="4117672"/>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0977" y="4479981"/>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0977" y="4839417"/>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0977" y="5633046"/>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0977" y="5978100"/>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0977" y="6320283"/>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6302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06400" y="1462176"/>
          <a:ext cx="11379200" cy="5191760"/>
        </p:xfrm>
        <a:graphic>
          <a:graphicData uri="http://schemas.openxmlformats.org/drawingml/2006/table">
            <a:tbl>
              <a:tblPr>
                <a:tableStyleId>{5C22544A-7EE6-4342-B048-85BDC9FD1C3A}</a:tableStyleId>
              </a:tblPr>
              <a:tblGrid>
                <a:gridCol w="628770">
                  <a:extLst>
                    <a:ext uri="{9D8B030D-6E8A-4147-A177-3AD203B41FA5}">
                      <a16:colId xmlns:a16="http://schemas.microsoft.com/office/drawing/2014/main" val="20000"/>
                    </a:ext>
                  </a:extLst>
                </a:gridCol>
                <a:gridCol w="10750430">
                  <a:extLst>
                    <a:ext uri="{9D8B030D-6E8A-4147-A177-3AD203B41FA5}">
                      <a16:colId xmlns:a16="http://schemas.microsoft.com/office/drawing/2014/main" val="20001"/>
                    </a:ext>
                  </a:extLst>
                </a:gridCol>
              </a:tblGrid>
              <a:tr h="370840">
                <a:tc gridSpan="2">
                  <a:txBody>
                    <a:bodyPr/>
                    <a:lstStyle/>
                    <a:p>
                      <a:r>
                        <a:rPr lang="en-US" b="1" dirty="0"/>
                        <a:t>7月、</a:t>
                      </a:r>
                      <a:r>
                        <a:rPr lang="en-US" b="1" baseline="0" dirty="0"/>
                        <a:t> 8月 &amp; 9月(</a:t>
                      </a:r>
                      <a:r>
                        <a:rPr lang="en-US" b="1" baseline="0" dirty="0" err="1"/>
                        <a:t>在您的任期内</a:t>
                      </a:r>
                      <a:r>
                        <a:rPr lang="zh-CN" altLang="en-US" b="1" baseline="0" dirty="0"/>
                        <a:t>前开始</a:t>
                      </a:r>
                      <a:endParaRPr lang="en-US" b="1" dirty="0"/>
                    </a:p>
                  </a:txBody>
                  <a:tcPr>
                    <a:solidFill>
                      <a:schemeClr val="bg1">
                        <a:lumMod val="65000"/>
                      </a:schemeClr>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a:noFill/>
                  </a:tcPr>
                </a:tc>
                <a:tc>
                  <a:txBody>
                    <a:bodyPr/>
                    <a:lstStyle/>
                    <a:p>
                      <a:r>
                        <a:rPr lang="en-US" dirty="0" err="1"/>
                        <a:t>与新当选的</a:t>
                      </a:r>
                      <a:r>
                        <a:rPr lang="zh-CN" altLang="en-US" dirty="0"/>
                        <a:t>会长</a:t>
                      </a:r>
                      <a:r>
                        <a:rPr lang="en-US" dirty="0" err="1"/>
                        <a:t>和目前的财务</a:t>
                      </a:r>
                      <a:r>
                        <a:rPr lang="zh-CN" altLang="en-US" dirty="0"/>
                        <a:t>长</a:t>
                      </a:r>
                      <a:r>
                        <a:rPr lang="en-US" dirty="0" err="1"/>
                        <a:t>以确定移交</a:t>
                      </a:r>
                      <a:r>
                        <a:rPr lang="zh-CN" altLang="en-US" dirty="0"/>
                        <a:t>项目</a:t>
                      </a:r>
                      <a:r>
                        <a:rPr lang="en-US" baseline="0" dirty="0" err="1"/>
                        <a:t>和审查程序</a:t>
                      </a:r>
                      <a:r>
                        <a:rPr lang="en-US" baseline="0" dirty="0"/>
                        <a:t>。</a:t>
                      </a:r>
                      <a:endParaRPr lang="en-US" dirty="0"/>
                    </a:p>
                  </a:txBody>
                  <a:tcPr>
                    <a:noFill/>
                  </a:tcPr>
                </a:tc>
                <a:extLst>
                  <a:ext uri="{0D108BD9-81ED-4DB2-BD59-A6C34878D82A}">
                    <a16:rowId xmlns:a16="http://schemas.microsoft.com/office/drawing/2014/main" val="10001"/>
                  </a:ext>
                </a:extLst>
              </a:tr>
              <a:tr h="370840">
                <a:tc>
                  <a:txBody>
                    <a:bodyPr/>
                    <a:lstStyle/>
                    <a:p>
                      <a:endParaRPr lang="en-US"/>
                    </a:p>
                  </a:txBody>
                  <a:tcPr>
                    <a:noFill/>
                  </a:tcPr>
                </a:tc>
                <a:tc>
                  <a:txBody>
                    <a:bodyPr/>
                    <a:lstStyle/>
                    <a:p>
                      <a:r>
                        <a:rPr lang="en-US" dirty="0" err="1"/>
                        <a:t>查看</a:t>
                      </a:r>
                      <a:r>
                        <a:rPr lang="en-US" baseline="0" dirty="0"/>
                        <a:t> 在 Www.kiwanisone.org/</a:t>
                      </a:r>
                      <a:r>
                        <a:rPr lang="en-US" baseline="0" dirty="0" err="1"/>
                        <a:t>Leadertools</a:t>
                      </a:r>
                      <a:r>
                        <a:rPr lang="zh-CN" altLang="en-US" baseline="0" dirty="0"/>
                        <a:t>的</a:t>
                      </a:r>
                      <a:r>
                        <a:rPr lang="en-US" dirty="0" err="1"/>
                        <a:t>资源</a:t>
                      </a:r>
                      <a:endParaRPr lang="en-US" dirty="0"/>
                    </a:p>
                  </a:txBody>
                  <a:tcPr>
                    <a:noFill/>
                  </a:tcPr>
                </a:tc>
                <a:extLst>
                  <a:ext uri="{0D108BD9-81ED-4DB2-BD59-A6C34878D82A}">
                    <a16:rowId xmlns:a16="http://schemas.microsoft.com/office/drawing/2014/main" val="10002"/>
                  </a:ext>
                </a:extLst>
              </a:tr>
              <a:tr h="370840">
                <a:tc>
                  <a:txBody>
                    <a:bodyPr/>
                    <a:lstStyle/>
                    <a:p>
                      <a:endParaRPr lang="en-US"/>
                    </a:p>
                  </a:txBody>
                  <a:tcPr>
                    <a:noFill/>
                  </a:tcPr>
                </a:tc>
                <a:tc>
                  <a:txBody>
                    <a:bodyPr/>
                    <a:lstStyle/>
                    <a:p>
                      <a:r>
                        <a:rPr lang="en-US" dirty="0" err="1"/>
                        <a:t>出席规划预算的会议</a:t>
                      </a:r>
                      <a:endParaRPr lang="en-US" dirty="0"/>
                    </a:p>
                  </a:txBody>
                  <a:tcPr>
                    <a:noFill/>
                  </a:tcPr>
                </a:tc>
                <a:extLst>
                  <a:ext uri="{0D108BD9-81ED-4DB2-BD59-A6C34878D82A}">
                    <a16:rowId xmlns:a16="http://schemas.microsoft.com/office/drawing/2014/main" val="10003"/>
                  </a:ext>
                </a:extLst>
              </a:tr>
              <a:tr h="370840">
                <a:tc gridSpan="2">
                  <a:txBody>
                    <a:bodyPr/>
                    <a:lstStyle/>
                    <a:p>
                      <a:r>
                        <a:rPr lang="en-US" b="1" dirty="0"/>
                        <a:t>每月的职责</a:t>
                      </a:r>
                    </a:p>
                  </a:txBody>
                  <a:tcPr>
                    <a:solidFill>
                      <a:schemeClr val="bg1">
                        <a:lumMod val="65000"/>
                      </a:schemeClr>
                    </a:solidFill>
                  </a:tcPr>
                </a:tc>
                <a:tc hMerge="1">
                  <a:txBody>
                    <a:bodyPr/>
                    <a:lstStyle/>
                    <a:p>
                      <a:endParaRPr lang="en-US" dirty="0"/>
                    </a:p>
                  </a:txBody>
                  <a:tcPr>
                    <a:solidFill>
                      <a:schemeClr val="bg1">
                        <a:lumMod val="65000"/>
                      </a:schemeClr>
                    </a:solidFill>
                  </a:tcPr>
                </a:tc>
                <a:extLst>
                  <a:ext uri="{0D108BD9-81ED-4DB2-BD59-A6C34878D82A}">
                    <a16:rowId xmlns:a16="http://schemas.microsoft.com/office/drawing/2014/main" val="10004"/>
                  </a:ext>
                </a:extLst>
              </a:tr>
              <a:tr h="370840">
                <a:tc>
                  <a:txBody>
                    <a:bodyPr/>
                    <a:lstStyle/>
                    <a:p>
                      <a:endParaRPr lang="en-US"/>
                    </a:p>
                  </a:txBody>
                  <a:tcPr>
                    <a:noFill/>
                  </a:tcPr>
                </a:tc>
                <a:tc>
                  <a:txBody>
                    <a:bodyPr/>
                    <a:lstStyle/>
                    <a:p>
                      <a:r>
                        <a:rPr lang="en-US" dirty="0" err="1"/>
                        <a:t>准备每月报告的</a:t>
                      </a:r>
                      <a:r>
                        <a:rPr lang="zh-CN" altLang="en-US" dirty="0"/>
                        <a:t>理事会</a:t>
                      </a:r>
                      <a:endParaRPr lang="en-US" dirty="0"/>
                    </a:p>
                  </a:txBody>
                  <a:tcPr>
                    <a:noFill/>
                  </a:tcPr>
                </a:tc>
                <a:extLst>
                  <a:ext uri="{0D108BD9-81ED-4DB2-BD59-A6C34878D82A}">
                    <a16:rowId xmlns:a16="http://schemas.microsoft.com/office/drawing/2014/main" val="10005"/>
                  </a:ext>
                </a:extLst>
              </a:tr>
              <a:tr h="370840">
                <a:tc>
                  <a:txBody>
                    <a:bodyPr/>
                    <a:lstStyle/>
                    <a:p>
                      <a:endParaRPr lang="en-US"/>
                    </a:p>
                  </a:txBody>
                  <a:tcPr>
                    <a:noFill/>
                  </a:tcPr>
                </a:tc>
                <a:tc>
                  <a:txBody>
                    <a:bodyPr/>
                    <a:lstStyle/>
                    <a:p>
                      <a:r>
                        <a:rPr lang="en-US" dirty="0" err="1"/>
                        <a:t>迅速接收所有资金存款和支付给</a:t>
                      </a:r>
                      <a:r>
                        <a:rPr lang="zh-CN" altLang="en-US" dirty="0"/>
                        <a:t>分会</a:t>
                      </a:r>
                      <a:endParaRPr lang="en-US" dirty="0"/>
                    </a:p>
                  </a:txBody>
                  <a:tcPr>
                    <a:noFill/>
                  </a:tcPr>
                </a:tc>
                <a:extLst>
                  <a:ext uri="{0D108BD9-81ED-4DB2-BD59-A6C34878D82A}">
                    <a16:rowId xmlns:a16="http://schemas.microsoft.com/office/drawing/2014/main" val="10006"/>
                  </a:ext>
                </a:extLst>
              </a:tr>
              <a:tr h="370840">
                <a:tc>
                  <a:txBody>
                    <a:bodyPr/>
                    <a:lstStyle/>
                    <a:p>
                      <a:endParaRPr lang="en-US" dirty="0"/>
                    </a:p>
                  </a:txBody>
                  <a:tcPr>
                    <a:noFill/>
                  </a:tcPr>
                </a:tc>
                <a:tc>
                  <a:txBody>
                    <a:bodyPr/>
                    <a:lstStyle/>
                    <a:p>
                      <a:r>
                        <a:rPr lang="en-US" dirty="0" err="1"/>
                        <a:t>准备和</a:t>
                      </a:r>
                      <a:r>
                        <a:rPr lang="zh-CN" altLang="en-US" dirty="0"/>
                        <a:t>分发</a:t>
                      </a:r>
                      <a:r>
                        <a:rPr lang="en-US" baseline="0" dirty="0" err="1"/>
                        <a:t>会费</a:t>
                      </a:r>
                      <a:r>
                        <a:rPr lang="en-US" dirty="0" err="1"/>
                        <a:t>发票给</a:t>
                      </a:r>
                      <a:r>
                        <a:rPr lang="zh-CN" altLang="en-US"/>
                        <a:t>分会</a:t>
                      </a:r>
                      <a:endParaRPr lang="en-US" dirty="0"/>
                    </a:p>
                  </a:txBody>
                  <a:tcPr>
                    <a:noFill/>
                  </a:tcPr>
                </a:tc>
                <a:extLst>
                  <a:ext uri="{0D108BD9-81ED-4DB2-BD59-A6C34878D82A}">
                    <a16:rowId xmlns:a16="http://schemas.microsoft.com/office/drawing/2014/main" val="10007"/>
                  </a:ext>
                </a:extLst>
              </a:tr>
              <a:tr h="370840">
                <a:tc>
                  <a:txBody>
                    <a:bodyPr/>
                    <a:lstStyle/>
                    <a:p>
                      <a:endParaRPr lang="en-US"/>
                    </a:p>
                  </a:txBody>
                  <a:tcPr>
                    <a:noFill/>
                  </a:tcPr>
                </a:tc>
                <a:tc>
                  <a:txBody>
                    <a:bodyPr/>
                    <a:lstStyle/>
                    <a:p>
                      <a:r>
                        <a:rPr lang="en-US" dirty="0" err="1"/>
                        <a:t>核对银行帐户</a:t>
                      </a:r>
                      <a:endParaRPr lang="en-US" dirty="0"/>
                    </a:p>
                  </a:txBody>
                  <a:tcPr>
                    <a:noFill/>
                  </a:tcPr>
                </a:tc>
                <a:extLst>
                  <a:ext uri="{0D108BD9-81ED-4DB2-BD59-A6C34878D82A}">
                    <a16:rowId xmlns:a16="http://schemas.microsoft.com/office/drawing/2014/main" val="10008"/>
                  </a:ext>
                </a:extLst>
              </a:tr>
              <a:tr h="370840">
                <a:tc>
                  <a:txBody>
                    <a:bodyPr/>
                    <a:lstStyle/>
                    <a:p>
                      <a:endParaRPr lang="en-US"/>
                    </a:p>
                  </a:txBody>
                  <a:tcPr>
                    <a:noFill/>
                  </a:tcPr>
                </a:tc>
                <a:tc>
                  <a:txBody>
                    <a:bodyPr/>
                    <a:lstStyle/>
                    <a:p>
                      <a:r>
                        <a:rPr lang="en-US" baseline="0" dirty="0" err="1"/>
                        <a:t>及时</a:t>
                      </a:r>
                      <a:r>
                        <a:rPr lang="en-US" dirty="0" err="1"/>
                        <a:t>支付所有的费用</a:t>
                      </a:r>
                      <a:endParaRPr lang="en-US" dirty="0"/>
                    </a:p>
                  </a:txBody>
                  <a:tcPr>
                    <a:noFill/>
                  </a:tcPr>
                </a:tc>
                <a:extLst>
                  <a:ext uri="{0D108BD9-81ED-4DB2-BD59-A6C34878D82A}">
                    <a16:rowId xmlns:a16="http://schemas.microsoft.com/office/drawing/2014/main" val="10009"/>
                  </a:ext>
                </a:extLst>
              </a:tr>
              <a:tr h="370840">
                <a:tc gridSpan="2">
                  <a:txBody>
                    <a:bodyPr/>
                    <a:lstStyle/>
                    <a:p>
                      <a:r>
                        <a:rPr lang="en-US" b="1" dirty="0"/>
                        <a:t>每年的义务</a:t>
                      </a:r>
                    </a:p>
                  </a:txBody>
                  <a:tcPr>
                    <a:solidFill>
                      <a:schemeClr val="bg1">
                        <a:lumMod val="65000"/>
                      </a:schemeClr>
                    </a:solidFill>
                  </a:tcPr>
                </a:tc>
                <a:tc hMerge="1">
                  <a:txBody>
                    <a:bodyPr/>
                    <a:lstStyle/>
                    <a:p>
                      <a:endParaRPr lang="en-US" dirty="0"/>
                    </a:p>
                  </a:txBody>
                  <a:tcPr>
                    <a:solidFill>
                      <a:schemeClr val="bg1">
                        <a:lumMod val="65000"/>
                      </a:schemeClr>
                    </a:solidFill>
                  </a:tcPr>
                </a:tc>
                <a:extLst>
                  <a:ext uri="{0D108BD9-81ED-4DB2-BD59-A6C34878D82A}">
                    <a16:rowId xmlns:a16="http://schemas.microsoft.com/office/drawing/2014/main" val="10010"/>
                  </a:ext>
                </a:extLst>
              </a:tr>
              <a:tr h="370840">
                <a:tc>
                  <a:txBody>
                    <a:bodyPr/>
                    <a:lstStyle/>
                    <a:p>
                      <a:endParaRPr lang="en-US"/>
                    </a:p>
                  </a:txBody>
                  <a:tcPr>
                    <a:noFill/>
                  </a:tcPr>
                </a:tc>
                <a:tc>
                  <a:txBody>
                    <a:bodyPr/>
                    <a:lstStyle/>
                    <a:p>
                      <a:r>
                        <a:rPr lang="en-US" baseline="0" dirty="0" err="1"/>
                        <a:t>及时</a:t>
                      </a:r>
                      <a:r>
                        <a:rPr lang="zh-CN" altLang="en-US" baseline="0" dirty="0"/>
                        <a:t>支付</a:t>
                      </a:r>
                      <a:r>
                        <a:rPr lang="en-US" dirty="0"/>
                        <a:t>KI</a:t>
                      </a:r>
                      <a:r>
                        <a:rPr lang="en-US" baseline="0" dirty="0"/>
                        <a:t> &amp;KM- 31. 12月  前 </a:t>
                      </a:r>
                      <a:endParaRPr lang="en-US" dirty="0"/>
                    </a:p>
                  </a:txBody>
                  <a:tcPr>
                    <a:noFill/>
                  </a:tcPr>
                </a:tc>
                <a:extLst>
                  <a:ext uri="{0D108BD9-81ED-4DB2-BD59-A6C34878D82A}">
                    <a16:rowId xmlns:a16="http://schemas.microsoft.com/office/drawing/2014/main" val="10011"/>
                  </a:ext>
                </a:extLst>
              </a:tr>
              <a:tr h="370840">
                <a:tc>
                  <a:txBody>
                    <a:bodyPr/>
                    <a:lstStyle/>
                    <a:p>
                      <a:endParaRPr lang="en-US"/>
                    </a:p>
                  </a:txBody>
                  <a:tcPr>
                    <a:noFill/>
                  </a:tcPr>
                </a:tc>
                <a:tc>
                  <a:txBody>
                    <a:bodyPr/>
                    <a:lstStyle/>
                    <a:p>
                      <a:r>
                        <a:rPr lang="en-US" dirty="0" err="1"/>
                        <a:t>及时缴纳</a:t>
                      </a:r>
                      <a:r>
                        <a:rPr lang="zh-CN" altLang="en-US" dirty="0"/>
                        <a:t>到期</a:t>
                      </a:r>
                      <a:r>
                        <a:rPr lang="en-US" dirty="0" err="1"/>
                        <a:t>会费和</a:t>
                      </a:r>
                      <a:r>
                        <a:rPr lang="en-US" dirty="0"/>
                        <a:t>/</a:t>
                      </a:r>
                      <a:r>
                        <a:rPr lang="en-US" dirty="0" err="1"/>
                        <a:t>或YSLP</a:t>
                      </a:r>
                      <a:r>
                        <a:rPr lang="en-US" dirty="0"/>
                        <a:t> </a:t>
                      </a:r>
                      <a:r>
                        <a:rPr lang="zh-CN" altLang="en-US" dirty="0"/>
                        <a:t>分会</a:t>
                      </a:r>
                      <a:r>
                        <a:rPr lang="en-US" dirty="0" err="1"/>
                        <a:t>会员费</a:t>
                      </a:r>
                      <a:endParaRPr lang="en-US" dirty="0"/>
                    </a:p>
                  </a:txBody>
                  <a:tcPr>
                    <a:noFill/>
                  </a:tcPr>
                </a:tc>
                <a:extLst>
                  <a:ext uri="{0D108BD9-81ED-4DB2-BD59-A6C34878D82A}">
                    <a16:rowId xmlns:a16="http://schemas.microsoft.com/office/drawing/2014/main" val="10012"/>
                  </a:ext>
                </a:extLst>
              </a:tr>
              <a:tr h="370840">
                <a:tc>
                  <a:txBody>
                    <a:bodyPr/>
                    <a:lstStyle/>
                    <a:p>
                      <a:endParaRPr lang="en-US"/>
                    </a:p>
                  </a:txBody>
                  <a:tcPr>
                    <a:noFill/>
                  </a:tcPr>
                </a:tc>
                <a:tc>
                  <a:txBody>
                    <a:bodyPr/>
                    <a:lstStyle/>
                    <a:p>
                      <a:r>
                        <a:rPr lang="en-US" dirty="0" err="1"/>
                        <a:t>确保</a:t>
                      </a:r>
                      <a:r>
                        <a:rPr lang="zh-CN" altLang="en-US" dirty="0"/>
                        <a:t>分会</a:t>
                      </a:r>
                      <a:r>
                        <a:rPr lang="en-US" dirty="0" err="1"/>
                        <a:t>帐目的审核时间</a:t>
                      </a:r>
                      <a:r>
                        <a:rPr lang="en-US" dirty="0"/>
                        <a:t>- </a:t>
                      </a:r>
                      <a:r>
                        <a:rPr lang="en-US" baseline="0" dirty="0"/>
                        <a:t>4月</a:t>
                      </a:r>
                      <a:r>
                        <a:rPr lang="en-US" dirty="0"/>
                        <a:t>30</a:t>
                      </a:r>
                      <a:r>
                        <a:rPr lang="zh-CN" altLang="en-US" dirty="0"/>
                        <a:t>日</a:t>
                      </a:r>
                      <a:r>
                        <a:rPr lang="en-US" dirty="0"/>
                        <a:t>前</a:t>
                      </a:r>
                      <a:r>
                        <a:rPr lang="en-US" baseline="0" dirty="0"/>
                        <a:t>  </a:t>
                      </a:r>
                      <a:r>
                        <a:rPr lang="en-US" baseline="0" dirty="0" err="1"/>
                        <a:t>股東週年大會</a:t>
                      </a:r>
                      <a:endParaRPr lang="en-US" dirty="0"/>
                    </a:p>
                  </a:txBody>
                  <a:tcPr>
                    <a:noFill/>
                  </a:tcPr>
                </a:tc>
                <a:extLst>
                  <a:ext uri="{0D108BD9-81ED-4DB2-BD59-A6C34878D82A}">
                    <a16:rowId xmlns:a16="http://schemas.microsoft.com/office/drawing/2014/main" val="10013"/>
                  </a:ext>
                </a:extLst>
              </a:tr>
            </a:tbl>
          </a:graphicData>
        </a:graphic>
      </p:graphicFrame>
      <p:sp>
        <p:nvSpPr>
          <p:cNvPr id="3" name="Title 2"/>
          <p:cNvSpPr>
            <a:spLocks noGrp="1"/>
          </p:cNvSpPr>
          <p:nvPr>
            <p:ph type="title"/>
          </p:nvPr>
        </p:nvSpPr>
        <p:spPr/>
        <p:txBody>
          <a:bodyPr/>
          <a:lstStyle/>
          <a:p>
            <a:r>
              <a:rPr lang="en-US" dirty="0" err="1"/>
              <a:t>财务</a:t>
            </a:r>
            <a:r>
              <a:rPr lang="zh-CN" altLang="en-US" dirty="0"/>
              <a:t>长</a:t>
            </a:r>
            <a:r>
              <a:rPr lang="en-US" dirty="0" err="1"/>
              <a:t>的每月核对表</a:t>
            </a:r>
            <a:endParaRPr lang="en-US" dirty="0"/>
          </a:p>
        </p:txBody>
      </p:sp>
      <p:sp>
        <p:nvSpPr>
          <p:cNvPr id="5" name="Rectangle 4"/>
          <p:cNvSpPr/>
          <p:nvPr/>
        </p:nvSpPr>
        <p:spPr>
          <a:xfrm>
            <a:off x="600977" y="1915062"/>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0977" y="2257245"/>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0977" y="2619553"/>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0977" y="3413181"/>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0977" y="3755364"/>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0977" y="4117672"/>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0977" y="4479981"/>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0977" y="4839417"/>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0977" y="5633046"/>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0977" y="5978100"/>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0977" y="6320283"/>
            <a:ext cx="258792" cy="2415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939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0A27790-D3DF-44F5-B70B-065709EC72FE}"/>
              </a:ext>
            </a:extLst>
          </p:cNvPr>
          <p:cNvSpPr>
            <a:spLocks noGrp="1"/>
          </p:cNvSpPr>
          <p:nvPr>
            <p:ph type="title"/>
          </p:nvPr>
        </p:nvSpPr>
        <p:spPr>
          <a:xfrm>
            <a:off x="2438400" y="2553345"/>
            <a:ext cx="7315200" cy="1004455"/>
          </a:xfrm>
        </p:spPr>
        <p:txBody>
          <a:bodyPr anchor="ctr">
            <a:noAutofit/>
          </a:bodyPr>
          <a:lstStyle/>
          <a:p>
            <a:pPr algn="ctr"/>
            <a:r>
              <a:rPr lang="en-US" sz="6600" dirty="0"/>
              <a:t>BUDGET</a:t>
            </a:r>
          </a:p>
        </p:txBody>
      </p:sp>
    </p:spTree>
    <p:extLst>
      <p:ext uri="{BB962C8B-B14F-4D97-AF65-F5344CB8AC3E}">
        <p14:creationId xmlns:p14="http://schemas.microsoft.com/office/powerpoint/2010/main" val="32877919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stretch>
            <a:fillRect/>
          </a:stretch>
        </p:blipFill>
        <p:spPr>
          <a:xfrm>
            <a:off x="7752145" y="1981829"/>
            <a:ext cx="4382380" cy="3903633"/>
          </a:xfrm>
          <a:prstGeom prst="rect">
            <a:avLst/>
          </a:prstGeom>
        </p:spPr>
      </p:pic>
      <p:sp>
        <p:nvSpPr>
          <p:cNvPr id="3" name="Title 2"/>
          <p:cNvSpPr>
            <a:spLocks noGrp="1"/>
          </p:cNvSpPr>
          <p:nvPr>
            <p:ph type="title"/>
          </p:nvPr>
        </p:nvSpPr>
        <p:spPr/>
        <p:txBody>
          <a:bodyPr/>
          <a:lstStyle/>
          <a:p>
            <a:r>
              <a:rPr lang="en-US" dirty="0"/>
              <a:t>Budget is A PLANNING TOOL</a:t>
            </a:r>
          </a:p>
        </p:txBody>
      </p:sp>
      <p:sp>
        <p:nvSpPr>
          <p:cNvPr id="2" name="Content Placeholder 1"/>
          <p:cNvSpPr>
            <a:spLocks noGrp="1"/>
          </p:cNvSpPr>
          <p:nvPr>
            <p:ph sz="half" idx="1"/>
          </p:nvPr>
        </p:nvSpPr>
        <p:spPr>
          <a:xfrm>
            <a:off x="178279" y="1380227"/>
            <a:ext cx="7861540" cy="5106836"/>
          </a:xfrm>
        </p:spPr>
        <p:txBody>
          <a:bodyPr>
            <a:normAutofit fontScale="70000" lnSpcReduction="20000"/>
          </a:bodyPr>
          <a:lstStyle/>
          <a:p>
            <a:r>
              <a:rPr lang="en-US" sz="3600" dirty="0">
                <a:latin typeface="+mn-lt"/>
              </a:rPr>
              <a:t>Identify source of income/funds</a:t>
            </a:r>
          </a:p>
          <a:p>
            <a:pPr lvl="1"/>
            <a:r>
              <a:rPr lang="en-US" sz="3200" dirty="0">
                <a:latin typeface="+mn-lt"/>
              </a:rPr>
              <a:t>Club Dues</a:t>
            </a:r>
          </a:p>
          <a:p>
            <a:pPr lvl="1"/>
            <a:r>
              <a:rPr lang="en-US" sz="3200" dirty="0">
                <a:latin typeface="+mn-lt"/>
              </a:rPr>
              <a:t>Non Dues Based Revenue (NDBR)</a:t>
            </a:r>
          </a:p>
          <a:p>
            <a:pPr lvl="1"/>
            <a:r>
              <a:rPr lang="en-US" sz="3200" dirty="0">
                <a:latin typeface="+mn-lt"/>
              </a:rPr>
              <a:t>Donations/Sponsorship</a:t>
            </a:r>
          </a:p>
          <a:p>
            <a:r>
              <a:rPr lang="en-US" sz="3600" dirty="0">
                <a:latin typeface="+mn-lt"/>
              </a:rPr>
              <a:t>Identify outgoings</a:t>
            </a:r>
          </a:p>
          <a:p>
            <a:pPr lvl="1"/>
            <a:r>
              <a:rPr lang="en-US" sz="3200" dirty="0">
                <a:latin typeface="+mn-lt"/>
              </a:rPr>
              <a:t>Dues to KI/KM</a:t>
            </a:r>
          </a:p>
          <a:p>
            <a:pPr lvl="1"/>
            <a:r>
              <a:rPr lang="en-US" sz="3200" dirty="0">
                <a:latin typeface="+mn-lt"/>
              </a:rPr>
              <a:t>YSLP</a:t>
            </a:r>
          </a:p>
          <a:p>
            <a:pPr lvl="1"/>
            <a:r>
              <a:rPr lang="en-US" sz="3200" dirty="0">
                <a:latin typeface="+mn-lt"/>
              </a:rPr>
              <a:t>Pledges to MNT/permanent projects</a:t>
            </a:r>
          </a:p>
          <a:p>
            <a:pPr lvl="1"/>
            <a:r>
              <a:rPr lang="en-US" sz="3200" dirty="0">
                <a:latin typeface="+mn-lt"/>
              </a:rPr>
              <a:t>Expenses</a:t>
            </a:r>
          </a:p>
          <a:p>
            <a:r>
              <a:rPr lang="en-US" sz="3600" dirty="0">
                <a:latin typeface="+mn-lt"/>
              </a:rPr>
              <a:t>Projects for the year? Identify source &amp; outgoings specific for the projects</a:t>
            </a:r>
          </a:p>
          <a:p>
            <a:r>
              <a:rPr lang="en-US" sz="3600" dirty="0">
                <a:latin typeface="+mn-lt"/>
              </a:rPr>
              <a:t>Anything from previous years? </a:t>
            </a:r>
          </a:p>
          <a:p>
            <a:r>
              <a:rPr lang="en-US" sz="3600" dirty="0">
                <a:latin typeface="+mn-lt"/>
              </a:rPr>
              <a:t>Checkout templates in </a:t>
            </a:r>
            <a:r>
              <a:rPr lang="en-US" sz="3600" dirty="0">
                <a:latin typeface="+mn-lt"/>
                <a:hlinkClick r:id="rId4"/>
              </a:rPr>
              <a:t>KiwanisOne.org</a:t>
            </a:r>
            <a:endParaRPr lang="en-US" sz="3600" dirty="0">
              <a:latin typeface="+mn-lt"/>
            </a:endParaRPr>
          </a:p>
        </p:txBody>
      </p:sp>
      <p:sp>
        <p:nvSpPr>
          <p:cNvPr id="4" name="TextBox 3"/>
          <p:cNvSpPr txBox="1"/>
          <p:nvPr/>
        </p:nvSpPr>
        <p:spPr>
          <a:xfrm>
            <a:off x="660400" y="6265129"/>
            <a:ext cx="914400" cy="914400"/>
          </a:xfrm>
          <a:prstGeom prst="rect">
            <a:avLst/>
          </a:prstGeom>
        </p:spPr>
        <p:txBody>
          <a:bodyPr vert="horz" wrap="none" lIns="91440" tIns="45720" rIns="91440" bIns="45720" rtlCol="0">
            <a:normAutofit/>
          </a:bodyPr>
          <a:lstStyle/>
          <a:p>
            <a:pPr algn="l"/>
            <a:endParaRPr lang="en-US" dirty="0"/>
          </a:p>
        </p:txBody>
      </p:sp>
      <p:sp>
        <p:nvSpPr>
          <p:cNvPr id="6" name="TextBox 5"/>
          <p:cNvSpPr txBox="1"/>
          <p:nvPr/>
        </p:nvSpPr>
        <p:spPr>
          <a:xfrm>
            <a:off x="146350" y="5961077"/>
            <a:ext cx="7679841" cy="788372"/>
          </a:xfrm>
          <a:prstGeom prst="roundRect">
            <a:avLst>
              <a:gd name="adj" fmla="val 29120"/>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100000" t="100000"/>
            </a:path>
            <a:tileRect r="-100000" b="-100000"/>
          </a:gradFill>
          <a:ln>
            <a:solidFill>
              <a:schemeClr val="tx1"/>
            </a:solidFill>
          </a:ln>
          <a:effectLst>
            <a:outerShdw blurRad="50800" dist="76200" dir="2700000" algn="tl" rotWithShape="0">
              <a:prstClr val="black">
                <a:alpha val="40000"/>
              </a:prstClr>
            </a:outerShdw>
          </a:effectLst>
        </p:spPr>
        <p:txBody>
          <a:bodyPr vert="horz" wrap="none" lIns="91440" tIns="45720" rIns="91440" bIns="45720" rtlCol="0" anchor="ctr">
            <a:spAutoFit/>
          </a:bodyPr>
          <a:lstStyle/>
          <a:p>
            <a:pPr algn="ctr"/>
            <a:r>
              <a:rPr lang="en-US" sz="3200" dirty="0">
                <a:solidFill>
                  <a:schemeClr val="bg1"/>
                </a:solidFill>
              </a:rPr>
              <a:t>Remember:  BUDGET IS NOT CAST IN STONE</a:t>
            </a:r>
          </a:p>
        </p:txBody>
      </p:sp>
    </p:spTree>
    <p:extLst>
      <p:ext uri="{BB962C8B-B14F-4D97-AF65-F5344CB8AC3E}">
        <p14:creationId xmlns:p14="http://schemas.microsoft.com/office/powerpoint/2010/main" val="18494948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stretch>
            <a:fillRect/>
          </a:stretch>
        </p:blipFill>
        <p:spPr>
          <a:xfrm>
            <a:off x="7752145" y="2050841"/>
            <a:ext cx="4382380" cy="3903633"/>
          </a:xfrm>
          <a:prstGeom prst="rect">
            <a:avLst/>
          </a:prstGeom>
        </p:spPr>
      </p:pic>
      <p:sp>
        <p:nvSpPr>
          <p:cNvPr id="3" name="Title 2"/>
          <p:cNvSpPr>
            <a:spLocks noGrp="1"/>
          </p:cNvSpPr>
          <p:nvPr>
            <p:ph type="title"/>
          </p:nvPr>
        </p:nvSpPr>
        <p:spPr/>
        <p:txBody>
          <a:bodyPr/>
          <a:lstStyle/>
          <a:p>
            <a:r>
              <a:rPr lang="en-US" dirty="0"/>
              <a:t>预算是一种规划工具。</a:t>
            </a:r>
          </a:p>
        </p:txBody>
      </p:sp>
      <p:sp>
        <p:nvSpPr>
          <p:cNvPr id="2" name="Content Placeholder 1"/>
          <p:cNvSpPr>
            <a:spLocks noGrp="1"/>
          </p:cNvSpPr>
          <p:nvPr>
            <p:ph sz="half" idx="1"/>
          </p:nvPr>
        </p:nvSpPr>
        <p:spPr>
          <a:xfrm>
            <a:off x="178279" y="1449239"/>
            <a:ext cx="7861540" cy="5106836"/>
          </a:xfrm>
        </p:spPr>
        <p:txBody>
          <a:bodyPr>
            <a:normAutofit fontScale="70000" lnSpcReduction="20000"/>
          </a:bodyPr>
          <a:lstStyle/>
          <a:p>
            <a:r>
              <a:rPr lang="en-US" sz="3600" dirty="0" err="1">
                <a:latin typeface="+mn-lt"/>
              </a:rPr>
              <a:t>确定</a:t>
            </a:r>
            <a:r>
              <a:rPr lang="en-US" sz="3600" dirty="0" err="1"/>
              <a:t>资金</a:t>
            </a:r>
            <a:r>
              <a:rPr lang="en-US" sz="3600" dirty="0" err="1">
                <a:latin typeface="+mn-lt"/>
              </a:rPr>
              <a:t>收入</a:t>
            </a:r>
            <a:r>
              <a:rPr lang="en-US" sz="3600" dirty="0" err="1"/>
              <a:t>的</a:t>
            </a:r>
            <a:r>
              <a:rPr lang="en-US" sz="3600" dirty="0" err="1">
                <a:latin typeface="+mn-lt"/>
              </a:rPr>
              <a:t>来源</a:t>
            </a:r>
            <a:r>
              <a:rPr lang="en-US" sz="3600" dirty="0">
                <a:latin typeface="+mn-lt"/>
              </a:rPr>
              <a:t>/</a:t>
            </a:r>
          </a:p>
          <a:p>
            <a:pPr lvl="1"/>
            <a:r>
              <a:rPr lang="zh-CN" altLang="en-US" sz="3200" dirty="0">
                <a:latin typeface="+mn-lt"/>
              </a:rPr>
              <a:t>分会</a:t>
            </a:r>
            <a:r>
              <a:rPr lang="en-US" sz="3200" dirty="0" err="1">
                <a:latin typeface="+mn-lt"/>
              </a:rPr>
              <a:t>的会费</a:t>
            </a:r>
            <a:endParaRPr lang="en-US" sz="3200" dirty="0">
              <a:latin typeface="+mn-lt"/>
            </a:endParaRPr>
          </a:p>
          <a:p>
            <a:pPr lvl="1"/>
            <a:r>
              <a:rPr lang="en-US" sz="3200" dirty="0">
                <a:latin typeface="+mn-lt"/>
              </a:rPr>
              <a:t>不缴纳会费收入(NDBR)</a:t>
            </a:r>
          </a:p>
          <a:p>
            <a:pPr lvl="1"/>
            <a:r>
              <a:rPr lang="en-US" sz="3200" dirty="0">
                <a:latin typeface="+mn-lt"/>
              </a:rPr>
              <a:t>捐赠/赞助</a:t>
            </a:r>
          </a:p>
          <a:p>
            <a:r>
              <a:rPr lang="en-US" sz="3600" dirty="0">
                <a:latin typeface="+mn-lt"/>
              </a:rPr>
              <a:t>确定開支。</a:t>
            </a:r>
          </a:p>
          <a:p>
            <a:pPr lvl="1"/>
            <a:r>
              <a:rPr lang="en-US" sz="3200" dirty="0" err="1">
                <a:latin typeface="+mn-lt"/>
              </a:rPr>
              <a:t>缴纳会费KI</a:t>
            </a:r>
            <a:r>
              <a:rPr lang="en-US" sz="3200" dirty="0">
                <a:latin typeface="+mn-lt"/>
              </a:rPr>
              <a:t>/KM。</a:t>
            </a:r>
          </a:p>
          <a:p>
            <a:pPr lvl="1"/>
            <a:r>
              <a:rPr lang="en-US" sz="3200" dirty="0">
                <a:latin typeface="+mn-lt"/>
              </a:rPr>
              <a:t>YSLP</a:t>
            </a:r>
          </a:p>
          <a:p>
            <a:pPr lvl="1"/>
            <a:r>
              <a:rPr lang="en-US" sz="3200" dirty="0">
                <a:latin typeface="+mn-lt"/>
              </a:rPr>
              <a:t>保证永久项目。</a:t>
            </a:r>
          </a:p>
          <a:p>
            <a:pPr lvl="1"/>
            <a:r>
              <a:rPr lang="en-US" sz="3200" dirty="0">
                <a:latin typeface="+mn-lt"/>
              </a:rPr>
              <a:t>费用</a:t>
            </a:r>
          </a:p>
          <a:p>
            <a:r>
              <a:rPr lang="en-US" sz="3600" dirty="0" err="1"/>
              <a:t>年的</a:t>
            </a:r>
            <a:r>
              <a:rPr lang="en-US" sz="3600" dirty="0" err="1">
                <a:latin typeface="+mn-lt"/>
              </a:rPr>
              <a:t>项目吗</a:t>
            </a:r>
            <a:r>
              <a:rPr lang="en-US" sz="3600" dirty="0">
                <a:latin typeface="+mn-lt"/>
              </a:rPr>
              <a:t>? 标识源和支出的具体的项目。</a:t>
            </a:r>
          </a:p>
          <a:p>
            <a:r>
              <a:rPr lang="en-US" sz="3600" dirty="0">
                <a:latin typeface="+mn-lt"/>
              </a:rPr>
              <a:t>任何东西从上一年的吗? </a:t>
            </a:r>
          </a:p>
          <a:p>
            <a:r>
              <a:rPr lang="en-US" sz="3600" dirty="0" err="1">
                <a:latin typeface="+mn-lt"/>
              </a:rPr>
              <a:t>任何东西要</a:t>
            </a:r>
            <a:r>
              <a:rPr lang="zh-CN" altLang="en-US" sz="3600" dirty="0">
                <a:latin typeface="+mn-lt"/>
              </a:rPr>
              <a:t>结转到下一年</a:t>
            </a:r>
            <a:endParaRPr lang="en-US" altLang="zh-CN" sz="3600" dirty="0">
              <a:latin typeface="+mn-lt"/>
            </a:endParaRPr>
          </a:p>
          <a:p>
            <a:r>
              <a:rPr lang="zh-CN" altLang="en-US" sz="3600" dirty="0">
                <a:latin typeface="+mn-lt"/>
              </a:rPr>
              <a:t>检查</a:t>
            </a:r>
            <a:r>
              <a:rPr lang="en-US" sz="3600" dirty="0">
                <a:latin typeface="+mn-lt"/>
              </a:rPr>
              <a:t> </a:t>
            </a:r>
            <a:r>
              <a:rPr lang="en-US" sz="3600" dirty="0">
                <a:latin typeface="+mn-lt"/>
                <a:hlinkClick r:id="rId4"/>
              </a:rPr>
              <a:t>KiwanisOne.org</a:t>
            </a:r>
            <a:r>
              <a:rPr lang="en-US" sz="3600" dirty="0"/>
              <a:t> 的</a:t>
            </a:r>
            <a:r>
              <a:rPr lang="zh-CN" altLang="en-US" sz="3600" dirty="0"/>
              <a:t>指南</a:t>
            </a:r>
            <a:endParaRPr lang="en-US" sz="3600" dirty="0">
              <a:latin typeface="+mn-lt"/>
            </a:endParaRPr>
          </a:p>
        </p:txBody>
      </p:sp>
    </p:spTree>
    <p:extLst>
      <p:ext uri="{BB962C8B-B14F-4D97-AF65-F5344CB8AC3E}">
        <p14:creationId xmlns:p14="http://schemas.microsoft.com/office/powerpoint/2010/main" val="733737308"/>
      </p:ext>
    </p:extLst>
  </p:cSld>
  <p:clrMapOvr>
    <a:masterClrMapping/>
  </p:clrMapOvr>
  <p:transition>
    <p:fade/>
  </p:transition>
</p:sld>
</file>

<file path=ppt/theme/theme1.xml><?xml version="1.0" encoding="utf-8"?>
<a:theme xmlns:a="http://schemas.openxmlformats.org/drawingml/2006/main" name="Leadersh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lgn="l">
          <a:defRPr dirty="0" smtClean="0"/>
        </a:defPPr>
      </a:lstStyle>
    </a:txDef>
  </a:objectDefaults>
  <a:extraClrSchemeLst/>
</a:theme>
</file>

<file path=ppt/theme/theme2.xml><?xml version="1.0" encoding="utf-8"?>
<a:theme xmlns:a="http://schemas.openxmlformats.org/drawingml/2006/main" name="1_Leadersh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lgn="l">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2711</Words>
  <Application>Microsoft Office PowerPoint</Application>
  <PresentationFormat>Widescreen</PresentationFormat>
  <Paragraphs>549</Paragraphs>
  <Slides>39</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Arial</vt:lpstr>
      <vt:lpstr>Calibri</vt:lpstr>
      <vt:lpstr>Courier New</vt:lpstr>
      <vt:lpstr>Myriad Pro</vt:lpstr>
      <vt:lpstr>Tahoma</vt:lpstr>
      <vt:lpstr>Times New Roman</vt:lpstr>
      <vt:lpstr>Verdana</vt:lpstr>
      <vt:lpstr>Wingdings</vt:lpstr>
      <vt:lpstr>Leadership</vt:lpstr>
      <vt:lpstr>1_Leadership</vt:lpstr>
      <vt:lpstr>Treasurer Session</vt:lpstr>
      <vt:lpstr>Agenda (议程)</vt:lpstr>
      <vt:lpstr>ROLES &amp; RESPONSIBILITIES</vt:lpstr>
      <vt:lpstr>Treasurer’s Roles &amp; Responsibilities (财务长的角色和职责)</vt:lpstr>
      <vt:lpstr>Treasurer’s Monthly Checklist</vt:lpstr>
      <vt:lpstr>财务长的每月核对表</vt:lpstr>
      <vt:lpstr>BUDGET</vt:lpstr>
      <vt:lpstr>Budget is A PLANNING TOOL</vt:lpstr>
      <vt:lpstr>预算是一种规划工具。</vt:lpstr>
      <vt:lpstr>Exercise 1 - budgetting</vt:lpstr>
      <vt:lpstr>Revised Annual Dues</vt:lpstr>
      <vt:lpstr>修订每年会费</vt:lpstr>
      <vt:lpstr>Exercise 2 – Membership dues</vt:lpstr>
      <vt:lpstr>Financial Viability (财政可行性)</vt:lpstr>
      <vt:lpstr>MAINTAINING ACCOUNTS &amp; ACCOUNTING RECORDS</vt:lpstr>
      <vt:lpstr>Accounts &amp; Accounting Documents  (账户与会计文档)</vt:lpstr>
      <vt:lpstr>Why do we need OR? (为什么我们需要OR?)</vt:lpstr>
      <vt:lpstr>Payment records (付款记录)</vt:lpstr>
      <vt:lpstr>General Ledger</vt:lpstr>
      <vt:lpstr>BANK OPERATIONS</vt:lpstr>
      <vt:lpstr>Bank Operations (银行的业务)</vt:lpstr>
      <vt:lpstr>Bank Operations</vt:lpstr>
      <vt:lpstr>银行的业务</vt:lpstr>
      <vt:lpstr>TAXATION</vt:lpstr>
      <vt:lpstr>Taxation of Club or Association in Malaysia</vt:lpstr>
      <vt:lpstr>Taxation of Club or Association in Malaysia</vt:lpstr>
      <vt:lpstr>Taxation of Club or Association in Malaysia</vt:lpstr>
      <vt:lpstr>Taxation of Club or Association in Malaysia</vt:lpstr>
      <vt:lpstr>REPORTING</vt:lpstr>
      <vt:lpstr>Income statement – financial performance  (收入报表-财务执行情况)</vt:lpstr>
      <vt:lpstr>Balance Sheet – financial position at a date  (资产负债表-财务状况的日期)</vt:lpstr>
      <vt:lpstr>eRoses – income statement (利润表)</vt:lpstr>
      <vt:lpstr>eRoses – balance sheet</vt:lpstr>
      <vt:lpstr>Offshore Contribution (海外的贡献) </vt:lpstr>
      <vt:lpstr>Technicalities of Accounting (会计技术的细节)</vt:lpstr>
      <vt:lpstr>GOVERNANCE</vt:lpstr>
      <vt:lpstr>Risk Management (风险管理)</vt:lpstr>
      <vt:lpstr>Stewardship (指导)</vt:lpstr>
      <vt:lpstr>Sekian, Terima 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Treasurer Session</dc:title>
  <dc:creator>Ivan Oh</dc:creator>
  <cp:lastModifiedBy>Prof. Dr. Abtar Kaur</cp:lastModifiedBy>
  <cp:revision>4</cp:revision>
  <dcterms:created xsi:type="dcterms:W3CDTF">2020-07-31T13:34:10Z</dcterms:created>
  <dcterms:modified xsi:type="dcterms:W3CDTF">2021-09-21T00:44:33Z</dcterms:modified>
</cp:coreProperties>
</file>