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9" r:id="rId4"/>
    <p:sldMasterId id="2147483722" r:id="rId5"/>
    <p:sldMasterId id="2147483734" r:id="rId6"/>
    <p:sldMasterId id="2147483758" r:id="rId7"/>
    <p:sldMasterId id="2147483770" r:id="rId8"/>
  </p:sldMasterIdLst>
  <p:notesMasterIdLst>
    <p:notesMasterId r:id="rId124"/>
  </p:notesMasterIdLst>
  <p:sldIdLst>
    <p:sldId id="256" r:id="rId9"/>
    <p:sldId id="557" r:id="rId10"/>
    <p:sldId id="922" r:id="rId11"/>
    <p:sldId id="1082" r:id="rId12"/>
    <p:sldId id="405" r:id="rId13"/>
    <p:sldId id="271" r:id="rId14"/>
    <p:sldId id="925" r:id="rId15"/>
    <p:sldId id="1095" r:id="rId16"/>
    <p:sldId id="928" r:id="rId17"/>
    <p:sldId id="929" r:id="rId18"/>
    <p:sldId id="930" r:id="rId19"/>
    <p:sldId id="931" r:id="rId20"/>
    <p:sldId id="1097" r:id="rId21"/>
    <p:sldId id="1098" r:id="rId22"/>
    <p:sldId id="1099" r:id="rId23"/>
    <p:sldId id="1100" r:id="rId24"/>
    <p:sldId id="1101" r:id="rId25"/>
    <p:sldId id="1102" r:id="rId26"/>
    <p:sldId id="1103" r:id="rId27"/>
    <p:sldId id="764" r:id="rId28"/>
    <p:sldId id="767" r:id="rId29"/>
    <p:sldId id="769" r:id="rId30"/>
    <p:sldId id="770" r:id="rId31"/>
    <p:sldId id="1106" r:id="rId32"/>
    <p:sldId id="1107" r:id="rId33"/>
    <p:sldId id="1108" r:id="rId34"/>
    <p:sldId id="1109" r:id="rId35"/>
    <p:sldId id="773" r:id="rId36"/>
    <p:sldId id="774" r:id="rId37"/>
    <p:sldId id="775" r:id="rId38"/>
    <p:sldId id="776" r:id="rId39"/>
    <p:sldId id="1087" r:id="rId40"/>
    <p:sldId id="777" r:id="rId41"/>
    <p:sldId id="1213" r:id="rId42"/>
    <p:sldId id="778" r:id="rId43"/>
    <p:sldId id="1110" r:id="rId44"/>
    <p:sldId id="779" r:id="rId45"/>
    <p:sldId id="781" r:id="rId46"/>
    <p:sldId id="782" r:id="rId47"/>
    <p:sldId id="1111" r:id="rId48"/>
    <p:sldId id="783" r:id="rId49"/>
    <p:sldId id="784" r:id="rId50"/>
    <p:sldId id="785" r:id="rId51"/>
    <p:sldId id="1125" r:id="rId52"/>
    <p:sldId id="787" r:id="rId53"/>
    <p:sldId id="788" r:id="rId54"/>
    <p:sldId id="789" r:id="rId55"/>
    <p:sldId id="1112" r:id="rId56"/>
    <p:sldId id="792" r:id="rId57"/>
    <p:sldId id="1113" r:id="rId58"/>
    <p:sldId id="1114" r:id="rId59"/>
    <p:sldId id="1115" r:id="rId60"/>
    <p:sldId id="1116" r:id="rId61"/>
    <p:sldId id="1117" r:id="rId62"/>
    <p:sldId id="1118" r:id="rId63"/>
    <p:sldId id="1119" r:id="rId64"/>
    <p:sldId id="799" r:id="rId65"/>
    <p:sldId id="800" r:id="rId66"/>
    <p:sldId id="805" r:id="rId67"/>
    <p:sldId id="1120" r:id="rId68"/>
    <p:sldId id="806" r:id="rId69"/>
    <p:sldId id="790" r:id="rId70"/>
    <p:sldId id="1214" r:id="rId71"/>
    <p:sldId id="1121" r:id="rId72"/>
    <p:sldId id="1196" r:id="rId73"/>
    <p:sldId id="1202" r:id="rId74"/>
    <p:sldId id="1203" r:id="rId75"/>
    <p:sldId id="1139" r:id="rId76"/>
    <p:sldId id="966" r:id="rId77"/>
    <p:sldId id="1140" r:id="rId78"/>
    <p:sldId id="968" r:id="rId79"/>
    <p:sldId id="1197" r:id="rId80"/>
    <p:sldId id="1122" r:id="rId81"/>
    <p:sldId id="1198" r:id="rId82"/>
    <p:sldId id="1199" r:id="rId83"/>
    <p:sldId id="1200" r:id="rId84"/>
    <p:sldId id="1201" r:id="rId85"/>
    <p:sldId id="1138" r:id="rId86"/>
    <p:sldId id="1215" r:id="rId87"/>
    <p:sldId id="1141" r:id="rId88"/>
    <p:sldId id="536" r:id="rId89"/>
    <p:sldId id="537" r:id="rId90"/>
    <p:sldId id="538" r:id="rId91"/>
    <p:sldId id="875" r:id="rId92"/>
    <p:sldId id="540" r:id="rId93"/>
    <p:sldId id="578" r:id="rId94"/>
    <p:sldId id="607" r:id="rId95"/>
    <p:sldId id="1145" r:id="rId96"/>
    <p:sldId id="1211" r:id="rId97"/>
    <p:sldId id="1212" r:id="rId98"/>
    <p:sldId id="1123" r:id="rId99"/>
    <p:sldId id="1206" r:id="rId100"/>
    <p:sldId id="1207" r:id="rId101"/>
    <p:sldId id="1157" r:id="rId102"/>
    <p:sldId id="1159" r:id="rId103"/>
    <p:sldId id="1209" r:id="rId104"/>
    <p:sldId id="697" r:id="rId105"/>
    <p:sldId id="868" r:id="rId106"/>
    <p:sldId id="872" r:id="rId107"/>
    <p:sldId id="871" r:id="rId108"/>
    <p:sldId id="870" r:id="rId109"/>
    <p:sldId id="603" r:id="rId110"/>
    <p:sldId id="605" r:id="rId111"/>
    <p:sldId id="579" r:id="rId112"/>
    <p:sldId id="571" r:id="rId113"/>
    <p:sldId id="572" r:id="rId114"/>
    <p:sldId id="874" r:id="rId115"/>
    <p:sldId id="573" r:id="rId116"/>
    <p:sldId id="876" r:id="rId117"/>
    <p:sldId id="611" r:id="rId118"/>
    <p:sldId id="687" r:id="rId119"/>
    <p:sldId id="610" r:id="rId120"/>
    <p:sldId id="606" r:id="rId121"/>
    <p:sldId id="669" r:id="rId122"/>
    <p:sldId id="544"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notesMaster" Target="notesMasters/notesMaster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98C6A-2E99-4171-BCFC-D53CBE2EF3D6}" type="datetimeFigureOut">
              <a:rPr lang="en-MY" smtClean="0"/>
              <a:t>3/4/2022</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C1D24-1047-4EEF-81A0-3030B770C150}" type="slidenum">
              <a:rPr lang="en-MY" smtClean="0"/>
              <a:t>‹#›</a:t>
            </a:fld>
            <a:endParaRPr lang="en-MY"/>
          </a:p>
        </p:txBody>
      </p:sp>
    </p:spTree>
    <p:extLst>
      <p:ext uri="{BB962C8B-B14F-4D97-AF65-F5344CB8AC3E}">
        <p14:creationId xmlns:p14="http://schemas.microsoft.com/office/powerpoint/2010/main" val="154081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4775267-23FE-4276-9555-5DDE7317823B}"/>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CA8337E1-62E3-4731-A86E-016EB6CD3B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7A022AE9-1525-4D85-AF9B-E866394B2E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D2591B-32A0-4A00-AF96-316066A3E57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4418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94A5B-C95E-4766-9E5E-1529ECD1D1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89123" name="Rectangle 2"/>
          <p:cNvSpPr>
            <a:spLocks noGrp="1" noRot="1" noChangeAspect="1" noChangeArrowheads="1" noTextEdit="1"/>
          </p:cNvSpPr>
          <p:nvPr>
            <p:ph type="sldImg"/>
          </p:nvPr>
        </p:nvSpPr>
        <p:spPr>
          <a:ln w="12699" cap="flat"/>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8CD886-9D72-4A2A-B3FB-5C50C29522C4}"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90147" name="Rectangle 2"/>
          <p:cNvSpPr>
            <a:spLocks noGrp="1" noRot="1" noChangeAspect="1" noChangeArrowheads="1" noTextEdit="1"/>
          </p:cNvSpPr>
          <p:nvPr>
            <p:ph type="sldImg"/>
          </p:nvPr>
        </p:nvSpPr>
        <p:spPr>
          <a:ln w="12700" cap="flat"/>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D02DB2-AF9B-4858-9D37-592922AE6703}"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91171" name="Rectangle 2"/>
          <p:cNvSpPr>
            <a:spLocks noGrp="1" noRot="1" noChangeAspect="1" noChangeArrowheads="1" noTextEdit="1"/>
          </p:cNvSpPr>
          <p:nvPr>
            <p:ph type="sldImg"/>
          </p:nvPr>
        </p:nvSpPr>
        <p:spPr>
          <a:ln w="12700" cap="flat"/>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D02DB2-AF9B-4858-9D37-592922AE6703}"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91171" name="Rectangle 2"/>
          <p:cNvSpPr>
            <a:spLocks noGrp="1" noRot="1" noChangeAspect="1" noChangeArrowheads="1" noTextEdit="1"/>
          </p:cNvSpPr>
          <p:nvPr>
            <p:ph type="sldImg"/>
          </p:nvPr>
        </p:nvSpPr>
        <p:spPr>
          <a:ln w="12700" cap="flat"/>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p>
        </p:txBody>
      </p:sp>
    </p:spTree>
    <p:extLst>
      <p:ext uri="{BB962C8B-B14F-4D97-AF65-F5344CB8AC3E}">
        <p14:creationId xmlns:p14="http://schemas.microsoft.com/office/powerpoint/2010/main" val="343523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8"/>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41371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41456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30312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2AFADA-E8EB-4C51-BC42-C24049849201}" type="datetime1">
              <a:rPr lang="en-US" smtClean="0"/>
              <a:t>4/3/2022</a:t>
            </a:fld>
            <a:endParaRPr lang="en-US" dirty="0"/>
          </a:p>
        </p:txBody>
      </p:sp>
      <p:sp>
        <p:nvSpPr>
          <p:cNvPr id="5" name="Footer Placeholder 4"/>
          <p:cNvSpPr>
            <a:spLocks noGrp="1"/>
          </p:cNvSpPr>
          <p:nvPr>
            <p:ph type="ftr" sz="quarter" idx="11"/>
          </p:nvPr>
        </p:nvSpPr>
        <p:spPr/>
        <p:txBody>
          <a:bodyPr/>
          <a:lstStyle/>
          <a:p>
            <a:r>
              <a:rPr lang="en-US"/>
              <a:t>Dr Jugindar Singh</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81561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3792B5-BB86-44B1-9C65-523711466C2A}" type="datetime1">
              <a:rPr lang="en-US" smtClean="0"/>
              <a:t>4/3/2022</a:t>
            </a:fld>
            <a:endParaRPr lang="en-US" dirty="0"/>
          </a:p>
        </p:txBody>
      </p:sp>
      <p:sp>
        <p:nvSpPr>
          <p:cNvPr id="8" name="Footer Placeholder 7"/>
          <p:cNvSpPr>
            <a:spLocks noGrp="1"/>
          </p:cNvSpPr>
          <p:nvPr>
            <p:ph type="ftr" sz="quarter" idx="11"/>
          </p:nvPr>
        </p:nvSpPr>
        <p:spPr/>
        <p:txBody>
          <a:bodyPr/>
          <a:lstStyle/>
          <a:p>
            <a:r>
              <a:rPr lang="en-US"/>
              <a:t>Dr Jugindar Singh</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8214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19B17B-AAE1-44CE-A410-CB982D943B02}" type="datetime1">
              <a:rPr lang="en-US" smtClean="0"/>
              <a:t>4/3/2022</a:t>
            </a:fld>
            <a:endParaRPr lang="en-US" dirty="0"/>
          </a:p>
        </p:txBody>
      </p:sp>
      <p:sp>
        <p:nvSpPr>
          <p:cNvPr id="5" name="Footer Placeholder 4"/>
          <p:cNvSpPr>
            <a:spLocks noGrp="1"/>
          </p:cNvSpPr>
          <p:nvPr>
            <p:ph type="ftr" sz="quarter" idx="11"/>
          </p:nvPr>
        </p:nvSpPr>
        <p:spPr/>
        <p:txBody>
          <a:bodyPr/>
          <a:lstStyle/>
          <a:p>
            <a:r>
              <a:rPr lang="en-US"/>
              <a:t>Dr Jugindar Singh</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29665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7"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E7E437F-5000-46D6-9182-F9FA7BBA5081}" type="datetime1">
              <a:rPr lang="en-US" smtClean="0"/>
              <a:t>4/3/2022</a:t>
            </a:fld>
            <a:endParaRPr lang="en-US" dirty="0"/>
          </a:p>
        </p:txBody>
      </p:sp>
      <p:sp>
        <p:nvSpPr>
          <p:cNvPr id="9" name="Footer Placeholder 8"/>
          <p:cNvSpPr>
            <a:spLocks noGrp="1"/>
          </p:cNvSpPr>
          <p:nvPr>
            <p:ph type="ftr" sz="quarter" idx="11"/>
          </p:nvPr>
        </p:nvSpPr>
        <p:spPr/>
        <p:txBody>
          <a:bodyPr/>
          <a:lstStyle/>
          <a:p>
            <a:r>
              <a:rPr lang="en-US"/>
              <a:t>Dr Jugindar Singh</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993605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5"/>
            <a:ext cx="4270248" cy="704087"/>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7"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5"/>
            <a:ext cx="4270248" cy="704087"/>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56F59802-CEB5-4E6B-A836-2EB5C57E5D02}" type="datetime1">
              <a:rPr lang="en-US" smtClean="0"/>
              <a:t>4/3/2022</a:t>
            </a:fld>
            <a:endParaRPr lang="en-US" dirty="0"/>
          </a:p>
        </p:txBody>
      </p:sp>
      <p:sp>
        <p:nvSpPr>
          <p:cNvPr id="8" name="Footer Placeholder 7"/>
          <p:cNvSpPr>
            <a:spLocks noGrp="1"/>
          </p:cNvSpPr>
          <p:nvPr>
            <p:ph type="ftr" sz="quarter" idx="11"/>
          </p:nvPr>
        </p:nvSpPr>
        <p:spPr/>
        <p:txBody>
          <a:bodyPr/>
          <a:lstStyle/>
          <a:p>
            <a:r>
              <a:rPr lang="en-US"/>
              <a:t>Dr Jugindar Singh</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1843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62AFF-3B62-4700-965E-E5BFCD991FAD}" type="datetime1">
              <a:rPr lang="en-US" smtClean="0"/>
              <a:t>4/3/2022</a:t>
            </a:fld>
            <a:endParaRPr lang="en-US" dirty="0"/>
          </a:p>
        </p:txBody>
      </p:sp>
      <p:sp>
        <p:nvSpPr>
          <p:cNvPr id="4" name="Footer Placeholder 3"/>
          <p:cNvSpPr>
            <a:spLocks noGrp="1"/>
          </p:cNvSpPr>
          <p:nvPr>
            <p:ph type="ftr" sz="quarter" idx="11"/>
          </p:nvPr>
        </p:nvSpPr>
        <p:spPr/>
        <p:txBody>
          <a:bodyPr/>
          <a:lstStyle/>
          <a:p>
            <a:r>
              <a:rPr lang="en-US"/>
              <a:t>Dr Jugindar Singh</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94425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6927D-D037-4B8E-B650-ECE250E9DDFC}" type="datetime1">
              <a:rPr lang="en-US" smtClean="0"/>
              <a:t>4/3/2022</a:t>
            </a:fld>
            <a:endParaRPr lang="en-US" dirty="0"/>
          </a:p>
        </p:txBody>
      </p:sp>
      <p:sp>
        <p:nvSpPr>
          <p:cNvPr id="3" name="Footer Placeholder 2"/>
          <p:cNvSpPr>
            <a:spLocks noGrp="1"/>
          </p:cNvSpPr>
          <p:nvPr>
            <p:ph type="ftr" sz="quarter" idx="11"/>
          </p:nvPr>
        </p:nvSpPr>
        <p:spPr/>
        <p:txBody>
          <a:bodyPr/>
          <a:lstStyle/>
          <a:p>
            <a:r>
              <a:rPr lang="en-US"/>
              <a:t>Dr Jugindar Singh</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357820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30"/>
            <a:ext cx="4486656"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980DA190-C75F-47F7-9BE4-F4036CD72D90}" type="datetime1">
              <a:rPr lang="en-US" smtClean="0"/>
              <a:t>4/3/2022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t>Dr Jugindar Singh</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62663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408308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1" y="0"/>
            <a:ext cx="6102097" cy="6858000"/>
          </a:xfrm>
          <a:solidFill>
            <a:schemeClr val="bg1">
              <a:lumMod val="85000"/>
            </a:schemeClr>
          </a:solidFill>
        </p:spPr>
        <p:txBody>
          <a:bodyPr anchor="t"/>
          <a:lstStyle>
            <a:lvl1pPr marL="0" indent="0">
              <a:buNone/>
              <a:defRPr sz="2400">
                <a:solidFill>
                  <a:schemeClr val="bg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15568" y="3549920"/>
            <a:ext cx="3794760" cy="2194037"/>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E552BFB-7CCA-4DA4-9E33-E43B39594A32}" type="datetime1">
              <a:rPr lang="en-US" smtClean="0"/>
              <a:t>4/3/2022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t>Dr Jugindar Singh</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27267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2D477E-216F-4182-8231-1218E0A20015}" type="datetime1">
              <a:rPr lang="en-US" smtClean="0"/>
              <a:t>4/3/2022</a:t>
            </a:fld>
            <a:endParaRPr lang="en-US" dirty="0"/>
          </a:p>
        </p:txBody>
      </p:sp>
      <p:sp>
        <p:nvSpPr>
          <p:cNvPr id="5" name="Footer Placeholder 4"/>
          <p:cNvSpPr>
            <a:spLocks noGrp="1"/>
          </p:cNvSpPr>
          <p:nvPr>
            <p:ph type="ftr" sz="quarter" idx="11"/>
          </p:nvPr>
        </p:nvSpPr>
        <p:spPr/>
        <p:txBody>
          <a:bodyPr/>
          <a:lstStyle/>
          <a:p>
            <a:r>
              <a:rPr lang="en-US"/>
              <a:t>Dr Jugindar Singh</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715544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7"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586BE2-44EC-4770-A4DA-7ECE0BA243AE}" type="datetime1">
              <a:rPr lang="en-US" smtClean="0"/>
              <a:t>4/3/2022</a:t>
            </a:fld>
            <a:endParaRPr lang="en-US" dirty="0"/>
          </a:p>
        </p:txBody>
      </p:sp>
      <p:sp>
        <p:nvSpPr>
          <p:cNvPr id="5" name="Footer Placeholder 4"/>
          <p:cNvSpPr>
            <a:spLocks noGrp="1"/>
          </p:cNvSpPr>
          <p:nvPr>
            <p:ph type="ftr" sz="quarter" idx="11"/>
          </p:nvPr>
        </p:nvSpPr>
        <p:spPr/>
        <p:txBody>
          <a:bodyPr/>
          <a:lstStyle/>
          <a:p>
            <a:r>
              <a:rPr lang="en-US"/>
              <a:t>Dr Jugindar Singh</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08912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32022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GB" dirty="0">
              <a:solidFill>
                <a:srgbClr val="000000"/>
              </a:solidFill>
            </a:endParaRPr>
          </a:p>
        </p:txBody>
      </p:sp>
    </p:spTree>
    <p:extLst>
      <p:ext uri="{BB962C8B-B14F-4D97-AF65-F5344CB8AC3E}">
        <p14:creationId xmlns:p14="http://schemas.microsoft.com/office/powerpoint/2010/main" val="2537660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3131535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3636413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3676104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3731682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77040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631404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3882800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1124102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183121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3147933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pPr fontAlgn="base">
              <a:spcBef>
                <a:spcPct val="0"/>
              </a:spcBef>
              <a:spcAft>
                <a:spcPct val="0"/>
              </a:spcAft>
              <a:defRPr/>
            </a:pPr>
            <a:endParaRPr lang="en-GB" dirty="0">
              <a:solidFill>
                <a:srgbClr val="000000"/>
              </a:solidFill>
            </a:endParaRPr>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2871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3385F-1B5C-4D2B-A86B-ED1C00395D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59B4DC51-C3C6-4189-BADB-2AC6365B1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B23CDE3A-5AB1-4347-BEF3-BBC3EA4C7AAB}"/>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5" name="Footer Placeholder 4">
            <a:extLst>
              <a:ext uri="{FF2B5EF4-FFF2-40B4-BE49-F238E27FC236}">
                <a16:creationId xmlns:a16="http://schemas.microsoft.com/office/drawing/2014/main" id="{A12E8EAD-3D9B-4A77-9173-37B787DD658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F7816A1-0E74-4E69-8F66-ADF253FB16E3}"/>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129707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0160-02F5-4DC7-8394-3C96D137A34E}"/>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9708D613-6696-419E-B380-C0D4EB501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90D6462-36C5-4A60-935A-F4861404A7E7}"/>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5" name="Footer Placeholder 4">
            <a:extLst>
              <a:ext uri="{FF2B5EF4-FFF2-40B4-BE49-F238E27FC236}">
                <a16:creationId xmlns:a16="http://schemas.microsoft.com/office/drawing/2014/main" id="{F124010F-5F9C-417C-BC25-7F4B10CE441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32CDB9C-E50D-4A18-AE11-9D649102C1D8}"/>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1810223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7394-0883-42E7-9827-BC0F88939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72E2D33D-1F21-4C76-94A1-C5E185F0D8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D3B43-5821-43CE-A6B3-7993A20DF275}"/>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5" name="Footer Placeholder 4">
            <a:extLst>
              <a:ext uri="{FF2B5EF4-FFF2-40B4-BE49-F238E27FC236}">
                <a16:creationId xmlns:a16="http://schemas.microsoft.com/office/drawing/2014/main" id="{5B013C4E-026E-49FD-A133-0EB6490D6DB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49B4593-666E-4592-A4C1-087B2C1B7AA2}"/>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1632664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CA07-108D-40DF-B740-6B0759516CF4}"/>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BEAD539-BDE5-43D9-8258-A16502CC3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6B875529-C0DE-4ADE-BB68-50B6A1AECE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AE41CEFB-ADCA-472B-9315-84C6ACDC6238}"/>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6" name="Footer Placeholder 5">
            <a:extLst>
              <a:ext uri="{FF2B5EF4-FFF2-40B4-BE49-F238E27FC236}">
                <a16:creationId xmlns:a16="http://schemas.microsoft.com/office/drawing/2014/main" id="{CB0F7F68-D2B7-418D-A66F-8353874E2D2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67A52A7-5184-445E-88EF-54AF9B8A18AD}"/>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4194321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6939-12D7-4A1E-92E6-AD5E1AF0534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3318E6AB-9A55-4EF5-A28F-63676E55C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353609-4094-4947-B409-D2D6D2F1FC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5168DD0C-81E9-4E1E-8FF6-F0BAFFDAF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2C1B1-0C74-4917-9A95-EFB948C651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E18F26F-6A25-4DA1-994B-952C889FB1B1}"/>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8" name="Footer Placeholder 7">
            <a:extLst>
              <a:ext uri="{FF2B5EF4-FFF2-40B4-BE49-F238E27FC236}">
                <a16:creationId xmlns:a16="http://schemas.microsoft.com/office/drawing/2014/main" id="{D3C4A4EF-E8B5-4DFE-9E4C-09C84AB2E4EB}"/>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92C7174D-3382-4B3E-8FF0-94285F7A822C}"/>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120179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170782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E6A9-E08B-4475-B5B2-DDBDA7C9ECF9}"/>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9365A4C6-371D-4AF7-9EF0-8DA2107BE5C7}"/>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4" name="Footer Placeholder 3">
            <a:extLst>
              <a:ext uri="{FF2B5EF4-FFF2-40B4-BE49-F238E27FC236}">
                <a16:creationId xmlns:a16="http://schemas.microsoft.com/office/drawing/2014/main" id="{E55F2EE9-8F77-42C8-AF0E-F250AD8A2E52}"/>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51E5DC03-808B-46AC-852D-AB68B16F1A10}"/>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2947287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313BA-875C-4764-AD95-6F7E0C0E7DA0}"/>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3" name="Footer Placeholder 2">
            <a:extLst>
              <a:ext uri="{FF2B5EF4-FFF2-40B4-BE49-F238E27FC236}">
                <a16:creationId xmlns:a16="http://schemas.microsoft.com/office/drawing/2014/main" id="{C7AFEEE6-25AF-43C5-BBAC-D1A3D5CF8768}"/>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F2F5E7A2-3800-4B5B-9996-E5238FD0949C}"/>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2054898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D70A-77CF-4D2E-B707-CF685ADC4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EC0891C1-BE39-4710-AE6E-5F4129AF3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28BE47BF-013E-486B-B07B-997589BB7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AC3CD6-C928-4F58-B0DB-6AB426313624}"/>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6" name="Footer Placeholder 5">
            <a:extLst>
              <a:ext uri="{FF2B5EF4-FFF2-40B4-BE49-F238E27FC236}">
                <a16:creationId xmlns:a16="http://schemas.microsoft.com/office/drawing/2014/main" id="{1CA923FF-0021-4977-BCDB-A2D3BFC7315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06E3326-3A7E-4F62-9DFD-6ED3C5F1D556}"/>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3896620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E3B3-E01C-47E6-8701-8DABF79427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F4FB023C-B357-4336-A07C-A7CBE2AB8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91EC00FA-1ADB-4008-9867-CC75CCAA9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6D2FB2-AE48-4C4B-9E40-FCE2408DA6B6}"/>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6" name="Footer Placeholder 5">
            <a:extLst>
              <a:ext uri="{FF2B5EF4-FFF2-40B4-BE49-F238E27FC236}">
                <a16:creationId xmlns:a16="http://schemas.microsoft.com/office/drawing/2014/main" id="{BF10D1F9-2DB7-4A4E-9689-5C84FF0C5E42}"/>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FEFF588-3397-4E44-B4A9-06A4EF624DF6}"/>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13762689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AD43-80BB-4E7F-8BDF-9E1C5178D023}"/>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3BC8819F-44BF-44A8-BDC3-B8DA0C5AF4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520B53A-B7E1-4822-8ABD-487051714F25}"/>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5" name="Footer Placeholder 4">
            <a:extLst>
              <a:ext uri="{FF2B5EF4-FFF2-40B4-BE49-F238E27FC236}">
                <a16:creationId xmlns:a16="http://schemas.microsoft.com/office/drawing/2014/main" id="{B267F972-87FD-4F66-897A-2A2788166C1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0B08EDE-9446-4289-B3D1-F143EA21F1D8}"/>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2320721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7E39B-B1C9-4B4F-84D7-6F6963A184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94DFE3AE-A2BB-4DCD-9F0E-006D4F64C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B9B47F6-B318-451E-8526-D1EACCEBF711}"/>
              </a:ext>
            </a:extLst>
          </p:cNvPr>
          <p:cNvSpPr>
            <a:spLocks noGrp="1"/>
          </p:cNvSpPr>
          <p:nvPr>
            <p:ph type="dt" sz="half" idx="10"/>
          </p:nvPr>
        </p:nvSpPr>
        <p:spPr/>
        <p:txBody>
          <a:bodyPr/>
          <a:lstStyle/>
          <a:p>
            <a:fld id="{4A1ED296-E122-40C3-A269-2A819429CA23}" type="datetimeFigureOut">
              <a:rPr lang="en-MY" smtClean="0"/>
              <a:t>3/4/2022</a:t>
            </a:fld>
            <a:endParaRPr lang="en-MY"/>
          </a:p>
        </p:txBody>
      </p:sp>
      <p:sp>
        <p:nvSpPr>
          <p:cNvPr id="5" name="Footer Placeholder 4">
            <a:extLst>
              <a:ext uri="{FF2B5EF4-FFF2-40B4-BE49-F238E27FC236}">
                <a16:creationId xmlns:a16="http://schemas.microsoft.com/office/drawing/2014/main" id="{C218A5FB-7275-4DA2-B507-F909863B241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9BB933B-DD1C-459D-8DED-886A174D2EDC}"/>
              </a:ext>
            </a:extLst>
          </p:cNvPr>
          <p:cNvSpPr>
            <a:spLocks noGrp="1"/>
          </p:cNvSpPr>
          <p:nvPr>
            <p:ph type="sldNum" sz="quarter" idx="12"/>
          </p:nvPr>
        </p:nvSpPr>
        <p:spPr/>
        <p:txBody>
          <a:bodyPr/>
          <a:lstStyle/>
          <a:p>
            <a:fld id="{288C9D22-4E3E-45BF-82DF-42686DF65625}" type="slidenum">
              <a:rPr lang="en-MY" smtClean="0"/>
              <a:t>‹#›</a:t>
            </a:fld>
            <a:endParaRPr lang="en-MY"/>
          </a:p>
        </p:txBody>
      </p:sp>
    </p:spTree>
    <p:extLst>
      <p:ext uri="{BB962C8B-B14F-4D97-AF65-F5344CB8AC3E}">
        <p14:creationId xmlns:p14="http://schemas.microsoft.com/office/powerpoint/2010/main" val="898104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3886200"/>
          </a:xfrm>
        </p:spPr>
        <p:txBody>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r>
              <a:rPr lang="en-US">
                <a:solidFill>
                  <a:srgbClr val="000000"/>
                </a:solidFill>
              </a:rPr>
              <a:t>Dr Jugindar Singh</a:t>
            </a:r>
          </a:p>
        </p:txBody>
      </p:sp>
      <p:sp>
        <p:nvSpPr>
          <p:cNvPr id="5" name="Rectangle 3"/>
          <p:cNvSpPr>
            <a:spLocks noGrp="1" noChangeArrowheads="1"/>
          </p:cNvSpPr>
          <p:nvPr>
            <p:ph type="sldNum" sz="quarter" idx="11"/>
          </p:nvPr>
        </p:nvSpPr>
        <p:spPr>
          <a:xfrm>
            <a:off x="8737600" y="6248400"/>
            <a:ext cx="2844800" cy="457200"/>
          </a:xfrm>
          <a:prstGeom prst="rect">
            <a:avLst/>
          </a:prstGeom>
        </p:spPr>
        <p:txBody>
          <a:bodyPr/>
          <a:lstStyle>
            <a:lvl1pPr>
              <a:defRPr>
                <a:latin typeface="Arial" charset="0"/>
              </a:defRPr>
            </a:lvl1pPr>
          </a:lstStyle>
          <a:p>
            <a:pPr fontAlgn="base">
              <a:spcBef>
                <a:spcPct val="0"/>
              </a:spcBef>
              <a:spcAft>
                <a:spcPct val="0"/>
              </a:spcAft>
              <a:defRPr/>
            </a:pPr>
            <a:fld id="{D7931FDC-28D5-43EB-954B-4A98207FB63B}"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 name="Rectangle 16"/>
          <p:cNvSpPr>
            <a:spLocks noGrp="1" noChangeArrowheads="1"/>
          </p:cNvSpPr>
          <p:nvPr>
            <p:ph type="dt" sz="half" idx="12"/>
          </p:nvPr>
        </p:nvSpPr>
        <p:spPr>
          <a:xfrm>
            <a:off x="609600" y="6245225"/>
            <a:ext cx="2844800" cy="476250"/>
          </a:xfrm>
          <a:prstGeom prst="rect">
            <a:avLst/>
          </a:prstGeom>
        </p:spPr>
        <p:txBody>
          <a:bodyPr/>
          <a:lstStyle>
            <a:lvl1pPr>
              <a:defRPr>
                <a:latin typeface="Arial" charset="0"/>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048317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52C5D2F6-581D-47F1-8B1A-86FDBBC9B90C}" type="datetime1">
              <a:rPr lang="en-US" smtClean="0"/>
              <a:t>4/3/2022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77865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611A8422-6479-4BF5-81A8-2897B3A4277B}" type="datetime1">
              <a:rPr lang="en-US" smtClean="0"/>
              <a:t>4/3/2022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9877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86379643-15C8-4229-84E3-F66E83161475}" type="datetime1">
              <a:rPr lang="en-US" smtClean="0"/>
              <a:t>4/3/2022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862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060568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585BE14A-3C57-4A0F-BF8A-EB4B37D3A47D}" type="datetime1">
              <a:rPr lang="en-US" smtClean="0"/>
              <a:t>4/3/2022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7119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DD900260-446D-48DB-AE0B-5DC147F9D693}" type="datetime1">
              <a:rPr lang="en-US" smtClean="0"/>
              <a:t>4/3/2022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3568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FCDD459B-678A-48C7-9FBE-761445FBEA0E}" type="datetime1">
              <a:rPr lang="en-US" smtClean="0"/>
              <a:t>4/3/2022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0351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016FAE87-CE0C-4B51-848A-5B10C2ED92A6}" type="datetime1">
              <a:rPr lang="en-US" smtClean="0"/>
              <a:t>4/3/2022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21404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2129E083-7363-473F-881B-6635010CA8BF}" type="datetime1">
              <a:rPr lang="en-US" smtClean="0"/>
              <a:t>4/3/2022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207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94E0A20C-1932-484B-ABB8-B6531B80A8E9}" type="datetime1">
              <a:rPr lang="en-US" smtClean="0"/>
              <a:t>4/3/2022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940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B0FCC2F6-1E14-4D12-9E00-1C7644BBAB99}" type="datetime1">
              <a:rPr lang="en-US" smtClean="0"/>
              <a:t>4/3/2022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426856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0A503707-53A1-4443-8AC3-F87491E176D4}" type="datetime1">
              <a:rPr lang="en-US" smtClean="0"/>
              <a:t>4/3/2022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04789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8"/>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7574112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92687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6425122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867693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2075052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0912118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6679605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3716498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2996322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8901391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9316994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828656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17D6-3A06-4B50-9036-624F0EACB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B08ADF53-40A7-4607-9F07-A3452BEB4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226FC447-0200-4E02-8FEA-6A76BD082240}"/>
              </a:ext>
            </a:extLst>
          </p:cNvPr>
          <p:cNvSpPr>
            <a:spLocks noGrp="1"/>
          </p:cNvSpPr>
          <p:nvPr>
            <p:ph type="dt" sz="half" idx="10"/>
          </p:nvPr>
        </p:nvSpPr>
        <p:spPr/>
        <p:txBody>
          <a:bodyPr/>
          <a:lstStyle/>
          <a:p>
            <a:fld id="{3064EA4F-A5AD-4C70-80A8-9F86617EC680}" type="datetime1">
              <a:rPr lang="en-US" smtClean="0"/>
              <a:t>4/3/2022</a:t>
            </a:fld>
            <a:endParaRPr lang="en-MY"/>
          </a:p>
        </p:txBody>
      </p:sp>
      <p:sp>
        <p:nvSpPr>
          <p:cNvPr id="5" name="Footer Placeholder 4">
            <a:extLst>
              <a:ext uri="{FF2B5EF4-FFF2-40B4-BE49-F238E27FC236}">
                <a16:creationId xmlns:a16="http://schemas.microsoft.com/office/drawing/2014/main" id="{D68F3096-C29E-4399-96C2-D692968C885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88A192F-E4C9-460D-A5CF-27AF4438525C}"/>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73887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7435138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3C22-678F-4C27-8EFC-3A949052512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66AB2B4-5211-4D48-93C6-804FAB4D2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22E290F-DE03-41BA-B6DA-ED3E3D495BC8}"/>
              </a:ext>
            </a:extLst>
          </p:cNvPr>
          <p:cNvSpPr>
            <a:spLocks noGrp="1"/>
          </p:cNvSpPr>
          <p:nvPr>
            <p:ph type="dt" sz="half" idx="10"/>
          </p:nvPr>
        </p:nvSpPr>
        <p:spPr/>
        <p:txBody>
          <a:bodyPr/>
          <a:lstStyle/>
          <a:p>
            <a:fld id="{90475E88-A4D1-4D04-8649-2807A097B55E}" type="datetime1">
              <a:rPr lang="en-US" smtClean="0"/>
              <a:t>4/3/2022</a:t>
            </a:fld>
            <a:endParaRPr lang="en-MY"/>
          </a:p>
        </p:txBody>
      </p:sp>
      <p:sp>
        <p:nvSpPr>
          <p:cNvPr id="5" name="Footer Placeholder 4">
            <a:extLst>
              <a:ext uri="{FF2B5EF4-FFF2-40B4-BE49-F238E27FC236}">
                <a16:creationId xmlns:a16="http://schemas.microsoft.com/office/drawing/2014/main" id="{E554696A-D3B0-4E34-9336-75BDAE1B772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593F7E6-EFB5-4A4D-9BBB-ACA70CB55FA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2954083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A6E8-3462-4CC9-B134-2AD79FBB0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CBF6F89-49E7-4390-8E6C-4EC9909E6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76C25-D2BC-4B23-9494-33B90BAC36F4}"/>
              </a:ext>
            </a:extLst>
          </p:cNvPr>
          <p:cNvSpPr>
            <a:spLocks noGrp="1"/>
          </p:cNvSpPr>
          <p:nvPr>
            <p:ph type="dt" sz="half" idx="10"/>
          </p:nvPr>
        </p:nvSpPr>
        <p:spPr/>
        <p:txBody>
          <a:bodyPr/>
          <a:lstStyle/>
          <a:p>
            <a:fld id="{22FCB098-F398-4D5F-B512-556200905AF0}" type="datetime1">
              <a:rPr lang="en-US" smtClean="0"/>
              <a:t>4/3/2022</a:t>
            </a:fld>
            <a:endParaRPr lang="en-MY"/>
          </a:p>
        </p:txBody>
      </p:sp>
      <p:sp>
        <p:nvSpPr>
          <p:cNvPr id="5" name="Footer Placeholder 4">
            <a:extLst>
              <a:ext uri="{FF2B5EF4-FFF2-40B4-BE49-F238E27FC236}">
                <a16:creationId xmlns:a16="http://schemas.microsoft.com/office/drawing/2014/main" id="{2B333AE5-79CD-4A17-AA44-3B6F929270C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ED18C41-1218-4755-A577-75E01B7A20B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1530728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C78E-C3D6-4CF2-B9E0-FB1C8A09530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2A97E3F-81C6-41B9-A8F6-C19707AEF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5868BC3-27B0-4A4E-A6FE-9105AEFCA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1293E54-7E6E-444A-894A-219AEA757126}"/>
              </a:ext>
            </a:extLst>
          </p:cNvPr>
          <p:cNvSpPr>
            <a:spLocks noGrp="1"/>
          </p:cNvSpPr>
          <p:nvPr>
            <p:ph type="dt" sz="half" idx="10"/>
          </p:nvPr>
        </p:nvSpPr>
        <p:spPr/>
        <p:txBody>
          <a:bodyPr/>
          <a:lstStyle/>
          <a:p>
            <a:fld id="{40A70411-6C24-4D92-8B1C-674E7CBBB736}" type="datetime1">
              <a:rPr lang="en-US" smtClean="0"/>
              <a:t>4/3/2022</a:t>
            </a:fld>
            <a:endParaRPr lang="en-MY"/>
          </a:p>
        </p:txBody>
      </p:sp>
      <p:sp>
        <p:nvSpPr>
          <p:cNvPr id="6" name="Footer Placeholder 5">
            <a:extLst>
              <a:ext uri="{FF2B5EF4-FFF2-40B4-BE49-F238E27FC236}">
                <a16:creationId xmlns:a16="http://schemas.microsoft.com/office/drawing/2014/main" id="{DE011EB0-B04D-4D09-9C85-26833186802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3A3C61B-E635-4A98-9B69-57882B51F425}"/>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0126768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13C9-ED47-4F52-BBDC-E721207E7872}"/>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DB3949C-3584-4932-8EBD-404A0BC1A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A4862-EE3F-4304-B661-07EF1706E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B16B499-0D36-4881-B689-98BE37E23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49B93-5A00-483F-8FFB-BCD1D1973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9F61DF7-3673-491F-A07C-43DE7775A1D2}"/>
              </a:ext>
            </a:extLst>
          </p:cNvPr>
          <p:cNvSpPr>
            <a:spLocks noGrp="1"/>
          </p:cNvSpPr>
          <p:nvPr>
            <p:ph type="dt" sz="half" idx="10"/>
          </p:nvPr>
        </p:nvSpPr>
        <p:spPr/>
        <p:txBody>
          <a:bodyPr/>
          <a:lstStyle/>
          <a:p>
            <a:fld id="{4139DFF1-81B7-4016-B56D-AA57C9E97D32}" type="datetime1">
              <a:rPr lang="en-US" smtClean="0"/>
              <a:t>4/3/2022</a:t>
            </a:fld>
            <a:endParaRPr lang="en-MY"/>
          </a:p>
        </p:txBody>
      </p:sp>
      <p:sp>
        <p:nvSpPr>
          <p:cNvPr id="8" name="Footer Placeholder 7">
            <a:extLst>
              <a:ext uri="{FF2B5EF4-FFF2-40B4-BE49-F238E27FC236}">
                <a16:creationId xmlns:a16="http://schemas.microsoft.com/office/drawing/2014/main" id="{3608519D-4B28-4724-87F4-FF19AFE82EC3}"/>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25BB10FD-D3E4-47A7-B373-B9989E5DE4B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986260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FF09-2B60-486A-8D31-8A113280DB9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098A5723-AB6D-41F9-88CB-394096755324}"/>
              </a:ext>
            </a:extLst>
          </p:cNvPr>
          <p:cNvSpPr>
            <a:spLocks noGrp="1"/>
          </p:cNvSpPr>
          <p:nvPr>
            <p:ph type="dt" sz="half" idx="10"/>
          </p:nvPr>
        </p:nvSpPr>
        <p:spPr/>
        <p:txBody>
          <a:bodyPr/>
          <a:lstStyle/>
          <a:p>
            <a:fld id="{AC4DDABD-FE1D-4830-BFF4-BBD0197DDE56}" type="datetime1">
              <a:rPr lang="en-US" smtClean="0"/>
              <a:t>4/3/2022</a:t>
            </a:fld>
            <a:endParaRPr lang="en-MY"/>
          </a:p>
        </p:txBody>
      </p:sp>
      <p:sp>
        <p:nvSpPr>
          <p:cNvPr id="4" name="Footer Placeholder 3">
            <a:extLst>
              <a:ext uri="{FF2B5EF4-FFF2-40B4-BE49-F238E27FC236}">
                <a16:creationId xmlns:a16="http://schemas.microsoft.com/office/drawing/2014/main" id="{51924F50-D023-4E01-A146-B216579AB611}"/>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B66298ED-931B-4ABD-AAD7-AA02B8E4D349}"/>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017651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CA80D-E509-45FF-9D88-FC258D36FD54}"/>
              </a:ext>
            </a:extLst>
          </p:cNvPr>
          <p:cNvSpPr>
            <a:spLocks noGrp="1"/>
          </p:cNvSpPr>
          <p:nvPr>
            <p:ph type="dt" sz="half" idx="10"/>
          </p:nvPr>
        </p:nvSpPr>
        <p:spPr/>
        <p:txBody>
          <a:bodyPr/>
          <a:lstStyle/>
          <a:p>
            <a:fld id="{8338D1C4-9A15-4747-BF00-874D5A4DEFBE}" type="datetime1">
              <a:rPr lang="en-US" smtClean="0"/>
              <a:t>4/3/2022</a:t>
            </a:fld>
            <a:endParaRPr lang="en-MY"/>
          </a:p>
        </p:txBody>
      </p:sp>
      <p:sp>
        <p:nvSpPr>
          <p:cNvPr id="3" name="Footer Placeholder 2">
            <a:extLst>
              <a:ext uri="{FF2B5EF4-FFF2-40B4-BE49-F238E27FC236}">
                <a16:creationId xmlns:a16="http://schemas.microsoft.com/office/drawing/2014/main" id="{93C87931-6837-4778-B34B-6E2EE98D1E33}"/>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D5DFC0D5-E10D-4E57-999E-EF3762390E16}"/>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1386141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8F73-5FE1-43A8-A149-A0B7ADF5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3CF0BDF-1B73-4E46-870C-C9056BB1E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412B59C9-52A2-45FC-A581-C7B850190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2A6E6-AE60-4C82-AA6F-221B98867004}"/>
              </a:ext>
            </a:extLst>
          </p:cNvPr>
          <p:cNvSpPr>
            <a:spLocks noGrp="1"/>
          </p:cNvSpPr>
          <p:nvPr>
            <p:ph type="dt" sz="half" idx="10"/>
          </p:nvPr>
        </p:nvSpPr>
        <p:spPr/>
        <p:txBody>
          <a:bodyPr/>
          <a:lstStyle/>
          <a:p>
            <a:fld id="{7858DAB8-4E4C-4F3D-9F21-61A1BDF98C23}" type="datetime1">
              <a:rPr lang="en-US" smtClean="0"/>
              <a:t>4/3/2022</a:t>
            </a:fld>
            <a:endParaRPr lang="en-MY"/>
          </a:p>
        </p:txBody>
      </p:sp>
      <p:sp>
        <p:nvSpPr>
          <p:cNvPr id="6" name="Footer Placeholder 5">
            <a:extLst>
              <a:ext uri="{FF2B5EF4-FFF2-40B4-BE49-F238E27FC236}">
                <a16:creationId xmlns:a16="http://schemas.microsoft.com/office/drawing/2014/main" id="{8C7BF3DF-ABD0-4F2F-A54E-FAF223A32F3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B73E4EBB-3C86-44E1-978E-0DB7D9EFCADF}"/>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5191329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41EA-BA8D-4049-B79E-2995B5FA0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10C5005-9314-4AF2-A973-9EDF72727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9203836-539A-43F5-B0CE-97CDDB5D0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D1645-F2F7-4FC8-B3AB-7DD1E5694653}"/>
              </a:ext>
            </a:extLst>
          </p:cNvPr>
          <p:cNvSpPr>
            <a:spLocks noGrp="1"/>
          </p:cNvSpPr>
          <p:nvPr>
            <p:ph type="dt" sz="half" idx="10"/>
          </p:nvPr>
        </p:nvSpPr>
        <p:spPr/>
        <p:txBody>
          <a:bodyPr/>
          <a:lstStyle/>
          <a:p>
            <a:fld id="{D331391F-0957-45CB-8F3A-AF0DFE60ECA8}" type="datetime1">
              <a:rPr lang="en-US" smtClean="0"/>
              <a:t>4/3/2022</a:t>
            </a:fld>
            <a:endParaRPr lang="en-MY"/>
          </a:p>
        </p:txBody>
      </p:sp>
      <p:sp>
        <p:nvSpPr>
          <p:cNvPr id="6" name="Footer Placeholder 5">
            <a:extLst>
              <a:ext uri="{FF2B5EF4-FFF2-40B4-BE49-F238E27FC236}">
                <a16:creationId xmlns:a16="http://schemas.microsoft.com/office/drawing/2014/main" id="{718F6F4B-41EA-4351-BEE0-D386546C922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854F004-E8CC-4569-853B-300792D5A4F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4397681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5048-102E-4FEF-BF15-53F8762D9F0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FA2A14E0-0AEB-400C-9CDB-EA21C3DD3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CBD3EE6-8278-4028-87DC-3A8952EEC0F6}"/>
              </a:ext>
            </a:extLst>
          </p:cNvPr>
          <p:cNvSpPr>
            <a:spLocks noGrp="1"/>
          </p:cNvSpPr>
          <p:nvPr>
            <p:ph type="dt" sz="half" idx="10"/>
          </p:nvPr>
        </p:nvSpPr>
        <p:spPr/>
        <p:txBody>
          <a:bodyPr/>
          <a:lstStyle/>
          <a:p>
            <a:fld id="{4422EDF9-53F7-4E15-B3EF-956FBBB11912}" type="datetime1">
              <a:rPr lang="en-US" smtClean="0"/>
              <a:t>4/3/2022</a:t>
            </a:fld>
            <a:endParaRPr lang="en-MY"/>
          </a:p>
        </p:txBody>
      </p:sp>
      <p:sp>
        <p:nvSpPr>
          <p:cNvPr id="5" name="Footer Placeholder 4">
            <a:extLst>
              <a:ext uri="{FF2B5EF4-FFF2-40B4-BE49-F238E27FC236}">
                <a16:creationId xmlns:a16="http://schemas.microsoft.com/office/drawing/2014/main" id="{803C37FF-A26F-4880-AA64-995996DDAA8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3A0176F-B256-4967-872C-E609D19BA91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5206053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E816E-9A8D-43A2-8BD9-C5761B58BB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71390CD-87C4-422B-BC3A-F61E3CA02D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7230472-6F65-4AD0-8DEA-C244102DB70A}"/>
              </a:ext>
            </a:extLst>
          </p:cNvPr>
          <p:cNvSpPr>
            <a:spLocks noGrp="1"/>
          </p:cNvSpPr>
          <p:nvPr>
            <p:ph type="dt" sz="half" idx="10"/>
          </p:nvPr>
        </p:nvSpPr>
        <p:spPr/>
        <p:txBody>
          <a:bodyPr/>
          <a:lstStyle/>
          <a:p>
            <a:fld id="{75230BEF-DFA2-4C2E-ACF6-A742DD6A20ED}" type="datetime1">
              <a:rPr lang="en-US" smtClean="0"/>
              <a:t>4/3/2022</a:t>
            </a:fld>
            <a:endParaRPr lang="en-MY"/>
          </a:p>
        </p:txBody>
      </p:sp>
      <p:sp>
        <p:nvSpPr>
          <p:cNvPr id="5" name="Footer Placeholder 4">
            <a:extLst>
              <a:ext uri="{FF2B5EF4-FFF2-40B4-BE49-F238E27FC236}">
                <a16:creationId xmlns:a16="http://schemas.microsoft.com/office/drawing/2014/main" id="{EA523C84-47D1-4A6D-9FE9-8CCB0832A79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006C064-B154-4884-A9C7-FF13D4EC1DDA}"/>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0466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542525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940D18-9192-4A2B-B052-720E78B24901}" type="datetime1">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2647330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FD554-8332-4849-883C-390464F4D5E6}" type="datetime1">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1569365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24351-58C8-474B-B72F-26501F6ED28D}" type="datetime1">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41712601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42DDDA-EEB1-4CDB-86F4-3B3FA2946DAB}" type="datetime1">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1007215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1F225B-EC87-4524-907B-1FBE6B8BE738}" type="datetime1">
              <a:rPr lang="en-US" smtClean="0"/>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22156964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6BB8C-E51F-41A0-B0F5-E6621968084C}" type="datetime1">
              <a:rPr lang="en-US" smtClean="0"/>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17999437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087C3-E20E-45E3-8FDB-1897B3EA00F5}" type="datetime1">
              <a:rPr lang="en-US" smtClean="0"/>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27756862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FC8E0C-B3C7-4951-A16F-DEA0039A59F1}" type="datetime1">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27216669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32258F-9DEA-43ED-A82B-72EBBC46F862}" type="datetime1">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20262595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F76A5-6441-4413-8F73-4181C9F868B3}" type="datetime1">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424728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7525644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12973-5958-4EA7-BC67-83BB5D0F4984}" type="datetime1">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381575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90153"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6"/>
            <a:ext cx="12192000" cy="236537"/>
          </a:xfrm>
          <a:prstGeom prst="rect">
            <a:avLst/>
          </a:prstGeom>
          <a:solidFill>
            <a:srgbClr val="C44C4C"/>
          </a:solidFill>
          <a:ln w="9525">
            <a:noFill/>
            <a:miter lim="800000"/>
            <a:headEnd/>
            <a:tailEnd/>
          </a:ln>
          <a:effec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1028" name="Rectangle 4"/>
          <p:cNvSpPr>
            <a:spLocks noGrp="1" noChangeArrowheads="1"/>
          </p:cNvSpPr>
          <p:nvPr>
            <p:ph type="body" idx="1"/>
          </p:nvPr>
        </p:nvSpPr>
        <p:spPr bwMode="auto">
          <a:xfrm>
            <a:off x="630767" y="173672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1" y="6597650"/>
            <a:ext cx="3615267" cy="260350"/>
          </a:xfrm>
          <a:prstGeom prst="rect">
            <a:avLst/>
          </a:prstGeom>
          <a:noFill/>
          <a:ln w="9525">
            <a:noFill/>
            <a:miter lim="800000"/>
            <a:headEnd/>
            <a:tailEn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Title of Slides</a:t>
            </a:r>
          </a:p>
        </p:txBody>
      </p:sp>
      <p:pic>
        <p:nvPicPr>
          <p:cNvPr id="1033" name="Picture 20"/>
          <p:cNvPicPr>
            <a:picLocks noChangeAspect="1" noChangeArrowheads="1"/>
          </p:cNvPicPr>
          <p:nvPr userDrawn="1"/>
        </p:nvPicPr>
        <p:blipFill>
          <a:blip r:embed="rId13">
            <a:lum bright="72000" contrast="-64000"/>
            <a:extLst>
              <a:ext uri="{28A0092B-C50C-407E-A947-70E740481C1C}">
                <a14:useLocalDpi xmlns:a14="http://schemas.microsoft.com/office/drawing/2010/main" val="0"/>
              </a:ext>
            </a:extLst>
          </a:blip>
          <a:srcRect/>
          <a:stretch>
            <a:fillRect/>
          </a:stretch>
        </p:blipFill>
        <p:spPr bwMode="auto">
          <a:xfrm>
            <a:off x="0" y="2344741"/>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71190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fontAlgn="base">
        <a:spcBef>
          <a:spcPct val="0"/>
        </a:spcBef>
        <a:spcAft>
          <a:spcPct val="0"/>
        </a:spcAft>
        <a:defRPr sz="2700">
          <a:solidFill>
            <a:schemeClr val="tx2"/>
          </a:solidFill>
          <a:latin typeface="+mj-lt"/>
          <a:ea typeface="+mj-ea"/>
          <a:cs typeface="+mj-cs"/>
        </a:defRPr>
      </a:lvl1pPr>
      <a:lvl2pPr algn="ctr" rtl="0" fontAlgn="base">
        <a:spcBef>
          <a:spcPct val="0"/>
        </a:spcBef>
        <a:spcAft>
          <a:spcPct val="0"/>
        </a:spcAft>
        <a:defRPr sz="2700">
          <a:solidFill>
            <a:schemeClr val="tx2"/>
          </a:solidFill>
          <a:latin typeface="Arial" charset="0"/>
        </a:defRPr>
      </a:lvl2pPr>
      <a:lvl3pPr algn="ctr" rtl="0" fontAlgn="base">
        <a:spcBef>
          <a:spcPct val="0"/>
        </a:spcBef>
        <a:spcAft>
          <a:spcPct val="0"/>
        </a:spcAft>
        <a:defRPr sz="2700">
          <a:solidFill>
            <a:schemeClr val="tx2"/>
          </a:solidFill>
          <a:latin typeface="Arial" charset="0"/>
        </a:defRPr>
      </a:lvl3pPr>
      <a:lvl4pPr algn="ctr" rtl="0" fontAlgn="base">
        <a:spcBef>
          <a:spcPct val="0"/>
        </a:spcBef>
        <a:spcAft>
          <a:spcPct val="0"/>
        </a:spcAft>
        <a:defRPr sz="2700">
          <a:solidFill>
            <a:schemeClr val="tx2"/>
          </a:solidFill>
          <a:latin typeface="Arial" charset="0"/>
        </a:defRPr>
      </a:lvl4pPr>
      <a:lvl5pPr algn="ctr" rtl="0" fontAlgn="base">
        <a:spcBef>
          <a:spcPct val="0"/>
        </a:spcBef>
        <a:spcAft>
          <a:spcPct val="0"/>
        </a:spcAft>
        <a:defRPr sz="2700">
          <a:solidFill>
            <a:schemeClr val="tx2"/>
          </a:solidFill>
          <a:latin typeface="Arial" charset="0"/>
        </a:defRPr>
      </a:lvl5pPr>
      <a:lvl6pPr marL="342900" algn="ctr" rtl="0" eaLnBrk="1" fontAlgn="base" hangingPunct="1">
        <a:spcBef>
          <a:spcPct val="0"/>
        </a:spcBef>
        <a:spcAft>
          <a:spcPct val="0"/>
        </a:spcAft>
        <a:defRPr sz="2700">
          <a:solidFill>
            <a:schemeClr val="tx2"/>
          </a:solidFill>
          <a:latin typeface="Arial" charset="0"/>
        </a:defRPr>
      </a:lvl6pPr>
      <a:lvl7pPr marL="685800" algn="ctr" rtl="0" eaLnBrk="1" fontAlgn="base" hangingPunct="1">
        <a:spcBef>
          <a:spcPct val="0"/>
        </a:spcBef>
        <a:spcAft>
          <a:spcPct val="0"/>
        </a:spcAft>
        <a:defRPr sz="2700">
          <a:solidFill>
            <a:schemeClr val="tx2"/>
          </a:solidFill>
          <a:latin typeface="Arial" charset="0"/>
        </a:defRPr>
      </a:lvl7pPr>
      <a:lvl8pPr marL="1028700" algn="ctr" rtl="0" eaLnBrk="1" fontAlgn="base" hangingPunct="1">
        <a:spcBef>
          <a:spcPct val="0"/>
        </a:spcBef>
        <a:spcAft>
          <a:spcPct val="0"/>
        </a:spcAft>
        <a:defRPr sz="2700">
          <a:solidFill>
            <a:schemeClr val="tx2"/>
          </a:solidFill>
          <a:latin typeface="Arial" charset="0"/>
        </a:defRPr>
      </a:lvl8pPr>
      <a:lvl9pPr marL="1371600" algn="ctr" rtl="0" eaLnBrk="1" fontAlgn="base" hangingPunct="1">
        <a:spcBef>
          <a:spcPct val="0"/>
        </a:spcBef>
        <a:spcAft>
          <a:spcPct val="0"/>
        </a:spcAft>
        <a:defRPr sz="27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6"/>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755CB4E7-9DD3-4F1E-BCC5-996FDA25BE7D}" type="datetime1">
              <a:rPr lang="en-US" smtClean="0"/>
              <a:t>4/3/2022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788">
                <a:solidFill>
                  <a:schemeClr val="tx1">
                    <a:alpha val="70000"/>
                  </a:schemeClr>
                </a:solidFill>
              </a:defRPr>
            </a:lvl1pPr>
          </a:lstStyle>
          <a:p>
            <a:r>
              <a:rPr lang="en-US"/>
              <a:t>Dr Jugindar Singh</a:t>
            </a:r>
            <a:endParaRPr lang="en-US" dirty="0"/>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2171779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685800" rtl="0" eaLnBrk="1" latinLnBrk="0" hangingPunct="1">
        <a:lnSpc>
          <a:spcPct val="90000"/>
        </a:lnSpc>
        <a:spcBef>
          <a:spcPct val="0"/>
        </a:spcBef>
        <a:buNone/>
        <a:defRPr sz="2100" kern="1200" cap="all" spc="150" baseline="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6019" name="Rectangle 3"/>
          <p:cNvSpPr>
            <a:spLocks noChangeArrowheads="1"/>
          </p:cNvSpPr>
          <p:nvPr/>
        </p:nvSpPr>
        <p:spPr bwMode="auto">
          <a:xfrm>
            <a:off x="0" y="6621464"/>
            <a:ext cx="12192000" cy="236537"/>
          </a:xfrm>
          <a:prstGeom prst="rect">
            <a:avLst/>
          </a:prstGeom>
          <a:solidFill>
            <a:srgbClr val="C44C4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8"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0" y="6597650"/>
            <a:ext cx="3615267" cy="260350"/>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charset="0"/>
                <a:ea typeface="+mn-ea"/>
                <a:cs typeface="+mn-cs"/>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defRPr/>
            </a:pPr>
            <a:endParaRPr lang="en-GB">
              <a:solidFill>
                <a:srgbClr val="000000"/>
              </a:solidFill>
            </a:endParaRP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charset="0"/>
                <a:ea typeface="+mn-ea"/>
                <a:cs typeface="+mn-cs"/>
              </a:rPr>
              <a:t>Title of Slides</a:t>
            </a:r>
          </a:p>
        </p:txBody>
      </p:sp>
      <p:pic>
        <p:nvPicPr>
          <p:cNvPr id="1033" name="Picture 20"/>
          <p:cNvPicPr>
            <a:picLocks noChangeAspect="1" noChangeArrowheads="1"/>
          </p:cNvPicPr>
          <p:nvPr/>
        </p:nvPicPr>
        <p:blipFill>
          <a:blip r:embed="rId14">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32731335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1" fontAlgn="base" hangingPunct="1">
        <a:spcBef>
          <a:spcPct val="0"/>
        </a:spcBef>
        <a:spcAft>
          <a:spcPct val="0"/>
        </a:spcAft>
        <a:defRPr sz="3600">
          <a:solidFill>
            <a:schemeClr val="tx2"/>
          </a:solidFill>
          <a:latin typeface="+mj-lt"/>
          <a:ea typeface="ＭＳ Ｐゴシック" charset="0"/>
          <a:cs typeface="+mj-cs"/>
        </a:defRPr>
      </a:lvl1pPr>
      <a:lvl2pPr algn="ctr" rtl="0" eaLnBrk="1" fontAlgn="base" hangingPunct="1">
        <a:spcBef>
          <a:spcPct val="0"/>
        </a:spcBef>
        <a:spcAft>
          <a:spcPct val="0"/>
        </a:spcAft>
        <a:defRPr sz="3600">
          <a:solidFill>
            <a:schemeClr val="tx2"/>
          </a:solidFill>
          <a:latin typeface="Arial" charset="0"/>
          <a:ea typeface="ＭＳ Ｐゴシック" charset="0"/>
        </a:defRPr>
      </a:lvl2pPr>
      <a:lvl3pPr algn="ctr" rtl="0" eaLnBrk="1" fontAlgn="base" hangingPunct="1">
        <a:spcBef>
          <a:spcPct val="0"/>
        </a:spcBef>
        <a:spcAft>
          <a:spcPct val="0"/>
        </a:spcAft>
        <a:defRPr sz="3600">
          <a:solidFill>
            <a:schemeClr val="tx2"/>
          </a:solidFill>
          <a:latin typeface="Arial" charset="0"/>
          <a:ea typeface="ＭＳ Ｐゴシック" charset="0"/>
        </a:defRPr>
      </a:lvl3pPr>
      <a:lvl4pPr algn="ctr" rtl="0" eaLnBrk="1" fontAlgn="base" hangingPunct="1">
        <a:spcBef>
          <a:spcPct val="0"/>
        </a:spcBef>
        <a:spcAft>
          <a:spcPct val="0"/>
        </a:spcAft>
        <a:defRPr sz="3600">
          <a:solidFill>
            <a:schemeClr val="tx2"/>
          </a:solidFill>
          <a:latin typeface="Arial" charset="0"/>
          <a:ea typeface="ＭＳ Ｐゴシック" charset="0"/>
        </a:defRPr>
      </a:lvl4pPr>
      <a:lvl5pPr algn="ctr" rtl="0" eaLnBrk="1" fontAlgn="base" hangingPunct="1">
        <a:spcBef>
          <a:spcPct val="0"/>
        </a:spcBef>
        <a:spcAft>
          <a:spcPct val="0"/>
        </a:spcAft>
        <a:defRPr sz="3600">
          <a:solidFill>
            <a:schemeClr val="tx2"/>
          </a:solidFill>
          <a:latin typeface="Arial" charset="0"/>
          <a:ea typeface="ＭＳ Ｐゴシック"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95DFD-68ED-45B9-B960-6FBC621D8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0DFD221-F418-459F-B201-3E1987D65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9B1CE2F0-916E-4202-9C25-6A26F4813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ED296-E122-40C3-A269-2A819429CA23}" type="datetimeFigureOut">
              <a:rPr lang="en-MY" smtClean="0"/>
              <a:t>3/4/2022</a:t>
            </a:fld>
            <a:endParaRPr lang="en-MY"/>
          </a:p>
        </p:txBody>
      </p:sp>
      <p:sp>
        <p:nvSpPr>
          <p:cNvPr id="5" name="Footer Placeholder 4">
            <a:extLst>
              <a:ext uri="{FF2B5EF4-FFF2-40B4-BE49-F238E27FC236}">
                <a16:creationId xmlns:a16="http://schemas.microsoft.com/office/drawing/2014/main" id="{D5E8634B-9335-4BCC-AC02-046D3CE436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BD8CBE44-DC68-4E63-9D6A-048282BAC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C9D22-4E3E-45BF-82DF-42686DF65625}" type="slidenum">
              <a:rPr lang="en-MY" smtClean="0"/>
              <a:t>‹#›</a:t>
            </a:fld>
            <a:endParaRPr lang="en-MY"/>
          </a:p>
        </p:txBody>
      </p:sp>
    </p:spTree>
    <p:extLst>
      <p:ext uri="{BB962C8B-B14F-4D97-AF65-F5344CB8AC3E}">
        <p14:creationId xmlns:p14="http://schemas.microsoft.com/office/powerpoint/2010/main" val="41198872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3708C7-7F87-44BF-96C7-20B0D63E7B83}" type="datetime1">
              <a:rPr lang="en-US" smtClean="0"/>
              <a:t>4/3/2022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669649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90153"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6"/>
            <a:ext cx="12192000" cy="236537"/>
          </a:xfrm>
          <a:prstGeom prst="rect">
            <a:avLst/>
          </a:prstGeom>
          <a:solidFill>
            <a:srgbClr val="C44C4C"/>
          </a:solidFill>
          <a:ln w="9525">
            <a:noFill/>
            <a:miter lim="800000"/>
            <a:headEnd/>
            <a:tailEnd/>
          </a:ln>
          <a:effec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1028" name="Rectangle 4"/>
          <p:cNvSpPr>
            <a:spLocks noGrp="1" noChangeArrowheads="1"/>
          </p:cNvSpPr>
          <p:nvPr>
            <p:ph type="body" idx="1"/>
          </p:nvPr>
        </p:nvSpPr>
        <p:spPr bwMode="auto">
          <a:xfrm>
            <a:off x="630767" y="173672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1" y="6597650"/>
            <a:ext cx="3615267" cy="260350"/>
          </a:xfrm>
          <a:prstGeom prst="rect">
            <a:avLst/>
          </a:prstGeom>
          <a:noFill/>
          <a:ln w="9525">
            <a:noFill/>
            <a:miter lim="800000"/>
            <a:headEnd/>
            <a:tailEn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a:lvl1pPr>
          </a:lstStyle>
          <a:p>
            <a:pPr fontAlgn="base">
              <a:spcBef>
                <a:spcPct val="0"/>
              </a:spcBef>
              <a:spcAft>
                <a:spcPct val="0"/>
              </a:spcAft>
            </a:pPr>
            <a:endParaRPr lang="en-US">
              <a:solidFill>
                <a:srgbClr val="000000"/>
              </a:solidFill>
            </a:endParaRP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Title of Slides</a:t>
            </a:r>
          </a:p>
        </p:txBody>
      </p:sp>
      <p:pic>
        <p:nvPicPr>
          <p:cNvPr id="1033" name="Picture 20"/>
          <p:cNvPicPr>
            <a:picLocks noChangeAspect="1" noChangeArrowheads="1"/>
          </p:cNvPicPr>
          <p:nvPr userDrawn="1"/>
        </p:nvPicPr>
        <p:blipFill>
          <a:blip r:embed="rId13">
            <a:lum bright="72000" contrast="-64000"/>
            <a:extLst>
              <a:ext uri="{28A0092B-C50C-407E-A947-70E740481C1C}">
                <a14:useLocalDpi xmlns:a14="http://schemas.microsoft.com/office/drawing/2010/main" val="0"/>
              </a:ext>
            </a:extLst>
          </a:blip>
          <a:srcRect/>
          <a:stretch>
            <a:fillRect/>
          </a:stretch>
        </p:blipFill>
        <p:spPr bwMode="auto">
          <a:xfrm>
            <a:off x="0" y="2344741"/>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4242487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0" fontAlgn="base">
        <a:spcBef>
          <a:spcPct val="0"/>
        </a:spcBef>
        <a:spcAft>
          <a:spcPct val="0"/>
        </a:spcAft>
        <a:defRPr sz="2700">
          <a:solidFill>
            <a:schemeClr val="tx2"/>
          </a:solidFill>
          <a:latin typeface="+mj-lt"/>
          <a:ea typeface="+mj-ea"/>
          <a:cs typeface="+mj-cs"/>
        </a:defRPr>
      </a:lvl1pPr>
      <a:lvl2pPr algn="ctr" rtl="0" fontAlgn="base">
        <a:spcBef>
          <a:spcPct val="0"/>
        </a:spcBef>
        <a:spcAft>
          <a:spcPct val="0"/>
        </a:spcAft>
        <a:defRPr sz="2700">
          <a:solidFill>
            <a:schemeClr val="tx2"/>
          </a:solidFill>
          <a:latin typeface="Arial" charset="0"/>
        </a:defRPr>
      </a:lvl2pPr>
      <a:lvl3pPr algn="ctr" rtl="0" fontAlgn="base">
        <a:spcBef>
          <a:spcPct val="0"/>
        </a:spcBef>
        <a:spcAft>
          <a:spcPct val="0"/>
        </a:spcAft>
        <a:defRPr sz="2700">
          <a:solidFill>
            <a:schemeClr val="tx2"/>
          </a:solidFill>
          <a:latin typeface="Arial" charset="0"/>
        </a:defRPr>
      </a:lvl3pPr>
      <a:lvl4pPr algn="ctr" rtl="0" fontAlgn="base">
        <a:spcBef>
          <a:spcPct val="0"/>
        </a:spcBef>
        <a:spcAft>
          <a:spcPct val="0"/>
        </a:spcAft>
        <a:defRPr sz="2700">
          <a:solidFill>
            <a:schemeClr val="tx2"/>
          </a:solidFill>
          <a:latin typeface="Arial" charset="0"/>
        </a:defRPr>
      </a:lvl4pPr>
      <a:lvl5pPr algn="ctr" rtl="0" fontAlgn="base">
        <a:spcBef>
          <a:spcPct val="0"/>
        </a:spcBef>
        <a:spcAft>
          <a:spcPct val="0"/>
        </a:spcAft>
        <a:defRPr sz="2700">
          <a:solidFill>
            <a:schemeClr val="tx2"/>
          </a:solidFill>
          <a:latin typeface="Arial" charset="0"/>
        </a:defRPr>
      </a:lvl5pPr>
      <a:lvl6pPr marL="342900" algn="ctr" rtl="0" eaLnBrk="1" fontAlgn="base" hangingPunct="1">
        <a:spcBef>
          <a:spcPct val="0"/>
        </a:spcBef>
        <a:spcAft>
          <a:spcPct val="0"/>
        </a:spcAft>
        <a:defRPr sz="2700">
          <a:solidFill>
            <a:schemeClr val="tx2"/>
          </a:solidFill>
          <a:latin typeface="Arial" charset="0"/>
        </a:defRPr>
      </a:lvl6pPr>
      <a:lvl7pPr marL="685800" algn="ctr" rtl="0" eaLnBrk="1" fontAlgn="base" hangingPunct="1">
        <a:spcBef>
          <a:spcPct val="0"/>
        </a:spcBef>
        <a:spcAft>
          <a:spcPct val="0"/>
        </a:spcAft>
        <a:defRPr sz="2700">
          <a:solidFill>
            <a:schemeClr val="tx2"/>
          </a:solidFill>
          <a:latin typeface="Arial" charset="0"/>
        </a:defRPr>
      </a:lvl7pPr>
      <a:lvl8pPr marL="1028700" algn="ctr" rtl="0" eaLnBrk="1" fontAlgn="base" hangingPunct="1">
        <a:spcBef>
          <a:spcPct val="0"/>
        </a:spcBef>
        <a:spcAft>
          <a:spcPct val="0"/>
        </a:spcAft>
        <a:defRPr sz="2700">
          <a:solidFill>
            <a:schemeClr val="tx2"/>
          </a:solidFill>
          <a:latin typeface="Arial" charset="0"/>
        </a:defRPr>
      </a:lvl8pPr>
      <a:lvl9pPr marL="1371600" algn="ctr" rtl="0" eaLnBrk="1" fontAlgn="base" hangingPunct="1">
        <a:spcBef>
          <a:spcPct val="0"/>
        </a:spcBef>
        <a:spcAft>
          <a:spcPct val="0"/>
        </a:spcAft>
        <a:defRPr sz="27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F01AB-951C-48B1-BE70-462F9E260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4EFCDEC-FFAE-4627-814D-CA623A6F7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3E8D0DA-7F8A-491F-B1D6-0070A77E9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D3C9F-1561-4020-975B-8146656248B3}" type="datetime1">
              <a:rPr lang="en-US" smtClean="0"/>
              <a:t>4/3/2022</a:t>
            </a:fld>
            <a:endParaRPr lang="en-MY"/>
          </a:p>
        </p:txBody>
      </p:sp>
      <p:sp>
        <p:nvSpPr>
          <p:cNvPr id="5" name="Footer Placeholder 4">
            <a:extLst>
              <a:ext uri="{FF2B5EF4-FFF2-40B4-BE49-F238E27FC236}">
                <a16:creationId xmlns:a16="http://schemas.microsoft.com/office/drawing/2014/main" id="{9437B798-591C-4B41-A6E5-F307F4E99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1BB352B5-B25D-404B-AB59-398BA153A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90BE9-DDF7-453E-839E-57B6B292D82F}" type="slidenum">
              <a:rPr lang="en-MY" smtClean="0"/>
              <a:t>‹#›</a:t>
            </a:fld>
            <a:endParaRPr lang="en-MY"/>
          </a:p>
        </p:txBody>
      </p:sp>
    </p:spTree>
    <p:extLst>
      <p:ext uri="{BB962C8B-B14F-4D97-AF65-F5344CB8AC3E}">
        <p14:creationId xmlns:p14="http://schemas.microsoft.com/office/powerpoint/2010/main" val="241508683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CCDAB-B846-4E5C-B99D-DC833A421A5A}" type="datetime1">
              <a:rPr lang="en-US" smtClean="0"/>
              <a:t>4/3/2022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0812-9335-4C3A-88C7-303D8D395142}" type="slidenum">
              <a:rPr lang="en-US" smtClean="0"/>
              <a:t>‹#›</a:t>
            </a:fld>
            <a:endParaRPr lang="en-US"/>
          </a:p>
        </p:txBody>
      </p:sp>
    </p:spTree>
    <p:extLst>
      <p:ext uri="{BB962C8B-B14F-4D97-AF65-F5344CB8AC3E}">
        <p14:creationId xmlns:p14="http://schemas.microsoft.com/office/powerpoint/2010/main" val="186093312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6.xml"/></Relationships>
</file>

<file path=ppt/slides/_rels/slide10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6.xml"/></Relationships>
</file>

<file path=ppt/slides/_rels/slide10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6.xml"/></Relationships>
</file>

<file path=ppt/slides/_rels/slide1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6.xml"/></Relationships>
</file>

<file path=ppt/slides/_rels/slide1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9.xml"/></Relationships>
</file>

<file path=ppt/slides/_rels/slide9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2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3070" y="0"/>
            <a:ext cx="12188930" cy="4107544"/>
          </a:xfrm>
        </p:spPr>
        <p:txBody>
          <a:bodyPr>
            <a:noAutofit/>
          </a:bodyPr>
          <a:lstStyle/>
          <a:p>
            <a:pPr algn="ctr">
              <a:lnSpc>
                <a:spcPct val="90000"/>
              </a:lnSpc>
            </a:pPr>
            <a:r>
              <a:rPr lang="en-US" sz="7200" dirty="0"/>
              <a:t>Define problem statement, develop research objectives, research questions, hypothesis and conceptual frameworks</a:t>
            </a:r>
            <a:endParaRPr lang="en-MY" sz="7200" dirty="0"/>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a:bodyPr>
          <a:lstStyle/>
          <a:p>
            <a:pPr algn="ctr"/>
            <a:r>
              <a:rPr lang="en-MY" sz="2000" b="1"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5" name="Picture 4">
            <a:extLst>
              <a:ext uri="{FF2B5EF4-FFF2-40B4-BE49-F238E27FC236}">
                <a16:creationId xmlns:a16="http://schemas.microsoft.com/office/drawing/2014/main" id="{B6C1DD44-2D6D-45A5-8677-5F11EB05F864}"/>
              </a:ext>
            </a:extLst>
          </p:cNvPr>
          <p:cNvPicPr>
            <a:picLocks noChangeAspect="1"/>
          </p:cNvPicPr>
          <p:nvPr/>
        </p:nvPicPr>
        <p:blipFill>
          <a:blip r:embed="rId3"/>
          <a:stretch>
            <a:fillRect/>
          </a:stretch>
        </p:blipFill>
        <p:spPr>
          <a:xfrm>
            <a:off x="10058215" y="4553502"/>
            <a:ext cx="2133785" cy="2304488"/>
          </a:xfrm>
          <a:prstGeom prst="rect">
            <a:avLst/>
          </a:prstGeom>
        </p:spPr>
      </p:pic>
      <p:sp>
        <p:nvSpPr>
          <p:cNvPr id="6" name="Slide Number Placeholder 5">
            <a:extLst>
              <a:ext uri="{FF2B5EF4-FFF2-40B4-BE49-F238E27FC236}">
                <a16:creationId xmlns:a16="http://schemas.microsoft.com/office/drawing/2014/main" id="{13B2DF30-79EF-47EF-8B56-5FA245E6EC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CD31F4-64FA-4BA0-9498-67783267A8C8}" type="slidenum">
              <a:rPr kumimoji="0" lang="en-US" sz="1600" b="0" i="0" u="none" strike="noStrike" kern="1200" cap="none" spc="0" normalizeH="0" baseline="0" noProof="0" smtClean="0">
                <a:ln>
                  <a:noFill/>
                </a:ln>
                <a:solidFill>
                  <a:prstClr val="white">
                    <a:tint val="75000"/>
                  </a:prstClr>
                </a:solidFill>
                <a:effectLst/>
                <a:uLnTx/>
                <a:uFillTx/>
                <a:latin typeface="The Hand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endParaRPr>
          </a:p>
        </p:txBody>
      </p:sp>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542473" y="6086415"/>
            <a:ext cx="2065310" cy="323968"/>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rPr>
              <a:t>Dr Jugindar Singh</a:t>
            </a:r>
            <a:endParaRPr kumimoji="0" lang="en-US" sz="20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190466" name="Rectangle 2"/>
          <p:cNvSpPr>
            <a:spLocks noGrp="1" noChangeArrowheads="1"/>
          </p:cNvSpPr>
          <p:nvPr>
            <p:ph type="title"/>
          </p:nvPr>
        </p:nvSpPr>
        <p:spPr>
          <a:xfrm>
            <a:off x="0" y="60631"/>
            <a:ext cx="12206069" cy="857250"/>
          </a:xfrm>
          <a:solidFill>
            <a:srgbClr val="00B0F0"/>
          </a:solidFill>
        </p:spPr>
        <p:txBody>
          <a:bodyPr>
            <a:normAutofit/>
          </a:bodyPr>
          <a:lstStyle/>
          <a:p>
            <a:r>
              <a:rPr lang="en-US" sz="3600" b="1" dirty="0">
                <a:solidFill>
                  <a:schemeClr val="bg1"/>
                </a:solidFill>
              </a:rPr>
              <a:t>Problem Identification</a:t>
            </a:r>
            <a:r>
              <a:rPr lang="en-US" sz="2400" b="1" dirty="0">
                <a:solidFill>
                  <a:schemeClr val="bg1"/>
                </a:solidFill>
              </a:rPr>
              <a:t> Is a</a:t>
            </a:r>
            <a:r>
              <a:rPr lang="en-US" sz="1800" b="1" dirty="0">
                <a:solidFill>
                  <a:schemeClr val="bg1"/>
                </a:solidFill>
              </a:rPr>
              <a:t> </a:t>
            </a:r>
            <a:r>
              <a:rPr lang="en-US" sz="2400" b="1" i="1" dirty="0">
                <a:solidFill>
                  <a:schemeClr val="bg1"/>
                </a:solidFill>
              </a:rPr>
              <a:t>Research</a:t>
            </a:r>
            <a:r>
              <a:rPr lang="en-US" sz="1800" b="1" dirty="0">
                <a:solidFill>
                  <a:schemeClr val="bg1"/>
                </a:solidFill>
              </a:rPr>
              <a:t> </a:t>
            </a:r>
            <a:r>
              <a:rPr lang="en-US" sz="2400" b="1" dirty="0">
                <a:solidFill>
                  <a:schemeClr val="bg1"/>
                </a:solidFill>
              </a:rPr>
              <a:t>Problem? - Creswell</a:t>
            </a:r>
          </a:p>
        </p:txBody>
      </p:sp>
      <p:sp>
        <p:nvSpPr>
          <p:cNvPr id="190467" name="Rectangle 3"/>
          <p:cNvSpPr>
            <a:spLocks noGrp="1" noChangeArrowheads="1"/>
          </p:cNvSpPr>
          <p:nvPr>
            <p:ph type="body" idx="1"/>
          </p:nvPr>
        </p:nvSpPr>
        <p:spPr>
          <a:xfrm>
            <a:off x="0" y="962638"/>
            <a:ext cx="9280439" cy="1633128"/>
          </a:xfrm>
          <a:solidFill>
            <a:schemeClr val="bg1">
              <a:lumMod val="95000"/>
            </a:schemeClr>
          </a:solidFill>
          <a:ln>
            <a:solidFill>
              <a:srgbClr val="FF0000"/>
            </a:solidFill>
          </a:ln>
        </p:spPr>
        <p:txBody>
          <a:bodyPr>
            <a:noAutofit/>
          </a:bodyPr>
          <a:lstStyle/>
          <a:p>
            <a:pPr algn="just">
              <a:buFontTx/>
              <a:buNone/>
            </a:pPr>
            <a:r>
              <a:rPr lang="en-US" i="1" dirty="0"/>
              <a:t>   </a:t>
            </a:r>
            <a:r>
              <a:rPr lang="en-US" sz="3200" i="1" dirty="0"/>
              <a:t>A research problem is an educational </a:t>
            </a:r>
            <a:r>
              <a:rPr lang="en-US" sz="3200" b="1" i="1" dirty="0">
                <a:solidFill>
                  <a:srgbClr val="0070C0"/>
                </a:solidFill>
              </a:rPr>
              <a:t>issue or concern </a:t>
            </a:r>
            <a:r>
              <a:rPr lang="en-US" sz="3200" i="1" dirty="0"/>
              <a:t>that an investigator presents and </a:t>
            </a:r>
            <a:r>
              <a:rPr lang="en-US" sz="3200" b="1" i="1" dirty="0">
                <a:solidFill>
                  <a:srgbClr val="FF0000"/>
                </a:solidFill>
              </a:rPr>
              <a:t>justifies</a:t>
            </a:r>
            <a:r>
              <a:rPr lang="en-US" sz="3200" i="1" dirty="0"/>
              <a:t> in a research study </a:t>
            </a:r>
            <a:r>
              <a:rPr lang="en-US" sz="2800" i="1" dirty="0" err="1">
                <a:solidFill>
                  <a:srgbClr val="FF0000"/>
                </a:solidFill>
              </a:rPr>
              <a:t>Cresswell</a:t>
            </a:r>
            <a:r>
              <a:rPr lang="en-US" sz="2800" i="1" dirty="0">
                <a:solidFill>
                  <a:srgbClr val="FF0000"/>
                </a:solidFill>
              </a:rPr>
              <a:t>, 2002</a:t>
            </a:r>
          </a:p>
        </p:txBody>
      </p:sp>
      <p:sp>
        <p:nvSpPr>
          <p:cNvPr id="5" name="Slide Number Placeholder 4">
            <a:extLst>
              <a:ext uri="{FF2B5EF4-FFF2-40B4-BE49-F238E27FC236}">
                <a16:creationId xmlns:a16="http://schemas.microsoft.com/office/drawing/2014/main" id="{2360162A-F1CE-4B39-BE57-3A21FD9A1942}"/>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 name="Picture 1">
            <a:extLst>
              <a:ext uri="{FF2B5EF4-FFF2-40B4-BE49-F238E27FC236}">
                <a16:creationId xmlns:a16="http://schemas.microsoft.com/office/drawing/2014/main" id="{FF92B0AC-08DB-46B1-81EA-FAC207294D7A}"/>
              </a:ext>
            </a:extLst>
          </p:cNvPr>
          <p:cNvPicPr>
            <a:picLocks noChangeAspect="1"/>
          </p:cNvPicPr>
          <p:nvPr/>
        </p:nvPicPr>
        <p:blipFill>
          <a:blip r:embed="rId2"/>
          <a:stretch>
            <a:fillRect/>
          </a:stretch>
        </p:blipFill>
        <p:spPr>
          <a:xfrm>
            <a:off x="9329738" y="1769950"/>
            <a:ext cx="2827032" cy="3970318"/>
          </a:xfrm>
          <a:prstGeom prst="rect">
            <a:avLst/>
          </a:prstGeom>
        </p:spPr>
      </p:pic>
      <p:sp>
        <p:nvSpPr>
          <p:cNvPr id="10" name="TextBox 9">
            <a:extLst>
              <a:ext uri="{FF2B5EF4-FFF2-40B4-BE49-F238E27FC236}">
                <a16:creationId xmlns:a16="http://schemas.microsoft.com/office/drawing/2014/main" id="{3F5C8292-0451-4603-88B8-E9360EFBA431}"/>
              </a:ext>
            </a:extLst>
          </p:cNvPr>
          <p:cNvSpPr txBox="1"/>
          <p:nvPr/>
        </p:nvSpPr>
        <p:spPr>
          <a:xfrm>
            <a:off x="35230" y="2576919"/>
            <a:ext cx="9294509" cy="3970318"/>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Garamond-Light"/>
                <a:ea typeface="+mn-ea"/>
                <a:cs typeface="+mn-cs"/>
              </a:rPr>
              <a:t>To locate the research problem in a study, ask </a:t>
            </a:r>
            <a:r>
              <a:rPr kumimoji="0" lang="en-MY" sz="3200" b="0" i="0" u="none" strike="noStrike" kern="1200" cap="none" spc="0" normalizeH="0" baseline="0" noProof="0" dirty="0">
                <a:ln>
                  <a:noFill/>
                </a:ln>
                <a:solidFill>
                  <a:srgbClr val="000000"/>
                </a:solidFill>
                <a:effectLst/>
                <a:uLnTx/>
                <a:uFillTx/>
                <a:latin typeface="Garamond-Light"/>
                <a:ea typeface="+mn-ea"/>
                <a:cs typeface="+mn-cs"/>
              </a:rPr>
              <a:t>yourself: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AEF0"/>
                </a:solidFill>
                <a:effectLst/>
                <a:uLnTx/>
                <a:uFillTx/>
                <a:latin typeface="ZapfDingbats"/>
                <a:ea typeface="+mn-ea"/>
                <a:cs typeface="+mn-cs"/>
              </a:rPr>
              <a:t>◆ </a:t>
            </a:r>
            <a:r>
              <a:rPr kumimoji="0" lang="en-US" sz="3200" b="1" i="0" u="none" strike="noStrike" kern="1200" cap="none" spc="0" normalizeH="0" baseline="0" noProof="0" dirty="0">
                <a:ln>
                  <a:noFill/>
                </a:ln>
                <a:solidFill>
                  <a:srgbClr val="FF0000"/>
                </a:solidFill>
                <a:effectLst/>
                <a:uLnTx/>
                <a:uFillTx/>
                <a:latin typeface="Garamond-Light"/>
                <a:ea typeface="+mn-ea"/>
                <a:cs typeface="+mn-cs"/>
              </a:rPr>
              <a:t>What was the issue, problem</a:t>
            </a:r>
            <a:r>
              <a:rPr kumimoji="0" lang="en-US" sz="3200" b="0" i="0" u="none" strike="noStrike" kern="1200" cap="none" spc="0" normalizeH="0" baseline="0" noProof="0" dirty="0">
                <a:ln>
                  <a:noFill/>
                </a:ln>
                <a:solidFill>
                  <a:srgbClr val="000000"/>
                </a:solidFill>
                <a:effectLst/>
                <a:uLnTx/>
                <a:uFillTx/>
                <a:latin typeface="Garamond-Light"/>
                <a:ea typeface="+mn-ea"/>
                <a:cs typeface="+mn-cs"/>
              </a:rPr>
              <a:t>, or controversy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Garamond-Light"/>
                <a:ea typeface="+mn-ea"/>
                <a:cs typeface="+mn-cs"/>
              </a:rPr>
              <a:t>     the researcher wanted to 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AEF0"/>
                </a:solidFill>
                <a:effectLst/>
                <a:uLnTx/>
                <a:uFillTx/>
                <a:latin typeface="ZapfDingbats"/>
                <a:ea typeface="+mn-ea"/>
                <a:cs typeface="+mn-cs"/>
              </a:rPr>
              <a:t>◆ </a:t>
            </a:r>
            <a:r>
              <a:rPr kumimoji="0" lang="en-US" sz="3200" b="1" i="0" u="none" strike="noStrike" kern="1200" cap="none" spc="0" normalizeH="0" baseline="0" noProof="0" dirty="0">
                <a:ln>
                  <a:noFill/>
                </a:ln>
                <a:solidFill>
                  <a:srgbClr val="FF0000"/>
                </a:solidFill>
                <a:effectLst/>
                <a:uLnTx/>
                <a:uFillTx/>
                <a:latin typeface="Garamond-Light"/>
                <a:ea typeface="+mn-ea"/>
                <a:cs typeface="+mn-cs"/>
              </a:rPr>
              <a:t>What controversy </a:t>
            </a:r>
            <a:r>
              <a:rPr kumimoji="0" lang="en-US" sz="3200" b="0" i="0" u="none" strike="noStrike" kern="1200" cap="none" spc="0" normalizeH="0" baseline="0" noProof="0" dirty="0">
                <a:ln>
                  <a:noFill/>
                </a:ln>
                <a:solidFill>
                  <a:srgbClr val="000000"/>
                </a:solidFill>
                <a:effectLst/>
                <a:uLnTx/>
                <a:uFillTx/>
                <a:latin typeface="Garamond-Light"/>
                <a:ea typeface="+mn-ea"/>
                <a:cs typeface="+mn-cs"/>
              </a:rPr>
              <a:t>leads to a need for this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AEF0"/>
                </a:solidFill>
                <a:effectLst/>
                <a:uLnTx/>
                <a:uFillTx/>
                <a:latin typeface="ZapfDingbats"/>
                <a:ea typeface="+mn-ea"/>
                <a:cs typeface="+mn-cs"/>
              </a:rPr>
              <a:t>◆ </a:t>
            </a:r>
            <a:r>
              <a:rPr kumimoji="0" lang="en-US" sz="3200" b="1" i="0" u="none" strike="noStrike" kern="1200" cap="none" spc="0" normalizeH="0" baseline="0" noProof="0" dirty="0">
                <a:ln>
                  <a:noFill/>
                </a:ln>
                <a:solidFill>
                  <a:srgbClr val="FF0000"/>
                </a:solidFill>
                <a:effectLst/>
                <a:uLnTx/>
                <a:uFillTx/>
                <a:latin typeface="Garamond-Light"/>
                <a:ea typeface="+mn-ea"/>
                <a:cs typeface="+mn-cs"/>
              </a:rPr>
              <a:t>What was the concern being addressed </a:t>
            </a:r>
            <a:r>
              <a:rPr kumimoji="0" lang="en-US" sz="3200" b="0" i="0" u="none" strike="noStrike" kern="1200" cap="none" spc="0" normalizeH="0" baseline="0" noProof="0" dirty="0">
                <a:ln>
                  <a:noFill/>
                </a:ln>
                <a:solidFill>
                  <a:srgbClr val="000000"/>
                </a:solidFill>
                <a:effectLst/>
                <a:uLnTx/>
                <a:uFillTx/>
                <a:latin typeface="Garamond-Light"/>
                <a:ea typeface="+mn-ea"/>
                <a:cs typeface="+mn-cs"/>
              </a:rPr>
              <a:t>“behind”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Garamond-Light"/>
                <a:ea typeface="+mn-ea"/>
                <a:cs typeface="+mn-cs"/>
              </a:rPr>
              <a:t>     this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AEF0"/>
                </a:solidFill>
                <a:effectLst/>
                <a:uLnTx/>
                <a:uFillTx/>
                <a:latin typeface="ZapfDingbats"/>
                <a:ea typeface="+mn-ea"/>
                <a:cs typeface="+mn-cs"/>
              </a:rPr>
              <a:t>◆ </a:t>
            </a:r>
            <a:r>
              <a:rPr kumimoji="0" lang="en-US" sz="3200" b="0" i="0" u="none" strike="noStrike" kern="1200" cap="none" spc="0" normalizeH="0" baseline="0" noProof="0" dirty="0">
                <a:ln>
                  <a:noFill/>
                </a:ln>
                <a:solidFill>
                  <a:srgbClr val="000000"/>
                </a:solidFill>
                <a:effectLst/>
                <a:uLnTx/>
                <a:uFillTx/>
                <a:latin typeface="Garamond-Light"/>
                <a:ea typeface="+mn-ea"/>
                <a:cs typeface="+mn-cs"/>
              </a:rPr>
              <a:t>Is there a sentence like “</a:t>
            </a:r>
            <a:r>
              <a:rPr kumimoji="0" lang="en-US" sz="2800" b="0" i="0" u="none" strike="noStrike" kern="1200" cap="none" spc="0" normalizeH="0" baseline="0" noProof="0" dirty="0">
                <a:ln>
                  <a:noFill/>
                </a:ln>
                <a:solidFill>
                  <a:srgbClr val="000000"/>
                </a:solidFill>
                <a:effectLst/>
                <a:uLnTx/>
                <a:uFillTx/>
                <a:latin typeface="Garamond-Light"/>
                <a:ea typeface="+mn-ea"/>
                <a:cs typeface="+mn-cs"/>
              </a:rPr>
              <a:t>The problem addressed in this study is..?</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64287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10">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0"/>
                                  </p:stCondLst>
                                  <p:childTnLst>
                                    <p:set>
                                      <p:cBhvr>
                                        <p:cTn id="9" dur="1" fill="hold">
                                          <p:stCondLst>
                                            <p:cond delay="249"/>
                                          </p:stCondLst>
                                        </p:cTn>
                                        <p:tgtEl>
                                          <p:spTgt spid="10">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249"/>
                                          </p:stCondLst>
                                        </p:cTn>
                                        <p:tgtEl>
                                          <p:spTgt spid="10">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249"/>
                                          </p:stCondLst>
                                        </p:cTn>
                                        <p:tgtEl>
                                          <p:spTgt spid="10">
                                            <p:txEl>
                                              <p:pRg st="3" end="3"/>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249"/>
                                          </p:stCondLst>
                                        </p:cTn>
                                        <p:tgtEl>
                                          <p:spTgt spid="10">
                                            <p:txEl>
                                              <p:pRg st="4" end="4"/>
                                            </p:tx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nodeType="afterEffect">
                                  <p:stCondLst>
                                    <p:cond delay="0"/>
                                  </p:stCondLst>
                                  <p:childTnLst>
                                    <p:set>
                                      <p:cBhvr>
                                        <p:cTn id="21" dur="1" fill="hold">
                                          <p:stCondLst>
                                            <p:cond delay="249"/>
                                          </p:stCondLst>
                                        </p:cTn>
                                        <p:tgtEl>
                                          <p:spTgt spid="10">
                                            <p:txEl>
                                              <p:pRg st="5" end="5"/>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249"/>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595B-4FAD-4F5A-93E9-8A9D9C4643DF}"/>
              </a:ext>
            </a:extLst>
          </p:cNvPr>
          <p:cNvSpPr>
            <a:spLocks noGrp="1"/>
          </p:cNvSpPr>
          <p:nvPr>
            <p:ph type="title"/>
          </p:nvPr>
        </p:nvSpPr>
        <p:spPr>
          <a:xfrm>
            <a:off x="0" y="18256"/>
            <a:ext cx="10515600" cy="662782"/>
          </a:xfrm>
        </p:spPr>
        <p:txBody>
          <a:bodyPr>
            <a:normAutofit fontScale="90000"/>
          </a:bodyPr>
          <a:lstStyle/>
          <a:p>
            <a:r>
              <a:rPr lang="en-MY" b="1" dirty="0">
                <a:solidFill>
                  <a:srgbClr val="FF0000"/>
                </a:solidFill>
              </a:rPr>
              <a:t>Theoretical Framework</a:t>
            </a:r>
          </a:p>
        </p:txBody>
      </p:sp>
      <p:sp>
        <p:nvSpPr>
          <p:cNvPr id="3" name="Content Placeholder 2">
            <a:extLst>
              <a:ext uri="{FF2B5EF4-FFF2-40B4-BE49-F238E27FC236}">
                <a16:creationId xmlns:a16="http://schemas.microsoft.com/office/drawing/2014/main" id="{5DF4F3BD-CFD1-4C34-9EC7-AFB7810255D9}"/>
              </a:ext>
            </a:extLst>
          </p:cNvPr>
          <p:cNvSpPr>
            <a:spLocks noGrp="1"/>
          </p:cNvSpPr>
          <p:nvPr>
            <p:ph idx="1"/>
          </p:nvPr>
        </p:nvSpPr>
        <p:spPr>
          <a:xfrm>
            <a:off x="58057" y="681038"/>
            <a:ext cx="12075886" cy="2747962"/>
          </a:xfrm>
        </p:spPr>
        <p:txBody>
          <a:bodyPr/>
          <a:lstStyle/>
          <a:p>
            <a:pPr marL="0" indent="0">
              <a:buNone/>
            </a:pPr>
            <a:r>
              <a:rPr lang="en-US" dirty="0"/>
              <a:t>A good theoretical framework identifies and defines the important </a:t>
            </a:r>
            <a:r>
              <a:rPr lang="en-US" dirty="0">
                <a:solidFill>
                  <a:srgbClr val="FF0000"/>
                </a:solidFill>
              </a:rPr>
              <a:t>variables</a:t>
            </a:r>
            <a:r>
              <a:rPr lang="en-US" dirty="0"/>
              <a:t> in the situation that are relevant to the problem and </a:t>
            </a:r>
            <a:r>
              <a:rPr lang="en-US" dirty="0">
                <a:solidFill>
                  <a:srgbClr val="FF0000"/>
                </a:solidFill>
              </a:rPr>
              <a:t>subsequently describes and explains the </a:t>
            </a:r>
            <a:r>
              <a:rPr lang="en-US" dirty="0"/>
              <a:t>interconnections among these variables. </a:t>
            </a:r>
          </a:p>
          <a:p>
            <a:pPr marL="0" indent="0">
              <a:buNone/>
            </a:pPr>
            <a:endParaRPr lang="en-US" dirty="0"/>
          </a:p>
          <a:p>
            <a:pPr marL="0" indent="0">
              <a:buNone/>
            </a:pPr>
            <a:r>
              <a:rPr lang="en-US" dirty="0"/>
              <a:t>The relationships among the independent variables, the dependent variable(s), and, if applicable, the moderating and mediating variables are elaborated.</a:t>
            </a:r>
            <a:endParaRPr lang="en-MY" dirty="0"/>
          </a:p>
        </p:txBody>
      </p:sp>
      <p:sp>
        <p:nvSpPr>
          <p:cNvPr id="4" name="Rectangle 3">
            <a:extLst>
              <a:ext uri="{FF2B5EF4-FFF2-40B4-BE49-F238E27FC236}">
                <a16:creationId xmlns:a16="http://schemas.microsoft.com/office/drawing/2014/main" id="{4C24C5D4-9A76-48CE-94B4-25D2F397F8A8}"/>
              </a:ext>
            </a:extLst>
          </p:cNvPr>
          <p:cNvSpPr/>
          <p:nvPr/>
        </p:nvSpPr>
        <p:spPr>
          <a:xfrm>
            <a:off x="478860" y="4911652"/>
            <a:ext cx="311599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Digital Marketing</a:t>
            </a:r>
            <a:b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(IV)</a:t>
            </a:r>
          </a:p>
        </p:txBody>
      </p:sp>
      <p:sp>
        <p:nvSpPr>
          <p:cNvPr id="5" name="Rectangle 4">
            <a:extLst>
              <a:ext uri="{FF2B5EF4-FFF2-40B4-BE49-F238E27FC236}">
                <a16:creationId xmlns:a16="http://schemas.microsoft.com/office/drawing/2014/main" id="{2FB1B94C-5675-4FBC-A4CB-D3429FAE9A2C}"/>
              </a:ext>
            </a:extLst>
          </p:cNvPr>
          <p:cNvSpPr/>
          <p:nvPr/>
        </p:nvSpPr>
        <p:spPr>
          <a:xfrm>
            <a:off x="4755325" y="5943600"/>
            <a:ext cx="351692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Uncertainty</a:t>
            </a:r>
            <a:b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(Moderator)</a:t>
            </a:r>
          </a:p>
        </p:txBody>
      </p:sp>
      <p:sp>
        <p:nvSpPr>
          <p:cNvPr id="6" name="Rectangle 5">
            <a:extLst>
              <a:ext uri="{FF2B5EF4-FFF2-40B4-BE49-F238E27FC236}">
                <a16:creationId xmlns:a16="http://schemas.microsoft.com/office/drawing/2014/main" id="{8D0660BE-C32E-40D7-BC38-FFAE848915E6}"/>
              </a:ext>
            </a:extLst>
          </p:cNvPr>
          <p:cNvSpPr/>
          <p:nvPr/>
        </p:nvSpPr>
        <p:spPr>
          <a:xfrm>
            <a:off x="4882049" y="3295467"/>
            <a:ext cx="27994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Brand Awareness</a:t>
            </a:r>
            <a:b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(Mediator)</a:t>
            </a:r>
          </a:p>
        </p:txBody>
      </p:sp>
      <p:sp>
        <p:nvSpPr>
          <p:cNvPr id="7" name="Rectangle 6">
            <a:extLst>
              <a:ext uri="{FF2B5EF4-FFF2-40B4-BE49-F238E27FC236}">
                <a16:creationId xmlns:a16="http://schemas.microsoft.com/office/drawing/2014/main" id="{44430B95-0A61-40B1-89F3-8EBD18071A1E}"/>
              </a:ext>
            </a:extLst>
          </p:cNvPr>
          <p:cNvSpPr/>
          <p:nvPr/>
        </p:nvSpPr>
        <p:spPr>
          <a:xfrm>
            <a:off x="9017951" y="5154320"/>
            <a:ext cx="31159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Sales Growth</a:t>
            </a:r>
            <a:b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(DV)</a:t>
            </a:r>
          </a:p>
        </p:txBody>
      </p:sp>
      <p:cxnSp>
        <p:nvCxnSpPr>
          <p:cNvPr id="8" name="Straight Arrow Connector 7">
            <a:extLst>
              <a:ext uri="{FF2B5EF4-FFF2-40B4-BE49-F238E27FC236}">
                <a16:creationId xmlns:a16="http://schemas.microsoft.com/office/drawing/2014/main" id="{68B1FAF8-4647-4087-8F11-788B5CAD2AA8}"/>
              </a:ext>
            </a:extLst>
          </p:cNvPr>
          <p:cNvCxnSpPr>
            <a:cxnSpLocks/>
            <a:stCxn id="6" idx="3"/>
          </p:cNvCxnSpPr>
          <p:nvPr/>
        </p:nvCxnSpPr>
        <p:spPr>
          <a:xfrm>
            <a:off x="7681519" y="375266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712DD10-3FA3-4CAA-B917-F927974C52C5}"/>
              </a:ext>
            </a:extLst>
          </p:cNvPr>
          <p:cNvCxnSpPr>
            <a:stCxn id="4" idx="3"/>
            <a:endCxn id="6" idx="1"/>
          </p:cNvCxnSpPr>
          <p:nvPr/>
        </p:nvCxnSpPr>
        <p:spPr>
          <a:xfrm flipV="1">
            <a:off x="3594853" y="3752667"/>
            <a:ext cx="1287196" cy="1616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99DEEC2-031D-455D-8028-80B1848E1850}"/>
              </a:ext>
            </a:extLst>
          </p:cNvPr>
          <p:cNvCxnSpPr>
            <a:cxnSpLocks/>
            <a:stCxn id="6" idx="3"/>
          </p:cNvCxnSpPr>
          <p:nvPr/>
        </p:nvCxnSpPr>
        <p:spPr>
          <a:xfrm>
            <a:off x="7681519" y="3752667"/>
            <a:ext cx="1287196" cy="1616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5DB65D1-B3BA-4234-8FA7-F571D5DBFDA4}"/>
              </a:ext>
            </a:extLst>
          </p:cNvPr>
          <p:cNvCxnSpPr>
            <a:stCxn id="4" idx="3"/>
          </p:cNvCxnSpPr>
          <p:nvPr/>
        </p:nvCxnSpPr>
        <p:spPr>
          <a:xfrm>
            <a:off x="3594853" y="5368852"/>
            <a:ext cx="5373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3767BE-06BF-4F0A-8E95-0F5076EBC5E2}"/>
              </a:ext>
            </a:extLst>
          </p:cNvPr>
          <p:cNvCxnSpPr>
            <a:cxnSpLocks/>
            <a:stCxn id="5" idx="0"/>
          </p:cNvCxnSpPr>
          <p:nvPr/>
        </p:nvCxnSpPr>
        <p:spPr>
          <a:xfrm flipV="1">
            <a:off x="6513787" y="5368852"/>
            <a:ext cx="0" cy="57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1109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1"/>
            <a:ext cx="9833548" cy="730658"/>
          </a:xfrm>
        </p:spPr>
        <p:txBody>
          <a:bodyPr>
            <a:normAutofit/>
          </a:bodyPr>
          <a:lstStyle/>
          <a:p>
            <a:pPr algn="ctr"/>
            <a:r>
              <a:rPr lang="en-US" sz="4000" b="1" dirty="0">
                <a:solidFill>
                  <a:srgbClr val="FFFFFF"/>
                </a:solidFill>
              </a:rPr>
              <a:t>Theoretical Framework</a:t>
            </a:r>
          </a:p>
        </p:txBody>
      </p:sp>
      <p:sp>
        <p:nvSpPr>
          <p:cNvPr id="4" name="Footer Placeholder 3"/>
          <p:cNvSpPr>
            <a:spLocks noGrp="1"/>
          </p:cNvSpPr>
          <p:nvPr>
            <p:ph type="ftr" sz="quarter" idx="10"/>
          </p:nvPr>
        </p:nvSpPr>
        <p:spPr>
          <a:xfrm>
            <a:off x="805661" y="6223702"/>
            <a:ext cx="6584750" cy="314067"/>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898989"/>
                </a:solidFill>
                <a:effectLst/>
                <a:uLnTx/>
                <a:uFillTx/>
                <a:latin typeface="Calibri" panose="020F0502020204030204"/>
                <a:ea typeface="+mn-ea"/>
                <a:cs typeface="+mn-cs"/>
              </a:rPr>
              <a:t>Dr Jugindar Singh</a:t>
            </a:r>
          </a:p>
        </p:txBody>
      </p:sp>
      <p:sp>
        <p:nvSpPr>
          <p:cNvPr id="10" name="TextBox 9">
            <a:extLst>
              <a:ext uri="{FF2B5EF4-FFF2-40B4-BE49-F238E27FC236}">
                <a16:creationId xmlns:a16="http://schemas.microsoft.com/office/drawing/2014/main" id="{9DF2D0D1-3A18-4AF7-91A4-78F4AD5E2796}"/>
              </a:ext>
            </a:extLst>
          </p:cNvPr>
          <p:cNvSpPr txBox="1"/>
          <p:nvPr/>
        </p:nvSpPr>
        <p:spPr>
          <a:xfrm>
            <a:off x="0" y="1763579"/>
            <a:ext cx="12192000" cy="461665"/>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Theories are formulated to explain, predict, and understand phenomena</a:t>
            </a:r>
            <a:endParaRPr kumimoji="0" lang="en-MY"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E065EE8-1EFB-479C-A96C-5590BD775E72}"/>
              </a:ext>
            </a:extLst>
          </p:cNvPr>
          <p:cNvSpPr txBox="1"/>
          <p:nvPr/>
        </p:nvSpPr>
        <p:spPr>
          <a:xfrm>
            <a:off x="-152" y="2217280"/>
            <a:ext cx="12192000" cy="954107"/>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Example</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The relationship between commitment and intention to leave among employees in the education sector in Malaysia</a:t>
            </a:r>
            <a:endParaRPr kumimoji="0" lang="en-MY"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532CA7E-F232-4041-9B47-29361CB185A8}"/>
              </a:ext>
            </a:extLst>
          </p:cNvPr>
          <p:cNvSpPr txBox="1"/>
          <p:nvPr/>
        </p:nvSpPr>
        <p:spPr>
          <a:xfrm>
            <a:off x="61989" y="6120597"/>
            <a:ext cx="1219184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Meyer, J. P.; Allen, N. J. (1991). "A three-component conceptualization of organizational commitment". Human Resource Management Review. 1: 61–89. </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D93BD16-27CC-4BFC-88D5-88403E2B04F2}"/>
              </a:ext>
            </a:extLst>
          </p:cNvPr>
          <p:cNvSpPr txBox="1"/>
          <p:nvPr/>
        </p:nvSpPr>
        <p:spPr>
          <a:xfrm>
            <a:off x="61989" y="3618373"/>
            <a:ext cx="416083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Affective commitment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Continuance commitment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Normative commitment</a:t>
            </a:r>
          </a:p>
        </p:txBody>
      </p:sp>
      <p:sp>
        <p:nvSpPr>
          <p:cNvPr id="18" name="Rectangle 17">
            <a:extLst>
              <a:ext uri="{FF2B5EF4-FFF2-40B4-BE49-F238E27FC236}">
                <a16:creationId xmlns:a16="http://schemas.microsoft.com/office/drawing/2014/main" id="{3D9982A7-5EB0-49BC-967F-D14CDF03C9C1}"/>
              </a:ext>
            </a:extLst>
          </p:cNvPr>
          <p:cNvSpPr/>
          <p:nvPr/>
        </p:nvSpPr>
        <p:spPr>
          <a:xfrm>
            <a:off x="4284664" y="3164087"/>
            <a:ext cx="28432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Affective Commitment</a:t>
            </a:r>
          </a:p>
        </p:txBody>
      </p:sp>
      <p:sp>
        <p:nvSpPr>
          <p:cNvPr id="19" name="Rectangle 18">
            <a:extLst>
              <a:ext uri="{FF2B5EF4-FFF2-40B4-BE49-F238E27FC236}">
                <a16:creationId xmlns:a16="http://schemas.microsoft.com/office/drawing/2014/main" id="{F0AC9B52-2EDA-4C5F-B217-6163C5FEB6E4}"/>
              </a:ext>
            </a:extLst>
          </p:cNvPr>
          <p:cNvSpPr/>
          <p:nvPr/>
        </p:nvSpPr>
        <p:spPr>
          <a:xfrm>
            <a:off x="4284664" y="4139193"/>
            <a:ext cx="28432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Continuance Commitment</a:t>
            </a:r>
          </a:p>
        </p:txBody>
      </p:sp>
      <p:sp>
        <p:nvSpPr>
          <p:cNvPr id="20" name="Rectangle 19">
            <a:extLst>
              <a:ext uri="{FF2B5EF4-FFF2-40B4-BE49-F238E27FC236}">
                <a16:creationId xmlns:a16="http://schemas.microsoft.com/office/drawing/2014/main" id="{4F897D06-A8B1-4F25-8C1A-338B0875DA0E}"/>
              </a:ext>
            </a:extLst>
          </p:cNvPr>
          <p:cNvSpPr/>
          <p:nvPr/>
        </p:nvSpPr>
        <p:spPr>
          <a:xfrm>
            <a:off x="4284664" y="5217660"/>
            <a:ext cx="28432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Normative Commitment</a:t>
            </a:r>
          </a:p>
        </p:txBody>
      </p:sp>
      <p:sp>
        <p:nvSpPr>
          <p:cNvPr id="21" name="Rectangle 20">
            <a:extLst>
              <a:ext uri="{FF2B5EF4-FFF2-40B4-BE49-F238E27FC236}">
                <a16:creationId xmlns:a16="http://schemas.microsoft.com/office/drawing/2014/main" id="{0796E666-92F4-4CAA-BAF1-BFD3C98B351C}"/>
              </a:ext>
            </a:extLst>
          </p:cNvPr>
          <p:cNvSpPr/>
          <p:nvPr/>
        </p:nvSpPr>
        <p:spPr>
          <a:xfrm>
            <a:off x="8823326" y="3994121"/>
            <a:ext cx="28432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Intention to leave</a:t>
            </a:r>
          </a:p>
        </p:txBody>
      </p:sp>
      <p:cxnSp>
        <p:nvCxnSpPr>
          <p:cNvPr id="23" name="Straight Arrow Connector 22">
            <a:extLst>
              <a:ext uri="{FF2B5EF4-FFF2-40B4-BE49-F238E27FC236}">
                <a16:creationId xmlns:a16="http://schemas.microsoft.com/office/drawing/2014/main" id="{B6D416A8-1780-43F1-BB93-C8DEE5094F28}"/>
              </a:ext>
            </a:extLst>
          </p:cNvPr>
          <p:cNvCxnSpPr>
            <a:stCxn id="18" idx="3"/>
          </p:cNvCxnSpPr>
          <p:nvPr/>
        </p:nvCxnSpPr>
        <p:spPr>
          <a:xfrm>
            <a:off x="7127876" y="3621287"/>
            <a:ext cx="1695450" cy="597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26E0D09-BEFD-449D-910D-E19CC9627CB5}"/>
              </a:ext>
            </a:extLst>
          </p:cNvPr>
          <p:cNvCxnSpPr>
            <a:stCxn id="19" idx="3"/>
            <a:endCxn id="21" idx="1"/>
          </p:cNvCxnSpPr>
          <p:nvPr/>
        </p:nvCxnSpPr>
        <p:spPr>
          <a:xfrm flipV="1">
            <a:off x="7127876" y="4451321"/>
            <a:ext cx="1695450" cy="145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521656E-2814-42EF-AF8A-72D45306808C}"/>
              </a:ext>
            </a:extLst>
          </p:cNvPr>
          <p:cNvCxnSpPr>
            <a:stCxn id="20" idx="3"/>
          </p:cNvCxnSpPr>
          <p:nvPr/>
        </p:nvCxnSpPr>
        <p:spPr>
          <a:xfrm flipV="1">
            <a:off x="7127876" y="4655996"/>
            <a:ext cx="1684337" cy="1018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5093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50FDA-8457-4460-A329-47CCA3D9ED2E}"/>
              </a:ext>
            </a:extLst>
          </p:cNvPr>
          <p:cNvSpPr>
            <a:spLocks noGrp="1"/>
          </p:cNvSpPr>
          <p:nvPr>
            <p:ph type="title"/>
          </p:nvPr>
        </p:nvSpPr>
        <p:spPr>
          <a:xfrm>
            <a:off x="0" y="179388"/>
            <a:ext cx="12192000" cy="1049338"/>
          </a:xfrm>
        </p:spPr>
        <p:txBody>
          <a:bodyPr>
            <a:noAutofit/>
          </a:bodyPr>
          <a:lstStyle/>
          <a:p>
            <a:r>
              <a:rPr lang="en-US" sz="2800" dirty="0">
                <a:solidFill>
                  <a:srgbClr val="FF0000"/>
                </a:solidFill>
                <a:latin typeface="Abadi" panose="020B0604020104020204" pitchFamily="34" charset="0"/>
              </a:rPr>
              <a:t>Example</a:t>
            </a:r>
            <a:r>
              <a:rPr lang="en-US" sz="2800" dirty="0">
                <a:solidFill>
                  <a:schemeClr val="accent5">
                    <a:lumMod val="50000"/>
                  </a:schemeClr>
                </a:solidFill>
                <a:latin typeface="Abadi" panose="020B0604020104020204" pitchFamily="34" charset="0"/>
              </a:rPr>
              <a:t>: The relationship between service quality, customer satisfaction, and customer loyalty in the higher education industry in Malaysia</a:t>
            </a:r>
            <a:br>
              <a:rPr lang="en-US" sz="2800" dirty="0">
                <a:solidFill>
                  <a:schemeClr val="accent5">
                    <a:lumMod val="50000"/>
                  </a:schemeClr>
                </a:solidFill>
                <a:latin typeface="Abadi" panose="020B0604020104020204" pitchFamily="34" charset="0"/>
              </a:rPr>
            </a:br>
            <a:endParaRPr lang="en-MY" sz="2800" dirty="0"/>
          </a:p>
        </p:txBody>
      </p:sp>
      <p:pic>
        <p:nvPicPr>
          <p:cNvPr id="3" name="Picture 2">
            <a:extLst>
              <a:ext uri="{FF2B5EF4-FFF2-40B4-BE49-F238E27FC236}">
                <a16:creationId xmlns:a16="http://schemas.microsoft.com/office/drawing/2014/main" id="{EC69F0D7-121C-4126-AC48-708FEC7C193C}"/>
              </a:ext>
            </a:extLst>
          </p:cNvPr>
          <p:cNvPicPr>
            <a:picLocks noChangeAspect="1"/>
          </p:cNvPicPr>
          <p:nvPr/>
        </p:nvPicPr>
        <p:blipFill>
          <a:blip r:embed="rId2"/>
          <a:stretch>
            <a:fillRect/>
          </a:stretch>
        </p:blipFill>
        <p:spPr>
          <a:xfrm>
            <a:off x="0" y="966634"/>
            <a:ext cx="6341805" cy="5219700"/>
          </a:xfrm>
          <a:prstGeom prst="rect">
            <a:avLst/>
          </a:prstGeom>
          <a:ln>
            <a:solidFill>
              <a:schemeClr val="accent1"/>
            </a:solidFill>
          </a:ln>
        </p:spPr>
      </p:pic>
      <p:pic>
        <p:nvPicPr>
          <p:cNvPr id="6" name="Picture 5">
            <a:extLst>
              <a:ext uri="{FF2B5EF4-FFF2-40B4-BE49-F238E27FC236}">
                <a16:creationId xmlns:a16="http://schemas.microsoft.com/office/drawing/2014/main" id="{959CE52D-2229-4DFA-A3A2-697A7B53355D}"/>
              </a:ext>
            </a:extLst>
          </p:cNvPr>
          <p:cNvPicPr>
            <a:picLocks noChangeAspect="1"/>
          </p:cNvPicPr>
          <p:nvPr/>
        </p:nvPicPr>
        <p:blipFill>
          <a:blip r:embed="rId3"/>
          <a:stretch>
            <a:fillRect/>
          </a:stretch>
        </p:blipFill>
        <p:spPr>
          <a:xfrm>
            <a:off x="6414165" y="966634"/>
            <a:ext cx="5705475" cy="4752975"/>
          </a:xfrm>
          <a:prstGeom prst="rect">
            <a:avLst/>
          </a:prstGeom>
          <a:ln>
            <a:solidFill>
              <a:schemeClr val="accent1"/>
            </a:solidFill>
          </a:ln>
        </p:spPr>
      </p:pic>
      <p:sp>
        <p:nvSpPr>
          <p:cNvPr id="11" name="TextBox 10">
            <a:extLst>
              <a:ext uri="{FF2B5EF4-FFF2-40B4-BE49-F238E27FC236}">
                <a16:creationId xmlns:a16="http://schemas.microsoft.com/office/drawing/2014/main" id="{77BC44C2-451A-4582-96EB-7D293C7C133F}"/>
              </a:ext>
            </a:extLst>
          </p:cNvPr>
          <p:cNvSpPr txBox="1"/>
          <p:nvPr/>
        </p:nvSpPr>
        <p:spPr>
          <a:xfrm>
            <a:off x="6414165" y="5719609"/>
            <a:ext cx="5705475" cy="830997"/>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Figure 1.2d: Modeling the influence of service quality performance on customer loyalty using customer satisfaction as a mediating variable.</a:t>
            </a:r>
            <a:endParaRPr kumimoji="0" lang="en-MY"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1143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6E5C-4162-492A-AD0F-22E9EDD55EF1}"/>
              </a:ext>
            </a:extLst>
          </p:cNvPr>
          <p:cNvSpPr>
            <a:spLocks noGrp="1"/>
          </p:cNvSpPr>
          <p:nvPr>
            <p:ph type="title"/>
          </p:nvPr>
        </p:nvSpPr>
        <p:spPr>
          <a:xfrm>
            <a:off x="838200" y="365125"/>
            <a:ext cx="10515600" cy="661817"/>
          </a:xfrm>
        </p:spPr>
        <p:txBody>
          <a:bodyPr>
            <a:normAutofit fontScale="90000"/>
          </a:bodyPr>
          <a:lstStyle/>
          <a:p>
            <a:r>
              <a:rPr lang="en-MY" dirty="0" err="1">
                <a:solidFill>
                  <a:srgbClr val="FF0000"/>
                </a:solidFill>
              </a:rPr>
              <a:t>Thomassen’s</a:t>
            </a:r>
            <a:r>
              <a:rPr lang="en-MY" dirty="0">
                <a:solidFill>
                  <a:srgbClr val="FF0000"/>
                </a:solidFill>
              </a:rPr>
              <a:t> Customer Satisfaction Model</a:t>
            </a:r>
            <a:br>
              <a:rPr lang="en-MY" dirty="0"/>
            </a:br>
            <a:endParaRPr lang="en-MY" dirty="0"/>
          </a:p>
        </p:txBody>
      </p:sp>
      <p:sp>
        <p:nvSpPr>
          <p:cNvPr id="5" name="TextBox 4">
            <a:extLst>
              <a:ext uri="{FF2B5EF4-FFF2-40B4-BE49-F238E27FC236}">
                <a16:creationId xmlns:a16="http://schemas.microsoft.com/office/drawing/2014/main" id="{F225A83E-4C6C-4E9C-B541-C98625797769}"/>
              </a:ext>
            </a:extLst>
          </p:cNvPr>
          <p:cNvSpPr txBox="1"/>
          <p:nvPr/>
        </p:nvSpPr>
        <p:spPr>
          <a:xfrm>
            <a:off x="137159" y="696033"/>
            <a:ext cx="11918853" cy="69249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According to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Thomassen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both the so-called value proposition and other influences have an impact on final customer satisfaction. In his satisfaction model (Fig. 1),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Thomassen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shows that word-of-mouth, personal needs, past experiences, and marketing and public relations determine customers’ needs and expectations. These factors are compared to their experiences, and this comparison between expectations and experiences determines a customer’s satisfaction level. Thomassen’s model is important for this study: it allows us to determine both the extent to which company X’s customers are satisfied and where improvements can be made.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Customer satisfaction creation</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Thomassen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2007, p.30).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45FF4AA-C267-494E-9737-23BC2197C4DE}"/>
              </a:ext>
            </a:extLst>
          </p:cNvPr>
          <p:cNvPicPr>
            <a:picLocks noChangeAspect="1"/>
          </p:cNvPicPr>
          <p:nvPr/>
        </p:nvPicPr>
        <p:blipFill>
          <a:blip r:embed="rId2"/>
          <a:stretch>
            <a:fillRect/>
          </a:stretch>
        </p:blipFill>
        <p:spPr>
          <a:xfrm>
            <a:off x="3759201" y="3428999"/>
            <a:ext cx="8295640" cy="3429001"/>
          </a:xfrm>
          <a:prstGeom prst="rect">
            <a:avLst/>
          </a:prstGeom>
          <a:ln>
            <a:solidFill>
              <a:schemeClr val="accent1"/>
            </a:solidFill>
          </a:ln>
        </p:spPr>
      </p:pic>
    </p:spTree>
    <p:extLst>
      <p:ext uri="{BB962C8B-B14F-4D97-AF65-F5344CB8AC3E}">
        <p14:creationId xmlns:p14="http://schemas.microsoft.com/office/powerpoint/2010/main" val="25168009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78C1-8BCE-4703-9C6A-6CA0E073F2D9}"/>
              </a:ext>
            </a:extLst>
          </p:cNvPr>
          <p:cNvSpPr>
            <a:spLocks noGrp="1"/>
          </p:cNvSpPr>
          <p:nvPr>
            <p:ph type="title"/>
          </p:nvPr>
        </p:nvSpPr>
        <p:spPr>
          <a:xfrm>
            <a:off x="0" y="136525"/>
            <a:ext cx="12192000" cy="621846"/>
          </a:xfrm>
        </p:spPr>
        <p:txBody>
          <a:bodyPr>
            <a:normAutofit fontScale="90000"/>
          </a:bodyPr>
          <a:lstStyle/>
          <a:p>
            <a:r>
              <a:rPr lang="en-US" dirty="0">
                <a:solidFill>
                  <a:srgbClr val="FF0000"/>
                </a:solidFill>
              </a:rPr>
              <a:t>Exercise</a:t>
            </a:r>
          </a:p>
        </p:txBody>
      </p:sp>
      <p:sp>
        <p:nvSpPr>
          <p:cNvPr id="3" name="Content Placeholder 2">
            <a:extLst>
              <a:ext uri="{FF2B5EF4-FFF2-40B4-BE49-F238E27FC236}">
                <a16:creationId xmlns:a16="http://schemas.microsoft.com/office/drawing/2014/main" id="{DA51C2C0-ED98-4319-9693-F1B63CCC3840}"/>
              </a:ext>
            </a:extLst>
          </p:cNvPr>
          <p:cNvSpPr>
            <a:spLocks noGrp="1"/>
          </p:cNvSpPr>
          <p:nvPr>
            <p:ph idx="1"/>
          </p:nvPr>
        </p:nvSpPr>
        <p:spPr>
          <a:xfrm>
            <a:off x="0" y="1219200"/>
            <a:ext cx="10668000" cy="2351314"/>
          </a:xfrm>
        </p:spPr>
        <p:txBody>
          <a:bodyPr/>
          <a:lstStyle/>
          <a:p>
            <a:pPr marL="0" indent="0">
              <a:buNone/>
            </a:pPr>
            <a:r>
              <a:rPr lang="en-US" dirty="0">
                <a:solidFill>
                  <a:srgbClr val="FF0000"/>
                </a:solidFill>
              </a:rPr>
              <a:t>Title</a:t>
            </a:r>
            <a:r>
              <a:rPr lang="en-US" dirty="0"/>
              <a:t>: EQ, IQ and technical knowledge as determinants of Job Performance. A quantitative study among leaders in the services sector in KL</a:t>
            </a:r>
          </a:p>
          <a:p>
            <a:pPr marL="0" indent="0">
              <a:buNone/>
            </a:pPr>
            <a:endParaRPr lang="en-US" dirty="0"/>
          </a:p>
          <a:p>
            <a:pPr marL="0" indent="0">
              <a:buNone/>
            </a:pPr>
            <a:r>
              <a:rPr lang="en-US" dirty="0">
                <a:solidFill>
                  <a:srgbClr val="FF0000"/>
                </a:solidFill>
              </a:rPr>
              <a:t>Draw the Framework</a:t>
            </a:r>
          </a:p>
        </p:txBody>
      </p:sp>
      <p:sp>
        <p:nvSpPr>
          <p:cNvPr id="4" name="Footer Placeholder 3">
            <a:extLst>
              <a:ext uri="{FF2B5EF4-FFF2-40B4-BE49-F238E27FC236}">
                <a16:creationId xmlns:a16="http://schemas.microsoft.com/office/drawing/2014/main" id="{4063E0D0-0F8D-442E-B7DD-22A757037AA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5" name="Rectangle 4">
            <a:extLst>
              <a:ext uri="{FF2B5EF4-FFF2-40B4-BE49-F238E27FC236}">
                <a16:creationId xmlns:a16="http://schemas.microsoft.com/office/drawing/2014/main" id="{8D48C8DF-5B28-4310-8B31-A705843EB5E4}"/>
              </a:ext>
            </a:extLst>
          </p:cNvPr>
          <p:cNvSpPr/>
          <p:nvPr/>
        </p:nvSpPr>
        <p:spPr bwMode="auto">
          <a:xfrm>
            <a:off x="5889024" y="4324290"/>
            <a:ext cx="2362200"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25000"/>
                  </a:srgbClr>
                </a:solidFill>
                <a:effectLst/>
                <a:uLnTx/>
                <a:uFillTx/>
                <a:latin typeface="Arial" charset="0"/>
                <a:ea typeface="+mn-ea"/>
                <a:cs typeface="+mn-cs"/>
              </a:rPr>
              <a:t>Performance</a:t>
            </a:r>
          </a:p>
        </p:txBody>
      </p:sp>
      <p:sp>
        <p:nvSpPr>
          <p:cNvPr id="6" name="Rectangle 5">
            <a:extLst>
              <a:ext uri="{FF2B5EF4-FFF2-40B4-BE49-F238E27FC236}">
                <a16:creationId xmlns:a16="http://schemas.microsoft.com/office/drawing/2014/main" id="{D583FF61-CE5E-440B-942D-1612D848B225}"/>
              </a:ext>
            </a:extLst>
          </p:cNvPr>
          <p:cNvSpPr/>
          <p:nvPr/>
        </p:nvSpPr>
        <p:spPr bwMode="auto">
          <a:xfrm>
            <a:off x="1796259" y="371469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25000"/>
                  </a:srgbClr>
                </a:solidFill>
                <a:effectLst/>
                <a:uLnTx/>
                <a:uFillTx/>
                <a:latin typeface="Arial" charset="0"/>
                <a:ea typeface="+mn-ea"/>
                <a:cs typeface="+mn-cs"/>
              </a:rPr>
              <a:t>EQ</a:t>
            </a:r>
          </a:p>
        </p:txBody>
      </p:sp>
      <p:sp>
        <p:nvSpPr>
          <p:cNvPr id="7" name="Rectangle 6">
            <a:extLst>
              <a:ext uri="{FF2B5EF4-FFF2-40B4-BE49-F238E27FC236}">
                <a16:creationId xmlns:a16="http://schemas.microsoft.com/office/drawing/2014/main" id="{B976B0B1-4062-43D6-A726-FDEAC226638B}"/>
              </a:ext>
            </a:extLst>
          </p:cNvPr>
          <p:cNvSpPr/>
          <p:nvPr/>
        </p:nvSpPr>
        <p:spPr bwMode="auto">
          <a:xfrm>
            <a:off x="1779783" y="462909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25000"/>
                  </a:srgbClr>
                </a:solidFill>
                <a:effectLst/>
                <a:uLnTx/>
                <a:uFillTx/>
                <a:latin typeface="Arial" charset="0"/>
                <a:ea typeface="+mn-ea"/>
                <a:cs typeface="+mn-cs"/>
              </a:rPr>
              <a:t>IQ</a:t>
            </a:r>
          </a:p>
        </p:txBody>
      </p:sp>
      <p:sp>
        <p:nvSpPr>
          <p:cNvPr id="8" name="Rectangle 7">
            <a:extLst>
              <a:ext uri="{FF2B5EF4-FFF2-40B4-BE49-F238E27FC236}">
                <a16:creationId xmlns:a16="http://schemas.microsoft.com/office/drawing/2014/main" id="{9B0EE131-CC46-4DB8-B9B8-B021F6A87A88}"/>
              </a:ext>
            </a:extLst>
          </p:cNvPr>
          <p:cNvSpPr/>
          <p:nvPr/>
        </p:nvSpPr>
        <p:spPr bwMode="auto">
          <a:xfrm>
            <a:off x="1796259" y="554349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25000"/>
                  </a:srgbClr>
                </a:solidFill>
                <a:effectLst/>
                <a:uLnTx/>
                <a:uFillTx/>
                <a:latin typeface="Arial" charset="0"/>
                <a:ea typeface="+mn-ea"/>
                <a:cs typeface="+mn-cs"/>
              </a:rPr>
              <a:t>Technical</a:t>
            </a:r>
          </a:p>
        </p:txBody>
      </p:sp>
      <p:cxnSp>
        <p:nvCxnSpPr>
          <p:cNvPr id="9" name="Straight Arrow Connector 8">
            <a:extLst>
              <a:ext uri="{FF2B5EF4-FFF2-40B4-BE49-F238E27FC236}">
                <a16:creationId xmlns:a16="http://schemas.microsoft.com/office/drawing/2014/main" id="{3D040D2F-E314-493D-B20E-47AAA3224FE5}"/>
              </a:ext>
            </a:extLst>
          </p:cNvPr>
          <p:cNvCxnSpPr/>
          <p:nvPr/>
        </p:nvCxnSpPr>
        <p:spPr bwMode="auto">
          <a:xfrm>
            <a:off x="4510216" y="4019490"/>
            <a:ext cx="1378808" cy="6096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0" name="Rectangle 9">
            <a:extLst>
              <a:ext uri="{FF2B5EF4-FFF2-40B4-BE49-F238E27FC236}">
                <a16:creationId xmlns:a16="http://schemas.microsoft.com/office/drawing/2014/main" id="{74E29122-3412-40A2-9412-E7DBB1A2850E}"/>
              </a:ext>
            </a:extLst>
          </p:cNvPr>
          <p:cNvSpPr/>
          <p:nvPr/>
        </p:nvSpPr>
        <p:spPr bwMode="auto">
          <a:xfrm>
            <a:off x="4493741" y="4933891"/>
            <a:ext cx="45719" cy="45719"/>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5B9BD5">
                  <a:lumMod val="25000"/>
                </a:srgbClr>
              </a:solidFill>
              <a:effectLst/>
              <a:uLnTx/>
              <a:uFillTx/>
              <a:latin typeface="Arial" charset="0"/>
              <a:ea typeface="+mn-ea"/>
              <a:cs typeface="+mn-cs"/>
            </a:endParaRPr>
          </a:p>
        </p:txBody>
      </p:sp>
      <p:cxnSp>
        <p:nvCxnSpPr>
          <p:cNvPr id="11" name="Straight Arrow Connector 10">
            <a:extLst>
              <a:ext uri="{FF2B5EF4-FFF2-40B4-BE49-F238E27FC236}">
                <a16:creationId xmlns:a16="http://schemas.microsoft.com/office/drawing/2014/main" id="{56D9CABD-A43C-4095-B6CA-D5BACE5C51D5}"/>
              </a:ext>
            </a:extLst>
          </p:cNvPr>
          <p:cNvCxnSpPr/>
          <p:nvPr/>
        </p:nvCxnSpPr>
        <p:spPr bwMode="auto">
          <a:xfrm flipV="1">
            <a:off x="4516600" y="4979610"/>
            <a:ext cx="1372425" cy="86868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93985C6B-4C21-41F0-A3D9-633A1A0A57A6}"/>
              </a:ext>
            </a:extLst>
          </p:cNvPr>
          <p:cNvCxnSpPr>
            <a:stCxn id="10" idx="0"/>
          </p:cNvCxnSpPr>
          <p:nvPr/>
        </p:nvCxnSpPr>
        <p:spPr bwMode="auto">
          <a:xfrm flipV="1">
            <a:off x="4516600" y="4781490"/>
            <a:ext cx="1372424" cy="152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3" name="TextBox 12">
            <a:extLst>
              <a:ext uri="{FF2B5EF4-FFF2-40B4-BE49-F238E27FC236}">
                <a16:creationId xmlns:a16="http://schemas.microsoft.com/office/drawing/2014/main" id="{0180CFF8-1CAA-454F-9323-DDB09D36E447}"/>
              </a:ext>
            </a:extLst>
          </p:cNvPr>
          <p:cNvSpPr txBox="1"/>
          <p:nvPr/>
        </p:nvSpPr>
        <p:spPr>
          <a:xfrm>
            <a:off x="2667000" y="6457890"/>
            <a:ext cx="4058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25000"/>
                  </a:srgbClr>
                </a:solidFill>
                <a:effectLst/>
                <a:uLnTx/>
                <a:uFillTx/>
                <a:latin typeface="Calibri" panose="020F0502020204030204"/>
                <a:ea typeface="+mn-ea"/>
                <a:cs typeface="+mn-cs"/>
              </a:rPr>
              <a:t>IV</a:t>
            </a:r>
          </a:p>
        </p:txBody>
      </p:sp>
      <p:sp>
        <p:nvSpPr>
          <p:cNvPr id="14" name="TextBox 13">
            <a:extLst>
              <a:ext uri="{FF2B5EF4-FFF2-40B4-BE49-F238E27FC236}">
                <a16:creationId xmlns:a16="http://schemas.microsoft.com/office/drawing/2014/main" id="{A8090BEF-08E2-489A-B5BE-2369E916E786}"/>
              </a:ext>
            </a:extLst>
          </p:cNvPr>
          <p:cNvSpPr txBox="1"/>
          <p:nvPr/>
        </p:nvSpPr>
        <p:spPr>
          <a:xfrm>
            <a:off x="6781800" y="5543490"/>
            <a:ext cx="4950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25000"/>
                  </a:srgbClr>
                </a:solidFill>
                <a:effectLst/>
                <a:uLnTx/>
                <a:uFillTx/>
                <a:latin typeface="Calibri" panose="020F0502020204030204"/>
                <a:ea typeface="+mn-ea"/>
                <a:cs typeface="+mn-cs"/>
              </a:rPr>
              <a:t>DV</a:t>
            </a:r>
          </a:p>
        </p:txBody>
      </p:sp>
    </p:spTree>
    <p:extLst>
      <p:ext uri="{BB962C8B-B14F-4D97-AF65-F5344CB8AC3E}">
        <p14:creationId xmlns:p14="http://schemas.microsoft.com/office/powerpoint/2010/main" val="106784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3" grpId="0"/>
      <p:bldP spid="14"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Types of Conceptual Frameworks</a:t>
            </a:r>
          </a:p>
        </p:txBody>
      </p:sp>
      <p:sp>
        <p:nvSpPr>
          <p:cNvPr id="3" name="Content Placeholder 2"/>
          <p:cNvSpPr>
            <a:spLocks noGrp="1"/>
          </p:cNvSpPr>
          <p:nvPr>
            <p:ph idx="1"/>
          </p:nvPr>
        </p:nvSpPr>
        <p:spPr>
          <a:xfrm>
            <a:off x="1179226" y="3092970"/>
            <a:ext cx="9833548" cy="2693976"/>
          </a:xfrm>
        </p:spPr>
        <p:txBody>
          <a:bodyPr>
            <a:normAutofit/>
          </a:bodyPr>
          <a:lstStyle/>
          <a:p>
            <a:r>
              <a:rPr lang="en-US" dirty="0">
                <a:solidFill>
                  <a:srgbClr val="000000"/>
                </a:solidFill>
              </a:rPr>
              <a:t>Conceptual framework of Correlational studies</a:t>
            </a:r>
          </a:p>
          <a:p>
            <a:endParaRPr lang="en-US" dirty="0">
              <a:solidFill>
                <a:srgbClr val="000000"/>
              </a:solidFill>
            </a:endParaRPr>
          </a:p>
          <a:p>
            <a:r>
              <a:rPr lang="en-US" dirty="0">
                <a:solidFill>
                  <a:srgbClr val="000000"/>
                </a:solidFill>
              </a:rPr>
              <a:t>Conceptual Framework of Path studies</a:t>
            </a:r>
          </a:p>
          <a:p>
            <a:endParaRPr lang="en-US" dirty="0">
              <a:solidFill>
                <a:srgbClr val="000000"/>
              </a:solidFill>
            </a:endParaRPr>
          </a:p>
          <a:p>
            <a:r>
              <a:rPr lang="en-US" dirty="0">
                <a:solidFill>
                  <a:srgbClr val="000000"/>
                </a:solidFill>
              </a:rPr>
              <a:t>Conceptual Framework of Regression studies</a:t>
            </a:r>
          </a:p>
          <a:p>
            <a:endParaRPr lang="en-US" sz="2000" dirty="0">
              <a:solidFill>
                <a:srgbClr val="000000"/>
              </a:solidFill>
            </a:endParaRPr>
          </a:p>
        </p:txBody>
      </p:sp>
      <p:sp>
        <p:nvSpPr>
          <p:cNvPr id="4" name="Footer Placeholder 3"/>
          <p:cNvSpPr>
            <a:spLocks noGrp="1"/>
          </p:cNvSpPr>
          <p:nvPr>
            <p:ph type="ftr" sz="quarter" idx="10"/>
          </p:nvPr>
        </p:nvSpPr>
        <p:spPr>
          <a:xfrm>
            <a:off x="805661" y="6223702"/>
            <a:ext cx="6584750" cy="314067"/>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t>Dr Jugindar Singh</a:t>
            </a:r>
          </a:p>
        </p:txBody>
      </p:sp>
    </p:spTree>
    <p:extLst>
      <p:ext uri="{BB962C8B-B14F-4D97-AF65-F5344CB8AC3E}">
        <p14:creationId xmlns:p14="http://schemas.microsoft.com/office/powerpoint/2010/main" val="21922931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563562"/>
          </a:xfrm>
        </p:spPr>
        <p:txBody>
          <a:bodyPr>
            <a:normAutofit fontScale="90000"/>
          </a:bodyPr>
          <a:lstStyle/>
          <a:p>
            <a:r>
              <a:rPr lang="en-US" b="1" dirty="0">
                <a:solidFill>
                  <a:srgbClr val="FF0000"/>
                </a:solidFill>
              </a:rPr>
              <a:t>Correlational studies</a:t>
            </a:r>
          </a:p>
        </p:txBody>
      </p:sp>
      <p:sp>
        <p:nvSpPr>
          <p:cNvPr id="3" name="Content Placeholder 2"/>
          <p:cNvSpPr>
            <a:spLocks noGrp="1"/>
          </p:cNvSpPr>
          <p:nvPr>
            <p:ph idx="1"/>
          </p:nvPr>
        </p:nvSpPr>
        <p:spPr>
          <a:xfrm>
            <a:off x="0" y="914400"/>
            <a:ext cx="12192000" cy="4525962"/>
          </a:xfrm>
          <a:solidFill>
            <a:schemeClr val="bg1"/>
          </a:solidFill>
        </p:spPr>
        <p:txBody>
          <a:bodyPr/>
          <a:lstStyle/>
          <a:p>
            <a:r>
              <a:rPr lang="en-US" dirty="0"/>
              <a:t>Determines whether there is a </a:t>
            </a:r>
            <a:r>
              <a:rPr lang="en-US" dirty="0" err="1"/>
              <a:t>corelationship</a:t>
            </a:r>
            <a:r>
              <a:rPr lang="en-US" dirty="0"/>
              <a:t> between 2 variables.</a:t>
            </a:r>
          </a:p>
          <a:p>
            <a:r>
              <a:rPr lang="en-US" dirty="0"/>
              <a:t>Does not indicate causality</a:t>
            </a:r>
          </a:p>
          <a:p>
            <a:pPr marL="0" indent="0">
              <a:buNone/>
            </a:pPr>
            <a:r>
              <a:rPr lang="en-US" dirty="0">
                <a:solidFill>
                  <a:srgbClr val="FF0000"/>
                </a:solidFill>
              </a:rPr>
              <a:t>Example</a:t>
            </a:r>
            <a:r>
              <a:rPr lang="en-US" dirty="0"/>
              <a:t>: Business performance</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5" name="Rectangle 4"/>
          <p:cNvSpPr/>
          <p:nvPr/>
        </p:nvSpPr>
        <p:spPr bwMode="auto">
          <a:xfrm>
            <a:off x="6193824" y="3581400"/>
            <a:ext cx="2362200"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charset="0"/>
                <a:ea typeface="+mn-ea"/>
                <a:cs typeface="+mn-cs"/>
              </a:rPr>
              <a:t>Business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charset="0"/>
                <a:ea typeface="+mn-ea"/>
                <a:cs typeface="+mn-cs"/>
              </a:rPr>
              <a:t>Performance</a:t>
            </a: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Rectangle 5"/>
          <p:cNvSpPr/>
          <p:nvPr/>
        </p:nvSpPr>
        <p:spPr bwMode="auto">
          <a:xfrm>
            <a:off x="2101059" y="29718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Employee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Commitment</a:t>
            </a:r>
          </a:p>
        </p:txBody>
      </p:sp>
      <p:sp>
        <p:nvSpPr>
          <p:cNvPr id="7" name="Rectangle 6"/>
          <p:cNvSpPr/>
          <p:nvPr/>
        </p:nvSpPr>
        <p:spPr bwMode="auto">
          <a:xfrm>
            <a:off x="2084583" y="38862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Customer Loyalty</a:t>
            </a:r>
          </a:p>
        </p:txBody>
      </p:sp>
      <p:sp>
        <p:nvSpPr>
          <p:cNvPr id="8" name="Rectangle 7"/>
          <p:cNvSpPr/>
          <p:nvPr/>
        </p:nvSpPr>
        <p:spPr bwMode="auto">
          <a:xfrm>
            <a:off x="2101059" y="48006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Customer Satisfaction</a:t>
            </a:r>
          </a:p>
        </p:txBody>
      </p:sp>
      <p:cxnSp>
        <p:nvCxnSpPr>
          <p:cNvPr id="10" name="Straight Arrow Connector 9"/>
          <p:cNvCxnSpPr/>
          <p:nvPr/>
        </p:nvCxnSpPr>
        <p:spPr bwMode="auto">
          <a:xfrm>
            <a:off x="4844260" y="3124200"/>
            <a:ext cx="2089941" cy="4572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2" name="Straight Arrow Connector 11"/>
          <p:cNvCxnSpPr>
            <a:stCxn id="7" idx="3"/>
          </p:cNvCxnSpPr>
          <p:nvPr/>
        </p:nvCxnSpPr>
        <p:spPr bwMode="auto">
          <a:xfrm>
            <a:off x="4827784" y="4191000"/>
            <a:ext cx="1366041"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4" name="Straight Arrow Connector 13"/>
          <p:cNvCxnSpPr>
            <a:stCxn id="8" idx="3"/>
          </p:cNvCxnSpPr>
          <p:nvPr/>
        </p:nvCxnSpPr>
        <p:spPr bwMode="auto">
          <a:xfrm flipV="1">
            <a:off x="4844260" y="4495800"/>
            <a:ext cx="2089941" cy="6096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6" name="Straight Arrow Connector 15"/>
          <p:cNvCxnSpPr/>
          <p:nvPr/>
        </p:nvCxnSpPr>
        <p:spPr bwMode="auto">
          <a:xfrm flipV="1">
            <a:off x="3456183" y="3581400"/>
            <a:ext cx="0" cy="304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8" name="Straight Arrow Connector 17"/>
          <p:cNvCxnSpPr>
            <a:stCxn id="8" idx="0"/>
          </p:cNvCxnSpPr>
          <p:nvPr/>
        </p:nvCxnSpPr>
        <p:spPr bwMode="auto">
          <a:xfrm flipH="1" flipV="1">
            <a:off x="3456183" y="4495800"/>
            <a:ext cx="16476" cy="304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19" name="TextBox 18"/>
          <p:cNvSpPr txBox="1"/>
          <p:nvPr/>
        </p:nvSpPr>
        <p:spPr>
          <a:xfrm>
            <a:off x="1534298" y="5443152"/>
            <a:ext cx="9133703"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Objective: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Business performance is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corelated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to employee commitment, customer loyalty  and customer satisfaction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Customer  loyalty is correlated to employee commitment  and customer satisfaction</a:t>
            </a:r>
          </a:p>
        </p:txBody>
      </p:sp>
    </p:spTree>
    <p:extLst>
      <p:ext uri="{BB962C8B-B14F-4D97-AF65-F5344CB8AC3E}">
        <p14:creationId xmlns:p14="http://schemas.microsoft.com/office/powerpoint/2010/main" val="19000535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Path Least Squares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14488"/>
            <a:ext cx="8458200" cy="486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0812-9335-4C3A-88C7-303D8D39514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98798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639762"/>
          </a:xfrm>
        </p:spPr>
        <p:txBody>
          <a:bodyPr>
            <a:normAutofit fontScale="90000"/>
          </a:bodyPr>
          <a:lstStyle/>
          <a:p>
            <a:r>
              <a:rPr lang="en-US" b="1" dirty="0">
                <a:solidFill>
                  <a:srgbClr val="FF0000"/>
                </a:solidFill>
              </a:rPr>
              <a:t>Regression studies</a:t>
            </a:r>
          </a:p>
        </p:txBody>
      </p:sp>
      <p:sp>
        <p:nvSpPr>
          <p:cNvPr id="3" name="Content Placeholder 2"/>
          <p:cNvSpPr>
            <a:spLocks noGrp="1"/>
          </p:cNvSpPr>
          <p:nvPr>
            <p:ph idx="1"/>
          </p:nvPr>
        </p:nvSpPr>
        <p:spPr>
          <a:xfrm>
            <a:off x="0" y="990600"/>
            <a:ext cx="12192000" cy="4525962"/>
          </a:xfrm>
        </p:spPr>
        <p:txBody>
          <a:bodyPr/>
          <a:lstStyle/>
          <a:p>
            <a:r>
              <a:rPr lang="en-US" dirty="0"/>
              <a:t>Used to predict a DV with 1 or more IVs</a:t>
            </a:r>
          </a:p>
          <a:p>
            <a:r>
              <a:rPr lang="en-US" dirty="0"/>
              <a:t>Used to infer causal relationships between IVs and DVs</a:t>
            </a:r>
          </a:p>
          <a:p>
            <a:pPr marL="0" indent="0">
              <a:buNone/>
            </a:pPr>
            <a:r>
              <a:rPr lang="en-US" dirty="0"/>
              <a:t> Example: </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5" name="Rectangle 4"/>
          <p:cNvSpPr/>
          <p:nvPr/>
        </p:nvSpPr>
        <p:spPr bwMode="auto">
          <a:xfrm>
            <a:off x="6193824" y="3962400"/>
            <a:ext cx="2362200"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Attraction for Love</a:t>
            </a:r>
          </a:p>
        </p:txBody>
      </p:sp>
      <p:sp>
        <p:nvSpPr>
          <p:cNvPr id="6" name="Rectangle 5"/>
          <p:cNvSpPr/>
          <p:nvPr/>
        </p:nvSpPr>
        <p:spPr bwMode="auto">
          <a:xfrm>
            <a:off x="2101059" y="33528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First impression</a:t>
            </a:r>
          </a:p>
        </p:txBody>
      </p:sp>
      <p:sp>
        <p:nvSpPr>
          <p:cNvPr id="7" name="Rectangle 6"/>
          <p:cNvSpPr/>
          <p:nvPr/>
        </p:nvSpPr>
        <p:spPr bwMode="auto">
          <a:xfrm>
            <a:off x="2084583" y="42672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Physical Look</a:t>
            </a:r>
          </a:p>
        </p:txBody>
      </p:sp>
      <p:sp>
        <p:nvSpPr>
          <p:cNvPr id="8" name="Rectangle 7"/>
          <p:cNvSpPr/>
          <p:nvPr/>
        </p:nvSpPr>
        <p:spPr bwMode="auto">
          <a:xfrm>
            <a:off x="2101059" y="51816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Likeability</a:t>
            </a:r>
          </a:p>
        </p:txBody>
      </p:sp>
      <p:cxnSp>
        <p:nvCxnSpPr>
          <p:cNvPr id="10" name="Straight Arrow Connector 9"/>
          <p:cNvCxnSpPr>
            <a:stCxn id="6" idx="3"/>
          </p:cNvCxnSpPr>
          <p:nvPr/>
        </p:nvCxnSpPr>
        <p:spPr bwMode="auto">
          <a:xfrm>
            <a:off x="4844260" y="3657600"/>
            <a:ext cx="1349565" cy="533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 name="Straight Arrow Connector 11"/>
          <p:cNvCxnSpPr>
            <a:stCxn id="7" idx="3"/>
            <a:endCxn id="5" idx="1"/>
          </p:cNvCxnSpPr>
          <p:nvPr/>
        </p:nvCxnSpPr>
        <p:spPr bwMode="auto">
          <a:xfrm flipV="1">
            <a:off x="4827784" y="4419600"/>
            <a:ext cx="1366041" cy="152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4" name="Straight Arrow Connector 13"/>
          <p:cNvCxnSpPr>
            <a:stCxn id="8" idx="3"/>
          </p:cNvCxnSpPr>
          <p:nvPr/>
        </p:nvCxnSpPr>
        <p:spPr bwMode="auto">
          <a:xfrm flipV="1">
            <a:off x="4844260" y="4724400"/>
            <a:ext cx="1349565" cy="7620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833689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595B-4FAD-4F5A-93E9-8A9D9C4643DF}"/>
              </a:ext>
            </a:extLst>
          </p:cNvPr>
          <p:cNvSpPr>
            <a:spLocks noGrp="1"/>
          </p:cNvSpPr>
          <p:nvPr>
            <p:ph type="title"/>
          </p:nvPr>
        </p:nvSpPr>
        <p:spPr>
          <a:xfrm>
            <a:off x="0" y="18256"/>
            <a:ext cx="10515600" cy="662782"/>
          </a:xfrm>
        </p:spPr>
        <p:txBody>
          <a:bodyPr>
            <a:normAutofit fontScale="90000"/>
          </a:bodyPr>
          <a:lstStyle/>
          <a:p>
            <a:r>
              <a:rPr lang="en-MY" b="1" dirty="0">
                <a:solidFill>
                  <a:srgbClr val="FF0000"/>
                </a:solidFill>
              </a:rPr>
              <a:t>Mediating and Moderating Variables</a:t>
            </a:r>
          </a:p>
        </p:txBody>
      </p:sp>
      <p:sp>
        <p:nvSpPr>
          <p:cNvPr id="3" name="Content Placeholder 2">
            <a:extLst>
              <a:ext uri="{FF2B5EF4-FFF2-40B4-BE49-F238E27FC236}">
                <a16:creationId xmlns:a16="http://schemas.microsoft.com/office/drawing/2014/main" id="{5DF4F3BD-CFD1-4C34-9EC7-AFB7810255D9}"/>
              </a:ext>
            </a:extLst>
          </p:cNvPr>
          <p:cNvSpPr>
            <a:spLocks noGrp="1"/>
          </p:cNvSpPr>
          <p:nvPr>
            <p:ph idx="1"/>
          </p:nvPr>
        </p:nvSpPr>
        <p:spPr>
          <a:xfrm>
            <a:off x="-14514" y="505465"/>
            <a:ext cx="12110061" cy="2747962"/>
          </a:xfrm>
        </p:spPr>
        <p:txBody>
          <a:bodyPr>
            <a:normAutofit fontScale="62500" lnSpcReduction="20000"/>
          </a:bodyPr>
          <a:lstStyle/>
          <a:p>
            <a:pPr marL="0" indent="0">
              <a:buNone/>
            </a:pPr>
            <a:r>
              <a:rPr lang="en-MY" sz="3200" b="1" dirty="0">
                <a:solidFill>
                  <a:srgbClr val="002060"/>
                </a:solidFill>
              </a:rPr>
              <a:t>Mediator: Customer Satisfaction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solidFill>
                  <a:srgbClr val="002060"/>
                </a:solidFill>
              </a:rPr>
              <a:t>H1</a:t>
            </a:r>
            <a:r>
              <a:rPr lang="en-US" sz="3200" dirty="0"/>
              <a:t>: Customer Satisfaction mediates the relationship Service Quality and Customer Loyalty among students in HEIs in Malaysia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MY" sz="3200" b="1" i="0" u="none" strike="noStrike" kern="1200" cap="none" spc="0" normalizeH="0" baseline="0" noProof="0" dirty="0">
                <a:ln>
                  <a:noFill/>
                </a:ln>
                <a:solidFill>
                  <a:srgbClr val="002060"/>
                </a:solidFill>
                <a:effectLst/>
                <a:uLnTx/>
                <a:uFillTx/>
                <a:latin typeface="Calibri" panose="020F0502020204030204"/>
                <a:ea typeface="+mn-ea"/>
                <a:cs typeface="+mn-cs"/>
              </a:rPr>
              <a:t>Moderator: Perceived Risk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H2</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Perceived Risk moderates the relationship Service Quality and Customer Loyalty among students in HEIs in Malaysia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MY" sz="3200" b="1" i="0" u="none" strike="noStrike" kern="1200" cap="none" spc="0" normalizeH="0" baseline="0" noProof="0" dirty="0">
                <a:ln>
                  <a:noFill/>
                </a:ln>
                <a:solidFill>
                  <a:srgbClr val="002060"/>
                </a:solidFill>
                <a:effectLst/>
                <a:uLnTx/>
                <a:uFillTx/>
                <a:latin typeface="Calibri" panose="020F0502020204030204"/>
                <a:ea typeface="+mn-ea"/>
                <a:cs typeface="+mn-cs"/>
              </a:rPr>
              <a:t>Moderator: Gender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H2</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Gender moderates the relationship Service Quality and Customer Loyalty among students in HEIs in Malaysia</a:t>
            </a:r>
            <a:endParaRPr lang="en-MY" dirty="0"/>
          </a:p>
        </p:txBody>
      </p:sp>
      <p:cxnSp>
        <p:nvCxnSpPr>
          <p:cNvPr id="8" name="Straight Arrow Connector 7">
            <a:extLst>
              <a:ext uri="{FF2B5EF4-FFF2-40B4-BE49-F238E27FC236}">
                <a16:creationId xmlns:a16="http://schemas.microsoft.com/office/drawing/2014/main" id="{68B1FAF8-4647-4087-8F11-788B5CAD2AA8}"/>
              </a:ext>
            </a:extLst>
          </p:cNvPr>
          <p:cNvCxnSpPr>
            <a:cxnSpLocks/>
          </p:cNvCxnSpPr>
          <p:nvPr/>
        </p:nvCxnSpPr>
        <p:spPr>
          <a:xfrm>
            <a:off x="7681519" y="375266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99DEEC2-031D-455D-8028-80B1848E1850}"/>
              </a:ext>
            </a:extLst>
          </p:cNvPr>
          <p:cNvCxnSpPr>
            <a:cxnSpLocks/>
          </p:cNvCxnSpPr>
          <p:nvPr/>
        </p:nvCxnSpPr>
        <p:spPr>
          <a:xfrm>
            <a:off x="7682974" y="3965761"/>
            <a:ext cx="1205277" cy="62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5DB65D1-B3BA-4234-8FA7-F571D5DBFDA4}"/>
              </a:ext>
            </a:extLst>
          </p:cNvPr>
          <p:cNvCxnSpPr>
            <a:cxnSpLocks/>
          </p:cNvCxnSpPr>
          <p:nvPr/>
        </p:nvCxnSpPr>
        <p:spPr>
          <a:xfrm>
            <a:off x="3071589" y="4846338"/>
            <a:ext cx="57782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3767BE-06BF-4F0A-8E95-0F5076EBC5E2}"/>
              </a:ext>
            </a:extLst>
          </p:cNvPr>
          <p:cNvCxnSpPr>
            <a:cxnSpLocks/>
          </p:cNvCxnSpPr>
          <p:nvPr/>
        </p:nvCxnSpPr>
        <p:spPr>
          <a:xfrm flipV="1">
            <a:off x="7544301" y="4854053"/>
            <a:ext cx="0" cy="728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A88B2DB-12BD-45DA-90DD-8BA7FB52C384}"/>
              </a:ext>
            </a:extLst>
          </p:cNvPr>
          <p:cNvSpPr txBox="1">
            <a:spLocks/>
          </p:cNvSpPr>
          <p:nvPr/>
        </p:nvSpPr>
        <p:spPr>
          <a:xfrm>
            <a:off x="139701" y="15808"/>
            <a:ext cx="10515600" cy="43316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MY" sz="4400" b="1"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15" name="Rectangle 14">
            <a:extLst>
              <a:ext uri="{FF2B5EF4-FFF2-40B4-BE49-F238E27FC236}">
                <a16:creationId xmlns:a16="http://schemas.microsoft.com/office/drawing/2014/main" id="{15D177AF-D3F5-480D-9576-F1A0CA41FFD5}"/>
              </a:ext>
            </a:extLst>
          </p:cNvPr>
          <p:cNvSpPr/>
          <p:nvPr/>
        </p:nvSpPr>
        <p:spPr>
          <a:xfrm>
            <a:off x="8910097" y="3989709"/>
            <a:ext cx="3106056"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Customer Loyalty</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Dependent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D9F8439-5024-4C69-BC85-2B11B411BBF3}"/>
              </a:ext>
            </a:extLst>
          </p:cNvPr>
          <p:cNvSpPr txBox="1"/>
          <p:nvPr/>
        </p:nvSpPr>
        <p:spPr>
          <a:xfrm>
            <a:off x="0" y="3762558"/>
            <a:ext cx="29318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Independent Variable</a:t>
            </a:r>
          </a:p>
        </p:txBody>
      </p:sp>
      <p:sp>
        <p:nvSpPr>
          <p:cNvPr id="18" name="TextBox 17">
            <a:extLst>
              <a:ext uri="{FF2B5EF4-FFF2-40B4-BE49-F238E27FC236}">
                <a16:creationId xmlns:a16="http://schemas.microsoft.com/office/drawing/2014/main" id="{C0FB21CA-3E67-4637-B8CC-2B44D536F6C8}"/>
              </a:ext>
            </a:extLst>
          </p:cNvPr>
          <p:cNvSpPr txBox="1"/>
          <p:nvPr/>
        </p:nvSpPr>
        <p:spPr>
          <a:xfrm>
            <a:off x="8715737" y="3424331"/>
            <a:ext cx="28828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Dependent Variable</a:t>
            </a:r>
          </a:p>
        </p:txBody>
      </p:sp>
      <p:sp>
        <p:nvSpPr>
          <p:cNvPr id="19" name="Rectangle 18">
            <a:extLst>
              <a:ext uri="{FF2B5EF4-FFF2-40B4-BE49-F238E27FC236}">
                <a16:creationId xmlns:a16="http://schemas.microsoft.com/office/drawing/2014/main" id="{4CB27135-B8F1-4959-B888-6574ADCBAF16}"/>
              </a:ext>
            </a:extLst>
          </p:cNvPr>
          <p:cNvSpPr/>
          <p:nvPr/>
        </p:nvSpPr>
        <p:spPr>
          <a:xfrm>
            <a:off x="3058525" y="5582621"/>
            <a:ext cx="3106056" cy="820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Perceived Risk</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Moderating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977DBD6-8ED3-40A1-892D-6351387BC041}"/>
              </a:ext>
            </a:extLst>
          </p:cNvPr>
          <p:cNvSpPr/>
          <p:nvPr/>
        </p:nvSpPr>
        <p:spPr>
          <a:xfrm>
            <a:off x="6560458" y="5582621"/>
            <a:ext cx="3106056" cy="81298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Gender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Moderating Variable</a:t>
            </a: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7436378-6737-4CAB-9934-407076DAD4A0}"/>
              </a:ext>
            </a:extLst>
          </p:cNvPr>
          <p:cNvSpPr txBox="1"/>
          <p:nvPr/>
        </p:nvSpPr>
        <p:spPr>
          <a:xfrm>
            <a:off x="2989944" y="6322585"/>
            <a:ext cx="3106056"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panose="020F0502020204030204"/>
                <a:ea typeface="+mn-ea"/>
                <a:cs typeface="+mn-cs"/>
              </a:rPr>
              <a:t>Continuous Variable</a:t>
            </a:r>
          </a:p>
        </p:txBody>
      </p:sp>
      <p:sp>
        <p:nvSpPr>
          <p:cNvPr id="22" name="TextBox 21">
            <a:extLst>
              <a:ext uri="{FF2B5EF4-FFF2-40B4-BE49-F238E27FC236}">
                <a16:creationId xmlns:a16="http://schemas.microsoft.com/office/drawing/2014/main" id="{CAF61252-006C-4422-8F2B-5DCF03E0406E}"/>
              </a:ext>
            </a:extLst>
          </p:cNvPr>
          <p:cNvSpPr txBox="1"/>
          <p:nvPr/>
        </p:nvSpPr>
        <p:spPr>
          <a:xfrm>
            <a:off x="6560458" y="6322585"/>
            <a:ext cx="3106056"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panose="020F0502020204030204"/>
                <a:ea typeface="+mn-ea"/>
                <a:cs typeface="+mn-cs"/>
              </a:rPr>
              <a:t>Categorical Variable</a:t>
            </a:r>
          </a:p>
        </p:txBody>
      </p:sp>
      <p:sp>
        <p:nvSpPr>
          <p:cNvPr id="25" name="Rectangle 24">
            <a:extLst>
              <a:ext uri="{FF2B5EF4-FFF2-40B4-BE49-F238E27FC236}">
                <a16:creationId xmlns:a16="http://schemas.microsoft.com/office/drawing/2014/main" id="{7E9D35EC-B8AD-4BFE-868A-A5E9D37A0203}"/>
              </a:ext>
            </a:extLst>
          </p:cNvPr>
          <p:cNvSpPr/>
          <p:nvPr/>
        </p:nvSpPr>
        <p:spPr>
          <a:xfrm>
            <a:off x="4712691" y="3236711"/>
            <a:ext cx="2830750" cy="12985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Customer 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(Mediating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17">
            <a:extLst>
              <a:ext uri="{FF2B5EF4-FFF2-40B4-BE49-F238E27FC236}">
                <a16:creationId xmlns:a16="http://schemas.microsoft.com/office/drawing/2014/main" id="{54C8D1EE-127B-4B54-A78B-E649FFF0EE65}"/>
              </a:ext>
            </a:extLst>
          </p:cNvPr>
          <p:cNvSpPr txBox="1">
            <a:spLocks noChangeArrowheads="1"/>
          </p:cNvSpPr>
          <p:nvPr/>
        </p:nvSpPr>
        <p:spPr bwMode="auto">
          <a:xfrm>
            <a:off x="5763555" y="4920288"/>
            <a:ext cx="552960" cy="329977"/>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itchFamily="16" charset="0"/>
              </a:rPr>
              <a:t>c</a:t>
            </a:r>
          </a:p>
        </p:txBody>
      </p:sp>
      <p:sp>
        <p:nvSpPr>
          <p:cNvPr id="29" name="TextBox 17">
            <a:extLst>
              <a:ext uri="{FF2B5EF4-FFF2-40B4-BE49-F238E27FC236}">
                <a16:creationId xmlns:a16="http://schemas.microsoft.com/office/drawing/2014/main" id="{4D082177-6129-4440-BD3B-E814C71C1E46}"/>
              </a:ext>
            </a:extLst>
          </p:cNvPr>
          <p:cNvSpPr txBox="1">
            <a:spLocks noChangeArrowheads="1"/>
          </p:cNvSpPr>
          <p:nvPr/>
        </p:nvSpPr>
        <p:spPr bwMode="auto">
          <a:xfrm>
            <a:off x="3545809" y="3370250"/>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6" charset="0"/>
              </a:rPr>
              <a:t>a</a:t>
            </a:r>
          </a:p>
        </p:txBody>
      </p:sp>
      <p:sp>
        <p:nvSpPr>
          <p:cNvPr id="30" name="TextBox 17">
            <a:extLst>
              <a:ext uri="{FF2B5EF4-FFF2-40B4-BE49-F238E27FC236}">
                <a16:creationId xmlns:a16="http://schemas.microsoft.com/office/drawing/2014/main" id="{C3E441A7-60DD-4A0D-818E-D4A52F506E07}"/>
              </a:ext>
            </a:extLst>
          </p:cNvPr>
          <p:cNvSpPr txBox="1">
            <a:spLocks noChangeArrowheads="1"/>
          </p:cNvSpPr>
          <p:nvPr/>
        </p:nvSpPr>
        <p:spPr bwMode="auto">
          <a:xfrm>
            <a:off x="7837006" y="3299954"/>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6" charset="0"/>
              </a:rPr>
              <a:t>b</a:t>
            </a:r>
          </a:p>
        </p:txBody>
      </p:sp>
      <p:sp>
        <p:nvSpPr>
          <p:cNvPr id="33" name="Rectangle 32">
            <a:extLst>
              <a:ext uri="{FF2B5EF4-FFF2-40B4-BE49-F238E27FC236}">
                <a16:creationId xmlns:a16="http://schemas.microsoft.com/office/drawing/2014/main" id="{31ED235A-CC26-4AF5-9FC9-B5E16E4C4D62}"/>
              </a:ext>
            </a:extLst>
          </p:cNvPr>
          <p:cNvSpPr/>
          <p:nvPr/>
        </p:nvSpPr>
        <p:spPr>
          <a:xfrm>
            <a:off x="139701" y="4141462"/>
            <a:ext cx="2931888"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Service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(Independent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Arrow Connector 37">
            <a:extLst>
              <a:ext uri="{FF2B5EF4-FFF2-40B4-BE49-F238E27FC236}">
                <a16:creationId xmlns:a16="http://schemas.microsoft.com/office/drawing/2014/main" id="{6926E51A-2950-4FD8-B654-10319EAE88B6}"/>
              </a:ext>
            </a:extLst>
          </p:cNvPr>
          <p:cNvCxnSpPr>
            <a:cxnSpLocks/>
          </p:cNvCxnSpPr>
          <p:nvPr/>
        </p:nvCxnSpPr>
        <p:spPr>
          <a:xfrm flipV="1">
            <a:off x="3071589" y="3760756"/>
            <a:ext cx="1539964" cy="70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5AFC186-60B4-4EC5-930D-F638D66F5B0D}"/>
              </a:ext>
            </a:extLst>
          </p:cNvPr>
          <p:cNvCxnSpPr>
            <a:cxnSpLocks/>
            <a:stCxn id="19" idx="0"/>
          </p:cNvCxnSpPr>
          <p:nvPr/>
        </p:nvCxnSpPr>
        <p:spPr>
          <a:xfrm flipH="1" flipV="1">
            <a:off x="4611552" y="4935178"/>
            <a:ext cx="1" cy="647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93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542473" y="6086415"/>
            <a:ext cx="2065310" cy="323968"/>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rPr>
              <a:t>Dr Jugindar Singh</a:t>
            </a:r>
            <a:endParaRPr kumimoji="0" lang="en-US" sz="20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190466" name="Rectangle 2"/>
          <p:cNvSpPr>
            <a:spLocks noGrp="1" noChangeArrowheads="1"/>
          </p:cNvSpPr>
          <p:nvPr>
            <p:ph type="title"/>
          </p:nvPr>
        </p:nvSpPr>
        <p:spPr>
          <a:xfrm>
            <a:off x="0" y="60631"/>
            <a:ext cx="12206069" cy="857250"/>
          </a:xfrm>
          <a:solidFill>
            <a:srgbClr val="00B0F0"/>
          </a:solidFill>
        </p:spPr>
        <p:txBody>
          <a:bodyPr>
            <a:normAutofit/>
          </a:bodyPr>
          <a:lstStyle/>
          <a:p>
            <a:r>
              <a:rPr lang="en-US" sz="3600" b="1" dirty="0">
                <a:solidFill>
                  <a:schemeClr val="bg1"/>
                </a:solidFill>
              </a:rPr>
              <a:t>Problem Identification</a:t>
            </a:r>
            <a:r>
              <a:rPr lang="en-US" sz="2400" b="1" dirty="0">
                <a:solidFill>
                  <a:schemeClr val="bg1"/>
                </a:solidFill>
              </a:rPr>
              <a:t>? - Creswell</a:t>
            </a:r>
          </a:p>
        </p:txBody>
      </p:sp>
      <p:sp>
        <p:nvSpPr>
          <p:cNvPr id="190467" name="Rectangle 3"/>
          <p:cNvSpPr>
            <a:spLocks noGrp="1" noChangeArrowheads="1"/>
          </p:cNvSpPr>
          <p:nvPr>
            <p:ph type="body" idx="1"/>
          </p:nvPr>
        </p:nvSpPr>
        <p:spPr>
          <a:xfrm>
            <a:off x="0" y="843977"/>
            <a:ext cx="12192000" cy="857250"/>
          </a:xfrm>
          <a:solidFill>
            <a:schemeClr val="bg1">
              <a:lumMod val="95000"/>
            </a:schemeClr>
          </a:solidFill>
          <a:ln>
            <a:solidFill>
              <a:srgbClr val="FF0000"/>
            </a:solidFill>
          </a:ln>
        </p:spPr>
        <p:txBody>
          <a:bodyPr>
            <a:noAutofit/>
          </a:bodyPr>
          <a:lstStyle/>
          <a:p>
            <a:pPr algn="just">
              <a:buFontTx/>
              <a:buNone/>
            </a:pPr>
            <a:r>
              <a:rPr lang="en-US" i="1" dirty="0"/>
              <a:t>   </a:t>
            </a:r>
            <a:r>
              <a:rPr lang="en-US" sz="2800" i="1" dirty="0">
                <a:solidFill>
                  <a:srgbClr val="FF0000"/>
                </a:solidFill>
              </a:rPr>
              <a:t>Example: </a:t>
            </a:r>
            <a:r>
              <a:rPr lang="en-US" sz="3200" i="1" dirty="0">
                <a:solidFill>
                  <a:srgbClr val="FF0000"/>
                </a:solidFill>
              </a:rPr>
              <a:t>Escalating violence in schools </a:t>
            </a:r>
            <a:endParaRPr lang="en-US" sz="2800" i="1" dirty="0">
              <a:solidFill>
                <a:srgbClr val="FF0000"/>
              </a:solidFill>
            </a:endParaRPr>
          </a:p>
        </p:txBody>
      </p:sp>
      <p:sp>
        <p:nvSpPr>
          <p:cNvPr id="5" name="Slide Number Placeholder 4">
            <a:extLst>
              <a:ext uri="{FF2B5EF4-FFF2-40B4-BE49-F238E27FC236}">
                <a16:creationId xmlns:a16="http://schemas.microsoft.com/office/drawing/2014/main" id="{2360162A-F1CE-4B39-BE57-3A21FD9A1942}"/>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 name="Picture 1">
            <a:extLst>
              <a:ext uri="{FF2B5EF4-FFF2-40B4-BE49-F238E27FC236}">
                <a16:creationId xmlns:a16="http://schemas.microsoft.com/office/drawing/2014/main" id="{FF92B0AC-08DB-46B1-81EA-FAC207294D7A}"/>
              </a:ext>
            </a:extLst>
          </p:cNvPr>
          <p:cNvPicPr>
            <a:picLocks noChangeAspect="1"/>
          </p:cNvPicPr>
          <p:nvPr/>
        </p:nvPicPr>
        <p:blipFill>
          <a:blip r:embed="rId2"/>
          <a:stretch>
            <a:fillRect/>
          </a:stretch>
        </p:blipFill>
        <p:spPr>
          <a:xfrm>
            <a:off x="10386194" y="1"/>
            <a:ext cx="1826909" cy="1753826"/>
          </a:xfrm>
          <a:prstGeom prst="rect">
            <a:avLst/>
          </a:prstGeom>
        </p:spPr>
      </p:pic>
      <p:sp>
        <p:nvSpPr>
          <p:cNvPr id="10" name="TextBox 9">
            <a:extLst>
              <a:ext uri="{FF2B5EF4-FFF2-40B4-BE49-F238E27FC236}">
                <a16:creationId xmlns:a16="http://schemas.microsoft.com/office/drawing/2014/main" id="{3F5C8292-0451-4603-88B8-E9360EFBA431}"/>
              </a:ext>
            </a:extLst>
          </p:cNvPr>
          <p:cNvSpPr txBox="1"/>
          <p:nvPr/>
        </p:nvSpPr>
        <p:spPr>
          <a:xfrm>
            <a:off x="35229" y="1753826"/>
            <a:ext cx="12156771" cy="4893647"/>
          </a:xfrm>
          <a:prstGeom prst="rect">
            <a:avLst/>
          </a:prstGeom>
          <a:solidFill>
            <a:schemeClr val="bg1"/>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Start by posing several questions and then writing down short answers to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1" i="0" u="none" strike="noStrike" kern="1200" cap="none" spc="0" normalizeH="0" baseline="0" noProof="0" dirty="0">
                <a:ln>
                  <a:noFill/>
                </a:ln>
                <a:solidFill>
                  <a:srgbClr val="002060"/>
                </a:solidFill>
                <a:effectLst/>
                <a:uLnTx/>
                <a:uFillTx/>
                <a:latin typeface="Arial"/>
                <a:ea typeface="+mn-ea"/>
                <a:cs typeface="+mn-cs"/>
              </a:rPr>
              <a:t>What is the specific controversy or issue </a:t>
            </a:r>
            <a:r>
              <a:rPr kumimoji="0" lang="en-US" sz="2400" b="0" i="0" u="none" strike="noStrike" kern="1200" cap="none" spc="0" normalizeH="0" baseline="0" noProof="0" dirty="0">
                <a:ln>
                  <a:noFill/>
                </a:ln>
                <a:solidFill>
                  <a:srgbClr val="000000"/>
                </a:solidFill>
                <a:effectLst/>
                <a:uLnTx/>
                <a:uFillTx/>
                <a:latin typeface="Arial"/>
                <a:ea typeface="+mn-ea"/>
                <a:cs typeface="+mn-cs"/>
              </a:rPr>
              <a:t>that I need to address?” Escalating violence in the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1" i="0" u="none" strike="noStrike" kern="1200" cap="none" spc="0" normalizeH="0" baseline="0" noProof="0" dirty="0">
                <a:ln>
                  <a:noFill/>
                </a:ln>
                <a:solidFill>
                  <a:srgbClr val="002060"/>
                </a:solidFill>
                <a:effectLst/>
                <a:uLnTx/>
                <a:uFillTx/>
                <a:latin typeface="Arial"/>
                <a:ea typeface="+mn-ea"/>
                <a:cs typeface="+mn-cs"/>
              </a:rPr>
              <a:t>Why is this problem important?” </a:t>
            </a:r>
            <a:r>
              <a:rPr kumimoji="0" lang="en-US" sz="2400" b="0" i="0" u="none" strike="noStrike" kern="1200" cap="none" spc="0" normalizeH="0" baseline="0" noProof="0" dirty="0">
                <a:ln>
                  <a:noFill/>
                </a:ln>
                <a:solidFill>
                  <a:srgbClr val="000000"/>
                </a:solidFill>
                <a:effectLst/>
                <a:uLnTx/>
                <a:uFillTx/>
                <a:latin typeface="Arial"/>
                <a:ea typeface="+mn-ea"/>
                <a:cs typeface="+mn-cs"/>
              </a:rPr>
              <a:t>Schools need to reduce the violence; students will learn better if violence is less a part of their lives,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1" i="0" u="none" strike="noStrike" kern="1200" cap="none" spc="0" normalizeH="0" baseline="0" noProof="0" dirty="0">
                <a:ln>
                  <a:noFill/>
                </a:ln>
                <a:solidFill>
                  <a:srgbClr val="002060"/>
                </a:solidFill>
                <a:effectLst/>
                <a:uLnTx/>
                <a:uFillTx/>
                <a:latin typeface="Arial"/>
                <a:ea typeface="+mn-ea"/>
                <a:cs typeface="+mn-cs"/>
              </a:rPr>
              <a:t>How will my study add to what we already know about this problem?”</a:t>
            </a:r>
            <a:r>
              <a:rPr kumimoji="0" lang="en-US" sz="2400" b="0" i="0" u="none" strike="noStrike" kern="1200" cap="none" spc="0" normalizeH="0" baseline="0" noProof="0" dirty="0">
                <a:ln>
                  <a:noFill/>
                </a:ln>
                <a:solidFill>
                  <a:srgbClr val="000000"/>
                </a:solidFill>
                <a:effectLst/>
                <a:uLnTx/>
                <a:uFillTx/>
                <a:latin typeface="Arial"/>
                <a:ea typeface="+mn-ea"/>
                <a:cs typeface="+mn-cs"/>
              </a:rPr>
              <a:t> We really don’t have many school plans for addressing this escalating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1" i="0" u="none" strike="noStrike" kern="1200" cap="none" spc="0" normalizeH="0" baseline="0" noProof="0" dirty="0">
                <a:ln>
                  <a:noFill/>
                </a:ln>
                <a:solidFill>
                  <a:srgbClr val="000000"/>
                </a:solidFill>
                <a:effectLst/>
                <a:uLnTx/>
                <a:uFillTx/>
                <a:latin typeface="Arial"/>
                <a:ea typeface="+mn-ea"/>
                <a:cs typeface="+mn-cs"/>
              </a:rPr>
              <a:t>“</a:t>
            </a:r>
            <a:r>
              <a:rPr kumimoji="0" lang="en-US" sz="2400" b="1" i="0" u="none" strike="noStrike" kern="1200" cap="none" spc="0" normalizeH="0" baseline="0" noProof="0" dirty="0">
                <a:ln>
                  <a:noFill/>
                </a:ln>
                <a:solidFill>
                  <a:srgbClr val="002060"/>
                </a:solidFill>
                <a:effectLst/>
                <a:uLnTx/>
                <a:uFillTx/>
                <a:latin typeface="Arial"/>
                <a:ea typeface="+mn-ea"/>
                <a:cs typeface="+mn-cs"/>
              </a:rPr>
              <a:t>Who will benefit from what I learn about this problem?” </a:t>
            </a:r>
            <a:r>
              <a:rPr kumimoji="0" lang="en-US" sz="2400" b="0" i="0" u="none" strike="noStrike" kern="1200" cap="none" spc="0" normalizeH="0" baseline="0" noProof="0" dirty="0">
                <a:ln>
                  <a:noFill/>
                </a:ln>
                <a:solidFill>
                  <a:srgbClr val="000000"/>
                </a:solidFill>
                <a:effectLst/>
                <a:uLnTx/>
                <a:uFillTx/>
                <a:latin typeface="Arial"/>
                <a:ea typeface="+mn-ea"/>
                <a:cs typeface="+mn-cs"/>
              </a:rPr>
              <a:t>Schools, anybody interested in learning how schools can respond to escalating violence (the body of literature, administrators, teachers, etc.)</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972294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FAD9-3AE5-4743-ACAA-5774FBB2521E}"/>
              </a:ext>
            </a:extLst>
          </p:cNvPr>
          <p:cNvSpPr>
            <a:spLocks noGrp="1"/>
          </p:cNvSpPr>
          <p:nvPr>
            <p:ph type="title"/>
          </p:nvPr>
        </p:nvSpPr>
        <p:spPr>
          <a:xfrm>
            <a:off x="0" y="110569"/>
            <a:ext cx="7042150" cy="352333"/>
          </a:xfrm>
        </p:spPr>
        <p:txBody>
          <a:bodyPr>
            <a:normAutofit fontScale="90000"/>
          </a:bodyPr>
          <a:lstStyle/>
          <a:p>
            <a:r>
              <a:rPr lang="en-US" dirty="0">
                <a:solidFill>
                  <a:srgbClr val="FF0000"/>
                </a:solidFill>
              </a:rPr>
              <a:t>Exercise – Write the hypothesis</a:t>
            </a:r>
          </a:p>
        </p:txBody>
      </p:sp>
      <p:sp>
        <p:nvSpPr>
          <p:cNvPr id="3" name="Content Placeholder 2">
            <a:extLst>
              <a:ext uri="{FF2B5EF4-FFF2-40B4-BE49-F238E27FC236}">
                <a16:creationId xmlns:a16="http://schemas.microsoft.com/office/drawing/2014/main" id="{CB63CDE0-B0D7-4E0C-A711-DE36B0B84FAD}"/>
              </a:ext>
            </a:extLst>
          </p:cNvPr>
          <p:cNvSpPr>
            <a:spLocks noGrp="1"/>
          </p:cNvSpPr>
          <p:nvPr>
            <p:ph idx="1"/>
          </p:nvPr>
        </p:nvSpPr>
        <p:spPr>
          <a:xfrm>
            <a:off x="0" y="462903"/>
            <a:ext cx="12192000" cy="849419"/>
          </a:xfrm>
        </p:spPr>
        <p:txBody>
          <a:bodyPr>
            <a:normAutofit lnSpcReduction="10000"/>
          </a:bodyPr>
          <a:lstStyle/>
          <a:p>
            <a:pPr marL="0" indent="0">
              <a:buNone/>
            </a:pPr>
            <a:r>
              <a:rPr lang="en-US" dirty="0"/>
              <a:t>Effect of Service Quality on student’s loyalty </a:t>
            </a:r>
            <a:r>
              <a:rPr lang="en-US"/>
              <a:t>and the </a:t>
            </a:r>
            <a:r>
              <a:rPr lang="en-US" dirty="0"/>
              <a:t>mediating effect of student satisfaction.</a:t>
            </a:r>
          </a:p>
        </p:txBody>
      </p:sp>
      <p:sp>
        <p:nvSpPr>
          <p:cNvPr id="5" name="Footer Placeholder 3">
            <a:extLst>
              <a:ext uri="{FF2B5EF4-FFF2-40B4-BE49-F238E27FC236}">
                <a16:creationId xmlns:a16="http://schemas.microsoft.com/office/drawing/2014/main" id="{F09EA64D-1C89-4F90-AA12-8FA76AA8B56C}"/>
              </a:ext>
            </a:extLst>
          </p:cNvPr>
          <p:cNvSpPr txBox="1">
            <a:spLocks/>
          </p:cNvSpPr>
          <p:nvPr/>
        </p:nvSpPr>
        <p:spPr bwMode="auto">
          <a:xfrm>
            <a:off x="7772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pic>
        <p:nvPicPr>
          <p:cNvPr id="6" name="Picture 5">
            <a:extLst>
              <a:ext uri="{FF2B5EF4-FFF2-40B4-BE49-F238E27FC236}">
                <a16:creationId xmlns:a16="http://schemas.microsoft.com/office/drawing/2014/main" id="{67D685B5-E513-4F2D-A7BE-9D666EA673CE}"/>
              </a:ext>
            </a:extLst>
          </p:cNvPr>
          <p:cNvPicPr>
            <a:picLocks noChangeAspect="1"/>
          </p:cNvPicPr>
          <p:nvPr/>
        </p:nvPicPr>
        <p:blipFill>
          <a:blip r:embed="rId2"/>
          <a:stretch>
            <a:fillRect/>
          </a:stretch>
        </p:blipFill>
        <p:spPr>
          <a:xfrm>
            <a:off x="1" y="1382819"/>
            <a:ext cx="6203852" cy="5341537"/>
          </a:xfrm>
          <a:prstGeom prst="rect">
            <a:avLst/>
          </a:prstGeom>
          <a:ln>
            <a:solidFill>
              <a:schemeClr val="accent1"/>
            </a:solidFill>
          </a:ln>
        </p:spPr>
      </p:pic>
      <p:sp>
        <p:nvSpPr>
          <p:cNvPr id="10" name="TextBox 9">
            <a:extLst>
              <a:ext uri="{FF2B5EF4-FFF2-40B4-BE49-F238E27FC236}">
                <a16:creationId xmlns:a16="http://schemas.microsoft.com/office/drawing/2014/main" id="{8E483F4C-733C-4885-AAEB-60B0200C7C41}"/>
              </a:ext>
            </a:extLst>
          </p:cNvPr>
          <p:cNvSpPr txBox="1"/>
          <p:nvPr/>
        </p:nvSpPr>
        <p:spPr>
          <a:xfrm>
            <a:off x="6203853" y="856357"/>
            <a:ext cx="5880295" cy="5632311"/>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H1: Service quality has a significant and direct effect on students‟ satisfaction with their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H2: Service quality has a significant and direct effect on students‟ loyalty towards their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H3: Students‟ satisfaction with their university has a significant and direct effect on their loyalty towards the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H4: H3: Students‟ satisfaction with their university is a mediator between service quality performance and students loyalty</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00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FAD9-3AE5-4743-ACAA-5774FBB2521E}"/>
              </a:ext>
            </a:extLst>
          </p:cNvPr>
          <p:cNvSpPr>
            <a:spLocks noGrp="1"/>
          </p:cNvSpPr>
          <p:nvPr>
            <p:ph type="title"/>
          </p:nvPr>
        </p:nvSpPr>
        <p:spPr>
          <a:xfrm>
            <a:off x="-4692" y="-44208"/>
            <a:ext cx="12088840" cy="635761"/>
          </a:xfrm>
        </p:spPr>
        <p:txBody>
          <a:bodyPr>
            <a:normAutofit fontScale="90000"/>
          </a:bodyPr>
          <a:lstStyle/>
          <a:p>
            <a:r>
              <a:rPr lang="en-US" dirty="0">
                <a:solidFill>
                  <a:srgbClr val="FF0000"/>
                </a:solidFill>
              </a:rPr>
              <a:t>Exercise – Write the hypothesis</a:t>
            </a:r>
          </a:p>
        </p:txBody>
      </p:sp>
      <p:sp>
        <p:nvSpPr>
          <p:cNvPr id="3" name="Content Placeholder 2">
            <a:extLst>
              <a:ext uri="{FF2B5EF4-FFF2-40B4-BE49-F238E27FC236}">
                <a16:creationId xmlns:a16="http://schemas.microsoft.com/office/drawing/2014/main" id="{CB63CDE0-B0D7-4E0C-A711-DE36B0B84FAD}"/>
              </a:ext>
            </a:extLst>
          </p:cNvPr>
          <p:cNvSpPr>
            <a:spLocks noGrp="1"/>
          </p:cNvSpPr>
          <p:nvPr>
            <p:ph idx="1"/>
          </p:nvPr>
        </p:nvSpPr>
        <p:spPr>
          <a:xfrm>
            <a:off x="-4692" y="413085"/>
            <a:ext cx="12192000" cy="849419"/>
          </a:xfrm>
        </p:spPr>
        <p:txBody>
          <a:bodyPr>
            <a:normAutofit fontScale="92500"/>
          </a:bodyPr>
          <a:lstStyle/>
          <a:p>
            <a:pPr marL="0" indent="0">
              <a:buNone/>
            </a:pPr>
            <a:r>
              <a:rPr lang="en-US" dirty="0"/>
              <a:t>Structural relationships among transformational leadership, affective organizational commitment, and job performance: the mediating role of employee engagement</a:t>
            </a:r>
          </a:p>
        </p:txBody>
      </p:sp>
      <p:sp>
        <p:nvSpPr>
          <p:cNvPr id="5" name="Footer Placeholder 3">
            <a:extLst>
              <a:ext uri="{FF2B5EF4-FFF2-40B4-BE49-F238E27FC236}">
                <a16:creationId xmlns:a16="http://schemas.microsoft.com/office/drawing/2014/main" id="{F09EA64D-1C89-4F90-AA12-8FA76AA8B56C}"/>
              </a:ext>
            </a:extLst>
          </p:cNvPr>
          <p:cNvSpPr txBox="1">
            <a:spLocks/>
          </p:cNvSpPr>
          <p:nvPr/>
        </p:nvSpPr>
        <p:spPr bwMode="auto">
          <a:xfrm>
            <a:off x="7772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10" name="TextBox 9">
            <a:extLst>
              <a:ext uri="{FF2B5EF4-FFF2-40B4-BE49-F238E27FC236}">
                <a16:creationId xmlns:a16="http://schemas.microsoft.com/office/drawing/2014/main" id="{8E483F4C-733C-4885-AAEB-60B0200C7C41}"/>
              </a:ext>
            </a:extLst>
          </p:cNvPr>
          <p:cNvSpPr txBox="1"/>
          <p:nvPr/>
        </p:nvSpPr>
        <p:spPr>
          <a:xfrm>
            <a:off x="5780721" y="1151531"/>
            <a:ext cx="6303427" cy="5509200"/>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H1. Transformational leadership is positively related to affective organizational commitment.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H2. Transformational leadership is positively related to employee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H3. Transformational leadership is positively related to job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H4. Employee engagement is positively related to affective organizational commitment.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H5. Employee engagement is positively related to job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H6. Employee engagement mediates the relationship between transformational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leadership and affective organizational commitment.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H7. Employee engagement mediates the relationship between transformational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leadership and job performance.</a:t>
            </a:r>
            <a:endParaRPr kumimoji="0" lang="en-MY"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9D9341C-0E48-4A83-AC2A-293A0740BDCA}"/>
              </a:ext>
            </a:extLst>
          </p:cNvPr>
          <p:cNvPicPr>
            <a:picLocks noChangeAspect="1"/>
          </p:cNvPicPr>
          <p:nvPr/>
        </p:nvPicPr>
        <p:blipFill>
          <a:blip r:embed="rId2"/>
          <a:stretch>
            <a:fillRect/>
          </a:stretch>
        </p:blipFill>
        <p:spPr>
          <a:xfrm>
            <a:off x="-4692" y="1541329"/>
            <a:ext cx="5785413" cy="4714327"/>
          </a:xfrm>
          <a:prstGeom prst="rect">
            <a:avLst/>
          </a:prstGeom>
        </p:spPr>
      </p:pic>
    </p:spTree>
    <p:extLst>
      <p:ext uri="{BB962C8B-B14F-4D97-AF65-F5344CB8AC3E}">
        <p14:creationId xmlns:p14="http://schemas.microsoft.com/office/powerpoint/2010/main" val="261886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FAD9-3AE5-4743-ACAA-5774FBB2521E}"/>
              </a:ext>
            </a:extLst>
          </p:cNvPr>
          <p:cNvSpPr>
            <a:spLocks noGrp="1"/>
          </p:cNvSpPr>
          <p:nvPr>
            <p:ph type="title"/>
          </p:nvPr>
        </p:nvSpPr>
        <p:spPr>
          <a:xfrm>
            <a:off x="0" y="56347"/>
            <a:ext cx="7042150" cy="420706"/>
          </a:xfrm>
        </p:spPr>
        <p:txBody>
          <a:bodyPr>
            <a:normAutofit fontScale="90000"/>
          </a:bodyPr>
          <a:lstStyle/>
          <a:p>
            <a:r>
              <a:rPr lang="en-US" dirty="0">
                <a:solidFill>
                  <a:srgbClr val="FF0000"/>
                </a:solidFill>
              </a:rPr>
              <a:t>Exercise – Write the hypothesis</a:t>
            </a:r>
          </a:p>
        </p:txBody>
      </p:sp>
      <p:sp>
        <p:nvSpPr>
          <p:cNvPr id="3" name="Content Placeholder 2">
            <a:extLst>
              <a:ext uri="{FF2B5EF4-FFF2-40B4-BE49-F238E27FC236}">
                <a16:creationId xmlns:a16="http://schemas.microsoft.com/office/drawing/2014/main" id="{CB63CDE0-B0D7-4E0C-A711-DE36B0B84FAD}"/>
              </a:ext>
            </a:extLst>
          </p:cNvPr>
          <p:cNvSpPr>
            <a:spLocks noGrp="1"/>
          </p:cNvSpPr>
          <p:nvPr>
            <p:ph idx="1"/>
          </p:nvPr>
        </p:nvSpPr>
        <p:spPr>
          <a:xfrm>
            <a:off x="0" y="533400"/>
            <a:ext cx="12192000" cy="1436077"/>
          </a:xfrm>
        </p:spPr>
        <p:txBody>
          <a:bodyPr>
            <a:normAutofit/>
          </a:bodyPr>
          <a:lstStyle/>
          <a:p>
            <a:pPr marL="0" indent="0">
              <a:buNone/>
            </a:pPr>
            <a:r>
              <a:rPr lang="en-US" dirty="0"/>
              <a:t>Effect of Environmental awareness on Purchasing behavior of green. The moderating effect of education.</a:t>
            </a:r>
          </a:p>
        </p:txBody>
      </p:sp>
      <p:sp>
        <p:nvSpPr>
          <p:cNvPr id="5" name="Footer Placeholder 3">
            <a:extLst>
              <a:ext uri="{FF2B5EF4-FFF2-40B4-BE49-F238E27FC236}">
                <a16:creationId xmlns:a16="http://schemas.microsoft.com/office/drawing/2014/main" id="{F09EA64D-1C89-4F90-AA12-8FA76AA8B56C}"/>
              </a:ext>
            </a:extLst>
          </p:cNvPr>
          <p:cNvSpPr txBox="1">
            <a:spLocks/>
          </p:cNvSpPr>
          <p:nvPr/>
        </p:nvSpPr>
        <p:spPr bwMode="auto">
          <a:xfrm>
            <a:off x="7772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pic>
        <p:nvPicPr>
          <p:cNvPr id="6" name="Picture 5">
            <a:extLst>
              <a:ext uri="{FF2B5EF4-FFF2-40B4-BE49-F238E27FC236}">
                <a16:creationId xmlns:a16="http://schemas.microsoft.com/office/drawing/2014/main" id="{661154B4-0B44-4759-853F-C3FC35EA57F3}"/>
              </a:ext>
            </a:extLst>
          </p:cNvPr>
          <p:cNvPicPr>
            <a:picLocks noChangeAspect="1"/>
          </p:cNvPicPr>
          <p:nvPr/>
        </p:nvPicPr>
        <p:blipFill>
          <a:blip r:embed="rId2"/>
          <a:stretch>
            <a:fillRect/>
          </a:stretch>
        </p:blipFill>
        <p:spPr>
          <a:xfrm>
            <a:off x="228600" y="1598124"/>
            <a:ext cx="11546058" cy="2524125"/>
          </a:xfrm>
          <a:prstGeom prst="rect">
            <a:avLst/>
          </a:prstGeom>
        </p:spPr>
      </p:pic>
      <p:sp>
        <p:nvSpPr>
          <p:cNvPr id="10" name="TextBox 9">
            <a:extLst>
              <a:ext uri="{FF2B5EF4-FFF2-40B4-BE49-F238E27FC236}">
                <a16:creationId xmlns:a16="http://schemas.microsoft.com/office/drawing/2014/main" id="{449B90AC-2422-4829-B64C-56D3D4B735E1}"/>
              </a:ext>
            </a:extLst>
          </p:cNvPr>
          <p:cNvSpPr txBox="1"/>
          <p:nvPr/>
        </p:nvSpPr>
        <p:spPr>
          <a:xfrm>
            <a:off x="228600" y="3888716"/>
            <a:ext cx="11963400" cy="25237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H1: There is a relationship between consumers‟ environmental awareness and their purchasing behavior towards green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H2: Education </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moderates</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the relationship between consumers‟ environmental awareness and their purchasing behavior towards green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2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FAD9-3AE5-4743-ACAA-5774FBB2521E}"/>
              </a:ext>
            </a:extLst>
          </p:cNvPr>
          <p:cNvSpPr>
            <a:spLocks noGrp="1"/>
          </p:cNvSpPr>
          <p:nvPr>
            <p:ph type="title"/>
          </p:nvPr>
        </p:nvSpPr>
        <p:spPr>
          <a:xfrm>
            <a:off x="2009775" y="274638"/>
            <a:ext cx="7042150" cy="258762"/>
          </a:xfrm>
        </p:spPr>
        <p:txBody>
          <a:bodyPr>
            <a:normAutofit fontScale="90000"/>
          </a:bodyPr>
          <a:lstStyle/>
          <a:p>
            <a:r>
              <a:rPr lang="en-US" dirty="0">
                <a:solidFill>
                  <a:srgbClr val="FF0000"/>
                </a:solidFill>
              </a:rPr>
              <a:t>Exercise - Mediator</a:t>
            </a:r>
          </a:p>
        </p:txBody>
      </p:sp>
      <p:sp>
        <p:nvSpPr>
          <p:cNvPr id="3" name="Content Placeholder 2">
            <a:extLst>
              <a:ext uri="{FF2B5EF4-FFF2-40B4-BE49-F238E27FC236}">
                <a16:creationId xmlns:a16="http://schemas.microsoft.com/office/drawing/2014/main" id="{CB63CDE0-B0D7-4E0C-A711-DE36B0B84FAD}"/>
              </a:ext>
            </a:extLst>
          </p:cNvPr>
          <p:cNvSpPr>
            <a:spLocks noGrp="1"/>
          </p:cNvSpPr>
          <p:nvPr>
            <p:ph idx="1"/>
          </p:nvPr>
        </p:nvSpPr>
        <p:spPr>
          <a:xfrm>
            <a:off x="0" y="533400"/>
            <a:ext cx="12192000" cy="1436077"/>
          </a:xfrm>
        </p:spPr>
        <p:txBody>
          <a:bodyPr>
            <a:normAutofit/>
          </a:bodyPr>
          <a:lstStyle/>
          <a:p>
            <a:pPr marL="0" indent="0">
              <a:buNone/>
            </a:pPr>
            <a:r>
              <a:rPr lang="en-US" dirty="0"/>
              <a:t>Effect of Corporate Image and Service Quality on parent satisfaction and parent loyalty. The mediating effect of parent satisfaction.</a:t>
            </a:r>
          </a:p>
        </p:txBody>
      </p:sp>
      <p:sp>
        <p:nvSpPr>
          <p:cNvPr id="5" name="Footer Placeholder 3">
            <a:extLst>
              <a:ext uri="{FF2B5EF4-FFF2-40B4-BE49-F238E27FC236}">
                <a16:creationId xmlns:a16="http://schemas.microsoft.com/office/drawing/2014/main" id="{F09EA64D-1C89-4F90-AA12-8FA76AA8B56C}"/>
              </a:ext>
            </a:extLst>
          </p:cNvPr>
          <p:cNvSpPr txBox="1">
            <a:spLocks/>
          </p:cNvSpPr>
          <p:nvPr/>
        </p:nvSpPr>
        <p:spPr bwMode="auto">
          <a:xfrm>
            <a:off x="7772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15" name="TextBox 14">
            <a:extLst>
              <a:ext uri="{FF2B5EF4-FFF2-40B4-BE49-F238E27FC236}">
                <a16:creationId xmlns:a16="http://schemas.microsoft.com/office/drawing/2014/main" id="{A3C237F5-284A-4821-8B43-A0CFDD364EC8}"/>
              </a:ext>
            </a:extLst>
          </p:cNvPr>
          <p:cNvSpPr txBox="1"/>
          <p:nvPr/>
        </p:nvSpPr>
        <p:spPr>
          <a:xfrm>
            <a:off x="898525" y="5653873"/>
            <a:ext cx="8153400" cy="95410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Write 4 directional hypothesis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Write 4 non directional hypothesis  </a:t>
            </a:r>
          </a:p>
        </p:txBody>
      </p:sp>
      <p:pic>
        <p:nvPicPr>
          <p:cNvPr id="14" name="Picture 13">
            <a:extLst>
              <a:ext uri="{FF2B5EF4-FFF2-40B4-BE49-F238E27FC236}">
                <a16:creationId xmlns:a16="http://schemas.microsoft.com/office/drawing/2014/main" id="{13883695-E763-4F53-B3B3-2AD2D5A8332F}"/>
              </a:ext>
            </a:extLst>
          </p:cNvPr>
          <p:cNvPicPr>
            <a:picLocks noChangeAspect="1"/>
          </p:cNvPicPr>
          <p:nvPr/>
        </p:nvPicPr>
        <p:blipFill>
          <a:blip r:embed="rId2"/>
          <a:stretch>
            <a:fillRect/>
          </a:stretch>
        </p:blipFill>
        <p:spPr>
          <a:xfrm>
            <a:off x="996999" y="1561513"/>
            <a:ext cx="9286484" cy="4092359"/>
          </a:xfrm>
          <a:prstGeom prst="rect">
            <a:avLst/>
          </a:prstGeom>
        </p:spPr>
      </p:pic>
    </p:spTree>
    <p:extLst>
      <p:ext uri="{BB962C8B-B14F-4D97-AF65-F5344CB8AC3E}">
        <p14:creationId xmlns:p14="http://schemas.microsoft.com/office/powerpoint/2010/main" val="36759320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59A2-1F8D-4104-B954-B3B8BC02CD5C}"/>
              </a:ext>
            </a:extLst>
          </p:cNvPr>
          <p:cNvSpPr>
            <a:spLocks noGrp="1"/>
          </p:cNvSpPr>
          <p:nvPr>
            <p:ph type="title"/>
          </p:nvPr>
        </p:nvSpPr>
        <p:spPr>
          <a:xfrm>
            <a:off x="51545" y="251435"/>
            <a:ext cx="6260121" cy="493004"/>
          </a:xfrm>
        </p:spPr>
        <p:txBody>
          <a:bodyPr>
            <a:normAutofit fontScale="90000"/>
          </a:bodyPr>
          <a:lstStyle/>
          <a:p>
            <a:r>
              <a:rPr lang="en-MY" dirty="0">
                <a:solidFill>
                  <a:srgbClr val="FF0000"/>
                </a:solidFill>
              </a:rPr>
              <a:t>Categorical Variables: </a:t>
            </a:r>
            <a:r>
              <a:rPr lang="en-MY" sz="2700" dirty="0">
                <a:solidFill>
                  <a:srgbClr val="FF0000"/>
                </a:solidFill>
              </a:rPr>
              <a:t>Gender age</a:t>
            </a:r>
            <a:endParaRPr lang="en-MY" dirty="0">
              <a:solidFill>
                <a:srgbClr val="FF0000"/>
              </a:solidFill>
            </a:endParaRPr>
          </a:p>
        </p:txBody>
      </p:sp>
      <p:pic>
        <p:nvPicPr>
          <p:cNvPr id="5" name="Picture 4">
            <a:extLst>
              <a:ext uri="{FF2B5EF4-FFF2-40B4-BE49-F238E27FC236}">
                <a16:creationId xmlns:a16="http://schemas.microsoft.com/office/drawing/2014/main" id="{77506A6E-123B-4942-B20C-CD9BB1A82D43}"/>
              </a:ext>
            </a:extLst>
          </p:cNvPr>
          <p:cNvPicPr>
            <a:picLocks noChangeAspect="1"/>
          </p:cNvPicPr>
          <p:nvPr/>
        </p:nvPicPr>
        <p:blipFill>
          <a:blip r:embed="rId2"/>
          <a:stretch>
            <a:fillRect/>
          </a:stretch>
        </p:blipFill>
        <p:spPr>
          <a:xfrm>
            <a:off x="-121993" y="858130"/>
            <a:ext cx="6607199" cy="5657850"/>
          </a:xfrm>
          <a:prstGeom prst="rect">
            <a:avLst/>
          </a:prstGeom>
        </p:spPr>
      </p:pic>
      <p:sp>
        <p:nvSpPr>
          <p:cNvPr id="6" name="TextBox 5">
            <a:extLst>
              <a:ext uri="{FF2B5EF4-FFF2-40B4-BE49-F238E27FC236}">
                <a16:creationId xmlns:a16="http://schemas.microsoft.com/office/drawing/2014/main" id="{99DA2D41-9B9E-45D3-9DED-F3098378DD39}"/>
              </a:ext>
            </a:extLst>
          </p:cNvPr>
          <p:cNvSpPr txBox="1"/>
          <p:nvPr/>
        </p:nvSpPr>
        <p:spPr>
          <a:xfrm>
            <a:off x="6335186" y="325687"/>
            <a:ext cx="5805269" cy="2308324"/>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FF0000"/>
                </a:solidFill>
                <a:effectLst/>
                <a:uLnTx/>
                <a:uFillTx/>
                <a:latin typeface="Calibri" panose="020F0502020204030204"/>
                <a:ea typeface="+mn-ea"/>
                <a:cs typeface="+mn-cs"/>
              </a:rPr>
              <a:t>Difference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rPr>
              <a:t>There is a difference based on the gender of students towards customer satisfaction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rPr>
              <a:t>Female students have more customer loyalty than male students </a:t>
            </a:r>
          </a:p>
        </p:txBody>
      </p:sp>
      <p:sp>
        <p:nvSpPr>
          <p:cNvPr id="8" name="TextBox 7">
            <a:extLst>
              <a:ext uri="{FF2B5EF4-FFF2-40B4-BE49-F238E27FC236}">
                <a16:creationId xmlns:a16="http://schemas.microsoft.com/office/drawing/2014/main" id="{B094B264-1EE7-4CA6-8529-61E463352D6B}"/>
              </a:ext>
            </a:extLst>
          </p:cNvPr>
          <p:cNvSpPr txBox="1"/>
          <p:nvPr/>
        </p:nvSpPr>
        <p:spPr>
          <a:xfrm>
            <a:off x="6358705" y="2572456"/>
            <a:ext cx="5805270" cy="4154984"/>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Categorical variables as Moderators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H1: The respondents‟ age group moderates the relationship between customer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satisfaction and customer loyalty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H2: The respondents‟ gender group moderates the relationship between customer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satisfaction and customer loyalty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H3: The respondents‟ occupation moderates the relationship between customer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satisfaction and customer loyalty</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6259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5BC14A-B397-4ED2-A48A-27A551C40DA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Thank You</a:t>
            </a:r>
          </a:p>
        </p:txBody>
      </p:sp>
      <p:sp>
        <p:nvSpPr>
          <p:cNvPr id="3" name="Slide Number Placeholder 2">
            <a:extLst>
              <a:ext uri="{FF2B5EF4-FFF2-40B4-BE49-F238E27FC236}">
                <a16:creationId xmlns:a16="http://schemas.microsoft.com/office/drawing/2014/main" id="{C6ED274D-99AB-48FB-ABB8-F25E261A4D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90BE9-DDF7-453E-839E-57B6B292D82F}" type="slidenum">
              <a:rPr kumimoji="0" lang="en-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27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 y="76200"/>
            <a:ext cx="12191999" cy="857250"/>
          </a:xfrm>
          <a:solidFill>
            <a:srgbClr val="00B0F0"/>
          </a:solidFill>
        </p:spPr>
        <p:txBody>
          <a:bodyPr>
            <a:normAutofit fontScale="90000"/>
          </a:bodyPr>
          <a:lstStyle/>
          <a:p>
            <a:r>
              <a:rPr lang="en-US" sz="3600" b="1" dirty="0">
                <a:solidFill>
                  <a:schemeClr val="bg1"/>
                </a:solidFill>
              </a:rPr>
              <a:t>Problem Identification</a:t>
            </a:r>
            <a:r>
              <a:rPr lang="en-US" sz="2400" b="1" dirty="0">
                <a:solidFill>
                  <a:schemeClr val="bg1"/>
                </a:solidFill>
              </a:rPr>
              <a:t> </a:t>
            </a:r>
            <a:br>
              <a:rPr lang="en-US" sz="2400" b="1" dirty="0">
                <a:solidFill>
                  <a:schemeClr val="bg1"/>
                </a:solidFill>
              </a:rPr>
            </a:br>
            <a:r>
              <a:rPr lang="en-US" sz="2400" b="1" dirty="0">
                <a:solidFill>
                  <a:schemeClr val="bg1"/>
                </a:solidFill>
              </a:rPr>
              <a:t>Sekaran &amp; Bougie (2016)</a:t>
            </a:r>
          </a:p>
        </p:txBody>
      </p:sp>
      <p:sp>
        <p:nvSpPr>
          <p:cNvPr id="190467" name="Rectangle 3"/>
          <p:cNvSpPr>
            <a:spLocks noGrp="1" noChangeArrowheads="1"/>
          </p:cNvSpPr>
          <p:nvPr>
            <p:ph type="body" idx="1"/>
          </p:nvPr>
        </p:nvSpPr>
        <p:spPr>
          <a:xfrm>
            <a:off x="0" y="1042989"/>
            <a:ext cx="8215313" cy="2424112"/>
          </a:xfrm>
          <a:ln>
            <a:solidFill>
              <a:srgbClr val="FF0000"/>
            </a:solidFill>
          </a:ln>
        </p:spPr>
        <p:txBody>
          <a:bodyPr>
            <a:noAutofit/>
          </a:bodyPr>
          <a:lstStyle/>
          <a:p>
            <a:pPr marL="0" indent="0">
              <a:buNone/>
            </a:pPr>
            <a:r>
              <a:rPr lang="en-US" sz="4000" b="1" i="1" dirty="0">
                <a:solidFill>
                  <a:srgbClr val="0070C0"/>
                </a:solidFill>
              </a:rPr>
              <a:t>A </a:t>
            </a:r>
            <a:r>
              <a:rPr lang="en-US" sz="4000" b="1" dirty="0">
                <a:solidFill>
                  <a:srgbClr val="0070C0"/>
                </a:solidFill>
                <a:latin typeface="MinionPro-Regular"/>
              </a:rPr>
              <a:t>problem as </a:t>
            </a:r>
            <a:r>
              <a:rPr lang="en-US" sz="4000" b="1" i="1" dirty="0">
                <a:solidFill>
                  <a:srgbClr val="0070C0"/>
                </a:solidFill>
                <a:latin typeface="MinionPro-It"/>
              </a:rPr>
              <a:t>any situation where a </a:t>
            </a:r>
            <a:r>
              <a:rPr lang="en-US" sz="4000" b="1" i="1" dirty="0">
                <a:solidFill>
                  <a:srgbClr val="FF0000"/>
                </a:solidFill>
                <a:latin typeface="MinionPro-It"/>
              </a:rPr>
              <a:t>gap </a:t>
            </a:r>
            <a:r>
              <a:rPr lang="en-US" sz="4000" b="1" i="1" dirty="0">
                <a:solidFill>
                  <a:srgbClr val="0070C0"/>
                </a:solidFill>
                <a:latin typeface="MinionPro-It"/>
              </a:rPr>
              <a:t>exists between an actual and a desired ideal state </a:t>
            </a:r>
            <a:r>
              <a:rPr lang="en-US" sz="3200" i="1" dirty="0">
                <a:latin typeface="MinionPro-It"/>
              </a:rPr>
              <a:t>- Sekaran &amp; Bougie (2016)</a:t>
            </a:r>
            <a:endParaRPr lang="en-US" sz="3200" i="1" dirty="0">
              <a:solidFill>
                <a:srgbClr val="FF0000"/>
              </a:solidFill>
            </a:endParaRPr>
          </a:p>
        </p:txBody>
      </p:sp>
      <p:sp>
        <p:nvSpPr>
          <p:cNvPr id="6" name="Rectangle 5"/>
          <p:cNvSpPr/>
          <p:nvPr/>
        </p:nvSpPr>
        <p:spPr>
          <a:xfrm>
            <a:off x="0" y="3467100"/>
            <a:ext cx="8215313" cy="3108543"/>
          </a:xfrm>
          <a:prstGeom prst="rect">
            <a:avLst/>
          </a:prstGeom>
          <a:solidFill>
            <a:schemeClr val="bg1"/>
          </a:solidFill>
          <a:ln>
            <a:solidFill>
              <a:srgbClr val="FF0000"/>
            </a:solidFill>
          </a:ln>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Gill Sans MT" panose="020B0502020104020203"/>
                <a:ea typeface="+mn-ea"/>
                <a:cs typeface="+mn-cs"/>
              </a:rPr>
              <a:t>A “</a:t>
            </a:r>
            <a:r>
              <a:rPr kumimoji="0" lang="en-US" sz="3200" b="0" i="0" u="none" strike="noStrike" kern="1200" cap="none" spc="0" normalizeH="0" baseline="0" noProof="0" dirty="0">
                <a:ln>
                  <a:noFill/>
                </a:ln>
                <a:solidFill>
                  <a:srgbClr val="FF0000"/>
                </a:solidFill>
                <a:effectLst/>
                <a:uLnTx/>
                <a:uFillTx/>
                <a:latin typeface="Gill Sans MT" panose="020B0502020104020203"/>
                <a:ea typeface="+mn-ea"/>
                <a:cs typeface="+mn-cs"/>
              </a:rPr>
              <a:t>problem” does not necessarily mean that something is seriously wrong </a:t>
            </a:r>
            <a:r>
              <a:rPr kumimoji="0" lang="en-US" sz="3200" b="0" i="0" u="none" strike="noStrike" kern="1200" cap="none" spc="0" normalizeH="0" baseline="0" noProof="0" dirty="0">
                <a:ln>
                  <a:noFill/>
                </a:ln>
                <a:solidFill>
                  <a:srgbClr val="0070C0"/>
                </a:solidFill>
                <a:effectLst/>
                <a:uLnTx/>
                <a:uFillTx/>
                <a:latin typeface="Gill Sans MT" panose="020B0502020104020203"/>
                <a:ea typeface="+mn-ea"/>
                <a:cs typeface="+mn-cs"/>
              </a:rPr>
              <a:t>with a current situation that needs to be rectified immediately. A problem could also indicate </a:t>
            </a:r>
            <a:r>
              <a:rPr kumimoji="0" lang="en-US" sz="3200" b="0" i="1" u="none" strike="noStrike" kern="1200" cap="none" spc="0" normalizeH="0" baseline="0" noProof="0" dirty="0">
                <a:ln>
                  <a:noFill/>
                </a:ln>
                <a:solidFill>
                  <a:srgbClr val="00B0F0"/>
                </a:solidFill>
                <a:effectLst/>
                <a:uLnTx/>
                <a:uFillTx/>
                <a:latin typeface="Gill Sans MT" panose="020B0502020104020203"/>
                <a:ea typeface="+mn-ea"/>
                <a:cs typeface="+mn-cs"/>
              </a:rPr>
              <a:t>an </a:t>
            </a:r>
            <a:r>
              <a:rPr kumimoji="0" lang="en-US" sz="3600" b="0" i="1" u="none" strike="noStrike" kern="1200" cap="none" spc="0" normalizeH="0" baseline="0" noProof="0" dirty="0">
                <a:ln>
                  <a:noFill/>
                </a:ln>
                <a:solidFill>
                  <a:srgbClr val="00B0F0"/>
                </a:solidFill>
                <a:effectLst/>
                <a:uLnTx/>
                <a:uFillTx/>
                <a:latin typeface="Gill Sans MT" panose="020B0502020104020203"/>
                <a:ea typeface="+mn-ea"/>
                <a:cs typeface="+mn-cs"/>
              </a:rPr>
              <a:t>i</a:t>
            </a:r>
            <a:r>
              <a:rPr kumimoji="0" lang="en-US" sz="3200" b="0" i="1" u="none" strike="noStrike" kern="1200" cap="none" spc="0" normalizeH="0" baseline="0" noProof="0" dirty="0">
                <a:ln>
                  <a:noFill/>
                </a:ln>
                <a:solidFill>
                  <a:srgbClr val="00B0F0"/>
                </a:solidFill>
                <a:effectLst/>
                <a:uLnTx/>
                <a:uFillTx/>
                <a:latin typeface="Gill Sans MT" panose="020B0502020104020203"/>
                <a:ea typeface="+mn-ea"/>
                <a:cs typeface="+mn-cs"/>
              </a:rPr>
              <a:t>nterest in an issue </a:t>
            </a:r>
            <a:r>
              <a:rPr kumimoji="0" lang="en-US" sz="3200" b="0" i="0" u="none" strike="noStrike" kern="1200" cap="none" spc="0" normalizeH="0" baseline="0" noProof="0" dirty="0">
                <a:ln>
                  <a:noFill/>
                </a:ln>
                <a:solidFill>
                  <a:srgbClr val="0070C0"/>
                </a:solidFill>
                <a:effectLst/>
                <a:uLnTx/>
                <a:uFillTx/>
                <a:latin typeface="Gill Sans MT" panose="020B0502020104020203"/>
                <a:ea typeface="+mn-ea"/>
                <a:cs typeface="+mn-cs"/>
              </a:rPr>
              <a:t>where finding the right answers might help to </a:t>
            </a:r>
            <a:r>
              <a:rPr kumimoji="0" lang="en-US" sz="3200" b="0" i="0" u="none" strike="noStrike" kern="1200" cap="none" spc="0" normalizeH="0" baseline="0" noProof="0" dirty="0">
                <a:ln>
                  <a:noFill/>
                </a:ln>
                <a:solidFill>
                  <a:srgbClr val="FF0000"/>
                </a:solidFill>
                <a:effectLst/>
                <a:uLnTx/>
                <a:uFillTx/>
                <a:latin typeface="Gill Sans MT" panose="020B0502020104020203"/>
                <a:ea typeface="+mn-ea"/>
                <a:cs typeface="+mn-cs"/>
              </a:rPr>
              <a:t>improve an existing situation</a:t>
            </a:r>
            <a:endParaRPr kumimoji="0" lang="en-US" sz="2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3" name="Slide Number Placeholder 2">
            <a:extLst>
              <a:ext uri="{FF2B5EF4-FFF2-40B4-BE49-F238E27FC236}">
                <a16:creationId xmlns:a16="http://schemas.microsoft.com/office/drawing/2014/main" id="{FCF7F8C0-2030-48A2-9370-572C8BCC0406}"/>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12</a:t>
            </a:fld>
            <a:endPar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 name="Picture 1">
            <a:extLst>
              <a:ext uri="{FF2B5EF4-FFF2-40B4-BE49-F238E27FC236}">
                <a16:creationId xmlns:a16="http://schemas.microsoft.com/office/drawing/2014/main" id="{4CBAF056-BFC4-4591-B9C8-5C7BED372465}"/>
              </a:ext>
            </a:extLst>
          </p:cNvPr>
          <p:cNvPicPr>
            <a:picLocks noChangeAspect="1"/>
          </p:cNvPicPr>
          <p:nvPr/>
        </p:nvPicPr>
        <p:blipFill>
          <a:blip r:embed="rId2"/>
          <a:stretch>
            <a:fillRect/>
          </a:stretch>
        </p:blipFill>
        <p:spPr>
          <a:xfrm>
            <a:off x="8343512" y="933450"/>
            <a:ext cx="3729426" cy="5650229"/>
          </a:xfrm>
          <a:prstGeom prst="rect">
            <a:avLst/>
          </a:prstGeom>
        </p:spPr>
      </p:pic>
    </p:spTree>
    <p:extLst>
      <p:ext uri="{BB962C8B-B14F-4D97-AF65-F5344CB8AC3E}">
        <p14:creationId xmlns:p14="http://schemas.microsoft.com/office/powerpoint/2010/main" val="687346994"/>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939EAD6-4389-4930-98FF-5E01B8631559}"/>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D89275A8-6F85-439E-B688-50AB57677B0E}"/>
              </a:ext>
            </a:extLst>
          </p:cNvPr>
          <p:cNvSpPr txBox="1"/>
          <p:nvPr/>
        </p:nvSpPr>
        <p:spPr>
          <a:xfrm>
            <a:off x="1" y="-52090"/>
            <a:ext cx="12191999" cy="4647426"/>
          </a:xfrm>
          <a:prstGeom prst="rect">
            <a:avLst/>
          </a:prstGeom>
          <a:solidFill>
            <a:schemeClr val="bg1"/>
          </a:solidFill>
          <a:ln>
            <a:solidFill>
              <a:schemeClr val="accent1"/>
            </a:solidFill>
          </a:ln>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Gill Sans MT" panose="020B0502020104020203"/>
                <a:ea typeface="+mn-ea"/>
                <a:cs typeface="+mn-cs"/>
              </a:rPr>
              <a:t>More Examples</a:t>
            </a:r>
          </a:p>
          <a:p>
            <a:pPr marL="385763" marR="0" lvl="0" indent="-385763"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000000"/>
                </a:solidFill>
                <a:effectLst/>
                <a:uLnTx/>
                <a:uFillTx/>
                <a:latin typeface="Abadi" panose="020B0604020202020204" pitchFamily="34" charset="0"/>
                <a:ea typeface="Microsoft Yi Baiti" panose="03000500000000000000" pitchFamily="66" charset="0"/>
                <a:cs typeface="+mn-cs"/>
              </a:rPr>
              <a:t>Staff turnover is higher than anticipated</a:t>
            </a:r>
            <a:r>
              <a:rPr kumimoji="0" lang="en-US" sz="2400" b="0" i="0" u="none" strike="noStrike" kern="1200" cap="none" spc="0" normalizeH="0" baseline="0" noProof="0" dirty="0">
                <a:ln>
                  <a:noFill/>
                </a:ln>
                <a:solidFill>
                  <a:srgbClr val="000000"/>
                </a:solidFill>
                <a:effectLst/>
                <a:uLnTx/>
                <a:uFillTx/>
                <a:latin typeface="Abadi" panose="020B0604020202020204" pitchFamily="34" charset="0"/>
                <a:ea typeface="Microsoft Yi Baiti" panose="03000500000000000000" pitchFamily="66" charset="0"/>
                <a:cs typeface="+mn-cs"/>
              </a:rPr>
              <a:t>.</a:t>
            </a:r>
          </a:p>
          <a:p>
            <a:pPr marL="385763" marR="0" lvl="0" indent="-385763"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latin typeface="Abadi" panose="020B0604020202020204" pitchFamily="34" charset="0"/>
                <a:ea typeface="Microsoft Yi Baiti" panose="03000500000000000000" pitchFamily="66" charset="0"/>
                <a:cs typeface="+mn-cs"/>
              </a:rPr>
              <a:t>Long and frequent delays lead to much frustration among airline passengers. These feelings may eventually lead to switching behavior, negative word‐of‐mouth communication, and customer complaints</a:t>
            </a:r>
          </a:p>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badi" panose="020B0604020202020204" pitchFamily="34" charset="0"/>
                <a:ea typeface="Microsoft Yi Baiti" panose="03000500000000000000" pitchFamily="66" charset="0"/>
                <a:cs typeface="+mn-cs"/>
              </a:rPr>
              <a:t>The current instrument for the assessment of potential employees for management positions is imperfect.</a:t>
            </a:r>
          </a:p>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latin typeface="Abadi" panose="020B0604020202020204" pitchFamily="34" charset="0"/>
                <a:ea typeface="Microsoft Yi Baiti" panose="03000500000000000000" pitchFamily="66" charset="0"/>
                <a:cs typeface="+mn-cs"/>
              </a:rPr>
              <a:t>Minority group members in organizations are not advancing in their careers.</a:t>
            </a:r>
          </a:p>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badi" panose="020B0604020202020204" pitchFamily="34" charset="0"/>
                <a:ea typeface="Microsoft Yi Baiti" panose="03000500000000000000" pitchFamily="66" charset="0"/>
                <a:cs typeface="+mn-cs"/>
              </a:rPr>
              <a:t>The newly installed information system is not being used by the managers for whom it was primarily designed.</a:t>
            </a:r>
          </a:p>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latin typeface="Abadi" panose="020B0604020202020204" pitchFamily="34" charset="0"/>
                <a:ea typeface="Microsoft Yi Baiti" panose="03000500000000000000" pitchFamily="66" charset="0"/>
                <a:cs typeface="+mn-cs"/>
              </a:rPr>
              <a:t>The introduction of flexible work hours has created more problems than it has solved. </a:t>
            </a:r>
          </a:p>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badi" panose="020B0604020202020204" pitchFamily="34" charset="0"/>
                <a:ea typeface="Microsoft Yi Baiti" panose="03000500000000000000" pitchFamily="66" charset="0"/>
                <a:cs typeface="+mn-cs"/>
              </a:rPr>
              <a:t>Young workers in the organization show low levels of commitment to the organization.</a:t>
            </a:r>
          </a:p>
        </p:txBody>
      </p:sp>
      <p:sp>
        <p:nvSpPr>
          <p:cNvPr id="8" name="TextBox 7">
            <a:extLst>
              <a:ext uri="{FF2B5EF4-FFF2-40B4-BE49-F238E27FC236}">
                <a16:creationId xmlns:a16="http://schemas.microsoft.com/office/drawing/2014/main" id="{5C85299B-54F2-4BDD-972B-2F621798954F}"/>
              </a:ext>
            </a:extLst>
          </p:cNvPr>
          <p:cNvSpPr txBox="1"/>
          <p:nvPr/>
        </p:nvSpPr>
        <p:spPr>
          <a:xfrm>
            <a:off x="0" y="4595336"/>
            <a:ext cx="8331200" cy="2123658"/>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These </a:t>
            </a:r>
            <a:r>
              <a:rPr kumimoji="0" lang="en-US" sz="2800" b="0" i="0" u="none" strike="noStrike" kern="1200" cap="none" spc="0" normalizeH="0" baseline="0" noProof="0" dirty="0">
                <a:ln>
                  <a:noFill/>
                </a:ln>
                <a:solidFill>
                  <a:srgbClr val="FF0000"/>
                </a:solidFill>
                <a:effectLst/>
                <a:uLnTx/>
                <a:uFillTx/>
                <a:latin typeface="Arial"/>
                <a:ea typeface="+mn-ea"/>
                <a:cs typeface="+mn-cs"/>
              </a:rPr>
              <a:t>problems also have in common is that they still have to be </a:t>
            </a:r>
            <a:r>
              <a:rPr kumimoji="0" lang="en-US" sz="2800" b="1" i="0" u="none" strike="noStrike" kern="1200" cap="none" spc="0" normalizeH="0" baseline="0" noProof="0" dirty="0">
                <a:ln>
                  <a:noFill/>
                </a:ln>
                <a:solidFill>
                  <a:srgbClr val="C00000"/>
                </a:solidFill>
                <a:effectLst/>
                <a:uLnTx/>
                <a:uFillTx/>
                <a:latin typeface="Arial"/>
                <a:ea typeface="+mn-ea"/>
                <a:cs typeface="+mn-cs"/>
              </a:rPr>
              <a:t>transformed into a researchable topic for investigation.</a:t>
            </a:r>
            <a:r>
              <a:rPr kumimoji="0" lang="en-US" sz="2800" b="0" i="0" u="none" strike="noStrike" kern="1200" cap="none" spc="0" normalizeH="0" baseline="0" noProof="0" dirty="0">
                <a:ln>
                  <a:noFill/>
                </a:ln>
                <a:solidFill>
                  <a:srgbClr val="00206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Once we have identified the management problem, it needs to be narrowed down to a </a:t>
            </a:r>
            <a:r>
              <a:rPr kumimoji="0" lang="en-US" sz="2000" b="1" i="0" u="none" strike="noStrike" kern="1200" cap="none" spc="0" normalizeH="0" baseline="0" noProof="0" dirty="0">
                <a:ln>
                  <a:noFill/>
                </a:ln>
                <a:solidFill>
                  <a:srgbClr val="002060"/>
                </a:solidFill>
                <a:effectLst/>
                <a:uLnTx/>
                <a:uFillTx/>
                <a:latin typeface="Arial"/>
                <a:ea typeface="+mn-ea"/>
                <a:cs typeface="+mn-cs"/>
              </a:rPr>
              <a:t>researchable topic for study</a:t>
            </a:r>
            <a:endParaRPr kumimoji="0" lang="en-MY" sz="2400" b="1" i="0" u="none" strike="noStrike" kern="1200" cap="none" spc="0" normalizeH="0" baseline="0" noProof="0" dirty="0">
              <a:ln>
                <a:noFill/>
              </a:ln>
              <a:solidFill>
                <a:srgbClr val="002060"/>
              </a:solidFill>
              <a:effectLst/>
              <a:uLnTx/>
              <a:uFillTx/>
              <a:latin typeface="Arial"/>
              <a:ea typeface="+mn-ea"/>
              <a:cs typeface="+mn-cs"/>
            </a:endParaRPr>
          </a:p>
        </p:txBody>
      </p:sp>
      <p:pic>
        <p:nvPicPr>
          <p:cNvPr id="9" name="Picture 8">
            <a:extLst>
              <a:ext uri="{FF2B5EF4-FFF2-40B4-BE49-F238E27FC236}">
                <a16:creationId xmlns:a16="http://schemas.microsoft.com/office/drawing/2014/main" id="{004E3230-F710-43C1-AEC5-AAD97D91799D}"/>
              </a:ext>
            </a:extLst>
          </p:cNvPr>
          <p:cNvPicPr>
            <a:picLocks noChangeAspect="1"/>
          </p:cNvPicPr>
          <p:nvPr/>
        </p:nvPicPr>
        <p:blipFill>
          <a:blip r:embed="rId2"/>
          <a:stretch>
            <a:fillRect/>
          </a:stretch>
        </p:blipFill>
        <p:spPr>
          <a:xfrm>
            <a:off x="8844970" y="4824168"/>
            <a:ext cx="3103133" cy="1390008"/>
          </a:xfrm>
          <a:prstGeom prst="rect">
            <a:avLst/>
          </a:prstGeom>
        </p:spPr>
      </p:pic>
      <p:sp>
        <p:nvSpPr>
          <p:cNvPr id="11" name="Arrow: Right 10">
            <a:extLst>
              <a:ext uri="{FF2B5EF4-FFF2-40B4-BE49-F238E27FC236}">
                <a16:creationId xmlns:a16="http://schemas.microsoft.com/office/drawing/2014/main" id="{5D943834-51CD-4D48-96CC-942087CDBFF7}"/>
              </a:ext>
            </a:extLst>
          </p:cNvPr>
          <p:cNvSpPr/>
          <p:nvPr/>
        </p:nvSpPr>
        <p:spPr bwMode="auto">
          <a:xfrm>
            <a:off x="8475876" y="5226278"/>
            <a:ext cx="369888" cy="585788"/>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MY"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7AC10247-47CA-46E3-9005-2B539B9D5A3E}"/>
              </a:ext>
            </a:extLst>
          </p:cNvPr>
          <p:cNvSpPr txBox="1"/>
          <p:nvPr/>
        </p:nvSpPr>
        <p:spPr>
          <a:xfrm>
            <a:off x="8458200" y="0"/>
            <a:ext cx="31422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000000"/>
                </a:solidFill>
                <a:effectLst/>
                <a:uLnTx/>
                <a:uFillTx/>
                <a:latin typeface="Arial"/>
                <a:ea typeface="+mn-ea"/>
                <a:cs typeface="+mn-cs"/>
              </a:rPr>
              <a:t>Sekaran and Bougie</a:t>
            </a:r>
          </a:p>
        </p:txBody>
      </p:sp>
    </p:spTree>
    <p:extLst>
      <p:ext uri="{BB962C8B-B14F-4D97-AF65-F5344CB8AC3E}">
        <p14:creationId xmlns:p14="http://schemas.microsoft.com/office/powerpoint/2010/main" val="25132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FD74-93F3-4B5F-909F-CAFAD712649D}"/>
              </a:ext>
            </a:extLst>
          </p:cNvPr>
          <p:cNvSpPr>
            <a:spLocks noGrp="1"/>
          </p:cNvSpPr>
          <p:nvPr>
            <p:ph type="title"/>
          </p:nvPr>
        </p:nvSpPr>
        <p:spPr>
          <a:xfrm>
            <a:off x="203598" y="38270"/>
            <a:ext cx="9389533" cy="392282"/>
          </a:xfrm>
        </p:spPr>
        <p:txBody>
          <a:bodyPr/>
          <a:lstStyle/>
          <a:p>
            <a:r>
              <a:rPr lang="en-US" sz="3600" b="1" i="0" u="none" strike="noStrike" baseline="0" dirty="0">
                <a:solidFill>
                  <a:srgbClr val="B6111A"/>
                </a:solidFill>
                <a:latin typeface="CronosPro-Bold"/>
              </a:rPr>
              <a:t>Bringing clarity and focus to the problem</a:t>
            </a:r>
            <a:endParaRPr lang="en-MY" sz="4400" dirty="0"/>
          </a:p>
        </p:txBody>
      </p:sp>
      <p:sp>
        <p:nvSpPr>
          <p:cNvPr id="5" name="Footer Placeholder 4">
            <a:extLst>
              <a:ext uri="{FF2B5EF4-FFF2-40B4-BE49-F238E27FC236}">
                <a16:creationId xmlns:a16="http://schemas.microsoft.com/office/drawing/2014/main" id="{F56D7C1D-5CB8-4F64-86CE-1BE6979C3FBB}"/>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TextBox 6">
            <a:extLst>
              <a:ext uri="{FF2B5EF4-FFF2-40B4-BE49-F238E27FC236}">
                <a16:creationId xmlns:a16="http://schemas.microsoft.com/office/drawing/2014/main" id="{159C9A13-5901-43C5-B79C-F8ACE6534A5F}"/>
              </a:ext>
            </a:extLst>
          </p:cNvPr>
          <p:cNvSpPr txBox="1"/>
          <p:nvPr/>
        </p:nvSpPr>
        <p:spPr>
          <a:xfrm>
            <a:off x="101799" y="430552"/>
            <a:ext cx="11988402" cy="649408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Bring clarity and focus to your problem is to isolate the key ideas in the first version of the problem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Example: </a:t>
            </a:r>
            <a:r>
              <a:rPr kumimoji="0" lang="en-US" sz="2400" b="0" i="0" u="none" strike="noStrike" kern="1200" cap="none" spc="0" normalizeH="0" baseline="0" noProof="0" dirty="0">
                <a:ln>
                  <a:noFill/>
                </a:ln>
                <a:solidFill>
                  <a:srgbClr val="FF0000"/>
                </a:solidFill>
                <a:effectLst/>
                <a:uLnTx/>
                <a:uFillTx/>
                <a:latin typeface="Arial"/>
                <a:ea typeface="+mn-ea"/>
                <a:cs typeface="+mn-cs"/>
              </a:rPr>
              <a:t>“</a:t>
            </a:r>
            <a:r>
              <a:rPr kumimoji="0" lang="en-US" sz="2800" b="1" i="0" u="none" strike="noStrike" kern="1200" cap="none" spc="0" normalizeH="0" baseline="0" noProof="0" dirty="0">
                <a:ln>
                  <a:noFill/>
                </a:ln>
                <a:solidFill>
                  <a:srgbClr val="FF0000"/>
                </a:solidFill>
                <a:effectLst/>
                <a:uLnTx/>
                <a:uFillTx/>
                <a:latin typeface="Arial"/>
                <a:ea typeface="+mn-ea"/>
                <a:cs typeface="+mn-cs"/>
              </a:rPr>
              <a:t>Women</a:t>
            </a:r>
            <a:r>
              <a:rPr kumimoji="0" lang="en-US" sz="2400" b="1" i="0" u="none" strike="noStrike" kern="1200" cap="none" spc="0" normalizeH="0" baseline="0" noProof="0" dirty="0">
                <a:ln>
                  <a:noFill/>
                </a:ln>
                <a:solidFill>
                  <a:srgbClr val="FF0000"/>
                </a:solidFill>
                <a:effectLst/>
                <a:uLnTx/>
                <a:uFillTx/>
                <a:latin typeface="Arial"/>
                <a:ea typeface="+mn-ea"/>
                <a:cs typeface="+mn-cs"/>
              </a:rPr>
              <a:t> </a:t>
            </a:r>
            <a:r>
              <a:rPr kumimoji="0" lang="en-US" sz="2400" b="1" i="0" u="none" strike="noStrike" kern="1200" cap="none" spc="0" normalizeH="0" baseline="0" noProof="0" dirty="0">
                <a:ln>
                  <a:noFill/>
                </a:ln>
                <a:solidFill>
                  <a:srgbClr val="002060"/>
                </a:solidFill>
                <a:effectLst/>
                <a:uLnTx/>
                <a:uFillTx/>
                <a:latin typeface="Arial"/>
                <a:ea typeface="+mn-ea"/>
                <a:cs typeface="+mn-cs"/>
              </a:rPr>
              <a:t>in organizations in the Private sector in Malaysia are not</a:t>
            </a:r>
            <a:r>
              <a:rPr kumimoji="0" lang="en-US" sz="2400" b="1" i="0" u="none" strike="noStrike" kern="1200" cap="none" spc="0" normalizeH="0" baseline="0" noProof="0" dirty="0">
                <a:ln>
                  <a:noFill/>
                </a:ln>
                <a:solidFill>
                  <a:srgbClr val="FF0000"/>
                </a:solidFill>
                <a:effectLst/>
                <a:uLnTx/>
                <a:uFillTx/>
                <a:latin typeface="Arial"/>
                <a:ea typeface="+mn-ea"/>
                <a:cs typeface="+mn-cs"/>
              </a:rPr>
              <a:t> </a:t>
            </a:r>
            <a:r>
              <a:rPr kumimoji="0" lang="en-US" sz="2800" b="1" i="0" u="none" strike="noStrike" kern="1200" cap="none" spc="0" normalizeH="0" baseline="0" noProof="0" dirty="0">
                <a:ln>
                  <a:noFill/>
                </a:ln>
                <a:solidFill>
                  <a:srgbClr val="FF0000"/>
                </a:solidFill>
                <a:effectLst/>
                <a:uLnTx/>
                <a:uFillTx/>
                <a:latin typeface="Arial"/>
                <a:ea typeface="+mn-ea"/>
                <a:cs typeface="+mn-cs"/>
              </a:rPr>
              <a:t>advancing</a:t>
            </a:r>
            <a:r>
              <a:rPr kumimoji="0" lang="en-US" sz="2400" b="1" i="0" u="none" strike="noStrike" kern="1200" cap="none" spc="0" normalizeH="0" baseline="0" noProof="0" dirty="0">
                <a:ln>
                  <a:noFill/>
                </a:ln>
                <a:solidFill>
                  <a:srgbClr val="FF0000"/>
                </a:solidFill>
                <a:effectLst/>
                <a:uLnTx/>
                <a:uFillTx/>
                <a:latin typeface="Arial"/>
                <a:ea typeface="+mn-ea"/>
                <a:cs typeface="+mn-cs"/>
              </a:rPr>
              <a:t> </a:t>
            </a:r>
            <a:r>
              <a:rPr kumimoji="0" lang="en-US" sz="2400" b="1" i="0" u="none" strike="noStrike" kern="1200" cap="none" spc="0" normalizeH="0" baseline="0" noProof="0" dirty="0">
                <a:ln>
                  <a:noFill/>
                </a:ln>
                <a:solidFill>
                  <a:srgbClr val="002060"/>
                </a:solidFill>
                <a:effectLst/>
                <a:uLnTx/>
                <a:uFillTx/>
                <a:latin typeface="Arial"/>
                <a:ea typeface="+mn-ea"/>
                <a:cs typeface="+mn-cs"/>
              </a:rPr>
              <a:t>in their </a:t>
            </a:r>
            <a:r>
              <a:rPr kumimoji="0" lang="en-US" sz="2800" b="1" i="0" u="none" strike="noStrike" kern="1200" cap="none" spc="0" normalizeH="0" baseline="0" noProof="0" dirty="0">
                <a:ln>
                  <a:noFill/>
                </a:ln>
                <a:solidFill>
                  <a:srgbClr val="FF0000"/>
                </a:solidFill>
                <a:effectLst/>
                <a:uLnTx/>
                <a:uFillTx/>
                <a:latin typeface="Arial"/>
                <a:ea typeface="+mn-ea"/>
                <a:cs typeface="+mn-cs"/>
              </a:rPr>
              <a:t>careers.”</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a:ea typeface="+mn-ea"/>
                <a:cs typeface="+mn-cs"/>
              </a:rPr>
              <a:t>To identify the key terms in your problem statemen</a:t>
            </a:r>
            <a:r>
              <a:rPr kumimoji="0" lang="en-US" sz="2400" b="0" i="0" u="none" strike="noStrike" kern="1200" cap="none" spc="0" normalizeH="0" baseline="0" noProof="0" dirty="0">
                <a:ln>
                  <a:noFill/>
                </a:ln>
                <a:solidFill>
                  <a:srgbClr val="002060"/>
                </a:solidFill>
                <a:effectLst/>
                <a:uLnTx/>
                <a:uFillTx/>
                <a:latin typeface="Arial"/>
                <a:ea typeface="+mn-ea"/>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Look for the</a:t>
            </a:r>
            <a:r>
              <a:rPr kumimoji="0" lang="en-US" sz="2400" b="1" i="0" u="none" strike="noStrike" kern="1200" cap="none" spc="0" normalizeH="0" baseline="0" noProof="0" dirty="0">
                <a:ln>
                  <a:noFill/>
                </a:ln>
                <a:solidFill>
                  <a:srgbClr val="002060"/>
                </a:solidFill>
                <a:effectLst/>
                <a:uLnTx/>
                <a:uFillTx/>
                <a:latin typeface="Arial"/>
                <a:ea typeface="+mn-ea"/>
                <a:cs typeface="+mn-cs"/>
              </a:rPr>
              <a:t> subjects </a:t>
            </a:r>
            <a:r>
              <a:rPr kumimoji="0" lang="en-US" sz="2400" b="0" i="0" u="none" strike="noStrike" kern="1200" cap="none" spc="0" normalizeH="0" baseline="0" noProof="0" dirty="0">
                <a:ln>
                  <a:noFill/>
                </a:ln>
                <a:solidFill>
                  <a:srgbClr val="002060"/>
                </a:solidFill>
                <a:effectLst/>
                <a:uLnTx/>
                <a:uFillTx/>
                <a:latin typeface="Arial"/>
                <a:ea typeface="+mn-ea"/>
                <a:cs typeface="+mn-cs"/>
              </a:rPr>
              <a:t>(careers), </a:t>
            </a:r>
            <a:r>
              <a:rPr kumimoji="0" lang="en-US" sz="2400" b="1" i="0" u="none" strike="noStrike" kern="1200" cap="none" spc="0" normalizeH="0" baseline="0" noProof="0" dirty="0">
                <a:ln>
                  <a:noFill/>
                </a:ln>
                <a:solidFill>
                  <a:srgbClr val="002060"/>
                </a:solidFill>
                <a:effectLst/>
                <a:uLnTx/>
                <a:uFillTx/>
                <a:latin typeface="Arial"/>
                <a:ea typeface="+mn-ea"/>
                <a:cs typeface="+mn-cs"/>
              </a:rPr>
              <a:t>verbs</a:t>
            </a:r>
            <a:r>
              <a:rPr kumimoji="0" lang="en-US" sz="2400" b="0" i="0" u="none" strike="noStrike" kern="1200" cap="none" spc="0" normalizeH="0" baseline="0" noProof="0" dirty="0">
                <a:ln>
                  <a:noFill/>
                </a:ln>
                <a:solidFill>
                  <a:srgbClr val="002060"/>
                </a:solidFill>
                <a:effectLst/>
                <a:uLnTx/>
                <a:uFillTx/>
                <a:latin typeface="Arial"/>
                <a:ea typeface="+mn-ea"/>
                <a:cs typeface="+mn-cs"/>
              </a:rPr>
              <a:t> (advancing), and </a:t>
            </a:r>
            <a:r>
              <a:rPr kumimoji="0" lang="en-US" sz="2400" b="1" i="0" u="none" strike="noStrike" kern="1200" cap="none" spc="0" normalizeH="0" baseline="0" noProof="0" dirty="0">
                <a:ln>
                  <a:noFill/>
                </a:ln>
                <a:solidFill>
                  <a:srgbClr val="002060"/>
                </a:solidFill>
                <a:effectLst/>
                <a:uLnTx/>
                <a:uFillTx/>
                <a:latin typeface="Arial"/>
                <a:ea typeface="+mn-ea"/>
                <a:cs typeface="+mn-cs"/>
              </a:rPr>
              <a:t>objects</a:t>
            </a:r>
            <a:r>
              <a:rPr kumimoji="0" lang="en-US" sz="2400" b="0" i="0" u="none" strike="noStrike" kern="1200" cap="none" spc="0" normalizeH="0" baseline="0" noProof="0" dirty="0">
                <a:ln>
                  <a:noFill/>
                </a:ln>
                <a:solidFill>
                  <a:srgbClr val="002060"/>
                </a:solidFill>
                <a:effectLst/>
                <a:uLnTx/>
                <a:uFillTx/>
                <a:latin typeface="Arial"/>
                <a:ea typeface="+mn-ea"/>
                <a:cs typeface="+mn-cs"/>
              </a:rPr>
              <a:t> (women) in your statement.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Definitions of key terms must be precise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I</a:t>
            </a:r>
            <a:r>
              <a:rPr kumimoji="0" lang="en-US" sz="2400" b="0" i="0" u="none" strike="noStrike" kern="1200" cap="none" spc="0" normalizeH="0" baseline="0" noProof="0" dirty="0">
                <a:ln>
                  <a:noFill/>
                </a:ln>
                <a:solidFill>
                  <a:srgbClr val="002060"/>
                </a:solidFill>
                <a:effectLst/>
                <a:uLnTx/>
                <a:uFillTx/>
                <a:latin typeface="Arial"/>
                <a:ea typeface="+mn-ea"/>
                <a:cs typeface="+mn-cs"/>
              </a:rPr>
              <a:t>n order to identify the subject of the research and to gain access to relevant academic literature.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The literature review will help you to refine your research objective(s) and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    questions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To develop a feasible topic for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2060"/>
              </a:solidFill>
              <a:effectLst/>
              <a:uLnTx/>
              <a:uFillTx/>
              <a:latin typeface="Arial"/>
              <a:ea typeface="+mn-ea"/>
              <a:cs typeface="+mn-cs"/>
            </a:endParaRPr>
          </a:p>
        </p:txBody>
      </p:sp>
      <p:sp>
        <p:nvSpPr>
          <p:cNvPr id="8" name="Speech Bubble: Rectangle 7">
            <a:extLst>
              <a:ext uri="{FF2B5EF4-FFF2-40B4-BE49-F238E27FC236}">
                <a16:creationId xmlns:a16="http://schemas.microsoft.com/office/drawing/2014/main" id="{F0924B91-AEE5-4F06-B903-36DD908742C2}"/>
              </a:ext>
            </a:extLst>
          </p:cNvPr>
          <p:cNvSpPr/>
          <p:nvPr/>
        </p:nvSpPr>
        <p:spPr bwMode="auto">
          <a:xfrm>
            <a:off x="4942284" y="2275517"/>
            <a:ext cx="1385888" cy="612648"/>
          </a:xfrm>
          <a:prstGeom prst="wedgeRectCallout">
            <a:avLst>
              <a:gd name="adj1" fmla="val -86458"/>
              <a:gd name="adj2" fmla="val -44776"/>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charset="0"/>
                <a:ea typeface="+mn-ea"/>
                <a:cs typeface="+mn-cs"/>
              </a:rPr>
              <a:t>Subject</a:t>
            </a:r>
          </a:p>
        </p:txBody>
      </p:sp>
      <p:sp>
        <p:nvSpPr>
          <p:cNvPr id="9" name="Speech Bubble: Rectangle 8">
            <a:extLst>
              <a:ext uri="{FF2B5EF4-FFF2-40B4-BE49-F238E27FC236}">
                <a16:creationId xmlns:a16="http://schemas.microsoft.com/office/drawing/2014/main" id="{65026B29-9787-4FF6-9752-05A3A01728D9}"/>
              </a:ext>
            </a:extLst>
          </p:cNvPr>
          <p:cNvSpPr/>
          <p:nvPr/>
        </p:nvSpPr>
        <p:spPr bwMode="auto">
          <a:xfrm>
            <a:off x="4010290" y="843354"/>
            <a:ext cx="1385888" cy="612648"/>
          </a:xfrm>
          <a:prstGeom prst="wedgeRectCallout">
            <a:avLst>
              <a:gd name="adj1" fmla="val -146252"/>
              <a:gd name="adj2" fmla="val 69497"/>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charset="0"/>
                <a:ea typeface="+mn-ea"/>
                <a:cs typeface="+mn-cs"/>
              </a:rPr>
              <a:t>Object</a:t>
            </a:r>
          </a:p>
        </p:txBody>
      </p:sp>
      <p:sp>
        <p:nvSpPr>
          <p:cNvPr id="10" name="Speech Bubble: Rectangle 9">
            <a:extLst>
              <a:ext uri="{FF2B5EF4-FFF2-40B4-BE49-F238E27FC236}">
                <a16:creationId xmlns:a16="http://schemas.microsoft.com/office/drawing/2014/main" id="{A9633E30-8D41-4679-8508-71743105E325}"/>
              </a:ext>
            </a:extLst>
          </p:cNvPr>
          <p:cNvSpPr/>
          <p:nvPr/>
        </p:nvSpPr>
        <p:spPr bwMode="auto">
          <a:xfrm>
            <a:off x="566143" y="2481453"/>
            <a:ext cx="1385888" cy="612648"/>
          </a:xfrm>
          <a:prstGeom prst="wedgeRectCallout">
            <a:avLst>
              <a:gd name="adj1" fmla="val -15324"/>
              <a:gd name="adj2" fmla="val -70429"/>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charset="0"/>
                <a:ea typeface="+mn-ea"/>
                <a:cs typeface="+mn-cs"/>
              </a:rPr>
              <a:t>Verb</a:t>
            </a:r>
          </a:p>
        </p:txBody>
      </p:sp>
      <p:pic>
        <p:nvPicPr>
          <p:cNvPr id="3" name="Picture 2">
            <a:extLst>
              <a:ext uri="{FF2B5EF4-FFF2-40B4-BE49-F238E27FC236}">
                <a16:creationId xmlns:a16="http://schemas.microsoft.com/office/drawing/2014/main" id="{23071B1E-6851-4BC4-8A50-2BBB9165EDF1}"/>
              </a:ext>
            </a:extLst>
          </p:cNvPr>
          <p:cNvPicPr>
            <a:picLocks noChangeAspect="1"/>
          </p:cNvPicPr>
          <p:nvPr/>
        </p:nvPicPr>
        <p:blipFill>
          <a:blip r:embed="rId2"/>
          <a:stretch>
            <a:fillRect/>
          </a:stretch>
        </p:blipFill>
        <p:spPr>
          <a:xfrm>
            <a:off x="9310008" y="6364181"/>
            <a:ext cx="2487384" cy="493819"/>
          </a:xfrm>
          <a:prstGeom prst="rect">
            <a:avLst/>
          </a:prstGeom>
        </p:spPr>
      </p:pic>
      <p:sp>
        <p:nvSpPr>
          <p:cNvPr id="4" name="Rectangle 3">
            <a:extLst>
              <a:ext uri="{FF2B5EF4-FFF2-40B4-BE49-F238E27FC236}">
                <a16:creationId xmlns:a16="http://schemas.microsoft.com/office/drawing/2014/main" id="{B02A196B-3536-4C02-8A00-C56DE80D6482}"/>
              </a:ext>
            </a:extLst>
          </p:cNvPr>
          <p:cNvSpPr/>
          <p:nvPr/>
        </p:nvSpPr>
        <p:spPr bwMode="auto">
          <a:xfrm>
            <a:off x="566143" y="6504222"/>
            <a:ext cx="5363170" cy="4204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2000" b="1" i="0" u="none" strike="noStrike" kern="1200" cap="none" spc="0" normalizeH="0" baseline="0" noProof="0" dirty="0">
                <a:ln>
                  <a:noFill/>
                </a:ln>
                <a:solidFill>
                  <a:srgbClr val="000000"/>
                </a:solidFill>
                <a:effectLst/>
                <a:uLnTx/>
                <a:uFillTx/>
                <a:latin typeface="Arial" charset="0"/>
                <a:ea typeface="+mn-ea"/>
                <a:cs typeface="+mn-cs"/>
              </a:rPr>
              <a:t>Clarity and Precision</a:t>
            </a:r>
          </a:p>
        </p:txBody>
      </p:sp>
    </p:spTree>
    <p:extLst>
      <p:ext uri="{BB962C8B-B14F-4D97-AF65-F5344CB8AC3E}">
        <p14:creationId xmlns:p14="http://schemas.microsoft.com/office/powerpoint/2010/main" val="1987513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BC0E-D802-4BC3-870C-5326707E5AA6}"/>
              </a:ext>
            </a:extLst>
          </p:cNvPr>
          <p:cNvSpPr>
            <a:spLocks noGrp="1"/>
          </p:cNvSpPr>
          <p:nvPr>
            <p:ph type="title"/>
          </p:nvPr>
        </p:nvSpPr>
        <p:spPr/>
        <p:txBody>
          <a:bodyPr/>
          <a:lstStyle/>
          <a:p>
            <a:r>
              <a:rPr lang="en-MY" sz="4400" b="1" dirty="0">
                <a:solidFill>
                  <a:srgbClr val="FF0000"/>
                </a:solidFill>
              </a:rPr>
              <a:t>Problem vs Symptom</a:t>
            </a:r>
          </a:p>
        </p:txBody>
      </p:sp>
      <p:sp>
        <p:nvSpPr>
          <p:cNvPr id="5" name="Footer Placeholder 4">
            <a:extLst>
              <a:ext uri="{FF2B5EF4-FFF2-40B4-BE49-F238E27FC236}">
                <a16:creationId xmlns:a16="http://schemas.microsoft.com/office/drawing/2014/main" id="{63121E7A-AE5E-4056-A8AF-3F430D9AAD9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57C3DD19-7974-4899-A43A-EFC677EC4EA6}"/>
              </a:ext>
            </a:extLst>
          </p:cNvPr>
          <p:cNvPicPr>
            <a:picLocks noChangeAspect="1"/>
          </p:cNvPicPr>
          <p:nvPr/>
        </p:nvPicPr>
        <p:blipFill>
          <a:blip r:embed="rId2"/>
          <a:stretch>
            <a:fillRect/>
          </a:stretch>
        </p:blipFill>
        <p:spPr>
          <a:xfrm>
            <a:off x="1988457" y="1524000"/>
            <a:ext cx="7126513" cy="5059362"/>
          </a:xfrm>
          <a:prstGeom prst="rect">
            <a:avLst/>
          </a:prstGeom>
        </p:spPr>
      </p:pic>
    </p:spTree>
    <p:extLst>
      <p:ext uri="{BB962C8B-B14F-4D97-AF65-F5344CB8AC3E}">
        <p14:creationId xmlns:p14="http://schemas.microsoft.com/office/powerpoint/2010/main" val="4260837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088D-7BAD-4C4A-9612-E91FA1CA2964}"/>
              </a:ext>
            </a:extLst>
          </p:cNvPr>
          <p:cNvSpPr>
            <a:spLocks noGrp="1"/>
          </p:cNvSpPr>
          <p:nvPr>
            <p:ph type="title"/>
          </p:nvPr>
        </p:nvSpPr>
        <p:spPr>
          <a:xfrm>
            <a:off x="0" y="23192"/>
            <a:ext cx="12192000" cy="815009"/>
          </a:xfrm>
          <a:solidFill>
            <a:schemeClr val="bg1">
              <a:lumMod val="95000"/>
            </a:schemeClr>
          </a:solidFill>
        </p:spPr>
        <p:txBody>
          <a:bodyPr>
            <a:normAutofit fontScale="90000"/>
          </a:bodyPr>
          <a:lstStyle/>
          <a:p>
            <a:r>
              <a:rPr lang="en-US" sz="4400" b="1" dirty="0">
                <a:solidFill>
                  <a:srgbClr val="B6111A"/>
                </a:solidFill>
                <a:latin typeface="CronosPro-Bold"/>
              </a:rPr>
              <a:t>Problems versus symptoms of problems</a:t>
            </a:r>
            <a:r>
              <a:rPr lang="en-US" sz="2800" b="1" dirty="0">
                <a:solidFill>
                  <a:srgbClr val="B6111A"/>
                </a:solidFill>
                <a:latin typeface="CronosPro-Bold"/>
              </a:rPr>
              <a:t>.</a:t>
            </a:r>
            <a:br>
              <a:rPr lang="en-US" sz="2800" b="1" dirty="0">
                <a:solidFill>
                  <a:srgbClr val="B6111A"/>
                </a:solidFill>
                <a:latin typeface="CronosPro-Bold"/>
              </a:rPr>
            </a:br>
            <a:r>
              <a:rPr lang="en-US" sz="2800" b="1" dirty="0">
                <a:solidFill>
                  <a:srgbClr val="B6111A"/>
                </a:solidFill>
                <a:latin typeface="CronosPro-Bold"/>
              </a:rPr>
              <a:t> </a:t>
            </a:r>
            <a:r>
              <a:rPr lang="en-US" sz="2800" b="1" dirty="0">
                <a:solidFill>
                  <a:srgbClr val="002060"/>
                </a:solidFill>
                <a:latin typeface="CronosPro-Bold"/>
              </a:rPr>
              <a:t>Address the true cause – Not the symptom</a:t>
            </a:r>
            <a:endParaRPr lang="en-MY" sz="3200" dirty="0">
              <a:solidFill>
                <a:srgbClr val="002060"/>
              </a:solidFill>
            </a:endParaRPr>
          </a:p>
        </p:txBody>
      </p:sp>
      <p:sp>
        <p:nvSpPr>
          <p:cNvPr id="4" name="Footer Placeholder 3">
            <a:extLst>
              <a:ext uri="{FF2B5EF4-FFF2-40B4-BE49-F238E27FC236}">
                <a16:creationId xmlns:a16="http://schemas.microsoft.com/office/drawing/2014/main" id="{4F9311DB-3703-4020-B17F-6EB8C29C990C}"/>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Arial"/>
              <a:ea typeface="+mn-ea"/>
              <a:cs typeface="+mn-cs"/>
            </a:endParaRPr>
          </a:p>
        </p:txBody>
      </p:sp>
      <p:sp>
        <p:nvSpPr>
          <p:cNvPr id="6" name="Rectangle 5">
            <a:extLst>
              <a:ext uri="{FF2B5EF4-FFF2-40B4-BE49-F238E27FC236}">
                <a16:creationId xmlns:a16="http://schemas.microsoft.com/office/drawing/2014/main" id="{F2B3DCF2-FCDB-4096-8642-79DBBB2860B1}"/>
              </a:ext>
            </a:extLst>
          </p:cNvPr>
          <p:cNvSpPr/>
          <p:nvPr/>
        </p:nvSpPr>
        <p:spPr>
          <a:xfrm>
            <a:off x="0" y="838201"/>
            <a:ext cx="6096000" cy="6001643"/>
          </a:xfrm>
          <a:prstGeom prst="rect">
            <a:avLst/>
          </a:prstGeom>
          <a:solidFill>
            <a:schemeClr val="bg1"/>
          </a:solidFill>
          <a:ln>
            <a:solidFill>
              <a:schemeClr val="accent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It is very important that </a:t>
            </a:r>
            <a:r>
              <a:rPr kumimoji="0" lang="en-US" sz="2400" b="1" i="0" u="none" strike="noStrike" kern="1200" cap="none" spc="0" normalizeH="0" baseline="0" noProof="0" dirty="0">
                <a:ln>
                  <a:noFill/>
                </a:ln>
                <a:solidFill>
                  <a:srgbClr val="FF0000"/>
                </a:solidFill>
                <a:effectLst/>
                <a:uLnTx/>
                <a:uFillTx/>
                <a:latin typeface="MinionPro-Regular"/>
                <a:ea typeface="+mn-ea"/>
                <a:cs typeface="+mn-cs"/>
              </a:rPr>
              <a:t>symptoms of problems</a:t>
            </a: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 are not defined as the real problem.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Example: a manager might have tried to decrease </a:t>
            </a:r>
            <a:r>
              <a:rPr kumimoji="0" lang="en-US" sz="2400" b="1" i="0" u="none" strike="noStrike" kern="1200" cap="none" spc="0" normalizeH="0" baseline="0" noProof="0" dirty="0">
                <a:ln>
                  <a:noFill/>
                </a:ln>
                <a:solidFill>
                  <a:srgbClr val="FF0000"/>
                </a:solidFill>
                <a:effectLst/>
                <a:uLnTx/>
                <a:uFillTx/>
                <a:latin typeface="MinionPro-Regular"/>
                <a:ea typeface="+mn-ea"/>
                <a:cs typeface="+mn-cs"/>
              </a:rPr>
              <a:t>employee turnover </a:t>
            </a: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by increasing wages, but with little success.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MinionPro-Regular"/>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Here the real problem may be something else such as the low motivation of employees who feel they do not have enough control over their work.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MinionPro-Regular"/>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The </a:t>
            </a:r>
            <a:r>
              <a:rPr kumimoji="0" lang="en-US" sz="2400" b="1" i="0" u="none" strike="noStrike" kern="1200" cap="none" spc="0" normalizeH="0" baseline="0" noProof="0" dirty="0">
                <a:ln>
                  <a:noFill/>
                </a:ln>
                <a:solidFill>
                  <a:srgbClr val="FF0000"/>
                </a:solidFill>
                <a:effectLst/>
                <a:uLnTx/>
                <a:uFillTx/>
                <a:latin typeface="MinionPro-Regular"/>
                <a:ea typeface="+mn-ea"/>
                <a:cs typeface="+mn-cs"/>
              </a:rPr>
              <a:t>high turnover rate may merely be a symptom </a:t>
            </a: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of the deep‐rooted motivational problem.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2E005D20-10E8-4208-A07C-B1244A27AFBD}"/>
              </a:ext>
            </a:extLst>
          </p:cNvPr>
          <p:cNvSpPr/>
          <p:nvPr/>
        </p:nvSpPr>
        <p:spPr>
          <a:xfrm>
            <a:off x="6157458" y="917912"/>
            <a:ext cx="5973083" cy="5940088"/>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The 5 Whys Technique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My best employees are leaving the organization.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Why?</a:t>
            </a: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Because they not satisfied with their jobs.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Why?</a:t>
            </a: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Because they do not find a challenge in their jobs.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Why?</a:t>
            </a: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Because they do not have control over their work.</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Why?</a:t>
            </a: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Because they do not have a lot of influence over planning, executing, and evaluating the work they do.</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Why?</a:t>
            </a: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Because we have been reluctant to delegate.</a:t>
            </a:r>
            <a:endParaRPr kumimoji="0" lang="en-MY" sz="20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77234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8372-9800-4B43-85C8-D3A37E5DA610}"/>
              </a:ext>
            </a:extLst>
          </p:cNvPr>
          <p:cNvSpPr>
            <a:spLocks noGrp="1"/>
          </p:cNvSpPr>
          <p:nvPr>
            <p:ph type="title"/>
          </p:nvPr>
        </p:nvSpPr>
        <p:spPr>
          <a:xfrm>
            <a:off x="1524000" y="0"/>
            <a:ext cx="9144000" cy="365760"/>
          </a:xfrm>
        </p:spPr>
        <p:txBody>
          <a:bodyPr>
            <a:noAutofit/>
          </a:bodyPr>
          <a:lstStyle/>
          <a:p>
            <a:r>
              <a:rPr lang="en-US" sz="2400" b="1" dirty="0">
                <a:solidFill>
                  <a:srgbClr val="002060"/>
                </a:solidFill>
              </a:rPr>
              <a:t>Three Initial stages of Research Process</a:t>
            </a:r>
            <a:endParaRPr lang="en-MY" sz="2400" b="1" dirty="0">
              <a:solidFill>
                <a:srgbClr val="002060"/>
              </a:solidFill>
            </a:endParaRPr>
          </a:p>
        </p:txBody>
      </p:sp>
      <p:sp>
        <p:nvSpPr>
          <p:cNvPr id="4" name="Footer Placeholder 3">
            <a:extLst>
              <a:ext uri="{FF2B5EF4-FFF2-40B4-BE49-F238E27FC236}">
                <a16:creationId xmlns:a16="http://schemas.microsoft.com/office/drawing/2014/main" id="{09BD6F3C-3654-4C97-8F44-88AC4B68C62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5" name="Slide Number Placeholder 4">
            <a:extLst>
              <a:ext uri="{FF2B5EF4-FFF2-40B4-BE49-F238E27FC236}">
                <a16:creationId xmlns:a16="http://schemas.microsoft.com/office/drawing/2014/main" id="{926116E9-F87B-4695-91CC-F31667F6BCD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52E2DF01-971C-49B3-B237-5CF0FEE9B28C}"/>
              </a:ext>
            </a:extLst>
          </p:cNvPr>
          <p:cNvPicPr>
            <a:picLocks noChangeAspect="1"/>
          </p:cNvPicPr>
          <p:nvPr/>
        </p:nvPicPr>
        <p:blipFill>
          <a:blip r:embed="rId2"/>
          <a:stretch>
            <a:fillRect/>
          </a:stretch>
        </p:blipFill>
        <p:spPr>
          <a:xfrm>
            <a:off x="1" y="375699"/>
            <a:ext cx="12087224" cy="1238250"/>
          </a:xfrm>
          <a:prstGeom prst="rect">
            <a:avLst/>
          </a:prstGeom>
          <a:solidFill>
            <a:schemeClr val="accent2"/>
          </a:solidFill>
          <a:ln>
            <a:solidFill>
              <a:schemeClr val="accent1"/>
            </a:solidFill>
          </a:ln>
        </p:spPr>
      </p:pic>
      <p:sp>
        <p:nvSpPr>
          <p:cNvPr id="7" name="Rectangle 6">
            <a:extLst>
              <a:ext uri="{FF2B5EF4-FFF2-40B4-BE49-F238E27FC236}">
                <a16:creationId xmlns:a16="http://schemas.microsoft.com/office/drawing/2014/main" id="{EC0E0B8B-E81F-4C04-9FE0-30F58493F534}"/>
              </a:ext>
            </a:extLst>
          </p:cNvPr>
          <p:cNvSpPr/>
          <p:nvPr/>
        </p:nvSpPr>
        <p:spPr>
          <a:xfrm>
            <a:off x="0" y="1752600"/>
            <a:ext cx="3863825" cy="5105400"/>
          </a:xfrm>
          <a:prstGeom prst="rect">
            <a:avLst/>
          </a:prstGeom>
          <a:solidFill>
            <a:schemeClr val="bg1">
              <a:lumMod val="95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2200" b="0" i="1" u="none" strike="noStrike" kern="1200" cap="none" spc="0" normalizeH="0" baseline="0" noProof="0" dirty="0">
                <a:ln>
                  <a:noFill/>
                </a:ln>
                <a:solidFill>
                  <a:srgbClr val="000000"/>
                </a:solidFill>
                <a:effectLst/>
                <a:uLnTx/>
                <a:uFillTx/>
                <a:latin typeface="Gill Sans MT" panose="020B0502020104020203"/>
                <a:ea typeface="+mn-ea"/>
                <a:cs typeface="+mn-cs"/>
              </a:rPr>
              <a:t>Alternating </a:t>
            </a:r>
            <a:r>
              <a:rPr kumimoji="0" lang="en-MY" sz="2200" b="0" i="0" u="none" strike="noStrike" kern="1200" cap="none" spc="0" normalizeH="0" baseline="0" noProof="0" dirty="0">
                <a:ln>
                  <a:noFill/>
                </a:ln>
                <a:solidFill>
                  <a:srgbClr val="000000"/>
                </a:solidFill>
                <a:effectLst/>
                <a:uLnTx/>
                <a:uFillTx/>
                <a:latin typeface="Gill Sans MT" panose="020B0502020104020203"/>
                <a:ea typeface="+mn-ea"/>
                <a:cs typeface="+mn-cs"/>
              </a:rPr>
              <a:t>between preliminary</a:t>
            </a: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research (e.g., a first review of the literature) and (re)defining the problem statement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A more refined problem statement may trigger the need to collect further information which may inspire you to reframe the problem statement . . . and so on.</a:t>
            </a:r>
            <a:endParaRPr kumimoji="0" lang="en-MY"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BEAE3F41-24CC-42E6-B959-D3C3365E0A8A}"/>
              </a:ext>
            </a:extLst>
          </p:cNvPr>
          <p:cNvSpPr/>
          <p:nvPr/>
        </p:nvSpPr>
        <p:spPr>
          <a:xfrm>
            <a:off x="4134839" y="1752600"/>
            <a:ext cx="3884750" cy="5105400"/>
          </a:xfrm>
          <a:prstGeom prst="rect">
            <a:avLst/>
          </a:prstGeom>
          <a:solidFill>
            <a:schemeClr val="bg1">
              <a:lumMod val="95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Gill Sans MT" panose="020B0502020104020203"/>
                <a:ea typeface="+mn-ea"/>
                <a:cs typeface="+mn-cs"/>
              </a:rPr>
              <a:t>To gain a better understanding of the problem and to narrow the problem down to a researchable topic for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Gill Sans MT" panose="020B0502020104020203"/>
                <a:ea typeface="+mn-ea"/>
                <a:cs typeface="+mn-cs"/>
              </a:rPr>
              <a:t>Preliminary research should help the researcher to find answers to questions such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Gill Sans MT" panose="020B0502020104020203"/>
                <a:ea typeface="+mn-ea"/>
                <a:cs typeface="+mn-cs"/>
              </a:rPr>
              <a:t>“What is the problem?”;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Gill Sans MT" panose="020B0502020104020203"/>
                <a:ea typeface="+mn-ea"/>
                <a:cs typeface="+mn-cs"/>
              </a:rPr>
              <a:t>“Why does the problem exist?”;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Gill Sans MT" panose="020B0502020104020203"/>
                <a:ea typeface="+mn-ea"/>
                <a:cs typeface="+mn-cs"/>
              </a:rPr>
              <a:t>“Is the problem important?”;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Gill Sans MT" panose="020B0502020104020203"/>
                <a:ea typeface="+mn-ea"/>
                <a:cs typeface="+mn-cs"/>
              </a:rPr>
              <a:t>“What are the benefits of solving the problem?”</a:t>
            </a:r>
            <a:endParaRPr kumimoji="0" lang="en-MY"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FC86E613-32AF-44CB-A6A9-366DECA0382C}"/>
              </a:ext>
            </a:extLst>
          </p:cNvPr>
          <p:cNvSpPr/>
          <p:nvPr/>
        </p:nvSpPr>
        <p:spPr>
          <a:xfrm>
            <a:off x="8201024" y="1752600"/>
            <a:ext cx="3743325" cy="5105400"/>
          </a:xfrm>
          <a:prstGeom prst="rect">
            <a:avLst/>
          </a:prstGeom>
          <a:solidFill>
            <a:schemeClr val="bg1">
              <a:lumMod val="95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Gill Sans MT" panose="020B0502020104020203"/>
                <a:ea typeface="+mn-ea"/>
                <a:cs typeface="+mn-cs"/>
              </a:rPr>
              <a:t>The problem statement is unambiguous, specific, and focused, and that the problem is addressed from a specific academic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Gill Sans MT" panose="020B0502020104020203"/>
                <a:ea typeface="+mn-ea"/>
                <a:cs typeface="+mn-cs"/>
              </a:rPr>
              <a:t>A good problem statement includes both a statement of the research objective(s) and the research question(s).</a:t>
            </a:r>
          </a:p>
        </p:txBody>
      </p:sp>
      <p:sp>
        <p:nvSpPr>
          <p:cNvPr id="10" name="Arrow: Up 9">
            <a:extLst>
              <a:ext uri="{FF2B5EF4-FFF2-40B4-BE49-F238E27FC236}">
                <a16:creationId xmlns:a16="http://schemas.microsoft.com/office/drawing/2014/main" id="{F421E3C0-34C5-4057-A9F4-DD7BEDEA9366}"/>
              </a:ext>
            </a:extLst>
          </p:cNvPr>
          <p:cNvSpPr/>
          <p:nvPr/>
        </p:nvSpPr>
        <p:spPr>
          <a:xfrm>
            <a:off x="2819400" y="1371600"/>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1" name="Arrow: Up 10">
            <a:extLst>
              <a:ext uri="{FF2B5EF4-FFF2-40B4-BE49-F238E27FC236}">
                <a16:creationId xmlns:a16="http://schemas.microsoft.com/office/drawing/2014/main" id="{8E3A35E0-B7EC-423E-8BDF-2B121BA1766F}"/>
              </a:ext>
            </a:extLst>
          </p:cNvPr>
          <p:cNvSpPr/>
          <p:nvPr/>
        </p:nvSpPr>
        <p:spPr>
          <a:xfrm>
            <a:off x="6096000" y="1453018"/>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Arrow: Up 11">
            <a:extLst>
              <a:ext uri="{FF2B5EF4-FFF2-40B4-BE49-F238E27FC236}">
                <a16:creationId xmlns:a16="http://schemas.microsoft.com/office/drawing/2014/main" id="{05CBC6E4-8E5D-4CD8-9A82-89AC3895DE76}"/>
              </a:ext>
            </a:extLst>
          </p:cNvPr>
          <p:cNvSpPr/>
          <p:nvPr/>
        </p:nvSpPr>
        <p:spPr>
          <a:xfrm>
            <a:off x="9220200" y="1484409"/>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B0ABB4E3-26B9-44B4-8AFA-8EFC6F91DC74}"/>
              </a:ext>
            </a:extLst>
          </p:cNvPr>
          <p:cNvSpPr txBox="1"/>
          <p:nvPr/>
        </p:nvSpPr>
        <p:spPr>
          <a:xfrm>
            <a:off x="7881491" y="6396228"/>
            <a:ext cx="19193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Gill Sans MT" panose="020B0502020104020203"/>
                <a:ea typeface="+mn-ea"/>
                <a:cs typeface="+mn-cs"/>
              </a:rPr>
              <a:t>Sekaran and Bougie</a:t>
            </a:r>
            <a:endParaRPr kumimoji="0" lang="en-MY" sz="1800" b="0" i="1"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6C75CD40-53C5-4F1A-BF13-6DEA6F175BB7}"/>
              </a:ext>
            </a:extLst>
          </p:cNvPr>
          <p:cNvSpPr/>
          <p:nvPr/>
        </p:nvSpPr>
        <p:spPr>
          <a:xfrm>
            <a:off x="1683026" y="6359786"/>
            <a:ext cx="563692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Address the true cause – Not the symptom</a:t>
            </a:r>
            <a:endParaRPr kumimoji="0" lang="en-MY" sz="24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4019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957E-7F04-4820-81B9-97DCF4EC9A6B}"/>
              </a:ext>
            </a:extLst>
          </p:cNvPr>
          <p:cNvSpPr>
            <a:spLocks noGrp="1"/>
          </p:cNvSpPr>
          <p:nvPr>
            <p:ph type="title"/>
          </p:nvPr>
        </p:nvSpPr>
        <p:spPr>
          <a:xfrm>
            <a:off x="1510748" y="23192"/>
            <a:ext cx="9144000" cy="794411"/>
          </a:xfrm>
        </p:spPr>
        <p:txBody>
          <a:bodyPr/>
          <a:lstStyle/>
          <a:p>
            <a:r>
              <a:rPr lang="en-MY" sz="3200" b="1" dirty="0">
                <a:solidFill>
                  <a:srgbClr val="FF0000"/>
                </a:solidFill>
              </a:rPr>
              <a:t>Practical Research Problems</a:t>
            </a:r>
          </a:p>
        </p:txBody>
      </p:sp>
      <p:sp>
        <p:nvSpPr>
          <p:cNvPr id="3" name="Content Placeholder 2">
            <a:extLst>
              <a:ext uri="{FF2B5EF4-FFF2-40B4-BE49-F238E27FC236}">
                <a16:creationId xmlns:a16="http://schemas.microsoft.com/office/drawing/2014/main" id="{74651A54-F7DF-478F-9997-EE2D1F161FE9}"/>
              </a:ext>
            </a:extLst>
          </p:cNvPr>
          <p:cNvSpPr>
            <a:spLocks noGrp="1"/>
          </p:cNvSpPr>
          <p:nvPr>
            <p:ph idx="1"/>
          </p:nvPr>
        </p:nvSpPr>
        <p:spPr>
          <a:xfrm>
            <a:off x="1" y="833734"/>
            <a:ext cx="8069191" cy="5145266"/>
          </a:xfrm>
          <a:solidFill>
            <a:schemeClr val="bg1"/>
          </a:solidFill>
          <a:ln>
            <a:solidFill>
              <a:srgbClr val="FF0000"/>
            </a:solidFill>
          </a:ln>
        </p:spPr>
        <p:txBody>
          <a:bodyPr>
            <a:normAutofit fontScale="92500"/>
          </a:bodyPr>
          <a:lstStyle/>
          <a:p>
            <a:pPr marL="0" indent="0">
              <a:buNone/>
            </a:pPr>
            <a:r>
              <a:rPr lang="en-US" sz="3000" dirty="0">
                <a:solidFill>
                  <a:srgbClr val="FF0000"/>
                </a:solidFill>
              </a:rPr>
              <a:t>An undesirable situation in a real world:</a:t>
            </a:r>
          </a:p>
          <a:p>
            <a:r>
              <a:rPr lang="en-US" sz="2800" dirty="0"/>
              <a:t>Issues with performance or efficiency in an organization</a:t>
            </a:r>
          </a:p>
          <a:p>
            <a:r>
              <a:rPr lang="en-US" sz="2800" dirty="0"/>
              <a:t>Processes that could be improved in an institution</a:t>
            </a:r>
          </a:p>
          <a:p>
            <a:r>
              <a:rPr lang="en-US" sz="2800" dirty="0"/>
              <a:t>Areas of concern among practitioners in a field</a:t>
            </a:r>
          </a:p>
          <a:p>
            <a:r>
              <a:rPr lang="en-US" sz="2800" dirty="0"/>
              <a:t>Difficulties faced by specific groups of people in society</a:t>
            </a:r>
          </a:p>
          <a:p>
            <a:r>
              <a:rPr lang="en-US" sz="2800" dirty="0"/>
              <a:t>A problem that currently exists in an organizational setting  </a:t>
            </a:r>
          </a:p>
          <a:p>
            <a:r>
              <a:rPr lang="en-US" sz="2800" dirty="0"/>
              <a:t>An area that a manager believes needs to be improved in the organization.</a:t>
            </a:r>
          </a:p>
          <a:p>
            <a:endParaRPr lang="en-MY" dirty="0"/>
          </a:p>
        </p:txBody>
      </p:sp>
      <p:sp>
        <p:nvSpPr>
          <p:cNvPr id="4" name="Footer Placeholder 3">
            <a:extLst>
              <a:ext uri="{FF2B5EF4-FFF2-40B4-BE49-F238E27FC236}">
                <a16:creationId xmlns:a16="http://schemas.microsoft.com/office/drawing/2014/main" id="{4CA86B87-14E9-4C38-822C-CBC32A859F70}"/>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7BF7A6A6-E22D-4D66-8098-23E7FD90A1C3}"/>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825"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83DADE9B-D8D2-4CC6-81D9-4D972619491C}"/>
              </a:ext>
            </a:extLst>
          </p:cNvPr>
          <p:cNvSpPr/>
          <p:nvPr/>
        </p:nvSpPr>
        <p:spPr>
          <a:xfrm>
            <a:off x="0" y="6114714"/>
            <a:ext cx="12191999" cy="707886"/>
          </a:xfrm>
          <a:prstGeom prst="rect">
            <a:avLst/>
          </a:prstGeom>
          <a:solidFill>
            <a:schemeClr val="accent3">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Department A of Company B has a high staff turnover rate, affecting productivity and team cohesion.</a:t>
            </a:r>
            <a:endParaRPr kumimoji="0" lang="en-MY" sz="2000" b="0" i="0" u="none" strike="noStrike" kern="1200" cap="none" spc="0" normalizeH="0" baseline="0" noProof="0" dirty="0">
              <a:ln>
                <a:noFill/>
              </a:ln>
              <a:solidFill>
                <a:srgbClr val="FF0000"/>
              </a:solidFill>
              <a:effectLst/>
              <a:uLnTx/>
              <a:uFillTx/>
              <a:latin typeface="Arial"/>
              <a:ea typeface="+mn-ea"/>
              <a:cs typeface="+mn-cs"/>
            </a:endParaRPr>
          </a:p>
        </p:txBody>
      </p:sp>
      <p:pic>
        <p:nvPicPr>
          <p:cNvPr id="2050" name="Picture 2" descr="Practical Problems - Advisor Hub">
            <a:extLst>
              <a:ext uri="{FF2B5EF4-FFF2-40B4-BE49-F238E27FC236}">
                <a16:creationId xmlns:a16="http://schemas.microsoft.com/office/drawing/2014/main" id="{47BC7E94-9EC4-4EB7-AA7B-7DED128E4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540" y="3429000"/>
            <a:ext cx="3047999" cy="255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oretical Images, Stock Photos &amp;amp; Vectors | Shutterstock">
            <a:extLst>
              <a:ext uri="{FF2B5EF4-FFF2-40B4-BE49-F238E27FC236}">
                <a16:creationId xmlns:a16="http://schemas.microsoft.com/office/drawing/2014/main" id="{B50DE4D8-4351-44DA-B139-733AC81B5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192" y="817603"/>
            <a:ext cx="400669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3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5517-92F6-4F34-89D8-3B402C2A7BC5}"/>
              </a:ext>
            </a:extLst>
          </p:cNvPr>
          <p:cNvSpPr>
            <a:spLocks noGrp="1"/>
          </p:cNvSpPr>
          <p:nvPr>
            <p:ph type="title"/>
          </p:nvPr>
        </p:nvSpPr>
        <p:spPr>
          <a:xfrm>
            <a:off x="0" y="10536"/>
            <a:ext cx="12192000" cy="601725"/>
          </a:xfrm>
          <a:ln>
            <a:solidFill>
              <a:schemeClr val="accent1"/>
            </a:solidFill>
          </a:ln>
        </p:spPr>
        <p:txBody>
          <a:bodyPr/>
          <a:lstStyle/>
          <a:p>
            <a:r>
              <a:rPr lang="en-MY" sz="2800" b="1" dirty="0">
                <a:solidFill>
                  <a:srgbClr val="002060"/>
                </a:solidFill>
              </a:rPr>
              <a:t>Theoretical Research Problem</a:t>
            </a:r>
          </a:p>
        </p:txBody>
      </p:sp>
      <p:sp>
        <p:nvSpPr>
          <p:cNvPr id="3" name="Content Placeholder 2">
            <a:extLst>
              <a:ext uri="{FF2B5EF4-FFF2-40B4-BE49-F238E27FC236}">
                <a16:creationId xmlns:a16="http://schemas.microsoft.com/office/drawing/2014/main" id="{8F233905-B210-4FA5-B6D0-B76D3A4DC5B6}"/>
              </a:ext>
            </a:extLst>
          </p:cNvPr>
          <p:cNvSpPr>
            <a:spLocks noGrp="1"/>
          </p:cNvSpPr>
          <p:nvPr>
            <p:ph idx="1"/>
          </p:nvPr>
        </p:nvSpPr>
        <p:spPr>
          <a:xfrm>
            <a:off x="-65313" y="612261"/>
            <a:ext cx="9035142" cy="5188501"/>
          </a:xfrm>
          <a:solidFill>
            <a:schemeClr val="bg1"/>
          </a:solidFill>
          <a:ln>
            <a:solidFill>
              <a:srgbClr val="C00000"/>
            </a:solidFill>
          </a:ln>
        </p:spPr>
        <p:txBody>
          <a:bodyPr>
            <a:normAutofit fontScale="92500" lnSpcReduction="10000"/>
          </a:bodyPr>
          <a:lstStyle/>
          <a:p>
            <a:pPr marL="0" indent="0">
              <a:buNone/>
            </a:pPr>
            <a:r>
              <a:rPr lang="en-US" sz="2600" dirty="0"/>
              <a:t>Theoretical research focuses on </a:t>
            </a:r>
            <a:r>
              <a:rPr lang="en-US" sz="2600" dirty="0">
                <a:solidFill>
                  <a:srgbClr val="FF0000"/>
                </a:solidFill>
              </a:rPr>
              <a:t>expanding knowledge and understanding. You</a:t>
            </a:r>
            <a:r>
              <a:rPr lang="en-US" sz="2600" dirty="0"/>
              <a:t> can identify a research problem by reading recent research, theory and debates on your topic to find a gap in what is currently known about it. </a:t>
            </a:r>
          </a:p>
          <a:p>
            <a:r>
              <a:rPr lang="en-US" sz="2600" b="1" dirty="0">
                <a:solidFill>
                  <a:srgbClr val="002060"/>
                </a:solidFill>
              </a:rPr>
              <a:t>A phenomenon or context that has </a:t>
            </a:r>
            <a:r>
              <a:rPr lang="en-US" sz="2600" b="1" dirty="0">
                <a:solidFill>
                  <a:srgbClr val="FF0000"/>
                </a:solidFill>
              </a:rPr>
              <a:t>not been closely studied</a:t>
            </a:r>
          </a:p>
          <a:p>
            <a:r>
              <a:rPr lang="en-US" sz="2600" b="1" dirty="0">
                <a:solidFill>
                  <a:srgbClr val="002060"/>
                </a:solidFill>
              </a:rPr>
              <a:t>A </a:t>
            </a:r>
            <a:r>
              <a:rPr lang="en-US" sz="2600" b="1" dirty="0">
                <a:solidFill>
                  <a:srgbClr val="FF0000"/>
                </a:solidFill>
              </a:rPr>
              <a:t>contradiction</a:t>
            </a:r>
            <a:r>
              <a:rPr lang="en-US" sz="2600" b="1" dirty="0">
                <a:solidFill>
                  <a:srgbClr val="002060"/>
                </a:solidFill>
              </a:rPr>
              <a:t> between two or more perspectives</a:t>
            </a:r>
          </a:p>
          <a:p>
            <a:r>
              <a:rPr lang="en-US" sz="2600" b="1" dirty="0">
                <a:solidFill>
                  <a:srgbClr val="002060"/>
                </a:solidFill>
              </a:rPr>
              <a:t>A </a:t>
            </a:r>
            <a:r>
              <a:rPr lang="en-US" sz="2600" b="1" dirty="0">
                <a:solidFill>
                  <a:srgbClr val="FF0000"/>
                </a:solidFill>
              </a:rPr>
              <a:t>situation or relationship that is not well understood</a:t>
            </a:r>
          </a:p>
          <a:p>
            <a:r>
              <a:rPr lang="en-US" sz="2600" b="1" dirty="0">
                <a:solidFill>
                  <a:srgbClr val="002060"/>
                </a:solidFill>
              </a:rPr>
              <a:t>A troubling question that has </a:t>
            </a:r>
            <a:r>
              <a:rPr lang="en-US" sz="2600" b="1" dirty="0">
                <a:solidFill>
                  <a:srgbClr val="FF0000"/>
                </a:solidFill>
              </a:rPr>
              <a:t>yet to be resolved</a:t>
            </a:r>
          </a:p>
          <a:p>
            <a:r>
              <a:rPr lang="en-US" sz="2600" b="1" dirty="0">
                <a:solidFill>
                  <a:srgbClr val="FF0000"/>
                </a:solidFill>
              </a:rPr>
              <a:t>Nothing is known about a topic </a:t>
            </a:r>
            <a:r>
              <a:rPr lang="en-US" sz="2600" b="1" dirty="0">
                <a:solidFill>
                  <a:srgbClr val="002060"/>
                </a:solidFill>
              </a:rPr>
              <a:t>(gap) </a:t>
            </a:r>
          </a:p>
          <a:p>
            <a:r>
              <a:rPr lang="en-US" sz="2600" b="1" dirty="0">
                <a:solidFill>
                  <a:srgbClr val="002060"/>
                </a:solidFill>
              </a:rPr>
              <a:t>Much research on the topic is available, but the results are (partly) contradictory</a:t>
            </a:r>
          </a:p>
          <a:p>
            <a:r>
              <a:rPr lang="en-US" sz="2600" b="1" dirty="0">
                <a:solidFill>
                  <a:srgbClr val="002060"/>
                </a:solidFill>
              </a:rPr>
              <a:t>Established </a:t>
            </a:r>
            <a:r>
              <a:rPr lang="en-US" sz="2600" b="1" dirty="0">
                <a:solidFill>
                  <a:srgbClr val="FF0000"/>
                </a:solidFill>
              </a:rPr>
              <a:t>relationships do not hold in certain situations</a:t>
            </a:r>
          </a:p>
          <a:p>
            <a:endParaRPr lang="en-US" dirty="0">
              <a:solidFill>
                <a:srgbClr val="002060"/>
              </a:solidFill>
            </a:endParaRPr>
          </a:p>
          <a:p>
            <a:endParaRPr lang="en-MY" dirty="0"/>
          </a:p>
        </p:txBody>
      </p:sp>
      <p:sp>
        <p:nvSpPr>
          <p:cNvPr id="4" name="Footer Placeholder 3">
            <a:extLst>
              <a:ext uri="{FF2B5EF4-FFF2-40B4-BE49-F238E27FC236}">
                <a16:creationId xmlns:a16="http://schemas.microsoft.com/office/drawing/2014/main" id="{D13F78C7-82B4-499F-A567-D4DE9D821766}"/>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985D6E0E-C5FA-4E8B-899D-406A4CE299A0}"/>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25"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5B901845-7612-435A-A8F7-30D2387601CC}"/>
              </a:ext>
            </a:extLst>
          </p:cNvPr>
          <p:cNvSpPr/>
          <p:nvPr/>
        </p:nvSpPr>
        <p:spPr>
          <a:xfrm>
            <a:off x="0" y="5800762"/>
            <a:ext cx="12192000" cy="1015663"/>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a:ea typeface="+mn-ea"/>
                <a:cs typeface="+mn-cs"/>
              </a:rPr>
              <a:t>The relationship between gender, race and income inequality has yet to be closely studied in the context of the millennial gig economy.</a:t>
            </a:r>
            <a:endParaRPr kumimoji="0" lang="en-MY" sz="2000" b="1" i="0" u="none" strike="noStrike" kern="1200" cap="none" spc="0" normalizeH="0" baseline="0" noProof="0" dirty="0">
              <a:ln>
                <a:noFill/>
              </a:ln>
              <a:solidFill>
                <a:srgbClr val="002060"/>
              </a:solidFill>
              <a:effectLst/>
              <a:uLnTx/>
              <a:uFillTx/>
              <a:latin typeface="Arial"/>
              <a:ea typeface="+mn-ea"/>
              <a:cs typeface="+mn-cs"/>
            </a:endParaRPr>
          </a:p>
        </p:txBody>
      </p:sp>
      <p:pic>
        <p:nvPicPr>
          <p:cNvPr id="4098" name="Picture 2" descr="Theoretical Images, Stock Photos &amp;amp; Vectors | Shutterstock">
            <a:extLst>
              <a:ext uri="{FF2B5EF4-FFF2-40B4-BE49-F238E27FC236}">
                <a16:creationId xmlns:a16="http://schemas.microsoft.com/office/drawing/2014/main" id="{37EABC56-777C-48F8-B032-341B252E4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943" y="1553029"/>
            <a:ext cx="2975427" cy="310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4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EF2A-5D5A-400A-9383-308EF32594AE}"/>
              </a:ext>
            </a:extLst>
          </p:cNvPr>
          <p:cNvSpPr>
            <a:spLocks noGrp="1"/>
          </p:cNvSpPr>
          <p:nvPr>
            <p:ph type="title"/>
          </p:nvPr>
        </p:nvSpPr>
        <p:spPr/>
        <p:txBody>
          <a:bodyPr/>
          <a:lstStyle/>
          <a:p>
            <a:r>
              <a:rPr lang="en-MY" dirty="0">
                <a:solidFill>
                  <a:srgbClr val="FF0000"/>
                </a:solidFill>
              </a:rPr>
              <a:t>Chapter 1: Introduction</a:t>
            </a:r>
          </a:p>
        </p:txBody>
      </p:sp>
      <p:sp>
        <p:nvSpPr>
          <p:cNvPr id="5" name="TextBox 4">
            <a:extLst>
              <a:ext uri="{FF2B5EF4-FFF2-40B4-BE49-F238E27FC236}">
                <a16:creationId xmlns:a16="http://schemas.microsoft.com/office/drawing/2014/main" id="{87AA84C9-48CD-4D04-902C-D6F3F5BC22A0}"/>
              </a:ext>
            </a:extLst>
          </p:cNvPr>
          <p:cNvSpPr txBox="1"/>
          <p:nvPr/>
        </p:nvSpPr>
        <p:spPr>
          <a:xfrm>
            <a:off x="275771" y="1866466"/>
            <a:ext cx="6458858" cy="4401205"/>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00100" algn="l"/>
                <a:tab pos="1143000" algn="l"/>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CHAPTER 1	INTRODUCTION</a:t>
            </a:r>
            <a:endParaRPr kumimoji="0" lang="en-MY"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028700" marR="0" lvl="0" indent="-228600" algn="l" defTabSz="914400" rtl="0" eaLnBrk="1" fontAlgn="auto" latinLnBrk="0" hangingPunct="1">
              <a:lnSpc>
                <a:spcPct val="100000"/>
              </a:lnSpc>
              <a:spcBef>
                <a:spcPts val="0"/>
              </a:spcBef>
              <a:spcAft>
                <a:spcPts val="0"/>
              </a:spcAft>
              <a:buClrTx/>
              <a:buSzTx/>
              <a:buFontTx/>
              <a:buNone/>
              <a:tabLst>
                <a:tab pos="571500" algn="l"/>
                <a:tab pos="1143000" algn="l"/>
                <a:tab pos="1485900" algn="l"/>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1.1	Background to the Study</a:t>
            </a:r>
          </a:p>
          <a:p>
            <a:pPr marL="1028700" marR="0" lvl="0" indent="-228600" algn="l" defTabSz="914400" rtl="0" eaLnBrk="1" fontAlgn="auto" latinLnBrk="0" hangingPunct="1">
              <a:lnSpc>
                <a:spcPct val="100000"/>
              </a:lnSpc>
              <a:spcBef>
                <a:spcPts val="0"/>
              </a:spcBef>
              <a:spcAft>
                <a:spcPts val="0"/>
              </a:spcAft>
              <a:buClrTx/>
              <a:buSzTx/>
              <a:buFontTx/>
              <a:buNone/>
              <a:tabLst>
                <a:tab pos="571500" algn="l"/>
                <a:tab pos="1143000" algn="l"/>
                <a:tab pos="1485900" algn="l"/>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1.2	Problem Statement		</a:t>
            </a:r>
          </a:p>
          <a:p>
            <a:pPr marL="1028700" marR="0" lvl="0" indent="-228600" algn="l" defTabSz="914400" rtl="0" eaLnBrk="1" fontAlgn="auto" latinLnBrk="0" hangingPunct="1">
              <a:lnSpc>
                <a:spcPct val="100000"/>
              </a:lnSpc>
              <a:spcBef>
                <a:spcPts val="0"/>
              </a:spcBef>
              <a:spcAft>
                <a:spcPts val="0"/>
              </a:spcAft>
              <a:buClrTx/>
              <a:buSzTx/>
              <a:buFontTx/>
              <a:buNone/>
              <a:tabLst>
                <a:tab pos="571500" algn="l"/>
                <a:tab pos="1143000" algn="l"/>
                <a:tab pos="1485900" algn="l"/>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1.3	Objectives of the Study	</a:t>
            </a:r>
            <a:endParaRPr kumimoji="0" lang="en-MY"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3429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1.4	Research Questions</a:t>
            </a:r>
            <a:endParaRPr kumimoji="0" lang="en-MY"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3429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1.5   Research Hypotheses	</a:t>
            </a:r>
            <a:endParaRPr kumimoji="0" lang="en-MY"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3429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1.6	Significance of the Study	</a:t>
            </a:r>
            <a:endParaRPr kumimoji="0" lang="en-MY"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2286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1.7	Scope of the Study	</a:t>
            </a:r>
            <a:endParaRPr kumimoji="0" lang="en-MY"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2286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1.8   Limitations</a:t>
            </a:r>
            <a:endParaRPr kumimoji="0" lang="en-MY"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3429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1.9	Definitions of Term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a:t>
            </a:r>
            <a:endParaRPr kumimoji="0" lang="en-MY" sz="1800" b="0" i="0" u="none" strike="noStrike" kern="1200" cap="none" spc="0" normalizeH="0" baseline="0" noProof="0" dirty="0">
              <a:ln>
                <a:noFill/>
              </a:ln>
              <a:solidFill>
                <a:prstClr val="black"/>
              </a:solidFill>
              <a:effectLst/>
              <a:uLnTx/>
              <a:uFillTx/>
              <a:latin typeface="The Hand Bold"/>
              <a:ea typeface="+mn-ea"/>
              <a:cs typeface="+mn-cs"/>
            </a:endParaRPr>
          </a:p>
        </p:txBody>
      </p:sp>
      <p:sp>
        <p:nvSpPr>
          <p:cNvPr id="7" name="TextBox 6">
            <a:extLst>
              <a:ext uri="{FF2B5EF4-FFF2-40B4-BE49-F238E27FC236}">
                <a16:creationId xmlns:a16="http://schemas.microsoft.com/office/drawing/2014/main" id="{51FF910C-4500-4A3F-AF02-CF3C09221E93}"/>
              </a:ext>
            </a:extLst>
          </p:cNvPr>
          <p:cNvSpPr txBox="1"/>
          <p:nvPr/>
        </p:nvSpPr>
        <p:spPr>
          <a:xfrm>
            <a:off x="7286170" y="1866466"/>
            <a:ext cx="4789716" cy="5016758"/>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This chapter explains the background of the study, statement of the problem, research questions, and objectives of the study, significance of the study, definitions used in the study, limitations of the study, and the operational definitions of the thesis. </a:t>
            </a:r>
            <a:endParaRPr kumimoji="0" lang="en-MY" sz="32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9" name="Arrow: Left 8">
            <a:extLst>
              <a:ext uri="{FF2B5EF4-FFF2-40B4-BE49-F238E27FC236}">
                <a16:creationId xmlns:a16="http://schemas.microsoft.com/office/drawing/2014/main" id="{468657DC-C0A5-41CD-926C-E189D2F2776C}"/>
              </a:ext>
            </a:extLst>
          </p:cNvPr>
          <p:cNvSpPr/>
          <p:nvPr/>
        </p:nvSpPr>
        <p:spPr>
          <a:xfrm>
            <a:off x="6923314" y="3077029"/>
            <a:ext cx="362856" cy="1325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Slide Number Placeholder 2">
            <a:extLst>
              <a:ext uri="{FF2B5EF4-FFF2-40B4-BE49-F238E27FC236}">
                <a16:creationId xmlns:a16="http://schemas.microsoft.com/office/drawing/2014/main" id="{09631F25-B6D9-46D4-8623-44AF902634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CD31F4-64FA-4BA0-9498-67783267A8C8}" type="slidenum">
              <a:rPr kumimoji="0" lang="en-US" sz="1600" b="0" i="0" u="none" strike="noStrike" kern="1200" cap="none" spc="0" normalizeH="0" baseline="0" noProof="0" smtClean="0">
                <a:ln>
                  <a:noFill/>
                </a:ln>
                <a:solidFill>
                  <a:prstClr val="black">
                    <a:tint val="75000"/>
                  </a:prstClr>
                </a:solidFill>
                <a:effectLst/>
                <a:uLnTx/>
                <a:uFillTx/>
                <a:latin typeface="The Hand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endParaRPr>
          </a:p>
        </p:txBody>
      </p:sp>
    </p:spTree>
    <p:extLst>
      <p:ext uri="{BB962C8B-B14F-4D97-AF65-F5344CB8AC3E}">
        <p14:creationId xmlns:p14="http://schemas.microsoft.com/office/powerpoint/2010/main" val="1862072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5862"/>
            <a:ext cx="12192000" cy="604377"/>
          </a:xfrm>
          <a:solidFill>
            <a:srgbClr val="0070C0"/>
          </a:solidFill>
        </p:spPr>
        <p:txBody>
          <a:bodyPr>
            <a:noAutofit/>
          </a:bodyPr>
          <a:lstStyle/>
          <a:p>
            <a:pPr algn="l"/>
            <a:r>
              <a:rPr lang="en-US" sz="2800" b="1" dirty="0">
                <a:solidFill>
                  <a:schemeClr val="bg1"/>
                </a:solidFill>
              </a:rPr>
              <a:t>Why the Research Problem Is Important</a:t>
            </a:r>
          </a:p>
        </p:txBody>
      </p:sp>
      <p:sp>
        <p:nvSpPr>
          <p:cNvPr id="192515" name="Rectangle 3"/>
          <p:cNvSpPr>
            <a:spLocks noGrp="1" noChangeArrowheads="1"/>
          </p:cNvSpPr>
          <p:nvPr>
            <p:ph type="body" idx="1"/>
          </p:nvPr>
        </p:nvSpPr>
        <p:spPr>
          <a:xfrm>
            <a:off x="51353" y="598515"/>
            <a:ext cx="8441842" cy="2687610"/>
          </a:xfrm>
        </p:spPr>
        <p:txBody>
          <a:bodyPr>
            <a:normAutofit fontScale="92500"/>
          </a:bodyPr>
          <a:lstStyle/>
          <a:p>
            <a:pPr marL="742950" indent="-742950">
              <a:buFont typeface="+mj-lt"/>
              <a:buAutoNum type="arabicPeriod"/>
            </a:pPr>
            <a:r>
              <a:rPr lang="en-US" sz="3600" dirty="0"/>
              <a:t>It establishes the importance of the topic.</a:t>
            </a:r>
          </a:p>
          <a:p>
            <a:pPr marL="742950" indent="-742950">
              <a:buFont typeface="+mj-lt"/>
              <a:buAutoNum type="arabicPeriod"/>
            </a:pPr>
            <a:r>
              <a:rPr lang="en-US" sz="3600" dirty="0"/>
              <a:t>It creates reader interest.</a:t>
            </a:r>
          </a:p>
          <a:p>
            <a:pPr marL="742950" indent="-742950">
              <a:buFont typeface="+mj-lt"/>
              <a:buAutoNum type="arabicPeriod"/>
            </a:pPr>
            <a:r>
              <a:rPr lang="en-US" sz="3600" dirty="0"/>
              <a:t>It focuses the reader’s attention on how the study will add to the literature.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1736" y="1292226"/>
            <a:ext cx="2683145" cy="44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Te Amo GIF - Te Amo Heart GIFs">
            <a:extLst>
              <a:ext uri="{FF2B5EF4-FFF2-40B4-BE49-F238E27FC236}">
                <a16:creationId xmlns:a16="http://schemas.microsoft.com/office/drawing/2014/main" id="{C2A21379-75F0-4546-8BF1-1DC0911D68D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3156" y="1728656"/>
            <a:ext cx="3760303" cy="21036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380C167-6D5C-458B-8A89-95E5DFA54DBB}"/>
              </a:ext>
            </a:extLst>
          </p:cNvPr>
          <p:cNvSpPr txBox="1"/>
          <p:nvPr/>
        </p:nvSpPr>
        <p:spPr>
          <a:xfrm>
            <a:off x="0" y="3429000"/>
            <a:ext cx="12192000" cy="3477875"/>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ill Sans MT" panose="020B0502020104020203"/>
                <a:ea typeface="+mn-ea"/>
                <a:cs typeface="+mn-cs"/>
              </a:rPr>
              <a:t>Example: </a:t>
            </a:r>
            <a:r>
              <a:rPr kumimoji="0" lang="en-US" sz="2800" b="0" i="0" u="none" strike="noStrike" kern="1200" cap="none" spc="0" normalizeH="0" baseline="0" noProof="0" dirty="0">
                <a:ln>
                  <a:noFill/>
                </a:ln>
                <a:solidFill>
                  <a:srgbClr val="FF0000"/>
                </a:solidFill>
                <a:effectLst/>
                <a:uLnTx/>
                <a:uFillTx/>
                <a:latin typeface="Gill Sans MT" panose="020B0502020104020203"/>
                <a:ea typeface="+mn-ea"/>
                <a:cs typeface="+mn-cs"/>
              </a:rPr>
              <a:t>Motivation of Millennials to work in the Gig Economy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In the literature on the gig economy, these new forms of employment are sometimes characterized as a flexible active choice and sometimes as an exploitative last resort. …. The number of self-employed has been rising and it is estimated that 20–30% of the working-age population (citation)…. </a:t>
            </a: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However,</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to gain a fuller understanding of why young people engage in the gig economy, </a:t>
            </a: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in-depth qualitative research is required</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In addition, there is a dearth of </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studies on motivation of millennials to work in gig-economy. This study will ……..Focusing on millennials experiences can help develop more robust theories of flexibility and precarity in contemporary employment, as well as potentially informing future policy objectives. </a:t>
            </a:r>
          </a:p>
        </p:txBody>
      </p:sp>
    </p:spTree>
    <p:extLst>
      <p:ext uri="{BB962C8B-B14F-4D97-AF65-F5344CB8AC3E}">
        <p14:creationId xmlns:p14="http://schemas.microsoft.com/office/powerpoint/2010/main" val="1081807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500" fill="hold"/>
                                        <p:tgtEl>
                                          <p:spTgt spid="192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2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2515">
                                            <p:txEl>
                                              <p:pRg st="2" end="2"/>
                                            </p:txEl>
                                          </p:spTgt>
                                        </p:tgtEl>
                                        <p:attrNameLst>
                                          <p:attrName>style.visibility</p:attrName>
                                        </p:attrNameLst>
                                      </p:cBhvr>
                                      <p:to>
                                        <p:strVal val="visible"/>
                                      </p:to>
                                    </p:set>
                                    <p:anim calcmode="lin" valueType="num">
                                      <p:cBhvr additive="base">
                                        <p:cTn id="19" dur="500" fill="hold"/>
                                        <p:tgtEl>
                                          <p:spTgt spid="192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9CDD-898C-4813-97C9-8277EE600A78}"/>
              </a:ext>
            </a:extLst>
          </p:cNvPr>
          <p:cNvSpPr>
            <a:spLocks noGrp="1"/>
          </p:cNvSpPr>
          <p:nvPr>
            <p:ph type="title"/>
          </p:nvPr>
        </p:nvSpPr>
        <p:spPr>
          <a:xfrm>
            <a:off x="647700" y="884238"/>
            <a:ext cx="9389533" cy="1143000"/>
          </a:xfrm>
        </p:spPr>
        <p:txBody>
          <a:bodyPr/>
          <a:lstStyle/>
          <a:p>
            <a:r>
              <a:rPr lang="en-US" sz="4400" dirty="0">
                <a:solidFill>
                  <a:srgbClr val="FF0000"/>
                </a:solidFill>
              </a:rPr>
              <a:t>What are the Components of a Problem Statement</a:t>
            </a:r>
            <a:endParaRPr lang="en-MY" sz="4400" dirty="0">
              <a:solidFill>
                <a:srgbClr val="FF0000"/>
              </a:solidFill>
            </a:endParaRPr>
          </a:p>
        </p:txBody>
      </p:sp>
      <p:sp>
        <p:nvSpPr>
          <p:cNvPr id="4" name="Footer Placeholder 3">
            <a:extLst>
              <a:ext uri="{FF2B5EF4-FFF2-40B4-BE49-F238E27FC236}">
                <a16:creationId xmlns:a16="http://schemas.microsoft.com/office/drawing/2014/main" id="{61A9FC9D-0F16-4A0E-9D2B-D420B776AC88}"/>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4B7EB83B-A2D3-4BE6-9428-F51DD18C7ECE}"/>
              </a:ext>
            </a:extLst>
          </p:cNvPr>
          <p:cNvPicPr>
            <a:picLocks noChangeAspect="1"/>
          </p:cNvPicPr>
          <p:nvPr/>
        </p:nvPicPr>
        <p:blipFill>
          <a:blip r:embed="rId2"/>
          <a:stretch>
            <a:fillRect/>
          </a:stretch>
        </p:blipFill>
        <p:spPr>
          <a:xfrm>
            <a:off x="100014" y="2987298"/>
            <a:ext cx="11972924" cy="3256340"/>
          </a:xfrm>
          <a:prstGeom prst="rect">
            <a:avLst/>
          </a:prstGeom>
        </p:spPr>
      </p:pic>
    </p:spTree>
    <p:extLst>
      <p:ext uri="{BB962C8B-B14F-4D97-AF65-F5344CB8AC3E}">
        <p14:creationId xmlns:p14="http://schemas.microsoft.com/office/powerpoint/2010/main" val="125852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B0C5-5A9D-4A06-B40F-D51A80A3D577}"/>
              </a:ext>
            </a:extLst>
          </p:cNvPr>
          <p:cNvSpPr>
            <a:spLocks noGrp="1"/>
          </p:cNvSpPr>
          <p:nvPr>
            <p:ph type="title"/>
          </p:nvPr>
        </p:nvSpPr>
        <p:spPr/>
        <p:txBody>
          <a:bodyPr/>
          <a:lstStyle/>
          <a:p>
            <a:r>
              <a:rPr lang="en-US" sz="4400" b="1" dirty="0">
                <a:solidFill>
                  <a:srgbClr val="0070C0"/>
                </a:solidFill>
              </a:rPr>
              <a:t>Deficiency model </a:t>
            </a:r>
            <a:endParaRPr lang="en-MY" sz="4400" b="1" dirty="0">
              <a:solidFill>
                <a:srgbClr val="0070C0"/>
              </a:solidFill>
            </a:endParaRPr>
          </a:p>
        </p:txBody>
      </p:sp>
      <p:sp>
        <p:nvSpPr>
          <p:cNvPr id="4" name="Footer Placeholder 3">
            <a:extLst>
              <a:ext uri="{FF2B5EF4-FFF2-40B4-BE49-F238E27FC236}">
                <a16:creationId xmlns:a16="http://schemas.microsoft.com/office/drawing/2014/main" id="{FED06A2D-5DC6-49C6-8D3E-8325ABF4DF0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E9D8747A-CA80-477F-B627-D3F7E6AE9C9F}"/>
              </a:ext>
            </a:extLst>
          </p:cNvPr>
          <p:cNvPicPr>
            <a:picLocks noChangeAspect="1"/>
          </p:cNvPicPr>
          <p:nvPr/>
        </p:nvPicPr>
        <p:blipFill>
          <a:blip r:embed="rId2"/>
          <a:stretch>
            <a:fillRect/>
          </a:stretch>
        </p:blipFill>
        <p:spPr>
          <a:xfrm>
            <a:off x="2835965" y="1510748"/>
            <a:ext cx="3974410" cy="4956313"/>
          </a:xfrm>
          <a:prstGeom prst="rect">
            <a:avLst/>
          </a:prstGeom>
        </p:spPr>
      </p:pic>
      <p:sp>
        <p:nvSpPr>
          <p:cNvPr id="7" name="TextBox 6">
            <a:extLst>
              <a:ext uri="{FF2B5EF4-FFF2-40B4-BE49-F238E27FC236}">
                <a16:creationId xmlns:a16="http://schemas.microsoft.com/office/drawing/2014/main" id="{C3FB0D9E-3E32-4FF9-8824-2113A7510897}"/>
              </a:ext>
            </a:extLst>
          </p:cNvPr>
          <p:cNvSpPr txBox="1"/>
          <p:nvPr/>
        </p:nvSpPr>
        <p:spPr>
          <a:xfrm>
            <a:off x="6859898" y="2345634"/>
            <a:ext cx="474521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Creswell and Creswell, 2017</a:t>
            </a:r>
            <a:endParaRPr kumimoji="0" lang="en-MY" sz="2800" b="0" i="0" u="none" strike="noStrike" kern="1200" cap="none" spc="0" normalizeH="0" baseline="0" noProof="0" dirty="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2991879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72AA-F65F-4B39-9FDD-19E72959ACAF}"/>
              </a:ext>
            </a:extLst>
          </p:cNvPr>
          <p:cNvSpPr>
            <a:spLocks noGrp="1"/>
          </p:cNvSpPr>
          <p:nvPr>
            <p:ph type="title"/>
          </p:nvPr>
        </p:nvSpPr>
        <p:spPr>
          <a:xfrm>
            <a:off x="1524000" y="76200"/>
            <a:ext cx="9144000" cy="1188720"/>
          </a:xfrm>
        </p:spPr>
        <p:txBody>
          <a:bodyPr/>
          <a:lstStyle/>
          <a:p>
            <a:r>
              <a:rPr lang="en-MY" sz="4400" b="1" dirty="0">
                <a:solidFill>
                  <a:srgbClr val="FF0000"/>
                </a:solidFill>
              </a:rPr>
              <a:t>Deficiency Model - Creswell</a:t>
            </a:r>
          </a:p>
        </p:txBody>
      </p:sp>
      <p:sp>
        <p:nvSpPr>
          <p:cNvPr id="3" name="Content Placeholder 2">
            <a:extLst>
              <a:ext uri="{FF2B5EF4-FFF2-40B4-BE49-F238E27FC236}">
                <a16:creationId xmlns:a16="http://schemas.microsoft.com/office/drawing/2014/main" id="{765B8AEF-B6C4-4A08-92CF-947E354E3877}"/>
              </a:ext>
            </a:extLst>
          </p:cNvPr>
          <p:cNvSpPr>
            <a:spLocks noGrp="1"/>
          </p:cNvSpPr>
          <p:nvPr>
            <p:ph idx="1"/>
          </p:nvPr>
        </p:nvSpPr>
        <p:spPr>
          <a:xfrm>
            <a:off x="0" y="1047333"/>
            <a:ext cx="12192001" cy="1490674"/>
          </a:xfrm>
          <a:solidFill>
            <a:schemeClr val="accent6">
              <a:lumMod val="20000"/>
              <a:lumOff val="80000"/>
            </a:schemeClr>
          </a:solidFill>
          <a:ln>
            <a:solidFill>
              <a:srgbClr val="FF0000"/>
            </a:solidFill>
          </a:ln>
        </p:spPr>
        <p:txBody>
          <a:bodyPr>
            <a:normAutofit fontScale="92500" lnSpcReduction="20000"/>
          </a:bodyPr>
          <a:lstStyle/>
          <a:p>
            <a:pPr marL="0" indent="0">
              <a:buNone/>
            </a:pPr>
            <a:r>
              <a:rPr lang="en-US" sz="2600" b="1" dirty="0">
                <a:solidFill>
                  <a:srgbClr val="FF0000"/>
                </a:solidFill>
              </a:rPr>
              <a:t>What is a research Problem:</a:t>
            </a:r>
          </a:p>
          <a:p>
            <a:pPr marL="0" indent="0">
              <a:lnSpc>
                <a:spcPct val="120000"/>
              </a:lnSpc>
              <a:buNone/>
            </a:pPr>
            <a:r>
              <a:rPr lang="en-US" sz="3500" dirty="0">
                <a:solidFill>
                  <a:srgbClr val="002060"/>
                </a:solidFill>
              </a:rPr>
              <a:t>A research problem is an educational issue or concern that an investigator presents and justifies in a research study. </a:t>
            </a:r>
            <a:endParaRPr lang="en-MY" sz="3500" dirty="0">
              <a:solidFill>
                <a:srgbClr val="002060"/>
              </a:solidFill>
            </a:endParaRPr>
          </a:p>
        </p:txBody>
      </p:sp>
      <p:sp>
        <p:nvSpPr>
          <p:cNvPr id="4" name="Footer Placeholder 3">
            <a:extLst>
              <a:ext uri="{FF2B5EF4-FFF2-40B4-BE49-F238E27FC236}">
                <a16:creationId xmlns:a16="http://schemas.microsoft.com/office/drawing/2014/main" id="{FBFB13A6-78BA-452B-B667-AC417A90ECC4}"/>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9DAA49C4-3AC2-4DC6-A5AB-15799096D7D0}"/>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825"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89BD1343-9825-4647-94FA-E5AE06BACC0D}"/>
              </a:ext>
            </a:extLst>
          </p:cNvPr>
          <p:cNvSpPr txBox="1">
            <a:spLocks/>
          </p:cNvSpPr>
          <p:nvPr/>
        </p:nvSpPr>
        <p:spPr>
          <a:xfrm>
            <a:off x="159025" y="2690399"/>
            <a:ext cx="7222436" cy="3896138"/>
          </a:xfrm>
          <a:prstGeom prst="rect">
            <a:avLst/>
          </a:prstGeom>
          <a:ln>
            <a:solidFill>
              <a:srgbClr val="FF0000"/>
            </a:solidFill>
          </a:ln>
        </p:spPr>
        <p:txBody>
          <a:bodyPr vert="horz" lIns="91440" tIns="45720" rIns="91440" bIns="45720" rtlCol="0">
            <a:normAutofit fontScale="92500" lnSpcReduction="20000"/>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333399"/>
              </a:buClr>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Arial"/>
                <a:ea typeface="+mn-ea"/>
                <a:cs typeface="+mn-cs"/>
              </a:rPr>
              <a:t>Locating the Research problem</a:t>
            </a:r>
          </a:p>
          <a:p>
            <a:pPr marL="457200" marR="0" lvl="0" indent="-457200" algn="l" defTabSz="685800" rtl="0" eaLnBrk="1" fontAlgn="auto" latinLnBrk="0" hangingPunct="1">
              <a:lnSpc>
                <a:spcPct val="100000"/>
              </a:lnSpc>
              <a:spcBef>
                <a:spcPts val="750"/>
              </a:spcBef>
              <a:spcAft>
                <a:spcPts val="0"/>
              </a:spcAft>
              <a:buClr>
                <a:srgbClr val="333399"/>
              </a:buClr>
              <a:buSzTx/>
              <a:buFont typeface="+mj-lt"/>
              <a:buAutoNum type="arabicPeriod"/>
              <a:tabLst/>
              <a:defRPr/>
            </a:pPr>
            <a:r>
              <a:rPr kumimoji="0" lang="en-US" sz="3000" b="0" i="0" u="none" strike="noStrike" kern="1200" cap="none" spc="0" normalizeH="0" baseline="0" noProof="0" dirty="0">
                <a:ln>
                  <a:noFill/>
                </a:ln>
                <a:solidFill>
                  <a:srgbClr val="002060"/>
                </a:solidFill>
                <a:effectLst/>
                <a:uLnTx/>
                <a:uFillTx/>
                <a:latin typeface="Arial"/>
                <a:ea typeface="+mn-ea"/>
                <a:cs typeface="+mn-cs"/>
              </a:rPr>
              <a:t>What is the issue or problem?</a:t>
            </a:r>
          </a:p>
          <a:p>
            <a:pPr marL="457200" marR="0" lvl="0" indent="-457200" algn="l" defTabSz="685800" rtl="0" eaLnBrk="1" fontAlgn="auto" latinLnBrk="0" hangingPunct="1">
              <a:lnSpc>
                <a:spcPct val="100000"/>
              </a:lnSpc>
              <a:spcBef>
                <a:spcPts val="750"/>
              </a:spcBef>
              <a:spcAft>
                <a:spcPts val="0"/>
              </a:spcAft>
              <a:buClr>
                <a:srgbClr val="333399"/>
              </a:buClr>
              <a:buSzTx/>
              <a:buFont typeface="+mj-lt"/>
              <a:buAutoNum type="arabicPeriod"/>
              <a:tabLst/>
              <a:defRPr/>
            </a:pPr>
            <a:r>
              <a:rPr kumimoji="0" lang="en-US" sz="3000" b="0" i="0" u="none" strike="noStrike" kern="1200" cap="none" spc="0" normalizeH="0" baseline="0" noProof="0" dirty="0">
                <a:ln>
                  <a:noFill/>
                </a:ln>
                <a:solidFill>
                  <a:srgbClr val="002060"/>
                </a:solidFill>
                <a:effectLst/>
                <a:uLnTx/>
                <a:uFillTx/>
                <a:latin typeface="Arial"/>
                <a:ea typeface="+mn-ea"/>
                <a:cs typeface="+mn-cs"/>
              </a:rPr>
              <a:t>What controversy leads to the need for a study?</a:t>
            </a:r>
          </a:p>
          <a:p>
            <a:pPr marL="457200" marR="0" lvl="0" indent="-457200" algn="l" defTabSz="685800" rtl="0" eaLnBrk="1" fontAlgn="auto" latinLnBrk="0" hangingPunct="1">
              <a:lnSpc>
                <a:spcPct val="100000"/>
              </a:lnSpc>
              <a:spcBef>
                <a:spcPts val="750"/>
              </a:spcBef>
              <a:spcAft>
                <a:spcPts val="0"/>
              </a:spcAft>
              <a:buClr>
                <a:srgbClr val="333399"/>
              </a:buClr>
              <a:buSzTx/>
              <a:buFont typeface="+mj-lt"/>
              <a:buAutoNum type="arabicPeriod"/>
              <a:tabLst/>
              <a:defRPr/>
            </a:pPr>
            <a:r>
              <a:rPr kumimoji="0" lang="en-US" sz="3000" b="0" i="0" u="none" strike="noStrike" kern="1200" cap="none" spc="0" normalizeH="0" baseline="0" noProof="0" dirty="0">
                <a:ln>
                  <a:noFill/>
                </a:ln>
                <a:solidFill>
                  <a:srgbClr val="002060"/>
                </a:solidFill>
                <a:effectLst/>
                <a:uLnTx/>
                <a:uFillTx/>
                <a:latin typeface="Arial"/>
                <a:ea typeface="+mn-ea"/>
                <a:cs typeface="+mn-cs"/>
              </a:rPr>
              <a:t>What concern is being addressed behind the study?</a:t>
            </a:r>
          </a:p>
          <a:p>
            <a:pPr marL="457200" marR="0" lvl="0" indent="-457200" algn="l" defTabSz="685800" rtl="0" eaLnBrk="1" fontAlgn="auto" latinLnBrk="0" hangingPunct="1">
              <a:lnSpc>
                <a:spcPct val="100000"/>
              </a:lnSpc>
              <a:spcBef>
                <a:spcPts val="750"/>
              </a:spcBef>
              <a:spcAft>
                <a:spcPts val="0"/>
              </a:spcAft>
              <a:buClr>
                <a:srgbClr val="333399"/>
              </a:buClr>
              <a:buSzTx/>
              <a:buFont typeface="+mj-lt"/>
              <a:buAutoNum type="arabicPeriod"/>
              <a:tabLst/>
              <a:defRPr/>
            </a:pPr>
            <a:r>
              <a:rPr kumimoji="0" lang="en-US" sz="3000" b="0" i="0" u="none" strike="noStrike" kern="1200" cap="none" spc="0" normalizeH="0" baseline="0" noProof="0" dirty="0">
                <a:ln>
                  <a:noFill/>
                </a:ln>
                <a:solidFill>
                  <a:srgbClr val="002060"/>
                </a:solidFill>
                <a:effectLst/>
                <a:uLnTx/>
                <a:uFillTx/>
                <a:latin typeface="Arial"/>
                <a:ea typeface="+mn-ea"/>
                <a:cs typeface="+mn-cs"/>
              </a:rPr>
              <a:t>Is there a sentence such as, “The problem being addressed in this study is…”?</a:t>
            </a:r>
          </a:p>
          <a:p>
            <a:pPr marL="0" marR="0" lvl="0" indent="0" algn="l" defTabSz="685800" rtl="0" eaLnBrk="1" fontAlgn="auto" latinLnBrk="0" hangingPunct="1">
              <a:lnSpc>
                <a:spcPct val="100000"/>
              </a:lnSpc>
              <a:spcBef>
                <a:spcPts val="750"/>
              </a:spcBef>
              <a:spcAft>
                <a:spcPts val="0"/>
              </a:spcAft>
              <a:buClr>
                <a:srgbClr val="333399"/>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FF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A09F264A-66C4-4A21-8A7E-9F87338E8E72}"/>
              </a:ext>
            </a:extLst>
          </p:cNvPr>
          <p:cNvSpPr/>
          <p:nvPr/>
        </p:nvSpPr>
        <p:spPr>
          <a:xfrm>
            <a:off x="7381461" y="2582584"/>
            <a:ext cx="4697895" cy="4247317"/>
          </a:xfrm>
          <a:prstGeom prst="rect">
            <a:avLst/>
          </a:prstGeom>
          <a:solidFill>
            <a:schemeClr val="bg1">
              <a:lumMod val="8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Five parts: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The research problem;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Studies that have addressed the problem - Evidence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Deficiencies in the studies;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The importance of the study for an audience;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The purpose statement.</a:t>
            </a:r>
            <a:endParaRPr kumimoji="0" lang="en-MY" sz="1800" b="0" i="0" u="none" strike="noStrike" kern="1200" cap="none" spc="0" normalizeH="0" baseline="0" noProof="0" dirty="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131293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E370E9F-695B-455B-A9CF-AAD8A7993CA9}"/>
              </a:ext>
            </a:extLst>
          </p:cNvPr>
          <p:cNvSpPr>
            <a:spLocks noGrp="1" noChangeArrowheads="1"/>
          </p:cNvSpPr>
          <p:nvPr>
            <p:ph type="title"/>
          </p:nvPr>
        </p:nvSpPr>
        <p:spPr>
          <a:xfrm>
            <a:off x="-1" y="0"/>
            <a:ext cx="12191999" cy="795130"/>
          </a:xfrm>
          <a:solidFill>
            <a:schemeClr val="bg1"/>
          </a:solidFill>
        </p:spPr>
        <p:txBody>
          <a:bodyPr>
            <a:noAutofit/>
          </a:bodyPr>
          <a:lstStyle/>
          <a:p>
            <a:pPr eaLnBrk="1" hangingPunct="1"/>
            <a:r>
              <a:rPr lang="en-US" altLang="en-US" sz="3200" b="1" dirty="0">
                <a:solidFill>
                  <a:srgbClr val="FF0000"/>
                </a:solidFill>
                <a:latin typeface="Arial" panose="020B0604020202020204" pitchFamily="34" charset="0"/>
                <a:ea typeface="ＭＳ Ｐゴシック" panose="020B0600070205080204" pitchFamily="34" charset="-128"/>
              </a:rPr>
              <a:t>Determining Whether a Problem Should Be Researched</a:t>
            </a:r>
          </a:p>
        </p:txBody>
      </p:sp>
      <p:sp>
        <p:nvSpPr>
          <p:cNvPr id="5" name="TextBox 4">
            <a:extLst>
              <a:ext uri="{FF2B5EF4-FFF2-40B4-BE49-F238E27FC236}">
                <a16:creationId xmlns:a16="http://schemas.microsoft.com/office/drawing/2014/main" id="{EFD38FE9-B930-4BBA-B3B1-E236F00440F8}"/>
              </a:ext>
            </a:extLst>
          </p:cNvPr>
          <p:cNvSpPr txBox="1"/>
          <p:nvPr/>
        </p:nvSpPr>
        <p:spPr>
          <a:xfrm>
            <a:off x="0" y="637968"/>
            <a:ext cx="12192000" cy="954107"/>
          </a:xfrm>
          <a:prstGeom prst="rect">
            <a:avLst/>
          </a:prstGeom>
          <a:solidFill>
            <a:schemeClr val="accent6">
              <a:lumMod val="20000"/>
              <a:lumOff val="80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You should research a problem if the study of it potentially contributes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educational knowledge </a:t>
            </a:r>
            <a:r>
              <a:rPr kumimoji="0" lang="en-US" sz="2800" b="0" i="0" u="none" strike="noStrike" kern="1200" cap="none" spc="0" normalizeH="0" baseline="0" noProof="0" dirty="0">
                <a:ln>
                  <a:noFill/>
                </a:ln>
                <a:solidFill>
                  <a:srgbClr val="000000"/>
                </a:solidFill>
                <a:effectLst/>
                <a:uLnTx/>
                <a:uFillTx/>
                <a:latin typeface="Arial"/>
                <a:ea typeface="+mn-ea"/>
                <a:cs typeface="+mn-cs"/>
              </a:rPr>
              <a:t>or </a:t>
            </a:r>
            <a:r>
              <a:rPr kumimoji="0" lang="en-US" sz="2800" b="1" i="0" u="none" strike="noStrike" kern="1200" cap="none" spc="0" normalizeH="0" baseline="0" noProof="0" dirty="0">
                <a:ln>
                  <a:noFill/>
                </a:ln>
                <a:solidFill>
                  <a:srgbClr val="000000"/>
                </a:solidFill>
                <a:effectLst/>
                <a:uLnTx/>
                <a:uFillTx/>
                <a:latin typeface="Arial"/>
                <a:ea typeface="+mn-ea"/>
                <a:cs typeface="+mn-cs"/>
              </a:rPr>
              <a:t>adds to the effectiveness of practice</a:t>
            </a:r>
            <a:r>
              <a:rPr kumimoji="0" lang="en-US" sz="2800" b="0" i="0" u="none" strike="noStrike" kern="1200" cap="none" spc="0" normalizeH="0" baseline="0" noProof="0" dirty="0">
                <a:ln>
                  <a:noFill/>
                </a:ln>
                <a:solidFill>
                  <a:srgbClr val="000000"/>
                </a:solidFill>
                <a:effectLst/>
                <a:uLnTx/>
                <a:uFillTx/>
                <a:latin typeface="Arial"/>
                <a:ea typeface="+mn-ea"/>
                <a:cs typeface="+mn-cs"/>
              </a:rPr>
              <a:t>.</a:t>
            </a:r>
            <a:endParaRPr kumimoji="0" lang="en-MY"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390B60DC-B3C8-4926-949D-E0915EEDCC72}"/>
              </a:ext>
            </a:extLst>
          </p:cNvPr>
          <p:cNvSpPr txBox="1"/>
          <p:nvPr/>
        </p:nvSpPr>
        <p:spPr>
          <a:xfrm>
            <a:off x="0" y="1695375"/>
            <a:ext cx="5986464" cy="347787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002060"/>
                </a:solidFill>
                <a:effectLst/>
                <a:uLnTx/>
                <a:uFillTx/>
                <a:latin typeface="OptimaLTStd-Bold"/>
                <a:ea typeface="+mn-ea"/>
                <a:cs typeface="+mn-cs"/>
              </a:rPr>
              <a:t>Can You Gain Access to People and Sites? - Data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002060"/>
                </a:solidFill>
                <a:effectLst/>
                <a:uLnTx/>
                <a:uFillTx/>
                <a:latin typeface="OptimaLTStd-Bold"/>
                <a:ea typeface="+mn-ea"/>
                <a:cs typeface="+mn-cs"/>
              </a:rPr>
              <a:t>Can You Find Time, Locate Resources, and Use Your Skills?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002060"/>
                </a:solidFill>
                <a:effectLst/>
                <a:uLnTx/>
                <a:uFillTx/>
                <a:latin typeface="OptimaLTStd-Bold"/>
                <a:ea typeface="+mn-ea"/>
                <a:cs typeface="+mn-cs"/>
              </a:rPr>
              <a:t>Should the Problem Be Researched? - whether your study will contribute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OptimaLTStd-Bold"/>
                <a:ea typeface="+mn-ea"/>
                <a:cs typeface="+mn-cs"/>
              </a:rPr>
              <a:t>        to knowledge and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2060"/>
              </a:solidFill>
              <a:effectLst/>
              <a:uLnTx/>
              <a:uFillTx/>
              <a:latin typeface="Arial"/>
              <a:ea typeface="+mn-ea"/>
              <a:cs typeface="+mn-cs"/>
            </a:endParaRPr>
          </a:p>
        </p:txBody>
      </p:sp>
      <p:pic>
        <p:nvPicPr>
          <p:cNvPr id="1026" name="Picture 2" descr="Life Begins Debate Cartoons and Comics - funny pictures from Cartoon  Collections">
            <a:extLst>
              <a:ext uri="{FF2B5EF4-FFF2-40B4-BE49-F238E27FC236}">
                <a16:creationId xmlns:a16="http://schemas.microsoft.com/office/drawing/2014/main" id="{F97116EC-1ACE-4BF5-B541-9FF67C394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1" y="1695375"/>
            <a:ext cx="5276850" cy="504832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6E2067-6F13-4BE7-A3F5-FA046DB5D6A2}"/>
              </a:ext>
            </a:extLst>
          </p:cNvPr>
          <p:cNvSpPr txBox="1"/>
          <p:nvPr/>
        </p:nvSpPr>
        <p:spPr>
          <a:xfrm>
            <a:off x="-1" y="5162625"/>
            <a:ext cx="6915151" cy="1754326"/>
          </a:xfrm>
          <a:prstGeom prst="rect">
            <a:avLst/>
          </a:prstGeom>
          <a:solidFill>
            <a:schemeClr val="bg1">
              <a:lumMod val="85000"/>
            </a:schemeClr>
          </a:solidFill>
          <a:ln>
            <a:solidFill>
              <a:schemeClr val="tx2">
                <a:lumMod val="95000"/>
                <a:lumOff val="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lumMod val="95000"/>
                    <a:lumOff val="5000"/>
                  </a:srgbClr>
                </a:solidFill>
                <a:effectLst/>
                <a:uLnTx/>
                <a:uFillTx/>
                <a:latin typeface="Arial"/>
                <a:ea typeface="+mn-ea"/>
                <a:cs typeface="+mn-cs"/>
              </a:rPr>
              <a:t>Investigating the problem has theoretical or practical significance.</a:t>
            </a:r>
            <a:endParaRPr kumimoji="0" lang="en-MY" sz="3600" b="1" i="0" u="none" strike="noStrike" kern="1200" cap="none" spc="0" normalizeH="0" baseline="0" noProof="0" dirty="0">
              <a:ln>
                <a:noFill/>
              </a:ln>
              <a:solidFill>
                <a:srgbClr val="000000">
                  <a:lumMod val="95000"/>
                  <a:lumOff val="5000"/>
                </a:srgbClr>
              </a:solidFill>
              <a:effectLst/>
              <a:uLnTx/>
              <a:uFillTx/>
              <a:latin typeface="Arial"/>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81577" y="54195"/>
            <a:ext cx="12059175" cy="467139"/>
          </a:xfrm>
          <a:solidFill>
            <a:srgbClr val="0070C0"/>
          </a:solidFill>
        </p:spPr>
        <p:txBody>
          <a:bodyPr>
            <a:normAutofit fontScale="90000"/>
          </a:bodyPr>
          <a:lstStyle/>
          <a:p>
            <a:pPr algn="l"/>
            <a:r>
              <a:rPr lang="en-US" sz="3100" b="1" dirty="0">
                <a:solidFill>
                  <a:schemeClr val="bg1"/>
                </a:solidFill>
              </a:rPr>
              <a:t>Research Problem </a:t>
            </a:r>
            <a:r>
              <a:rPr lang="en-US" b="1" dirty="0">
                <a:solidFill>
                  <a:schemeClr val="bg1"/>
                </a:solidFill>
              </a:rPr>
              <a:t>– ways to assess whether you should research a problem:</a:t>
            </a:r>
          </a:p>
        </p:txBody>
      </p:sp>
      <p:sp>
        <p:nvSpPr>
          <p:cNvPr id="7" name="Rectangle 6"/>
          <p:cNvSpPr/>
          <p:nvPr/>
        </p:nvSpPr>
        <p:spPr bwMode="auto">
          <a:xfrm>
            <a:off x="106017" y="594467"/>
            <a:ext cx="3392557" cy="1660629"/>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Fill a gap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a:ea typeface="+mn-ea"/>
                <a:cs typeface="+mn-cs"/>
              </a:rPr>
              <a:t>Concept or new idea Hasn’t been studied </a:t>
            </a:r>
            <a:endParaRPr kumimoji="0" lang="en-US" sz="20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9" name="Rectangle 8"/>
          <p:cNvSpPr/>
          <p:nvPr/>
        </p:nvSpPr>
        <p:spPr bwMode="auto">
          <a:xfrm>
            <a:off x="3617844" y="603599"/>
            <a:ext cx="8613448" cy="1660629"/>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to </a:t>
            </a:r>
            <a:r>
              <a:rPr kumimoji="0" lang="en-US" sz="2000" b="1" i="0" u="none" strike="noStrike" kern="1200" cap="none" spc="0" normalizeH="0" baseline="0" noProof="0" dirty="0">
                <a:ln>
                  <a:noFill/>
                </a:ln>
                <a:solidFill>
                  <a:srgbClr val="FF0000"/>
                </a:solidFill>
                <a:effectLst/>
                <a:uLnTx/>
                <a:uFillTx/>
                <a:latin typeface="Arial"/>
                <a:ea typeface="+mn-ea"/>
                <a:cs typeface="+mn-cs"/>
              </a:rPr>
              <a:t>fill a gap </a:t>
            </a:r>
            <a:r>
              <a:rPr kumimoji="0" lang="en-US" sz="2000" b="1" i="0" u="none" strike="noStrike" kern="1200" cap="none" spc="0" normalizeH="0" baseline="0" noProof="0" dirty="0">
                <a:ln>
                  <a:noFill/>
                </a:ln>
                <a:solidFill>
                  <a:srgbClr val="0070C0"/>
                </a:solidFill>
                <a:effectLst/>
                <a:uLnTx/>
                <a:uFillTx/>
                <a:latin typeface="Arial"/>
                <a:ea typeface="+mn-ea"/>
                <a:cs typeface="+mn-cs"/>
              </a:rPr>
              <a:t>in the existing literature about  the research problem.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a:ea typeface="+mn-ea"/>
                <a:cs typeface="+mn-cs"/>
              </a:rPr>
              <a:t> </a:t>
            </a:r>
            <a:r>
              <a:rPr kumimoji="0" lang="en-US" sz="2000" b="1" i="0" u="none" strike="noStrike" kern="1200" cap="none" spc="0" normalizeH="0" baseline="0" noProof="0" dirty="0" err="1">
                <a:ln>
                  <a:noFill/>
                </a:ln>
                <a:solidFill>
                  <a:srgbClr val="002060"/>
                </a:solidFill>
                <a:effectLst/>
                <a:uLnTx/>
                <a:uFillTx/>
                <a:latin typeface="Arial"/>
                <a:ea typeface="+mn-ea"/>
                <a:cs typeface="+mn-cs"/>
              </a:rPr>
              <a:t>Eg</a:t>
            </a:r>
            <a:r>
              <a:rPr kumimoji="0" lang="en-US" sz="2000" b="1" i="0" u="none" strike="noStrike" kern="1200" cap="none" spc="0" normalizeH="0" baseline="0" noProof="0" dirty="0">
                <a:ln>
                  <a:noFill/>
                </a:ln>
                <a:solidFill>
                  <a:srgbClr val="002060"/>
                </a:solidFill>
                <a:effectLst/>
                <a:uLnTx/>
                <a:uFillTx/>
                <a:latin typeface="Arial"/>
                <a:ea typeface="+mn-ea"/>
                <a:cs typeface="+mn-cs"/>
              </a:rPr>
              <a:t>: Exploratory study on bullying by teachers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Past research has examined the bullying by students, but not teachers</a:t>
            </a:r>
          </a:p>
        </p:txBody>
      </p:sp>
      <p:sp>
        <p:nvSpPr>
          <p:cNvPr id="10" name="Rectangle 9"/>
          <p:cNvSpPr/>
          <p:nvPr/>
        </p:nvSpPr>
        <p:spPr bwMode="auto">
          <a:xfrm>
            <a:off x="81577" y="2550997"/>
            <a:ext cx="3392557" cy="1367860"/>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Replicate past results about the research</a:t>
            </a:r>
            <a:endParaRPr kumimoji="0" lang="en-US" sz="24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1" name="Rectangle 10"/>
          <p:cNvSpPr/>
          <p:nvPr/>
        </p:nvSpPr>
        <p:spPr bwMode="auto">
          <a:xfrm>
            <a:off x="3617844" y="2550997"/>
            <a:ext cx="8613448" cy="136786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to replicate past results about the research problem by </a:t>
            </a:r>
            <a:r>
              <a:rPr kumimoji="0" lang="en-US" sz="2000" b="1" i="0" u="none" strike="noStrike" kern="1200" cap="none" spc="0" normalizeH="0" baseline="0" noProof="0" dirty="0">
                <a:ln>
                  <a:noFill/>
                </a:ln>
                <a:solidFill>
                  <a:srgbClr val="FF0000"/>
                </a:solidFill>
                <a:effectLst/>
                <a:uLnTx/>
                <a:uFillTx/>
                <a:latin typeface="Arial"/>
                <a:ea typeface="+mn-ea"/>
                <a:cs typeface="+mn-cs"/>
              </a:rPr>
              <a:t>examining different participants</a:t>
            </a:r>
            <a:r>
              <a:rPr kumimoji="0" lang="en-US" sz="2000" b="1" i="0" u="none" strike="noStrike" kern="1200" cap="none" spc="0" normalizeH="0" baseline="0" noProof="0" dirty="0">
                <a:ln>
                  <a:noFill/>
                </a:ln>
                <a:solidFill>
                  <a:srgbClr val="0070C0"/>
                </a:solidFill>
                <a:effectLst/>
                <a:uLnTx/>
                <a:uFillTx/>
                <a:latin typeface="Arial"/>
                <a:ea typeface="+mn-ea"/>
                <a:cs typeface="+mn-cs"/>
              </a:rPr>
              <a:t> and different research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a:ea typeface="+mn-ea"/>
                <a:cs typeface="+mn-cs"/>
              </a:rPr>
              <a:t>Eg</a:t>
            </a:r>
            <a:r>
              <a:rPr kumimoji="0" lang="en-US" sz="2000" b="1" i="1" u="none" strike="noStrike" kern="1200" cap="none" spc="0" normalizeH="0" baseline="0" noProof="0" dirty="0">
                <a:ln>
                  <a:noFill/>
                </a:ln>
                <a:solidFill>
                  <a:srgbClr val="002060"/>
                </a:solidFill>
                <a:effectLst/>
                <a:uLnTx/>
                <a:uFillTx/>
                <a:latin typeface="Arial"/>
                <a:ea typeface="+mn-ea"/>
                <a:cs typeface="+mn-cs"/>
              </a:rPr>
              <a:t> Research on Private sector replicated in a Public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Arial"/>
              <a:ea typeface="+mn-ea"/>
              <a:cs typeface="+mn-cs"/>
            </a:endParaRPr>
          </a:p>
        </p:txBody>
      </p:sp>
      <p:sp>
        <p:nvSpPr>
          <p:cNvPr id="12" name="Rectangle 11"/>
          <p:cNvSpPr/>
          <p:nvPr/>
        </p:nvSpPr>
        <p:spPr bwMode="auto">
          <a:xfrm>
            <a:off x="106017" y="4431598"/>
            <a:ext cx="3392557" cy="1038239"/>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Extend past results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charset="0"/>
                <a:ea typeface="+mn-ea"/>
                <a:cs typeface="+mn-cs"/>
              </a:rPr>
              <a:t>Examine the research problem more thoroughly</a:t>
            </a:r>
            <a:endParaRPr kumimoji="0" lang="en-US" sz="2800" b="1" i="1" u="none" strike="noStrike" kern="1200" cap="none" spc="0" normalizeH="0" baseline="0" noProof="0" dirty="0">
              <a:ln>
                <a:noFill/>
              </a:ln>
              <a:solidFill>
                <a:srgbClr val="FF0000"/>
              </a:solidFill>
              <a:effectLst/>
              <a:uLnTx/>
              <a:uFillTx/>
              <a:latin typeface="Arial" charset="0"/>
              <a:ea typeface="+mn-ea"/>
              <a:cs typeface="+mn-cs"/>
            </a:endParaRPr>
          </a:p>
        </p:txBody>
      </p:sp>
      <p:sp>
        <p:nvSpPr>
          <p:cNvPr id="13" name="Rectangle 12"/>
          <p:cNvSpPr/>
          <p:nvPr/>
        </p:nvSpPr>
        <p:spPr bwMode="auto">
          <a:xfrm>
            <a:off x="3578552" y="4431598"/>
            <a:ext cx="8613448" cy="1170916"/>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to </a:t>
            </a:r>
            <a:r>
              <a:rPr kumimoji="0" lang="en-US" sz="2000" b="1" i="0" u="none" strike="noStrike" kern="1200" cap="none" spc="0" normalizeH="0" baseline="0" noProof="0" dirty="0">
                <a:ln>
                  <a:noFill/>
                </a:ln>
                <a:solidFill>
                  <a:srgbClr val="FF0000"/>
                </a:solidFill>
                <a:effectLst/>
                <a:uLnTx/>
                <a:uFillTx/>
                <a:latin typeface="Arial"/>
                <a:ea typeface="+mn-ea"/>
                <a:cs typeface="+mn-cs"/>
              </a:rPr>
              <a:t>extend past results </a:t>
            </a:r>
            <a:r>
              <a:rPr kumimoji="0" lang="en-US" sz="2000" b="1" i="0" u="none" strike="noStrike" kern="1200" cap="none" spc="0" normalizeH="0" baseline="0" noProof="0" dirty="0">
                <a:ln>
                  <a:noFill/>
                </a:ln>
                <a:solidFill>
                  <a:srgbClr val="0070C0"/>
                </a:solidFill>
                <a:effectLst/>
                <a:uLnTx/>
                <a:uFillTx/>
                <a:latin typeface="Arial"/>
                <a:ea typeface="+mn-ea"/>
                <a:cs typeface="+mn-cs"/>
              </a:rPr>
              <a:t>or examine the research problem more thoroughly  </a:t>
            </a:r>
            <a:r>
              <a:rPr kumimoji="0" lang="en-US" sz="2000" b="1" i="1" u="none" strike="noStrike" kern="1200" cap="none" spc="0" normalizeH="0" baseline="0" noProof="0" dirty="0" err="1">
                <a:ln>
                  <a:noFill/>
                </a:ln>
                <a:solidFill>
                  <a:srgbClr val="002060"/>
                </a:solidFill>
                <a:effectLst/>
                <a:uLnTx/>
                <a:uFillTx/>
                <a:latin typeface="Arial"/>
                <a:ea typeface="+mn-ea"/>
                <a:cs typeface="+mn-cs"/>
              </a:rPr>
              <a:t>Eg</a:t>
            </a:r>
            <a:r>
              <a:rPr kumimoji="0" lang="en-US" sz="2000" b="1" i="1" u="none" strike="noStrike" kern="1200" cap="none" spc="0" normalizeH="0" baseline="0" noProof="0" dirty="0">
                <a:ln>
                  <a:noFill/>
                </a:ln>
                <a:solidFill>
                  <a:srgbClr val="002060"/>
                </a:solidFill>
                <a:effectLst/>
                <a:uLnTx/>
                <a:uFillTx/>
                <a:latin typeface="Arial"/>
                <a:ea typeface="+mn-ea"/>
                <a:cs typeface="+mn-cs"/>
              </a:rPr>
              <a:t>: additional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579034988"/>
      </p:ext>
    </p:extLst>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390072" y="1616877"/>
            <a:ext cx="2065310" cy="24297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a:ea typeface="+mn-ea"/>
                <a:cs typeface="+mn-cs"/>
              </a:rPr>
              <a:t>Dr Jugindar Singh</a:t>
            </a:r>
            <a:endParaRPr kumimoji="0" lang="en-US" sz="6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4294967295"/>
          </p:nvPr>
        </p:nvSpPr>
        <p:spPr>
          <a:xfrm>
            <a:off x="8069192" y="3053799"/>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825" b="0" i="0" u="none" strike="noStrike" kern="1200" cap="none" spc="0" normalizeH="0" baseline="0" noProof="0">
              <a:ln>
                <a:noFill/>
              </a:ln>
              <a:solidFill>
                <a:srgbClr val="FFFFFF"/>
              </a:solidFill>
              <a:effectLst/>
              <a:uLnTx/>
              <a:uFillTx/>
              <a:latin typeface="Arial"/>
              <a:ea typeface="+mn-ea"/>
              <a:cs typeface="+mn-cs"/>
            </a:endParaRPr>
          </a:p>
        </p:txBody>
      </p:sp>
      <p:sp>
        <p:nvSpPr>
          <p:cNvPr id="192514" name="Rectangle 2"/>
          <p:cNvSpPr>
            <a:spLocks noGrp="1" noChangeArrowheads="1"/>
          </p:cNvSpPr>
          <p:nvPr>
            <p:ph type="title"/>
          </p:nvPr>
        </p:nvSpPr>
        <p:spPr>
          <a:xfrm>
            <a:off x="81577" y="54195"/>
            <a:ext cx="12059175" cy="467139"/>
          </a:xfrm>
          <a:solidFill>
            <a:srgbClr val="0070C0"/>
          </a:solidFill>
        </p:spPr>
        <p:txBody>
          <a:bodyPr>
            <a:normAutofit fontScale="90000"/>
          </a:bodyPr>
          <a:lstStyle/>
          <a:p>
            <a:pPr algn="l"/>
            <a:r>
              <a:rPr lang="en-US" sz="3100" b="1" dirty="0">
                <a:solidFill>
                  <a:schemeClr val="bg1"/>
                </a:solidFill>
              </a:rPr>
              <a:t>Research Problem </a:t>
            </a:r>
            <a:r>
              <a:rPr lang="en-US" b="1" dirty="0">
                <a:solidFill>
                  <a:schemeClr val="bg1"/>
                </a:solidFill>
              </a:rPr>
              <a:t>– ways to assess whether you should research a problem:</a:t>
            </a:r>
          </a:p>
        </p:txBody>
      </p:sp>
      <p:sp>
        <p:nvSpPr>
          <p:cNvPr id="14" name="Rectangle 13"/>
          <p:cNvSpPr/>
          <p:nvPr/>
        </p:nvSpPr>
        <p:spPr bwMode="auto">
          <a:xfrm>
            <a:off x="81577" y="2180126"/>
            <a:ext cx="3392557" cy="1383780"/>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Improve current practices </a:t>
            </a:r>
            <a:r>
              <a:rPr kumimoji="0" lang="en-US" sz="2000" b="1" i="1" u="none" strike="noStrike" kern="1200" cap="none" spc="0" normalizeH="0" baseline="0" noProof="0" dirty="0">
                <a:ln>
                  <a:noFill/>
                </a:ln>
                <a:solidFill>
                  <a:srgbClr val="FF0000"/>
                </a:solidFill>
                <a:effectLst/>
                <a:uLnTx/>
                <a:uFillTx/>
                <a:latin typeface="Arial"/>
                <a:ea typeface="+mn-ea"/>
                <a:cs typeface="+mn-cs"/>
              </a:rPr>
              <a:t>Study the problem if your study informs practice.</a:t>
            </a:r>
            <a:endParaRPr kumimoji="0" lang="en-US" sz="2800" b="0" i="1" u="none" strike="noStrike" kern="1200" cap="none" spc="0" normalizeH="0" baseline="0" noProof="0" dirty="0">
              <a:ln>
                <a:noFill/>
              </a:ln>
              <a:solidFill>
                <a:srgbClr val="FF0000"/>
              </a:solidFill>
              <a:effectLst/>
              <a:uLnTx/>
              <a:uFillTx/>
              <a:latin typeface="Arial" charset="0"/>
              <a:ea typeface="+mn-ea"/>
              <a:cs typeface="+mn-cs"/>
            </a:endParaRPr>
          </a:p>
        </p:txBody>
      </p:sp>
      <p:sp>
        <p:nvSpPr>
          <p:cNvPr id="15" name="Rectangle 14"/>
          <p:cNvSpPr/>
          <p:nvPr/>
        </p:nvSpPr>
        <p:spPr bwMode="auto">
          <a:xfrm>
            <a:off x="3583332" y="2180125"/>
            <a:ext cx="8590808" cy="1298129"/>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to </a:t>
            </a:r>
            <a:r>
              <a:rPr kumimoji="0" lang="en-US" sz="2000" b="1" i="0" u="none" strike="noStrike" kern="1200" cap="none" spc="0" normalizeH="0" baseline="0" noProof="0" dirty="0">
                <a:ln>
                  <a:noFill/>
                </a:ln>
                <a:solidFill>
                  <a:srgbClr val="FF0000"/>
                </a:solidFill>
                <a:effectLst/>
                <a:uLnTx/>
                <a:uFillTx/>
                <a:latin typeface="Arial"/>
                <a:ea typeface="+mn-ea"/>
                <a:cs typeface="+mn-cs"/>
              </a:rPr>
              <a:t>improve current practices </a:t>
            </a:r>
            <a:r>
              <a:rPr kumimoji="0" lang="en-US" sz="2000" b="1" i="0" u="none" strike="noStrike" kern="1200" cap="none" spc="0" normalizeH="0" baseline="0" noProof="0" dirty="0">
                <a:ln>
                  <a:noFill/>
                </a:ln>
                <a:solidFill>
                  <a:srgbClr val="0070C0"/>
                </a:solidFill>
                <a:effectLst/>
                <a:uLnTx/>
                <a:uFillTx/>
                <a:latin typeface="Arial"/>
                <a:ea typeface="+mn-ea"/>
                <a:cs typeface="+mn-cs"/>
              </a:rPr>
              <a:t>related to </a:t>
            </a:r>
            <a:r>
              <a:rPr kumimoji="0" lang="en-US" sz="2000" b="0" i="0" u="none" strike="noStrike" kern="1200" cap="none" spc="0" normalizeH="0" baseline="0" noProof="0" dirty="0">
                <a:ln>
                  <a:noFill/>
                </a:ln>
                <a:solidFill>
                  <a:srgbClr val="0070C0"/>
                </a:solidFill>
                <a:effectLst/>
                <a:uLnTx/>
                <a:uFillTx/>
                <a:latin typeface="Arial"/>
                <a:ea typeface="+mn-ea"/>
                <a:cs typeface="+mn-cs"/>
              </a:rPr>
              <a:t>t</a:t>
            </a:r>
            <a:r>
              <a:rPr kumimoji="0" lang="en-US" sz="2000" b="1" i="0" u="none" strike="noStrike" kern="1200" cap="none" spc="0" normalizeH="0" baseline="0" noProof="0" dirty="0">
                <a:ln>
                  <a:noFill/>
                </a:ln>
                <a:solidFill>
                  <a:srgbClr val="0070C0"/>
                </a:solidFill>
                <a:effectLst/>
                <a:uLnTx/>
                <a:uFillTx/>
                <a:latin typeface="Arial"/>
                <a:ea typeface="+mn-ea"/>
                <a:cs typeface="+mn-cs"/>
              </a:rPr>
              <a:t>he research problem</a:t>
            </a:r>
            <a:r>
              <a:rPr kumimoji="0" lang="en-US" sz="2000" b="1" i="1" u="none" strike="noStrike" kern="1200" cap="none" spc="0" normalizeH="0" baseline="0" noProof="0" dirty="0">
                <a:ln>
                  <a:noFill/>
                </a:ln>
                <a:solidFill>
                  <a:srgbClr val="0070C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a:ea typeface="+mn-ea"/>
                <a:cs typeface="+mn-cs"/>
              </a:rPr>
              <a:t>Eg</a:t>
            </a:r>
            <a:r>
              <a:rPr kumimoji="0" lang="en-US" sz="2000" b="1" i="1" u="none" strike="noStrike" kern="1200" cap="none" spc="0" normalizeH="0" baseline="0" noProof="0" dirty="0">
                <a:ln>
                  <a:noFill/>
                </a:ln>
                <a:solidFill>
                  <a:srgbClr val="002060"/>
                </a:solidFill>
                <a:effectLst/>
                <a:uLnTx/>
                <a:uFillTx/>
                <a:latin typeface="Arial"/>
                <a:ea typeface="+mn-ea"/>
                <a:cs typeface="+mn-cs"/>
              </a:rPr>
              <a:t>: identification of new techniques or technologies</a:t>
            </a:r>
            <a:endParaRPr kumimoji="0" lang="en-US" sz="1800" b="1" i="1" u="none" strike="noStrike" kern="1200" cap="none" spc="0" normalizeH="0" baseline="0" noProof="0" dirty="0">
              <a:ln>
                <a:noFill/>
              </a:ln>
              <a:solidFill>
                <a:srgbClr val="002060"/>
              </a:solidFill>
              <a:effectLst/>
              <a:uLnTx/>
              <a:uFillTx/>
              <a:latin typeface="Arial"/>
              <a:ea typeface="+mn-ea"/>
              <a:cs typeface="+mn-cs"/>
            </a:endParaRPr>
          </a:p>
        </p:txBody>
      </p:sp>
      <p:sp>
        <p:nvSpPr>
          <p:cNvPr id="16" name="Rectangle 15"/>
          <p:cNvSpPr/>
          <p:nvPr/>
        </p:nvSpPr>
        <p:spPr bwMode="auto">
          <a:xfrm>
            <a:off x="106017" y="561725"/>
            <a:ext cx="3392557" cy="1241206"/>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Learn from people affected by the problem </a:t>
            </a:r>
            <a:endParaRPr kumimoji="0" lang="en-US" sz="24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7" name="Rectangle 16"/>
          <p:cNvSpPr/>
          <p:nvPr/>
        </p:nvSpPr>
        <p:spPr bwMode="auto">
          <a:xfrm>
            <a:off x="3583332" y="561724"/>
            <a:ext cx="8590808" cy="1298129"/>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to learn from people affected by the problem whose </a:t>
            </a:r>
            <a:r>
              <a:rPr kumimoji="0" lang="en-US" sz="2000" b="1" i="0" u="none" strike="noStrike" kern="1200" cap="none" spc="0" normalizeH="0" baseline="0" noProof="0" dirty="0">
                <a:ln>
                  <a:noFill/>
                </a:ln>
                <a:solidFill>
                  <a:srgbClr val="FF0000"/>
                </a:solidFill>
                <a:effectLst/>
                <a:uLnTx/>
                <a:uFillTx/>
                <a:latin typeface="Arial"/>
                <a:ea typeface="+mn-ea"/>
                <a:cs typeface="+mn-cs"/>
              </a:rPr>
              <a:t>voices have not been heard</a:t>
            </a:r>
            <a:r>
              <a:rPr kumimoji="0" lang="en-US" sz="2000" b="1" i="0" u="none" strike="noStrike" kern="1200" cap="none" spc="0" normalizeH="0" baseline="0" noProof="0" dirty="0">
                <a:ln>
                  <a:noFill/>
                </a:ln>
                <a:solidFill>
                  <a:srgbClr val="0070C0"/>
                </a:solidFill>
                <a:effectLst/>
                <a:uLnTx/>
                <a:uFillTx/>
                <a:latin typeface="Arial"/>
                <a:ea typeface="+mn-ea"/>
                <a:cs typeface="+mn-cs"/>
              </a:rPr>
              <a:t>, who have been silenced, or who have been rejected in society </a:t>
            </a:r>
            <a:r>
              <a:rPr kumimoji="0" lang="en-US" sz="2000" b="1" i="1" u="none" strike="noStrike" kern="1200" cap="none" spc="0" normalizeH="0" baseline="0" noProof="0" dirty="0" err="1">
                <a:ln>
                  <a:noFill/>
                </a:ln>
                <a:solidFill>
                  <a:srgbClr val="002060"/>
                </a:solidFill>
                <a:effectLst/>
                <a:uLnTx/>
                <a:uFillTx/>
                <a:latin typeface="Arial"/>
                <a:ea typeface="+mn-ea"/>
                <a:cs typeface="+mn-cs"/>
              </a:rPr>
              <a:t>Eg</a:t>
            </a:r>
            <a:r>
              <a:rPr kumimoji="0" lang="en-US" sz="2000" b="1" i="1" u="none" strike="noStrike" kern="1200" cap="none" spc="0" normalizeH="0" baseline="0" noProof="0" dirty="0">
                <a:ln>
                  <a:noFill/>
                </a:ln>
                <a:solidFill>
                  <a:srgbClr val="002060"/>
                </a:solidFill>
                <a:effectLst/>
                <a:uLnTx/>
                <a:uFillTx/>
                <a:latin typeface="Arial"/>
                <a:ea typeface="+mn-ea"/>
                <a:cs typeface="+mn-cs"/>
              </a:rPr>
              <a:t>: Homeless, ex-Offenders </a:t>
            </a:r>
            <a:r>
              <a:rPr kumimoji="0" lang="en-US" sz="2000" b="1" i="1" u="none" strike="noStrike" kern="1200" cap="none" spc="0" normalizeH="0" baseline="0" noProof="0" dirty="0" err="1">
                <a:ln>
                  <a:noFill/>
                </a:ln>
                <a:solidFill>
                  <a:srgbClr val="002060"/>
                </a:solidFill>
                <a:effectLst/>
                <a:uLnTx/>
                <a:uFillTx/>
                <a:latin typeface="Arial"/>
                <a:ea typeface="+mn-ea"/>
                <a:cs typeface="+mn-cs"/>
              </a:rPr>
              <a:t>etc</a:t>
            </a:r>
            <a:endParaRPr kumimoji="0" lang="en-US" sz="2000" b="1" i="1" u="none" strike="noStrike" kern="1200" cap="none" spc="0" normalizeH="0" baseline="0" noProof="0" dirty="0">
              <a:ln>
                <a:noFill/>
              </a:ln>
              <a:solidFill>
                <a:srgbClr val="002060"/>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E41A943D-ECCB-4438-8130-446E8DE27F9A}"/>
              </a:ext>
            </a:extLst>
          </p:cNvPr>
          <p:cNvSpPr/>
          <p:nvPr/>
        </p:nvSpPr>
        <p:spPr bwMode="auto">
          <a:xfrm>
            <a:off x="81577" y="3941101"/>
            <a:ext cx="3402750" cy="1241206"/>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Conflicting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charset="0"/>
                <a:ea typeface="+mn-ea"/>
                <a:cs typeface="+mn-cs"/>
              </a:rPr>
              <a:t>Results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charset="0"/>
                <a:ea typeface="+mn-ea"/>
                <a:cs typeface="+mn-cs"/>
              </a:rPr>
              <a:t>Outdated Research</a:t>
            </a:r>
            <a:endParaRPr kumimoji="0" lang="en-US" sz="2400" b="0"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BCCCFDBD-F1CE-4E89-B4DD-40A8423533AB}"/>
              </a:ext>
            </a:extLst>
          </p:cNvPr>
          <p:cNvSpPr/>
          <p:nvPr/>
        </p:nvSpPr>
        <p:spPr bwMode="auto">
          <a:xfrm>
            <a:off x="3583332" y="3967861"/>
            <a:ext cx="8590808" cy="1241206"/>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due to contradictory results from past studies</a:t>
            </a:r>
            <a:r>
              <a:rPr kumimoji="0" lang="en-US" sz="2000" b="1" i="1" u="none" strike="noStrike" kern="1200" cap="none" spc="0" normalizeH="0" baseline="0" noProof="0" dirty="0">
                <a:ln>
                  <a:noFill/>
                </a:ln>
                <a:solidFill>
                  <a:srgbClr val="0070C0"/>
                </a:solidFill>
                <a:effectLst/>
                <a:uLnTx/>
                <a:uFillTx/>
                <a:latin typeface="Arial"/>
                <a:ea typeface="+mn-ea"/>
                <a:cs typeface="+mn-cs"/>
              </a:rPr>
              <a:t>. </a:t>
            </a:r>
            <a:r>
              <a:rPr kumimoji="0" lang="en-US" sz="2000" b="1" i="1" u="none" strike="noStrike" kern="1200" cap="none" spc="0" normalizeH="0" baseline="0" noProof="0" dirty="0" err="1">
                <a:ln>
                  <a:noFill/>
                </a:ln>
                <a:solidFill>
                  <a:srgbClr val="002060"/>
                </a:solidFill>
                <a:effectLst/>
                <a:uLnTx/>
                <a:uFillTx/>
                <a:latin typeface="Arial"/>
                <a:ea typeface="+mn-ea"/>
                <a:cs typeface="+mn-cs"/>
              </a:rPr>
              <a:t>Eg</a:t>
            </a:r>
            <a:r>
              <a:rPr kumimoji="0" lang="en-US" sz="2000" b="1" i="1" u="none" strike="noStrike" kern="1200" cap="none" spc="0" normalizeH="0" baseline="0" noProof="0" dirty="0">
                <a:ln>
                  <a:noFill/>
                </a:ln>
                <a:solidFill>
                  <a:srgbClr val="002060"/>
                </a:solidFill>
                <a:effectLst/>
                <a:uLnTx/>
                <a:uFillTx/>
                <a:latin typeface="Arial"/>
                <a:ea typeface="+mn-ea"/>
                <a:cs typeface="+mn-cs"/>
              </a:rPr>
              <a:t>: Motivation of Executives in MNCs  - Contradictory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There is conflicting research on how to support dissertation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in an online environment.</a:t>
            </a:r>
          </a:p>
        </p:txBody>
      </p:sp>
      <p:sp>
        <p:nvSpPr>
          <p:cNvPr id="3" name="Rectangle 2"/>
          <p:cNvSpPr/>
          <p:nvPr/>
        </p:nvSpPr>
        <p:spPr>
          <a:xfrm>
            <a:off x="10342806" y="6296276"/>
            <a:ext cx="1636987" cy="300082"/>
          </a:xfrm>
          <a:prstGeom prst="rect">
            <a:avLst/>
          </a:prstGeom>
          <a:solidFill>
            <a:schemeClr val="bg1">
              <a:lumMod val="85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mn-ea"/>
                <a:cs typeface="+mn-cs"/>
              </a:rPr>
              <a:t>Plano &amp; </a:t>
            </a:r>
            <a:r>
              <a:rPr kumimoji="0" lang="en-US" sz="1350" b="0" i="0" u="none" strike="noStrike" kern="1200" cap="none" spc="0" normalizeH="0" baseline="0" noProof="0" dirty="0" err="1">
                <a:ln>
                  <a:noFill/>
                </a:ln>
                <a:solidFill>
                  <a:srgbClr val="000000"/>
                </a:solidFill>
                <a:effectLst/>
                <a:uLnTx/>
                <a:uFillTx/>
                <a:latin typeface="Arial"/>
                <a:ea typeface="+mn-ea"/>
                <a:cs typeface="+mn-cs"/>
              </a:rPr>
              <a:t>Cresswell</a:t>
            </a:r>
            <a:r>
              <a:rPr kumimoji="0" lang="en-US" sz="135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579838674"/>
      </p:ext>
    </p:extLst>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802A-73BB-429E-BCCD-AAC1D6434792}"/>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2A08BC4C-2964-48BC-A82E-AAD481B949E3}"/>
              </a:ext>
            </a:extLst>
          </p:cNvPr>
          <p:cNvSpPr>
            <a:spLocks noGrp="1"/>
          </p:cNvSpPr>
          <p:nvPr>
            <p:ph idx="1"/>
          </p:nvPr>
        </p:nvSpPr>
        <p:spPr/>
        <p:txBody>
          <a:bodyPr/>
          <a:lstStyle/>
          <a:p>
            <a:endParaRPr lang="en-MY"/>
          </a:p>
        </p:txBody>
      </p:sp>
      <p:sp>
        <p:nvSpPr>
          <p:cNvPr id="4" name="Footer Placeholder 3">
            <a:extLst>
              <a:ext uri="{FF2B5EF4-FFF2-40B4-BE49-F238E27FC236}">
                <a16:creationId xmlns:a16="http://schemas.microsoft.com/office/drawing/2014/main" id="{18F7B794-B1B5-4D9A-8212-1B5E2052E0DC}"/>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8" name="Picture 7">
            <a:extLst>
              <a:ext uri="{FF2B5EF4-FFF2-40B4-BE49-F238E27FC236}">
                <a16:creationId xmlns:a16="http://schemas.microsoft.com/office/drawing/2014/main" id="{0E3C2DEC-54EB-4157-8FBA-E359CEC3A0A6}"/>
              </a:ext>
            </a:extLst>
          </p:cNvPr>
          <p:cNvPicPr>
            <a:picLocks noChangeAspect="1"/>
          </p:cNvPicPr>
          <p:nvPr/>
        </p:nvPicPr>
        <p:blipFill>
          <a:blip r:embed="rId2"/>
          <a:stretch>
            <a:fillRect/>
          </a:stretch>
        </p:blipFill>
        <p:spPr>
          <a:xfrm>
            <a:off x="101600" y="0"/>
            <a:ext cx="12090399" cy="6858000"/>
          </a:xfrm>
          <a:prstGeom prst="rect">
            <a:avLst/>
          </a:prstGeom>
        </p:spPr>
      </p:pic>
    </p:spTree>
    <p:extLst>
      <p:ext uri="{BB962C8B-B14F-4D97-AF65-F5344CB8AC3E}">
        <p14:creationId xmlns:p14="http://schemas.microsoft.com/office/powerpoint/2010/main" val="3530146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3FC980E-2125-470A-AFB1-76780C93C966}"/>
              </a:ext>
            </a:extLst>
          </p:cNvPr>
          <p:cNvSpPr>
            <a:spLocks noGrp="1" noChangeArrowheads="1"/>
          </p:cNvSpPr>
          <p:nvPr>
            <p:ph type="title"/>
          </p:nvPr>
        </p:nvSpPr>
        <p:spPr>
          <a:xfrm>
            <a:off x="1981200" y="152400"/>
            <a:ext cx="8382000" cy="914400"/>
          </a:xfrm>
        </p:spPr>
        <p:txBody>
          <a:bodyPr>
            <a:normAutofit fontScale="90000"/>
          </a:bodyPr>
          <a:lstStyle/>
          <a:p>
            <a:pPr eaLnBrk="1" hangingPunct="1"/>
            <a:r>
              <a:rPr lang="en-US" altLang="en-US" sz="3600" dirty="0">
                <a:latin typeface="Arial" panose="020B0604020202020204" pitchFamily="34" charset="0"/>
                <a:ea typeface="ＭＳ Ｐゴシック" panose="020B0600070205080204" pitchFamily="34" charset="-128"/>
              </a:rPr>
              <a:t>Five </a:t>
            </a:r>
            <a:r>
              <a:rPr lang="en-US" altLang="en-US" sz="3600" dirty="0">
                <a:solidFill>
                  <a:srgbClr val="FF0000"/>
                </a:solidFill>
                <a:latin typeface="Arial" panose="020B0604020202020204" pitchFamily="34" charset="0"/>
                <a:ea typeface="ＭＳ Ｐゴシック" panose="020B0600070205080204" pitchFamily="34" charset="-128"/>
              </a:rPr>
              <a:t>Elements of a </a:t>
            </a:r>
            <a:r>
              <a:rPr lang="ja-JP" altLang="en-US" sz="3600" dirty="0">
                <a:solidFill>
                  <a:srgbClr val="FF0000"/>
                </a:solidFill>
                <a:latin typeface="Arial" panose="020B0604020202020204" pitchFamily="34" charset="0"/>
                <a:ea typeface="ＭＳ Ｐゴシック" panose="020B0600070205080204" pitchFamily="34" charset="-128"/>
              </a:rPr>
              <a:t>“</a:t>
            </a:r>
            <a:r>
              <a:rPr lang="en-US" altLang="ja-JP" sz="3600" dirty="0">
                <a:solidFill>
                  <a:srgbClr val="FF0000"/>
                </a:solidFill>
                <a:latin typeface="Arial" panose="020B0604020202020204" pitchFamily="34" charset="0"/>
                <a:ea typeface="ＭＳ Ｐゴシック" panose="020B0600070205080204" pitchFamily="34" charset="-128"/>
              </a:rPr>
              <a:t>Problem Statement</a:t>
            </a:r>
            <a:r>
              <a:rPr lang="ja-JP" altLang="en-US" sz="3600" dirty="0">
                <a:solidFill>
                  <a:srgbClr val="FF0000"/>
                </a:solidFill>
                <a:latin typeface="Arial" panose="020B0604020202020204" pitchFamily="34" charset="0"/>
                <a:ea typeface="ＭＳ Ｐゴシック" panose="020B0600070205080204" pitchFamily="34" charset="-128"/>
              </a:rPr>
              <a:t>”</a:t>
            </a:r>
            <a:endParaRPr lang="en-US" altLang="en-US" sz="3600" dirty="0">
              <a:solidFill>
                <a:srgbClr val="FF0000"/>
              </a:solidFill>
              <a:latin typeface="Arial" panose="020B0604020202020204" pitchFamily="34" charset="0"/>
              <a:ea typeface="ＭＳ Ｐゴシック" panose="020B0600070205080204" pitchFamily="34" charset="-128"/>
            </a:endParaRPr>
          </a:p>
        </p:txBody>
      </p:sp>
      <p:sp>
        <p:nvSpPr>
          <p:cNvPr id="15363" name="Rectangle 3">
            <a:extLst>
              <a:ext uri="{FF2B5EF4-FFF2-40B4-BE49-F238E27FC236}">
                <a16:creationId xmlns:a16="http://schemas.microsoft.com/office/drawing/2014/main" id="{BD682F39-C824-47B0-B370-39F58039BE82}"/>
              </a:ext>
            </a:extLst>
          </p:cNvPr>
          <p:cNvSpPr>
            <a:spLocks noChangeArrowheads="1"/>
          </p:cNvSpPr>
          <p:nvPr/>
        </p:nvSpPr>
        <p:spPr bwMode="auto">
          <a:xfrm>
            <a:off x="1981200" y="2438400"/>
            <a:ext cx="609600" cy="6096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Topic</a:t>
            </a:r>
          </a:p>
        </p:txBody>
      </p:sp>
      <p:sp>
        <p:nvSpPr>
          <p:cNvPr id="15364" name="Rectangle 4">
            <a:extLst>
              <a:ext uri="{FF2B5EF4-FFF2-40B4-BE49-F238E27FC236}">
                <a16:creationId xmlns:a16="http://schemas.microsoft.com/office/drawing/2014/main" id="{D393FCD4-416C-4ECE-AE62-B44935F265B3}"/>
              </a:ext>
            </a:extLst>
          </p:cNvPr>
          <p:cNvSpPr>
            <a:spLocks noChangeArrowheads="1"/>
          </p:cNvSpPr>
          <p:nvPr/>
        </p:nvSpPr>
        <p:spPr bwMode="auto">
          <a:xfrm>
            <a:off x="4724400" y="2209800"/>
            <a:ext cx="1524000" cy="9144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Justification</a:t>
            </a:r>
            <a:b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b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for the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Problem</a:t>
            </a:r>
            <a:endPar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sp>
        <p:nvSpPr>
          <p:cNvPr id="15365" name="Rectangle 5">
            <a:extLst>
              <a:ext uri="{FF2B5EF4-FFF2-40B4-BE49-F238E27FC236}">
                <a16:creationId xmlns:a16="http://schemas.microsoft.com/office/drawing/2014/main" id="{D492334E-9655-463A-9388-748547EE8A40}"/>
              </a:ext>
            </a:extLst>
          </p:cNvPr>
          <p:cNvSpPr>
            <a:spLocks noChangeArrowheads="1"/>
          </p:cNvSpPr>
          <p:nvPr/>
        </p:nvSpPr>
        <p:spPr bwMode="auto">
          <a:xfrm>
            <a:off x="6629400" y="2133600"/>
            <a:ext cx="1524000" cy="10668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Deficiencies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 in the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 Evidence</a:t>
            </a:r>
            <a:endPar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sp>
        <p:nvSpPr>
          <p:cNvPr id="15366" name="Rectangle 6">
            <a:extLst>
              <a:ext uri="{FF2B5EF4-FFF2-40B4-BE49-F238E27FC236}">
                <a16:creationId xmlns:a16="http://schemas.microsoft.com/office/drawing/2014/main" id="{0719D93A-3B48-4DF1-8E72-C255C381E05E}"/>
              </a:ext>
            </a:extLst>
          </p:cNvPr>
          <p:cNvSpPr>
            <a:spLocks noChangeArrowheads="1"/>
          </p:cNvSpPr>
          <p:nvPr/>
        </p:nvSpPr>
        <p:spPr bwMode="auto">
          <a:xfrm>
            <a:off x="8534400" y="2133600"/>
            <a:ext cx="1828800" cy="10668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Relate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Discussion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to Audiences</a:t>
            </a:r>
            <a:endPar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sp>
        <p:nvSpPr>
          <p:cNvPr id="15367" name="AutoShape 7">
            <a:extLst>
              <a:ext uri="{FF2B5EF4-FFF2-40B4-BE49-F238E27FC236}">
                <a16:creationId xmlns:a16="http://schemas.microsoft.com/office/drawing/2014/main" id="{1B055B03-FC99-4062-824F-66F2D194BD20}"/>
              </a:ext>
            </a:extLst>
          </p:cNvPr>
          <p:cNvSpPr>
            <a:spLocks noChangeArrowheads="1"/>
          </p:cNvSpPr>
          <p:nvPr/>
        </p:nvSpPr>
        <p:spPr bwMode="auto">
          <a:xfrm>
            <a:off x="1981200" y="990600"/>
            <a:ext cx="8229600" cy="762000"/>
          </a:xfrm>
          <a:prstGeom prst="rightArrow">
            <a:avLst>
              <a:gd name="adj1" fmla="val 50000"/>
              <a:gd name="adj2" fmla="val 249150"/>
            </a:avLst>
          </a:prstGeom>
          <a:solidFill>
            <a:srgbClr val="00AB7E"/>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FLOW OF IDEAS</a:t>
            </a:r>
          </a:p>
        </p:txBody>
      </p:sp>
      <p:sp>
        <p:nvSpPr>
          <p:cNvPr id="15368" name="Text Box 8">
            <a:extLst>
              <a:ext uri="{FF2B5EF4-FFF2-40B4-BE49-F238E27FC236}">
                <a16:creationId xmlns:a16="http://schemas.microsoft.com/office/drawing/2014/main" id="{8BA071A7-C0C8-45EC-B8E1-FED7E81D7ECE}"/>
              </a:ext>
            </a:extLst>
          </p:cNvPr>
          <p:cNvSpPr txBox="1">
            <a:spLocks noChangeArrowheads="1"/>
          </p:cNvSpPr>
          <p:nvPr/>
        </p:nvSpPr>
        <p:spPr bwMode="auto">
          <a:xfrm>
            <a:off x="1905000" y="3176589"/>
            <a:ext cx="114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Subject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area</a:t>
            </a:r>
          </a:p>
        </p:txBody>
      </p:sp>
      <p:sp>
        <p:nvSpPr>
          <p:cNvPr id="15369" name="Rectangle 9">
            <a:extLst>
              <a:ext uri="{FF2B5EF4-FFF2-40B4-BE49-F238E27FC236}">
                <a16:creationId xmlns:a16="http://schemas.microsoft.com/office/drawing/2014/main" id="{97A90304-83CA-4EF8-8E5B-626222DB2767}"/>
              </a:ext>
            </a:extLst>
          </p:cNvPr>
          <p:cNvSpPr>
            <a:spLocks noChangeArrowheads="1"/>
          </p:cNvSpPr>
          <p:nvPr/>
        </p:nvSpPr>
        <p:spPr bwMode="auto">
          <a:xfrm>
            <a:off x="2971800" y="2209800"/>
            <a:ext cx="1371600" cy="9906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Research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Problem</a:t>
            </a:r>
            <a:endPar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sp>
        <p:nvSpPr>
          <p:cNvPr id="15370" name="Text Box 10">
            <a:extLst>
              <a:ext uri="{FF2B5EF4-FFF2-40B4-BE49-F238E27FC236}">
                <a16:creationId xmlns:a16="http://schemas.microsoft.com/office/drawing/2014/main" id="{573183D9-CD2E-4108-8D8C-83CC33BC2E20}"/>
              </a:ext>
            </a:extLst>
          </p:cNvPr>
          <p:cNvSpPr txBox="1">
            <a:spLocks noChangeArrowheads="1"/>
          </p:cNvSpPr>
          <p:nvPr/>
        </p:nvSpPr>
        <p:spPr bwMode="auto">
          <a:xfrm>
            <a:off x="2971800" y="3214689"/>
            <a:ext cx="14938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 concern</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 problem</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Something </a:t>
            </a:r>
            <a:b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b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that needs</a:t>
            </a:r>
            <a:b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b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 solution</a:t>
            </a:r>
          </a:p>
        </p:txBody>
      </p:sp>
      <p:sp>
        <p:nvSpPr>
          <p:cNvPr id="15371" name="Text Box 11">
            <a:extLst>
              <a:ext uri="{FF2B5EF4-FFF2-40B4-BE49-F238E27FC236}">
                <a16:creationId xmlns:a16="http://schemas.microsoft.com/office/drawing/2014/main" id="{7A42EE20-0C7B-4FD6-974A-F31D9D35DD9A}"/>
              </a:ext>
            </a:extLst>
          </p:cNvPr>
          <p:cNvSpPr txBox="1">
            <a:spLocks noChangeArrowheads="1"/>
          </p:cNvSpPr>
          <p:nvPr/>
        </p:nvSpPr>
        <p:spPr bwMode="auto">
          <a:xfrm>
            <a:off x="4648200" y="3290889"/>
            <a:ext cx="18605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Evidence from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the literature</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Evidence from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practical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experiences</a:t>
            </a:r>
          </a:p>
        </p:txBody>
      </p:sp>
      <p:sp>
        <p:nvSpPr>
          <p:cNvPr id="15372" name="Text Box 12">
            <a:extLst>
              <a:ext uri="{FF2B5EF4-FFF2-40B4-BE49-F238E27FC236}">
                <a16:creationId xmlns:a16="http://schemas.microsoft.com/office/drawing/2014/main" id="{87292A52-8EF4-4A01-AC2E-1096A598E547}"/>
              </a:ext>
            </a:extLst>
          </p:cNvPr>
          <p:cNvSpPr txBox="1">
            <a:spLocks noChangeArrowheads="1"/>
          </p:cNvSpPr>
          <p:nvPr/>
        </p:nvSpPr>
        <p:spPr bwMode="auto">
          <a:xfrm>
            <a:off x="6477000" y="3290889"/>
            <a:ext cx="2032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 this body of</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evidence, what </a:t>
            </a:r>
            <a:b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b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is missing?  </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What do we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need to know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more about</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p:txBody>
      </p:sp>
      <p:sp>
        <p:nvSpPr>
          <p:cNvPr id="15373" name="Text Box 13">
            <a:extLst>
              <a:ext uri="{FF2B5EF4-FFF2-40B4-BE49-F238E27FC236}">
                <a16:creationId xmlns:a16="http://schemas.microsoft.com/office/drawing/2014/main" id="{1CC8ED89-8287-459B-B084-56EB29843591}"/>
              </a:ext>
            </a:extLst>
          </p:cNvPr>
          <p:cNvSpPr txBox="1">
            <a:spLocks noChangeArrowheads="1"/>
          </p:cNvSpPr>
          <p:nvPr/>
        </p:nvSpPr>
        <p:spPr bwMode="auto">
          <a:xfrm>
            <a:off x="8439150" y="3276601"/>
            <a:ext cx="22288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How will addressing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what we need to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know help:</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researchers</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educators</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policy makers</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individuals such 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those in the study</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8670" name="AutoShape 14">
            <a:extLst>
              <a:ext uri="{FF2B5EF4-FFF2-40B4-BE49-F238E27FC236}">
                <a16:creationId xmlns:a16="http://schemas.microsoft.com/office/drawing/2014/main" id="{A168D987-FACA-4DDE-B865-323F1F124FDF}"/>
              </a:ext>
            </a:extLst>
          </p:cNvPr>
          <p:cNvSpPr>
            <a:spLocks noChangeArrowheads="1"/>
          </p:cNvSpPr>
          <p:nvPr/>
        </p:nvSpPr>
        <p:spPr bwMode="auto">
          <a:xfrm>
            <a:off x="2667000" y="2667000"/>
            <a:ext cx="228600" cy="228600"/>
          </a:xfrm>
          <a:prstGeom prst="rightArrow">
            <a:avLst>
              <a:gd name="adj1" fmla="val 50000"/>
              <a:gd name="adj2" fmla="val 25000"/>
            </a:avLst>
          </a:prstGeom>
          <a:solidFill>
            <a:schemeClr val="accent2"/>
          </a:solidFill>
          <a:ln w="9525">
            <a:solidFill>
              <a:schemeClr val="bg1"/>
            </a:solidFill>
            <a:miter lim="800000"/>
            <a:headEnd/>
            <a:tailEnd/>
          </a:ln>
          <a:effectLst>
            <a:prstShdw prst="shdw17" dist="17961" dir="2700000">
              <a:schemeClr val="bg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mn-ea"/>
              <a:cs typeface="+mn-cs"/>
            </a:endParaRPr>
          </a:p>
        </p:txBody>
      </p:sp>
      <p:sp>
        <p:nvSpPr>
          <p:cNvPr id="198671" name="AutoShape 15">
            <a:extLst>
              <a:ext uri="{FF2B5EF4-FFF2-40B4-BE49-F238E27FC236}">
                <a16:creationId xmlns:a16="http://schemas.microsoft.com/office/drawing/2014/main" id="{3D3B5A20-BB56-4DED-A40F-3E05ED65EA3E}"/>
              </a:ext>
            </a:extLst>
          </p:cNvPr>
          <p:cNvSpPr>
            <a:spLocks noChangeArrowheads="1"/>
          </p:cNvSpPr>
          <p:nvPr/>
        </p:nvSpPr>
        <p:spPr bwMode="auto">
          <a:xfrm>
            <a:off x="4419600" y="2667000"/>
            <a:ext cx="228600" cy="228600"/>
          </a:xfrm>
          <a:prstGeom prst="rightArrow">
            <a:avLst>
              <a:gd name="adj1" fmla="val 50000"/>
              <a:gd name="adj2" fmla="val 25000"/>
            </a:avLst>
          </a:prstGeom>
          <a:solidFill>
            <a:schemeClr val="accent2"/>
          </a:solidFill>
          <a:ln w="9525">
            <a:solidFill>
              <a:schemeClr val="bg1"/>
            </a:solidFill>
            <a:miter lim="800000"/>
            <a:headEnd/>
            <a:tailEnd/>
          </a:ln>
          <a:effectLst>
            <a:prstShdw prst="shdw17" dist="17961" dir="2700000">
              <a:schemeClr val="bg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mn-ea"/>
              <a:cs typeface="+mn-cs"/>
            </a:endParaRPr>
          </a:p>
        </p:txBody>
      </p:sp>
      <p:sp>
        <p:nvSpPr>
          <p:cNvPr id="198672" name="AutoShape 16">
            <a:extLst>
              <a:ext uri="{FF2B5EF4-FFF2-40B4-BE49-F238E27FC236}">
                <a16:creationId xmlns:a16="http://schemas.microsoft.com/office/drawing/2014/main" id="{47BC838C-3EDC-4D31-B0C0-925DBE000E41}"/>
              </a:ext>
            </a:extLst>
          </p:cNvPr>
          <p:cNvSpPr>
            <a:spLocks noChangeArrowheads="1"/>
          </p:cNvSpPr>
          <p:nvPr/>
        </p:nvSpPr>
        <p:spPr bwMode="auto">
          <a:xfrm>
            <a:off x="6324600" y="2667000"/>
            <a:ext cx="228600" cy="228600"/>
          </a:xfrm>
          <a:prstGeom prst="rightArrow">
            <a:avLst>
              <a:gd name="adj1" fmla="val 50000"/>
              <a:gd name="adj2" fmla="val 25000"/>
            </a:avLst>
          </a:prstGeom>
          <a:solidFill>
            <a:schemeClr val="accent2"/>
          </a:solidFill>
          <a:ln w="9525">
            <a:solidFill>
              <a:schemeClr val="bg1"/>
            </a:solidFill>
            <a:miter lim="800000"/>
            <a:headEnd/>
            <a:tailEnd/>
          </a:ln>
          <a:effectLst>
            <a:prstShdw prst="shdw17" dist="17961" dir="2700000">
              <a:schemeClr val="bg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mn-ea"/>
              <a:cs typeface="+mn-cs"/>
            </a:endParaRPr>
          </a:p>
        </p:txBody>
      </p:sp>
      <p:sp>
        <p:nvSpPr>
          <p:cNvPr id="198673" name="AutoShape 17">
            <a:extLst>
              <a:ext uri="{FF2B5EF4-FFF2-40B4-BE49-F238E27FC236}">
                <a16:creationId xmlns:a16="http://schemas.microsoft.com/office/drawing/2014/main" id="{D3F231EA-2248-442D-ADC4-60BF7AC09876}"/>
              </a:ext>
            </a:extLst>
          </p:cNvPr>
          <p:cNvSpPr>
            <a:spLocks noChangeArrowheads="1"/>
          </p:cNvSpPr>
          <p:nvPr/>
        </p:nvSpPr>
        <p:spPr bwMode="auto">
          <a:xfrm>
            <a:off x="8229600" y="2667000"/>
            <a:ext cx="228600" cy="228600"/>
          </a:xfrm>
          <a:prstGeom prst="rightArrow">
            <a:avLst>
              <a:gd name="adj1" fmla="val 50000"/>
              <a:gd name="adj2" fmla="val 25000"/>
            </a:avLst>
          </a:prstGeom>
          <a:solidFill>
            <a:schemeClr val="accent2"/>
          </a:solidFill>
          <a:ln w="9525">
            <a:solidFill>
              <a:schemeClr val="bg1"/>
            </a:solidFill>
            <a:miter lim="800000"/>
            <a:headEnd/>
            <a:tailEnd/>
          </a:ln>
          <a:effectLst>
            <a:prstShdw prst="shdw17" dist="17961" dir="2700000">
              <a:schemeClr val="bg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mn-ea"/>
              <a:cs typeface="+mn-cs"/>
            </a:endParaRPr>
          </a:p>
        </p:txBody>
      </p:sp>
      <p:sp>
        <p:nvSpPr>
          <p:cNvPr id="21" name="TextBox 20">
            <a:extLst>
              <a:ext uri="{FF2B5EF4-FFF2-40B4-BE49-F238E27FC236}">
                <a16:creationId xmlns:a16="http://schemas.microsoft.com/office/drawing/2014/main" id="{05DC4751-A8B7-4229-96DE-2D65CC8A6C18}"/>
              </a:ext>
            </a:extLst>
          </p:cNvPr>
          <p:cNvSpPr txBox="1"/>
          <p:nvPr/>
        </p:nvSpPr>
        <p:spPr>
          <a:xfrm>
            <a:off x="0" y="5565776"/>
            <a:ext cx="12192001" cy="646331"/>
          </a:xfrm>
          <a:prstGeom prst="rect">
            <a:avLst/>
          </a:prstGeom>
          <a:noFill/>
        </p:spPr>
        <p:txBody>
          <a:bodyPr wrap="square">
            <a:spAutoFit/>
          </a:bodyPr>
          <a:lstStyle/>
          <a:p>
            <a:pPr algn="l"/>
            <a:r>
              <a:rPr lang="en-US" sz="1800" b="1" i="0" u="none" strike="noStrike" baseline="0" dirty="0">
                <a:highlight>
                  <a:srgbClr val="FFFF00"/>
                </a:highlight>
                <a:latin typeface="MeridienLTStd-Roman"/>
              </a:rPr>
              <a:t>Evidence that researchers use to justify the importance of the problem in their reports. </a:t>
            </a:r>
            <a:br>
              <a:rPr lang="en-US" sz="1800" b="1" i="0" u="none" strike="noStrike" baseline="0" dirty="0">
                <a:highlight>
                  <a:srgbClr val="FFFF00"/>
                </a:highlight>
                <a:latin typeface="MeridienLTStd-Roman"/>
              </a:rPr>
            </a:br>
            <a:r>
              <a:rPr lang="en-US" sz="1800" b="1" i="0" u="none" strike="noStrike" baseline="0" dirty="0">
                <a:highlight>
                  <a:srgbClr val="FFFF00"/>
                </a:highlight>
                <a:latin typeface="MeridienLTStd-Roman"/>
              </a:rPr>
              <a:t>Evidence from the literature includes any arguments and results that were previously reported in the literature by experts. </a:t>
            </a:r>
            <a:endParaRPr lang="en-MY" b="1" dirty="0">
              <a:highlight>
                <a:srgbClr val="FFFF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E31AC06-337F-40D7-AA6D-AFF063CFCB82}"/>
              </a:ext>
            </a:extLst>
          </p:cNvPr>
          <p:cNvSpPr>
            <a:spLocks noGrp="1" noChangeArrowheads="1"/>
          </p:cNvSpPr>
          <p:nvPr>
            <p:ph type="title"/>
          </p:nvPr>
        </p:nvSpPr>
        <p:spPr>
          <a:xfrm>
            <a:off x="647701" y="274638"/>
            <a:ext cx="4957970" cy="1143000"/>
          </a:xfrm>
        </p:spPr>
        <p:txBody>
          <a:bodyPr/>
          <a:lstStyle/>
          <a:p>
            <a:pPr eaLnBrk="1" hangingPunct="1"/>
            <a:r>
              <a:rPr lang="en-US" altLang="en-US" dirty="0">
                <a:latin typeface="Arial" panose="020B0604020202020204" pitchFamily="34" charset="0"/>
                <a:ea typeface="ＭＳ Ｐゴシック" panose="020B0600070205080204" pitchFamily="34" charset="-128"/>
              </a:rPr>
              <a:t>1</a:t>
            </a:r>
            <a:r>
              <a:rPr lang="en-US" altLang="en-US" dirty="0">
                <a:solidFill>
                  <a:srgbClr val="FF0000"/>
                </a:solidFill>
                <a:latin typeface="Arial" panose="020B0604020202020204" pitchFamily="34" charset="0"/>
                <a:ea typeface="ＭＳ Ｐゴシック" panose="020B0600070205080204" pitchFamily="34" charset="-128"/>
              </a:rPr>
              <a:t>. </a:t>
            </a:r>
            <a:r>
              <a:rPr lang="en-US" altLang="en-US" b="1" dirty="0">
                <a:solidFill>
                  <a:srgbClr val="FF0000"/>
                </a:solidFill>
                <a:latin typeface="Arial" panose="020B0604020202020204" pitchFamily="34" charset="0"/>
                <a:ea typeface="ＭＳ Ｐゴシック" panose="020B0600070205080204" pitchFamily="34" charset="-128"/>
              </a:rPr>
              <a:t>Advancing the Topic</a:t>
            </a:r>
          </a:p>
        </p:txBody>
      </p:sp>
      <p:sp>
        <p:nvSpPr>
          <p:cNvPr id="16387" name="Rectangle 3">
            <a:extLst>
              <a:ext uri="{FF2B5EF4-FFF2-40B4-BE49-F238E27FC236}">
                <a16:creationId xmlns:a16="http://schemas.microsoft.com/office/drawing/2014/main" id="{9BF433EA-4F36-41B1-B92B-C04F21048217}"/>
              </a:ext>
            </a:extLst>
          </p:cNvPr>
          <p:cNvSpPr>
            <a:spLocks noGrp="1" noChangeArrowheads="1"/>
          </p:cNvSpPr>
          <p:nvPr>
            <p:ph type="body" idx="1"/>
          </p:nvPr>
        </p:nvSpPr>
        <p:spPr>
          <a:xfrm>
            <a:off x="494780" y="1166018"/>
            <a:ext cx="5465233" cy="3434557"/>
          </a:xfrm>
        </p:spPr>
        <p:txBody>
          <a:bodyPr/>
          <a:lstStyle/>
          <a:p>
            <a:pPr eaLnBrk="1" hangingPunct="1"/>
            <a:r>
              <a:rPr lang="en-US" altLang="en-US" sz="2800" dirty="0">
                <a:latin typeface="Arial" panose="020B0604020202020204" pitchFamily="34" charset="0"/>
                <a:ea typeface="ＭＳ Ｐゴシック" panose="020B0600070205080204" pitchFamily="34" charset="-128"/>
              </a:rPr>
              <a:t>The topic is introduced in the first paragraphs.</a:t>
            </a:r>
          </a:p>
          <a:p>
            <a:pPr eaLnBrk="1" hangingPunct="1"/>
            <a:r>
              <a:rPr lang="en-US" altLang="en-US" sz="2800" dirty="0">
                <a:latin typeface="Arial" panose="020B0604020202020204" pitchFamily="34" charset="0"/>
                <a:ea typeface="ＭＳ Ｐゴシック" panose="020B0600070205080204" pitchFamily="34" charset="-128"/>
              </a:rPr>
              <a:t>The topic includes the general subject matter.</a:t>
            </a:r>
          </a:p>
          <a:p>
            <a:pPr eaLnBrk="1" hangingPunct="1"/>
            <a:r>
              <a:rPr lang="en-US" altLang="en-US" sz="2800" dirty="0">
                <a:latin typeface="Arial" panose="020B0604020202020204" pitchFamily="34" charset="0"/>
                <a:ea typeface="ＭＳ Ｐゴシック" panose="020B0600070205080204" pitchFamily="34" charset="-128"/>
              </a:rPr>
              <a:t>The topic must be introduced with general ideas so that the reader can relate to it.</a:t>
            </a:r>
          </a:p>
        </p:txBody>
      </p:sp>
      <p:pic>
        <p:nvPicPr>
          <p:cNvPr id="2" name="Picture 1">
            <a:extLst>
              <a:ext uri="{FF2B5EF4-FFF2-40B4-BE49-F238E27FC236}">
                <a16:creationId xmlns:a16="http://schemas.microsoft.com/office/drawing/2014/main" id="{69A17EA8-E4FB-4F63-BAB5-972592896512}"/>
              </a:ext>
            </a:extLst>
          </p:cNvPr>
          <p:cNvPicPr>
            <a:picLocks noChangeAspect="1"/>
          </p:cNvPicPr>
          <p:nvPr/>
        </p:nvPicPr>
        <p:blipFill>
          <a:blip r:embed="rId2"/>
          <a:stretch>
            <a:fillRect/>
          </a:stretch>
        </p:blipFill>
        <p:spPr>
          <a:xfrm>
            <a:off x="6112934" y="982558"/>
            <a:ext cx="5641144" cy="38014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DE53-135A-4AC9-B3A7-9E357E0B88A7}"/>
              </a:ext>
            </a:extLst>
          </p:cNvPr>
          <p:cNvSpPr>
            <a:spLocks noGrp="1"/>
          </p:cNvSpPr>
          <p:nvPr>
            <p:ph type="title"/>
          </p:nvPr>
        </p:nvSpPr>
        <p:spPr>
          <a:xfrm>
            <a:off x="543093" y="1972810"/>
            <a:ext cx="6667500" cy="1143000"/>
          </a:xfrm>
        </p:spPr>
        <p:txBody>
          <a:bodyPr/>
          <a:lstStyle/>
          <a:p>
            <a:r>
              <a:rPr lang="en-MY" sz="4400" b="1" dirty="0">
                <a:solidFill>
                  <a:srgbClr val="FF0000"/>
                </a:solidFill>
              </a:rPr>
              <a:t>How to write a background of your study?</a:t>
            </a:r>
          </a:p>
        </p:txBody>
      </p:sp>
      <p:sp>
        <p:nvSpPr>
          <p:cNvPr id="4" name="Footer Placeholder 3">
            <a:extLst>
              <a:ext uri="{FF2B5EF4-FFF2-40B4-BE49-F238E27FC236}">
                <a16:creationId xmlns:a16="http://schemas.microsoft.com/office/drawing/2014/main" id="{66EA07E1-5E58-457C-80D9-3A8A911F0D0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5" name="Picture 4">
            <a:extLst>
              <a:ext uri="{FF2B5EF4-FFF2-40B4-BE49-F238E27FC236}">
                <a16:creationId xmlns:a16="http://schemas.microsoft.com/office/drawing/2014/main" id="{591F9B42-8E00-4C62-8C7D-A1BC04273D23}"/>
              </a:ext>
            </a:extLst>
          </p:cNvPr>
          <p:cNvPicPr>
            <a:picLocks noChangeAspect="1"/>
          </p:cNvPicPr>
          <p:nvPr/>
        </p:nvPicPr>
        <p:blipFill>
          <a:blip r:embed="rId2"/>
          <a:stretch>
            <a:fillRect/>
          </a:stretch>
        </p:blipFill>
        <p:spPr>
          <a:xfrm>
            <a:off x="8315158" y="0"/>
            <a:ext cx="3876842" cy="6858000"/>
          </a:xfrm>
          <a:prstGeom prst="rect">
            <a:avLst/>
          </a:prstGeom>
        </p:spPr>
      </p:pic>
    </p:spTree>
    <p:extLst>
      <p:ext uri="{BB962C8B-B14F-4D97-AF65-F5344CB8AC3E}">
        <p14:creationId xmlns:p14="http://schemas.microsoft.com/office/powerpoint/2010/main" val="2468341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2220F51-7377-4E00-8550-26B741112C19}"/>
              </a:ext>
            </a:extLst>
          </p:cNvPr>
          <p:cNvSpPr>
            <a:spLocks noGrp="1" noChangeArrowheads="1"/>
          </p:cNvSpPr>
          <p:nvPr>
            <p:ph type="title"/>
          </p:nvPr>
        </p:nvSpPr>
        <p:spPr>
          <a:xfrm>
            <a:off x="594247" y="-47951"/>
            <a:ext cx="4063480" cy="654050"/>
          </a:xfrm>
        </p:spPr>
        <p:txBody>
          <a:bodyPr wrap="square" anchor="ctr">
            <a:normAutofit/>
          </a:bodyPr>
          <a:lstStyle/>
          <a:p>
            <a:pPr eaLnBrk="1" hangingPunct="1"/>
            <a:r>
              <a:rPr lang="en-US" altLang="en-US" sz="3200" b="1" dirty="0">
                <a:solidFill>
                  <a:srgbClr val="FF0000"/>
                </a:solidFill>
              </a:rPr>
              <a:t>The Narrative Hook</a:t>
            </a:r>
          </a:p>
        </p:txBody>
      </p:sp>
      <p:pic>
        <p:nvPicPr>
          <p:cNvPr id="1026" name="Picture 2" descr="YA Writers - Alumni: &quot;Hooking the Reader&quot; with Brian McBride">
            <a:extLst>
              <a:ext uri="{FF2B5EF4-FFF2-40B4-BE49-F238E27FC236}">
                <a16:creationId xmlns:a16="http://schemas.microsoft.com/office/drawing/2014/main" id="{74B6B66B-2C53-450B-AAC3-C8997224D3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53" y="739488"/>
            <a:ext cx="4657724" cy="4832015"/>
          </a:xfrm>
          <a:prstGeom prst="rect">
            <a:avLst/>
          </a:prstGeom>
          <a:solidFill>
            <a:srgbClr val="FFFFFF"/>
          </a:solidFill>
        </p:spPr>
      </p:pic>
      <p:sp>
        <p:nvSpPr>
          <p:cNvPr id="17411" name="Rectangle 3">
            <a:extLst>
              <a:ext uri="{FF2B5EF4-FFF2-40B4-BE49-F238E27FC236}">
                <a16:creationId xmlns:a16="http://schemas.microsoft.com/office/drawing/2014/main" id="{4F019EF7-D366-4DC6-A27A-9234DB8F3425}"/>
              </a:ext>
            </a:extLst>
          </p:cNvPr>
          <p:cNvSpPr>
            <a:spLocks noGrp="1" noChangeArrowheads="1"/>
          </p:cNvSpPr>
          <p:nvPr>
            <p:ph sz="half" idx="2"/>
          </p:nvPr>
        </p:nvSpPr>
        <p:spPr>
          <a:xfrm>
            <a:off x="4772026" y="95238"/>
            <a:ext cx="7315199" cy="5633742"/>
          </a:xfrm>
          <a:solidFill>
            <a:schemeClr val="bg1"/>
          </a:solidFill>
          <a:ln>
            <a:solidFill>
              <a:srgbClr val="C00000"/>
            </a:solidFill>
          </a:ln>
        </p:spPr>
        <p:txBody>
          <a:bodyPr wrap="square" anchor="t">
            <a:noAutofit/>
          </a:bodyPr>
          <a:lstStyle/>
          <a:p>
            <a:pPr eaLnBrk="1" hangingPunct="1"/>
            <a:r>
              <a:rPr lang="en-US" altLang="en-US" sz="2400" dirty="0">
                <a:solidFill>
                  <a:srgbClr val="002060"/>
                </a:solidFill>
              </a:rPr>
              <a:t>The narrative hook should be the first sentence of the study. </a:t>
            </a:r>
          </a:p>
          <a:p>
            <a:pPr eaLnBrk="1" hangingPunct="1"/>
            <a:r>
              <a:rPr lang="en-US" altLang="en-US" sz="2400" dirty="0">
                <a:solidFill>
                  <a:srgbClr val="002060"/>
                </a:solidFill>
              </a:rPr>
              <a:t>Functions of the narrative hook</a:t>
            </a:r>
          </a:p>
          <a:p>
            <a:pPr lvl="1" eaLnBrk="1" hangingPunct="1"/>
            <a:r>
              <a:rPr lang="en-US" altLang="en-US" sz="2400" dirty="0">
                <a:solidFill>
                  <a:srgbClr val="FF0000"/>
                </a:solidFill>
              </a:rPr>
              <a:t>Causes the reader to pay attention</a:t>
            </a:r>
          </a:p>
          <a:p>
            <a:pPr lvl="1" eaLnBrk="1" hangingPunct="1"/>
            <a:r>
              <a:rPr lang="en-US" altLang="en-US" sz="2400" dirty="0">
                <a:solidFill>
                  <a:srgbClr val="002060"/>
                </a:solidFill>
              </a:rPr>
              <a:t>Elicits an emotional or attitudinal response from the reader</a:t>
            </a:r>
          </a:p>
          <a:p>
            <a:pPr lvl="1" eaLnBrk="1" hangingPunct="1"/>
            <a:r>
              <a:rPr lang="en-US" altLang="en-US" sz="2400" dirty="0">
                <a:solidFill>
                  <a:srgbClr val="002060"/>
                </a:solidFill>
              </a:rPr>
              <a:t>Causes the reader to continue reading</a:t>
            </a:r>
          </a:p>
          <a:p>
            <a:pPr eaLnBrk="1" hangingPunct="1"/>
            <a:r>
              <a:rPr lang="en-US" altLang="en-US" sz="2400" dirty="0">
                <a:solidFill>
                  <a:srgbClr val="002060"/>
                </a:solidFill>
              </a:rPr>
              <a:t>Information that can be included in the narrative hook</a:t>
            </a:r>
          </a:p>
          <a:p>
            <a:pPr lvl="1" eaLnBrk="1" hangingPunct="1"/>
            <a:r>
              <a:rPr lang="en-US" altLang="en-US" sz="2400" dirty="0">
                <a:solidFill>
                  <a:srgbClr val="002060"/>
                </a:solidFill>
              </a:rPr>
              <a:t>Statistical data</a:t>
            </a:r>
          </a:p>
          <a:p>
            <a:pPr lvl="1" eaLnBrk="1" hangingPunct="1"/>
            <a:r>
              <a:rPr lang="en-US" altLang="en-US" sz="2400" dirty="0">
                <a:solidFill>
                  <a:srgbClr val="002060"/>
                </a:solidFill>
              </a:rPr>
              <a:t>A provocative question</a:t>
            </a:r>
          </a:p>
          <a:p>
            <a:pPr lvl="1" eaLnBrk="1" hangingPunct="1"/>
            <a:r>
              <a:rPr lang="en-US" altLang="en-US" sz="2400" dirty="0">
                <a:solidFill>
                  <a:srgbClr val="002060"/>
                </a:solidFill>
              </a:rPr>
              <a:t>Need for research</a:t>
            </a:r>
          </a:p>
          <a:p>
            <a:pPr lvl="1" eaLnBrk="1" hangingPunct="1"/>
            <a:r>
              <a:rPr lang="en-US" altLang="en-US" sz="2400" dirty="0">
                <a:solidFill>
                  <a:srgbClr val="002060"/>
                </a:solidFill>
              </a:rPr>
              <a:t>Intent of the study</a:t>
            </a:r>
          </a:p>
        </p:txBody>
      </p:sp>
      <p:sp>
        <p:nvSpPr>
          <p:cNvPr id="136" name="Footer Placeholder 4">
            <a:extLst>
              <a:ext uri="{FF2B5EF4-FFF2-40B4-BE49-F238E27FC236}">
                <a16:creationId xmlns:a16="http://schemas.microsoft.com/office/drawing/2014/main" id="{2E2EA940-C38D-48F6-957F-F151EF0DE3E0}"/>
              </a:ext>
            </a:extLst>
          </p:cNvPr>
          <p:cNvSpPr>
            <a:spLocks noGrp="1"/>
          </p:cNvSpPr>
          <p:nvPr>
            <p:ph type="ftr" sz="quarter" idx="10"/>
          </p:nvPr>
        </p:nvSpPr>
        <p:spPr>
          <a:xfrm>
            <a:off x="8331200" y="6623050"/>
            <a:ext cx="3860800" cy="23495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4AB5E50E-6BAD-439F-9881-19867CD385DF}"/>
              </a:ext>
            </a:extLst>
          </p:cNvPr>
          <p:cNvSpPr txBox="1"/>
          <p:nvPr/>
        </p:nvSpPr>
        <p:spPr>
          <a:xfrm>
            <a:off x="0" y="6027003"/>
            <a:ext cx="12192000" cy="830997"/>
          </a:xfrm>
          <a:prstGeom prst="rect">
            <a:avLst/>
          </a:prstGeom>
          <a:solidFill>
            <a:schemeClr val="bg1"/>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Example: </a:t>
            </a:r>
            <a:r>
              <a:rPr kumimoji="0" lang="en-US" sz="2400" b="0" i="0" u="none" strike="noStrike" kern="1200" cap="none" spc="0" normalizeH="0" baseline="0" noProof="0" dirty="0">
                <a:ln>
                  <a:noFill/>
                </a:ln>
                <a:solidFill>
                  <a:srgbClr val="000000"/>
                </a:solidFill>
                <a:effectLst/>
                <a:uLnTx/>
                <a:uFillTx/>
                <a:latin typeface="Arial"/>
                <a:ea typeface="+mn-ea"/>
                <a:cs typeface="+mn-cs"/>
              </a:rPr>
              <a:t>More than 50% of the adult population experiences depression today. </a:t>
            </a:r>
            <a:r>
              <a:rPr kumimoji="0" lang="en-US" sz="2000" b="0" i="0" u="none" strike="noStrike" kern="1200" cap="none" spc="0" normalizeH="0" baseline="0" noProof="0" dirty="0">
                <a:ln>
                  <a:noFill/>
                </a:ln>
                <a:solidFill>
                  <a:srgbClr val="000000"/>
                </a:solidFill>
                <a:effectLst/>
                <a:uLnTx/>
                <a:uFillTx/>
                <a:latin typeface="Arial"/>
                <a:ea typeface="+mn-ea"/>
                <a:cs typeface="+mn-cs"/>
              </a:rPr>
              <a:t>(citation)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75% Of Working Mothers in Malaysia Quit Their Jobs </a:t>
            </a:r>
            <a:r>
              <a:rPr kumimoji="0" lang="en-US" sz="2000" b="0" i="0" u="none" strike="noStrike" kern="1200" cap="none" spc="0" normalizeH="0" baseline="0" noProof="0" dirty="0">
                <a:ln>
                  <a:noFill/>
                </a:ln>
                <a:solidFill>
                  <a:srgbClr val="000000"/>
                </a:solidFill>
                <a:effectLst/>
                <a:uLnTx/>
                <a:uFillTx/>
                <a:latin typeface="Arial"/>
                <a:ea typeface="+mn-ea"/>
                <a:cs typeface="+mn-cs"/>
              </a:rPr>
              <a:t>(citation)</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11BD7A5-7A3F-468F-968C-B45EBB439811}"/>
              </a:ext>
            </a:extLst>
          </p:cNvPr>
          <p:cNvSpPr>
            <a:spLocks noGrp="1" noChangeArrowheads="1"/>
          </p:cNvSpPr>
          <p:nvPr>
            <p:ph type="title"/>
          </p:nvPr>
        </p:nvSpPr>
        <p:spPr>
          <a:xfrm>
            <a:off x="0" y="0"/>
            <a:ext cx="6485205" cy="906462"/>
          </a:xfrm>
        </p:spPr>
        <p:txBody>
          <a:bodyPr/>
          <a:lstStyle/>
          <a:p>
            <a:pPr eaLnBrk="1" hangingPunct="1"/>
            <a:r>
              <a:rPr lang="en-US" altLang="en-US" sz="2800" dirty="0">
                <a:solidFill>
                  <a:srgbClr val="FF0000"/>
                </a:solidFill>
                <a:latin typeface="Arial" panose="020B0604020202020204" pitchFamily="34" charset="0"/>
                <a:ea typeface="ＭＳ Ｐゴシック" panose="020B0600070205080204" pitchFamily="34" charset="-128"/>
              </a:rPr>
              <a:t>2. </a:t>
            </a:r>
            <a:r>
              <a:rPr lang="en-US" altLang="en-US" sz="3200" b="1" dirty="0">
                <a:solidFill>
                  <a:srgbClr val="FF0000"/>
                </a:solidFill>
                <a:latin typeface="Arial" panose="020B0604020202020204" pitchFamily="34" charset="0"/>
                <a:ea typeface="ＭＳ Ｐゴシック" panose="020B0600070205080204" pitchFamily="34" charset="-128"/>
              </a:rPr>
              <a:t>Stating the Research Problem</a:t>
            </a:r>
            <a:endParaRPr lang="en-US" altLang="en-US" sz="2800" b="1" dirty="0">
              <a:solidFill>
                <a:srgbClr val="FF0000"/>
              </a:solidFill>
              <a:latin typeface="Arial" panose="020B0604020202020204" pitchFamily="34" charset="0"/>
              <a:ea typeface="ＭＳ Ｐゴシック" panose="020B0600070205080204" pitchFamily="34" charset="-128"/>
            </a:endParaRPr>
          </a:p>
        </p:txBody>
      </p:sp>
      <p:sp>
        <p:nvSpPr>
          <p:cNvPr id="18435" name="Rectangle 3">
            <a:extLst>
              <a:ext uri="{FF2B5EF4-FFF2-40B4-BE49-F238E27FC236}">
                <a16:creationId xmlns:a16="http://schemas.microsoft.com/office/drawing/2014/main" id="{9AD42AFA-2538-4EC8-9E4E-F957C79EDF33}"/>
              </a:ext>
            </a:extLst>
          </p:cNvPr>
          <p:cNvSpPr>
            <a:spLocks noGrp="1" noChangeArrowheads="1"/>
          </p:cNvSpPr>
          <p:nvPr>
            <p:ph type="body" idx="1"/>
          </p:nvPr>
        </p:nvSpPr>
        <p:spPr>
          <a:xfrm>
            <a:off x="0" y="906462"/>
            <a:ext cx="8101013" cy="5694363"/>
          </a:xfrm>
          <a:ln>
            <a:solidFill>
              <a:srgbClr val="FF0000"/>
            </a:solidFill>
          </a:ln>
        </p:spPr>
        <p:txBody>
          <a:bodyPr/>
          <a:lstStyle/>
          <a:p>
            <a:pPr eaLnBrk="1" hangingPunct="1"/>
            <a:r>
              <a:rPr lang="en-US" altLang="en-US" sz="3200" dirty="0">
                <a:latin typeface="Arial" panose="020B0604020202020204" pitchFamily="34" charset="0"/>
                <a:ea typeface="ＭＳ Ｐゴシック" panose="020B0600070205080204" pitchFamily="34" charset="-128"/>
              </a:rPr>
              <a:t>Introduce the problem in the opening paragraph</a:t>
            </a:r>
          </a:p>
          <a:p>
            <a:pPr eaLnBrk="1" hangingPunct="1"/>
            <a:r>
              <a:rPr lang="en-US" altLang="en-US" sz="3200" dirty="0">
                <a:latin typeface="Arial" panose="020B0604020202020204" pitchFamily="34" charset="0"/>
                <a:ea typeface="ＭＳ Ｐゴシック" panose="020B0600070205080204" pitchFamily="34" charset="-128"/>
              </a:rPr>
              <a:t>Identify an issue </a:t>
            </a:r>
          </a:p>
          <a:p>
            <a:pPr lvl="1" eaLnBrk="1" hangingPunct="1"/>
            <a:r>
              <a:rPr lang="en-US" altLang="en-US" sz="2800" dirty="0">
                <a:latin typeface="Arial" panose="020B0604020202020204" pitchFamily="34" charset="0"/>
                <a:ea typeface="ＭＳ Ｐゴシック" panose="020B0600070205080204" pitchFamily="34" charset="-128"/>
              </a:rPr>
              <a:t>Research-based research problems</a:t>
            </a:r>
          </a:p>
          <a:p>
            <a:pPr marL="342900" lvl="1" indent="0" eaLnBrk="1" hangingPunct="1">
              <a:buNone/>
            </a:pPr>
            <a:r>
              <a:rPr lang="en-US" altLang="en-US" sz="2800" i="1" dirty="0" err="1">
                <a:solidFill>
                  <a:srgbClr val="002060"/>
                </a:solidFill>
                <a:latin typeface="Arial" panose="020B0604020202020204" pitchFamily="34" charset="0"/>
                <a:ea typeface="ＭＳ Ｐゴシック" panose="020B0600070205080204" pitchFamily="34" charset="-128"/>
              </a:rPr>
              <a:t>Eg</a:t>
            </a:r>
            <a:r>
              <a:rPr lang="en-US" altLang="en-US" sz="2800" i="1" dirty="0">
                <a:solidFill>
                  <a:srgbClr val="002060"/>
                </a:solidFill>
                <a:latin typeface="Arial" panose="020B0604020202020204" pitchFamily="34" charset="0"/>
                <a:ea typeface="ＭＳ Ｐゴシック" panose="020B0600070205080204" pitchFamily="34" charset="-128"/>
              </a:rPr>
              <a:t>: Retention of working mothers (gap in current literature)</a:t>
            </a:r>
          </a:p>
          <a:p>
            <a:pPr lvl="1" eaLnBrk="1" hangingPunct="1"/>
            <a:r>
              <a:rPr lang="en-US" altLang="en-US" sz="2800" dirty="0">
                <a:latin typeface="Arial" panose="020B0604020202020204" pitchFamily="34" charset="0"/>
                <a:ea typeface="ＭＳ Ｐゴシック" panose="020B0600070205080204" pitchFamily="34" charset="-128"/>
              </a:rPr>
              <a:t>Practical problems</a:t>
            </a:r>
          </a:p>
          <a:p>
            <a:pPr marL="342900" lvl="1" indent="0" eaLnBrk="1" hangingPunct="1">
              <a:buNone/>
            </a:pPr>
            <a:r>
              <a:rPr lang="en-US" altLang="en-US" sz="2800" i="1" dirty="0" err="1">
                <a:solidFill>
                  <a:srgbClr val="002060"/>
                </a:solidFill>
                <a:latin typeface="Arial" panose="020B0604020202020204" pitchFamily="34" charset="0"/>
                <a:ea typeface="ＭＳ Ｐゴシック" panose="020B0600070205080204" pitchFamily="34" charset="-128"/>
              </a:rPr>
              <a:t>Eg</a:t>
            </a:r>
            <a:r>
              <a:rPr lang="en-US" altLang="en-US" sz="2800" i="1" dirty="0">
                <a:solidFill>
                  <a:srgbClr val="002060"/>
                </a:solidFill>
                <a:latin typeface="Arial" panose="020B0604020202020204" pitchFamily="34" charset="0"/>
                <a:ea typeface="ＭＳ Ｐゴシック" panose="020B0600070205080204" pitchFamily="34" charset="-128"/>
              </a:rPr>
              <a:t>: Discipline in schools</a:t>
            </a:r>
          </a:p>
          <a:p>
            <a:pPr eaLnBrk="1" hangingPunct="1"/>
            <a:r>
              <a:rPr lang="en-US" altLang="en-US" sz="3200" dirty="0">
                <a:latin typeface="Arial" panose="020B0604020202020204" pitchFamily="34" charset="0"/>
                <a:ea typeface="ＭＳ Ｐゴシック" panose="020B0600070205080204" pitchFamily="34" charset="-128"/>
              </a:rPr>
              <a:t>Reference the problem using the literature</a:t>
            </a:r>
          </a:p>
        </p:txBody>
      </p:sp>
      <p:pic>
        <p:nvPicPr>
          <p:cNvPr id="2" name="Picture 1">
            <a:extLst>
              <a:ext uri="{FF2B5EF4-FFF2-40B4-BE49-F238E27FC236}">
                <a16:creationId xmlns:a16="http://schemas.microsoft.com/office/drawing/2014/main" id="{C4AD516B-0FFF-4D7F-BB88-76C19A5FE4A8}"/>
              </a:ext>
            </a:extLst>
          </p:cNvPr>
          <p:cNvPicPr>
            <a:picLocks noChangeAspect="1"/>
          </p:cNvPicPr>
          <p:nvPr/>
        </p:nvPicPr>
        <p:blipFill>
          <a:blip r:embed="rId2"/>
          <a:stretch>
            <a:fillRect/>
          </a:stretch>
        </p:blipFill>
        <p:spPr>
          <a:xfrm>
            <a:off x="8401049" y="1166019"/>
            <a:ext cx="3790949" cy="452596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EFCF-BF38-48EE-9163-E3C33C5737E8}"/>
              </a:ext>
            </a:extLst>
          </p:cNvPr>
          <p:cNvSpPr>
            <a:spLocks noGrp="1"/>
          </p:cNvSpPr>
          <p:nvPr>
            <p:ph type="title"/>
          </p:nvPr>
        </p:nvSpPr>
        <p:spPr>
          <a:xfrm>
            <a:off x="0" y="28575"/>
            <a:ext cx="9389533" cy="457199"/>
          </a:xfrm>
        </p:spPr>
        <p:txBody>
          <a:bodyPr/>
          <a:lstStyle/>
          <a:p>
            <a:r>
              <a:rPr lang="en-MY" dirty="0">
                <a:solidFill>
                  <a:srgbClr val="FF0000"/>
                </a:solidFill>
              </a:rPr>
              <a:t>Identify the Problem</a:t>
            </a:r>
          </a:p>
        </p:txBody>
      </p:sp>
      <p:sp>
        <p:nvSpPr>
          <p:cNvPr id="4" name="Footer Placeholder 3">
            <a:extLst>
              <a:ext uri="{FF2B5EF4-FFF2-40B4-BE49-F238E27FC236}">
                <a16:creationId xmlns:a16="http://schemas.microsoft.com/office/drawing/2014/main" id="{8BBFB5FE-3941-49CE-8DD5-94936DFF5B37}"/>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CEC4808E-C554-4B9B-82A4-D207852A2B19}"/>
              </a:ext>
            </a:extLst>
          </p:cNvPr>
          <p:cNvSpPr txBox="1"/>
          <p:nvPr/>
        </p:nvSpPr>
        <p:spPr>
          <a:xfrm>
            <a:off x="0" y="969089"/>
            <a:ext cx="12192000" cy="563231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ZapfDingbatsStd"/>
                <a:ea typeface="+mn-ea"/>
                <a:cs typeface="+mn-cs"/>
              </a:rPr>
              <a:t>■ </a:t>
            </a:r>
            <a:r>
              <a:rPr kumimoji="0" lang="en-US" sz="2000" b="1" i="1" u="none" strike="noStrike" kern="1200" cap="none" spc="0" normalizeH="0" baseline="0" noProof="0" dirty="0">
                <a:ln>
                  <a:noFill/>
                </a:ln>
                <a:solidFill>
                  <a:srgbClr val="FF0000"/>
                </a:solidFill>
                <a:effectLst/>
                <a:uLnTx/>
                <a:uFillTx/>
                <a:latin typeface="MeridienLTStd-BoldItalic"/>
                <a:ea typeface="+mn-ea"/>
                <a:cs typeface="+mn-cs"/>
              </a:rPr>
              <a:t>A problem that is a major concern</a:t>
            </a:r>
            <a:r>
              <a:rPr kumimoji="0" lang="en-US" sz="2000" b="1" i="1" u="none" strike="noStrike" kern="1200" cap="none" spc="0" normalizeH="0" baseline="0" noProof="0" dirty="0">
                <a:ln>
                  <a:noFill/>
                </a:ln>
                <a:solidFill>
                  <a:srgbClr val="000000"/>
                </a:solidFill>
                <a:effectLst/>
                <a:uLnTx/>
                <a:uFillTx/>
                <a:latin typeface="MeridienLTStd-BoldItalic"/>
                <a:ea typeface="+mn-ea"/>
                <a:cs typeface="+mn-cs"/>
              </a:rPr>
              <a:t>: </a:t>
            </a:r>
            <a:r>
              <a:rPr kumimoji="0" lang="en-US" sz="2000" b="0" i="0" u="none" strike="noStrike" kern="1200" cap="none" spc="0" normalizeH="0" baseline="0" noProof="0" dirty="0">
                <a:ln>
                  <a:noFill/>
                </a:ln>
                <a:solidFill>
                  <a:srgbClr val="000000"/>
                </a:solidFill>
                <a:effectLst/>
                <a:uLnTx/>
                <a:uFillTx/>
                <a:latin typeface="MeridienLTStd-Roman"/>
                <a:ea typeface="+mn-ea"/>
                <a:cs typeface="+mn-cs"/>
              </a:rPr>
              <a:t>“In particular, the career development of African American adolescents has been of major concern in light of literature delineating numerous challenges that affect their personal, educational, and career development </a:t>
            </a:r>
            <a:r>
              <a:rPr kumimoji="0" lang="en-MY" sz="2000" b="0" i="0" u="none" strike="noStrike" kern="1200" cap="none" spc="0" normalizeH="0" baseline="0" noProof="0" dirty="0">
                <a:ln>
                  <a:noFill/>
                </a:ln>
                <a:solidFill>
                  <a:srgbClr val="000000"/>
                </a:solidFill>
                <a:effectLst/>
                <a:uLnTx/>
                <a:uFillTx/>
                <a:latin typeface="MeridienLTStd-Roman"/>
                <a:ea typeface="+mn-ea"/>
                <a:cs typeface="+mn-cs"/>
              </a:rPr>
              <a:t>. . . “ ( Constantine, Wallace, &amp; </a:t>
            </a:r>
            <a:r>
              <a:rPr kumimoji="0" lang="en-MY" sz="2000" b="0" i="0" u="none" strike="noStrike" kern="1200" cap="none" spc="0" normalizeH="0" baseline="0" noProof="0" dirty="0" err="1">
                <a:ln>
                  <a:noFill/>
                </a:ln>
                <a:solidFill>
                  <a:srgbClr val="000000"/>
                </a:solidFill>
                <a:effectLst/>
                <a:uLnTx/>
                <a:uFillTx/>
                <a:latin typeface="MeridienLTStd-Roman"/>
                <a:ea typeface="+mn-ea"/>
                <a:cs typeface="+mn-cs"/>
              </a:rPr>
              <a:t>Kindaichi</a:t>
            </a:r>
            <a:r>
              <a:rPr kumimoji="0" lang="en-MY" sz="2000" b="0" i="0" u="none" strike="noStrike" kern="1200" cap="none" spc="0" normalizeH="0" baseline="0" noProof="0" dirty="0">
                <a:ln>
                  <a:noFill/>
                </a:ln>
                <a:solidFill>
                  <a:srgbClr val="000000"/>
                </a:solidFill>
                <a:effectLst/>
                <a:uLnTx/>
                <a:uFillTx/>
                <a:latin typeface="MeridienLTStd-Roman"/>
                <a:ea typeface="+mn-ea"/>
                <a:cs typeface="+mn-cs"/>
              </a:rPr>
              <a:t>, 2005 , p. 307 ).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ZapfDingbatsStd"/>
                <a:ea typeface="+mn-ea"/>
                <a:cs typeface="+mn-cs"/>
              </a:rPr>
              <a:t>■ </a:t>
            </a:r>
            <a:r>
              <a:rPr kumimoji="0" lang="en-US" sz="2000" b="1" i="1" u="none" strike="noStrike" kern="1200" cap="none" spc="0" normalizeH="0" baseline="0" noProof="0" dirty="0">
                <a:ln>
                  <a:noFill/>
                </a:ln>
                <a:solidFill>
                  <a:srgbClr val="FF0000"/>
                </a:solidFill>
                <a:effectLst/>
                <a:uLnTx/>
                <a:uFillTx/>
                <a:latin typeface="MeridienLTStd-BoldItalic"/>
                <a:ea typeface="+mn-ea"/>
                <a:cs typeface="+mn-cs"/>
              </a:rPr>
              <a:t>A problem that affects the lives of many individuals</a:t>
            </a:r>
            <a:r>
              <a:rPr kumimoji="0" lang="en-US" sz="2000" b="1" i="1" u="none" strike="noStrike" kern="1200" cap="none" spc="0" normalizeH="0" baseline="0" noProof="0" dirty="0">
                <a:ln>
                  <a:noFill/>
                </a:ln>
                <a:solidFill>
                  <a:srgbClr val="000000"/>
                </a:solidFill>
                <a:effectLst/>
                <a:uLnTx/>
                <a:uFillTx/>
                <a:latin typeface="MeridienLTStd-BoldItalic"/>
                <a:ea typeface="+mn-ea"/>
                <a:cs typeface="+mn-cs"/>
              </a:rPr>
              <a:t>: </a:t>
            </a:r>
            <a:r>
              <a:rPr kumimoji="0" lang="en-US" sz="2000" b="0" i="0" u="none" strike="noStrike" kern="1200" cap="none" spc="0" normalizeH="0" baseline="0" noProof="0" dirty="0">
                <a:ln>
                  <a:noFill/>
                </a:ln>
                <a:solidFill>
                  <a:srgbClr val="000000"/>
                </a:solidFill>
                <a:effectLst/>
                <a:uLnTx/>
                <a:uFillTx/>
                <a:latin typeface="MeridienLTStd-Roman"/>
                <a:ea typeface="+mn-ea"/>
                <a:cs typeface="+mn-cs"/>
              </a:rPr>
              <a:t>“Approximately one third of children and adolescents experience the stress of being bullied by their peers . . . “ </a:t>
            </a:r>
            <a:r>
              <a:rPr kumimoji="0" lang="en-MY" sz="2000" b="0" i="0" u="none" strike="noStrike" kern="1200" cap="none" spc="0" normalizeH="0" baseline="0" noProof="0" dirty="0">
                <a:ln>
                  <a:noFill/>
                </a:ln>
                <a:solidFill>
                  <a:srgbClr val="000000"/>
                </a:solidFill>
                <a:effectLst/>
                <a:uLnTx/>
                <a:uFillTx/>
                <a:latin typeface="MeridienLTStd-Roman"/>
                <a:ea typeface="+mn-ea"/>
                <a:cs typeface="+mn-cs"/>
              </a:rPr>
              <a:t>( Newman, Holden, &amp; </a:t>
            </a:r>
            <a:r>
              <a:rPr kumimoji="0" lang="en-MY" sz="2000" b="0" i="0" u="none" strike="noStrike" kern="1200" cap="none" spc="0" normalizeH="0" baseline="0" noProof="0" dirty="0" err="1">
                <a:ln>
                  <a:noFill/>
                </a:ln>
                <a:solidFill>
                  <a:srgbClr val="000000"/>
                </a:solidFill>
                <a:effectLst/>
                <a:uLnTx/>
                <a:uFillTx/>
                <a:latin typeface="MeridienLTStd-Roman"/>
                <a:ea typeface="+mn-ea"/>
                <a:cs typeface="+mn-cs"/>
              </a:rPr>
              <a:t>Delville</a:t>
            </a:r>
            <a:r>
              <a:rPr kumimoji="0" lang="en-MY" sz="2000" b="0" i="0" u="none" strike="noStrike" kern="1200" cap="none" spc="0" normalizeH="0" baseline="0" noProof="0" dirty="0">
                <a:ln>
                  <a:noFill/>
                </a:ln>
                <a:solidFill>
                  <a:srgbClr val="000000"/>
                </a:solidFill>
                <a:effectLst/>
                <a:uLnTx/>
                <a:uFillTx/>
                <a:latin typeface="MeridienLTStd-Roman"/>
                <a:ea typeface="+mn-ea"/>
                <a:cs typeface="+mn-cs"/>
              </a:rPr>
              <a:t>, 2011 , p. 205 ).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ZapfDingbatsStd"/>
                <a:ea typeface="+mn-ea"/>
                <a:cs typeface="+mn-cs"/>
              </a:rPr>
              <a:t>■ </a:t>
            </a:r>
            <a:r>
              <a:rPr kumimoji="0" lang="en-US" sz="2000" b="1" i="1" u="none" strike="noStrike" kern="1200" cap="none" spc="0" normalizeH="0" baseline="0" noProof="0" dirty="0">
                <a:ln>
                  <a:noFill/>
                </a:ln>
                <a:solidFill>
                  <a:srgbClr val="FF0000"/>
                </a:solidFill>
                <a:effectLst/>
                <a:uLnTx/>
                <a:uFillTx/>
                <a:latin typeface="MeridienLTStd-BoldItalic"/>
                <a:ea typeface="+mn-ea"/>
                <a:cs typeface="+mn-cs"/>
              </a:rPr>
              <a:t>A problem that has serious consequences</a:t>
            </a:r>
            <a:r>
              <a:rPr kumimoji="0" lang="en-US" sz="2000" b="1" i="1" u="none" strike="noStrike" kern="1200" cap="none" spc="0" normalizeH="0" baseline="0" noProof="0" dirty="0">
                <a:ln>
                  <a:noFill/>
                </a:ln>
                <a:solidFill>
                  <a:srgbClr val="000000"/>
                </a:solidFill>
                <a:effectLst/>
                <a:uLnTx/>
                <a:uFillTx/>
                <a:latin typeface="MeridienLTStd-BoldItalic"/>
                <a:ea typeface="+mn-ea"/>
                <a:cs typeface="+mn-cs"/>
              </a:rPr>
              <a:t>: </a:t>
            </a:r>
            <a:r>
              <a:rPr kumimoji="0" lang="en-US" sz="2000" b="0" i="0" u="none" strike="noStrike" kern="1200" cap="none" spc="0" normalizeH="0" baseline="0" noProof="0" dirty="0">
                <a:ln>
                  <a:noFill/>
                </a:ln>
                <a:solidFill>
                  <a:srgbClr val="000000"/>
                </a:solidFill>
                <a:effectLst/>
                <a:uLnTx/>
                <a:uFillTx/>
                <a:latin typeface="MeridienLTStd-Roman"/>
                <a:ea typeface="+mn-ea"/>
                <a:cs typeface="+mn-cs"/>
              </a:rPr>
              <a:t>“Not only does lack of participation in physical activity contribute to the rising obesity rates in the United States, but it also directly contributes to the risk for several chronic diseases and leading causes of death in the United States, such as heart disease, hypertension, Type 2 diabetes,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MeridienLTStd-Roman"/>
                <a:ea typeface="+mn-ea"/>
                <a:cs typeface="+mn-cs"/>
              </a:rPr>
              <a:t>certain cancers . . . “ ( Harley et al., 2009 , p. 97 ).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ZapfDingbatsStd"/>
                <a:ea typeface="+mn-ea"/>
                <a:cs typeface="+mn-cs"/>
              </a:rPr>
              <a:t>■ </a:t>
            </a:r>
            <a:r>
              <a:rPr kumimoji="0" lang="en-US" sz="2000" b="1" i="1" u="none" strike="noStrike" kern="1200" cap="none" spc="0" normalizeH="0" baseline="0" noProof="0" dirty="0">
                <a:ln>
                  <a:noFill/>
                </a:ln>
                <a:solidFill>
                  <a:srgbClr val="FF0000"/>
                </a:solidFill>
                <a:effectLst/>
                <a:uLnTx/>
                <a:uFillTx/>
                <a:latin typeface="MeridienLTStd-BoldItalic"/>
                <a:ea typeface="+mn-ea"/>
                <a:cs typeface="+mn-cs"/>
              </a:rPr>
              <a:t>A problem that is a current issue for practitioners</a:t>
            </a:r>
            <a:r>
              <a:rPr kumimoji="0" lang="en-US" sz="2000" b="1" i="1" u="none" strike="noStrike" kern="1200" cap="none" spc="0" normalizeH="0" baseline="0" noProof="0" dirty="0">
                <a:ln>
                  <a:noFill/>
                </a:ln>
                <a:solidFill>
                  <a:srgbClr val="000000"/>
                </a:solidFill>
                <a:effectLst/>
                <a:uLnTx/>
                <a:uFillTx/>
                <a:latin typeface="MeridienLTStd-BoldItalic"/>
                <a:ea typeface="+mn-ea"/>
                <a:cs typeface="+mn-cs"/>
              </a:rPr>
              <a:t>: </a:t>
            </a:r>
            <a:r>
              <a:rPr kumimoji="0" lang="en-US" sz="2000" b="0" i="0" u="none" strike="noStrike" kern="1200" cap="none" spc="0" normalizeH="0" baseline="0" noProof="0" dirty="0">
                <a:ln>
                  <a:noFill/>
                </a:ln>
                <a:solidFill>
                  <a:srgbClr val="000000"/>
                </a:solidFill>
                <a:effectLst/>
                <a:uLnTx/>
                <a:uFillTx/>
                <a:latin typeface="MeridienLTStd-Roman"/>
                <a:ea typeface="+mn-ea"/>
                <a:cs typeface="+mn-cs"/>
              </a:rPr>
              <a:t>“Computer science faculty today face many pressures to integrate collaborative and cooperative learning approaches in courses, increase active participation by students in classes, and increase the participation of under-represented groups in computing . . . “ ( Barker &amp; Garvin-Doxas, 2004 , p. 119 ).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ZapfDingbatsStd"/>
                <a:ea typeface="+mn-ea"/>
                <a:cs typeface="+mn-cs"/>
              </a:rPr>
              <a:t>■ </a:t>
            </a:r>
            <a:r>
              <a:rPr kumimoji="0" lang="en-US" sz="2000" b="1" i="1" u="none" strike="noStrike" kern="1200" cap="none" spc="0" normalizeH="0" baseline="0" noProof="0" dirty="0">
                <a:ln>
                  <a:noFill/>
                </a:ln>
                <a:solidFill>
                  <a:srgbClr val="FF0000"/>
                </a:solidFill>
                <a:effectLst/>
                <a:uLnTx/>
                <a:uFillTx/>
                <a:latin typeface="MeridienLTStd-BoldItalic"/>
                <a:ea typeface="+mn-ea"/>
                <a:cs typeface="+mn-cs"/>
              </a:rPr>
              <a:t>A problem about what is known about a topic</a:t>
            </a:r>
            <a:r>
              <a:rPr kumimoji="0" lang="en-US" sz="2000" b="1" i="1" u="none" strike="noStrike" kern="1200" cap="none" spc="0" normalizeH="0" baseline="0" noProof="0" dirty="0">
                <a:ln>
                  <a:noFill/>
                </a:ln>
                <a:solidFill>
                  <a:srgbClr val="000000"/>
                </a:solidFill>
                <a:effectLst/>
                <a:uLnTx/>
                <a:uFillTx/>
                <a:latin typeface="MeridienLTStd-BoldItalic"/>
                <a:ea typeface="+mn-ea"/>
                <a:cs typeface="+mn-cs"/>
              </a:rPr>
              <a:t>: </a:t>
            </a:r>
            <a:r>
              <a:rPr kumimoji="0" lang="en-US" sz="2000" b="0" i="0" u="none" strike="noStrike" kern="1200" cap="none" spc="0" normalizeH="0" baseline="0" noProof="0" dirty="0">
                <a:ln>
                  <a:noFill/>
                </a:ln>
                <a:solidFill>
                  <a:srgbClr val="000000"/>
                </a:solidFill>
                <a:effectLst/>
                <a:uLnTx/>
                <a:uFillTx/>
                <a:latin typeface="MeridienLTStd-Roman"/>
                <a:ea typeface="+mn-ea"/>
                <a:cs typeface="+mn-cs"/>
              </a:rPr>
              <a:t>“Burns (1978) observed that despite the large volume of scholarship on the topic, leadership is not well understood” </a:t>
            </a:r>
            <a:r>
              <a:rPr kumimoji="0" lang="fi-FI" sz="2000" b="0" i="0" u="none" strike="noStrike" kern="1200" cap="none" spc="0" normalizeH="0" baseline="0" noProof="0" dirty="0">
                <a:ln>
                  <a:noFill/>
                </a:ln>
                <a:solidFill>
                  <a:srgbClr val="000000"/>
                </a:solidFill>
                <a:effectLst/>
                <a:uLnTx/>
                <a:uFillTx/>
                <a:latin typeface="MeridienLTStd-Roman"/>
                <a:ea typeface="+mn-ea"/>
                <a:cs typeface="+mn-cs"/>
              </a:rPr>
              <a:t>( Komives, Owen, Longerbeam, Mainella, &amp; Osteen, 2005 , p. 593 ).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ZapfDingbatsStd"/>
                <a:ea typeface="+mn-ea"/>
                <a:cs typeface="+mn-cs"/>
              </a:rPr>
              <a:t>■ </a:t>
            </a:r>
            <a:r>
              <a:rPr kumimoji="0" lang="en-US" sz="2000" b="1" i="1" u="none" strike="noStrike" kern="1200" cap="none" spc="0" normalizeH="0" baseline="0" noProof="0" dirty="0">
                <a:ln>
                  <a:noFill/>
                </a:ln>
                <a:solidFill>
                  <a:srgbClr val="FF0000"/>
                </a:solidFill>
                <a:effectLst/>
                <a:uLnTx/>
                <a:uFillTx/>
                <a:latin typeface="MeridienLTStd-BoldItalic"/>
                <a:ea typeface="+mn-ea"/>
                <a:cs typeface="+mn-cs"/>
              </a:rPr>
              <a:t>A problem that arises from conflicting evidence in the literature</a:t>
            </a:r>
            <a:r>
              <a:rPr kumimoji="0" lang="en-US" sz="2000" b="1" i="1" u="none" strike="noStrike" kern="1200" cap="none" spc="0" normalizeH="0" baseline="0" noProof="0" dirty="0">
                <a:ln>
                  <a:noFill/>
                </a:ln>
                <a:solidFill>
                  <a:srgbClr val="000000"/>
                </a:solidFill>
                <a:effectLst/>
                <a:uLnTx/>
                <a:uFillTx/>
                <a:latin typeface="MeridienLTStd-BoldItalic"/>
                <a:ea typeface="+mn-ea"/>
                <a:cs typeface="+mn-cs"/>
              </a:rPr>
              <a:t>: </a:t>
            </a:r>
            <a:r>
              <a:rPr kumimoji="0" lang="en-US" sz="2000" b="0" i="0" u="none" strike="noStrike" kern="1200" cap="none" spc="0" normalizeH="0" baseline="0" noProof="0" dirty="0">
                <a:ln>
                  <a:noFill/>
                </a:ln>
                <a:solidFill>
                  <a:srgbClr val="000000"/>
                </a:solidFill>
                <a:effectLst/>
                <a:uLnTx/>
                <a:uFillTx/>
                <a:latin typeface="MeridienLTStd-Roman"/>
                <a:ea typeface="+mn-ea"/>
                <a:cs typeface="+mn-cs"/>
              </a:rPr>
              <a:t>“In the literature on the impact of mobility on children’s educational attainment, findings are inconsistent” </a:t>
            </a:r>
            <a:r>
              <a:rPr kumimoji="0" lang="de-DE" sz="2000" b="0" i="0" u="none" strike="noStrike" kern="1200" cap="none" spc="0" normalizeH="0" baseline="0" noProof="0" dirty="0">
                <a:ln>
                  <a:noFill/>
                </a:ln>
                <a:solidFill>
                  <a:srgbClr val="000000"/>
                </a:solidFill>
                <a:effectLst/>
                <a:uLnTx/>
                <a:uFillTx/>
                <a:latin typeface="MeridienLTStd-Roman"/>
                <a:ea typeface="+mn-ea"/>
                <a:cs typeface="+mn-cs"/>
              </a:rPr>
              <a:t>( Heinlein &amp; Shinn, 2000 , p. 349 ).</a:t>
            </a:r>
            <a:endParaRPr kumimoji="0" lang="en-MY"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EC0BB87A-343E-48F1-8B52-F1B2CDC09D77}"/>
              </a:ext>
            </a:extLst>
          </p:cNvPr>
          <p:cNvSpPr txBox="1"/>
          <p:nvPr/>
        </p:nvSpPr>
        <p:spPr>
          <a:xfrm>
            <a:off x="0" y="485774"/>
            <a:ext cx="1219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Research problem is an issue, concern, or controversy that needs to be solved</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6946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4E0427A-FC0E-44C9-9083-91F4BC10D187}"/>
              </a:ext>
            </a:extLst>
          </p:cNvPr>
          <p:cNvSpPr>
            <a:spLocks noGrp="1" noChangeArrowheads="1"/>
          </p:cNvSpPr>
          <p:nvPr>
            <p:ph type="title"/>
          </p:nvPr>
        </p:nvSpPr>
        <p:spPr>
          <a:xfrm>
            <a:off x="1" y="0"/>
            <a:ext cx="10039350" cy="739775"/>
          </a:xfrm>
        </p:spPr>
        <p:txBody>
          <a:bodyPr wrap="square" anchor="ctr">
            <a:normAutofit/>
          </a:bodyPr>
          <a:lstStyle/>
          <a:p>
            <a:pPr eaLnBrk="1" hangingPunct="1"/>
            <a:r>
              <a:rPr lang="en-US" altLang="en-US" dirty="0">
                <a:solidFill>
                  <a:srgbClr val="FF0000"/>
                </a:solidFill>
              </a:rPr>
              <a:t>3</a:t>
            </a:r>
            <a:r>
              <a:rPr lang="en-US" altLang="en-US" b="1" dirty="0">
                <a:solidFill>
                  <a:srgbClr val="FF0000"/>
                </a:solidFill>
              </a:rPr>
              <a:t>. Justifying the Importance of the Research Problem</a:t>
            </a:r>
          </a:p>
        </p:txBody>
      </p:sp>
      <p:pic>
        <p:nvPicPr>
          <p:cNvPr id="2" name="Picture 1">
            <a:extLst>
              <a:ext uri="{FF2B5EF4-FFF2-40B4-BE49-F238E27FC236}">
                <a16:creationId xmlns:a16="http://schemas.microsoft.com/office/drawing/2014/main" id="{EC0EEBCB-41D2-434E-AE25-7E574335B4CA}"/>
              </a:ext>
            </a:extLst>
          </p:cNvPr>
          <p:cNvPicPr>
            <a:picLocks noChangeAspect="1"/>
          </p:cNvPicPr>
          <p:nvPr/>
        </p:nvPicPr>
        <p:blipFill rotWithShape="1">
          <a:blip r:embed="rId2"/>
          <a:srcRect l="9000" r="24075" b="-2"/>
          <a:stretch/>
        </p:blipFill>
        <p:spPr>
          <a:xfrm>
            <a:off x="0" y="968375"/>
            <a:ext cx="5384800" cy="3632200"/>
          </a:xfrm>
          <a:prstGeom prst="rect">
            <a:avLst/>
          </a:prstGeom>
          <a:noFill/>
        </p:spPr>
      </p:pic>
      <p:sp>
        <p:nvSpPr>
          <p:cNvPr id="19459" name="Rectangle 3">
            <a:extLst>
              <a:ext uri="{FF2B5EF4-FFF2-40B4-BE49-F238E27FC236}">
                <a16:creationId xmlns:a16="http://schemas.microsoft.com/office/drawing/2014/main" id="{755C3C26-6AEF-42DE-817E-E8B7AFA9C65D}"/>
              </a:ext>
            </a:extLst>
          </p:cNvPr>
          <p:cNvSpPr>
            <a:spLocks noGrp="1" noChangeArrowheads="1"/>
          </p:cNvSpPr>
          <p:nvPr>
            <p:ph sz="half" idx="2"/>
          </p:nvPr>
        </p:nvSpPr>
        <p:spPr>
          <a:xfrm>
            <a:off x="5384800" y="1019274"/>
            <a:ext cx="6807199" cy="3581301"/>
          </a:xfrm>
          <a:solidFill>
            <a:schemeClr val="bg1"/>
          </a:solidFill>
          <a:ln>
            <a:solidFill>
              <a:srgbClr val="C00000"/>
            </a:solidFill>
          </a:ln>
        </p:spPr>
        <p:txBody>
          <a:bodyPr wrap="square" anchor="t">
            <a:normAutofit/>
          </a:bodyPr>
          <a:lstStyle/>
          <a:p>
            <a:pPr eaLnBrk="1" hangingPunct="1"/>
            <a:r>
              <a:rPr lang="en-US" altLang="en-US" sz="2400" dirty="0"/>
              <a:t>Justification based on what other researchers have found</a:t>
            </a:r>
          </a:p>
          <a:p>
            <a:pPr eaLnBrk="1" hangingPunct="1"/>
            <a:r>
              <a:rPr lang="en-US" altLang="en-US" sz="2400" dirty="0"/>
              <a:t>Justification based on your workplace or personal experiences</a:t>
            </a:r>
          </a:p>
          <a:p>
            <a:pPr eaLnBrk="1" hangingPunct="1"/>
            <a:r>
              <a:rPr lang="en-US" altLang="en-US" sz="2400" dirty="0"/>
              <a:t>Justification based on the experience's others have had in the workplace</a:t>
            </a:r>
          </a:p>
        </p:txBody>
      </p:sp>
      <p:sp>
        <p:nvSpPr>
          <p:cNvPr id="72" name="Footer Placeholder 4">
            <a:extLst>
              <a:ext uri="{FF2B5EF4-FFF2-40B4-BE49-F238E27FC236}">
                <a16:creationId xmlns:a16="http://schemas.microsoft.com/office/drawing/2014/main" id="{36891AAF-43F5-46F9-BBC2-23A9ADCF908F}"/>
              </a:ext>
            </a:extLst>
          </p:cNvPr>
          <p:cNvSpPr>
            <a:spLocks noGrp="1"/>
          </p:cNvSpPr>
          <p:nvPr>
            <p:ph type="ftr" sz="quarter" idx="10"/>
          </p:nvPr>
        </p:nvSpPr>
        <p:spPr>
          <a:xfrm>
            <a:off x="8331200" y="6623050"/>
            <a:ext cx="3860800" cy="23495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TextBox 6">
            <a:extLst>
              <a:ext uri="{FF2B5EF4-FFF2-40B4-BE49-F238E27FC236}">
                <a16:creationId xmlns:a16="http://schemas.microsoft.com/office/drawing/2014/main" id="{F4B3A5F6-A8D9-46AF-9748-A09C9E00D04C}"/>
              </a:ext>
            </a:extLst>
          </p:cNvPr>
          <p:cNvSpPr txBox="1"/>
          <p:nvPr/>
        </p:nvSpPr>
        <p:spPr>
          <a:xfrm>
            <a:off x="0" y="567293"/>
            <a:ext cx="12192000" cy="461665"/>
          </a:xfrm>
          <a:prstGeom prst="rect">
            <a:avLst/>
          </a:prstGeom>
          <a:solidFill>
            <a:schemeClr val="accent5">
              <a:lumMod val="9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        Presenting reasons for the importance of studying the issue or concern</a:t>
            </a:r>
            <a:endParaRPr kumimoji="0" lang="en-MY" sz="2400" b="1" i="0" u="none" strike="noStrike" kern="1200" cap="none" spc="0" normalizeH="0" baseline="0" noProof="0" dirty="0">
              <a:ln>
                <a:noFill/>
              </a:ln>
              <a:solidFill>
                <a:srgbClr val="002060"/>
              </a:solidFill>
              <a:effectLst/>
              <a:uLnTx/>
              <a:uFillTx/>
              <a:latin typeface="Arial"/>
              <a:ea typeface="+mn-ea"/>
              <a:cs typeface="+mn-cs"/>
            </a:endParaRPr>
          </a:p>
        </p:txBody>
      </p:sp>
      <p:sp>
        <p:nvSpPr>
          <p:cNvPr id="8" name="TextBox 7">
            <a:extLst>
              <a:ext uri="{FF2B5EF4-FFF2-40B4-BE49-F238E27FC236}">
                <a16:creationId xmlns:a16="http://schemas.microsoft.com/office/drawing/2014/main" id="{213A2673-5A94-45CD-A6A1-D632A5DF8E10}"/>
              </a:ext>
            </a:extLst>
          </p:cNvPr>
          <p:cNvSpPr txBox="1"/>
          <p:nvPr/>
        </p:nvSpPr>
        <p:spPr>
          <a:xfrm>
            <a:off x="0" y="4549676"/>
            <a:ext cx="12191999" cy="2308324"/>
          </a:xfrm>
          <a:prstGeom prst="rect">
            <a:avLst/>
          </a:prstGeom>
          <a:solidFill>
            <a:schemeClr val="bg1"/>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Authors often cite research problems that require further study in the conclusions of the literature such as journal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Example: Mothers’ trust in school principals' (Shelden et al., 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a:ea typeface="+mn-ea"/>
                <a:cs typeface="+mn-cs"/>
              </a:rPr>
              <a:t>These findings also suggest a need to examine the extent to which school principal personnel preparation programs are adequately preparing school principals to build trust and effective partnerships with parents of students with disabilities. (pp. 168–169)</a:t>
            </a:r>
            <a:endParaRPr kumimoji="0" lang="en-MY" sz="2400" b="0" i="1"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7F52BDF8-CC3E-4FEF-AB12-124E293BF385}"/>
              </a:ext>
            </a:extLst>
          </p:cNvPr>
          <p:cNvSpPr txBox="1"/>
          <p:nvPr/>
        </p:nvSpPr>
        <p:spPr>
          <a:xfrm>
            <a:off x="0" y="3600897"/>
            <a:ext cx="12191999" cy="1015663"/>
          </a:xfrm>
          <a:prstGeom prst="rect">
            <a:avLst/>
          </a:prstGeom>
          <a:solidFill>
            <a:srgbClr val="0070C0"/>
          </a:solidFill>
        </p:spPr>
        <p:txBody>
          <a:bodyPr wrap="square">
            <a:spAutoFit/>
          </a:bodyPr>
          <a:lstStyle/>
          <a:p>
            <a:r>
              <a:rPr lang="en-US" sz="2000" b="1" dirty="0">
                <a:solidFill>
                  <a:schemeClr val="bg1"/>
                </a:solidFill>
              </a:rPr>
              <a:t>This is evidence that researchers use to justify the importance of the problem in their reports. </a:t>
            </a:r>
          </a:p>
          <a:p>
            <a:r>
              <a:rPr lang="en-US" sz="2000" b="1" dirty="0">
                <a:solidFill>
                  <a:schemeClr val="bg1"/>
                </a:solidFill>
              </a:rPr>
              <a:t>Evidence from the literature includes any arguments and results that were previously reported in the literature by experts. </a:t>
            </a:r>
            <a:endParaRPr lang="en-MY" sz="2000" b="1"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CB6D-EAFF-4493-A6E0-D5F4AED49B07}"/>
              </a:ext>
            </a:extLst>
          </p:cNvPr>
          <p:cNvSpPr>
            <a:spLocks noGrp="1"/>
          </p:cNvSpPr>
          <p:nvPr>
            <p:ph type="title"/>
          </p:nvPr>
        </p:nvSpPr>
        <p:spPr>
          <a:xfrm>
            <a:off x="145143" y="274638"/>
            <a:ext cx="5887358" cy="712333"/>
          </a:xfrm>
          <a:ln>
            <a:solidFill>
              <a:srgbClr val="FF0000"/>
            </a:solidFill>
          </a:ln>
        </p:spPr>
        <p:txBody>
          <a:bodyPr/>
          <a:lstStyle/>
          <a:p>
            <a:r>
              <a:rPr lang="en-MY" dirty="0"/>
              <a:t>Evidence from Literature</a:t>
            </a:r>
          </a:p>
        </p:txBody>
      </p:sp>
      <p:sp>
        <p:nvSpPr>
          <p:cNvPr id="3" name="Content Placeholder 2">
            <a:extLst>
              <a:ext uri="{FF2B5EF4-FFF2-40B4-BE49-F238E27FC236}">
                <a16:creationId xmlns:a16="http://schemas.microsoft.com/office/drawing/2014/main" id="{F0366BDC-9D7B-44A0-9422-84BBD6453B67}"/>
              </a:ext>
            </a:extLst>
          </p:cNvPr>
          <p:cNvSpPr>
            <a:spLocks noGrp="1"/>
          </p:cNvSpPr>
          <p:nvPr>
            <p:ph sz="half" idx="1"/>
          </p:nvPr>
        </p:nvSpPr>
        <p:spPr>
          <a:xfrm>
            <a:off x="143026" y="1024053"/>
            <a:ext cx="5889474" cy="5833946"/>
          </a:xfrm>
          <a:solidFill>
            <a:schemeClr val="bg1"/>
          </a:solidFill>
          <a:ln>
            <a:solidFill>
              <a:srgbClr val="FF0000"/>
            </a:solidFill>
          </a:ln>
        </p:spPr>
        <p:txBody>
          <a:bodyPr/>
          <a:lstStyle/>
          <a:p>
            <a:pPr marL="0" indent="0">
              <a:buNone/>
            </a:pPr>
            <a:r>
              <a:rPr lang="en-MY" dirty="0" err="1">
                <a:solidFill>
                  <a:srgbClr val="002060"/>
                </a:solidFill>
              </a:rPr>
              <a:t>Eg</a:t>
            </a:r>
            <a:r>
              <a:rPr lang="en-MY" dirty="0">
                <a:solidFill>
                  <a:srgbClr val="002060"/>
                </a:solidFill>
              </a:rPr>
              <a:t>: N</a:t>
            </a:r>
            <a:r>
              <a:rPr lang="en-US" dirty="0" err="1">
                <a:solidFill>
                  <a:srgbClr val="002060"/>
                </a:solidFill>
              </a:rPr>
              <a:t>ewman</a:t>
            </a:r>
            <a:r>
              <a:rPr lang="en-US" dirty="0">
                <a:solidFill>
                  <a:srgbClr val="002060"/>
                </a:solidFill>
              </a:rPr>
              <a:t> et al. (2011) justify the importance of the problem of youth experiencing stress from being bullied by referencing 6 articles that found that such stress is harmful to youth</a:t>
            </a:r>
            <a:r>
              <a:rPr lang="en-US" dirty="0"/>
              <a:t>:</a:t>
            </a:r>
          </a:p>
          <a:p>
            <a:pPr marL="0" indent="0" algn="just">
              <a:buNone/>
            </a:pPr>
            <a:r>
              <a:rPr lang="en-US" sz="2400" dirty="0"/>
              <a:t>This stressor has been linked to emotional and behavioral problems, including depression and anxiety (e.g., Bond, Carlin, Thomas, Rubin, &amp; Patton, 2001; Craig, 1998), suicide risk (</a:t>
            </a:r>
            <a:r>
              <a:rPr lang="en-US" sz="2400" dirty="0" err="1"/>
              <a:t>Klomek</a:t>
            </a:r>
            <a:r>
              <a:rPr lang="en-US" sz="2400" dirty="0"/>
              <a:t>, </a:t>
            </a:r>
            <a:r>
              <a:rPr lang="en-US" sz="2400" dirty="0" err="1"/>
              <a:t>Marrocco</a:t>
            </a:r>
            <a:r>
              <a:rPr lang="en-US" sz="2400" dirty="0"/>
              <a:t>, Kleinman, </a:t>
            </a:r>
            <a:r>
              <a:rPr lang="en-US" sz="2400" dirty="0" err="1"/>
              <a:t>Schonfeld</a:t>
            </a:r>
            <a:r>
              <a:rPr lang="en-US" sz="2400" dirty="0"/>
              <a:t>, &amp; Gould, 2007), and increased likelihood of conduct disorders (Wolke, Woods, Bloomfield, &amp; Karstadt,2000; for reviews, see Griffin &amp; Gross, 2004; Hawker &amp; Boulton, 2000). (p. 205 )</a:t>
            </a:r>
            <a:endParaRPr lang="en-MY" sz="2400" dirty="0"/>
          </a:p>
        </p:txBody>
      </p:sp>
      <p:sp>
        <p:nvSpPr>
          <p:cNvPr id="5" name="Footer Placeholder 4">
            <a:extLst>
              <a:ext uri="{FF2B5EF4-FFF2-40B4-BE49-F238E27FC236}">
                <a16:creationId xmlns:a16="http://schemas.microsoft.com/office/drawing/2014/main" id="{5CE11B62-C1C8-4B4F-B190-B208355D24E5}"/>
              </a:ext>
            </a:extLst>
          </p:cNvPr>
          <p:cNvSpPr>
            <a:spLocks noGrp="1"/>
          </p:cNvSpPr>
          <p:nvPr>
            <p:ph type="ftr" sz="quarter" idx="10"/>
          </p:nvPr>
        </p:nvSpPr>
        <p:spPr/>
        <p:txBody>
          <a:bodyPr/>
          <a:lstStyle/>
          <a:p>
            <a:r>
              <a:rPr lang="en-US">
                <a:solidFill>
                  <a:srgbClr val="000000"/>
                </a:solidFill>
              </a:rPr>
              <a:t>Dr Jugindar Singh</a:t>
            </a:r>
          </a:p>
        </p:txBody>
      </p:sp>
      <p:sp>
        <p:nvSpPr>
          <p:cNvPr id="6" name="Title 1">
            <a:extLst>
              <a:ext uri="{FF2B5EF4-FFF2-40B4-BE49-F238E27FC236}">
                <a16:creationId xmlns:a16="http://schemas.microsoft.com/office/drawing/2014/main" id="{3499AA82-F6C2-4991-9D32-75A132AF7D24}"/>
              </a:ext>
            </a:extLst>
          </p:cNvPr>
          <p:cNvSpPr txBox="1">
            <a:spLocks/>
          </p:cNvSpPr>
          <p:nvPr/>
        </p:nvSpPr>
        <p:spPr bwMode="auto">
          <a:xfrm>
            <a:off x="6230257" y="262619"/>
            <a:ext cx="5887358" cy="724352"/>
          </a:xfrm>
          <a:prstGeom prst="rect">
            <a:avLst/>
          </a:prstGeom>
          <a:solidFill>
            <a:schemeClr val="bg1"/>
          </a:solidFill>
          <a:ln>
            <a:solidFill>
              <a:srgbClr val="FF0000"/>
            </a:solidFill>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700">
                <a:solidFill>
                  <a:schemeClr val="tx2"/>
                </a:solidFill>
                <a:latin typeface="+mj-lt"/>
                <a:ea typeface="+mj-ea"/>
                <a:cs typeface="+mj-cs"/>
              </a:defRPr>
            </a:lvl1pPr>
            <a:lvl2pPr algn="ctr" rtl="0" fontAlgn="base">
              <a:spcBef>
                <a:spcPct val="0"/>
              </a:spcBef>
              <a:spcAft>
                <a:spcPct val="0"/>
              </a:spcAft>
              <a:defRPr sz="2700">
                <a:solidFill>
                  <a:schemeClr val="tx2"/>
                </a:solidFill>
                <a:latin typeface="Arial" charset="0"/>
              </a:defRPr>
            </a:lvl2pPr>
            <a:lvl3pPr algn="ctr" rtl="0" fontAlgn="base">
              <a:spcBef>
                <a:spcPct val="0"/>
              </a:spcBef>
              <a:spcAft>
                <a:spcPct val="0"/>
              </a:spcAft>
              <a:defRPr sz="2700">
                <a:solidFill>
                  <a:schemeClr val="tx2"/>
                </a:solidFill>
                <a:latin typeface="Arial" charset="0"/>
              </a:defRPr>
            </a:lvl3pPr>
            <a:lvl4pPr algn="ctr" rtl="0" fontAlgn="base">
              <a:spcBef>
                <a:spcPct val="0"/>
              </a:spcBef>
              <a:spcAft>
                <a:spcPct val="0"/>
              </a:spcAft>
              <a:defRPr sz="2700">
                <a:solidFill>
                  <a:schemeClr val="tx2"/>
                </a:solidFill>
                <a:latin typeface="Arial" charset="0"/>
              </a:defRPr>
            </a:lvl4pPr>
            <a:lvl5pPr algn="ctr" rtl="0" fontAlgn="base">
              <a:spcBef>
                <a:spcPct val="0"/>
              </a:spcBef>
              <a:spcAft>
                <a:spcPct val="0"/>
              </a:spcAft>
              <a:defRPr sz="2700">
                <a:solidFill>
                  <a:schemeClr val="tx2"/>
                </a:solidFill>
                <a:latin typeface="Arial" charset="0"/>
              </a:defRPr>
            </a:lvl5pPr>
            <a:lvl6pPr marL="342900" algn="ctr" rtl="0" eaLnBrk="1" fontAlgn="base" hangingPunct="1">
              <a:spcBef>
                <a:spcPct val="0"/>
              </a:spcBef>
              <a:spcAft>
                <a:spcPct val="0"/>
              </a:spcAft>
              <a:defRPr sz="2700">
                <a:solidFill>
                  <a:schemeClr val="tx2"/>
                </a:solidFill>
                <a:latin typeface="Arial" charset="0"/>
              </a:defRPr>
            </a:lvl6pPr>
            <a:lvl7pPr marL="685800" algn="ctr" rtl="0" eaLnBrk="1" fontAlgn="base" hangingPunct="1">
              <a:spcBef>
                <a:spcPct val="0"/>
              </a:spcBef>
              <a:spcAft>
                <a:spcPct val="0"/>
              </a:spcAft>
              <a:defRPr sz="2700">
                <a:solidFill>
                  <a:schemeClr val="tx2"/>
                </a:solidFill>
                <a:latin typeface="Arial" charset="0"/>
              </a:defRPr>
            </a:lvl7pPr>
            <a:lvl8pPr marL="1028700" algn="ctr" rtl="0" eaLnBrk="1" fontAlgn="base" hangingPunct="1">
              <a:spcBef>
                <a:spcPct val="0"/>
              </a:spcBef>
              <a:spcAft>
                <a:spcPct val="0"/>
              </a:spcAft>
              <a:defRPr sz="2700">
                <a:solidFill>
                  <a:schemeClr val="tx2"/>
                </a:solidFill>
                <a:latin typeface="Arial" charset="0"/>
              </a:defRPr>
            </a:lvl8pPr>
            <a:lvl9pPr marL="1371600" algn="ctr" rtl="0" eaLnBrk="1" fontAlgn="base" hangingPunct="1">
              <a:spcBef>
                <a:spcPct val="0"/>
              </a:spcBef>
              <a:spcAft>
                <a:spcPct val="0"/>
              </a:spcAft>
              <a:defRPr sz="2700">
                <a:solidFill>
                  <a:schemeClr val="tx2"/>
                </a:solidFill>
                <a:latin typeface="Arial" charset="0"/>
              </a:defRPr>
            </a:lvl9pPr>
          </a:lstStyle>
          <a:p>
            <a:r>
              <a:rPr lang="en-MY" kern="0" dirty="0"/>
              <a:t>Evidence from Workplace</a:t>
            </a:r>
          </a:p>
        </p:txBody>
      </p:sp>
      <p:sp>
        <p:nvSpPr>
          <p:cNvPr id="7" name="Content Placeholder 2">
            <a:extLst>
              <a:ext uri="{FF2B5EF4-FFF2-40B4-BE49-F238E27FC236}">
                <a16:creationId xmlns:a16="http://schemas.microsoft.com/office/drawing/2014/main" id="{4F4BF43C-9461-47E2-8B8A-4A5A3DFFB9E6}"/>
              </a:ext>
            </a:extLst>
          </p:cNvPr>
          <p:cNvSpPr txBox="1">
            <a:spLocks/>
          </p:cNvSpPr>
          <p:nvPr/>
        </p:nvSpPr>
        <p:spPr bwMode="auto">
          <a:xfrm>
            <a:off x="6157385" y="1024052"/>
            <a:ext cx="5960230" cy="5833947"/>
          </a:xfrm>
          <a:prstGeom prst="rect">
            <a:avLst/>
          </a:prstGeom>
          <a:solidFill>
            <a:schemeClr val="bg1"/>
          </a:solidFill>
          <a:ln>
            <a:solidFill>
              <a:srgbClr val="FF0000"/>
            </a:solidFill>
          </a:ln>
        </p:spPr>
        <p:txBody>
          <a:bodyPr vert="horz" wrap="square" lIns="91440" tIns="45720" rIns="91440" bIns="45720" numCol="1" anchor="t" anchorCtr="0" compatLnSpc="1">
            <a:prstTxWarp prst="textNoShape">
              <a:avLst/>
            </a:prstTxWarp>
          </a:bodyPr>
          <a:lstStyle>
            <a:lvl1pPr marL="257175" indent="-257175" algn="l" rtl="0" fontAlgn="base">
              <a:spcBef>
                <a:spcPct val="20000"/>
              </a:spcBef>
              <a:spcAft>
                <a:spcPct val="0"/>
              </a:spcAft>
              <a:buChar char="•"/>
              <a:defRPr sz="2100">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sz="1350">
                <a:solidFill>
                  <a:schemeClr val="tx1"/>
                </a:solidFill>
                <a:latin typeface="+mn-lt"/>
              </a:defRPr>
            </a:lvl4pPr>
            <a:lvl5pPr marL="1543050" indent="-171450" algn="l" rtl="0" fontAlgn="base">
              <a:spcBef>
                <a:spcPct val="20000"/>
              </a:spcBef>
              <a:spcAft>
                <a:spcPct val="0"/>
              </a:spcAft>
              <a:buChar char="»"/>
              <a:defRPr sz="1350">
                <a:solidFill>
                  <a:schemeClr val="tx1"/>
                </a:solidFill>
                <a:latin typeface="+mn-lt"/>
              </a:defRPr>
            </a:lvl5pPr>
            <a:lvl6pPr marL="1885950" indent="-171450" algn="l" rtl="0" eaLnBrk="1" fontAlgn="base" hangingPunct="1">
              <a:spcBef>
                <a:spcPct val="20000"/>
              </a:spcBef>
              <a:spcAft>
                <a:spcPct val="0"/>
              </a:spcAft>
              <a:buChar char="»"/>
              <a:defRPr sz="1350">
                <a:solidFill>
                  <a:schemeClr val="tx1"/>
                </a:solidFill>
                <a:latin typeface="+mn-lt"/>
              </a:defRPr>
            </a:lvl6pPr>
            <a:lvl7pPr marL="2228850" indent="-171450" algn="l" rtl="0" eaLnBrk="1" fontAlgn="base" hangingPunct="1">
              <a:spcBef>
                <a:spcPct val="20000"/>
              </a:spcBef>
              <a:spcAft>
                <a:spcPct val="0"/>
              </a:spcAft>
              <a:buChar char="»"/>
              <a:defRPr sz="1350">
                <a:solidFill>
                  <a:schemeClr val="tx1"/>
                </a:solidFill>
                <a:latin typeface="+mn-lt"/>
              </a:defRPr>
            </a:lvl7pPr>
            <a:lvl8pPr marL="2571750" indent="-171450" algn="l" rtl="0" eaLnBrk="1" fontAlgn="base" hangingPunct="1">
              <a:spcBef>
                <a:spcPct val="20000"/>
              </a:spcBef>
              <a:spcAft>
                <a:spcPct val="0"/>
              </a:spcAft>
              <a:buChar char="»"/>
              <a:defRPr sz="1350">
                <a:solidFill>
                  <a:schemeClr val="tx1"/>
                </a:solidFill>
                <a:latin typeface="+mn-lt"/>
              </a:defRPr>
            </a:lvl8pPr>
            <a:lvl9pPr marL="2914650" indent="-171450" algn="l" rtl="0" eaLnBrk="1" fontAlgn="base" hangingPunct="1">
              <a:spcBef>
                <a:spcPct val="20000"/>
              </a:spcBef>
              <a:spcAft>
                <a:spcPct val="0"/>
              </a:spcAft>
              <a:buChar char="»"/>
              <a:defRPr sz="1350">
                <a:solidFill>
                  <a:schemeClr val="tx1"/>
                </a:solidFill>
                <a:latin typeface="+mn-lt"/>
              </a:defRPr>
            </a:lvl9pPr>
          </a:lstStyle>
          <a:p>
            <a:pPr marL="0" indent="0">
              <a:buFontTx/>
              <a:buNone/>
            </a:pPr>
            <a:r>
              <a:rPr lang="en-MY" kern="0" dirty="0" err="1">
                <a:solidFill>
                  <a:srgbClr val="002060"/>
                </a:solidFill>
              </a:rPr>
              <a:t>Eg</a:t>
            </a:r>
            <a:r>
              <a:rPr lang="en-MY" kern="0" dirty="0">
                <a:solidFill>
                  <a:srgbClr val="002060"/>
                </a:solidFill>
              </a:rPr>
              <a:t>: </a:t>
            </a:r>
            <a:r>
              <a:rPr lang="en-US" kern="0" dirty="0">
                <a:solidFill>
                  <a:srgbClr val="002060"/>
                </a:solidFill>
              </a:rPr>
              <a:t>Green (2003) justified the importance of the problem of experiencing stigma for families of children with disabilities by referring to her own family experiences. </a:t>
            </a:r>
          </a:p>
          <a:p>
            <a:pPr marL="0" indent="0" algn="just">
              <a:buFontTx/>
              <a:buNone/>
            </a:pPr>
            <a:r>
              <a:rPr lang="en-US" kern="0" dirty="0"/>
              <a:t>“As the mother of a teenager with cerebral palsy, my life has become a case study in the lived experience of courtesy stigma (Green, 2002, 2003). Based on literature, I carried into this experience awareness that Amanda would likely be devalued and discriminated against because of the stigma associated with her diagnosis. I also carried an intense, almost unbearable, fear that this stigmatized status would result in a life of rejection, mistreatment, social isolation and loneliness for my daughter (Green, 2002). Many years later, I have learned that stigma is a much more complex phenomenon than I originally anticipated”</a:t>
            </a:r>
            <a:endParaRPr lang="en-MY" kern="0" dirty="0"/>
          </a:p>
        </p:txBody>
      </p:sp>
    </p:spTree>
    <p:extLst>
      <p:ext uri="{BB962C8B-B14F-4D97-AF65-F5344CB8AC3E}">
        <p14:creationId xmlns:p14="http://schemas.microsoft.com/office/powerpoint/2010/main" val="283439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FC909AF-5DA5-4349-9AA5-C050B02CF0D1}"/>
              </a:ext>
            </a:extLst>
          </p:cNvPr>
          <p:cNvSpPr>
            <a:spLocks noGrp="1" noChangeArrowheads="1"/>
          </p:cNvSpPr>
          <p:nvPr>
            <p:ph type="title"/>
          </p:nvPr>
        </p:nvSpPr>
        <p:spPr>
          <a:xfrm>
            <a:off x="647700" y="274638"/>
            <a:ext cx="9389533" cy="360362"/>
          </a:xfrm>
        </p:spPr>
        <p:txBody>
          <a:bodyPr wrap="square" anchor="ctr">
            <a:normAutofit fontScale="90000"/>
          </a:bodyPr>
          <a:lstStyle/>
          <a:p>
            <a:pPr eaLnBrk="1" hangingPunct="1"/>
            <a:r>
              <a:rPr lang="en-US" altLang="en-US" b="1" dirty="0"/>
              <a:t>4</a:t>
            </a:r>
            <a:r>
              <a:rPr lang="en-US" altLang="en-US" b="1" dirty="0">
                <a:solidFill>
                  <a:srgbClr val="FF0000"/>
                </a:solidFill>
              </a:rPr>
              <a:t>. </a:t>
            </a:r>
            <a:r>
              <a:rPr lang="en-US" altLang="en-US" sz="3600" b="1" dirty="0">
                <a:solidFill>
                  <a:srgbClr val="FF0000"/>
                </a:solidFill>
              </a:rPr>
              <a:t>Identifying Deficiencies in the Evidence</a:t>
            </a:r>
            <a:endParaRPr lang="en-US" altLang="en-US" b="1" dirty="0">
              <a:solidFill>
                <a:srgbClr val="FF0000"/>
              </a:solidFill>
            </a:endParaRPr>
          </a:p>
        </p:txBody>
      </p:sp>
      <p:pic>
        <p:nvPicPr>
          <p:cNvPr id="2" name="Picture 1">
            <a:extLst>
              <a:ext uri="{FF2B5EF4-FFF2-40B4-BE49-F238E27FC236}">
                <a16:creationId xmlns:a16="http://schemas.microsoft.com/office/drawing/2014/main" id="{035FDAD7-45C2-4645-95CC-DB78A053A174}"/>
              </a:ext>
            </a:extLst>
          </p:cNvPr>
          <p:cNvPicPr>
            <a:picLocks noChangeAspect="1"/>
          </p:cNvPicPr>
          <p:nvPr/>
        </p:nvPicPr>
        <p:blipFill>
          <a:blip r:embed="rId2"/>
          <a:stretch>
            <a:fillRect/>
          </a:stretch>
        </p:blipFill>
        <p:spPr>
          <a:xfrm>
            <a:off x="0" y="1723756"/>
            <a:ext cx="5384800" cy="3634739"/>
          </a:xfrm>
          <a:prstGeom prst="rect">
            <a:avLst/>
          </a:prstGeom>
          <a:noFill/>
        </p:spPr>
      </p:pic>
      <p:sp>
        <p:nvSpPr>
          <p:cNvPr id="20483" name="Rectangle 3">
            <a:extLst>
              <a:ext uri="{FF2B5EF4-FFF2-40B4-BE49-F238E27FC236}">
                <a16:creationId xmlns:a16="http://schemas.microsoft.com/office/drawing/2014/main" id="{B3A8D404-23AC-48EA-8C03-4890ACB0233E}"/>
              </a:ext>
            </a:extLst>
          </p:cNvPr>
          <p:cNvSpPr>
            <a:spLocks noGrp="1" noChangeArrowheads="1"/>
          </p:cNvSpPr>
          <p:nvPr>
            <p:ph sz="half" idx="2"/>
          </p:nvPr>
        </p:nvSpPr>
        <p:spPr>
          <a:xfrm>
            <a:off x="5445760" y="1723757"/>
            <a:ext cx="6685280" cy="3634739"/>
          </a:xfrm>
          <a:solidFill>
            <a:schemeClr val="bg1"/>
          </a:solidFill>
          <a:ln>
            <a:solidFill>
              <a:schemeClr val="accent1"/>
            </a:solidFill>
          </a:ln>
        </p:spPr>
        <p:txBody>
          <a:bodyPr wrap="square" anchor="t">
            <a:normAutofit/>
          </a:bodyPr>
          <a:lstStyle/>
          <a:p>
            <a:pPr eaLnBrk="1" hangingPunct="1"/>
            <a:r>
              <a:rPr lang="en-US" altLang="en-US" sz="3200" dirty="0"/>
              <a:t>What do we still need to know?</a:t>
            </a:r>
          </a:p>
          <a:p>
            <a:pPr eaLnBrk="1" hangingPunct="1"/>
            <a:r>
              <a:rPr lang="en-US" altLang="en-US" sz="3200" dirty="0"/>
              <a:t>What else do we need to know to improve practice?</a:t>
            </a:r>
          </a:p>
          <a:p>
            <a:pPr eaLnBrk="1" hangingPunct="1"/>
            <a:endParaRPr lang="en-US" altLang="en-US" sz="3200" dirty="0"/>
          </a:p>
          <a:p>
            <a:pPr marL="0" indent="0" eaLnBrk="1" hangingPunct="1">
              <a:buNone/>
            </a:pPr>
            <a:r>
              <a:rPr lang="en-US" altLang="en-US" sz="3200" i="1" dirty="0"/>
              <a:t>What is Missing</a:t>
            </a:r>
          </a:p>
          <a:p>
            <a:pPr marL="0" indent="0" eaLnBrk="1" hangingPunct="1">
              <a:buNone/>
            </a:pPr>
            <a:r>
              <a:rPr lang="en-US" altLang="en-US" sz="3200" i="1" dirty="0"/>
              <a:t>What is the </a:t>
            </a:r>
            <a:r>
              <a:rPr lang="en-US" altLang="en-US" sz="4400" i="1" dirty="0">
                <a:solidFill>
                  <a:srgbClr val="FF0000"/>
                </a:solidFill>
              </a:rPr>
              <a:t>Gap</a:t>
            </a:r>
            <a:endParaRPr lang="en-US" altLang="en-US" i="1" dirty="0">
              <a:solidFill>
                <a:srgbClr val="FF0000"/>
              </a:solidFill>
            </a:endParaRPr>
          </a:p>
        </p:txBody>
      </p:sp>
      <p:sp>
        <p:nvSpPr>
          <p:cNvPr id="72" name="Footer Placeholder 4">
            <a:extLst>
              <a:ext uri="{FF2B5EF4-FFF2-40B4-BE49-F238E27FC236}">
                <a16:creationId xmlns:a16="http://schemas.microsoft.com/office/drawing/2014/main" id="{01D6EB51-14DF-4481-BE34-A466C23EDF9D}"/>
              </a:ext>
            </a:extLst>
          </p:cNvPr>
          <p:cNvSpPr>
            <a:spLocks noGrp="1"/>
          </p:cNvSpPr>
          <p:nvPr>
            <p:ph type="ftr" sz="quarter" idx="10"/>
          </p:nvPr>
        </p:nvSpPr>
        <p:spPr>
          <a:xfrm>
            <a:off x="8331200" y="6623050"/>
            <a:ext cx="3860800" cy="23495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TextBox 6">
            <a:extLst>
              <a:ext uri="{FF2B5EF4-FFF2-40B4-BE49-F238E27FC236}">
                <a16:creationId xmlns:a16="http://schemas.microsoft.com/office/drawing/2014/main" id="{B6C5CCCA-9A81-4414-8018-5771302A3E04}"/>
              </a:ext>
            </a:extLst>
          </p:cNvPr>
          <p:cNvSpPr txBox="1"/>
          <p:nvPr/>
        </p:nvSpPr>
        <p:spPr>
          <a:xfrm>
            <a:off x="-72682" y="5422721"/>
            <a:ext cx="12264682" cy="1200329"/>
          </a:xfrm>
          <a:prstGeom prst="rect">
            <a:avLst/>
          </a:prstGeom>
          <a:no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low number of women in leadership positions has received much attention in recent years because of its impact on discrimination practices. </a:t>
            </a:r>
            <a:r>
              <a:rPr kumimoji="0" lang="en-US" sz="2400" b="0" i="0" u="none" strike="noStrike" kern="1200" cap="none" spc="0" normalizeH="0" baseline="0" noProof="0" dirty="0">
                <a:ln>
                  <a:noFill/>
                </a:ln>
                <a:solidFill>
                  <a:srgbClr val="FF0000"/>
                </a:solidFill>
                <a:effectLst/>
                <a:uLnTx/>
                <a:uFillTx/>
                <a:latin typeface="Arial"/>
                <a:ea typeface="+mn-ea"/>
                <a:cs typeface="+mn-cs"/>
              </a:rPr>
              <a:t>However</a:t>
            </a:r>
            <a:r>
              <a:rPr kumimoji="0" lang="en-US" sz="2400" b="0" i="0" u="none" strike="noStrike" kern="1200" cap="none" spc="0" normalizeH="0" baseline="0" noProof="0" dirty="0">
                <a:ln>
                  <a:noFill/>
                </a:ln>
                <a:solidFill>
                  <a:srgbClr val="000000"/>
                </a:solidFill>
                <a:effectLst/>
                <a:uLnTx/>
                <a:uFillTx/>
                <a:latin typeface="Arial"/>
                <a:ea typeface="+mn-ea"/>
                <a:cs typeface="+mn-cs"/>
              </a:rPr>
              <a:t>, there is a dearth of studies on this phenomena in Mauritius. Therefore, a study is needed to …”</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4B420673-CE11-47F7-826C-771F6C3945FD}"/>
              </a:ext>
            </a:extLst>
          </p:cNvPr>
          <p:cNvSpPr txBox="1"/>
          <p:nvPr/>
        </p:nvSpPr>
        <p:spPr>
          <a:xfrm>
            <a:off x="0" y="782436"/>
            <a:ext cx="12192000" cy="830997"/>
          </a:xfrm>
          <a:prstGeom prst="rect">
            <a:avLst/>
          </a:prstGeom>
          <a:solidFill>
            <a:schemeClr val="accent5">
              <a:lumMod val="90000"/>
            </a:schemeClr>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 deficiency in the evidence means that the past literature or practical experiences of the researchers does not adequately address the research problem.</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522"/>
            <a:ext cx="9144000" cy="514350"/>
          </a:xfrm>
          <a:solidFill>
            <a:srgbClr val="0070C0"/>
          </a:solidFill>
        </p:spPr>
        <p:txBody>
          <a:bodyPr>
            <a:normAutofit/>
          </a:bodyPr>
          <a:lstStyle/>
          <a:p>
            <a:r>
              <a:rPr lang="en-US" dirty="0">
                <a:solidFill>
                  <a:schemeClr val="bg1"/>
                </a:solidFill>
              </a:rPr>
              <a:t>Research Gap: Example - </a:t>
            </a:r>
            <a:r>
              <a:rPr lang="en-US" sz="2400" b="1" dirty="0">
                <a:solidFill>
                  <a:schemeClr val="bg1"/>
                </a:solidFill>
              </a:rPr>
              <a:t>Teacher Bullying</a:t>
            </a:r>
          </a:p>
        </p:txBody>
      </p:sp>
      <p:sp>
        <p:nvSpPr>
          <p:cNvPr id="4" name="Rectangle 3"/>
          <p:cNvSpPr/>
          <p:nvPr/>
        </p:nvSpPr>
        <p:spPr>
          <a:xfrm>
            <a:off x="0" y="508828"/>
            <a:ext cx="12192000" cy="3970318"/>
          </a:xfrm>
          <a:prstGeom prst="rect">
            <a:avLst/>
          </a:prstGeom>
          <a:solidFill>
            <a:schemeClr val="bg1"/>
          </a:solidFill>
          <a:ln>
            <a:solidFill>
              <a:srgbClr val="FF0000"/>
            </a:solidFill>
          </a:ln>
        </p:spPr>
        <p:txBody>
          <a:bodyPr wrap="square">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Gill Sans MT" panose="020B0502020104020203"/>
                <a:ea typeface="+mn-ea"/>
                <a:cs typeface="+mn-cs"/>
              </a:rPr>
              <a:t>Peer bullying is recognized as a significant problem in schools at all levels, with serious consequences for both bully and victim. While there is extensive research on peer bullying, it is only recently that </a:t>
            </a:r>
            <a:r>
              <a:rPr kumimoji="0" lang="en-US" sz="2800" b="0" i="0" u="none" strike="noStrike" kern="1200" cap="none" spc="0" normalizeH="0" baseline="0" noProof="0" dirty="0">
                <a:ln>
                  <a:noFill/>
                </a:ln>
                <a:solidFill>
                  <a:srgbClr val="FF0000"/>
                </a:solidFill>
                <a:effectLst/>
                <a:uLnTx/>
                <a:uFillTx/>
                <a:latin typeface="Gill Sans MT" panose="020B0502020104020203"/>
                <a:ea typeface="+mn-ea"/>
                <a:cs typeface="+mn-cs"/>
              </a:rPr>
              <a:t>teacher bullying</a:t>
            </a:r>
            <a:r>
              <a:rPr kumimoji="0" lang="en-US" sz="2800" b="0" i="0" u="none" strike="noStrike" kern="1200" cap="none" spc="0" normalizeH="0" baseline="0" noProof="0" dirty="0">
                <a:ln>
                  <a:noFill/>
                </a:ln>
                <a:solidFill>
                  <a:srgbClr val="0070C0"/>
                </a:solidFill>
                <a:effectLst/>
                <a:uLnTx/>
                <a:uFillTx/>
                <a:latin typeface="Gill Sans MT" panose="020B0502020104020203"/>
                <a:ea typeface="+mn-ea"/>
                <a:cs typeface="+mn-cs"/>
              </a:rPr>
              <a:t> has emerged as an equally, if not more, serious problem. . . . While </a:t>
            </a:r>
            <a:r>
              <a:rPr kumimoji="0" lang="en-US" sz="2800" b="0" i="0" u="none" strike="noStrike" kern="1200" cap="none" spc="0" normalizeH="0" baseline="0" noProof="0" dirty="0">
                <a:ln>
                  <a:noFill/>
                </a:ln>
                <a:solidFill>
                  <a:srgbClr val="FF0000"/>
                </a:solidFill>
                <a:effectLst/>
                <a:uLnTx/>
                <a:uFillTx/>
                <a:latin typeface="Gill Sans MT" panose="020B0502020104020203"/>
                <a:ea typeface="+mn-ea"/>
                <a:cs typeface="+mn-cs"/>
              </a:rPr>
              <a:t>there is little research on the consequences of teacher bullying </a:t>
            </a:r>
            <a:r>
              <a:rPr kumimoji="0" lang="en-US" sz="2800" b="0" i="0" u="none" strike="noStrike" kern="1200" cap="none" spc="0" normalizeH="0" baseline="0" noProof="0" dirty="0">
                <a:ln>
                  <a:noFill/>
                </a:ln>
                <a:solidFill>
                  <a:srgbClr val="0070C0"/>
                </a:solidFill>
                <a:effectLst/>
                <a:uLnTx/>
                <a:uFillTx/>
                <a:latin typeface="Gill Sans MT" panose="020B0502020104020203"/>
                <a:ea typeface="+mn-ea"/>
                <a:cs typeface="+mn-cs"/>
              </a:rPr>
              <a:t>per se, our understanding of the immediate and long term effects of peer bullying and other forms of abuse, clearly indicate the potential severity of the problem. . . . Recognizing the importance of teacher bullying, this study, then, offers an exploratory perspective on teachers’ understanding of teacher bullying and expands our understanding of this phenomenon</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p:txBody>
      </p:sp>
      <p:sp>
        <p:nvSpPr>
          <p:cNvPr id="5" name="Rectangle 4"/>
          <p:cNvSpPr/>
          <p:nvPr/>
        </p:nvSpPr>
        <p:spPr>
          <a:xfrm>
            <a:off x="-2" y="4479146"/>
            <a:ext cx="12192001" cy="2308324"/>
          </a:xfrm>
          <a:prstGeom prst="rect">
            <a:avLst/>
          </a:prstGeom>
          <a:solidFill>
            <a:schemeClr val="bg1"/>
          </a:solidFill>
          <a:ln>
            <a:solidFill>
              <a:srgbClr val="FF0000"/>
            </a:solidFill>
          </a:ln>
        </p:spPr>
        <p:txBody>
          <a:bodyPr wrap="square">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Gill Sans MT" panose="020B0502020104020203"/>
                <a:ea typeface="+mn-ea"/>
                <a:cs typeface="+mn-cs"/>
              </a:rPr>
              <a:t>Under this topic, the researchers identify the </a:t>
            </a:r>
            <a:r>
              <a:rPr kumimoji="0" lang="en-US" sz="2400" b="1" i="0" u="none" strike="noStrike" kern="1200" cap="none" spc="0" normalizeH="0" baseline="0" noProof="0" dirty="0">
                <a:ln>
                  <a:noFill/>
                </a:ln>
                <a:solidFill>
                  <a:srgbClr val="FF0000"/>
                </a:solidFill>
                <a:effectLst/>
                <a:uLnTx/>
                <a:uFillTx/>
                <a:latin typeface="Gill Sans MT" panose="020B0502020104020203"/>
                <a:ea typeface="+mn-ea"/>
                <a:cs typeface="+mn-cs"/>
              </a:rPr>
              <a:t>research problem as the serious issue of teacher bullying</a:t>
            </a:r>
            <a:r>
              <a:rPr kumimoji="0" lang="en-US" sz="2400" b="1" i="0" u="none" strike="noStrike" kern="1200" cap="none" spc="0" normalizeH="0" baseline="0" noProof="0" dirty="0">
                <a:ln>
                  <a:noFill/>
                </a:ln>
                <a:solidFill>
                  <a:srgbClr val="00B0F0"/>
                </a:solidFill>
                <a:effectLst/>
                <a:uLnTx/>
                <a:uFillTx/>
                <a:latin typeface="Gill Sans MT" panose="020B0502020104020203"/>
                <a:ea typeface="+mn-ea"/>
                <a:cs typeface="+mn-cs"/>
              </a:rPr>
              <a:t>. This is the larger problem and concern that the authors argue needs to be studied. It is a problem because children likely suffer serious consequences if they experience bullying from a teacher. Narrowing down from the research problem, the researchers end this passage by indicating that the </a:t>
            </a:r>
            <a:r>
              <a:rPr kumimoji="0" lang="en-US" sz="2400" b="1" i="0" u="none" strike="noStrike" kern="1200" cap="none" spc="0" normalizeH="0" baseline="0" noProof="0" dirty="0">
                <a:ln>
                  <a:noFill/>
                </a:ln>
                <a:solidFill>
                  <a:srgbClr val="FF0000"/>
                </a:solidFill>
                <a:effectLst/>
                <a:uLnTx/>
                <a:uFillTx/>
                <a:latin typeface="Gill Sans MT" panose="020B0502020104020203"/>
                <a:ea typeface="+mn-ea"/>
                <a:cs typeface="+mn-cs"/>
              </a:rPr>
              <a:t>purpose of their study is to explore teachers’ understanding of teacher bullying.</a:t>
            </a:r>
          </a:p>
        </p:txBody>
      </p:sp>
      <p:sp>
        <p:nvSpPr>
          <p:cNvPr id="3" name="Footer Placeholder 2"/>
          <p:cNvSpPr>
            <a:spLocks noGrp="1"/>
          </p:cNvSpPr>
          <p:nvPr>
            <p:ph type="ftr" sz="quarter" idx="10"/>
          </p:nvPr>
        </p:nvSpPr>
        <p:spPr>
          <a:xfrm>
            <a:off x="7390072" y="5521115"/>
            <a:ext cx="2065310" cy="323968"/>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rPr>
              <a:t>Dr Jugindar Singh</a:t>
            </a:r>
          </a:p>
        </p:txBody>
      </p:sp>
      <p:sp>
        <p:nvSpPr>
          <p:cNvPr id="6" name="Slide Number Placeholder 5">
            <a:extLst>
              <a:ext uri="{FF2B5EF4-FFF2-40B4-BE49-F238E27FC236}">
                <a16:creationId xmlns:a16="http://schemas.microsoft.com/office/drawing/2014/main" id="{BDBADEB5-4F75-4282-92AA-ACAA08211D6D}"/>
              </a:ext>
            </a:extLst>
          </p:cNvPr>
          <p:cNvSpPr>
            <a:spLocks noGrp="1"/>
          </p:cNvSpPr>
          <p:nvPr>
            <p:ph type="sldNum" sz="quarter" idx="12"/>
          </p:nvPr>
        </p:nvSpPr>
        <p:spPr>
          <a:xfrm>
            <a:off x="9593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78464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C7401D4-CA30-4751-91B2-B9C1CC4B527E}"/>
              </a:ext>
            </a:extLst>
          </p:cNvPr>
          <p:cNvSpPr>
            <a:spLocks noGrp="1" noChangeArrowheads="1"/>
          </p:cNvSpPr>
          <p:nvPr>
            <p:ph type="title"/>
          </p:nvPr>
        </p:nvSpPr>
        <p:spPr>
          <a:xfrm>
            <a:off x="1" y="123824"/>
            <a:ext cx="5910470" cy="601662"/>
          </a:xfrm>
        </p:spPr>
        <p:txBody>
          <a:bodyPr/>
          <a:lstStyle/>
          <a:p>
            <a:pPr eaLnBrk="1" hangingPunct="1"/>
            <a:r>
              <a:rPr lang="en-US" altLang="en-US" b="1" dirty="0">
                <a:solidFill>
                  <a:srgbClr val="FF0000"/>
                </a:solidFill>
                <a:latin typeface="Arial" panose="020B0604020202020204" pitchFamily="34" charset="0"/>
                <a:ea typeface="ＭＳ Ｐゴシック" panose="020B0600070205080204" pitchFamily="34" charset="-128"/>
              </a:rPr>
              <a:t>5</a:t>
            </a:r>
            <a:r>
              <a:rPr lang="en-US" altLang="en-US" sz="3200" b="1" dirty="0">
                <a:solidFill>
                  <a:srgbClr val="FF0000"/>
                </a:solidFill>
                <a:latin typeface="Arial" panose="020B0604020202020204" pitchFamily="34" charset="0"/>
                <a:ea typeface="ＭＳ Ｐゴシック" panose="020B0600070205080204" pitchFamily="34" charset="-128"/>
              </a:rPr>
              <a:t>. Identify the Audience</a:t>
            </a:r>
            <a:endParaRPr lang="en-US" altLang="en-US" b="1" dirty="0">
              <a:solidFill>
                <a:srgbClr val="FF0000"/>
              </a:solidFill>
              <a:latin typeface="Arial" panose="020B0604020202020204" pitchFamily="34" charset="0"/>
              <a:ea typeface="ＭＳ Ｐゴシック" panose="020B0600070205080204" pitchFamily="34" charset="-128"/>
            </a:endParaRPr>
          </a:p>
        </p:txBody>
      </p:sp>
      <p:sp>
        <p:nvSpPr>
          <p:cNvPr id="21507" name="Rectangle 3">
            <a:extLst>
              <a:ext uri="{FF2B5EF4-FFF2-40B4-BE49-F238E27FC236}">
                <a16:creationId xmlns:a16="http://schemas.microsoft.com/office/drawing/2014/main" id="{23929827-8D4F-4786-A34C-F97161813E42}"/>
              </a:ext>
            </a:extLst>
          </p:cNvPr>
          <p:cNvSpPr>
            <a:spLocks noGrp="1" noChangeArrowheads="1"/>
          </p:cNvSpPr>
          <p:nvPr>
            <p:ph type="body" idx="1"/>
          </p:nvPr>
        </p:nvSpPr>
        <p:spPr>
          <a:xfrm>
            <a:off x="371061" y="1524001"/>
            <a:ext cx="5539409" cy="4608513"/>
          </a:xfrm>
          <a:ln>
            <a:solidFill>
              <a:srgbClr val="FF0000"/>
            </a:solidFill>
          </a:ln>
        </p:spPr>
        <p:txBody>
          <a:bodyPr/>
          <a:lstStyle/>
          <a:p>
            <a:pPr algn="ctr" eaLnBrk="1" hangingPunct="1">
              <a:buFontTx/>
              <a:buNone/>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Ask the following question:  </a:t>
            </a:r>
            <a:r>
              <a:rPr lang="ja-JP"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800" b="1" i="1" dirty="0">
                <a:latin typeface="Arial" panose="020B0604020202020204" pitchFamily="34" charset="0"/>
                <a:ea typeface="ＭＳ Ｐゴシック" panose="020B0600070205080204" pitchFamily="34" charset="-128"/>
                <a:cs typeface="Arial" panose="020B0604020202020204" pitchFamily="34" charset="0"/>
              </a:rPr>
              <a:t>Who will profit from reading my study?</a:t>
            </a:r>
            <a:r>
              <a:rPr lang="ja-JP" altLang="en-US" sz="2800" b="1" i="1" dirty="0">
                <a:latin typeface="Arial" panose="020B0604020202020204" pitchFamily="34" charset="0"/>
                <a:ea typeface="ＭＳ Ｐゴシック" panose="020B0600070205080204" pitchFamily="34" charset="-128"/>
                <a:cs typeface="Arial" panose="020B0604020202020204" pitchFamily="34" charset="0"/>
              </a:rPr>
              <a:t>”</a:t>
            </a:r>
            <a:endParaRPr lang="en-US" altLang="ja-JP" sz="2800" b="1" i="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Other researchers</a:t>
            </a:r>
          </a:p>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Practitioners</a:t>
            </a:r>
          </a:p>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Policy makers</a:t>
            </a:r>
          </a:p>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Participant groups (e.g., parents, administrators)</a:t>
            </a:r>
          </a:p>
        </p:txBody>
      </p:sp>
      <p:pic>
        <p:nvPicPr>
          <p:cNvPr id="2" name="Picture 1">
            <a:extLst>
              <a:ext uri="{FF2B5EF4-FFF2-40B4-BE49-F238E27FC236}">
                <a16:creationId xmlns:a16="http://schemas.microsoft.com/office/drawing/2014/main" id="{5DD6EA4C-9D22-441C-9BF8-14EA9D3DD7C6}"/>
              </a:ext>
            </a:extLst>
          </p:cNvPr>
          <p:cNvPicPr>
            <a:picLocks noChangeAspect="1"/>
          </p:cNvPicPr>
          <p:nvPr/>
        </p:nvPicPr>
        <p:blipFill>
          <a:blip r:embed="rId2"/>
          <a:stretch>
            <a:fillRect/>
          </a:stretch>
        </p:blipFill>
        <p:spPr>
          <a:xfrm>
            <a:off x="7574653" y="0"/>
            <a:ext cx="2143125" cy="2143125"/>
          </a:xfrm>
          <a:prstGeom prst="rect">
            <a:avLst/>
          </a:prstGeom>
        </p:spPr>
      </p:pic>
      <p:sp>
        <p:nvSpPr>
          <p:cNvPr id="6" name="TextBox 5">
            <a:extLst>
              <a:ext uri="{FF2B5EF4-FFF2-40B4-BE49-F238E27FC236}">
                <a16:creationId xmlns:a16="http://schemas.microsoft.com/office/drawing/2014/main" id="{85C72827-97F2-473B-8E18-897F85BF174D}"/>
              </a:ext>
            </a:extLst>
          </p:cNvPr>
          <p:cNvSpPr txBox="1"/>
          <p:nvPr/>
        </p:nvSpPr>
        <p:spPr>
          <a:xfrm>
            <a:off x="6096000" y="2223752"/>
            <a:ext cx="5919788" cy="3908762"/>
          </a:xfrm>
          <a:prstGeom prst="rect">
            <a:avLst/>
          </a:prstGeom>
          <a:no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By exploring the need for athletic trainers in high schools, </a:t>
            </a:r>
            <a:r>
              <a:rPr kumimoji="0" lang="en-US" sz="2800" b="0" i="0" u="none" strike="noStrike" kern="1200" cap="none" spc="0" normalizeH="0" baseline="0" noProof="0" dirty="0">
                <a:ln>
                  <a:noFill/>
                </a:ln>
                <a:solidFill>
                  <a:srgbClr val="002060"/>
                </a:solidFill>
                <a:effectLst/>
                <a:highlight>
                  <a:srgbClr val="FFFF00"/>
                </a:highlight>
                <a:uLnTx/>
                <a:uFillTx/>
                <a:latin typeface="Arial"/>
                <a:ea typeface="+mn-ea"/>
                <a:cs typeface="+mn-cs"/>
              </a:rPr>
              <a:t>school administrators </a:t>
            </a:r>
            <a:r>
              <a:rPr kumimoji="0" lang="en-US" sz="2800" b="0" i="0" u="none" strike="noStrike" kern="1200" cap="none" spc="0" normalizeH="0" baseline="0" noProof="0" dirty="0">
                <a:ln>
                  <a:noFill/>
                </a:ln>
                <a:solidFill>
                  <a:srgbClr val="002060"/>
                </a:solidFill>
                <a:effectLst/>
                <a:uLnTx/>
                <a:uFillTx/>
                <a:latin typeface="Arial"/>
                <a:ea typeface="+mn-ea"/>
                <a:cs typeface="+mn-cs"/>
              </a:rPr>
              <a:t>can identify potential issues that arise when trainers are not present, and </a:t>
            </a:r>
            <a:r>
              <a:rPr kumimoji="0" lang="en-US" sz="2800" b="0" i="0" u="none" strike="noStrike" kern="1200" cap="none" spc="0" normalizeH="0" baseline="0" noProof="0" dirty="0">
                <a:ln>
                  <a:noFill/>
                </a:ln>
                <a:solidFill>
                  <a:srgbClr val="002060"/>
                </a:solidFill>
                <a:effectLst/>
                <a:highlight>
                  <a:srgbClr val="FFFF00"/>
                </a:highlight>
                <a:uLnTx/>
                <a:uFillTx/>
                <a:latin typeface="Arial"/>
                <a:ea typeface="+mn-ea"/>
                <a:cs typeface="+mn-cs"/>
              </a:rPr>
              <a:t>coaches </a:t>
            </a:r>
            <a:r>
              <a:rPr kumimoji="0" lang="en-US" sz="2800" b="0" i="0" u="none" strike="noStrike" kern="1200" cap="none" spc="0" normalizeH="0" baseline="0" noProof="0" dirty="0">
                <a:ln>
                  <a:noFill/>
                </a:ln>
                <a:solidFill>
                  <a:srgbClr val="002060"/>
                </a:solidFill>
                <a:effectLst/>
                <a:uLnTx/>
                <a:uFillTx/>
                <a:latin typeface="Arial"/>
                <a:ea typeface="+mn-ea"/>
                <a:cs typeface="+mn-cs"/>
              </a:rPr>
              <a:t>can better understand the circumstances in which trainers are most needed at athletic events.</a:t>
            </a:r>
            <a:endParaRPr kumimoji="0" lang="en-MY" sz="2800" b="0" i="0" u="none" strike="noStrike" kern="1200" cap="none" spc="0" normalizeH="0" baseline="0" noProof="0" dirty="0">
              <a:ln>
                <a:noFill/>
              </a:ln>
              <a:solidFill>
                <a:srgbClr val="002060"/>
              </a:solidFill>
              <a:effectLst/>
              <a:uLnTx/>
              <a:uFillTx/>
              <a:latin typeface="Arial"/>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4EE75BF-36B8-4DB6-8BC6-BB147613FE95}"/>
              </a:ext>
            </a:extLst>
          </p:cNvPr>
          <p:cNvSpPr>
            <a:spLocks noGrp="1" noChangeArrowheads="1"/>
          </p:cNvSpPr>
          <p:nvPr>
            <p:ph type="title"/>
          </p:nvPr>
        </p:nvSpPr>
        <p:spPr>
          <a:xfrm>
            <a:off x="1981200" y="152400"/>
            <a:ext cx="8229600" cy="1143000"/>
          </a:xfrm>
        </p:spPr>
        <p:txBody>
          <a:bodyPr/>
          <a:lstStyle/>
          <a:p>
            <a:pPr eaLnBrk="1" hangingPunct="1"/>
            <a:r>
              <a:rPr lang="en-US" altLang="en-US" sz="3600" dirty="0">
                <a:solidFill>
                  <a:srgbClr val="FF0000"/>
                </a:solidFill>
                <a:latin typeface="Arial" panose="020B0604020202020204" pitchFamily="34" charset="0"/>
                <a:ea typeface="ＭＳ Ｐゴシック" panose="020B0600070205080204" pitchFamily="34" charset="-128"/>
              </a:rPr>
              <a:t>Example of the Flow of Ideas in the Problem Statement</a:t>
            </a:r>
          </a:p>
        </p:txBody>
      </p:sp>
      <p:sp>
        <p:nvSpPr>
          <p:cNvPr id="23555" name="Text Box 3">
            <a:extLst>
              <a:ext uri="{FF2B5EF4-FFF2-40B4-BE49-F238E27FC236}">
                <a16:creationId xmlns:a16="http://schemas.microsoft.com/office/drawing/2014/main" id="{BC7DC496-7CA8-4AAC-B535-3AD7D92A0F2C}"/>
              </a:ext>
            </a:extLst>
          </p:cNvPr>
          <p:cNvSpPr txBox="1">
            <a:spLocks noChangeArrowheads="1"/>
          </p:cNvSpPr>
          <p:nvPr/>
        </p:nvSpPr>
        <p:spPr bwMode="auto">
          <a:xfrm>
            <a:off x="1636713" y="1978790"/>
            <a:ext cx="795338" cy="4064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spAutoFit/>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Topic</a:t>
            </a:r>
          </a:p>
        </p:txBody>
      </p:sp>
      <p:sp>
        <p:nvSpPr>
          <p:cNvPr id="23556" name="Text Box 4">
            <a:extLst>
              <a:ext uri="{FF2B5EF4-FFF2-40B4-BE49-F238E27FC236}">
                <a16:creationId xmlns:a16="http://schemas.microsoft.com/office/drawing/2014/main" id="{45E9CA21-3259-4992-94C5-50B8236CE9FB}"/>
              </a:ext>
            </a:extLst>
          </p:cNvPr>
          <p:cNvSpPr txBox="1">
            <a:spLocks noChangeArrowheads="1"/>
          </p:cNvSpPr>
          <p:nvPr/>
        </p:nvSpPr>
        <p:spPr bwMode="auto">
          <a:xfrm>
            <a:off x="2971801" y="1970088"/>
            <a:ext cx="1216025" cy="711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spAutoFit/>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Research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Problem</a:t>
            </a:r>
          </a:p>
        </p:txBody>
      </p:sp>
      <p:sp>
        <p:nvSpPr>
          <p:cNvPr id="23557" name="Text Box 5">
            <a:extLst>
              <a:ext uri="{FF2B5EF4-FFF2-40B4-BE49-F238E27FC236}">
                <a16:creationId xmlns:a16="http://schemas.microsoft.com/office/drawing/2014/main" id="{C818AAA3-6DD3-4E17-ADC3-D4C683A7EC91}"/>
              </a:ext>
            </a:extLst>
          </p:cNvPr>
          <p:cNvSpPr txBox="1">
            <a:spLocks noChangeArrowheads="1"/>
          </p:cNvSpPr>
          <p:nvPr/>
        </p:nvSpPr>
        <p:spPr bwMode="auto">
          <a:xfrm>
            <a:off x="4471988" y="1828801"/>
            <a:ext cx="1681486" cy="1015663"/>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spAutoFit/>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Justification</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for Research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Problem</a:t>
            </a:r>
          </a:p>
        </p:txBody>
      </p:sp>
      <p:sp>
        <p:nvSpPr>
          <p:cNvPr id="23558" name="Text Box 6">
            <a:extLst>
              <a:ext uri="{FF2B5EF4-FFF2-40B4-BE49-F238E27FC236}">
                <a16:creationId xmlns:a16="http://schemas.microsoft.com/office/drawing/2014/main" id="{00947492-B872-4138-8F05-66C3CB9645EF}"/>
              </a:ext>
            </a:extLst>
          </p:cNvPr>
          <p:cNvSpPr txBox="1">
            <a:spLocks noChangeArrowheads="1"/>
          </p:cNvSpPr>
          <p:nvPr/>
        </p:nvSpPr>
        <p:spPr bwMode="auto">
          <a:xfrm>
            <a:off x="6477001" y="1955800"/>
            <a:ext cx="1870075" cy="711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spAutoFit/>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Deficiencies in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the Evidence</a:t>
            </a:r>
          </a:p>
        </p:txBody>
      </p:sp>
      <p:sp>
        <p:nvSpPr>
          <p:cNvPr id="23559" name="Text Box 7">
            <a:extLst>
              <a:ext uri="{FF2B5EF4-FFF2-40B4-BE49-F238E27FC236}">
                <a16:creationId xmlns:a16="http://schemas.microsoft.com/office/drawing/2014/main" id="{D0AFF6A4-308D-4A5D-9881-DCC4E17CBC63}"/>
              </a:ext>
            </a:extLst>
          </p:cNvPr>
          <p:cNvSpPr txBox="1">
            <a:spLocks noChangeArrowheads="1"/>
          </p:cNvSpPr>
          <p:nvPr/>
        </p:nvSpPr>
        <p:spPr bwMode="auto">
          <a:xfrm>
            <a:off x="8921473" y="1817688"/>
            <a:ext cx="1627188" cy="10160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spAutoFit/>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Relating the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Discussion</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to Audiences</a:t>
            </a:r>
          </a:p>
        </p:txBody>
      </p:sp>
      <p:sp>
        <p:nvSpPr>
          <p:cNvPr id="23560" name="Text Box 8">
            <a:extLst>
              <a:ext uri="{FF2B5EF4-FFF2-40B4-BE49-F238E27FC236}">
                <a16:creationId xmlns:a16="http://schemas.microsoft.com/office/drawing/2014/main" id="{4C4BA579-6729-4AF7-8C74-ED521C123C0F}"/>
              </a:ext>
            </a:extLst>
          </p:cNvPr>
          <p:cNvSpPr txBox="1">
            <a:spLocks noChangeArrowheads="1"/>
          </p:cNvSpPr>
          <p:nvPr/>
        </p:nvSpPr>
        <p:spPr bwMode="auto">
          <a:xfrm>
            <a:off x="1298713" y="2971801"/>
            <a:ext cx="1596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Subject</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area</a:t>
            </a:r>
          </a:p>
        </p:txBody>
      </p:sp>
      <p:sp>
        <p:nvSpPr>
          <p:cNvPr id="23561" name="Text Box 9">
            <a:extLst>
              <a:ext uri="{FF2B5EF4-FFF2-40B4-BE49-F238E27FC236}">
                <a16:creationId xmlns:a16="http://schemas.microsoft.com/office/drawing/2014/main" id="{13588F05-C357-42F0-8F41-2C808388EB5F}"/>
              </a:ext>
            </a:extLst>
          </p:cNvPr>
          <p:cNvSpPr txBox="1">
            <a:spLocks noChangeArrowheads="1"/>
          </p:cNvSpPr>
          <p:nvPr/>
        </p:nvSpPr>
        <p:spPr bwMode="auto">
          <a:xfrm>
            <a:off x="2438400" y="2940051"/>
            <a:ext cx="228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Concern or issue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 problem</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Something that</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needs a solution</a:t>
            </a:r>
          </a:p>
        </p:txBody>
      </p:sp>
      <p:sp>
        <p:nvSpPr>
          <p:cNvPr id="23562" name="Text Box 10">
            <a:extLst>
              <a:ext uri="{FF2B5EF4-FFF2-40B4-BE49-F238E27FC236}">
                <a16:creationId xmlns:a16="http://schemas.microsoft.com/office/drawing/2014/main" id="{CEB71397-D018-4D79-A823-5C54369815AB}"/>
              </a:ext>
            </a:extLst>
          </p:cNvPr>
          <p:cNvSpPr txBox="1">
            <a:spLocks noChangeArrowheads="1"/>
          </p:cNvSpPr>
          <p:nvPr/>
        </p:nvSpPr>
        <p:spPr bwMode="auto">
          <a:xfrm>
            <a:off x="4419600" y="2971801"/>
            <a:ext cx="213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Evidence from the</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literature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Evidence from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practical experience</a:t>
            </a:r>
          </a:p>
        </p:txBody>
      </p:sp>
      <p:sp>
        <p:nvSpPr>
          <p:cNvPr id="23563" name="Text Box 11">
            <a:extLst>
              <a:ext uri="{FF2B5EF4-FFF2-40B4-BE49-F238E27FC236}">
                <a16:creationId xmlns:a16="http://schemas.microsoft.com/office/drawing/2014/main" id="{6C99384D-5D16-4C2A-B5BA-D8B79521ABE7}"/>
              </a:ext>
            </a:extLst>
          </p:cNvPr>
          <p:cNvSpPr txBox="1">
            <a:spLocks noChangeArrowheads="1"/>
          </p:cNvSpPr>
          <p:nvPr/>
        </p:nvSpPr>
        <p:spPr bwMode="auto">
          <a:xfrm>
            <a:off x="6553200" y="2971800"/>
            <a:ext cx="1981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In this body of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evidence what is</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missing or what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do we need to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know more about?</a:t>
            </a:r>
          </a:p>
        </p:txBody>
      </p:sp>
      <p:sp>
        <p:nvSpPr>
          <p:cNvPr id="23564" name="Text Box 12">
            <a:extLst>
              <a:ext uri="{FF2B5EF4-FFF2-40B4-BE49-F238E27FC236}">
                <a16:creationId xmlns:a16="http://schemas.microsoft.com/office/drawing/2014/main" id="{656FD4EB-234C-41DA-98C9-CCC5055539FB}"/>
              </a:ext>
            </a:extLst>
          </p:cNvPr>
          <p:cNvSpPr txBox="1">
            <a:spLocks noChangeArrowheads="1"/>
          </p:cNvSpPr>
          <p:nvPr/>
        </p:nvSpPr>
        <p:spPr bwMode="auto">
          <a:xfrm>
            <a:off x="8921473" y="2961066"/>
            <a:ext cx="2286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How will addressing</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what we need to know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Help researchers,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educators, policy</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makers, and other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individuals?</a:t>
            </a:r>
          </a:p>
        </p:txBody>
      </p:sp>
      <p:sp>
        <p:nvSpPr>
          <p:cNvPr id="21519" name="AutoShape 15">
            <a:extLst>
              <a:ext uri="{FF2B5EF4-FFF2-40B4-BE49-F238E27FC236}">
                <a16:creationId xmlns:a16="http://schemas.microsoft.com/office/drawing/2014/main" id="{4BB9083E-5125-4C2C-87C7-4CF358A21E83}"/>
              </a:ext>
            </a:extLst>
          </p:cNvPr>
          <p:cNvSpPr>
            <a:spLocks noChangeArrowheads="1"/>
          </p:cNvSpPr>
          <p:nvPr/>
        </p:nvSpPr>
        <p:spPr bwMode="auto">
          <a:xfrm>
            <a:off x="2362200" y="1143000"/>
            <a:ext cx="7620000" cy="609600"/>
          </a:xfrm>
          <a:prstGeom prst="rightArrow">
            <a:avLst>
              <a:gd name="adj1" fmla="val 50000"/>
              <a:gd name="adj2" fmla="val 357143"/>
            </a:avLst>
          </a:prstGeom>
          <a:solidFill>
            <a:schemeClr val="accent1">
              <a:lumMod val="75000"/>
            </a:schemeClr>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charset="0"/>
                <a:ea typeface="ＭＳ Ｐゴシック" charset="0"/>
                <a:cs typeface="ＭＳ Ｐゴシック" charset="0"/>
              </a:rPr>
              <a:t>Flow of Ideas</a:t>
            </a:r>
          </a:p>
        </p:txBody>
      </p:sp>
      <p:sp>
        <p:nvSpPr>
          <p:cNvPr id="206868" name="AutoShape 20">
            <a:extLst>
              <a:ext uri="{FF2B5EF4-FFF2-40B4-BE49-F238E27FC236}">
                <a16:creationId xmlns:a16="http://schemas.microsoft.com/office/drawing/2014/main" id="{3795A4E9-C443-4374-82C3-3D446F481980}"/>
              </a:ext>
            </a:extLst>
          </p:cNvPr>
          <p:cNvSpPr>
            <a:spLocks noChangeArrowheads="1"/>
          </p:cNvSpPr>
          <p:nvPr/>
        </p:nvSpPr>
        <p:spPr bwMode="auto">
          <a:xfrm>
            <a:off x="2508252" y="2133600"/>
            <a:ext cx="463548" cy="196851"/>
          </a:xfrm>
          <a:prstGeom prst="rightArrow">
            <a:avLst>
              <a:gd name="adj1" fmla="val 50000"/>
              <a:gd name="adj2" fmla="val 25000"/>
            </a:avLst>
          </a:prstGeom>
          <a:solidFill>
            <a:schemeClr val="accent1"/>
          </a:solidFill>
          <a:ln w="9525">
            <a:solidFill>
              <a:schemeClr val="tx1"/>
            </a:solidFill>
            <a:miter lim="800000"/>
            <a:headEnd/>
            <a:tailEnd/>
          </a:ln>
          <a:effectLst>
            <a:prstShdw prst="shdw17" dist="17961" dir="2700000">
              <a:srgbClr val="000000">
                <a:alpha val="74997"/>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ＭＳ Ｐゴシック" panose="020B0600070205080204" pitchFamily="34" charset="-128"/>
              <a:cs typeface="+mn-cs"/>
            </a:endParaRPr>
          </a:p>
        </p:txBody>
      </p:sp>
      <p:sp>
        <p:nvSpPr>
          <p:cNvPr id="206869" name="AutoShape 21">
            <a:extLst>
              <a:ext uri="{FF2B5EF4-FFF2-40B4-BE49-F238E27FC236}">
                <a16:creationId xmlns:a16="http://schemas.microsoft.com/office/drawing/2014/main" id="{EBE32E69-92D7-4079-B5B7-EF0D05201CC6}"/>
              </a:ext>
            </a:extLst>
          </p:cNvPr>
          <p:cNvSpPr>
            <a:spLocks noChangeArrowheads="1"/>
          </p:cNvSpPr>
          <p:nvPr/>
        </p:nvSpPr>
        <p:spPr bwMode="auto">
          <a:xfrm>
            <a:off x="4229100" y="2133600"/>
            <a:ext cx="228600" cy="228600"/>
          </a:xfrm>
          <a:prstGeom prst="rightArrow">
            <a:avLst>
              <a:gd name="adj1" fmla="val 50000"/>
              <a:gd name="adj2" fmla="val 25000"/>
            </a:avLst>
          </a:prstGeom>
          <a:solidFill>
            <a:schemeClr val="accent1"/>
          </a:solidFill>
          <a:ln w="9525">
            <a:solidFill>
              <a:schemeClr val="tx1"/>
            </a:solidFill>
            <a:miter lim="800000"/>
            <a:headEnd/>
            <a:tailEnd/>
          </a:ln>
          <a:effectLst>
            <a:prstShdw prst="shdw17" dist="17961" dir="2700000">
              <a:srgbClr val="000000">
                <a:alpha val="74997"/>
              </a:srgb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ＭＳ Ｐゴシック" panose="020B0600070205080204" pitchFamily="34" charset="-128"/>
              <a:cs typeface="+mn-cs"/>
            </a:endParaRPr>
          </a:p>
        </p:txBody>
      </p:sp>
      <p:sp>
        <p:nvSpPr>
          <p:cNvPr id="206870" name="AutoShape 22">
            <a:extLst>
              <a:ext uri="{FF2B5EF4-FFF2-40B4-BE49-F238E27FC236}">
                <a16:creationId xmlns:a16="http://schemas.microsoft.com/office/drawing/2014/main" id="{288C9950-E28F-46BB-82DD-464B0066C2AB}"/>
              </a:ext>
            </a:extLst>
          </p:cNvPr>
          <p:cNvSpPr>
            <a:spLocks noChangeArrowheads="1"/>
          </p:cNvSpPr>
          <p:nvPr/>
        </p:nvSpPr>
        <p:spPr bwMode="auto">
          <a:xfrm>
            <a:off x="6172200" y="2133600"/>
            <a:ext cx="228600" cy="228600"/>
          </a:xfrm>
          <a:prstGeom prst="rightArrow">
            <a:avLst>
              <a:gd name="adj1" fmla="val 50000"/>
              <a:gd name="adj2" fmla="val 25000"/>
            </a:avLst>
          </a:prstGeom>
          <a:solidFill>
            <a:schemeClr val="accent1"/>
          </a:solidFill>
          <a:ln w="9525">
            <a:solidFill>
              <a:schemeClr val="tx1"/>
            </a:solidFill>
            <a:miter lim="800000"/>
            <a:headEnd/>
            <a:tailEnd/>
          </a:ln>
          <a:effectLst>
            <a:prstShdw prst="shdw17" dist="17961" dir="2700000">
              <a:srgbClr val="000000">
                <a:alpha val="74997"/>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ＭＳ Ｐゴシック" panose="020B0600070205080204" pitchFamily="34" charset="-128"/>
              <a:cs typeface="+mn-cs"/>
            </a:endParaRPr>
          </a:p>
        </p:txBody>
      </p:sp>
      <p:sp>
        <p:nvSpPr>
          <p:cNvPr id="206871" name="AutoShape 23">
            <a:extLst>
              <a:ext uri="{FF2B5EF4-FFF2-40B4-BE49-F238E27FC236}">
                <a16:creationId xmlns:a16="http://schemas.microsoft.com/office/drawing/2014/main" id="{FF5B5AEF-422F-4AEE-BF6C-D87C707C965A}"/>
              </a:ext>
            </a:extLst>
          </p:cNvPr>
          <p:cNvSpPr>
            <a:spLocks noChangeArrowheads="1"/>
          </p:cNvSpPr>
          <p:nvPr/>
        </p:nvSpPr>
        <p:spPr bwMode="auto">
          <a:xfrm>
            <a:off x="8382000" y="2133600"/>
            <a:ext cx="228600" cy="228600"/>
          </a:xfrm>
          <a:prstGeom prst="rightArrow">
            <a:avLst>
              <a:gd name="adj1" fmla="val 50000"/>
              <a:gd name="adj2" fmla="val 25000"/>
            </a:avLst>
          </a:prstGeom>
          <a:solidFill>
            <a:schemeClr val="accent1"/>
          </a:solidFill>
          <a:ln w="9525">
            <a:solidFill>
              <a:schemeClr val="tx1"/>
            </a:solidFill>
            <a:miter lim="800000"/>
            <a:headEnd/>
            <a:tailEnd/>
          </a:ln>
          <a:effectLst>
            <a:prstShdw prst="shdw17" dist="17961" dir="2700000">
              <a:srgbClr val="000000">
                <a:alpha val="74997"/>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ＭＳ Ｐゴシック" panose="020B0600070205080204" pitchFamily="34" charset="-128"/>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a:extLst>
              <a:ext uri="{FF2B5EF4-FFF2-40B4-BE49-F238E27FC236}">
                <a16:creationId xmlns:a16="http://schemas.microsoft.com/office/drawing/2014/main" id="{42CE13B0-F35F-46E5-B6CF-2AA38B79359E}"/>
              </a:ext>
            </a:extLst>
          </p:cNvPr>
          <p:cNvSpPr>
            <a:spLocks noGrp="1"/>
          </p:cNvSpPr>
          <p:nvPr>
            <p:ph type="ftr" sz="quarter" idx="10"/>
          </p:nvPr>
        </p:nvSpPr>
        <p:spPr>
          <a:xfrm>
            <a:off x="1638460" y="5624513"/>
            <a:ext cx="3005252" cy="273844"/>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altLang="en-US" sz="6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rPr>
              <a:t>Dr Jugindar Singh</a:t>
            </a:r>
            <a:endParaRPr kumimoji="0" lang="en-US" altLang="en-US" sz="60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13314" name="Rectangle 2">
            <a:extLst>
              <a:ext uri="{FF2B5EF4-FFF2-40B4-BE49-F238E27FC236}">
                <a16:creationId xmlns:a16="http://schemas.microsoft.com/office/drawing/2014/main" id="{F4F5EABF-4335-4EBC-8AFC-FC7EB52878FF}"/>
              </a:ext>
            </a:extLst>
          </p:cNvPr>
          <p:cNvSpPr>
            <a:spLocks noGrp="1" noChangeArrowheads="1"/>
          </p:cNvSpPr>
          <p:nvPr>
            <p:ph type="title"/>
          </p:nvPr>
        </p:nvSpPr>
        <p:spPr>
          <a:xfrm>
            <a:off x="1916756" y="228601"/>
            <a:ext cx="8751244" cy="526257"/>
          </a:xfrm>
          <a:solidFill>
            <a:srgbClr val="0070C0"/>
          </a:solidFill>
        </p:spPr>
        <p:txBody>
          <a:bodyPr>
            <a:normAutofit/>
          </a:bodyPr>
          <a:lstStyle/>
          <a:p>
            <a:r>
              <a:rPr lang="en-US" altLang="en-US" b="1" dirty="0">
                <a:solidFill>
                  <a:schemeClr val="bg1"/>
                </a:solidFill>
              </a:rPr>
              <a:t>Five Elements of a “Problem Statement”</a:t>
            </a:r>
          </a:p>
        </p:txBody>
      </p:sp>
      <p:grpSp>
        <p:nvGrpSpPr>
          <p:cNvPr id="13331" name="Group 19">
            <a:extLst>
              <a:ext uri="{FF2B5EF4-FFF2-40B4-BE49-F238E27FC236}">
                <a16:creationId xmlns:a16="http://schemas.microsoft.com/office/drawing/2014/main" id="{17A14688-AD46-4F13-BA38-1CF429950C53}"/>
              </a:ext>
            </a:extLst>
          </p:cNvPr>
          <p:cNvGrpSpPr>
            <a:grpSpLocks/>
          </p:cNvGrpSpPr>
          <p:nvPr/>
        </p:nvGrpSpPr>
        <p:grpSpPr bwMode="auto">
          <a:xfrm>
            <a:off x="984" y="838201"/>
            <a:ext cx="12008467" cy="6022954"/>
            <a:chOff x="389" y="882"/>
            <a:chExt cx="5131" cy="3819"/>
          </a:xfrm>
        </p:grpSpPr>
        <p:sp>
          <p:nvSpPr>
            <p:cNvPr id="13315" name="Rectangle 3">
              <a:extLst>
                <a:ext uri="{FF2B5EF4-FFF2-40B4-BE49-F238E27FC236}">
                  <a16:creationId xmlns:a16="http://schemas.microsoft.com/office/drawing/2014/main" id="{34E0BF16-A9BB-43DF-9296-747CE677BBFA}"/>
                </a:ext>
              </a:extLst>
            </p:cNvPr>
            <p:cNvSpPr>
              <a:spLocks noChangeArrowheads="1"/>
            </p:cNvSpPr>
            <p:nvPr/>
          </p:nvSpPr>
          <p:spPr bwMode="auto">
            <a:xfrm>
              <a:off x="576" y="1680"/>
              <a:ext cx="432" cy="384"/>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Topic</a:t>
              </a:r>
            </a:p>
          </p:txBody>
        </p:sp>
        <p:sp>
          <p:nvSpPr>
            <p:cNvPr id="13316" name="Rectangle 4">
              <a:extLst>
                <a:ext uri="{FF2B5EF4-FFF2-40B4-BE49-F238E27FC236}">
                  <a16:creationId xmlns:a16="http://schemas.microsoft.com/office/drawing/2014/main" id="{CA08DBCA-DB9D-4B4E-856D-FB619A77547A}"/>
                </a:ext>
              </a:extLst>
            </p:cNvPr>
            <p:cNvSpPr>
              <a:spLocks noChangeArrowheads="1"/>
            </p:cNvSpPr>
            <p:nvPr/>
          </p:nvSpPr>
          <p:spPr bwMode="auto">
            <a:xfrm>
              <a:off x="2160" y="1509"/>
              <a:ext cx="960" cy="576"/>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Evidence for</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the Issue</a:t>
              </a:r>
              <a:endParaRPr kumimoji="0" lang="en-US" altLang="en-US" sz="15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13317" name="Rectangle 5">
              <a:extLst>
                <a:ext uri="{FF2B5EF4-FFF2-40B4-BE49-F238E27FC236}">
                  <a16:creationId xmlns:a16="http://schemas.microsoft.com/office/drawing/2014/main" id="{3F1311AB-9953-45CB-9F80-667F22679413}"/>
                </a:ext>
              </a:extLst>
            </p:cNvPr>
            <p:cNvSpPr>
              <a:spLocks noChangeArrowheads="1"/>
            </p:cNvSpPr>
            <p:nvPr/>
          </p:nvSpPr>
          <p:spPr bwMode="auto">
            <a:xfrm>
              <a:off x="3264" y="1488"/>
              <a:ext cx="960" cy="672"/>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Deficiencies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in the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Evidence</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318" name="Rectangle 6">
              <a:extLst>
                <a:ext uri="{FF2B5EF4-FFF2-40B4-BE49-F238E27FC236}">
                  <a16:creationId xmlns:a16="http://schemas.microsoft.com/office/drawing/2014/main" id="{B855595E-75DA-4CA1-9D52-9B3F3C0E8D2E}"/>
                </a:ext>
              </a:extLst>
            </p:cNvPr>
            <p:cNvSpPr>
              <a:spLocks noChangeArrowheads="1"/>
            </p:cNvSpPr>
            <p:nvPr/>
          </p:nvSpPr>
          <p:spPr bwMode="auto">
            <a:xfrm>
              <a:off x="4368" y="1248"/>
              <a:ext cx="1152" cy="1152"/>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Remedying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Deficiencies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will do for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Select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Audiences</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319" name="AutoShape 7">
              <a:extLst>
                <a:ext uri="{FF2B5EF4-FFF2-40B4-BE49-F238E27FC236}">
                  <a16:creationId xmlns:a16="http://schemas.microsoft.com/office/drawing/2014/main" id="{787CB872-25C8-494D-A898-F821E5D7604D}"/>
                </a:ext>
              </a:extLst>
            </p:cNvPr>
            <p:cNvSpPr>
              <a:spLocks noChangeArrowheads="1"/>
            </p:cNvSpPr>
            <p:nvPr/>
          </p:nvSpPr>
          <p:spPr bwMode="auto">
            <a:xfrm>
              <a:off x="818" y="882"/>
              <a:ext cx="4657" cy="384"/>
            </a:xfrm>
            <a:prstGeom prst="rightArrow">
              <a:avLst>
                <a:gd name="adj1" fmla="val 50000"/>
                <a:gd name="adj2" fmla="val 25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FLOW</a:t>
              </a:r>
              <a:r>
                <a:rPr kumimoji="0" lang="en-US" altLang="en-US" sz="1350" b="1" i="0" u="none" strike="noStrike" kern="1200" cap="none" spc="0" normalizeH="0" baseline="0" noProof="0" dirty="0">
                  <a:ln>
                    <a:noFill/>
                  </a:ln>
                  <a:solidFill>
                    <a:srgbClr val="1D6D5C"/>
                  </a:solidFill>
                  <a:effectLst/>
                  <a:uLnTx/>
                  <a:uFillTx/>
                  <a:latin typeface="Times New Roman" panose="02020603050405020304" pitchFamily="18" charset="0"/>
                  <a:ea typeface="+mn-ea"/>
                  <a:cs typeface="+mn-cs"/>
                </a:rPr>
                <a:t> </a:t>
              </a:r>
              <a:r>
                <a:rPr kumimoji="0" lang="en-US" altLang="en-US" sz="135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OF IDEAS</a:t>
              </a:r>
            </a:p>
          </p:txBody>
        </p:sp>
        <p:sp>
          <p:nvSpPr>
            <p:cNvPr id="13320" name="Text Box 8">
              <a:extLst>
                <a:ext uri="{FF2B5EF4-FFF2-40B4-BE49-F238E27FC236}">
                  <a16:creationId xmlns:a16="http://schemas.microsoft.com/office/drawing/2014/main" id="{88FA56A1-57DF-434E-99CA-1260796C5D69}"/>
                </a:ext>
              </a:extLst>
            </p:cNvPr>
            <p:cNvSpPr txBox="1">
              <a:spLocks noChangeArrowheads="1"/>
            </p:cNvSpPr>
            <p:nvPr/>
          </p:nvSpPr>
          <p:spPr bwMode="auto">
            <a:xfrm>
              <a:off x="389" y="2160"/>
              <a:ext cx="667" cy="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Subject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Area</a:t>
              </a:r>
              <a:r>
                <a:rPr kumimoji="0" lang="en-US" sz="1800" b="0" i="0" u="none" strike="noStrike" kern="1200" cap="none" spc="0" normalizeH="0" baseline="0" noProof="0" dirty="0">
                  <a:ln>
                    <a:noFill/>
                  </a:ln>
                  <a:solidFill>
                    <a:srgbClr val="111111"/>
                  </a:solidFill>
                  <a:effectLst/>
                  <a:uLnTx/>
                  <a:uFillTx/>
                  <a:latin typeface="Georgia" panose="02040502050405020303" pitchFamily="18" charset="0"/>
                  <a:ea typeface="+mn-ea"/>
                  <a:cs typeface="+mn-cs"/>
                </a:rPr>
                <a:t> </a:t>
              </a:r>
              <a:r>
                <a:rPr kumimoji="0" lang="en-US" sz="1600"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Describe a goal or desired state of a given situation, phenomenon </a:t>
              </a:r>
              <a:endPar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21" name="Rectangle 9">
              <a:extLst>
                <a:ext uri="{FF2B5EF4-FFF2-40B4-BE49-F238E27FC236}">
                  <a16:creationId xmlns:a16="http://schemas.microsoft.com/office/drawing/2014/main" id="{B63D6245-B33B-4F34-8D95-D3AF6911E055}"/>
                </a:ext>
              </a:extLst>
            </p:cNvPr>
            <p:cNvSpPr>
              <a:spLocks noChangeArrowheads="1"/>
            </p:cNvSpPr>
            <p:nvPr/>
          </p:nvSpPr>
          <p:spPr bwMode="auto">
            <a:xfrm>
              <a:off x="1152" y="1536"/>
              <a:ext cx="864" cy="624"/>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Educational</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Issue</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322" name="Text Box 10">
              <a:extLst>
                <a:ext uri="{FF2B5EF4-FFF2-40B4-BE49-F238E27FC236}">
                  <a16:creationId xmlns:a16="http://schemas.microsoft.com/office/drawing/2014/main" id="{A10CAB84-C0BF-42B6-ADAF-2406B01D5C76}"/>
                </a:ext>
              </a:extLst>
            </p:cNvPr>
            <p:cNvSpPr txBox="1">
              <a:spLocks noChangeArrowheads="1"/>
            </p:cNvSpPr>
            <p:nvPr/>
          </p:nvSpPr>
          <p:spPr bwMode="auto">
            <a:xfrm>
              <a:off x="1000" y="2184"/>
              <a:ext cx="961" cy="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Concern/Problem</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Something that needs a Solution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An issue, concern, or  controversy related to the topic that    needs a solution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condition that prevents the goal, state, or value from being achieved or realized at the present time</a:t>
              </a:r>
            </a:p>
          </p:txBody>
        </p:sp>
        <p:sp>
          <p:nvSpPr>
            <p:cNvPr id="13323" name="Text Box 11">
              <a:extLst>
                <a:ext uri="{FF2B5EF4-FFF2-40B4-BE49-F238E27FC236}">
                  <a16:creationId xmlns:a16="http://schemas.microsoft.com/office/drawing/2014/main" id="{564CBDC0-973B-40FD-97ED-630BE839DADD}"/>
                </a:ext>
              </a:extLst>
            </p:cNvPr>
            <p:cNvSpPr txBox="1">
              <a:spLocks noChangeArrowheads="1"/>
            </p:cNvSpPr>
            <p:nvPr/>
          </p:nvSpPr>
          <p:spPr bwMode="auto">
            <a:xfrm>
              <a:off x="1979" y="2129"/>
              <a:ext cx="1133" cy="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Evidence from</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literature</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Evidence from</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Practical Experiences </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a:ea typeface="+mn-ea"/>
                  <a:cs typeface="+mn-cs"/>
                </a:rPr>
                <a:t>Supporting evidence about the problem importance from the</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a:ea typeface="+mn-ea"/>
                  <a:cs typeface="+mn-cs"/>
                </a:rPr>
                <a:t>literature and/or professional and personal experience</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Gill Sans MT" panose="020B0502020104020203"/>
                  <a:ea typeface="+mn-ea"/>
                  <a:cs typeface="+mn-cs"/>
                </a:rPr>
                <a:t>Justification based on what researchers have found</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24" name="Text Box 12">
              <a:extLst>
                <a:ext uri="{FF2B5EF4-FFF2-40B4-BE49-F238E27FC236}">
                  <a16:creationId xmlns:a16="http://schemas.microsoft.com/office/drawing/2014/main" id="{3E6262C2-D5E4-4F1E-BB19-9F9AB1D45C41}"/>
                </a:ext>
              </a:extLst>
            </p:cNvPr>
            <p:cNvSpPr txBox="1">
              <a:spLocks noChangeArrowheads="1"/>
            </p:cNvSpPr>
            <p:nvPr/>
          </p:nvSpPr>
          <p:spPr bwMode="auto">
            <a:xfrm>
              <a:off x="3154" y="2184"/>
              <a:ext cx="985" cy="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 this body of</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evidence, what is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missing?  </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do we need to know</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more about</a:t>
              </a: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sz="1800" b="1" i="0" u="none" strike="noStrike" kern="1200" cap="none" spc="0" normalizeH="0" baseline="0" noProof="0" dirty="0">
                  <a:ln>
                    <a:noFill/>
                  </a:ln>
                  <a:solidFill>
                    <a:srgbClr val="FF0000"/>
                  </a:solidFill>
                  <a:effectLst/>
                  <a:uLnTx/>
                  <a:uFillTx/>
                  <a:latin typeface="Times New Roman"/>
                  <a:ea typeface="+mn-ea"/>
                  <a:cs typeface="+mn-cs"/>
                </a:rPr>
                <a:t> </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a:ea typeface="+mn-ea"/>
                  <a:cs typeface="+mn-cs"/>
                </a:rPr>
                <a:t>Inconsistencies</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a:ea typeface="+mn-ea"/>
                  <a:cs typeface="+mn-cs"/>
                </a:rPr>
                <a:t>Something that is not known about the problem</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a:ea typeface="+mn-ea"/>
                  <a:cs typeface="+mn-cs"/>
                </a:rPr>
                <a:t>Use a connecting term - "however, "unfortunately,” or “in spite of.”</a:t>
              </a: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25" name="Text Box 13">
              <a:extLst>
                <a:ext uri="{FF2B5EF4-FFF2-40B4-BE49-F238E27FC236}">
                  <a16:creationId xmlns:a16="http://schemas.microsoft.com/office/drawing/2014/main" id="{502B8407-51B5-4B62-BD07-3A402BED9F6B}"/>
                </a:ext>
              </a:extLst>
            </p:cNvPr>
            <p:cNvSpPr txBox="1">
              <a:spLocks noChangeArrowheads="1"/>
            </p:cNvSpPr>
            <p:nvPr/>
          </p:nvSpPr>
          <p:spPr bwMode="auto">
            <a:xfrm>
              <a:off x="4344" y="2509"/>
              <a:ext cx="1176" cy="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How will addressing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we need to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know help:</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researchers</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educators</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policy makers</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individuals like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those in the study</a:t>
              </a: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26" name="AutoShape 14">
              <a:extLst>
                <a:ext uri="{FF2B5EF4-FFF2-40B4-BE49-F238E27FC236}">
                  <a16:creationId xmlns:a16="http://schemas.microsoft.com/office/drawing/2014/main" id="{0C7503B5-386A-4EF0-B82D-A7ADA1F1F7ED}"/>
                </a:ext>
              </a:extLst>
            </p:cNvPr>
            <p:cNvSpPr>
              <a:spLocks noChangeArrowheads="1"/>
            </p:cNvSpPr>
            <p:nvPr/>
          </p:nvSpPr>
          <p:spPr bwMode="auto">
            <a:xfrm>
              <a:off x="1008"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7" name="AutoShape 15">
              <a:extLst>
                <a:ext uri="{FF2B5EF4-FFF2-40B4-BE49-F238E27FC236}">
                  <a16:creationId xmlns:a16="http://schemas.microsoft.com/office/drawing/2014/main" id="{EDC61765-928B-4606-A989-923683CFA0AE}"/>
                </a:ext>
              </a:extLst>
            </p:cNvPr>
            <p:cNvSpPr>
              <a:spLocks noChangeArrowheads="1"/>
            </p:cNvSpPr>
            <p:nvPr/>
          </p:nvSpPr>
          <p:spPr bwMode="auto">
            <a:xfrm>
              <a:off x="2016"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8" name="AutoShape 16">
              <a:extLst>
                <a:ext uri="{FF2B5EF4-FFF2-40B4-BE49-F238E27FC236}">
                  <a16:creationId xmlns:a16="http://schemas.microsoft.com/office/drawing/2014/main" id="{79786711-692E-452C-B4F6-298E75C42E38}"/>
                </a:ext>
              </a:extLst>
            </p:cNvPr>
            <p:cNvSpPr>
              <a:spLocks noChangeArrowheads="1"/>
            </p:cNvSpPr>
            <p:nvPr/>
          </p:nvSpPr>
          <p:spPr bwMode="auto">
            <a:xfrm>
              <a:off x="3120"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9" name="AutoShape 17">
              <a:extLst>
                <a:ext uri="{FF2B5EF4-FFF2-40B4-BE49-F238E27FC236}">
                  <a16:creationId xmlns:a16="http://schemas.microsoft.com/office/drawing/2014/main" id="{36AC0419-F249-4199-8E86-AEC763F7C2BD}"/>
                </a:ext>
              </a:extLst>
            </p:cNvPr>
            <p:cNvSpPr>
              <a:spLocks noChangeArrowheads="1"/>
            </p:cNvSpPr>
            <p:nvPr/>
          </p:nvSpPr>
          <p:spPr bwMode="auto">
            <a:xfrm>
              <a:off x="4224"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grpSp>
      <p:sp>
        <p:nvSpPr>
          <p:cNvPr id="3" name="TextBox 2">
            <a:extLst>
              <a:ext uri="{FF2B5EF4-FFF2-40B4-BE49-F238E27FC236}">
                <a16:creationId xmlns:a16="http://schemas.microsoft.com/office/drawing/2014/main" id="{F6184739-6EE4-45B4-9A62-D21F2F304630}"/>
              </a:ext>
            </a:extLst>
          </p:cNvPr>
          <p:cNvSpPr txBox="1"/>
          <p:nvPr/>
        </p:nvSpPr>
        <p:spPr>
          <a:xfrm>
            <a:off x="9111498" y="5713028"/>
            <a:ext cx="870175"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0000"/>
                </a:solidFill>
                <a:effectLst/>
                <a:uLnTx/>
                <a:uFillTx/>
                <a:latin typeface="Gill Sans MT" panose="020B0502020104020203"/>
                <a:ea typeface="+mn-ea"/>
                <a:cs typeface="+mn-cs"/>
              </a:rPr>
              <a:t>Cresswell</a:t>
            </a: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DDC5A099-3BEB-4824-BE28-0141AA2020F4}"/>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39</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18360041"/>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27A485-E46C-4582-BB27-4AC2AD72996C}"/>
              </a:ext>
            </a:extLst>
          </p:cNvPr>
          <p:cNvSpPr txBox="1"/>
          <p:nvPr/>
        </p:nvSpPr>
        <p:spPr>
          <a:xfrm>
            <a:off x="7082971" y="710132"/>
            <a:ext cx="5109029" cy="3593355"/>
          </a:xfrm>
          <a:prstGeom prst="rect">
            <a:avLst/>
          </a:prstGeom>
          <a:solidFill>
            <a:schemeClr val="bg1"/>
          </a:solidFill>
          <a:ln>
            <a:solidFill>
              <a:schemeClr val="accent1"/>
            </a:solidFill>
          </a:ln>
        </p:spPr>
        <p:txBody>
          <a:bodyPr wrap="square"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Example:</a:t>
            </a:r>
            <a:r>
              <a:rPr kumimoji="0" lang="en-US" sz="2800" b="0" i="0" u="none" strike="noStrike" kern="1200" cap="none" spc="0" normalizeH="0" baseline="0" noProof="0" dirty="0">
                <a:ln>
                  <a:noFill/>
                </a:ln>
                <a:solidFill>
                  <a:srgbClr val="000000"/>
                </a:solidFill>
                <a:effectLst/>
                <a:uLnTx/>
                <a:uFillTx/>
                <a:latin typeface="Arial"/>
                <a:ea typeface="+mn-ea"/>
                <a:cs typeface="+mn-cs"/>
              </a:rPr>
              <a:t> Reduce </a:t>
            </a:r>
            <a:r>
              <a:rPr kumimoji="0" lang="en-US" sz="2800" b="0" i="0" u="none" strike="noStrike" kern="1200" cap="none" spc="0" normalizeH="0" baseline="0" noProof="0" dirty="0">
                <a:ln>
                  <a:noFill/>
                </a:ln>
                <a:solidFill>
                  <a:srgbClr val="FF0000"/>
                </a:solidFill>
                <a:effectLst/>
                <a:uLnTx/>
                <a:uFillTx/>
                <a:latin typeface="Arial"/>
                <a:ea typeface="+mn-ea"/>
                <a:cs typeface="+mn-cs"/>
              </a:rPr>
              <a:t>turnover intention </a:t>
            </a:r>
            <a:r>
              <a:rPr kumimoji="0" lang="en-US" sz="2800" b="0" i="0" u="none" strike="noStrike" kern="1200" cap="none" spc="0" normalizeH="0" baseline="0" noProof="0" dirty="0">
                <a:ln>
                  <a:noFill/>
                </a:ln>
                <a:solidFill>
                  <a:srgbClr val="000000"/>
                </a:solidFill>
                <a:effectLst/>
                <a:uLnTx/>
                <a:uFillTx/>
                <a:latin typeface="Arial"/>
                <a:ea typeface="+mn-ea"/>
                <a:cs typeface="+mn-cs"/>
              </a:rPr>
              <a:t>through </a:t>
            </a:r>
            <a:r>
              <a:rPr kumimoji="0" lang="en-US" sz="2800" b="0" i="0" u="none" strike="noStrike" kern="1200" cap="none" spc="0" normalizeH="0" baseline="0" noProof="0" dirty="0">
                <a:ln>
                  <a:noFill/>
                </a:ln>
                <a:solidFill>
                  <a:srgbClr val="FF0000"/>
                </a:solidFill>
                <a:effectLst/>
                <a:uLnTx/>
                <a:uFillTx/>
                <a:latin typeface="Arial"/>
                <a:ea typeface="+mn-ea"/>
                <a:cs typeface="+mn-cs"/>
              </a:rPr>
              <a:t>flexible work arrangement, supervisor support and employee engagement</a:t>
            </a:r>
            <a:r>
              <a:rPr kumimoji="0" lang="en-US" sz="2800" b="0" i="0" u="none" strike="noStrike" kern="1200" cap="none" spc="0" normalizeH="0" baseline="0" noProof="0" dirty="0">
                <a:ln>
                  <a:noFill/>
                </a:ln>
                <a:solidFill>
                  <a:srgbClr val="000000"/>
                </a:solidFill>
                <a:effectLst/>
                <a:uLnTx/>
                <a:uFillTx/>
                <a:latin typeface="Arial"/>
                <a:ea typeface="+mn-ea"/>
                <a:cs typeface="+mn-cs"/>
              </a:rPr>
              <a:t>. A study among f</a:t>
            </a:r>
            <a:r>
              <a:rPr kumimoji="0" lang="en-US" sz="2800" b="0" i="0" u="none" strike="noStrike" kern="1200" cap="none" spc="0" normalizeH="0" baseline="0" noProof="0" dirty="0">
                <a:ln>
                  <a:noFill/>
                </a:ln>
                <a:solidFill>
                  <a:srgbClr val="FF0000"/>
                </a:solidFill>
                <a:effectLst/>
                <a:uLnTx/>
                <a:uFillTx/>
                <a:latin typeface="Arial"/>
                <a:ea typeface="+mn-ea"/>
                <a:cs typeface="+mn-cs"/>
              </a:rPr>
              <a:t>emale auditors</a:t>
            </a:r>
            <a:r>
              <a:rPr kumimoji="0" lang="en-US" sz="2800" b="0" i="0" u="none" strike="noStrike" kern="1200" cap="none" spc="0" normalizeH="0" baseline="0" noProof="0" dirty="0">
                <a:ln>
                  <a:noFill/>
                </a:ln>
                <a:solidFill>
                  <a:srgbClr val="000000"/>
                </a:solidFill>
                <a:effectLst/>
                <a:uLnTx/>
                <a:uFillTx/>
                <a:latin typeface="Arial"/>
                <a:ea typeface="+mn-ea"/>
                <a:cs typeface="+mn-cs"/>
              </a:rPr>
              <a:t> in </a:t>
            </a:r>
            <a:r>
              <a:rPr kumimoji="0" lang="en-US" sz="2800" b="0" i="0" u="none" strike="noStrike" kern="1200" cap="none" spc="0" normalizeH="0" baseline="0" noProof="0" dirty="0">
                <a:ln>
                  <a:noFill/>
                </a:ln>
                <a:solidFill>
                  <a:srgbClr val="FF0000"/>
                </a:solidFill>
                <a:effectLst/>
                <a:uLnTx/>
                <a:uFillTx/>
                <a:latin typeface="Arial"/>
                <a:ea typeface="+mn-ea"/>
                <a:cs typeface="+mn-cs"/>
              </a:rPr>
              <a:t>Jakarta. </a:t>
            </a:r>
            <a:endParaRPr kumimoji="0" lang="en-MY" sz="2800" b="0" i="0" u="none" strike="noStrike" kern="1200" cap="none" spc="0" normalizeH="0" baseline="0" noProof="0" dirty="0">
              <a:ln>
                <a:noFill/>
              </a:ln>
              <a:solidFill>
                <a:srgbClr val="FF0000"/>
              </a:solidFill>
              <a:effectLst/>
              <a:uLnTx/>
              <a:uFillTx/>
              <a:latin typeface="Arial"/>
              <a:ea typeface="+mn-ea"/>
              <a:cs typeface="+mn-cs"/>
            </a:endParaRPr>
          </a:p>
        </p:txBody>
      </p:sp>
      <p:sp>
        <p:nvSpPr>
          <p:cNvPr id="5" name="TextBox 4"/>
          <p:cNvSpPr txBox="1"/>
          <p:nvPr/>
        </p:nvSpPr>
        <p:spPr>
          <a:xfrm>
            <a:off x="7082970" y="4303487"/>
            <a:ext cx="5109029" cy="1104900"/>
          </a:xfrm>
          <a:prstGeom prst="rect">
            <a:avLst/>
          </a:prstGeom>
          <a:solidFill>
            <a:schemeClr val="accent2"/>
          </a:solidFill>
        </p:spPr>
        <p:txBody>
          <a:bodyPr wrap="square" rtlCol="0"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Arial"/>
                <a:ea typeface="+mn-ea"/>
                <a:cs typeface="+mn-cs"/>
              </a:rPr>
              <a:t>First Impression. Need to create Curiosity. Scenario. </a:t>
            </a:r>
          </a:p>
        </p:txBody>
      </p:sp>
      <p:sp>
        <p:nvSpPr>
          <p:cNvPr id="2" name="Title 1"/>
          <p:cNvSpPr>
            <a:spLocks noGrp="1"/>
          </p:cNvSpPr>
          <p:nvPr>
            <p:ph type="title"/>
          </p:nvPr>
        </p:nvSpPr>
        <p:spPr>
          <a:xfrm>
            <a:off x="0" y="0"/>
            <a:ext cx="12192000" cy="684732"/>
          </a:xfrm>
          <a:solidFill>
            <a:schemeClr val="accent1">
              <a:lumMod val="90000"/>
            </a:schemeClr>
          </a:solidFill>
        </p:spPr>
        <p:txBody>
          <a:bodyPr vert="horz" wrap="square" lIns="91440" tIns="45720" rIns="91440" bIns="45720" numCol="1" anchor="ctr" anchorCtr="0" compatLnSpc="1">
            <a:prstTxWarp prst="textNoShape">
              <a:avLst/>
            </a:prstTxWarp>
            <a:normAutofit fontScale="90000"/>
          </a:bodyPr>
          <a:lstStyle/>
          <a:p>
            <a:r>
              <a:rPr lang="en-US" sz="4400" b="1" dirty="0">
                <a:solidFill>
                  <a:schemeClr val="tx1"/>
                </a:solidFill>
                <a:latin typeface="+mj-lt"/>
                <a:ea typeface="+mj-ea"/>
                <a:cs typeface="+mj-cs"/>
              </a:rPr>
              <a:t>Background</a:t>
            </a:r>
          </a:p>
        </p:txBody>
      </p:sp>
      <p:sp>
        <p:nvSpPr>
          <p:cNvPr id="3" name="Content Placeholder 2"/>
          <p:cNvSpPr>
            <a:spLocks noGrp="1"/>
          </p:cNvSpPr>
          <p:nvPr>
            <p:ph idx="1"/>
          </p:nvPr>
        </p:nvSpPr>
        <p:spPr>
          <a:xfrm>
            <a:off x="0" y="710132"/>
            <a:ext cx="6937829" cy="4834325"/>
          </a:xfrm>
          <a:ln>
            <a:solidFill>
              <a:schemeClr val="accent1"/>
            </a:solidFill>
          </a:ln>
        </p:spPr>
        <p:txBody>
          <a:bodyPr vert="horz" wrap="square" lIns="91440" tIns="45720" rIns="91440" bIns="45720" numCol="1" anchor="t" anchorCtr="0" compatLnSpc="1">
            <a:prstTxWarp prst="textNoShape">
              <a:avLst/>
            </a:prstTxWarp>
            <a:normAutofit/>
          </a:bodyPr>
          <a:lstStyle/>
          <a:p>
            <a:pPr marL="0" indent="0">
              <a:buNone/>
            </a:pPr>
            <a:r>
              <a:rPr lang="en-US" sz="2800" dirty="0"/>
              <a:t>The Topic proposed to be studied is introduced in this section. </a:t>
            </a:r>
          </a:p>
          <a:p>
            <a:pPr marL="0" indent="0">
              <a:buNone/>
            </a:pPr>
            <a:r>
              <a:rPr lang="en-US" sz="2800" dirty="0"/>
              <a:t>It should help the reader to acquaint with the topic </a:t>
            </a:r>
          </a:p>
          <a:p>
            <a:r>
              <a:rPr lang="en-US" sz="2800" i="1" dirty="0">
                <a:solidFill>
                  <a:schemeClr val="accent6">
                    <a:lumMod val="75000"/>
                  </a:schemeClr>
                </a:solidFill>
                <a:latin typeface="Elephant" panose="02020904090505020303" pitchFamily="18" charset="0"/>
              </a:rPr>
              <a:t>Start with general scenario</a:t>
            </a:r>
          </a:p>
          <a:p>
            <a:r>
              <a:rPr lang="en-US" sz="2800" i="1" dirty="0">
                <a:solidFill>
                  <a:schemeClr val="accent6">
                    <a:lumMod val="75000"/>
                  </a:schemeClr>
                </a:solidFill>
                <a:latin typeface="Elephant" panose="02020904090505020303" pitchFamily="18" charset="0"/>
              </a:rPr>
              <a:t>Go to a more specific scenario</a:t>
            </a:r>
          </a:p>
          <a:p>
            <a:r>
              <a:rPr lang="en-US" sz="2800" i="1" dirty="0">
                <a:solidFill>
                  <a:schemeClr val="accent6">
                    <a:lumMod val="75000"/>
                  </a:schemeClr>
                </a:solidFill>
                <a:latin typeface="Elephant" panose="02020904090505020303" pitchFamily="18" charset="0"/>
              </a:rPr>
              <a:t>What is your research area</a:t>
            </a:r>
            <a:r>
              <a:rPr lang="en-US" sz="2800" dirty="0">
                <a:latin typeface="Elephant" panose="02020904090505020303" pitchFamily="18" charset="0"/>
              </a:rPr>
              <a:t>, </a:t>
            </a:r>
          </a:p>
          <a:p>
            <a:pPr marL="0" indent="0">
              <a:buNone/>
            </a:pPr>
            <a:r>
              <a:rPr lang="en-US" sz="2800" dirty="0"/>
              <a:t>The background of your study will provide context to the information discussed throughout the research paper</a:t>
            </a:r>
            <a:endParaRPr lang="en-US" sz="2600" dirty="0"/>
          </a:p>
        </p:txBody>
      </p:sp>
      <p:sp>
        <p:nvSpPr>
          <p:cNvPr id="8" name="Text Box 36">
            <a:extLst>
              <a:ext uri="{FF2B5EF4-FFF2-40B4-BE49-F238E27FC236}">
                <a16:creationId xmlns:a16="http://schemas.microsoft.com/office/drawing/2014/main" id="{1F49D1B0-64D1-4F9B-9010-C0E30801B45B}"/>
              </a:ext>
            </a:extLst>
          </p:cNvPr>
          <p:cNvSpPr txBox="1">
            <a:spLocks noChangeArrowheads="1"/>
          </p:cNvSpPr>
          <p:nvPr/>
        </p:nvSpPr>
        <p:spPr bwMode="auto">
          <a:xfrm>
            <a:off x="0" y="5602466"/>
            <a:ext cx="12192000" cy="1156654"/>
          </a:xfrm>
          <a:prstGeom prst="rect">
            <a:avLst/>
          </a:prstGeom>
          <a:solidFill>
            <a:schemeClr val="bg1"/>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C00000"/>
                </a:solidFill>
                <a:effectLst/>
                <a:uLnTx/>
                <a:uFillTx/>
                <a:latin typeface="Aharoni" panose="02010803020104030203" pitchFamily="2" charset="-79"/>
                <a:ea typeface="Times New Roman" panose="02020603050405020304" pitchFamily="18" charset="0"/>
                <a:cs typeface="Aharoni" panose="02010803020104030203" pitchFamily="2" charset="-79"/>
              </a:rPr>
              <a:t>Broad overview of the subject matter or the phenomena of interest provided</a:t>
            </a:r>
            <a:endParaRPr kumimoji="0" lang="en-US" altLang="en-US" sz="2000" b="0" i="0" u="none" strike="noStrike" kern="1200" cap="none" spc="0" normalizeH="0" baseline="0" noProof="0" dirty="0">
              <a:ln>
                <a:noFill/>
              </a:ln>
              <a:solidFill>
                <a:srgbClr val="000000"/>
              </a:solidFill>
              <a:effectLst/>
              <a:uLnTx/>
              <a:uFillTx/>
              <a:latin typeface="Aharoni" panose="02010803020104030203" pitchFamily="2" charset="-79"/>
              <a:ea typeface="+mn-ea"/>
              <a:cs typeface="Aharoni" panose="02010803020104030203" pitchFamily="2" charset="-79"/>
            </a:endParaRPr>
          </a:p>
          <a:p>
            <a:pPr marL="0" marR="0" lvl="0" indent="0" algn="just"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C00000"/>
                </a:solidFill>
                <a:effectLst/>
                <a:uLnTx/>
                <a:uFillTx/>
                <a:latin typeface="Aharoni" panose="02010803020104030203" pitchFamily="2" charset="-79"/>
                <a:ea typeface="Times New Roman" panose="02020603050405020304" pitchFamily="18" charset="0"/>
                <a:cs typeface="Aharoni" panose="02010803020104030203" pitchFamily="2" charset="-79"/>
              </a:rPr>
              <a:t>Set the current scenario (Scenario setting)? </a:t>
            </a:r>
            <a:endParaRPr kumimoji="0" lang="en-US" altLang="en-US" sz="2000" b="0" i="0" u="none" strike="noStrike" kern="1200" cap="none" spc="0" normalizeH="0" baseline="0" noProof="0" dirty="0">
              <a:ln>
                <a:noFill/>
              </a:ln>
              <a:solidFill>
                <a:srgbClr val="000000"/>
              </a:solidFill>
              <a:effectLst/>
              <a:uLnTx/>
              <a:uFillTx/>
              <a:latin typeface="Aharoni" panose="02010803020104030203" pitchFamily="2" charset="-79"/>
              <a:ea typeface="+mn-ea"/>
              <a:cs typeface="Aharoni" panose="02010803020104030203" pitchFamily="2" charset="-79"/>
            </a:endParaRPr>
          </a:p>
          <a:p>
            <a:pPr marL="0" marR="0" lvl="0" indent="0" algn="just"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C00000"/>
                </a:solidFill>
                <a:effectLst/>
                <a:uLnTx/>
                <a:uFillTx/>
                <a:latin typeface="Aharoni" panose="02010803020104030203" pitchFamily="2" charset="-79"/>
                <a:ea typeface="Times New Roman" panose="02020603050405020304" pitchFamily="18" charset="0"/>
                <a:cs typeface="Aharoni" panose="02010803020104030203" pitchFamily="2" charset="-79"/>
              </a:rPr>
              <a:t>Provided latest statistics or data to support the argument</a:t>
            </a:r>
            <a:endParaRPr kumimoji="0" lang="en-US" altLang="en-US" sz="2000" b="0" i="0" u="none" strike="noStrike" kern="1200" cap="none" spc="0" normalizeH="0" baseline="0" noProof="0" dirty="0">
              <a:ln>
                <a:noFill/>
              </a:ln>
              <a:solidFill>
                <a:srgbClr val="000000"/>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1289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C581-603A-4BE7-AA0A-D2B9851FCF93}"/>
              </a:ext>
            </a:extLst>
          </p:cNvPr>
          <p:cNvSpPr>
            <a:spLocks noGrp="1"/>
          </p:cNvSpPr>
          <p:nvPr>
            <p:ph type="title"/>
          </p:nvPr>
        </p:nvSpPr>
        <p:spPr/>
        <p:txBody>
          <a:bodyPr/>
          <a:lstStyle/>
          <a:p>
            <a:endParaRPr lang="en-MY"/>
          </a:p>
        </p:txBody>
      </p:sp>
      <p:sp>
        <p:nvSpPr>
          <p:cNvPr id="3" name="Footer Placeholder 2">
            <a:extLst>
              <a:ext uri="{FF2B5EF4-FFF2-40B4-BE49-F238E27FC236}">
                <a16:creationId xmlns:a16="http://schemas.microsoft.com/office/drawing/2014/main" id="{EEF7969D-198E-4BAE-B07B-CE3E0780D599}"/>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4" name="Picture 3">
            <a:extLst>
              <a:ext uri="{FF2B5EF4-FFF2-40B4-BE49-F238E27FC236}">
                <a16:creationId xmlns:a16="http://schemas.microsoft.com/office/drawing/2014/main" id="{152E2B6C-A33E-47B3-A11D-8741659ED5D5}"/>
              </a:ext>
            </a:extLst>
          </p:cNvPr>
          <p:cNvPicPr>
            <a:picLocks noChangeAspect="1"/>
          </p:cNvPicPr>
          <p:nvPr/>
        </p:nvPicPr>
        <p:blipFill>
          <a:blip r:embed="rId2"/>
          <a:stretch>
            <a:fillRect/>
          </a:stretch>
        </p:blipFill>
        <p:spPr>
          <a:xfrm>
            <a:off x="-103239" y="0"/>
            <a:ext cx="12295239" cy="6858000"/>
          </a:xfrm>
          <a:prstGeom prst="rect">
            <a:avLst/>
          </a:prstGeom>
        </p:spPr>
      </p:pic>
    </p:spTree>
    <p:extLst>
      <p:ext uri="{BB962C8B-B14F-4D97-AF65-F5344CB8AC3E}">
        <p14:creationId xmlns:p14="http://schemas.microsoft.com/office/powerpoint/2010/main" val="421548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3"/>
          <p:cNvSpPr>
            <a:spLocks noGrp="1"/>
          </p:cNvSpPr>
          <p:nvPr>
            <p:ph type="ftr" sz="quarter" idx="10"/>
          </p:nvPr>
        </p:nvSpPr>
        <p:spPr>
          <a:xfrm>
            <a:off x="6126709" y="4817375"/>
            <a:ext cx="3367585" cy="330033"/>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Dr Jugindar Singh</a:t>
            </a:r>
            <a:endParaRPr kumimoji="0" lang="en-US" sz="100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25" name="Slide Number Placeholder 24"/>
          <p:cNvSpPr>
            <a:spLocks noGrp="1"/>
          </p:cNvSpPr>
          <p:nvPr>
            <p:ph type="sldNum" sz="quarter" idx="4294967295"/>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41</a:t>
            </a:fld>
            <a:endParaRPr kumimoji="0" lang="en-US" sz="1050" b="1"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06850" name="Rectangle 2"/>
          <p:cNvSpPr>
            <a:spLocks noGrp="1" noChangeArrowheads="1"/>
          </p:cNvSpPr>
          <p:nvPr>
            <p:ph type="title"/>
          </p:nvPr>
        </p:nvSpPr>
        <p:spPr>
          <a:xfrm>
            <a:off x="1524000" y="-76200"/>
            <a:ext cx="9144000" cy="285750"/>
          </a:xfrm>
          <a:solidFill>
            <a:schemeClr val="bg1"/>
          </a:solidFill>
        </p:spPr>
        <p:txBody>
          <a:bodyPr>
            <a:normAutofit fontScale="90000"/>
          </a:bodyPr>
          <a:lstStyle/>
          <a:p>
            <a:r>
              <a:rPr lang="en-US" sz="1800" b="1" dirty="0">
                <a:solidFill>
                  <a:srgbClr val="FF0000"/>
                </a:solidFill>
              </a:rPr>
              <a:t>Example of the Flow of Ideas in the Problem Statement</a:t>
            </a:r>
          </a:p>
        </p:txBody>
      </p:sp>
      <p:sp>
        <p:nvSpPr>
          <p:cNvPr id="206851" name="Text Box 3"/>
          <p:cNvSpPr txBox="1">
            <a:spLocks noChangeArrowheads="1"/>
          </p:cNvSpPr>
          <p:nvPr/>
        </p:nvSpPr>
        <p:spPr bwMode="auto">
          <a:xfrm>
            <a:off x="662394" y="704497"/>
            <a:ext cx="1085851" cy="323165"/>
          </a:xfrm>
          <a:prstGeom prst="rect">
            <a:avLst/>
          </a:prstGeom>
          <a:solidFill>
            <a:srgbClr val="0070C0"/>
          </a:solidFill>
          <a:ln>
            <a:solidFill>
              <a:schemeClr val="bg1"/>
            </a:solid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squar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ill Sans MT" panose="020B0502020104020203"/>
                <a:ea typeface="+mn-ea"/>
                <a:cs typeface="+mn-cs"/>
              </a:rPr>
              <a:t>Topic</a:t>
            </a:r>
          </a:p>
        </p:txBody>
      </p:sp>
      <p:sp>
        <p:nvSpPr>
          <p:cNvPr id="206852" name="Text Box 4"/>
          <p:cNvSpPr txBox="1">
            <a:spLocks noChangeArrowheads="1"/>
          </p:cNvSpPr>
          <p:nvPr/>
        </p:nvSpPr>
        <p:spPr bwMode="auto">
          <a:xfrm>
            <a:off x="2786270" y="605220"/>
            <a:ext cx="1137579" cy="553998"/>
          </a:xfrm>
          <a:prstGeom prst="rect">
            <a:avLst/>
          </a:prstGeom>
          <a:solidFill>
            <a:srgbClr val="0070C0"/>
          </a:solidFill>
          <a:ln>
            <a:solidFill>
              <a:srgbClr val="FF0000"/>
            </a:solid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squar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ill Sans MT" panose="020B0502020104020203"/>
                <a:ea typeface="+mn-ea"/>
                <a:cs typeface="+mn-cs"/>
              </a:rPr>
              <a:t>Research</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ill Sans MT" panose="020B0502020104020203"/>
                <a:ea typeface="+mn-ea"/>
                <a:cs typeface="+mn-cs"/>
              </a:rPr>
              <a:t>Problem</a:t>
            </a:r>
          </a:p>
        </p:txBody>
      </p:sp>
      <p:sp>
        <p:nvSpPr>
          <p:cNvPr id="206853" name="Text Box 5"/>
          <p:cNvSpPr txBox="1">
            <a:spLocks noChangeArrowheads="1"/>
          </p:cNvSpPr>
          <p:nvPr/>
        </p:nvSpPr>
        <p:spPr bwMode="auto">
          <a:xfrm>
            <a:off x="4877992" y="645426"/>
            <a:ext cx="1415516" cy="784830"/>
          </a:xfrm>
          <a:prstGeom prst="rect">
            <a:avLst/>
          </a:prstGeom>
          <a:solidFill>
            <a:srgbClr val="0070C0"/>
          </a:solidFill>
          <a:ln>
            <a:solidFill>
              <a:srgbClr val="FF0000"/>
            </a:solid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FFFFFF"/>
                </a:solidFill>
                <a:effectLst/>
                <a:uLnTx/>
                <a:uFillTx/>
                <a:latin typeface="Gill Sans MT" panose="020B0502020104020203"/>
                <a:ea typeface="+mn-ea"/>
                <a:cs typeface="+mn-cs"/>
              </a:rPr>
              <a:t>Justification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FFFFFF"/>
                </a:solidFill>
                <a:effectLst/>
                <a:uLnTx/>
                <a:uFillTx/>
                <a:latin typeface="Gill Sans MT" panose="020B0502020104020203"/>
                <a:ea typeface="+mn-ea"/>
                <a:cs typeface="+mn-cs"/>
              </a:rPr>
              <a:t> for Research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FFFFFF"/>
                </a:solidFill>
                <a:effectLst/>
                <a:uLnTx/>
                <a:uFillTx/>
                <a:latin typeface="Gill Sans MT" panose="020B0502020104020203"/>
                <a:ea typeface="+mn-ea"/>
                <a:cs typeface="+mn-cs"/>
              </a:rPr>
              <a:t>Problem</a:t>
            </a:r>
          </a:p>
        </p:txBody>
      </p:sp>
      <p:sp>
        <p:nvSpPr>
          <p:cNvPr id="206854" name="Text Box 6"/>
          <p:cNvSpPr txBox="1">
            <a:spLocks noChangeArrowheads="1"/>
          </p:cNvSpPr>
          <p:nvPr/>
        </p:nvSpPr>
        <p:spPr bwMode="auto">
          <a:xfrm>
            <a:off x="6469608" y="652866"/>
            <a:ext cx="1389952" cy="784830"/>
          </a:xfrm>
          <a:prstGeom prst="rect">
            <a:avLst/>
          </a:prstGeom>
          <a:solidFill>
            <a:srgbClr val="0070C0"/>
          </a:solidFill>
          <a:ln>
            <a:solidFill>
              <a:srgbClr val="FF0000"/>
            </a:solid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squar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FFFFFF"/>
                </a:solidFill>
                <a:effectLst/>
                <a:uLnTx/>
                <a:uFillTx/>
                <a:latin typeface="Gill Sans MT" panose="020B0502020104020203"/>
                <a:ea typeface="+mn-ea"/>
                <a:cs typeface="+mn-cs"/>
              </a:rPr>
              <a:t>Deficiencies in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FFFFFF"/>
                </a:solidFill>
                <a:effectLst/>
                <a:uLnTx/>
                <a:uFillTx/>
                <a:latin typeface="Gill Sans MT" panose="020B0502020104020203"/>
                <a:ea typeface="+mn-ea"/>
                <a:cs typeface="+mn-cs"/>
              </a:rPr>
              <a:t>the Evidence</a:t>
            </a:r>
          </a:p>
        </p:txBody>
      </p:sp>
      <p:sp>
        <p:nvSpPr>
          <p:cNvPr id="206855" name="Text Box 7"/>
          <p:cNvSpPr txBox="1">
            <a:spLocks noChangeArrowheads="1"/>
          </p:cNvSpPr>
          <p:nvPr/>
        </p:nvSpPr>
        <p:spPr bwMode="auto">
          <a:xfrm>
            <a:off x="8998947" y="645426"/>
            <a:ext cx="1657417" cy="784830"/>
          </a:xfrm>
          <a:prstGeom prst="rect">
            <a:avLst/>
          </a:prstGeom>
          <a:solidFill>
            <a:srgbClr val="0070C0"/>
          </a:solidFill>
          <a:ln>
            <a:solidFill>
              <a:srgbClr val="FF0000"/>
            </a:solid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squar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ill Sans MT" panose="020B0502020104020203"/>
                <a:ea typeface="+mn-ea"/>
                <a:cs typeface="+mn-cs"/>
              </a:rPr>
              <a:t>Relating the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ill Sans MT" panose="020B0502020104020203"/>
                <a:ea typeface="+mn-ea"/>
                <a:cs typeface="+mn-cs"/>
              </a:rPr>
              <a:t>Discussion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ill Sans MT" panose="020B0502020104020203"/>
                <a:ea typeface="+mn-ea"/>
                <a:cs typeface="+mn-cs"/>
              </a:rPr>
              <a:t>to Audiences</a:t>
            </a:r>
          </a:p>
        </p:txBody>
      </p:sp>
      <p:sp>
        <p:nvSpPr>
          <p:cNvPr id="206856" name="Text Box 8"/>
          <p:cNvSpPr txBox="1">
            <a:spLocks noChangeArrowheads="1"/>
          </p:cNvSpPr>
          <p:nvPr/>
        </p:nvSpPr>
        <p:spPr bwMode="auto">
          <a:xfrm>
            <a:off x="921418" y="1422267"/>
            <a:ext cx="866468" cy="461665"/>
          </a:xfrm>
          <a:prstGeom prst="rect">
            <a:avLst/>
          </a:prstGeom>
          <a:solidFill>
            <a:schemeClr val="bg1"/>
          </a:solidFill>
          <a:ln>
            <a:solidFill>
              <a:schemeClr val="bg1"/>
            </a:solidFill>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Subject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area</a:t>
            </a:r>
          </a:p>
        </p:txBody>
      </p:sp>
      <p:sp>
        <p:nvSpPr>
          <p:cNvPr id="206857" name="Text Box 9"/>
          <p:cNvSpPr txBox="1">
            <a:spLocks noChangeArrowheads="1"/>
          </p:cNvSpPr>
          <p:nvPr/>
        </p:nvSpPr>
        <p:spPr bwMode="auto">
          <a:xfrm>
            <a:off x="2786270" y="1422267"/>
            <a:ext cx="1428750" cy="1015663"/>
          </a:xfrm>
          <a:prstGeom prst="rect">
            <a:avLst/>
          </a:prstGeom>
          <a:solidFill>
            <a:schemeClr val="bg1"/>
          </a:solidFill>
          <a:ln>
            <a:solidFill>
              <a:schemeClr val="bg1"/>
            </a:solidFill>
          </a:ln>
          <a:effectLst/>
        </p:spPr>
        <p:txBody>
          <a:bodyPr>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Concern or issue</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A problem</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Something that</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needs a solution</a:t>
            </a:r>
          </a:p>
        </p:txBody>
      </p:sp>
      <p:sp>
        <p:nvSpPr>
          <p:cNvPr id="206858" name="Text Box 10"/>
          <p:cNvSpPr txBox="1">
            <a:spLocks noChangeArrowheads="1"/>
          </p:cNvSpPr>
          <p:nvPr/>
        </p:nvSpPr>
        <p:spPr bwMode="auto">
          <a:xfrm>
            <a:off x="4895850" y="1502677"/>
            <a:ext cx="1543050" cy="1200329"/>
          </a:xfrm>
          <a:prstGeom prst="rect">
            <a:avLst/>
          </a:prstGeom>
          <a:solidFill>
            <a:schemeClr val="bg1"/>
          </a:solidFill>
          <a:ln>
            <a:solidFill>
              <a:schemeClr val="bg1"/>
            </a:solidFill>
          </a:ln>
          <a:effectLst/>
        </p:spPr>
        <p:txBody>
          <a:bodyPr>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Evidence from the</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literature</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Evidence from </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practical experience</a:t>
            </a:r>
          </a:p>
        </p:txBody>
      </p:sp>
      <p:sp>
        <p:nvSpPr>
          <p:cNvPr id="206859" name="Text Box 11"/>
          <p:cNvSpPr txBox="1">
            <a:spLocks noChangeArrowheads="1"/>
          </p:cNvSpPr>
          <p:nvPr/>
        </p:nvSpPr>
        <p:spPr bwMode="auto">
          <a:xfrm>
            <a:off x="6438901" y="1522418"/>
            <a:ext cx="1724225" cy="1015663"/>
          </a:xfrm>
          <a:prstGeom prst="rect">
            <a:avLst/>
          </a:prstGeom>
          <a:solidFill>
            <a:schemeClr val="bg1"/>
          </a:solidFill>
          <a:ln>
            <a:solidFill>
              <a:schemeClr val="bg1"/>
            </a:solidFill>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In this body of </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evidence what is</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missing or what </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do we need to </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know more about?</a:t>
            </a:r>
          </a:p>
        </p:txBody>
      </p:sp>
      <p:sp>
        <p:nvSpPr>
          <p:cNvPr id="206860" name="Text Box 12"/>
          <p:cNvSpPr txBox="1">
            <a:spLocks noChangeArrowheads="1"/>
          </p:cNvSpPr>
          <p:nvPr/>
        </p:nvSpPr>
        <p:spPr bwMode="auto">
          <a:xfrm>
            <a:off x="8877300" y="1479125"/>
            <a:ext cx="2028286" cy="1200329"/>
          </a:xfrm>
          <a:prstGeom prst="rect">
            <a:avLst/>
          </a:prstGeom>
          <a:solidFill>
            <a:schemeClr val="bg1"/>
          </a:solidFill>
          <a:ln>
            <a:solidFill>
              <a:schemeClr val="bg1"/>
            </a:solidFill>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How will addressing</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what we need to know</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help  researchers, </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educators, policy</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makers, and other </a:t>
            </a:r>
            <a:b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200" b="1" i="0" u="none" strike="noStrike" kern="1200" cap="none" spc="0" normalizeH="0" baseline="0" noProof="0" dirty="0">
                <a:ln>
                  <a:noFill/>
                </a:ln>
                <a:solidFill>
                  <a:srgbClr val="002060"/>
                </a:solidFill>
                <a:effectLst/>
                <a:uLnTx/>
                <a:uFillTx/>
                <a:latin typeface="Gill Sans MT" panose="020B0502020104020203"/>
                <a:ea typeface="+mn-ea"/>
                <a:cs typeface="+mn-cs"/>
              </a:rPr>
              <a:t> individuals?</a:t>
            </a:r>
          </a:p>
        </p:txBody>
      </p:sp>
      <p:sp>
        <p:nvSpPr>
          <p:cNvPr id="206861" name="Text Box 13"/>
          <p:cNvSpPr txBox="1">
            <a:spLocks noChangeArrowheads="1"/>
          </p:cNvSpPr>
          <p:nvPr/>
        </p:nvSpPr>
        <p:spPr bwMode="auto">
          <a:xfrm>
            <a:off x="757758" y="5527828"/>
            <a:ext cx="1285929" cy="323165"/>
          </a:xfrm>
          <a:prstGeom prst="rect">
            <a:avLst/>
          </a:prstGeom>
          <a:solidFill>
            <a:schemeClr val="accent2"/>
          </a:solidFill>
          <a:ln>
            <a:solidFill>
              <a:schemeClr val="bg1"/>
            </a:solid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ill Sans MT" panose="020B0502020104020203"/>
                <a:ea typeface="+mn-ea"/>
                <a:cs typeface="+mn-cs"/>
              </a:rPr>
              <a:t>An Example</a:t>
            </a:r>
          </a:p>
        </p:txBody>
      </p:sp>
      <p:sp>
        <p:nvSpPr>
          <p:cNvPr id="206862" name="Text Box 14"/>
          <p:cNvSpPr txBox="1">
            <a:spLocks noChangeArrowheads="1"/>
          </p:cNvSpPr>
          <p:nvPr/>
        </p:nvSpPr>
        <p:spPr bwMode="auto">
          <a:xfrm>
            <a:off x="106018" y="2314628"/>
            <a:ext cx="2432030" cy="296491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ts val="16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Stumbling blocks to  Women Leadership Advancement</a:t>
            </a:r>
          </a:p>
          <a:p>
            <a:pPr marL="0" marR="0" lvl="0" indent="0" algn="l" defTabSz="342900" rtl="0" eaLnBrk="1" fontAlgn="auto" latinLnBrk="0" hangingPunct="1">
              <a:lnSpc>
                <a:spcPts val="16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In South Africa</a:t>
            </a:r>
          </a:p>
          <a:p>
            <a:pPr marL="0" marR="0" lvl="0" indent="0" algn="l" defTabSz="342900" rtl="0" eaLnBrk="1" fontAlgn="auto" latinLnBrk="0" hangingPunct="1">
              <a:lnSpc>
                <a:spcPts val="16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Spectacular increase in the no of women in workforce (citation)</a:t>
            </a:r>
          </a:p>
          <a:p>
            <a:pPr marL="0" marR="0" lvl="0" indent="0" algn="l" defTabSz="342900" rtl="0" eaLnBrk="1" fontAlgn="auto" latinLnBrk="0" hangingPunct="1">
              <a:lnSpc>
                <a:spcPts val="16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Only 19% women in senior management roles &amp; estimated it will be another 217 years before we achieve gender parity (Duke, 2017).</a:t>
            </a:r>
          </a:p>
        </p:txBody>
      </p:sp>
      <p:sp>
        <p:nvSpPr>
          <p:cNvPr id="206863" name="AutoShape 15"/>
          <p:cNvSpPr>
            <a:spLocks noChangeArrowheads="1"/>
          </p:cNvSpPr>
          <p:nvPr/>
        </p:nvSpPr>
        <p:spPr bwMode="auto">
          <a:xfrm>
            <a:off x="3295650" y="188225"/>
            <a:ext cx="5715000" cy="400050"/>
          </a:xfrm>
          <a:prstGeom prst="rightArrow">
            <a:avLst>
              <a:gd name="adj1" fmla="val 50000"/>
              <a:gd name="adj2" fmla="val 3571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Gill Sans MT" panose="020B0502020104020203"/>
                <a:ea typeface="+mn-ea"/>
                <a:cs typeface="+mn-cs"/>
              </a:rPr>
              <a:t>Flow of Ideas</a:t>
            </a:r>
          </a:p>
        </p:txBody>
      </p:sp>
      <p:sp>
        <p:nvSpPr>
          <p:cNvPr id="206864" name="Text Box 16"/>
          <p:cNvSpPr txBox="1">
            <a:spLocks noChangeArrowheads="1"/>
          </p:cNvSpPr>
          <p:nvPr/>
        </p:nvSpPr>
        <p:spPr bwMode="auto">
          <a:xfrm>
            <a:off x="2636318" y="2462885"/>
            <a:ext cx="208011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Gill Sans MT" panose="020B0502020104020203"/>
                <a:ea typeface="+mn-ea"/>
                <a:cs typeface="+mn-cs"/>
              </a:rPr>
              <a:t>However, Low number of Women in Leadership 4.4% women MDs and CEOs, 5.3% were chairpersons, 15.8% held directorship 21.6% held executive management (Businesswomen‟ Association, 2011</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Gill Sans MT" panose="020B0502020104020203"/>
                <a:ea typeface="+mn-ea"/>
                <a:cs typeface="+mn-cs"/>
              </a:rPr>
              <a:t>Only 21% of executives in the IT sector are women (Duke, 2017)</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70C0"/>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Gill Sans MT" panose="020B0502020104020203"/>
              <a:ea typeface="+mn-ea"/>
              <a:cs typeface="+mn-cs"/>
            </a:endParaRPr>
          </a:p>
        </p:txBody>
      </p:sp>
      <p:sp>
        <p:nvSpPr>
          <p:cNvPr id="206865" name="Text Box 17"/>
          <p:cNvSpPr txBox="1">
            <a:spLocks noChangeArrowheads="1"/>
          </p:cNvSpPr>
          <p:nvPr/>
        </p:nvSpPr>
        <p:spPr bwMode="auto">
          <a:xfrm>
            <a:off x="4648200" y="2667001"/>
            <a:ext cx="2484470" cy="400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Gill Sans MT" panose="020B0502020104020203"/>
                <a:ea typeface="+mn-ea"/>
                <a:cs typeface="+mn-cs"/>
              </a:rPr>
              <a:t>Women in top positions</a:t>
            </a:r>
          </a:p>
          <a:p>
            <a:pPr marL="0" marR="0" lvl="0" indent="0" algn="l" defTabSz="3429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Gill Sans MT" panose="020B0502020104020203"/>
                <a:ea typeface="+mn-ea"/>
                <a:cs typeface="+mn-cs"/>
              </a:rPr>
              <a:t>continues to be very small suggesting a glass ceiling effect that women still face (Rovers, 2013)  Barriers Risen from cultural beliefs about gender,  workplace structure, practices, and patterns of interaction (Ibarra, &amp; Kolb, 2011). </a:t>
            </a:r>
          </a:p>
          <a:p>
            <a:pPr marL="0" marR="0" lvl="0" indent="0" algn="l" defTabSz="3429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Gill Sans MT" panose="020B0502020104020203"/>
                <a:ea typeface="+mn-ea"/>
                <a:cs typeface="+mn-cs"/>
              </a:rPr>
              <a:t>Two major stumbling blocks to their advancement:</a:t>
            </a:r>
          </a:p>
          <a:p>
            <a:pPr marL="0" marR="0" lvl="0" indent="0" algn="l" defTabSz="3429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Gill Sans MT" panose="020B0502020104020203"/>
                <a:ea typeface="+mn-ea"/>
                <a:cs typeface="+mn-cs"/>
              </a:rPr>
              <a:t>gender role stereotypes and inadequate access to critical information (Koenig et al., 2011</a:t>
            </a:r>
          </a:p>
        </p:txBody>
      </p:sp>
      <p:sp>
        <p:nvSpPr>
          <p:cNvPr id="206866" name="Text Box 18"/>
          <p:cNvSpPr txBox="1">
            <a:spLocks noChangeArrowheads="1"/>
          </p:cNvSpPr>
          <p:nvPr/>
        </p:nvSpPr>
        <p:spPr bwMode="auto">
          <a:xfrm>
            <a:off x="7132670" y="2590801"/>
            <a:ext cx="1866276"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ill Sans MT" panose="020B0502020104020203"/>
                <a:ea typeface="+mn-ea"/>
                <a:cs typeface="+mn-cs"/>
              </a:rPr>
              <a:t>However,</a:t>
            </a:r>
            <a:r>
              <a:rPr kumimoji="0" lang="en-US" sz="1800" b="1" i="0" u="none" strike="noStrike" kern="1200" cap="none" spc="0" normalizeH="0" baseline="0" noProof="0" dirty="0">
                <a:ln>
                  <a:noFill/>
                </a:ln>
                <a:solidFill>
                  <a:srgbClr val="002060"/>
                </a:solidFill>
                <a:effectLst/>
                <a:uLnTx/>
                <a:uFillTx/>
                <a:latin typeface="Gill Sans MT" panose="020B0502020104020203"/>
                <a:ea typeface="+mn-ea"/>
                <a:cs typeface="+mn-cs"/>
              </a:rPr>
              <a:t> </a:t>
            </a:r>
            <a:r>
              <a:rPr kumimoji="0" lang="en-US" sz="1800" b="1" i="0" u="none" strike="noStrike" kern="1200" cap="none" spc="0" normalizeH="0" baseline="0" noProof="0" dirty="0">
                <a:ln>
                  <a:noFill/>
                </a:ln>
                <a:solidFill>
                  <a:srgbClr val="0070C0"/>
                </a:solidFill>
                <a:effectLst/>
                <a:uLnTx/>
                <a:uFillTx/>
                <a:latin typeface="Gill Sans MT" panose="020B0502020104020203"/>
                <a:ea typeface="+mn-ea"/>
                <a:cs typeface="+mn-cs"/>
              </a:rPr>
              <a:t>th</a:t>
            </a:r>
            <a:r>
              <a:rPr kumimoji="0" lang="en-US" sz="1600" b="1" i="0" u="none" strike="noStrike" kern="1200" cap="none" spc="0" normalizeH="0" baseline="0" noProof="0" dirty="0">
                <a:ln>
                  <a:noFill/>
                </a:ln>
                <a:solidFill>
                  <a:srgbClr val="0070C0"/>
                </a:solidFill>
                <a:effectLst/>
                <a:uLnTx/>
                <a:uFillTx/>
                <a:latin typeface="Gill Sans MT" panose="020B0502020104020203"/>
                <a:ea typeface="+mn-ea"/>
                <a:cs typeface="+mn-cs"/>
              </a:rPr>
              <a:t>ere is a paucity in research on this phenomena in South Africa. In addition, only general info. is available about contributing </a:t>
            </a:r>
            <a:r>
              <a:rPr kumimoji="0" lang="en-US" sz="1800" b="1" i="0" u="none" strike="noStrike" kern="1200" cap="none" spc="0" normalizeH="0" baseline="0" noProof="0" dirty="0">
                <a:ln>
                  <a:noFill/>
                </a:ln>
                <a:solidFill>
                  <a:srgbClr val="0070C0"/>
                </a:solidFill>
                <a:effectLst/>
                <a:uLnTx/>
                <a:uFillTx/>
                <a:latin typeface="Gill Sans MT" panose="020B0502020104020203"/>
                <a:ea typeface="+mn-ea"/>
                <a:cs typeface="+mn-cs"/>
              </a:rPr>
              <a:t>factors</a:t>
            </a:r>
            <a:r>
              <a:rPr kumimoji="0" lang="en-US" sz="1800" b="1" i="0" u="none" strike="noStrike" kern="1200" cap="none" spc="0" normalizeH="0" baseline="0" noProof="0" dirty="0">
                <a:ln>
                  <a:noFill/>
                </a:ln>
                <a:solidFill>
                  <a:srgbClr val="002060"/>
                </a:solidFill>
                <a:effectLst/>
                <a:uLnTx/>
                <a:uFillTx/>
                <a:latin typeface="Gill Sans MT" panose="020B0502020104020203"/>
                <a:ea typeface="+mn-ea"/>
                <a:cs typeface="+mn-cs"/>
              </a:rPr>
              <a:t>. </a:t>
            </a:r>
          </a:p>
        </p:txBody>
      </p:sp>
      <p:sp>
        <p:nvSpPr>
          <p:cNvPr id="206867" name="Text Box 19"/>
          <p:cNvSpPr txBox="1">
            <a:spLocks noChangeArrowheads="1"/>
          </p:cNvSpPr>
          <p:nvPr/>
        </p:nvSpPr>
        <p:spPr bwMode="auto">
          <a:xfrm>
            <a:off x="9075770" y="2647333"/>
            <a:ext cx="2203748" cy="3020507"/>
          </a:xfrm>
          <a:prstGeom prst="rect">
            <a:avLst/>
          </a:prstGeom>
          <a:solidFill>
            <a:schemeClr val="bg1"/>
          </a:solidFill>
          <a:ln>
            <a:noFill/>
          </a:ln>
          <a:effectLst/>
        </p:spPr>
        <p:txBody>
          <a:bodyPr wrap="square">
            <a:spAutoFit/>
          </a:bodyPr>
          <a:lstStyle/>
          <a:p>
            <a:pPr marL="0" marR="0" lvl="0" indent="0" algn="l" defTabSz="342900" rtl="0" eaLnBrk="1" fontAlgn="auto" latinLnBrk="0" hangingPunct="1">
              <a:lnSpc>
                <a:spcPts val="12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Gill Sans MT" panose="020B0502020104020203"/>
                <a:ea typeface="+mn-ea"/>
                <a:cs typeface="+mn-cs"/>
              </a:rPr>
              <a:t>Therefore, it becomes important to examine the factors that might facilitate the advancement of women to top executive positions. This study is an effort to identify the factors that currently impede women’s advancement to the top in Co. </a:t>
            </a:r>
            <a:r>
              <a:rPr kumimoji="0" lang="en-US" sz="1400" b="1" i="0" u="none" strike="noStrike" kern="1200" cap="none" spc="0" normalizeH="0" baseline="0" noProof="0" dirty="0">
                <a:ln>
                  <a:noFill/>
                </a:ln>
                <a:solidFill>
                  <a:srgbClr val="FF0000"/>
                </a:solidFill>
                <a:effectLst/>
                <a:uLnTx/>
                <a:uFillTx/>
                <a:latin typeface="Gill Sans MT" panose="020B0502020104020203"/>
                <a:ea typeface="+mn-ea"/>
                <a:cs typeface="+mn-cs"/>
              </a:rPr>
              <a:t>Govt &amp; </a:t>
            </a:r>
            <a:r>
              <a:rPr kumimoji="0" lang="en-US" sz="1400" b="1" i="0" u="none" strike="noStrike" kern="1200" cap="none" spc="0" normalizeH="0" baseline="0" noProof="0" dirty="0" err="1">
                <a:ln>
                  <a:noFill/>
                </a:ln>
                <a:solidFill>
                  <a:srgbClr val="FF0000"/>
                </a:solidFill>
                <a:effectLst/>
                <a:uLnTx/>
                <a:uFillTx/>
                <a:latin typeface="Gill Sans MT" panose="020B0502020104020203"/>
                <a:ea typeface="+mn-ea"/>
                <a:cs typeface="+mn-cs"/>
              </a:rPr>
              <a:t>Orgn</a:t>
            </a:r>
            <a:r>
              <a:rPr kumimoji="0" lang="en-US" sz="1400" b="1" i="0" u="none" strike="noStrike" kern="1200" cap="none" spc="0" normalizeH="0" baseline="0" noProof="0" dirty="0">
                <a:ln>
                  <a:noFill/>
                </a:ln>
                <a:solidFill>
                  <a:srgbClr val="FF0000"/>
                </a:solidFill>
                <a:effectLst/>
                <a:uLnTx/>
                <a:uFillTx/>
                <a:latin typeface="Gill Sans MT" panose="020B0502020104020203"/>
                <a:ea typeface="+mn-ea"/>
                <a:cs typeface="+mn-cs"/>
              </a:rPr>
              <a:t> to identify the specific policies and programs to address these barriers  Cos. can apply the findings to approach ways to empower and improve representation</a:t>
            </a:r>
          </a:p>
        </p:txBody>
      </p:sp>
      <p:sp>
        <p:nvSpPr>
          <p:cNvPr id="206870" name="AutoShape 22"/>
          <p:cNvSpPr>
            <a:spLocks noChangeArrowheads="1"/>
          </p:cNvSpPr>
          <p:nvPr/>
        </p:nvSpPr>
        <p:spPr bwMode="auto">
          <a:xfrm>
            <a:off x="6210300" y="874025"/>
            <a:ext cx="171450" cy="171450"/>
          </a:xfrm>
          <a:prstGeom prst="rightArrow">
            <a:avLst>
              <a:gd name="adj1" fmla="val 50000"/>
              <a:gd name="adj2" fmla="val 25000"/>
            </a:avLst>
          </a:prstGeom>
          <a:solidFill>
            <a:schemeClr val="bg1"/>
          </a:solidFill>
          <a:ln w="9525">
            <a:solidFill>
              <a:schemeClr val="bg1"/>
            </a:solidFill>
            <a:miter lim="800000"/>
            <a:headEnd/>
            <a:tailEnd/>
          </a:ln>
          <a:effectLst>
            <a:prstShdw prst="shdw17" dist="17961" dir="2700000">
              <a:schemeClr val="tx1">
                <a:gamma/>
                <a:shade val="60000"/>
                <a:invGamma/>
              </a:schemeClr>
            </a:prstShdw>
          </a:effec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06871" name="AutoShape 23"/>
          <p:cNvSpPr>
            <a:spLocks noChangeArrowheads="1"/>
          </p:cNvSpPr>
          <p:nvPr/>
        </p:nvSpPr>
        <p:spPr bwMode="auto">
          <a:xfrm>
            <a:off x="7810500" y="874026"/>
            <a:ext cx="551622" cy="194117"/>
          </a:xfrm>
          <a:prstGeom prst="rightArrow">
            <a:avLst>
              <a:gd name="adj1" fmla="val 50000"/>
              <a:gd name="adj2" fmla="val 25000"/>
            </a:avLst>
          </a:prstGeom>
          <a:solidFill>
            <a:schemeClr val="bg1"/>
          </a:solidFill>
          <a:ln w="9525">
            <a:solidFill>
              <a:schemeClr val="bg1"/>
            </a:solidFill>
            <a:miter lim="800000"/>
            <a:headEnd/>
            <a:tailEnd/>
          </a:ln>
          <a:effectLst>
            <a:prstShdw prst="shdw17" dist="17961" dir="2700000">
              <a:schemeClr val="tx1">
                <a:gamma/>
                <a:shade val="60000"/>
                <a:invGamma/>
              </a:schemeClr>
            </a:prstShdw>
          </a:effec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7" name="AutoShape 21">
            <a:extLst>
              <a:ext uri="{FF2B5EF4-FFF2-40B4-BE49-F238E27FC236}">
                <a16:creationId xmlns:a16="http://schemas.microsoft.com/office/drawing/2014/main" id="{C8EB9685-20D5-403B-9720-444B4CE264A2}"/>
              </a:ext>
            </a:extLst>
          </p:cNvPr>
          <p:cNvSpPr>
            <a:spLocks noChangeArrowheads="1"/>
          </p:cNvSpPr>
          <p:nvPr/>
        </p:nvSpPr>
        <p:spPr bwMode="auto">
          <a:xfrm>
            <a:off x="1962402" y="765459"/>
            <a:ext cx="346970" cy="226112"/>
          </a:xfrm>
          <a:prstGeom prst="rightArrow">
            <a:avLst>
              <a:gd name="adj1" fmla="val 50000"/>
              <a:gd name="adj2" fmla="val 25000"/>
            </a:avLst>
          </a:prstGeom>
          <a:solidFill>
            <a:schemeClr val="bg1"/>
          </a:solidFill>
          <a:ln w="9525">
            <a:solidFill>
              <a:schemeClr val="bg1"/>
            </a:solidFill>
            <a:miter lim="800000"/>
            <a:headEnd/>
            <a:tailEnd/>
          </a:ln>
          <a:effectLst>
            <a:prstShdw prst="shdw17" dist="17961" dir="2700000">
              <a:schemeClr val="tx1">
                <a:gamma/>
                <a:shade val="60000"/>
                <a:invGamma/>
              </a:schemeClr>
            </a:prstShdw>
          </a:effectLst>
        </p:spPr>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8" name="AutoShape 22">
            <a:extLst>
              <a:ext uri="{FF2B5EF4-FFF2-40B4-BE49-F238E27FC236}">
                <a16:creationId xmlns:a16="http://schemas.microsoft.com/office/drawing/2014/main" id="{687EC7DE-718A-4874-A4FD-CBDA78AA2E4E}"/>
              </a:ext>
            </a:extLst>
          </p:cNvPr>
          <p:cNvSpPr>
            <a:spLocks noChangeArrowheads="1"/>
          </p:cNvSpPr>
          <p:nvPr/>
        </p:nvSpPr>
        <p:spPr bwMode="auto">
          <a:xfrm>
            <a:off x="4734006" y="918101"/>
            <a:ext cx="171450" cy="171450"/>
          </a:xfrm>
          <a:prstGeom prst="rightArrow">
            <a:avLst>
              <a:gd name="adj1" fmla="val 50000"/>
              <a:gd name="adj2" fmla="val 25000"/>
            </a:avLst>
          </a:prstGeom>
          <a:solidFill>
            <a:schemeClr val="bg1"/>
          </a:solidFill>
          <a:ln w="9525">
            <a:solidFill>
              <a:schemeClr val="bg1"/>
            </a:solidFill>
            <a:miter lim="800000"/>
            <a:headEnd/>
            <a:tailEnd/>
          </a:ln>
          <a:effectLst>
            <a:prstShdw prst="shdw17" dist="17961" dir="2700000">
              <a:schemeClr val="tx1">
                <a:gamma/>
                <a:shade val="60000"/>
                <a:invGamma/>
              </a:schemeClr>
            </a:prstShdw>
          </a:effec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29929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6862"/>
                                        </p:tgtEl>
                                        <p:attrNameLst>
                                          <p:attrName>style.visibility</p:attrName>
                                        </p:attrNameLst>
                                      </p:cBhvr>
                                      <p:to>
                                        <p:strVal val="visible"/>
                                      </p:to>
                                    </p:set>
                                    <p:animEffect transition="in" filter="circle(in)">
                                      <p:cBhvr>
                                        <p:cTn id="13" dur="2000"/>
                                        <p:tgtEl>
                                          <p:spTgt spid="20686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6864"/>
                                        </p:tgtEl>
                                        <p:attrNameLst>
                                          <p:attrName>style.visibility</p:attrName>
                                        </p:attrNameLst>
                                      </p:cBhvr>
                                      <p:to>
                                        <p:strVal val="visible"/>
                                      </p:to>
                                    </p:set>
                                    <p:animEffect transition="in" filter="circle(in)">
                                      <p:cBhvr>
                                        <p:cTn id="16" dur="2000"/>
                                        <p:tgtEl>
                                          <p:spTgt spid="20686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6865"/>
                                        </p:tgtEl>
                                        <p:attrNameLst>
                                          <p:attrName>style.visibility</p:attrName>
                                        </p:attrNameLst>
                                      </p:cBhvr>
                                      <p:to>
                                        <p:strVal val="visible"/>
                                      </p:to>
                                    </p:set>
                                    <p:animEffect transition="in" filter="circle(in)">
                                      <p:cBhvr>
                                        <p:cTn id="19" dur="2000"/>
                                        <p:tgtEl>
                                          <p:spTgt spid="20686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06866"/>
                                        </p:tgtEl>
                                        <p:attrNameLst>
                                          <p:attrName>style.visibility</p:attrName>
                                        </p:attrNameLst>
                                      </p:cBhvr>
                                      <p:to>
                                        <p:strVal val="visible"/>
                                      </p:to>
                                    </p:set>
                                    <p:animEffect transition="in" filter="circle(in)">
                                      <p:cBhvr>
                                        <p:cTn id="22" dur="2000"/>
                                        <p:tgtEl>
                                          <p:spTgt spid="20686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06867"/>
                                        </p:tgtEl>
                                        <p:attrNameLst>
                                          <p:attrName>style.visibility</p:attrName>
                                        </p:attrNameLst>
                                      </p:cBhvr>
                                      <p:to>
                                        <p:strVal val="visible"/>
                                      </p:to>
                                    </p:set>
                                    <p:animEffect transition="in" filter="circle(in)">
                                      <p:cBhvr>
                                        <p:cTn id="25" dur="2000"/>
                                        <p:tgtEl>
                                          <p:spTgt spid="20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06862" grpId="0" animBg="1"/>
      <p:bldP spid="206864" grpId="0"/>
      <p:bldP spid="206865" grpId="0"/>
      <p:bldP spid="206866" grpId="0"/>
      <p:bldP spid="2068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a:extLst>
              <a:ext uri="{FF2B5EF4-FFF2-40B4-BE49-F238E27FC236}">
                <a16:creationId xmlns:a16="http://schemas.microsoft.com/office/drawing/2014/main" id="{42CE13B0-F35F-46E5-B6CF-2AA38B79359E}"/>
              </a:ext>
            </a:extLst>
          </p:cNvPr>
          <p:cNvSpPr>
            <a:spLocks noGrp="1"/>
          </p:cNvSpPr>
          <p:nvPr>
            <p:ph type="ftr" sz="quarter" idx="10"/>
          </p:nvPr>
        </p:nvSpPr>
        <p:spPr>
          <a:xfrm>
            <a:off x="1638460" y="5547795"/>
            <a:ext cx="3005252" cy="350562"/>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altLang="en-US" sz="600" b="0" i="0" u="none" strike="noStrike" kern="1200" cap="none" spc="0" normalizeH="0" baseline="0" noProof="0" dirty="0" err="1">
                <a:ln>
                  <a:noFill/>
                </a:ln>
                <a:solidFill>
                  <a:srgbClr val="000000">
                    <a:alpha val="70000"/>
                  </a:srgbClr>
                </a:solidFill>
                <a:effectLst/>
                <a:uLnTx/>
                <a:uFillTx/>
                <a:latin typeface="Gill Sans MT" panose="020B0502020104020203"/>
                <a:ea typeface="+mn-ea"/>
                <a:cs typeface="+mn-cs"/>
              </a:rPr>
              <a:t>tionDr</a:t>
            </a:r>
            <a:r>
              <a:rPr kumimoji="0" lang="en-US" altLang="en-US" sz="60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 Jugindar Singh</a:t>
            </a:r>
          </a:p>
        </p:txBody>
      </p:sp>
      <p:sp>
        <p:nvSpPr>
          <p:cNvPr id="13314" name="Rectangle 2">
            <a:extLst>
              <a:ext uri="{FF2B5EF4-FFF2-40B4-BE49-F238E27FC236}">
                <a16:creationId xmlns:a16="http://schemas.microsoft.com/office/drawing/2014/main" id="{F4F5EABF-4335-4EBC-8AFC-FC7EB52878FF}"/>
              </a:ext>
            </a:extLst>
          </p:cNvPr>
          <p:cNvSpPr>
            <a:spLocks noGrp="1" noChangeArrowheads="1"/>
          </p:cNvSpPr>
          <p:nvPr>
            <p:ph type="title"/>
          </p:nvPr>
        </p:nvSpPr>
        <p:spPr>
          <a:xfrm>
            <a:off x="1676400" y="17586"/>
            <a:ext cx="8751244" cy="526257"/>
          </a:xfrm>
          <a:solidFill>
            <a:srgbClr val="0070C0"/>
          </a:solidFill>
        </p:spPr>
        <p:txBody>
          <a:bodyPr>
            <a:normAutofit/>
          </a:bodyPr>
          <a:lstStyle/>
          <a:p>
            <a:r>
              <a:rPr lang="en-US" altLang="en-US" b="1" dirty="0">
                <a:solidFill>
                  <a:schemeClr val="bg1"/>
                </a:solidFill>
              </a:rPr>
              <a:t>Five Elements of a “Problem Statement”</a:t>
            </a:r>
          </a:p>
        </p:txBody>
      </p:sp>
      <p:grpSp>
        <p:nvGrpSpPr>
          <p:cNvPr id="13331" name="Group 19">
            <a:extLst>
              <a:ext uri="{FF2B5EF4-FFF2-40B4-BE49-F238E27FC236}">
                <a16:creationId xmlns:a16="http://schemas.microsoft.com/office/drawing/2014/main" id="{17A14688-AD46-4F13-BA38-1CF429950C53}"/>
              </a:ext>
            </a:extLst>
          </p:cNvPr>
          <p:cNvGrpSpPr>
            <a:grpSpLocks/>
          </p:cNvGrpSpPr>
          <p:nvPr/>
        </p:nvGrpSpPr>
        <p:grpSpPr bwMode="auto">
          <a:xfrm>
            <a:off x="1056918" y="533400"/>
            <a:ext cx="9623275" cy="6554858"/>
            <a:chOff x="367" y="882"/>
            <a:chExt cx="5263" cy="4522"/>
          </a:xfrm>
        </p:grpSpPr>
        <p:sp>
          <p:nvSpPr>
            <p:cNvPr id="13315" name="Rectangle 3">
              <a:extLst>
                <a:ext uri="{FF2B5EF4-FFF2-40B4-BE49-F238E27FC236}">
                  <a16:creationId xmlns:a16="http://schemas.microsoft.com/office/drawing/2014/main" id="{34E0BF16-A9BB-43DF-9296-747CE677BBFA}"/>
                </a:ext>
              </a:extLst>
            </p:cNvPr>
            <p:cNvSpPr>
              <a:spLocks noChangeArrowheads="1"/>
            </p:cNvSpPr>
            <p:nvPr/>
          </p:nvSpPr>
          <p:spPr bwMode="auto">
            <a:xfrm>
              <a:off x="576" y="1680"/>
              <a:ext cx="432" cy="384"/>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Topic</a:t>
              </a:r>
            </a:p>
          </p:txBody>
        </p:sp>
        <p:sp>
          <p:nvSpPr>
            <p:cNvPr id="13316" name="Rectangle 4">
              <a:extLst>
                <a:ext uri="{FF2B5EF4-FFF2-40B4-BE49-F238E27FC236}">
                  <a16:creationId xmlns:a16="http://schemas.microsoft.com/office/drawing/2014/main" id="{CA08DBCA-DB9D-4B4E-856D-FB619A77547A}"/>
                </a:ext>
              </a:extLst>
            </p:cNvPr>
            <p:cNvSpPr>
              <a:spLocks noChangeArrowheads="1"/>
            </p:cNvSpPr>
            <p:nvPr/>
          </p:nvSpPr>
          <p:spPr bwMode="auto">
            <a:xfrm>
              <a:off x="2160" y="1509"/>
              <a:ext cx="960" cy="576"/>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Evidence for</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the Issue</a:t>
              </a:r>
              <a:endParaRPr kumimoji="0" lang="en-US" altLang="en-US" sz="15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13317" name="Rectangle 5">
              <a:extLst>
                <a:ext uri="{FF2B5EF4-FFF2-40B4-BE49-F238E27FC236}">
                  <a16:creationId xmlns:a16="http://schemas.microsoft.com/office/drawing/2014/main" id="{3F1311AB-9953-45CB-9F80-667F22679413}"/>
                </a:ext>
              </a:extLst>
            </p:cNvPr>
            <p:cNvSpPr>
              <a:spLocks noChangeArrowheads="1"/>
            </p:cNvSpPr>
            <p:nvPr/>
          </p:nvSpPr>
          <p:spPr bwMode="auto">
            <a:xfrm>
              <a:off x="3264" y="1488"/>
              <a:ext cx="960" cy="672"/>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Deficiencies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in the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Evidence</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318" name="Rectangle 6">
              <a:extLst>
                <a:ext uri="{FF2B5EF4-FFF2-40B4-BE49-F238E27FC236}">
                  <a16:creationId xmlns:a16="http://schemas.microsoft.com/office/drawing/2014/main" id="{B855595E-75DA-4CA1-9D52-9B3F3C0E8D2E}"/>
                </a:ext>
              </a:extLst>
            </p:cNvPr>
            <p:cNvSpPr>
              <a:spLocks noChangeArrowheads="1"/>
            </p:cNvSpPr>
            <p:nvPr/>
          </p:nvSpPr>
          <p:spPr bwMode="auto">
            <a:xfrm>
              <a:off x="4371" y="1196"/>
              <a:ext cx="1152" cy="1036"/>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What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Remedying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the Deficiencies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will do for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Select Audiences</a:t>
              </a:r>
              <a:endParaRPr kumimoji="0" lang="en-US" altLang="en-US" sz="15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13319" name="AutoShape 7">
              <a:extLst>
                <a:ext uri="{FF2B5EF4-FFF2-40B4-BE49-F238E27FC236}">
                  <a16:creationId xmlns:a16="http://schemas.microsoft.com/office/drawing/2014/main" id="{787CB872-25C8-494D-A898-F821E5D7604D}"/>
                </a:ext>
              </a:extLst>
            </p:cNvPr>
            <p:cNvSpPr>
              <a:spLocks noChangeArrowheads="1"/>
            </p:cNvSpPr>
            <p:nvPr/>
          </p:nvSpPr>
          <p:spPr bwMode="auto">
            <a:xfrm>
              <a:off x="818" y="882"/>
              <a:ext cx="4657" cy="384"/>
            </a:xfrm>
            <a:prstGeom prst="rightArrow">
              <a:avLst>
                <a:gd name="adj1" fmla="val 50000"/>
                <a:gd name="adj2" fmla="val 25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FLOW</a:t>
              </a:r>
              <a:r>
                <a:rPr kumimoji="0" lang="en-US" altLang="en-US" sz="1350" b="1" i="0" u="none" strike="noStrike" kern="1200" cap="none" spc="0" normalizeH="0" baseline="0" noProof="0" dirty="0">
                  <a:ln>
                    <a:noFill/>
                  </a:ln>
                  <a:solidFill>
                    <a:srgbClr val="1D6D5C"/>
                  </a:solidFill>
                  <a:effectLst/>
                  <a:uLnTx/>
                  <a:uFillTx/>
                  <a:latin typeface="Times New Roman" panose="02020603050405020304" pitchFamily="18" charset="0"/>
                  <a:ea typeface="+mn-ea"/>
                  <a:cs typeface="+mn-cs"/>
                </a:rPr>
                <a:t> </a:t>
              </a:r>
              <a:r>
                <a:rPr kumimoji="0" lang="en-US" altLang="en-US" sz="135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OF IDEAS</a:t>
              </a:r>
            </a:p>
          </p:txBody>
        </p:sp>
        <p:sp>
          <p:nvSpPr>
            <p:cNvPr id="13320" name="Text Box 8">
              <a:extLst>
                <a:ext uri="{FF2B5EF4-FFF2-40B4-BE49-F238E27FC236}">
                  <a16:creationId xmlns:a16="http://schemas.microsoft.com/office/drawing/2014/main" id="{88FA56A1-57DF-434E-99CA-1260796C5D69}"/>
                </a:ext>
              </a:extLst>
            </p:cNvPr>
            <p:cNvSpPr txBox="1">
              <a:spLocks noChangeArrowheads="1"/>
            </p:cNvSpPr>
            <p:nvPr/>
          </p:nvSpPr>
          <p:spPr bwMode="auto">
            <a:xfrm>
              <a:off x="367" y="2160"/>
              <a:ext cx="864" cy="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Subject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Area</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1111"/>
                  </a:solidFill>
                  <a:effectLst/>
                  <a:uLnTx/>
                  <a:uFillTx/>
                  <a:latin typeface="Georgia" panose="02040502050405020303" pitchFamily="18" charset="0"/>
                  <a:ea typeface="+mn-ea"/>
                  <a:cs typeface="+mn-cs"/>
                </a:rPr>
                <a:t>Motivation of students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Only 59% of students on full-time four-year college courses graduate within six years (citation)</a:t>
              </a:r>
            </a:p>
          </p:txBody>
        </p:sp>
        <p:sp>
          <p:nvSpPr>
            <p:cNvPr id="13321" name="Rectangle 9">
              <a:extLst>
                <a:ext uri="{FF2B5EF4-FFF2-40B4-BE49-F238E27FC236}">
                  <a16:creationId xmlns:a16="http://schemas.microsoft.com/office/drawing/2014/main" id="{B63D6245-B33B-4F34-8D95-D3AF6911E055}"/>
                </a:ext>
              </a:extLst>
            </p:cNvPr>
            <p:cNvSpPr>
              <a:spLocks noChangeArrowheads="1"/>
            </p:cNvSpPr>
            <p:nvPr/>
          </p:nvSpPr>
          <p:spPr bwMode="auto">
            <a:xfrm>
              <a:off x="1152" y="1536"/>
              <a:ext cx="864" cy="624"/>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Educational</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Issue</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322" name="Text Box 10">
              <a:extLst>
                <a:ext uri="{FF2B5EF4-FFF2-40B4-BE49-F238E27FC236}">
                  <a16:creationId xmlns:a16="http://schemas.microsoft.com/office/drawing/2014/main" id="{A10CAB84-C0BF-42B6-ADAF-2406B01D5C76}"/>
                </a:ext>
              </a:extLst>
            </p:cNvPr>
            <p:cNvSpPr txBox="1">
              <a:spLocks noChangeArrowheads="1"/>
            </p:cNvSpPr>
            <p:nvPr/>
          </p:nvSpPr>
          <p:spPr bwMode="auto">
            <a:xfrm>
              <a:off x="1145" y="2144"/>
              <a:ext cx="1119" cy="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Concern/Problem</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Something that needs a Solution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There is a strong decline in motivation as students move from elementary to high school (Martin, 2009)</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Students who are not motivated to study are at a much higher risk of not completing college (Bean, 2005)</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23" name="Text Box 11">
              <a:extLst>
                <a:ext uri="{FF2B5EF4-FFF2-40B4-BE49-F238E27FC236}">
                  <a16:creationId xmlns:a16="http://schemas.microsoft.com/office/drawing/2014/main" id="{564CBDC0-973B-40FD-97ED-630BE839DADD}"/>
                </a:ext>
              </a:extLst>
            </p:cNvPr>
            <p:cNvSpPr txBox="1">
              <a:spLocks noChangeArrowheads="1"/>
            </p:cNvSpPr>
            <p:nvPr/>
          </p:nvSpPr>
          <p:spPr bwMode="auto">
            <a:xfrm>
              <a:off x="2178" y="2113"/>
              <a:ext cx="1163" cy="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Evidence from</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literature</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Evidence from</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Practical Experiences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a:ea typeface="+mn-ea"/>
                  <a:cs typeface="+mn-cs"/>
                </a:rPr>
                <a:t> Several factors identified by researchers.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a:ea typeface="+mn-ea"/>
                  <a:cs typeface="+mn-cs"/>
                </a:rPr>
                <a:t>Liu &amp; </a:t>
              </a:r>
              <a:r>
                <a:rPr kumimoji="0" lang="en-US" sz="1600" b="1" i="0" u="none" strike="noStrike" kern="1200" cap="none" spc="0" normalizeH="0" baseline="0" noProof="0" dirty="0" err="1">
                  <a:ln>
                    <a:noFill/>
                  </a:ln>
                  <a:solidFill>
                    <a:srgbClr val="FF0000"/>
                  </a:solidFill>
                  <a:effectLst/>
                  <a:uLnTx/>
                  <a:uFillTx/>
                  <a:latin typeface="Times New Roman"/>
                  <a:ea typeface="+mn-ea"/>
                  <a:cs typeface="+mn-cs"/>
                </a:rPr>
                <a:t>Hou</a:t>
              </a:r>
              <a:r>
                <a:rPr kumimoji="0" lang="en-US" sz="1600" b="1" i="0" u="none" strike="noStrike" kern="1200" cap="none" spc="0" normalizeH="0" baseline="0" noProof="0" dirty="0">
                  <a:ln>
                    <a:noFill/>
                  </a:ln>
                  <a:solidFill>
                    <a:srgbClr val="FF0000"/>
                  </a:solidFill>
                  <a:effectLst/>
                  <a:uLnTx/>
                  <a:uFillTx/>
                  <a:latin typeface="Times New Roman"/>
                  <a:ea typeface="+mn-ea"/>
                  <a:cs typeface="+mn-cs"/>
                </a:rPr>
                <a:t> (2017) - intrinsic motivation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a:ea typeface="+mn-ea"/>
                  <a:cs typeface="+mn-cs"/>
                </a:rPr>
                <a:t>promotes academic performance.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1600" b="1" i="0" u="none" strike="noStrike" kern="1200" cap="none" spc="0" normalizeH="0" baseline="0" noProof="0" dirty="0" err="1">
                  <a:ln>
                    <a:noFill/>
                  </a:ln>
                  <a:solidFill>
                    <a:srgbClr val="FF0000"/>
                  </a:solidFill>
                  <a:effectLst/>
                  <a:uLnTx/>
                  <a:uFillTx/>
                  <a:latin typeface="Times New Roman"/>
                  <a:ea typeface="+mn-ea"/>
                  <a:cs typeface="+mn-cs"/>
                </a:rPr>
                <a:t>Zusho</a:t>
              </a:r>
              <a:r>
                <a:rPr kumimoji="0" lang="en-US" sz="1600" b="1" i="0" u="none" strike="noStrike" kern="1200" cap="none" spc="0" normalizeH="0" baseline="0" noProof="0" dirty="0">
                  <a:ln>
                    <a:noFill/>
                  </a:ln>
                  <a:solidFill>
                    <a:srgbClr val="FF0000"/>
                  </a:solidFill>
                  <a:effectLst/>
                  <a:uLnTx/>
                  <a:uFillTx/>
                  <a:latin typeface="Times New Roman"/>
                  <a:ea typeface="+mn-ea"/>
                  <a:cs typeface="+mn-cs"/>
                </a:rPr>
                <a:t> et al., (2003)</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a:ea typeface="+mn-ea"/>
                  <a:cs typeface="+mn-cs"/>
                </a:rPr>
                <a:t>found that self-efficacy and task value, which were two motivational components</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3324" name="Text Box 12">
              <a:extLst>
                <a:ext uri="{FF2B5EF4-FFF2-40B4-BE49-F238E27FC236}">
                  <a16:creationId xmlns:a16="http://schemas.microsoft.com/office/drawing/2014/main" id="{3E6262C2-D5E4-4F1E-BB19-9F9AB1D45C41}"/>
                </a:ext>
              </a:extLst>
            </p:cNvPr>
            <p:cNvSpPr txBox="1">
              <a:spLocks noChangeArrowheads="1"/>
            </p:cNvSpPr>
            <p:nvPr/>
          </p:nvSpPr>
          <p:spPr bwMode="auto">
            <a:xfrm>
              <a:off x="3212" y="2232"/>
              <a:ext cx="1248" cy="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 this body of evidence, what is missing?  </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do we need to know more about</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sz="1600" b="1" i="0" u="none" strike="noStrike" kern="1200" cap="none" spc="0" normalizeH="0" baseline="0" noProof="0" dirty="0">
                  <a:ln>
                    <a:noFill/>
                  </a:ln>
                  <a:solidFill>
                    <a:srgbClr val="FF0000"/>
                  </a:solidFill>
                  <a:effectLst/>
                  <a:uLnTx/>
                  <a:uFillTx/>
                  <a:latin typeface="Times New Roman"/>
                  <a:ea typeface="+mn-ea"/>
                  <a:cs typeface="+mn-cs"/>
                </a:rPr>
                <a:t> However, inconsistencies observed in past research.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Past research reveal inconsistent findings.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In addition, there is a dearth of research relating to the motivation of student in Private universities in Malaysia</a:t>
              </a:r>
            </a:p>
          </p:txBody>
        </p:sp>
        <p:sp>
          <p:nvSpPr>
            <p:cNvPr id="13325" name="Text Box 13">
              <a:extLst>
                <a:ext uri="{FF2B5EF4-FFF2-40B4-BE49-F238E27FC236}">
                  <a16:creationId xmlns:a16="http://schemas.microsoft.com/office/drawing/2014/main" id="{502B8407-51B5-4B62-BD07-3A402BED9F6B}"/>
                </a:ext>
              </a:extLst>
            </p:cNvPr>
            <p:cNvSpPr txBox="1">
              <a:spLocks noChangeArrowheads="1"/>
            </p:cNvSpPr>
            <p:nvPr/>
          </p:nvSpPr>
          <p:spPr bwMode="auto">
            <a:xfrm>
              <a:off x="4439" y="2304"/>
              <a:ext cx="1191" cy="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How will addressing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we need to know help   others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The purpose of this study is to  to provide the educator with suggestions that can be used to motivate his or her students</a:t>
              </a:r>
            </a:p>
          </p:txBody>
        </p:sp>
        <p:sp>
          <p:nvSpPr>
            <p:cNvPr id="13326" name="AutoShape 14">
              <a:extLst>
                <a:ext uri="{FF2B5EF4-FFF2-40B4-BE49-F238E27FC236}">
                  <a16:creationId xmlns:a16="http://schemas.microsoft.com/office/drawing/2014/main" id="{0C7503B5-386A-4EF0-B82D-A7ADA1F1F7ED}"/>
                </a:ext>
              </a:extLst>
            </p:cNvPr>
            <p:cNvSpPr>
              <a:spLocks noChangeArrowheads="1"/>
            </p:cNvSpPr>
            <p:nvPr/>
          </p:nvSpPr>
          <p:spPr bwMode="auto">
            <a:xfrm>
              <a:off x="1008"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7" name="AutoShape 15">
              <a:extLst>
                <a:ext uri="{FF2B5EF4-FFF2-40B4-BE49-F238E27FC236}">
                  <a16:creationId xmlns:a16="http://schemas.microsoft.com/office/drawing/2014/main" id="{EDC61765-928B-4606-A989-923683CFA0AE}"/>
                </a:ext>
              </a:extLst>
            </p:cNvPr>
            <p:cNvSpPr>
              <a:spLocks noChangeArrowheads="1"/>
            </p:cNvSpPr>
            <p:nvPr/>
          </p:nvSpPr>
          <p:spPr bwMode="auto">
            <a:xfrm>
              <a:off x="2016"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8" name="AutoShape 16">
              <a:extLst>
                <a:ext uri="{FF2B5EF4-FFF2-40B4-BE49-F238E27FC236}">
                  <a16:creationId xmlns:a16="http://schemas.microsoft.com/office/drawing/2014/main" id="{79786711-692E-452C-B4F6-298E75C42E38}"/>
                </a:ext>
              </a:extLst>
            </p:cNvPr>
            <p:cNvSpPr>
              <a:spLocks noChangeArrowheads="1"/>
            </p:cNvSpPr>
            <p:nvPr/>
          </p:nvSpPr>
          <p:spPr bwMode="auto">
            <a:xfrm>
              <a:off x="3120"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9" name="AutoShape 17">
              <a:extLst>
                <a:ext uri="{FF2B5EF4-FFF2-40B4-BE49-F238E27FC236}">
                  <a16:creationId xmlns:a16="http://schemas.microsoft.com/office/drawing/2014/main" id="{36AC0419-F249-4199-8E86-AEC763F7C2BD}"/>
                </a:ext>
              </a:extLst>
            </p:cNvPr>
            <p:cNvSpPr>
              <a:spLocks noChangeArrowheads="1"/>
            </p:cNvSpPr>
            <p:nvPr/>
          </p:nvSpPr>
          <p:spPr bwMode="auto">
            <a:xfrm>
              <a:off x="4224"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grpSp>
      <p:sp>
        <p:nvSpPr>
          <p:cNvPr id="2" name="Slide Number Placeholder 1">
            <a:extLst>
              <a:ext uri="{FF2B5EF4-FFF2-40B4-BE49-F238E27FC236}">
                <a16:creationId xmlns:a16="http://schemas.microsoft.com/office/drawing/2014/main" id="{CC2E096B-99A8-4FCA-B785-3AB7D6F87445}"/>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42</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 name="Oval Callout 2"/>
          <p:cNvSpPr/>
          <p:nvPr/>
        </p:nvSpPr>
        <p:spPr>
          <a:xfrm>
            <a:off x="8864546" y="5037072"/>
            <a:ext cx="1563098" cy="1121846"/>
          </a:xfrm>
          <a:prstGeom prst="wedgeEllipseCallout">
            <a:avLst>
              <a:gd name="adj1" fmla="val -96858"/>
              <a:gd name="adj2" fmla="val -6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Gap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What is Missing</a:t>
            </a:r>
          </a:p>
        </p:txBody>
      </p:sp>
    </p:spTree>
    <p:extLst>
      <p:ext uri="{BB962C8B-B14F-4D97-AF65-F5344CB8AC3E}">
        <p14:creationId xmlns:p14="http://schemas.microsoft.com/office/powerpoint/2010/main" val="1957742024"/>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326B-CCA7-4006-B0A5-84129729F69F}"/>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53C7B99B-D0B8-46EA-8B0B-BCBEB069BBB4}"/>
              </a:ext>
            </a:extLst>
          </p:cNvPr>
          <p:cNvSpPr>
            <a:spLocks noGrp="1"/>
          </p:cNvSpPr>
          <p:nvPr>
            <p:ph idx="1"/>
          </p:nvPr>
        </p:nvSpPr>
        <p:spPr>
          <a:xfrm>
            <a:off x="3197352" y="2617123"/>
            <a:ext cx="5797296" cy="1599554"/>
          </a:xfrm>
        </p:spPr>
        <p:txBody>
          <a:bodyPr/>
          <a:lstStyle/>
          <a:p>
            <a:endParaRPr lang="en-US" b="1" dirty="0">
              <a:solidFill>
                <a:srgbClr val="FF0000"/>
              </a:solidFill>
            </a:endParaRPr>
          </a:p>
          <a:p>
            <a:pPr marL="0" indent="0">
              <a:buNone/>
            </a:pPr>
            <a:r>
              <a:rPr lang="en-US" sz="2100" b="1" dirty="0">
                <a:solidFill>
                  <a:srgbClr val="FF0000"/>
                </a:solidFill>
              </a:rPr>
              <a:t>Parents Raising Children with Disabilities: An exploratory study among parents of disabled children in Kuala Lumpur</a:t>
            </a:r>
            <a:endParaRPr lang="en-US" sz="2100" dirty="0"/>
          </a:p>
        </p:txBody>
      </p:sp>
      <p:sp>
        <p:nvSpPr>
          <p:cNvPr id="4" name="TextBox 3">
            <a:extLst>
              <a:ext uri="{FF2B5EF4-FFF2-40B4-BE49-F238E27FC236}">
                <a16:creationId xmlns:a16="http://schemas.microsoft.com/office/drawing/2014/main" id="{05C6AC81-F72A-4A1B-95F8-A6C1233C4427}"/>
              </a:ext>
            </a:extLst>
          </p:cNvPr>
          <p:cNvSpPr txBox="1"/>
          <p:nvPr/>
        </p:nvSpPr>
        <p:spPr>
          <a:xfrm>
            <a:off x="3432314" y="4952172"/>
            <a:ext cx="4097853" cy="415498"/>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Gill Sans MT" panose="020B0502020104020203"/>
                <a:ea typeface="+mn-ea"/>
                <a:cs typeface="+mn-cs"/>
              </a:rPr>
              <a:t>Write the Problem Statement </a:t>
            </a:r>
          </a:p>
        </p:txBody>
      </p:sp>
      <p:sp>
        <p:nvSpPr>
          <p:cNvPr id="6" name="Footer Placeholder 5">
            <a:extLst>
              <a:ext uri="{FF2B5EF4-FFF2-40B4-BE49-F238E27FC236}">
                <a16:creationId xmlns:a16="http://schemas.microsoft.com/office/drawing/2014/main" id="{1002B944-AF63-4F01-B52C-C05F52BE740C}"/>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7" name="Slide Number Placeholder 6">
            <a:extLst>
              <a:ext uri="{FF2B5EF4-FFF2-40B4-BE49-F238E27FC236}">
                <a16:creationId xmlns:a16="http://schemas.microsoft.com/office/drawing/2014/main" id="{A0F7D321-C733-4C65-8BBB-14EA3D1972E9}"/>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43</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74081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1"/>
            <a:ext cx="12192000" cy="432475"/>
          </a:xfrm>
          <a:solidFill>
            <a:srgbClr val="0070C0"/>
          </a:solidFill>
        </p:spPr>
        <p:txBody>
          <a:bodyPr>
            <a:normAutofit/>
          </a:bodyPr>
          <a:lstStyle/>
          <a:p>
            <a:r>
              <a:rPr lang="en-US" sz="2000" b="1" dirty="0">
                <a:solidFill>
                  <a:schemeClr val="bg1"/>
                </a:solidFill>
              </a:rPr>
              <a:t>Deficiency Model - </a:t>
            </a:r>
            <a:r>
              <a:rPr lang="en-US" sz="2000" b="1" dirty="0" err="1">
                <a:solidFill>
                  <a:schemeClr val="bg1"/>
                </a:solidFill>
              </a:rPr>
              <a:t>Cresswell</a:t>
            </a:r>
            <a:endParaRPr lang="en-US" sz="2000" b="1" dirty="0">
              <a:solidFill>
                <a:schemeClr val="bg1"/>
              </a:solidFill>
            </a:endParaRPr>
          </a:p>
        </p:txBody>
      </p:sp>
      <p:sp>
        <p:nvSpPr>
          <p:cNvPr id="206851" name="Text Box 3"/>
          <p:cNvSpPr txBox="1">
            <a:spLocks noChangeArrowheads="1"/>
          </p:cNvSpPr>
          <p:nvPr/>
        </p:nvSpPr>
        <p:spPr bwMode="auto">
          <a:xfrm>
            <a:off x="539852" y="1082667"/>
            <a:ext cx="1524000" cy="338554"/>
          </a:xfrm>
          <a:prstGeom prst="rect">
            <a:avLst/>
          </a:prstGeom>
          <a:solidFill>
            <a:srgbClr val="0070C0"/>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squar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Topic</a:t>
            </a:r>
          </a:p>
        </p:txBody>
      </p:sp>
      <p:sp>
        <p:nvSpPr>
          <p:cNvPr id="206852" name="Text Box 4"/>
          <p:cNvSpPr txBox="1">
            <a:spLocks noChangeArrowheads="1"/>
          </p:cNvSpPr>
          <p:nvPr/>
        </p:nvSpPr>
        <p:spPr bwMode="auto">
          <a:xfrm>
            <a:off x="2644880" y="987508"/>
            <a:ext cx="1057982" cy="584775"/>
          </a:xfrm>
          <a:prstGeom prst="rect">
            <a:avLst/>
          </a:prstGeom>
          <a:solidFill>
            <a:srgbClr val="0070C0"/>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Research</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Problem</a:t>
            </a:r>
          </a:p>
        </p:txBody>
      </p:sp>
      <p:sp>
        <p:nvSpPr>
          <p:cNvPr id="206853" name="Text Box 5"/>
          <p:cNvSpPr txBox="1">
            <a:spLocks noChangeArrowheads="1"/>
          </p:cNvSpPr>
          <p:nvPr/>
        </p:nvSpPr>
        <p:spPr bwMode="auto">
          <a:xfrm>
            <a:off x="4135808" y="806449"/>
            <a:ext cx="1702946" cy="830997"/>
          </a:xfrm>
          <a:prstGeom prst="rect">
            <a:avLst/>
          </a:prstGeom>
          <a:solidFill>
            <a:srgbClr val="0070C0"/>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squar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Justification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 for Research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Problem</a:t>
            </a:r>
          </a:p>
        </p:txBody>
      </p:sp>
      <p:sp>
        <p:nvSpPr>
          <p:cNvPr id="206854" name="Text Box 6"/>
          <p:cNvSpPr txBox="1">
            <a:spLocks noChangeArrowheads="1"/>
          </p:cNvSpPr>
          <p:nvPr/>
        </p:nvSpPr>
        <p:spPr bwMode="auto">
          <a:xfrm>
            <a:off x="6799754" y="924359"/>
            <a:ext cx="1632009" cy="584775"/>
          </a:xfrm>
          <a:prstGeom prst="rect">
            <a:avLst/>
          </a:prstGeom>
          <a:solidFill>
            <a:srgbClr val="0070C0"/>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squar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Deficiencies in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the Evidence</a:t>
            </a:r>
          </a:p>
        </p:txBody>
      </p:sp>
      <p:sp>
        <p:nvSpPr>
          <p:cNvPr id="206855" name="Text Box 7"/>
          <p:cNvSpPr txBox="1">
            <a:spLocks noChangeArrowheads="1"/>
          </p:cNvSpPr>
          <p:nvPr/>
        </p:nvSpPr>
        <p:spPr bwMode="auto">
          <a:xfrm>
            <a:off x="8861253" y="848285"/>
            <a:ext cx="1422505" cy="830997"/>
          </a:xfrm>
          <a:prstGeom prst="rect">
            <a:avLst/>
          </a:prstGeom>
          <a:solidFill>
            <a:srgbClr val="0070C0"/>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ill Sans MT" panose="020B0502020104020203"/>
                <a:ea typeface="+mn-ea"/>
                <a:cs typeface="+mn-cs"/>
              </a:rPr>
              <a:t>Relating the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ill Sans MT" panose="020B0502020104020203"/>
                <a:ea typeface="+mn-ea"/>
                <a:cs typeface="+mn-cs"/>
              </a:rPr>
              <a:t>Discussion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ill Sans MT" panose="020B0502020104020203"/>
                <a:ea typeface="+mn-ea"/>
                <a:cs typeface="+mn-cs"/>
              </a:rPr>
              <a:t>to Audiences</a:t>
            </a:r>
          </a:p>
        </p:txBody>
      </p:sp>
      <p:sp>
        <p:nvSpPr>
          <p:cNvPr id="206856" name="Text Box 8"/>
          <p:cNvSpPr txBox="1">
            <a:spLocks noChangeArrowheads="1"/>
          </p:cNvSpPr>
          <p:nvPr/>
        </p:nvSpPr>
        <p:spPr bwMode="auto">
          <a:xfrm>
            <a:off x="446628" y="1667724"/>
            <a:ext cx="9044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Subject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area</a:t>
            </a:r>
          </a:p>
        </p:txBody>
      </p:sp>
      <p:sp>
        <p:nvSpPr>
          <p:cNvPr id="206857" name="Text Box 9"/>
          <p:cNvSpPr txBox="1">
            <a:spLocks noChangeArrowheads="1"/>
          </p:cNvSpPr>
          <p:nvPr/>
        </p:nvSpPr>
        <p:spPr bwMode="auto">
          <a:xfrm>
            <a:off x="2204429" y="1804609"/>
            <a:ext cx="18692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Concern or issue</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A problem</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Something that needs a solution</a:t>
            </a:r>
          </a:p>
        </p:txBody>
      </p:sp>
      <p:sp>
        <p:nvSpPr>
          <p:cNvPr id="206858" name="Text Box 10"/>
          <p:cNvSpPr txBox="1">
            <a:spLocks noChangeArrowheads="1"/>
          </p:cNvSpPr>
          <p:nvPr/>
        </p:nvSpPr>
        <p:spPr bwMode="auto">
          <a:xfrm>
            <a:off x="4135807" y="1690211"/>
            <a:ext cx="210376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Evidence from the</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literature</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Evidence from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practical experience</a:t>
            </a:r>
          </a:p>
        </p:txBody>
      </p:sp>
      <p:sp>
        <p:nvSpPr>
          <p:cNvPr id="206859" name="Text Box 11"/>
          <p:cNvSpPr txBox="1">
            <a:spLocks noChangeArrowheads="1"/>
          </p:cNvSpPr>
          <p:nvPr/>
        </p:nvSpPr>
        <p:spPr bwMode="auto">
          <a:xfrm>
            <a:off x="6530409" y="1667724"/>
            <a:ext cx="20470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In this body of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evidence what is</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missing or what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do we need to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know more about?</a:t>
            </a:r>
          </a:p>
        </p:txBody>
      </p:sp>
      <p:sp>
        <p:nvSpPr>
          <p:cNvPr id="206860" name="Text Box 12"/>
          <p:cNvSpPr txBox="1">
            <a:spLocks noChangeArrowheads="1"/>
          </p:cNvSpPr>
          <p:nvPr/>
        </p:nvSpPr>
        <p:spPr bwMode="auto">
          <a:xfrm>
            <a:off x="8978625" y="1743509"/>
            <a:ext cx="2934076" cy="1569660"/>
          </a:xfrm>
          <a:prstGeom prst="rect">
            <a:avLst/>
          </a:prstGeom>
          <a:solidFill>
            <a:schemeClr val="bg1"/>
          </a:solidFill>
          <a:ln>
            <a:noFill/>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How will addressing</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what we need to know  </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help  researchers,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educators, policy</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makers, and other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individuals?</a:t>
            </a:r>
          </a:p>
        </p:txBody>
      </p:sp>
      <p:sp>
        <p:nvSpPr>
          <p:cNvPr id="206862" name="Text Box 14"/>
          <p:cNvSpPr txBox="1">
            <a:spLocks noChangeArrowheads="1"/>
          </p:cNvSpPr>
          <p:nvPr/>
        </p:nvSpPr>
        <p:spPr bwMode="auto">
          <a:xfrm>
            <a:off x="279299" y="3099659"/>
            <a:ext cx="1524000" cy="23083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ill Sans MT" panose="020B0502020104020203"/>
                <a:ea typeface="+mn-ea"/>
                <a:cs typeface="+mn-cs"/>
              </a:rPr>
              <a:t>Qualitative Study</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ill Sans MT" panose="020B0502020104020203"/>
                <a:ea typeface="+mn-ea"/>
                <a:cs typeface="+mn-cs"/>
              </a:rPr>
              <a:t>about Parents Raising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ill Sans MT" panose="020B0502020104020203"/>
                <a:ea typeface="+mn-ea"/>
                <a:cs typeface="+mn-cs"/>
              </a:rPr>
              <a:t>Children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ill Sans MT" panose="020B0502020104020203"/>
                <a:ea typeface="+mn-ea"/>
                <a:cs typeface="+mn-cs"/>
              </a:rPr>
              <a:t>with Disabilities</a:t>
            </a:r>
          </a:p>
        </p:txBody>
      </p:sp>
      <p:sp>
        <p:nvSpPr>
          <p:cNvPr id="206863" name="AutoShape 15"/>
          <p:cNvSpPr>
            <a:spLocks noChangeArrowheads="1"/>
          </p:cNvSpPr>
          <p:nvPr/>
        </p:nvSpPr>
        <p:spPr bwMode="auto">
          <a:xfrm>
            <a:off x="-1" y="381000"/>
            <a:ext cx="12191999" cy="431017"/>
          </a:xfrm>
          <a:prstGeom prst="rightArrow">
            <a:avLst>
              <a:gd name="adj1" fmla="val 50000"/>
              <a:gd name="adj2" fmla="val 3571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Gill Sans MT" panose="020B0502020104020203"/>
                <a:ea typeface="+mn-ea"/>
                <a:cs typeface="+mn-cs"/>
              </a:rPr>
              <a:t>Flow of Ideas</a:t>
            </a:r>
          </a:p>
        </p:txBody>
      </p:sp>
      <p:sp>
        <p:nvSpPr>
          <p:cNvPr id="206864" name="Text Box 16"/>
          <p:cNvSpPr txBox="1">
            <a:spLocks noChangeArrowheads="1"/>
          </p:cNvSpPr>
          <p:nvPr/>
        </p:nvSpPr>
        <p:spPr bwMode="auto">
          <a:xfrm>
            <a:off x="2204429" y="3351527"/>
            <a:ext cx="1781646" cy="2585323"/>
          </a:xfrm>
          <a:prstGeom prst="rect">
            <a:avLst/>
          </a:prstGeom>
          <a:solidFill>
            <a:schemeClr val="bg1"/>
          </a:solidFill>
          <a:ln>
            <a:solidFill>
              <a:schemeClr val="accent1"/>
            </a:solidFill>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Raising a child with a disability can be stressful for parents and parent stress can affect the well being of the whole family</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(Citation)</a:t>
            </a:r>
            <a:endParaRPr kumimoji="0" lang="en-US" sz="14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206865" name="Text Box 17"/>
          <p:cNvSpPr txBox="1">
            <a:spLocks noChangeArrowheads="1"/>
          </p:cNvSpPr>
          <p:nvPr/>
        </p:nvSpPr>
        <p:spPr bwMode="auto">
          <a:xfrm>
            <a:off x="6353248" y="3351526"/>
            <a:ext cx="2396779" cy="2585323"/>
          </a:xfrm>
          <a:prstGeom prst="rect">
            <a:avLst/>
          </a:prstGeom>
          <a:solidFill>
            <a:schemeClr val="bg1"/>
          </a:solidFill>
          <a:ln>
            <a:solidFill>
              <a:schemeClr val="accent1"/>
            </a:solidFill>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pitchFamily="34" charset="0"/>
                <a:ea typeface="+mn-ea"/>
                <a:cs typeface="+mn-cs"/>
              </a:rPr>
              <a:t>However</a:t>
            </a: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 little research has explored parents’ experiences raising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a child with a disability using qualitative methods, and the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meanings of the experiences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for parents are unknown</a:t>
            </a:r>
            <a:endParaRPr kumimoji="0" lang="en-US" sz="14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206867" name="Text Box 19"/>
          <p:cNvSpPr txBox="1">
            <a:spLocks noChangeArrowheads="1"/>
          </p:cNvSpPr>
          <p:nvPr/>
        </p:nvSpPr>
        <p:spPr bwMode="auto">
          <a:xfrm>
            <a:off x="8978624" y="3351526"/>
            <a:ext cx="2603775" cy="2031325"/>
          </a:xfrm>
          <a:prstGeom prst="rect">
            <a:avLst/>
          </a:prstGeom>
          <a:solidFill>
            <a:schemeClr val="bg1"/>
          </a:solidFill>
          <a:ln w="9525">
            <a:solidFill>
              <a:schemeClr val="accent1"/>
            </a:solidFill>
            <a:miter lim="800000"/>
            <a:headEnd/>
            <a:tailEnd/>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By better understanding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parent experiences, those working with parents of children with disabilities could better develop effective interventions and support systems</a:t>
            </a:r>
          </a:p>
        </p:txBody>
      </p:sp>
      <p:sp>
        <p:nvSpPr>
          <p:cNvPr id="206868" name="AutoShape 20"/>
          <p:cNvSpPr>
            <a:spLocks noChangeArrowheads="1"/>
          </p:cNvSpPr>
          <p:nvPr/>
        </p:nvSpPr>
        <p:spPr bwMode="auto">
          <a:xfrm>
            <a:off x="2184674" y="1162113"/>
            <a:ext cx="342900" cy="204788"/>
          </a:xfrm>
          <a:prstGeom prst="rightArrow">
            <a:avLst>
              <a:gd name="adj1" fmla="val 50000"/>
              <a:gd name="adj2" fmla="val 25000"/>
            </a:avLst>
          </a:prstGeom>
          <a:solidFill>
            <a:srgbClr val="FFC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06869" name="AutoShape 21"/>
          <p:cNvSpPr>
            <a:spLocks noChangeArrowheads="1"/>
          </p:cNvSpPr>
          <p:nvPr/>
        </p:nvSpPr>
        <p:spPr bwMode="auto">
          <a:xfrm>
            <a:off x="3733718" y="1178489"/>
            <a:ext cx="278514" cy="210310"/>
          </a:xfrm>
          <a:prstGeom prst="rightArrow">
            <a:avLst>
              <a:gd name="adj1" fmla="val 50000"/>
              <a:gd name="adj2" fmla="val 25000"/>
            </a:avLst>
          </a:prstGeom>
          <a:solidFill>
            <a:srgbClr val="FFC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206870" name="AutoShape 22"/>
          <p:cNvSpPr>
            <a:spLocks noChangeArrowheads="1"/>
          </p:cNvSpPr>
          <p:nvPr/>
        </p:nvSpPr>
        <p:spPr bwMode="auto">
          <a:xfrm>
            <a:off x="6013155" y="1155801"/>
            <a:ext cx="340093" cy="190626"/>
          </a:xfrm>
          <a:prstGeom prst="rightArrow">
            <a:avLst>
              <a:gd name="adj1" fmla="val 50000"/>
              <a:gd name="adj2" fmla="val 25000"/>
            </a:avLst>
          </a:prstGeom>
          <a:solidFill>
            <a:srgbClr val="FFC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06871" name="AutoShape 23"/>
          <p:cNvSpPr>
            <a:spLocks noChangeArrowheads="1"/>
          </p:cNvSpPr>
          <p:nvPr/>
        </p:nvSpPr>
        <p:spPr bwMode="auto">
          <a:xfrm>
            <a:off x="7810501" y="1066800"/>
            <a:ext cx="530327" cy="190626"/>
          </a:xfrm>
          <a:prstGeom prst="rightArrow">
            <a:avLst>
              <a:gd name="adj1" fmla="val 50000"/>
              <a:gd name="adj2" fmla="val 25000"/>
            </a:avLst>
          </a:prstGeom>
          <a:solidFill>
            <a:srgbClr val="FFC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 name="Rectangle 1"/>
          <p:cNvSpPr/>
          <p:nvPr/>
        </p:nvSpPr>
        <p:spPr>
          <a:xfrm>
            <a:off x="4039781" y="3351526"/>
            <a:ext cx="2143420" cy="1754326"/>
          </a:xfrm>
          <a:prstGeom prst="rect">
            <a:avLst/>
          </a:prstGeom>
          <a:solidFill>
            <a:schemeClr val="bg1"/>
          </a:solidFill>
          <a:ln>
            <a:solidFill>
              <a:schemeClr val="accent1"/>
            </a:solidFill>
          </a:ln>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itchFamily="34" charset="0"/>
                <a:ea typeface="+mn-ea"/>
                <a:cs typeface="+mn-cs"/>
              </a:rPr>
              <a:t>Literature documents the sources of stress for parents raising a child with a disability and the effects of stress on families</a:t>
            </a:r>
            <a:endParaRPr kumimoji="0" lang="en-US" sz="14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6534530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6862"/>
                                        </p:tgtEl>
                                        <p:attrNameLst>
                                          <p:attrName>style.visibility</p:attrName>
                                        </p:attrNameLst>
                                      </p:cBhvr>
                                      <p:to>
                                        <p:strVal val="visible"/>
                                      </p:to>
                                    </p:set>
                                    <p:animEffect transition="in" filter="circle(in)">
                                      <p:cBhvr>
                                        <p:cTn id="7" dur="2000"/>
                                        <p:tgtEl>
                                          <p:spTgt spid="20686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6864"/>
                                        </p:tgtEl>
                                        <p:attrNameLst>
                                          <p:attrName>style.visibility</p:attrName>
                                        </p:attrNameLst>
                                      </p:cBhvr>
                                      <p:to>
                                        <p:strVal val="visible"/>
                                      </p:to>
                                    </p:set>
                                    <p:animEffect transition="in" filter="circle(in)">
                                      <p:cBhvr>
                                        <p:cTn id="10" dur="2000"/>
                                        <p:tgtEl>
                                          <p:spTgt spid="20686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6865"/>
                                        </p:tgtEl>
                                        <p:attrNameLst>
                                          <p:attrName>style.visibility</p:attrName>
                                        </p:attrNameLst>
                                      </p:cBhvr>
                                      <p:to>
                                        <p:strVal val="visible"/>
                                      </p:to>
                                    </p:set>
                                    <p:animEffect transition="in" filter="circle(in)">
                                      <p:cBhvr>
                                        <p:cTn id="13" dur="2000"/>
                                        <p:tgtEl>
                                          <p:spTgt spid="20686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6867"/>
                                        </p:tgtEl>
                                        <p:attrNameLst>
                                          <p:attrName>style.visibility</p:attrName>
                                        </p:attrNameLst>
                                      </p:cBhvr>
                                      <p:to>
                                        <p:strVal val="visible"/>
                                      </p:to>
                                    </p:set>
                                    <p:animEffect transition="in" filter="circle(in)">
                                      <p:cBhvr>
                                        <p:cTn id="16" dur="2000"/>
                                        <p:tgtEl>
                                          <p:spTgt spid="20686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62" grpId="0" animBg="1"/>
      <p:bldP spid="206864" grpId="0" animBg="1"/>
      <p:bldP spid="206865" grpId="0" animBg="1"/>
      <p:bldP spid="206867"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78C2E-D554-4AFB-9020-138288095F60}"/>
              </a:ext>
            </a:extLst>
          </p:cNvPr>
          <p:cNvPicPr>
            <a:picLocks noChangeAspect="1"/>
          </p:cNvPicPr>
          <p:nvPr/>
        </p:nvPicPr>
        <p:blipFill>
          <a:blip r:embed="rId2"/>
          <a:stretch>
            <a:fillRect/>
          </a:stretch>
        </p:blipFill>
        <p:spPr>
          <a:xfrm>
            <a:off x="0" y="0"/>
            <a:ext cx="12191999" cy="6629400"/>
          </a:xfrm>
          <a:prstGeom prst="rect">
            <a:avLst/>
          </a:prstGeom>
        </p:spPr>
      </p:pic>
      <p:sp>
        <p:nvSpPr>
          <p:cNvPr id="4" name="TextBox 3">
            <a:extLst>
              <a:ext uri="{FF2B5EF4-FFF2-40B4-BE49-F238E27FC236}">
                <a16:creationId xmlns:a16="http://schemas.microsoft.com/office/drawing/2014/main" id="{1567A331-BBCE-4ECA-94D3-DC4FADA5C4CF}"/>
              </a:ext>
            </a:extLst>
          </p:cNvPr>
          <p:cNvSpPr txBox="1"/>
          <p:nvPr/>
        </p:nvSpPr>
        <p:spPr>
          <a:xfrm>
            <a:off x="1643270" y="5558458"/>
            <a:ext cx="152420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Plano @ </a:t>
            </a:r>
            <a:r>
              <a:rPr kumimoji="0" lang="en-US" sz="1350" b="0" i="0" u="none" strike="noStrike" kern="1200" cap="none" spc="0" normalizeH="0" baseline="0" noProof="0" dirty="0" err="1">
                <a:ln>
                  <a:noFill/>
                </a:ln>
                <a:solidFill>
                  <a:srgbClr val="000000"/>
                </a:solidFill>
                <a:effectLst/>
                <a:uLnTx/>
                <a:uFillTx/>
                <a:latin typeface="Gill Sans MT" panose="020B0502020104020203"/>
                <a:ea typeface="+mn-ea"/>
                <a:cs typeface="+mn-cs"/>
              </a:rPr>
              <a:t>Cresswell</a:t>
            </a: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2B1A390C-E086-4E20-9D91-45377C75C7B8}"/>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D0A28826-D858-4049-A6CF-1BEDC99A2965}"/>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45</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07959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437384" cy="422672"/>
          </a:xfrm>
          <a:solidFill>
            <a:srgbClr val="0070C0"/>
          </a:solidFill>
        </p:spPr>
        <p:txBody>
          <a:bodyPr>
            <a:normAutofit fontScale="90000"/>
          </a:bodyPr>
          <a:lstStyle/>
          <a:p>
            <a:r>
              <a:rPr lang="en-US" altLang="en-US" sz="2400" b="1" dirty="0">
                <a:solidFill>
                  <a:schemeClr val="bg1"/>
                </a:solidFill>
              </a:rPr>
              <a:t>KEYWORDS THAT SIGNIFY ‘GAP’</a:t>
            </a:r>
          </a:p>
        </p:txBody>
      </p:sp>
      <p:sp>
        <p:nvSpPr>
          <p:cNvPr id="63491" name="Content Placeholder 2"/>
          <p:cNvSpPr>
            <a:spLocks noGrp="1"/>
          </p:cNvSpPr>
          <p:nvPr>
            <p:ph idx="1"/>
          </p:nvPr>
        </p:nvSpPr>
        <p:spPr>
          <a:xfrm>
            <a:off x="1" y="422672"/>
            <a:ext cx="7906042" cy="5651916"/>
          </a:xfrm>
          <a:solidFill>
            <a:schemeClr val="bg1"/>
          </a:solidFill>
          <a:ln>
            <a:solidFill>
              <a:srgbClr val="FF0000"/>
            </a:solidFill>
          </a:ln>
        </p:spPr>
        <p:txBody>
          <a:bodyPr>
            <a:normAutofit fontScale="25000" lnSpcReduction="20000"/>
          </a:bodyPr>
          <a:lstStyle/>
          <a:p>
            <a:r>
              <a:rPr lang="en-US" altLang="en-US" sz="9600" dirty="0"/>
              <a:t>HOWEVER, THERE IS A PAUCITY OF RESEARCH…….</a:t>
            </a:r>
          </a:p>
          <a:p>
            <a:endParaRPr lang="en-US" altLang="en-US" sz="9600" dirty="0"/>
          </a:p>
          <a:p>
            <a:r>
              <a:rPr lang="en-US" altLang="en-US" sz="9600" dirty="0"/>
              <a:t>HOWEVER, THE RELATIONSHIPS ARE STILL UNCLEAR……</a:t>
            </a:r>
          </a:p>
          <a:p>
            <a:endParaRPr lang="en-US" altLang="en-US" sz="9600" dirty="0"/>
          </a:p>
          <a:p>
            <a:r>
              <a:rPr lang="en-US" altLang="en-US" sz="9600" dirty="0"/>
              <a:t>HOWEVER, THERE STILL EXISTS SOME AMBIGUITY……</a:t>
            </a:r>
          </a:p>
          <a:p>
            <a:endParaRPr lang="en-US" altLang="en-US" sz="9600" dirty="0"/>
          </a:p>
          <a:p>
            <a:r>
              <a:rPr lang="en-US" altLang="en-US" sz="9600" dirty="0"/>
              <a:t>HOWEVER, THE EFFECTS HAVE NOT BEEN EMPIRICALLY TESTED…….</a:t>
            </a:r>
          </a:p>
          <a:p>
            <a:endParaRPr lang="en-US" altLang="en-US" sz="9600" dirty="0"/>
          </a:p>
          <a:p>
            <a:r>
              <a:rPr lang="en-US" altLang="en-US" sz="9600" dirty="0"/>
              <a:t>HOWEVER, PAST RESEARCH HAS IGNORED……..</a:t>
            </a:r>
          </a:p>
          <a:p>
            <a:r>
              <a:rPr lang="en-US" altLang="en-US" sz="9600" dirty="0"/>
              <a:t>HOWEVER INCONSISTENCIES IN THE FINDINGS………</a:t>
            </a:r>
          </a:p>
          <a:p>
            <a:endParaRPr lang="en-US" altLang="en-US" sz="4000" dirty="0"/>
          </a:p>
          <a:p>
            <a:pPr>
              <a:buFont typeface="Arial" charset="0"/>
              <a:buNone/>
            </a:pPr>
            <a:r>
              <a:rPr lang="en-US" altLang="en-US" sz="4000" dirty="0"/>
              <a:t> </a:t>
            </a:r>
            <a:endParaRPr lang="en-US" altLang="en-US" dirty="0"/>
          </a:p>
        </p:txBody>
      </p:sp>
      <p:sp>
        <p:nvSpPr>
          <p:cNvPr id="2" name="Footer Placeholder 1"/>
          <p:cNvSpPr>
            <a:spLocks noGrp="1"/>
          </p:cNvSpPr>
          <p:nvPr>
            <p:ph type="ftr"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Gill Sans MT" panose="020B0502020104020203"/>
                <a:ea typeface="+mn-ea"/>
                <a:cs typeface="+mn-cs"/>
              </a:rPr>
              <a:t>Dr Jugindar Singh</a:t>
            </a:r>
          </a:p>
        </p:txBody>
      </p:sp>
      <p:sp>
        <p:nvSpPr>
          <p:cNvPr id="3" name="Rectangle 2"/>
          <p:cNvSpPr/>
          <p:nvPr/>
        </p:nvSpPr>
        <p:spPr bwMode="auto">
          <a:xfrm>
            <a:off x="-124848" y="6074588"/>
            <a:ext cx="12316848" cy="6858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mn-ea"/>
                <a:cs typeface="+mn-cs"/>
              </a:rPr>
              <a:t>Start the sentence with the word </a:t>
            </a:r>
            <a:r>
              <a:rPr kumimoji="0" lang="en-US" sz="2100" b="1" i="0" u="none" strike="noStrike" kern="1200" cap="none" spc="0" normalizeH="0" baseline="0" noProof="0" dirty="0">
                <a:ln>
                  <a:noFill/>
                </a:ln>
                <a:solidFill>
                  <a:srgbClr val="FF0000"/>
                </a:solidFill>
                <a:effectLst/>
                <a:uLnTx/>
                <a:uFillTx/>
                <a:latin typeface="Arial" charset="0"/>
                <a:ea typeface="+mn-ea"/>
                <a:cs typeface="+mn-cs"/>
              </a:rPr>
              <a:t>“However”</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err="1">
                <a:ln>
                  <a:noFill/>
                </a:ln>
                <a:solidFill>
                  <a:srgbClr val="000000"/>
                </a:solidFill>
                <a:effectLst/>
                <a:uLnTx/>
                <a:uFillTx/>
                <a:latin typeface="Arial" charset="0"/>
                <a:ea typeface="+mn-ea"/>
                <a:cs typeface="+mn-cs"/>
              </a:rPr>
              <a:t>Eg</a:t>
            </a:r>
            <a:r>
              <a:rPr kumimoji="0" lang="en-US" sz="2100" b="1" i="0" u="none" strike="noStrike" kern="1200" cap="none" spc="0" normalizeH="0" baseline="0" noProof="0" dirty="0">
                <a:ln>
                  <a:noFill/>
                </a:ln>
                <a:solidFill>
                  <a:srgbClr val="000000"/>
                </a:solidFill>
                <a:effectLst/>
                <a:uLnTx/>
                <a:uFillTx/>
                <a:latin typeface="Arial" charset="0"/>
                <a:ea typeface="+mn-ea"/>
                <a:cs typeface="+mn-cs"/>
              </a:rPr>
              <a:t>: However, there is a paucity of research…….. </a:t>
            </a:r>
          </a:p>
        </p:txBody>
      </p:sp>
      <p:sp>
        <p:nvSpPr>
          <p:cNvPr id="4" name="Slide Number Placeholder 3">
            <a:extLst>
              <a:ext uri="{FF2B5EF4-FFF2-40B4-BE49-F238E27FC236}">
                <a16:creationId xmlns:a16="http://schemas.microsoft.com/office/drawing/2014/main" id="{B0C1186E-03BB-4064-94A2-52A99B1BA6B9}"/>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46</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3BE452AC-95DA-4FF7-A590-99B74CE1E835}"/>
              </a:ext>
            </a:extLst>
          </p:cNvPr>
          <p:cNvPicPr>
            <a:picLocks noChangeAspect="1"/>
          </p:cNvPicPr>
          <p:nvPr/>
        </p:nvPicPr>
        <p:blipFill>
          <a:blip r:embed="rId2"/>
          <a:stretch>
            <a:fillRect/>
          </a:stretch>
        </p:blipFill>
        <p:spPr>
          <a:xfrm>
            <a:off x="8069191" y="0"/>
            <a:ext cx="4122808" cy="2698612"/>
          </a:xfrm>
          <a:prstGeom prst="rect">
            <a:avLst/>
          </a:prstGeom>
        </p:spPr>
      </p:pic>
      <p:sp>
        <p:nvSpPr>
          <p:cNvPr id="9" name="TextBox 8">
            <a:extLst>
              <a:ext uri="{FF2B5EF4-FFF2-40B4-BE49-F238E27FC236}">
                <a16:creationId xmlns:a16="http://schemas.microsoft.com/office/drawing/2014/main" id="{044EA35F-F6AF-4EDE-8076-D28E6DA28654}"/>
              </a:ext>
            </a:extLst>
          </p:cNvPr>
          <p:cNvSpPr txBox="1"/>
          <p:nvPr/>
        </p:nvSpPr>
        <p:spPr>
          <a:xfrm>
            <a:off x="7906043" y="2698612"/>
            <a:ext cx="4285957"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Authors should start by discussing the current situation and then state what they would like to achieve, change, or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Using words such as “but”, “</a:t>
            </a:r>
            <a:r>
              <a:rPr kumimoji="0" lang="en-US" sz="2000" b="0" i="0" u="none" strike="noStrike" kern="1200" cap="none" spc="0" normalizeH="0" baseline="0" noProof="0" dirty="0">
                <a:ln>
                  <a:noFill/>
                </a:ln>
                <a:solidFill>
                  <a:srgbClr val="FF0000"/>
                </a:solidFill>
                <a:effectLst/>
                <a:uLnTx/>
                <a:uFillTx/>
                <a:latin typeface="Arial"/>
                <a:ea typeface="+mn-ea"/>
                <a:cs typeface="+mn-cs"/>
              </a:rPr>
              <a:t>however”, or “unfortunately</a:t>
            </a:r>
            <a:r>
              <a:rPr kumimoji="0" lang="en-US" sz="2000" b="0" i="0" u="none" strike="noStrike" kern="1200" cap="none" spc="0" normalizeH="0" baseline="0" noProof="0" dirty="0">
                <a:ln>
                  <a:noFill/>
                </a:ln>
                <a:solidFill>
                  <a:srgbClr val="000000"/>
                </a:solidFill>
                <a:effectLst/>
                <a:uLnTx/>
                <a:uFillTx/>
                <a:latin typeface="Arial"/>
                <a:ea typeface="+mn-ea"/>
                <a:cs typeface="+mn-cs"/>
              </a:rPr>
              <a:t>” can help emphasize the contrast between the current and desired situations.</a:t>
            </a:r>
            <a:endParaRPr kumimoji="0" lang="en-MY"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10713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0" y="884281"/>
            <a:ext cx="7235687" cy="3394472"/>
          </a:xfrm>
          <a:ln>
            <a:solidFill>
              <a:srgbClr val="FF0000"/>
            </a:solidFill>
          </a:ln>
        </p:spPr>
        <p:txBody>
          <a:bodyPr/>
          <a:lstStyle/>
          <a:p>
            <a:pPr marL="0" indent="0">
              <a:buNone/>
            </a:pPr>
            <a:r>
              <a:rPr lang="en-US" altLang="en-US" sz="2800" dirty="0"/>
              <a:t>THE </a:t>
            </a:r>
            <a:r>
              <a:rPr lang="en-US" altLang="en-US" sz="2800" b="1" dirty="0"/>
              <a:t>GAP</a:t>
            </a:r>
            <a:r>
              <a:rPr lang="en-US" altLang="en-US" sz="2800" dirty="0"/>
              <a:t> MUST NOT ONLY BE SHOWN IN THE PROBLEM STATEMENT BUT ALSO IN THE:</a:t>
            </a:r>
          </a:p>
          <a:p>
            <a:pPr lvl="1"/>
            <a:r>
              <a:rPr lang="en-US" altLang="en-US" sz="3200" b="1" dirty="0"/>
              <a:t>Research Purpose</a:t>
            </a:r>
            <a:endParaRPr lang="en-US" altLang="en-US" sz="2400" b="1" dirty="0"/>
          </a:p>
          <a:p>
            <a:pPr lvl="1"/>
            <a:r>
              <a:rPr lang="en-US" altLang="en-US" sz="2400" b="1" dirty="0"/>
              <a:t>RESEARCH QUESTIONS</a:t>
            </a:r>
          </a:p>
          <a:p>
            <a:pPr lvl="1"/>
            <a:r>
              <a:rPr lang="en-US" altLang="en-US" sz="2400" b="1" dirty="0"/>
              <a:t>RESEARCH OBJECTIVES</a:t>
            </a:r>
          </a:p>
          <a:p>
            <a:pPr lvl="1"/>
            <a:r>
              <a:rPr lang="en-US" altLang="en-US" sz="2400" b="1" dirty="0"/>
              <a:t>HYPOTHESES</a:t>
            </a:r>
            <a:endParaRPr lang="en-US" altLang="en-US" sz="2800" b="1" dirty="0"/>
          </a:p>
        </p:txBody>
      </p:sp>
      <p:sp>
        <p:nvSpPr>
          <p:cNvPr id="2" name="TextBox 1"/>
          <p:cNvSpPr txBox="1"/>
          <p:nvPr/>
        </p:nvSpPr>
        <p:spPr>
          <a:xfrm>
            <a:off x="0" y="4267649"/>
            <a:ext cx="12032973" cy="830997"/>
          </a:xfrm>
          <a:prstGeom prst="rect">
            <a:avLst/>
          </a:prstGeom>
          <a:noFill/>
          <a:ln>
            <a:solidFill>
              <a:schemeClr val="accent1"/>
            </a:solidFill>
          </a:ln>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Gill Sans MT" panose="020B0502020104020203"/>
                <a:ea typeface="+mn-ea"/>
                <a:cs typeface="+mn-cs"/>
              </a:rPr>
              <a:t>Note: The Problem Statement must be linked to Research Objectives and Questions. Remember Consistency</a:t>
            </a:r>
          </a:p>
        </p:txBody>
      </p:sp>
      <p:sp>
        <p:nvSpPr>
          <p:cNvPr id="3" name="Rectangle 2"/>
          <p:cNvSpPr/>
          <p:nvPr/>
        </p:nvSpPr>
        <p:spPr bwMode="auto">
          <a:xfrm>
            <a:off x="272647" y="5526158"/>
            <a:ext cx="1543050" cy="1338470"/>
          </a:xfrm>
          <a:prstGeom prst="rect">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mn-ea"/>
                <a:cs typeface="+mn-cs"/>
              </a:rPr>
              <a:t>Problem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mn-ea"/>
                <a:cs typeface="+mn-cs"/>
              </a:rPr>
              <a:t>Statement</a:t>
            </a:r>
          </a:p>
        </p:txBody>
      </p:sp>
      <p:sp>
        <p:nvSpPr>
          <p:cNvPr id="5" name="Rectangle 4"/>
          <p:cNvSpPr/>
          <p:nvPr/>
        </p:nvSpPr>
        <p:spPr bwMode="auto">
          <a:xfrm>
            <a:off x="3556857" y="5526158"/>
            <a:ext cx="1343025" cy="1338470"/>
          </a:xfrm>
          <a:prstGeom prst="rect">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n-ea"/>
                <a:cs typeface="+mn-cs"/>
              </a:rPr>
              <a:t>Research objectives</a:t>
            </a:r>
            <a:endParaRPr kumimoji="0" lang="en-US" sz="16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 name="Rectangle 5"/>
          <p:cNvSpPr/>
          <p:nvPr/>
        </p:nvSpPr>
        <p:spPr bwMode="auto">
          <a:xfrm>
            <a:off x="5044936" y="5526158"/>
            <a:ext cx="1543050" cy="1338470"/>
          </a:xfrm>
          <a:prstGeom prst="rect">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mn-ea"/>
                <a:cs typeface="+mn-cs"/>
              </a:rPr>
              <a:t>Hypothesis </a:t>
            </a:r>
          </a:p>
        </p:txBody>
      </p:sp>
      <p:sp>
        <p:nvSpPr>
          <p:cNvPr id="7" name="Rectangle 6"/>
          <p:cNvSpPr/>
          <p:nvPr/>
        </p:nvSpPr>
        <p:spPr bwMode="auto">
          <a:xfrm>
            <a:off x="2049492" y="5526158"/>
            <a:ext cx="1314450" cy="1338470"/>
          </a:xfrm>
          <a:prstGeom prst="rect">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mn-ea"/>
                <a:cs typeface="+mn-cs"/>
              </a:rPr>
              <a:t>Research questions</a:t>
            </a:r>
          </a:p>
        </p:txBody>
      </p:sp>
      <p:sp>
        <p:nvSpPr>
          <p:cNvPr id="4" name="Right Arrow 3"/>
          <p:cNvSpPr/>
          <p:nvPr/>
        </p:nvSpPr>
        <p:spPr bwMode="auto">
          <a:xfrm>
            <a:off x="1615938" y="6083577"/>
            <a:ext cx="233795" cy="300328"/>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ight Arrow 7"/>
          <p:cNvSpPr/>
          <p:nvPr/>
        </p:nvSpPr>
        <p:spPr bwMode="auto">
          <a:xfrm>
            <a:off x="3164182" y="6182291"/>
            <a:ext cx="314325" cy="284523"/>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ight Arrow 8"/>
          <p:cNvSpPr/>
          <p:nvPr/>
        </p:nvSpPr>
        <p:spPr bwMode="auto">
          <a:xfrm>
            <a:off x="4821533" y="6182291"/>
            <a:ext cx="223405" cy="284523"/>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Footer Placeholder 9"/>
          <p:cNvSpPr>
            <a:spLocks noGrp="1"/>
          </p:cNvSpPr>
          <p:nvPr>
            <p:ph type="ftr" sz="quarter" idx="10"/>
          </p:nvPr>
        </p:nvSpPr>
        <p:spPr>
          <a:xfrm>
            <a:off x="7390072" y="6238816"/>
            <a:ext cx="2065310" cy="492824"/>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ms-MY" sz="788" b="0" i="0" u="none" strike="noStrike" kern="1200" cap="none" spc="0" normalizeH="0" baseline="0" noProof="0">
                <a:ln>
                  <a:noFill/>
                </a:ln>
                <a:solidFill>
                  <a:srgbClr val="000000"/>
                </a:solidFill>
                <a:effectLst/>
                <a:uLnTx/>
                <a:uFillTx/>
                <a:latin typeface="Gill Sans MT" panose="020B0502020104020203"/>
                <a:ea typeface="+mn-ea"/>
                <a:cs typeface="+mn-cs"/>
              </a:rPr>
              <a:t>Dr Jugindar Singh</a:t>
            </a:r>
          </a:p>
        </p:txBody>
      </p:sp>
      <p:sp>
        <p:nvSpPr>
          <p:cNvPr id="11" name="Slide Number Placeholder 10">
            <a:extLst>
              <a:ext uri="{FF2B5EF4-FFF2-40B4-BE49-F238E27FC236}">
                <a16:creationId xmlns:a16="http://schemas.microsoft.com/office/drawing/2014/main" id="{FA9E7F3D-2222-4D67-8BCF-97FC6041779C}"/>
              </a:ext>
            </a:extLst>
          </p:cNvPr>
          <p:cNvSpPr>
            <a:spLocks noGrp="1"/>
          </p:cNvSpPr>
          <p:nvPr>
            <p:ph type="sldNum" sz="quarter" idx="12"/>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47</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410370C5-6702-40FE-8194-00145AC0CA44}"/>
              </a:ext>
            </a:extLst>
          </p:cNvPr>
          <p:cNvSpPr/>
          <p:nvPr/>
        </p:nvSpPr>
        <p:spPr>
          <a:xfrm>
            <a:off x="0" y="6256"/>
            <a:ext cx="12192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Gill Sans MT" panose="020B0502020104020203"/>
                <a:ea typeface="+mn-ea"/>
                <a:cs typeface="+mn-cs"/>
              </a:rPr>
              <a:t>THE ‘GAP’ IS BETWEEN WHAT IS KNOWN AND WHAT IS NOT KNOWN</a:t>
            </a:r>
          </a:p>
        </p:txBody>
      </p:sp>
      <p:sp>
        <p:nvSpPr>
          <p:cNvPr id="13" name="Rectangle 12">
            <a:extLst>
              <a:ext uri="{FF2B5EF4-FFF2-40B4-BE49-F238E27FC236}">
                <a16:creationId xmlns:a16="http://schemas.microsoft.com/office/drawing/2014/main" id="{6ECE950C-CD57-42EF-80E0-7F84862E6A27}"/>
              </a:ext>
            </a:extLst>
          </p:cNvPr>
          <p:cNvSpPr/>
          <p:nvPr/>
        </p:nvSpPr>
        <p:spPr>
          <a:xfrm>
            <a:off x="7390072" y="884281"/>
            <a:ext cx="4642902" cy="3231654"/>
          </a:xfrm>
          <a:prstGeom prst="rect">
            <a:avLst/>
          </a:prstGeom>
          <a:solidFill>
            <a:schemeClr val="bg1"/>
          </a:solid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Gill Sans MT" panose="020B0502020104020203"/>
                <a:ea typeface="+mn-ea"/>
                <a:cs typeface="+mn-cs"/>
              </a:rPr>
              <a:t>It would be a fruitless undertaking to embark on a research journey without first identifying a research problem </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Merriam and </a:t>
            </a:r>
            <a:r>
              <a:rPr kumimoji="0" lang="en-US" sz="1800" b="0" i="0" u="none" strike="noStrike" kern="1200" cap="none" spc="0" normalizeH="0" baseline="0" noProof="0" dirty="0" err="1">
                <a:ln>
                  <a:noFill/>
                </a:ln>
                <a:solidFill>
                  <a:srgbClr val="000000"/>
                </a:solidFill>
                <a:effectLst/>
                <a:uLnTx/>
                <a:uFillTx/>
                <a:latin typeface="Gill Sans MT" panose="020B0502020104020203"/>
                <a:ea typeface="+mn-ea"/>
                <a:cs typeface="+mn-cs"/>
              </a:rPr>
              <a:t>Tisdell</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2015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ill Sans MT" panose="020B0502020104020203"/>
                <a:ea typeface="+mn-ea"/>
                <a:cs typeface="+mn-cs"/>
              </a:rPr>
              <a:t>Lays out the logic of the research study</a:t>
            </a:r>
            <a:endParaRPr kumimoji="0" lang="en-MY" sz="2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14" name="Picture 13">
            <a:extLst>
              <a:ext uri="{FF2B5EF4-FFF2-40B4-BE49-F238E27FC236}">
                <a16:creationId xmlns:a16="http://schemas.microsoft.com/office/drawing/2014/main" id="{F95B0DAC-D15F-4E79-A3B7-91CBC242F8E8}"/>
              </a:ext>
            </a:extLst>
          </p:cNvPr>
          <p:cNvPicPr>
            <a:picLocks noChangeAspect="1"/>
          </p:cNvPicPr>
          <p:nvPr/>
        </p:nvPicPr>
        <p:blipFill>
          <a:blip r:embed="rId2"/>
          <a:stretch>
            <a:fillRect/>
          </a:stretch>
        </p:blipFill>
        <p:spPr>
          <a:xfrm>
            <a:off x="6780901" y="5114925"/>
            <a:ext cx="5252072" cy="1743075"/>
          </a:xfrm>
          <a:prstGeom prst="rect">
            <a:avLst/>
          </a:prstGeom>
        </p:spPr>
      </p:pic>
    </p:spTree>
    <p:extLst>
      <p:ext uri="{BB962C8B-B14F-4D97-AF65-F5344CB8AC3E}">
        <p14:creationId xmlns:p14="http://schemas.microsoft.com/office/powerpoint/2010/main" val="4167449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514350"/>
          </a:xfrm>
          <a:solidFill>
            <a:srgbClr val="0070C0"/>
          </a:solidFill>
        </p:spPr>
        <p:txBody>
          <a:bodyPr>
            <a:normAutofit/>
          </a:bodyPr>
          <a:lstStyle/>
          <a:p>
            <a:r>
              <a:rPr lang="en-US" sz="1800" b="1" dirty="0">
                <a:solidFill>
                  <a:schemeClr val="bg1"/>
                </a:solidFill>
              </a:rPr>
              <a:t>Example : Way to Measure the Concept Precarious Working Conditions in Oil Palm Plantations</a:t>
            </a:r>
          </a:p>
        </p:txBody>
      </p:sp>
      <p:sp>
        <p:nvSpPr>
          <p:cNvPr id="4" name="Footer Placeholder 3"/>
          <p:cNvSpPr>
            <a:spLocks noGrp="1"/>
          </p:cNvSpPr>
          <p:nvPr>
            <p:ph type="ftr"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Gill Sans MT" panose="020B0502020104020203"/>
                <a:ea typeface="+mn-ea"/>
                <a:cs typeface="+mn-cs"/>
              </a:rPr>
              <a:t>Dr Jugindar Singh</a:t>
            </a:r>
          </a:p>
        </p:txBody>
      </p:sp>
      <p:sp>
        <p:nvSpPr>
          <p:cNvPr id="6" name="Rectangle 5"/>
          <p:cNvSpPr/>
          <p:nvPr/>
        </p:nvSpPr>
        <p:spPr>
          <a:xfrm>
            <a:off x="1" y="685801"/>
            <a:ext cx="11966712" cy="5262979"/>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Malaysia is facing problem of labor shortage in oil palm plantations and the country is highly dependent on foreign workers coming from Indonesia and Philippines. The locals in the regions are not willing to engage in the oil palm plantation since because they work in the plantations is labeled as dangerous, dirty and distance job. Moreover, the working and living conditions of the oil palm plantations are very much pathetic and majority large and smallholdings are filled with foreign workers (citation).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Even though an awareness of working conditions and foreign worker deployment in the oil palm plantations are available, </a:t>
            </a: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very less literature that to support this issue providing evidence to the policy makers</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In order to explore the factors related to the precarious working conditions prevalent in the oil palm plantations an exploratory study has been conducted in the Sabah region of the eastern part of Malaysia. This exploratory study made use of direct interviews, focus group discussions and Delphi technique to arrive at factors ad categories related  to the working and living conditions of the foreign workers in oil palm </a:t>
            </a: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plantation</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9447" y="3768725"/>
            <a:ext cx="227255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16CBED71-6AB2-4683-973B-A18B476C63CB}"/>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48</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009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648028"/>
          </a:xfrm>
          <a:solidFill>
            <a:srgbClr val="0070C0"/>
          </a:solidFill>
        </p:spPr>
        <p:txBody>
          <a:bodyPr>
            <a:normAutofit/>
          </a:bodyPr>
          <a:lstStyle/>
          <a:p>
            <a:r>
              <a:rPr lang="en-US" sz="1800" b="1" dirty="0">
                <a:solidFill>
                  <a:schemeClr val="bg1"/>
                </a:solidFill>
              </a:rPr>
              <a:t>Example :The Theory of Planned </a:t>
            </a:r>
            <a:r>
              <a:rPr lang="en-US" sz="1800" b="1" dirty="0" err="1">
                <a:solidFill>
                  <a:schemeClr val="bg1"/>
                </a:solidFill>
              </a:rPr>
              <a:t>Behaviour</a:t>
            </a:r>
            <a:r>
              <a:rPr lang="en-US" sz="1800" b="1" dirty="0">
                <a:solidFill>
                  <a:schemeClr val="bg1"/>
                </a:solidFill>
              </a:rPr>
              <a:t> as a Framework for Whistle-Blowing Intentions</a:t>
            </a:r>
          </a:p>
        </p:txBody>
      </p:sp>
      <p:sp>
        <p:nvSpPr>
          <p:cNvPr id="4" name="Footer Placeholder 3"/>
          <p:cNvSpPr>
            <a:spLocks noGrp="1"/>
          </p:cNvSpPr>
          <p:nvPr>
            <p:ph type="ftr"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Gill Sans MT" panose="020B0502020104020203"/>
                <a:ea typeface="+mn-ea"/>
                <a:cs typeface="+mn-cs"/>
              </a:rPr>
              <a:t>Dr Jugindar Singh</a:t>
            </a:r>
          </a:p>
        </p:txBody>
      </p:sp>
      <p:sp>
        <p:nvSpPr>
          <p:cNvPr id="5" name="Rectangle 4"/>
          <p:cNvSpPr/>
          <p:nvPr/>
        </p:nvSpPr>
        <p:spPr>
          <a:xfrm>
            <a:off x="0" y="640519"/>
            <a:ext cx="12191999" cy="6578724"/>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Researchers have indicated that employees are important sources for detecting frauds in institutions (Park &amp; Blenkinsopp, 2009;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Micelli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et al., 2008;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Mak</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2007;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Micelli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&amp; Near, 2005). Despite that many praise whistle-blowers as civic heroes or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saviours</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many also condemn them as traitors or troublemakers…..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To date, researchers have addressed many antecedent factors of whistle-blowing intentions; amongst them are human’s personalities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Shawver</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2011;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Liyanarachchi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&amp; Adler, 2010), organizational culture (Duska, 2012;Yekta et al., 2010; Sims &amp; Keenan, 1998), ethical culture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Kaptein</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2011), ethical philosophies (Zakaria et al.)….</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However</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most of these studies failed to produce a finite set of variables to predict whistle-blowing intentions (Sim &amp; Keenan, 1998). Nevertheless, several prior studies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Ab</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Ghani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2013;Richardson et al) applied TPB as the model in predicting whistle-blowing intention and found its propositions as a sound and success framework…</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Even though whistle-blowing is a worldwide concern, majority of prior studies were conducted in the western countries, </a:t>
            </a: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while local studies remained scarce</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The situation motivates this study to explore the issue within the context of Malaysia as there may not be a “one size fits all” solution. The objectives are to investigate the influence o</a:t>
            </a: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f </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attitude, subjective norm and perceived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behavioural</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control on whistle-blowing intentions…. </a:t>
            </a: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1" y="4029894"/>
            <a:ext cx="8432800" cy="160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3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4689" y="838200"/>
            <a:ext cx="4152315" cy="6096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1.1 Background </a:t>
            </a:r>
          </a:p>
        </p:txBody>
      </p:sp>
      <p:sp>
        <p:nvSpPr>
          <p:cNvPr id="5" name="Rectangle 4"/>
          <p:cNvSpPr/>
          <p:nvPr/>
        </p:nvSpPr>
        <p:spPr>
          <a:xfrm>
            <a:off x="7619995" y="1447800"/>
            <a:ext cx="4613683" cy="609600"/>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a:ea typeface="+mn-ea"/>
                <a:cs typeface="+mn-cs"/>
              </a:rPr>
              <a:t>1.2 Problem Statement </a:t>
            </a:r>
          </a:p>
        </p:txBody>
      </p:sp>
      <p:sp>
        <p:nvSpPr>
          <p:cNvPr id="6" name="Rectangle 5"/>
          <p:cNvSpPr/>
          <p:nvPr/>
        </p:nvSpPr>
        <p:spPr>
          <a:xfrm>
            <a:off x="8039684" y="2051050"/>
            <a:ext cx="4152315" cy="533400"/>
          </a:xfrm>
          <a:prstGeom prst="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1.3 Objectives</a:t>
            </a:r>
          </a:p>
        </p:txBody>
      </p:sp>
      <p:sp>
        <p:nvSpPr>
          <p:cNvPr id="7" name="Rectangle 6"/>
          <p:cNvSpPr/>
          <p:nvPr/>
        </p:nvSpPr>
        <p:spPr>
          <a:xfrm>
            <a:off x="8001236" y="2626014"/>
            <a:ext cx="4232442" cy="609600"/>
          </a:xfrm>
          <a:prstGeom prst="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1.4 Research Questions</a:t>
            </a:r>
          </a:p>
        </p:txBody>
      </p:sp>
      <p:sp>
        <p:nvSpPr>
          <p:cNvPr id="8" name="Rectangle 7"/>
          <p:cNvSpPr/>
          <p:nvPr/>
        </p:nvSpPr>
        <p:spPr>
          <a:xfrm>
            <a:off x="8078131" y="3978879"/>
            <a:ext cx="4152315" cy="609600"/>
          </a:xfrm>
          <a:prstGeom prst="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1.6 Significance</a:t>
            </a:r>
          </a:p>
        </p:txBody>
      </p:sp>
      <p:sp>
        <p:nvSpPr>
          <p:cNvPr id="9" name="Rectangle 8"/>
          <p:cNvSpPr/>
          <p:nvPr/>
        </p:nvSpPr>
        <p:spPr>
          <a:xfrm>
            <a:off x="8078131" y="5358882"/>
            <a:ext cx="4152315" cy="609600"/>
          </a:xfrm>
          <a:prstGeom prst="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1.8 Limitations</a:t>
            </a:r>
          </a:p>
        </p:txBody>
      </p:sp>
      <p:sp>
        <p:nvSpPr>
          <p:cNvPr id="10" name="Rectangle 9"/>
          <p:cNvSpPr/>
          <p:nvPr/>
        </p:nvSpPr>
        <p:spPr>
          <a:xfrm>
            <a:off x="8201466" y="6096000"/>
            <a:ext cx="3990534" cy="762000"/>
          </a:xfrm>
          <a:prstGeom prst="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1.9 Definition of Terms</a:t>
            </a:r>
          </a:p>
        </p:txBody>
      </p:sp>
      <p:sp>
        <p:nvSpPr>
          <p:cNvPr id="2" name="Rectangle 1"/>
          <p:cNvSpPr/>
          <p:nvPr/>
        </p:nvSpPr>
        <p:spPr bwMode="auto">
          <a:xfrm>
            <a:off x="1" y="55632"/>
            <a:ext cx="12177004" cy="865118"/>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charset="0"/>
                <a:ea typeface="+mn-ea"/>
                <a:cs typeface="+mn-cs"/>
              </a:rPr>
              <a:t>LO1: Compose the problem statement</a:t>
            </a:r>
          </a:p>
        </p:txBody>
      </p:sp>
      <p:sp>
        <p:nvSpPr>
          <p:cNvPr id="11" name="Rectangle 10"/>
          <p:cNvSpPr/>
          <p:nvPr/>
        </p:nvSpPr>
        <p:spPr>
          <a:xfrm>
            <a:off x="8070018" y="4660478"/>
            <a:ext cx="4152315" cy="609600"/>
          </a:xfrm>
          <a:prstGeom prst="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1.7 Scope</a:t>
            </a:r>
          </a:p>
        </p:txBody>
      </p:sp>
      <p:sp>
        <p:nvSpPr>
          <p:cNvPr id="12" name="Rectangle 11"/>
          <p:cNvSpPr/>
          <p:nvPr/>
        </p:nvSpPr>
        <p:spPr>
          <a:xfrm>
            <a:off x="8001236" y="3307719"/>
            <a:ext cx="4229210" cy="609600"/>
          </a:xfrm>
          <a:prstGeom prst="rect">
            <a:avLst/>
          </a:prstGeom>
          <a:solidFill>
            <a:schemeClr val="accent5">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1.5 Research Hypothesis </a:t>
            </a:r>
          </a:p>
        </p:txBody>
      </p:sp>
      <p:sp>
        <p:nvSpPr>
          <p:cNvPr id="13" name="Footer Placeholder 1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1028" name="Picture 4" descr="Problem Statement Clipart | Clipart Panda - Free Clipart Images">
            <a:extLst>
              <a:ext uri="{FF2B5EF4-FFF2-40B4-BE49-F238E27FC236}">
                <a16:creationId xmlns:a16="http://schemas.microsoft.com/office/drawing/2014/main" id="{2A458E33-F4E9-4F71-9C92-947EE173A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 y="1915886"/>
            <a:ext cx="7615307" cy="470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695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9389533" cy="1143000"/>
          </a:xfrm>
        </p:spPr>
        <p:txBody>
          <a:bodyPr wrap="square" anchor="ctr">
            <a:normAutofit fontScale="90000"/>
          </a:bodyPr>
          <a:lstStyle/>
          <a:p>
            <a:r>
              <a:rPr lang="en-US" sz="3600" b="1" dirty="0">
                <a:solidFill>
                  <a:srgbClr val="FF0000"/>
                </a:solidFill>
              </a:rPr>
              <a:t>Another way of writing the problem statement. </a:t>
            </a:r>
          </a:p>
        </p:txBody>
      </p:sp>
      <p:pic>
        <p:nvPicPr>
          <p:cNvPr id="3074" name="Picture 2" descr="Political Science Blog">
            <a:extLst>
              <a:ext uri="{FF2B5EF4-FFF2-40B4-BE49-F238E27FC236}">
                <a16:creationId xmlns:a16="http://schemas.microsoft.com/office/drawing/2014/main" id="{D6029902-C720-4436-A14D-28F7DCD1033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1" y="1167618"/>
            <a:ext cx="5342466" cy="569038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2" descr="Qualitative Research">
            <a:extLst>
              <a:ext uri="{FF2B5EF4-FFF2-40B4-BE49-F238E27FC236}">
                <a16:creationId xmlns:a16="http://schemas.microsoft.com/office/drawing/2014/main" id="{770DBD3A-8B9B-4F9E-A3D6-7DD43F33A6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85048" y="1167619"/>
            <a:ext cx="3906952" cy="5690381"/>
          </a:xfrm>
          <a:prstGeom prst="rect">
            <a:avLst/>
          </a:prstGeom>
          <a:solidFill>
            <a:srgbClr val="FFFFFF"/>
          </a:solidFill>
        </p:spPr>
      </p:pic>
    </p:spTree>
    <p:extLst>
      <p:ext uri="{BB962C8B-B14F-4D97-AF65-F5344CB8AC3E}">
        <p14:creationId xmlns:p14="http://schemas.microsoft.com/office/powerpoint/2010/main" val="3362736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0973-610D-4EE8-AFBA-3CC1C6CC0371}"/>
              </a:ext>
            </a:extLst>
          </p:cNvPr>
          <p:cNvSpPr>
            <a:spLocks noGrp="1"/>
          </p:cNvSpPr>
          <p:nvPr>
            <p:ph type="title"/>
          </p:nvPr>
        </p:nvSpPr>
        <p:spPr>
          <a:xfrm>
            <a:off x="609602" y="273050"/>
            <a:ext cx="5486398" cy="458787"/>
          </a:xfrm>
        </p:spPr>
        <p:txBody>
          <a:bodyPr wrap="square" anchor="b">
            <a:normAutofit fontScale="90000"/>
          </a:bodyPr>
          <a:lstStyle/>
          <a:p>
            <a:r>
              <a:rPr lang="en-US" sz="2800" dirty="0"/>
              <a:t>Merriam and </a:t>
            </a:r>
            <a:r>
              <a:rPr lang="en-US" sz="2800" dirty="0" err="1"/>
              <a:t>Tisdell</a:t>
            </a:r>
            <a:r>
              <a:rPr lang="en-US" sz="2800" dirty="0"/>
              <a:t> (2015)</a:t>
            </a:r>
            <a:endParaRPr lang="en-MY" sz="2800" dirty="0"/>
          </a:p>
        </p:txBody>
      </p:sp>
      <p:pic>
        <p:nvPicPr>
          <p:cNvPr id="1026" name="Picture 2" descr="Qualitative Research">
            <a:extLst>
              <a:ext uri="{FF2B5EF4-FFF2-40B4-BE49-F238E27FC236}">
                <a16:creationId xmlns:a16="http://schemas.microsoft.com/office/drawing/2014/main" id="{67EF0206-EEE1-40A5-BEAA-3F5FA7B499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7687" y="610678"/>
            <a:ext cx="3906952" cy="5853113"/>
          </a:xfrm>
          <a:prstGeom prst="rect">
            <a:avLst/>
          </a:prstGeom>
          <a:solidFill>
            <a:srgbClr val="FFFFFF"/>
          </a:solidFill>
        </p:spPr>
      </p:pic>
      <p:sp>
        <p:nvSpPr>
          <p:cNvPr id="4" name="Footer Placeholder 3">
            <a:extLst>
              <a:ext uri="{FF2B5EF4-FFF2-40B4-BE49-F238E27FC236}">
                <a16:creationId xmlns:a16="http://schemas.microsoft.com/office/drawing/2014/main" id="{77C206E8-7833-4AD5-B6F0-EE4A61CA1064}"/>
              </a:ext>
            </a:extLst>
          </p:cNvPr>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Content Placeholder 2">
            <a:extLst>
              <a:ext uri="{FF2B5EF4-FFF2-40B4-BE49-F238E27FC236}">
                <a16:creationId xmlns:a16="http://schemas.microsoft.com/office/drawing/2014/main" id="{85569B5D-AFE7-4DB0-A4AD-719B4D28427B}"/>
              </a:ext>
            </a:extLst>
          </p:cNvPr>
          <p:cNvSpPr>
            <a:spLocks noGrp="1"/>
          </p:cNvSpPr>
          <p:nvPr>
            <p:ph type="body" sz="half" idx="2"/>
          </p:nvPr>
        </p:nvSpPr>
        <p:spPr>
          <a:xfrm>
            <a:off x="-1" y="984526"/>
            <a:ext cx="7686261" cy="4691063"/>
          </a:xfrm>
        </p:spPr>
        <p:txBody>
          <a:bodyPr/>
          <a:lstStyle/>
          <a:p>
            <a:r>
              <a:rPr lang="en-MY" sz="2800" dirty="0"/>
              <a:t>A problem in the </a:t>
            </a:r>
            <a:r>
              <a:rPr lang="en-US" sz="2800" dirty="0"/>
              <a:t>conventional sense is a matter involving </a:t>
            </a:r>
            <a:r>
              <a:rPr lang="en-US" sz="2800" dirty="0">
                <a:solidFill>
                  <a:srgbClr val="FF0000"/>
                </a:solidFill>
              </a:rPr>
              <a:t>doubt, uncertainty, or difficulty</a:t>
            </a:r>
            <a:r>
              <a:rPr lang="en-US" sz="2800" dirty="0"/>
              <a:t>. </a:t>
            </a:r>
          </a:p>
          <a:p>
            <a:endParaRPr lang="en-US" sz="2800" dirty="0"/>
          </a:p>
          <a:p>
            <a:r>
              <a:rPr lang="en-US" sz="2800" dirty="0"/>
              <a:t>A person with a problem usually seeks a solution, some </a:t>
            </a:r>
            <a:r>
              <a:rPr lang="en-MY" sz="2800" dirty="0"/>
              <a:t>clarification, or a decision.</a:t>
            </a:r>
          </a:p>
          <a:p>
            <a:endParaRPr lang="en-MY" sz="2800" dirty="0"/>
          </a:p>
          <a:p>
            <a:r>
              <a:rPr lang="en-US" sz="2800" dirty="0"/>
              <a:t>The structure of a problem statement, which essentially lays out the logic of the study, can be compared to a funnel shape—broad</a:t>
            </a:r>
          </a:p>
          <a:p>
            <a:r>
              <a:rPr lang="en-US" sz="2800" dirty="0"/>
              <a:t>at the top and narrow at the bottom. </a:t>
            </a:r>
            <a:endParaRPr lang="en-MY" sz="2800" dirty="0"/>
          </a:p>
        </p:txBody>
      </p:sp>
    </p:spTree>
    <p:extLst>
      <p:ext uri="{BB962C8B-B14F-4D97-AF65-F5344CB8AC3E}">
        <p14:creationId xmlns:p14="http://schemas.microsoft.com/office/powerpoint/2010/main" val="3484328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0129-648B-48A0-AF40-75B1512F2CA0}"/>
              </a:ext>
            </a:extLst>
          </p:cNvPr>
          <p:cNvSpPr>
            <a:spLocks noGrp="1"/>
          </p:cNvSpPr>
          <p:nvPr>
            <p:ph type="title"/>
          </p:nvPr>
        </p:nvSpPr>
        <p:spPr>
          <a:xfrm>
            <a:off x="647700" y="274638"/>
            <a:ext cx="9389533" cy="467484"/>
          </a:xfrm>
        </p:spPr>
        <p:txBody>
          <a:bodyPr/>
          <a:lstStyle/>
          <a:p>
            <a:r>
              <a:rPr lang="en-US" sz="2800" dirty="0">
                <a:solidFill>
                  <a:srgbClr val="FF0000"/>
                </a:solidFill>
              </a:rPr>
              <a:t>Three important components to the problem statement.</a:t>
            </a:r>
            <a:endParaRPr lang="en-MY" sz="2800" dirty="0">
              <a:solidFill>
                <a:srgbClr val="FF0000"/>
              </a:solidFill>
            </a:endParaRPr>
          </a:p>
        </p:txBody>
      </p:sp>
      <p:sp>
        <p:nvSpPr>
          <p:cNvPr id="3" name="Content Placeholder 2">
            <a:extLst>
              <a:ext uri="{FF2B5EF4-FFF2-40B4-BE49-F238E27FC236}">
                <a16:creationId xmlns:a16="http://schemas.microsoft.com/office/drawing/2014/main" id="{A59E7938-0CBF-4408-858A-A3741A21CF1F}"/>
              </a:ext>
            </a:extLst>
          </p:cNvPr>
          <p:cNvSpPr>
            <a:spLocks noGrp="1"/>
          </p:cNvSpPr>
          <p:nvPr>
            <p:ph idx="1"/>
          </p:nvPr>
        </p:nvSpPr>
        <p:spPr>
          <a:xfrm>
            <a:off x="325966" y="981354"/>
            <a:ext cx="11866033" cy="4525963"/>
          </a:xfrm>
          <a:solidFill>
            <a:schemeClr val="bg1"/>
          </a:solidFill>
        </p:spPr>
        <p:txBody>
          <a:bodyPr/>
          <a:lstStyle/>
          <a:p>
            <a:pPr marL="457200" indent="-457200">
              <a:buAutoNum type="arabicPeriod"/>
            </a:pPr>
            <a:r>
              <a:rPr lang="en-MY" b="1" dirty="0">
                <a:solidFill>
                  <a:schemeClr val="accent6">
                    <a:lumMod val="75000"/>
                  </a:schemeClr>
                </a:solidFill>
              </a:rPr>
              <a:t>C</a:t>
            </a:r>
            <a:r>
              <a:rPr lang="en-US" b="1" dirty="0" err="1">
                <a:solidFill>
                  <a:schemeClr val="accent6">
                    <a:lumMod val="75000"/>
                  </a:schemeClr>
                </a:solidFill>
              </a:rPr>
              <a:t>ontext</a:t>
            </a:r>
            <a:r>
              <a:rPr lang="en-US" b="1" dirty="0">
                <a:solidFill>
                  <a:schemeClr val="accent6">
                    <a:lumMod val="75000"/>
                  </a:schemeClr>
                </a:solidFill>
              </a:rPr>
              <a:t> of the study</a:t>
            </a:r>
          </a:p>
          <a:p>
            <a:pPr marL="0" indent="0">
              <a:buNone/>
            </a:pPr>
            <a:r>
              <a:rPr lang="en-US" dirty="0"/>
              <a:t>What is the area or topic you are interested in and about which you have a particular question? </a:t>
            </a:r>
          </a:p>
          <a:p>
            <a:pPr marL="0" indent="0">
              <a:buNone/>
            </a:pPr>
            <a:endParaRPr lang="en-US" dirty="0"/>
          </a:p>
          <a:p>
            <a:pPr marL="0" indent="0">
              <a:buNone/>
            </a:pPr>
            <a:r>
              <a:rPr lang="en-US" sz="2800" dirty="0"/>
              <a:t>You acquaint the reader with what this topic is all about; you introduce key concepts, what has already been studied with regard to this topic, and why it is an important topic; that is, why anyone should care about it.</a:t>
            </a:r>
          </a:p>
          <a:p>
            <a:pPr marL="0" indent="0">
              <a:buNone/>
            </a:pPr>
            <a:endParaRPr lang="en-US" dirty="0"/>
          </a:p>
          <a:p>
            <a:pPr marL="0" indent="0">
              <a:buNone/>
            </a:pPr>
            <a:r>
              <a:rPr lang="en-US" dirty="0" err="1"/>
              <a:t>Eg</a:t>
            </a:r>
            <a:r>
              <a:rPr lang="en-US" dirty="0"/>
              <a:t>: Online learning</a:t>
            </a:r>
          </a:p>
          <a:p>
            <a:pPr marL="0" indent="0">
              <a:buNone/>
            </a:pPr>
            <a:r>
              <a:rPr lang="en-US" dirty="0"/>
              <a:t>       Diversity in the workplace</a:t>
            </a:r>
          </a:p>
          <a:p>
            <a:pPr marL="0" indent="0">
              <a:buNone/>
            </a:pPr>
            <a:endParaRPr lang="en-MY" dirty="0"/>
          </a:p>
        </p:txBody>
      </p:sp>
      <p:sp>
        <p:nvSpPr>
          <p:cNvPr id="4" name="Footer Placeholder 3">
            <a:extLst>
              <a:ext uri="{FF2B5EF4-FFF2-40B4-BE49-F238E27FC236}">
                <a16:creationId xmlns:a16="http://schemas.microsoft.com/office/drawing/2014/main" id="{D5A30935-1942-46DC-A9BA-9A86914A3F8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5" name="Rectangle 4">
            <a:extLst>
              <a:ext uri="{FF2B5EF4-FFF2-40B4-BE49-F238E27FC236}">
                <a16:creationId xmlns:a16="http://schemas.microsoft.com/office/drawing/2014/main" id="{C2A002BA-3389-49F6-A78B-267B8F682452}"/>
              </a:ext>
            </a:extLst>
          </p:cNvPr>
          <p:cNvSpPr/>
          <p:nvPr/>
        </p:nvSpPr>
        <p:spPr>
          <a:xfrm>
            <a:off x="0" y="5876646"/>
            <a:ext cx="12192000" cy="461665"/>
          </a:xfrm>
          <a:prstGeom prst="rect">
            <a:avLst/>
          </a:prstGeom>
          <a:ln>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 the “top” you identify the general area of interest.</a:t>
            </a:r>
          </a:p>
        </p:txBody>
      </p:sp>
    </p:spTree>
    <p:extLst>
      <p:ext uri="{BB962C8B-B14F-4D97-AF65-F5344CB8AC3E}">
        <p14:creationId xmlns:p14="http://schemas.microsoft.com/office/powerpoint/2010/main" val="2843652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0129-648B-48A0-AF40-75B1512F2CA0}"/>
              </a:ext>
            </a:extLst>
          </p:cNvPr>
          <p:cNvSpPr>
            <a:spLocks noGrp="1"/>
          </p:cNvSpPr>
          <p:nvPr>
            <p:ph type="title"/>
          </p:nvPr>
        </p:nvSpPr>
        <p:spPr>
          <a:xfrm>
            <a:off x="647700" y="274638"/>
            <a:ext cx="9389533" cy="467484"/>
          </a:xfrm>
        </p:spPr>
        <p:txBody>
          <a:bodyPr/>
          <a:lstStyle/>
          <a:p>
            <a:r>
              <a:rPr lang="en-US" dirty="0">
                <a:solidFill>
                  <a:srgbClr val="FF0000"/>
                </a:solidFill>
              </a:rPr>
              <a:t>Three important components to the problem statement.</a:t>
            </a:r>
            <a:endParaRPr lang="en-MY" dirty="0">
              <a:solidFill>
                <a:srgbClr val="FF0000"/>
              </a:solidFill>
            </a:endParaRPr>
          </a:p>
        </p:txBody>
      </p:sp>
      <p:sp>
        <p:nvSpPr>
          <p:cNvPr id="3" name="Content Placeholder 2">
            <a:extLst>
              <a:ext uri="{FF2B5EF4-FFF2-40B4-BE49-F238E27FC236}">
                <a16:creationId xmlns:a16="http://schemas.microsoft.com/office/drawing/2014/main" id="{A59E7938-0CBF-4408-858A-A3741A21CF1F}"/>
              </a:ext>
            </a:extLst>
          </p:cNvPr>
          <p:cNvSpPr>
            <a:spLocks noGrp="1"/>
          </p:cNvSpPr>
          <p:nvPr>
            <p:ph idx="1"/>
          </p:nvPr>
        </p:nvSpPr>
        <p:spPr>
          <a:xfrm>
            <a:off x="325967" y="981354"/>
            <a:ext cx="10972800" cy="5737498"/>
          </a:xfrm>
        </p:spPr>
        <p:txBody>
          <a:bodyPr/>
          <a:lstStyle/>
          <a:p>
            <a:pPr marL="0" indent="0">
              <a:buNone/>
            </a:pPr>
            <a:r>
              <a:rPr lang="en-US" b="1" dirty="0">
                <a:solidFill>
                  <a:srgbClr val="FF0000"/>
                </a:solidFill>
              </a:rPr>
              <a:t>2. </a:t>
            </a:r>
            <a:r>
              <a:rPr lang="en-US" b="1" dirty="0">
                <a:solidFill>
                  <a:schemeClr val="accent6">
                    <a:lumMod val="75000"/>
                  </a:schemeClr>
                </a:solidFill>
              </a:rPr>
              <a:t>The knowledge gap</a:t>
            </a:r>
          </a:p>
          <a:p>
            <a:pPr marL="0" indent="0">
              <a:buNone/>
            </a:pPr>
            <a:r>
              <a:rPr lang="en-US" dirty="0"/>
              <a:t>A second component is the identification of the gap in the knowledge base—</a:t>
            </a:r>
            <a:r>
              <a:rPr lang="en-US" dirty="0">
                <a:solidFill>
                  <a:srgbClr val="FF0000"/>
                </a:solidFill>
              </a:rPr>
              <a:t>what we don’t know that your research will address</a:t>
            </a:r>
            <a:r>
              <a:rPr lang="en-US" dirty="0"/>
              <a:t>.</a:t>
            </a:r>
          </a:p>
          <a:p>
            <a:pPr marL="0" indent="0">
              <a:buNone/>
            </a:pPr>
            <a:endParaRPr lang="en-US" dirty="0"/>
          </a:p>
          <a:p>
            <a:pPr marL="0" indent="0">
              <a:buNone/>
            </a:pPr>
            <a:r>
              <a:rPr lang="en-US" b="1" dirty="0">
                <a:solidFill>
                  <a:srgbClr val="0070C0"/>
                </a:solidFill>
              </a:rPr>
              <a:t>Perhaps nothing in the literature addresses your question, or there may be some research but, for reasons you make clear, it is inadequate or flawed in some important way.</a:t>
            </a:r>
          </a:p>
          <a:p>
            <a:pPr marL="0" indent="0">
              <a:buNone/>
            </a:pPr>
            <a:r>
              <a:rPr lang="en-US" dirty="0"/>
              <a:t>Lead the reader to the point that where the necessity for the study is obvious</a:t>
            </a:r>
          </a:p>
          <a:p>
            <a:pPr marL="0" indent="0">
              <a:buNone/>
            </a:pPr>
            <a:r>
              <a:rPr lang="en-US" dirty="0" err="1"/>
              <a:t>Eg</a:t>
            </a:r>
            <a:r>
              <a:rPr lang="en-US" dirty="0"/>
              <a:t>: Point out the lack of research related to the exact topic, and then</a:t>
            </a:r>
          </a:p>
          <a:p>
            <a:pPr marL="0" indent="0">
              <a:buNone/>
            </a:pPr>
            <a:r>
              <a:rPr lang="en-US" dirty="0"/>
              <a:t>problem statements often conclude with the statement, “The purpose of this study is to . . .</a:t>
            </a:r>
          </a:p>
          <a:p>
            <a:pPr marL="0" indent="0">
              <a:buNone/>
            </a:pPr>
            <a:r>
              <a:rPr lang="en-US" dirty="0" err="1"/>
              <a:t>Eg</a:t>
            </a:r>
            <a:r>
              <a:rPr lang="en-US" dirty="0"/>
              <a:t>: Despite the fact that there is much discussion on embodied learning in the literature, there is a paucity of data-based published research studies on how people actually learn through the </a:t>
            </a:r>
            <a:r>
              <a:rPr lang="en-US" dirty="0" err="1"/>
              <a:t>body.”The</a:t>
            </a:r>
            <a:r>
              <a:rPr lang="en-US" dirty="0"/>
              <a:t> purpose of this study</a:t>
            </a:r>
            <a:endParaRPr lang="en-MY" dirty="0"/>
          </a:p>
        </p:txBody>
      </p:sp>
      <p:sp>
        <p:nvSpPr>
          <p:cNvPr id="4" name="Footer Placeholder 3">
            <a:extLst>
              <a:ext uri="{FF2B5EF4-FFF2-40B4-BE49-F238E27FC236}">
                <a16:creationId xmlns:a16="http://schemas.microsoft.com/office/drawing/2014/main" id="{D5A30935-1942-46DC-A9BA-9A86914A3F8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151776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0129-648B-48A0-AF40-75B1512F2CA0}"/>
              </a:ext>
            </a:extLst>
          </p:cNvPr>
          <p:cNvSpPr>
            <a:spLocks noGrp="1"/>
          </p:cNvSpPr>
          <p:nvPr>
            <p:ph type="title"/>
          </p:nvPr>
        </p:nvSpPr>
        <p:spPr>
          <a:xfrm>
            <a:off x="647700" y="274638"/>
            <a:ext cx="9389533" cy="467484"/>
          </a:xfrm>
        </p:spPr>
        <p:txBody>
          <a:bodyPr/>
          <a:lstStyle/>
          <a:p>
            <a:r>
              <a:rPr lang="en-US" dirty="0">
                <a:solidFill>
                  <a:srgbClr val="FF0000"/>
                </a:solidFill>
              </a:rPr>
              <a:t>Three important components to the problem statement.</a:t>
            </a:r>
            <a:endParaRPr lang="en-MY" dirty="0">
              <a:solidFill>
                <a:srgbClr val="FF0000"/>
              </a:solidFill>
            </a:endParaRPr>
          </a:p>
        </p:txBody>
      </p:sp>
      <p:sp>
        <p:nvSpPr>
          <p:cNvPr id="3" name="Content Placeholder 2">
            <a:extLst>
              <a:ext uri="{FF2B5EF4-FFF2-40B4-BE49-F238E27FC236}">
                <a16:creationId xmlns:a16="http://schemas.microsoft.com/office/drawing/2014/main" id="{A59E7938-0CBF-4408-858A-A3741A21CF1F}"/>
              </a:ext>
            </a:extLst>
          </p:cNvPr>
          <p:cNvSpPr>
            <a:spLocks noGrp="1"/>
          </p:cNvSpPr>
          <p:nvPr>
            <p:ph idx="1"/>
          </p:nvPr>
        </p:nvSpPr>
        <p:spPr>
          <a:xfrm>
            <a:off x="325966" y="981354"/>
            <a:ext cx="11866033" cy="5061637"/>
          </a:xfrm>
          <a:solidFill>
            <a:schemeClr val="bg1"/>
          </a:solidFill>
        </p:spPr>
        <p:txBody>
          <a:bodyPr/>
          <a:lstStyle/>
          <a:p>
            <a:pPr marL="0" indent="0">
              <a:buNone/>
            </a:pPr>
            <a:r>
              <a:rPr lang="en-US" b="1" dirty="0">
                <a:solidFill>
                  <a:srgbClr val="FF0000"/>
                </a:solidFill>
              </a:rPr>
              <a:t>3. Significance </a:t>
            </a:r>
          </a:p>
          <a:p>
            <a:pPr marL="0" indent="0">
              <a:buNone/>
            </a:pPr>
            <a:r>
              <a:rPr lang="en-US" b="1" dirty="0">
                <a:solidFill>
                  <a:srgbClr val="FF0000"/>
                </a:solidFill>
              </a:rPr>
              <a:t>Implicitly or explicitly, that this is a significant problem to address.</a:t>
            </a:r>
          </a:p>
          <a:p>
            <a:pPr marL="0" indent="0">
              <a:buNone/>
            </a:pPr>
            <a:r>
              <a:rPr lang="en-US" b="1" dirty="0">
                <a:solidFill>
                  <a:srgbClr val="FF0000"/>
                </a:solidFill>
              </a:rPr>
              <a:t> </a:t>
            </a:r>
          </a:p>
          <a:p>
            <a:pPr marL="0" indent="0">
              <a:buNone/>
            </a:pPr>
            <a:r>
              <a:rPr lang="en-US" sz="2800" dirty="0"/>
              <a:t>The third component is making it clear, either implicitly or explicitly, that this is a significant problem to address.</a:t>
            </a:r>
          </a:p>
          <a:p>
            <a:pPr marL="0" indent="0">
              <a:buNone/>
            </a:pPr>
            <a:r>
              <a:rPr lang="en-US" sz="2800" dirty="0">
                <a:solidFill>
                  <a:srgbClr val="002060"/>
                </a:solidFill>
              </a:rPr>
              <a:t>There is some urgency about addressing this problem</a:t>
            </a:r>
            <a:r>
              <a:rPr lang="en-US" sz="2800" dirty="0"/>
              <a:t>. </a:t>
            </a:r>
          </a:p>
          <a:p>
            <a:pPr marL="0" indent="0">
              <a:buNone/>
            </a:pPr>
            <a:r>
              <a:rPr lang="en-US" sz="2800" dirty="0"/>
              <a:t>Why is it important to know the answer to your question? </a:t>
            </a:r>
          </a:p>
          <a:p>
            <a:pPr marL="0" indent="0">
              <a:buNone/>
            </a:pPr>
            <a:r>
              <a:rPr lang="en-US" sz="2800" dirty="0"/>
              <a:t>Why is it important to fill in the knowledge gap? </a:t>
            </a:r>
          </a:p>
          <a:p>
            <a:pPr marL="0" indent="0">
              <a:buNone/>
            </a:pPr>
            <a:endParaRPr lang="en-US" sz="2800" dirty="0"/>
          </a:p>
          <a:p>
            <a:pPr marL="0" indent="0">
              <a:buNone/>
            </a:pPr>
            <a:r>
              <a:rPr lang="en-US" sz="2800" dirty="0"/>
              <a:t>The problem statement ends with the purpose statement and research questions.</a:t>
            </a:r>
            <a:endParaRPr lang="en-MY" sz="2800" dirty="0"/>
          </a:p>
        </p:txBody>
      </p:sp>
      <p:sp>
        <p:nvSpPr>
          <p:cNvPr id="4" name="Footer Placeholder 3">
            <a:extLst>
              <a:ext uri="{FF2B5EF4-FFF2-40B4-BE49-F238E27FC236}">
                <a16:creationId xmlns:a16="http://schemas.microsoft.com/office/drawing/2014/main" id="{D5A30935-1942-46DC-A9BA-9A86914A3F8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3461993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9389533" cy="427727"/>
          </a:xfrm>
        </p:spPr>
        <p:txBody>
          <a:bodyPr/>
          <a:lstStyle/>
          <a:p>
            <a:r>
              <a:rPr lang="en-US" b="1" dirty="0">
                <a:solidFill>
                  <a:schemeClr val="accent6">
                    <a:lumMod val="75000"/>
                  </a:schemeClr>
                </a:solidFill>
              </a:rPr>
              <a:t>Problem Statement</a:t>
            </a:r>
          </a:p>
        </p:txBody>
      </p: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4" name="TextBox 3"/>
          <p:cNvSpPr txBox="1"/>
          <p:nvPr/>
        </p:nvSpPr>
        <p:spPr>
          <a:xfrm>
            <a:off x="0" y="1119502"/>
            <a:ext cx="12192000" cy="6278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a:ea typeface="+mn-ea"/>
                <a:cs typeface="+mn-cs"/>
              </a:rPr>
              <a:t>Model by Merriam, S. and </a:t>
            </a:r>
            <a:r>
              <a:rPr kumimoji="0" lang="en-US" sz="4000" b="0" i="0" u="none" strike="noStrike" kern="1200" cap="none" spc="0" normalizeH="0" baseline="0" noProof="0" dirty="0" err="1">
                <a:ln>
                  <a:noFill/>
                </a:ln>
                <a:solidFill>
                  <a:srgbClr val="FF0000"/>
                </a:solidFill>
                <a:effectLst/>
                <a:uLnTx/>
                <a:uFillTx/>
                <a:latin typeface="Arial"/>
                <a:ea typeface="+mn-ea"/>
                <a:cs typeface="+mn-cs"/>
              </a:rPr>
              <a:t>Tisdell</a:t>
            </a:r>
            <a:r>
              <a:rPr kumimoji="0" lang="en-US" sz="4000" b="0" i="0" u="none" strike="noStrike" kern="1200" cap="none" spc="0" normalizeH="0" baseline="0" noProof="0" dirty="0">
                <a:ln>
                  <a:noFill/>
                </a:ln>
                <a:solidFill>
                  <a:srgbClr val="FF0000"/>
                </a:solidFill>
                <a:effectLst/>
                <a:uLnTx/>
                <a:uFillTx/>
                <a:latin typeface="Arial"/>
                <a:ea typeface="+mn-ea"/>
                <a:cs typeface="+mn-cs"/>
              </a:rPr>
              <a:t>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1. 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is the area or topic you are interested in and about which you have a particular 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2. Significance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literature in the field speaks to the significance of this study—that is, knowing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3. Gap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identification of the gap in the knowledge base—what we don’t know that your research will 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4. 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purpose statement is followed by three research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508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6CBD-2134-4D4E-A8F4-D136A23BC275}"/>
              </a:ext>
            </a:extLst>
          </p:cNvPr>
          <p:cNvSpPr>
            <a:spLocks noGrp="1"/>
          </p:cNvSpPr>
          <p:nvPr>
            <p:ph type="title"/>
          </p:nvPr>
        </p:nvSpPr>
        <p:spPr>
          <a:xfrm>
            <a:off x="0" y="1"/>
            <a:ext cx="12192000" cy="651184"/>
          </a:xfrm>
          <a:solidFill>
            <a:schemeClr val="bg1">
              <a:lumMod val="85000"/>
            </a:schemeClr>
          </a:solidFill>
        </p:spPr>
        <p:txBody>
          <a:bodyPr/>
          <a:lstStyle/>
          <a:p>
            <a:r>
              <a:rPr lang="en-US" sz="2400" b="1" dirty="0">
                <a:solidFill>
                  <a:srgbClr val="0070C0"/>
                </a:solidFill>
              </a:rPr>
              <a:t>PROBLEM STATEMENT: </a:t>
            </a:r>
            <a:r>
              <a:rPr lang="en-US" sz="2400" dirty="0">
                <a:solidFill>
                  <a:srgbClr val="0070C0"/>
                </a:solidFill>
              </a:rPr>
              <a:t>ENGAGING MOMENTS: ADULT EDUCATORS READING AND RESPONDING TO EMOTION IN THE CLASSROOM. An </a:t>
            </a:r>
            <a:r>
              <a:rPr lang="en-US" sz="2400" dirty="0" err="1">
                <a:solidFill>
                  <a:srgbClr val="0070C0"/>
                </a:solidFill>
              </a:rPr>
              <a:t>explratory</a:t>
            </a:r>
            <a:r>
              <a:rPr lang="en-US" sz="2400" dirty="0">
                <a:solidFill>
                  <a:srgbClr val="0070C0"/>
                </a:solidFill>
              </a:rPr>
              <a:t> study.</a:t>
            </a:r>
            <a:endParaRPr lang="en-MY" sz="2400" dirty="0">
              <a:solidFill>
                <a:srgbClr val="0070C0"/>
              </a:solidFill>
            </a:endParaRPr>
          </a:p>
        </p:txBody>
      </p:sp>
      <p:sp>
        <p:nvSpPr>
          <p:cNvPr id="3" name="Footer Placeholder 2">
            <a:extLst>
              <a:ext uri="{FF2B5EF4-FFF2-40B4-BE49-F238E27FC236}">
                <a16:creationId xmlns:a16="http://schemas.microsoft.com/office/drawing/2014/main" id="{318443AA-D5B5-482F-AE2F-ED5B77CD2670}"/>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4" name="Rectangle 3">
            <a:extLst>
              <a:ext uri="{FF2B5EF4-FFF2-40B4-BE49-F238E27FC236}">
                <a16:creationId xmlns:a16="http://schemas.microsoft.com/office/drawing/2014/main" id="{E705B4E8-F600-4136-A4E0-2A99B3C6A993}"/>
              </a:ext>
            </a:extLst>
          </p:cNvPr>
          <p:cNvSpPr/>
          <p:nvPr/>
        </p:nvSpPr>
        <p:spPr>
          <a:xfrm>
            <a:off x="0" y="651185"/>
            <a:ext cx="12192000" cy="594008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1" i="1" u="none" strike="noStrike" kern="1200" cap="none" spc="0" normalizeH="0" baseline="0" noProof="0" dirty="0">
                <a:ln>
                  <a:noFill/>
                </a:ln>
                <a:solidFill>
                  <a:srgbClr val="FF0000"/>
                </a:solidFill>
                <a:effectLst/>
                <a:uLnTx/>
                <a:uFillTx/>
                <a:latin typeface="Arial"/>
                <a:ea typeface="+mn-ea"/>
                <a:cs typeface="+mn-cs"/>
              </a:rPr>
              <a:t>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Research in neuroscience indicates that emotional states are the starting point for all learning (Damasio, 1994a,1999, 2003; LeDoux, 1996, 1999, 2002). There are thousands of states, each containing a unique mix of potential behaviors, feelings, and 16 emotions that can either enhance or impede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Significance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 literature in the fields of adult education and learning readily acknowledges that emotions influence the learning process (Argyris, Putnam, &amp; Smith, 1985; </a:t>
            </a:r>
            <a:r>
              <a:rPr kumimoji="0" lang="en-US" sz="2000" b="0" i="0" u="none" strike="noStrike" kern="1200" cap="none" spc="0" normalizeH="0" baseline="0" noProof="0" dirty="0" err="1">
                <a:ln>
                  <a:noFill/>
                </a:ln>
                <a:solidFill>
                  <a:srgbClr val="000000"/>
                </a:solidFill>
                <a:effectLst/>
                <a:uLnTx/>
                <a:uFillTx/>
                <a:latin typeface="Arial"/>
                <a:ea typeface="+mn-ea"/>
                <a:cs typeface="+mn-cs"/>
              </a:rPr>
              <a:t>Dirkx</a:t>
            </a:r>
            <a:r>
              <a:rPr kumimoji="0" lang="en-US" sz="2000" b="0" i="0" u="none" strike="noStrike" kern="1200" cap="none" spc="0" normalizeH="0" baseline="0" noProof="0" dirty="0">
                <a:ln>
                  <a:noFill/>
                </a:ln>
                <a:solidFill>
                  <a:srgbClr val="000000"/>
                </a:solidFill>
                <a:effectLst/>
                <a:uLnTx/>
                <a:uFillTx/>
                <a:latin typeface="Arial"/>
                <a:ea typeface="+mn-ea"/>
                <a:cs typeface="+mn-cs"/>
              </a:rPr>
              <a:t>, 2001; Heron, 1999; </a:t>
            </a:r>
            <a:r>
              <a:rPr kumimoji="0" lang="nb-NO" sz="2000" b="0" i="0" u="none" strike="noStrike" kern="1200" cap="none" spc="0" normalizeH="0" baseline="0" noProof="0" dirty="0">
                <a:ln>
                  <a:noFill/>
                </a:ln>
                <a:solidFill>
                  <a:srgbClr val="000000"/>
                </a:solidFill>
                <a:effectLst/>
                <a:uLnTx/>
                <a:uFillTx/>
                <a:latin typeface="Arial"/>
                <a:ea typeface="+mn-ea"/>
                <a:cs typeface="+mn-cs"/>
              </a:rPr>
              <a:t>Lovell, 1980; MacKeracher, 2004; Merriam et al., 2007; </a:t>
            </a:r>
            <a:r>
              <a:rPr kumimoji="0" lang="en-US" sz="2000" b="0" i="0" u="none" strike="noStrike" kern="1200" cap="none" spc="0" normalizeH="0" baseline="0" noProof="0" dirty="0">
                <a:ln>
                  <a:noFill/>
                </a:ln>
                <a:solidFill>
                  <a:srgbClr val="000000"/>
                </a:solidFill>
                <a:effectLst/>
                <a:uLnTx/>
                <a:uFillTx/>
                <a:latin typeface="Arial"/>
                <a:ea typeface="+mn-ea"/>
                <a:cs typeface="+mn-cs"/>
              </a:rPr>
              <a:t>More, 1974).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Gap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However</a:t>
            </a:r>
            <a:r>
              <a:rPr kumimoji="0" lang="en-US" sz="2000" b="0" i="0" u="none" strike="noStrike" kern="1200" cap="none" spc="0" normalizeH="0" baseline="0" noProof="0" dirty="0">
                <a:ln>
                  <a:noFill/>
                </a:ln>
                <a:solidFill>
                  <a:srgbClr val="000000"/>
                </a:solidFill>
                <a:effectLst/>
                <a:uLnTx/>
                <a:uFillTx/>
                <a:latin typeface="Arial"/>
                <a:ea typeface="+mn-ea"/>
                <a:cs typeface="+mn-cs"/>
              </a:rPr>
              <a:t> there is surprisingly little research and/or literature on how this process plays out in the </a:t>
            </a:r>
            <a:r>
              <a:rPr kumimoji="0" lang="en-US" sz="2000" b="0" i="0" u="none" strike="noStrike" kern="1200" cap="none" spc="0" normalizeH="0" baseline="0" noProof="0" dirty="0">
                <a:ln>
                  <a:noFill/>
                </a:ln>
                <a:solidFill>
                  <a:srgbClr val="FF0000"/>
                </a:solidFill>
                <a:effectLst/>
                <a:uLnTx/>
                <a:uFillTx/>
                <a:latin typeface="Arial"/>
                <a:ea typeface="+mn-ea"/>
                <a:cs typeface="+mn-cs"/>
              </a:rPr>
              <a:t>adult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classroom</a:t>
            </a:r>
            <a:r>
              <a:rPr kumimoji="0" lang="en-US" sz="2000" b="0" i="0" u="none" strike="noStrike" kern="1200" cap="none" spc="0" normalizeH="0" baseline="0" noProof="0" dirty="0">
                <a:ln>
                  <a:noFill/>
                </a:ln>
                <a:solidFill>
                  <a:srgbClr val="000000"/>
                </a:solidFill>
                <a:effectLst/>
                <a:uLnTx/>
                <a:uFillTx/>
                <a:latin typeface="Arial"/>
                <a:ea typeface="+mn-ea"/>
                <a:cs typeface="+mn-cs"/>
              </a:rPr>
              <a:t>. This study sought to have </a:t>
            </a:r>
            <a:r>
              <a:rPr kumimoji="0" lang="en-US" sz="2000" b="0" i="0" u="none" strike="noStrike" kern="1200" cap="none" spc="0" normalizeH="0" baseline="0" noProof="0" dirty="0">
                <a:ln>
                  <a:noFill/>
                </a:ln>
                <a:solidFill>
                  <a:srgbClr val="FF0000"/>
                </a:solidFill>
                <a:effectLst/>
                <a:uLnTx/>
                <a:uFillTx/>
                <a:latin typeface="Arial"/>
                <a:ea typeface="+mn-ea"/>
                <a:cs typeface="+mn-cs"/>
              </a:rPr>
              <a:t>in-depth understanding </a:t>
            </a:r>
            <a:r>
              <a:rPr kumimoji="0" lang="en-US" sz="2000" b="0" i="0" u="none" strike="noStrike" kern="1200" cap="none" spc="0" normalizeH="0" baseline="0" noProof="0" dirty="0">
                <a:ln>
                  <a:noFill/>
                </a:ln>
                <a:solidFill>
                  <a:srgbClr val="000000"/>
                </a:solidFill>
                <a:effectLst/>
                <a:uLnTx/>
                <a:uFillTx/>
                <a:latin typeface="Arial"/>
                <a:ea typeface="+mn-ea"/>
                <a:cs typeface="+mn-cs"/>
              </a:rPr>
              <a:t>and thick description of the nature of the experiences of a group of adult educators and how they go about reading and responding to learners’ emotional states in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Purpose Statement and Research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 purpose of this study was to better understand the practices of adult educators in reading and responding to emotional states exhibited by learners. The study was guided by the following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1. What indicators do adult educators use to read and determine </a:t>
            </a:r>
            <a:r>
              <a:rPr kumimoji="0" lang="en-MY" sz="2000" b="0" i="0" u="none" strike="noStrike" kern="1200" cap="none" spc="0" normalizeH="0" baseline="0" noProof="0" dirty="0">
                <a:ln>
                  <a:noFill/>
                </a:ln>
                <a:solidFill>
                  <a:srgbClr val="000000"/>
                </a:solidFill>
                <a:effectLst/>
                <a:uLnTx/>
                <a:uFillTx/>
                <a:latin typeface="Arial"/>
                <a:ea typeface="+mn-ea"/>
                <a:cs typeface="+mn-cs"/>
              </a:rPr>
              <a:t>emotional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2. What actions do adult educators take in response to learners’ </a:t>
            </a:r>
            <a:r>
              <a:rPr kumimoji="0" lang="en-MY" sz="2000" b="0" i="0" u="none" strike="noStrike" kern="1200" cap="none" spc="0" normalizeH="0" baseline="0" noProof="0" dirty="0">
                <a:ln>
                  <a:noFill/>
                </a:ln>
                <a:solidFill>
                  <a:srgbClr val="000000"/>
                </a:solidFill>
                <a:effectLst/>
                <a:uLnTx/>
                <a:uFillTx/>
                <a:latin typeface="Arial"/>
                <a:ea typeface="+mn-ea"/>
                <a:cs typeface="+mn-cs"/>
              </a:rPr>
              <a:t>emotional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3. What is the reasoning behind the actions taken?</a:t>
            </a:r>
            <a:endParaRPr kumimoji="0" lang="en-MY"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5673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08A1F-2155-4FBC-B03C-0EC1B9915831}"/>
              </a:ext>
            </a:extLst>
          </p:cNvPr>
          <p:cNvSpPr>
            <a:spLocks noGrp="1"/>
          </p:cNvSpPr>
          <p:nvPr>
            <p:ph type="title"/>
          </p:nvPr>
        </p:nvSpPr>
        <p:spPr>
          <a:xfrm>
            <a:off x="644019" y="68186"/>
            <a:ext cx="9389533" cy="520492"/>
          </a:xfrm>
          <a:solidFill>
            <a:schemeClr val="bg1"/>
          </a:solidFill>
        </p:spPr>
        <p:txBody>
          <a:bodyPr/>
          <a:lstStyle/>
          <a:p>
            <a:r>
              <a:rPr lang="en-US" sz="2400" dirty="0">
                <a:solidFill>
                  <a:srgbClr val="FF0000"/>
                </a:solidFill>
              </a:rPr>
              <a:t>PROBLEM STATEMENT: THE ROLE OF SELF-DIRECTED</a:t>
            </a:r>
            <a:br>
              <a:rPr lang="en-US" sz="2400" dirty="0">
                <a:solidFill>
                  <a:srgbClr val="FF0000"/>
                </a:solidFill>
              </a:rPr>
            </a:br>
            <a:r>
              <a:rPr lang="en-US" sz="2400" dirty="0">
                <a:solidFill>
                  <a:srgbClr val="FF0000"/>
                </a:solidFill>
              </a:rPr>
              <a:t>LEARNING IN OLDER ADULTS’ HEALTH CARE</a:t>
            </a:r>
            <a:r>
              <a:rPr lang="en-US" sz="2400" dirty="0"/>
              <a:t>.</a:t>
            </a:r>
            <a:endParaRPr lang="en-MY" sz="2400" dirty="0"/>
          </a:p>
        </p:txBody>
      </p:sp>
      <p:sp>
        <p:nvSpPr>
          <p:cNvPr id="4" name="Footer Placeholder 3">
            <a:extLst>
              <a:ext uri="{FF2B5EF4-FFF2-40B4-BE49-F238E27FC236}">
                <a16:creationId xmlns:a16="http://schemas.microsoft.com/office/drawing/2014/main" id="{FD3A05E4-9E0E-4AD5-8230-D7DCA16EE81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5" name="Rectangle 4">
            <a:extLst>
              <a:ext uri="{FF2B5EF4-FFF2-40B4-BE49-F238E27FC236}">
                <a16:creationId xmlns:a16="http://schemas.microsoft.com/office/drawing/2014/main" id="{4B343763-89AB-4E85-B9FD-A6E54A622795}"/>
              </a:ext>
            </a:extLst>
          </p:cNvPr>
          <p:cNvSpPr/>
          <p:nvPr/>
        </p:nvSpPr>
        <p:spPr>
          <a:xfrm>
            <a:off x="0" y="640326"/>
            <a:ext cx="12192000" cy="646330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Growing numbers of older adults are placing increasing demands on medical services systems and, subsequently,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will affect the future direction of health care policy. In response to the increasing numbers, costs, and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needs of older adults, the medical establishment has changed patient-care policies. For example, managed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provider reimbursement policies have created incentives to move patients quickly through the health care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and have pressured physicians to limit office visit time for dialogue and health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Significance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In response to these changes, health educators have been promoting an active role for patients in their own health care (Berman &amp; Iris, 1998; Keller &amp; Fleury, 2000; National Centers for Chronic Disease Prevention &amp; Health Promotion, 2002). The importance of understanding factors contributing to health maintenance is especially relevant for older adults, as it is this segment of the population who are most at risk. Those older adults who have taken control of their health care are self-directing their own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Gap</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However, little is known about how older adults are using self-directed learning to gain access to health information and how this information is affecting their health care</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Purpose of the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purpose of this study was to understand the role of self-directed learning in older adults’ health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research questions that guide this study are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 What motivates older adults to take control of their learning regarding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2. What health care behaviors are controlled by self-directed learners?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3. What contextual factors are controlled by self-directed learners?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 What is the process of self-directed learning of one’s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5. How does self-directed learning affect one’s health care?</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09518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DB99-8CED-4BEF-A93A-D439D3ED63EE}"/>
              </a:ext>
            </a:extLst>
          </p:cNvPr>
          <p:cNvSpPr>
            <a:spLocks noGrp="1"/>
          </p:cNvSpPr>
          <p:nvPr>
            <p:ph type="title"/>
          </p:nvPr>
        </p:nvSpPr>
        <p:spPr>
          <a:xfrm>
            <a:off x="630767" y="0"/>
            <a:ext cx="9389533" cy="320671"/>
          </a:xfrm>
        </p:spPr>
        <p:txBody>
          <a:bodyPr/>
          <a:lstStyle/>
          <a:p>
            <a:r>
              <a:rPr lang="en-US" dirty="0">
                <a:solidFill>
                  <a:srgbClr val="FF0000"/>
                </a:solidFill>
              </a:rPr>
              <a:t>Low self-control and fraud offending</a:t>
            </a:r>
            <a:endParaRPr lang="en-MY" dirty="0">
              <a:solidFill>
                <a:srgbClr val="FF0000"/>
              </a:solidFill>
            </a:endParaRPr>
          </a:p>
        </p:txBody>
      </p:sp>
      <p:sp>
        <p:nvSpPr>
          <p:cNvPr id="4" name="Footer Placeholder 3">
            <a:extLst>
              <a:ext uri="{FF2B5EF4-FFF2-40B4-BE49-F238E27FC236}">
                <a16:creationId xmlns:a16="http://schemas.microsoft.com/office/drawing/2014/main" id="{794DACA3-4BD0-4A3A-BF95-4BD5C38C6196}"/>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5" name="Rectangle 4">
            <a:extLst>
              <a:ext uri="{FF2B5EF4-FFF2-40B4-BE49-F238E27FC236}">
                <a16:creationId xmlns:a16="http://schemas.microsoft.com/office/drawing/2014/main" id="{456EDB94-7255-4ABD-8D2B-9C3A97AC650D}"/>
              </a:ext>
            </a:extLst>
          </p:cNvPr>
          <p:cNvSpPr/>
          <p:nvPr/>
        </p:nvSpPr>
        <p:spPr>
          <a:xfrm>
            <a:off x="92765" y="320671"/>
            <a:ext cx="12099235" cy="59093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Fraud is a serious problem in the USA. Recent estimates show that </a:t>
            </a:r>
            <a:r>
              <a:rPr kumimoji="0" lang="en-US" sz="1800" b="0" i="0" u="none" strike="noStrike" kern="1200" cap="none" spc="0" normalizeH="0" baseline="0" noProof="0" dirty="0">
                <a:ln>
                  <a:noFill/>
                </a:ln>
                <a:solidFill>
                  <a:srgbClr val="FF0000"/>
                </a:solidFill>
                <a:effectLst/>
                <a:uLnTx/>
                <a:uFillTx/>
                <a:latin typeface="Arial"/>
                <a:ea typeface="+mn-ea"/>
                <a:cs typeface="+mn-cs"/>
              </a:rPr>
              <a:t>3.2 million Americans were victimized by credit card fraud in 2006, </a:t>
            </a:r>
            <a:r>
              <a:rPr kumimoji="0" lang="en-US" sz="1800" b="0" i="0" u="none" strike="noStrike" kern="1200" cap="none" spc="0" normalizeH="0" baseline="0" noProof="0" dirty="0">
                <a:ln>
                  <a:noFill/>
                </a:ln>
                <a:solidFill>
                  <a:srgbClr val="000000"/>
                </a:solidFill>
                <a:effectLst/>
                <a:uLnTx/>
                <a:uFillTx/>
                <a:latin typeface="Arial"/>
                <a:ea typeface="+mn-ea"/>
                <a:cs typeface="+mn-cs"/>
              </a:rPr>
              <a:t>where the median dollar loss experienced by these victims was $500 (Federal Trade Commission, 2007). </a:t>
            </a:r>
            <a:r>
              <a:rPr kumimoji="0" lang="en-US" sz="1800" b="0" i="0" u="none" strike="noStrike" kern="1200" cap="none" spc="0" normalizeH="0" baseline="0" noProof="0" dirty="0">
                <a:ln>
                  <a:noFill/>
                </a:ln>
                <a:solidFill>
                  <a:srgbClr val="FF0000"/>
                </a:solidFill>
                <a:effectLst/>
                <a:uLnTx/>
                <a:uFillTx/>
                <a:latin typeface="Arial"/>
                <a:ea typeface="+mn-ea"/>
                <a:cs typeface="+mn-cs"/>
              </a:rPr>
              <a:t>The problem appears to be getting worse</a:t>
            </a:r>
            <a:r>
              <a:rPr kumimoji="0" lang="en-US" sz="1800" b="0" i="0" u="none" strike="noStrike" kern="1200" cap="none" spc="0" normalizeH="0" baseline="0" noProof="0" dirty="0">
                <a:ln>
                  <a:noFill/>
                </a:ln>
                <a:solidFill>
                  <a:srgbClr val="000000"/>
                </a:solidFill>
                <a:effectLst/>
                <a:uLnTx/>
                <a:uFillTx/>
                <a:latin typeface="Arial"/>
                <a:ea typeface="+mn-ea"/>
                <a:cs typeface="+mn-cs"/>
              </a:rPr>
              <a:t>, so much so that the number of fraud victims and financial losses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now exceed similar estimates for street crimes (Friedrichs, 2007).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Gottfredson and Hirschi’s (1990) self-control theory represents one potential explanation of fraud offending. The theory posits that individuals with low levels of self-control are more likely to use force and fraud to pursue their self-interest. The great majority of studies testing self-control theory, </a:t>
            </a:r>
            <a:r>
              <a:rPr kumimoji="0" lang="en-US" sz="1800" b="0" i="0" u="none" strike="noStrike" kern="1200" cap="none" spc="0" normalizeH="0" baseline="0" noProof="0" dirty="0">
                <a:ln>
                  <a:noFill/>
                </a:ln>
                <a:solidFill>
                  <a:srgbClr val="FF0000"/>
                </a:solidFill>
                <a:effectLst/>
                <a:uLnTx/>
                <a:uFillTx/>
                <a:latin typeface="Arial"/>
                <a:ea typeface="+mn-ea"/>
                <a:cs typeface="+mn-cs"/>
              </a:rPr>
              <a:t>however,</a:t>
            </a:r>
            <a:r>
              <a:rPr kumimoji="0" lang="en-US" sz="1800" b="0" i="0" u="none" strike="noStrike" kern="1200" cap="none" spc="0" normalizeH="0" baseline="0" noProof="0" dirty="0">
                <a:ln>
                  <a:noFill/>
                </a:ln>
                <a:solidFill>
                  <a:srgbClr val="000000"/>
                </a:solidFill>
                <a:effectLst/>
                <a:uLnTx/>
                <a:uFillTx/>
                <a:latin typeface="Arial"/>
                <a:ea typeface="+mn-ea"/>
                <a:cs typeface="+mn-cs"/>
              </a:rPr>
              <a:t> have focused on forceful actions, such as domestic assault and violent delinquency, where only a small handful of studies have investigated the hypothesized effect of low self-control on fraudulent behavior. Studies that have addressed this question generally reveal empirical evidence of a link between low self-control and fraud offending, but this line of research is limited in certain important ways that can be improved upon. Put simply, while the available research investigating the link between low self-control and fraud offending has made inroads, </a:t>
            </a:r>
            <a:r>
              <a:rPr kumimoji="0" lang="en-US" sz="1800" b="0" i="0" u="none" strike="noStrike" kern="1200" cap="none" spc="0" normalizeH="0" baseline="0" noProof="0" dirty="0">
                <a:ln>
                  <a:noFill/>
                </a:ln>
                <a:solidFill>
                  <a:srgbClr val="FF0000"/>
                </a:solidFill>
                <a:effectLst/>
                <a:uLnTx/>
                <a:uFillTx/>
                <a:latin typeface="Arial"/>
                <a:ea typeface="+mn-ea"/>
                <a:cs typeface="+mn-cs"/>
              </a:rPr>
              <a:t>more research is necessary before more definitive claims can be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To that end, the current study advances the theoretical and empirical understanding of fraud offending by using data from a national, longitudinal sample of young adults to test the effect of low self-control on two self-reported fraud offending outcomes: credit card and check frauds. Specifically, our study is intended to examine the low self-control-fraud offending link in a way that avoids the potential problems associated with the methodological limitations outlined above. Such an undertaking not only contributes to the theoretical and empirical understanding of fraud offending, but also informs fraud prevention efforts.</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Speech Bubble: Oval 5">
            <a:extLst>
              <a:ext uri="{FF2B5EF4-FFF2-40B4-BE49-F238E27FC236}">
                <a16:creationId xmlns:a16="http://schemas.microsoft.com/office/drawing/2014/main" id="{9F8129DA-52E4-4314-82CA-1A1633FBFE89}"/>
              </a:ext>
            </a:extLst>
          </p:cNvPr>
          <p:cNvSpPr/>
          <p:nvPr/>
        </p:nvSpPr>
        <p:spPr bwMode="auto">
          <a:xfrm>
            <a:off x="8640417" y="1219200"/>
            <a:ext cx="2676940" cy="596348"/>
          </a:xfrm>
          <a:prstGeom prst="wedgeEllipseCallout">
            <a:avLst>
              <a:gd name="adj1" fmla="val -132427"/>
              <a:gd name="adj2" fmla="val -54307"/>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Context - Issues</a:t>
            </a:r>
            <a:endParaRPr kumimoji="0" lang="en-MY"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Speech Bubble: Oval 6">
            <a:extLst>
              <a:ext uri="{FF2B5EF4-FFF2-40B4-BE49-F238E27FC236}">
                <a16:creationId xmlns:a16="http://schemas.microsoft.com/office/drawing/2014/main" id="{57BA4277-94EB-4481-BD91-F1DDF49BD193}"/>
              </a:ext>
            </a:extLst>
          </p:cNvPr>
          <p:cNvSpPr/>
          <p:nvPr/>
        </p:nvSpPr>
        <p:spPr bwMode="auto">
          <a:xfrm>
            <a:off x="9322904" y="3876260"/>
            <a:ext cx="2676940" cy="596348"/>
          </a:xfrm>
          <a:prstGeom prst="wedgeEllipseCallout">
            <a:avLst>
              <a:gd name="adj1" fmla="val -126486"/>
              <a:gd name="adj2" fmla="val -260974"/>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Gap</a:t>
            </a:r>
            <a:endParaRPr kumimoji="0" lang="en-MY"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Speech Bubble: Oval 7">
            <a:extLst>
              <a:ext uri="{FF2B5EF4-FFF2-40B4-BE49-F238E27FC236}">
                <a16:creationId xmlns:a16="http://schemas.microsoft.com/office/drawing/2014/main" id="{589E8924-17E7-4371-BE47-3C53C00F1267}"/>
              </a:ext>
            </a:extLst>
          </p:cNvPr>
          <p:cNvSpPr/>
          <p:nvPr/>
        </p:nvSpPr>
        <p:spPr bwMode="auto">
          <a:xfrm>
            <a:off x="9422295" y="5931807"/>
            <a:ext cx="2676940" cy="596348"/>
          </a:xfrm>
          <a:prstGeom prst="wedgeEllipseCallout">
            <a:avLst>
              <a:gd name="adj1" fmla="val -132427"/>
              <a:gd name="adj2" fmla="val -54307"/>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This study</a:t>
            </a:r>
            <a:endParaRPr kumimoji="0" lang="en-MY"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5039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DB99-8CED-4BEF-A93A-D439D3ED63EE}"/>
              </a:ext>
            </a:extLst>
          </p:cNvPr>
          <p:cNvSpPr>
            <a:spLocks noGrp="1"/>
          </p:cNvSpPr>
          <p:nvPr>
            <p:ph type="title"/>
          </p:nvPr>
        </p:nvSpPr>
        <p:spPr>
          <a:xfrm>
            <a:off x="630767" y="0"/>
            <a:ext cx="9389533" cy="320671"/>
          </a:xfrm>
        </p:spPr>
        <p:txBody>
          <a:bodyPr/>
          <a:lstStyle/>
          <a:p>
            <a:br>
              <a:rPr lang="en-US" sz="2400" dirty="0"/>
            </a:br>
            <a:r>
              <a:rPr lang="en-US" sz="2400" dirty="0"/>
              <a:t>Personality and Cross-Cultural Adjustment among Expatriat</a:t>
            </a:r>
            <a:r>
              <a:rPr lang="en-US" dirty="0"/>
              <a:t>e</a:t>
            </a:r>
            <a:br>
              <a:rPr lang="en-US" dirty="0"/>
            </a:br>
            <a:r>
              <a:rPr lang="en-MY" dirty="0"/>
              <a:t>Assignees in Malaysia</a:t>
            </a:r>
            <a:endParaRPr lang="en-MY" dirty="0">
              <a:solidFill>
                <a:srgbClr val="FF0000"/>
              </a:solidFill>
            </a:endParaRPr>
          </a:p>
        </p:txBody>
      </p:sp>
      <p:sp>
        <p:nvSpPr>
          <p:cNvPr id="4" name="Footer Placeholder 3">
            <a:extLst>
              <a:ext uri="{FF2B5EF4-FFF2-40B4-BE49-F238E27FC236}">
                <a16:creationId xmlns:a16="http://schemas.microsoft.com/office/drawing/2014/main" id="{794DACA3-4BD0-4A3A-BF95-4BD5C38C6196}"/>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5" name="Rectangle 4">
            <a:extLst>
              <a:ext uri="{FF2B5EF4-FFF2-40B4-BE49-F238E27FC236}">
                <a16:creationId xmlns:a16="http://schemas.microsoft.com/office/drawing/2014/main" id="{456EDB94-7255-4ABD-8D2B-9C3A97AC650D}"/>
              </a:ext>
            </a:extLst>
          </p:cNvPr>
          <p:cNvSpPr/>
          <p:nvPr/>
        </p:nvSpPr>
        <p:spPr>
          <a:xfrm>
            <a:off x="1" y="320671"/>
            <a:ext cx="12192000" cy="618630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extensive use of expatriates, however, has created challenges for MNCs to manage expatriate assignments.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This is because, firstly, the </a:t>
            </a:r>
            <a:r>
              <a:rPr kumimoji="0" lang="en-US" sz="1800" b="0" i="0" u="none" strike="noStrike" kern="1200" cap="none" spc="0" normalizeH="0" baseline="0" noProof="0" dirty="0">
                <a:ln>
                  <a:noFill/>
                </a:ln>
                <a:solidFill>
                  <a:srgbClr val="FF0000"/>
                </a:solidFill>
                <a:effectLst/>
                <a:uLnTx/>
                <a:uFillTx/>
                <a:latin typeface="Arial"/>
                <a:ea typeface="+mn-ea"/>
                <a:cs typeface="+mn-cs"/>
              </a:rPr>
              <a:t>cost of sending expatriates and their families abroad are extremely high. 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a three-year assignment for one expatriate estimated to cost </a:t>
            </a:r>
            <a:r>
              <a:rPr kumimoji="0" lang="en-US" sz="1800" b="0" i="0" u="none" strike="noStrike" kern="1200" cap="none" spc="0" normalizeH="0" baseline="0" noProof="0" dirty="0">
                <a:ln>
                  <a:noFill/>
                </a:ln>
                <a:solidFill>
                  <a:srgbClr val="000000"/>
                </a:solidFill>
                <a:effectLst/>
                <a:uLnTx/>
                <a:uFillTx/>
                <a:latin typeface="Arial"/>
                <a:ea typeface="+mn-ea"/>
                <a:cs typeface="+mn-cs"/>
              </a:rPr>
              <a:t>approx. 1 million dollars (Allerton, 1997).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Secondly, the </a:t>
            </a:r>
            <a:r>
              <a:rPr kumimoji="0" lang="en-US" sz="1800" b="0" i="0" u="none" strike="noStrike" kern="1200" cap="none" spc="0" normalizeH="0" baseline="0" noProof="0" dirty="0">
                <a:ln>
                  <a:noFill/>
                </a:ln>
                <a:solidFill>
                  <a:srgbClr val="FF0000"/>
                </a:solidFill>
                <a:effectLst/>
                <a:uLnTx/>
                <a:uFillTx/>
                <a:latin typeface="Arial"/>
                <a:ea typeface="+mn-ea"/>
                <a:cs typeface="+mn-cs"/>
              </a:rPr>
              <a:t>rate of expatriate failure is alarming</a:t>
            </a:r>
            <a:r>
              <a:rPr kumimoji="0" lang="en-US" sz="1800" b="0" i="0" u="none" strike="noStrike" kern="1200" cap="none" spc="0" normalizeH="0" baseline="0" noProof="0" dirty="0">
                <a:ln>
                  <a:noFill/>
                </a:ln>
                <a:solidFill>
                  <a:srgbClr val="000000"/>
                </a:solidFill>
                <a:effectLst/>
                <a:uLnTx/>
                <a:uFillTx/>
                <a:latin typeface="Arial"/>
                <a:ea typeface="+mn-ea"/>
                <a:cs typeface="+mn-cs"/>
              </a:rPr>
              <a:t>. A variety of studies examining the premature return of mostly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American expatriates found that between 16 and 40 per cent of all assignment terminated early (Caligiuri, 1997).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In addition to quantifiable cost, there are additional cost associated with lost business opportunities, reduced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productivity, and damage corporate relationship that in the long run could cost the MNCs much more </a:t>
            </a:r>
            <a:r>
              <a:rPr kumimoji="0" lang="en-US" sz="1200" b="0"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err="1">
                <a:ln>
                  <a:noFill/>
                </a:ln>
                <a:solidFill>
                  <a:srgbClr val="000000"/>
                </a:solidFill>
                <a:effectLst/>
                <a:uLnTx/>
                <a:uFillTx/>
                <a:latin typeface="Arial"/>
                <a:ea typeface="+mn-ea"/>
                <a:cs typeface="+mn-cs"/>
              </a:rPr>
              <a:t>Storti</a:t>
            </a:r>
            <a:r>
              <a:rPr kumimoji="0" lang="en-US" sz="1200" b="0" i="0" u="none" strike="noStrike" kern="1200" cap="none" spc="0" normalizeH="0" baseline="0" noProof="0" dirty="0">
                <a:ln>
                  <a:noFill/>
                </a:ln>
                <a:solidFill>
                  <a:srgbClr val="000000"/>
                </a:solidFill>
                <a:effectLst/>
                <a:uLnTx/>
                <a:uFillTx/>
                <a:latin typeface="Arial"/>
                <a:ea typeface="+mn-ea"/>
                <a:cs typeface="+mn-cs"/>
              </a:rPr>
              <a:t>, 2001).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It is for these reasons that research on expatriate cross-cultural adjustment (CCA) has gained considerable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attention (e.g., Tung, 1987; Black, Mendenhall, &amp; </a:t>
            </a:r>
            <a:r>
              <a:rPr kumimoji="0" lang="en-US" sz="1800" b="0" i="0" u="none" strike="noStrike" kern="1200" cap="none" spc="0" normalizeH="0" baseline="0" noProof="0" dirty="0" err="1">
                <a:ln>
                  <a:noFill/>
                </a:ln>
                <a:solidFill>
                  <a:srgbClr val="000000"/>
                </a:solidFill>
                <a:effectLst/>
                <a:uLnTx/>
                <a:uFillTx/>
                <a:latin typeface="Arial"/>
                <a:ea typeface="+mn-ea"/>
                <a:cs typeface="+mn-cs"/>
              </a:rPr>
              <a:t>Oddou</a:t>
            </a:r>
            <a:r>
              <a:rPr kumimoji="0" lang="en-US" sz="1800" b="0" i="0" u="none" strike="noStrike" kern="1200" cap="none" spc="0" normalizeH="0" baseline="0" noProof="0" dirty="0">
                <a:ln>
                  <a:noFill/>
                </a:ln>
                <a:solidFill>
                  <a:srgbClr val="000000"/>
                </a:solidFill>
                <a:effectLst/>
                <a:uLnTx/>
                <a:uFillTx/>
                <a:latin typeface="Arial"/>
                <a:ea typeface="+mn-ea"/>
                <a:cs typeface="+mn-cs"/>
              </a:rPr>
              <a:t>, 1991; McEvoy &amp; Parker, 1995; Black &amp; </a:t>
            </a:r>
            <a:r>
              <a:rPr kumimoji="0" lang="en-US" sz="1800" b="0" i="0" u="none" strike="noStrike" kern="1200" cap="none" spc="0" normalizeH="0" baseline="0" noProof="0" dirty="0" err="1">
                <a:ln>
                  <a:noFill/>
                </a:ln>
                <a:solidFill>
                  <a:srgbClr val="000000"/>
                </a:solidFill>
                <a:effectLst/>
                <a:uLnTx/>
                <a:uFillTx/>
                <a:latin typeface="Arial"/>
                <a:ea typeface="+mn-ea"/>
                <a:cs typeface="+mn-cs"/>
              </a:rPr>
              <a:t>Gregersen</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1999; Shaffer, Harrison &amp; Gilley, 1999; Takeuchi, Yun &amp; </a:t>
            </a:r>
            <a:r>
              <a:rPr kumimoji="0" lang="en-US" sz="1800" b="0" i="0" u="none" strike="noStrike" kern="1200" cap="none" spc="0" normalizeH="0" baseline="0" noProof="0" dirty="0" err="1">
                <a:ln>
                  <a:noFill/>
                </a:ln>
                <a:solidFill>
                  <a:srgbClr val="000000"/>
                </a:solidFill>
                <a:effectLst/>
                <a:uLnTx/>
                <a:uFillTx/>
                <a:latin typeface="Arial"/>
                <a:ea typeface="+mn-ea"/>
                <a:cs typeface="+mn-cs"/>
              </a:rPr>
              <a:t>Tesluk</a:t>
            </a:r>
            <a:r>
              <a:rPr kumimoji="0" lang="en-US" sz="1800" b="0" i="0" u="none" strike="noStrike" kern="1200" cap="none" spc="0" normalizeH="0" baseline="0" noProof="0" dirty="0">
                <a:ln>
                  <a:noFill/>
                </a:ln>
                <a:solidFill>
                  <a:srgbClr val="000000"/>
                </a:solidFill>
                <a:effectLst/>
                <a:uLnTx/>
                <a:uFillTx/>
                <a:latin typeface="Arial"/>
                <a:ea typeface="+mn-ea"/>
                <a:cs typeface="+mn-cs"/>
              </a:rPr>
              <a:t>, 2002). Generally, the results of these studies indicated that if expatriates do not adjust well to the host culture, they might depart prematurely (</a:t>
            </a:r>
            <a:r>
              <a:rPr kumimoji="0" lang="en-US" sz="1600" b="0" i="0" u="none" strike="noStrike" kern="1200" cap="none" spc="0" normalizeH="0" baseline="0" noProof="0" dirty="0">
                <a:ln>
                  <a:noFill/>
                </a:ln>
                <a:solidFill>
                  <a:srgbClr val="000000"/>
                </a:solidFill>
                <a:effectLst/>
                <a:uLnTx/>
                <a:uFillTx/>
                <a:latin typeface="Arial"/>
                <a:ea typeface="+mn-ea"/>
                <a:cs typeface="+mn-cs"/>
              </a:rPr>
              <a:t>Tung, 1982; Black &amp; Stephens, 1989; McEvoy &amp; Parker, 1995</a:t>
            </a:r>
            <a:r>
              <a:rPr kumimoji="0" lang="en-US" sz="1800" b="0" i="0" u="none" strike="noStrike" kern="1200" cap="none" spc="0" normalizeH="0" baseline="0" noProof="0" dirty="0">
                <a:ln>
                  <a:noFill/>
                </a:ln>
                <a:solidFill>
                  <a:srgbClr val="000000"/>
                </a:solidFill>
                <a:effectLst/>
                <a:uLnTx/>
                <a:uFillTx/>
                <a:latin typeface="Arial"/>
                <a:ea typeface="+mn-ea"/>
                <a:cs typeface="+mn-cs"/>
              </a:rPr>
              <a:t>). Others may remain in the assignment and demonstrate poor job performance due to dysfunctional adjustment (</a:t>
            </a:r>
            <a:r>
              <a:rPr kumimoji="0" lang="en-US" sz="1800" b="0" i="0" u="none" strike="noStrike" kern="1200" cap="none" spc="0" normalizeH="0" baseline="0" noProof="0" dirty="0" err="1">
                <a:ln>
                  <a:noFill/>
                </a:ln>
                <a:solidFill>
                  <a:srgbClr val="000000"/>
                </a:solidFill>
                <a:effectLst/>
                <a:uLnTx/>
                <a:uFillTx/>
                <a:latin typeface="Arial"/>
                <a:ea typeface="+mn-ea"/>
                <a:cs typeface="+mn-cs"/>
              </a:rPr>
              <a:t>Kraimer</a:t>
            </a:r>
            <a:r>
              <a:rPr kumimoji="0" lang="en-US" sz="1800" b="0" i="0" u="none" strike="noStrike" kern="1200" cap="none" spc="0" normalizeH="0" baseline="0" noProof="0" dirty="0">
                <a:ln>
                  <a:noFill/>
                </a:ln>
                <a:solidFill>
                  <a:srgbClr val="000000"/>
                </a:solidFill>
                <a:effectLst/>
                <a:uLnTx/>
                <a:uFillTx/>
                <a:latin typeface="Arial"/>
                <a:ea typeface="+mn-ea"/>
                <a:cs typeface="+mn-cs"/>
              </a:rPr>
              <a:t>, Wayne &amp; Jaworski, 2001; Shaffer, Harrison, </a:t>
            </a:r>
            <a:r>
              <a:rPr kumimoji="0" lang="en-US" sz="1800" b="0" i="0" u="none" strike="noStrike" kern="1200" cap="none" spc="0" normalizeH="0" baseline="0" noProof="0" dirty="0" err="1">
                <a:ln>
                  <a:noFill/>
                </a:ln>
                <a:solidFill>
                  <a:srgbClr val="000000"/>
                </a:solidFill>
                <a:effectLst/>
                <a:uLnTx/>
                <a:uFillTx/>
                <a:latin typeface="Arial"/>
                <a:ea typeface="+mn-ea"/>
                <a:cs typeface="+mn-cs"/>
              </a:rPr>
              <a:t>Gregeren</a:t>
            </a:r>
            <a:r>
              <a:rPr kumimoji="0" lang="en-US" sz="1800" b="0" i="0" u="none" strike="noStrike" kern="1200" cap="none" spc="0" normalizeH="0" baseline="0" noProof="0" dirty="0">
                <a:ln>
                  <a:noFill/>
                </a:ln>
                <a:solidFill>
                  <a:srgbClr val="000000"/>
                </a:solidFill>
                <a:effectLst/>
                <a:uLnTx/>
                <a:uFillTx/>
                <a:latin typeface="Arial"/>
                <a:ea typeface="+mn-ea"/>
                <a:cs typeface="+mn-cs"/>
              </a:rPr>
              <a:t>, Black &amp; </a:t>
            </a:r>
            <a:r>
              <a:rPr kumimoji="0" lang="en-US" sz="1800" b="0" i="0" u="none" strike="noStrike" kern="1200" cap="none" spc="0" normalizeH="0" baseline="0" noProof="0" dirty="0" err="1">
                <a:ln>
                  <a:noFill/>
                </a:ln>
                <a:solidFill>
                  <a:srgbClr val="000000"/>
                </a:solidFill>
                <a:effectLst/>
                <a:uLnTx/>
                <a:uFillTx/>
                <a:latin typeface="Arial"/>
                <a:ea typeface="+mn-ea"/>
                <a:cs typeface="+mn-cs"/>
              </a:rPr>
              <a:t>Ferzandi</a:t>
            </a:r>
            <a:r>
              <a:rPr kumimoji="0" lang="en-US" sz="1800" b="0" i="0" u="none" strike="noStrike" kern="1200" cap="none" spc="0" normalizeH="0" baseline="0" noProof="0" dirty="0">
                <a:ln>
                  <a:noFill/>
                </a:ln>
                <a:solidFill>
                  <a:srgbClr val="000000"/>
                </a:solidFill>
                <a:effectLst/>
                <a:uLnTx/>
                <a:uFillTx/>
                <a:latin typeface="Arial"/>
                <a:ea typeface="+mn-ea"/>
                <a:cs typeface="+mn-cs"/>
              </a:rPr>
              <a:t>, 2006).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This paper is concerned with how personality trait affects the CCA of expatriates assigned </a:t>
            </a:r>
            <a:r>
              <a:rPr kumimoji="0" lang="en-US" sz="1800" b="0" i="0" u="none" strike="noStrike" kern="1200" cap="none" spc="0" normalizeH="0" baseline="0" noProof="0" dirty="0">
                <a:ln>
                  <a:noFill/>
                </a:ln>
                <a:solidFill>
                  <a:srgbClr val="FF0000"/>
                </a:solidFill>
                <a:effectLst/>
                <a:uLnTx/>
                <a:uFillTx/>
                <a:latin typeface="Arial"/>
                <a:ea typeface="+mn-ea"/>
                <a:cs typeface="+mn-cs"/>
              </a:rPr>
              <a:t>to Malaysia. Although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a number of studies have been conducted on the relationship between personality and CCA (Caligiuri, 2000b;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Ward et al., 2004; Huang et al., 2005; </a:t>
            </a:r>
            <a:r>
              <a:rPr kumimoji="0" lang="en-US" sz="1800" b="0" i="0" u="none" strike="noStrike" kern="1200" cap="none" spc="0" normalizeH="0" baseline="0" noProof="0" dirty="0" err="1">
                <a:ln>
                  <a:noFill/>
                </a:ln>
                <a:solidFill>
                  <a:srgbClr val="FF0000"/>
                </a:solidFill>
                <a:effectLst/>
                <a:uLnTx/>
                <a:uFillTx/>
                <a:latin typeface="Arial"/>
                <a:ea typeface="+mn-ea"/>
                <a:cs typeface="+mn-cs"/>
              </a:rPr>
              <a:t>Swagler</a:t>
            </a:r>
            <a:r>
              <a:rPr kumimoji="0" lang="en-US" sz="1800" b="0" i="0" u="none" strike="noStrike" kern="1200" cap="none" spc="0" normalizeH="0" baseline="0" noProof="0" dirty="0">
                <a:ln>
                  <a:noFill/>
                </a:ln>
                <a:solidFill>
                  <a:srgbClr val="FF0000"/>
                </a:solidFill>
                <a:effectLst/>
                <a:uLnTx/>
                <a:uFillTx/>
                <a:latin typeface="Arial"/>
                <a:ea typeface="+mn-ea"/>
                <a:cs typeface="+mn-cs"/>
              </a:rPr>
              <a:t> &amp; </a:t>
            </a:r>
            <a:r>
              <a:rPr kumimoji="0" lang="en-US" sz="1800" b="0" i="0" u="none" strike="noStrike" kern="1200" cap="none" spc="0" normalizeH="0" baseline="0" noProof="0" dirty="0" err="1">
                <a:ln>
                  <a:noFill/>
                </a:ln>
                <a:solidFill>
                  <a:srgbClr val="FF0000"/>
                </a:solidFill>
                <a:effectLst/>
                <a:uLnTx/>
                <a:uFillTx/>
                <a:latin typeface="Arial"/>
                <a:ea typeface="+mn-ea"/>
                <a:cs typeface="+mn-cs"/>
              </a:rPr>
              <a:t>Jome</a:t>
            </a:r>
            <a:r>
              <a:rPr kumimoji="0" lang="en-US" sz="1800" b="0" i="0" u="none" strike="noStrike" kern="1200" cap="none" spc="0" normalizeH="0" baseline="0" noProof="0" dirty="0">
                <a:ln>
                  <a:noFill/>
                </a:ln>
                <a:solidFill>
                  <a:srgbClr val="FF0000"/>
                </a:solidFill>
                <a:effectLst/>
                <a:uLnTx/>
                <a:uFillTx/>
                <a:latin typeface="Arial"/>
                <a:ea typeface="+mn-ea"/>
                <a:cs typeface="+mn-cs"/>
              </a:rPr>
              <a:t>, 2005; Shaffer et al., 2006), it is still uncertain whether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personality factor is the determinant of CCA.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purpose of this study therefore is to investigate how personality related to CCA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expatriates assigned to Malaysia.</a:t>
            </a:r>
          </a:p>
        </p:txBody>
      </p:sp>
      <p:sp>
        <p:nvSpPr>
          <p:cNvPr id="6" name="Speech Bubble: Oval 5">
            <a:extLst>
              <a:ext uri="{FF2B5EF4-FFF2-40B4-BE49-F238E27FC236}">
                <a16:creationId xmlns:a16="http://schemas.microsoft.com/office/drawing/2014/main" id="{9F8129DA-52E4-4314-82CA-1A1633FBFE89}"/>
              </a:ext>
            </a:extLst>
          </p:cNvPr>
          <p:cNvSpPr/>
          <p:nvPr/>
        </p:nvSpPr>
        <p:spPr bwMode="auto">
          <a:xfrm>
            <a:off x="9674086" y="2172939"/>
            <a:ext cx="2676940" cy="596348"/>
          </a:xfrm>
          <a:prstGeom prst="wedgeEllipseCallout">
            <a:avLst>
              <a:gd name="adj1" fmla="val -132427"/>
              <a:gd name="adj2" fmla="val -54307"/>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Context - Issues</a:t>
            </a:r>
            <a:endParaRPr kumimoji="0" lang="en-MY"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Speech Bubble: Oval 6">
            <a:extLst>
              <a:ext uri="{FF2B5EF4-FFF2-40B4-BE49-F238E27FC236}">
                <a16:creationId xmlns:a16="http://schemas.microsoft.com/office/drawing/2014/main" id="{57BA4277-94EB-4481-BD91-F1DDF49BD193}"/>
              </a:ext>
            </a:extLst>
          </p:cNvPr>
          <p:cNvSpPr/>
          <p:nvPr/>
        </p:nvSpPr>
        <p:spPr bwMode="auto">
          <a:xfrm>
            <a:off x="9833112" y="4025207"/>
            <a:ext cx="2676940" cy="596348"/>
          </a:xfrm>
          <a:prstGeom prst="wedgeEllipseCallout">
            <a:avLst>
              <a:gd name="adj1" fmla="val -125001"/>
              <a:gd name="adj2" fmla="val -49863"/>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Evidence</a:t>
            </a:r>
            <a:endParaRPr kumimoji="0" lang="en-MY"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Speech Bubble: Oval 7">
            <a:extLst>
              <a:ext uri="{FF2B5EF4-FFF2-40B4-BE49-F238E27FC236}">
                <a16:creationId xmlns:a16="http://schemas.microsoft.com/office/drawing/2014/main" id="{589E8924-17E7-4371-BE47-3C53C00F1267}"/>
              </a:ext>
            </a:extLst>
          </p:cNvPr>
          <p:cNvSpPr/>
          <p:nvPr/>
        </p:nvSpPr>
        <p:spPr bwMode="auto">
          <a:xfrm>
            <a:off x="9422295" y="5931807"/>
            <a:ext cx="2676940" cy="596348"/>
          </a:xfrm>
          <a:prstGeom prst="wedgeEllipseCallout">
            <a:avLst>
              <a:gd name="adj1" fmla="val -129457"/>
              <a:gd name="adj2" fmla="val -7640"/>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This study</a:t>
            </a:r>
            <a:endParaRPr kumimoji="0" lang="en-MY"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Speech Bubble: Oval 8">
            <a:extLst>
              <a:ext uri="{FF2B5EF4-FFF2-40B4-BE49-F238E27FC236}">
                <a16:creationId xmlns:a16="http://schemas.microsoft.com/office/drawing/2014/main" id="{4059E6B2-F83F-4D0F-901F-73538511BD99}"/>
              </a:ext>
            </a:extLst>
          </p:cNvPr>
          <p:cNvSpPr/>
          <p:nvPr/>
        </p:nvSpPr>
        <p:spPr bwMode="auto">
          <a:xfrm>
            <a:off x="9674086" y="5281127"/>
            <a:ext cx="2676940" cy="596348"/>
          </a:xfrm>
          <a:prstGeom prst="wedgeEllipseCallout">
            <a:avLst>
              <a:gd name="adj1" fmla="val -125001"/>
              <a:gd name="adj2" fmla="val -49863"/>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Gap</a:t>
            </a:r>
            <a:endParaRPr kumimoji="0" lang="en-MY"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2709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FCDA899-61DB-4F02-BEE4-F1F3F1817038}"/>
              </a:ext>
            </a:extLst>
          </p:cNvPr>
          <p:cNvSpPr>
            <a:spLocks noGrp="1"/>
          </p:cNvSpPr>
          <p:nvPr>
            <p:ph type="title"/>
          </p:nvPr>
        </p:nvSpPr>
        <p:spPr>
          <a:xfrm>
            <a:off x="0" y="471487"/>
            <a:ext cx="7403689" cy="1143000"/>
          </a:xfrm>
        </p:spPr>
        <p:txBody>
          <a:bodyPr wrap="square" anchor="ctr">
            <a:normAutofit fontScale="90000"/>
          </a:bodyPr>
          <a:lstStyle/>
          <a:p>
            <a:pPr eaLnBrk="1" hangingPunct="1"/>
            <a:r>
              <a:rPr lang="en-US" altLang="ja-JP" sz="4400" b="1" dirty="0">
                <a:solidFill>
                  <a:srgbClr val="FF0000"/>
                </a:solidFill>
              </a:rPr>
              <a:t>Common Mistakes in Proposal Defense/Viva</a:t>
            </a:r>
            <a:br>
              <a:rPr lang="en-US" altLang="ja-JP" sz="4400" b="1" dirty="0">
                <a:solidFill>
                  <a:srgbClr val="FF0000"/>
                </a:solidFill>
              </a:rPr>
            </a:br>
            <a:endParaRPr lang="en-US" altLang="ja-JP" sz="4400" b="1" dirty="0">
              <a:solidFill>
                <a:srgbClr val="FF0000"/>
              </a:solidFill>
            </a:endParaRPr>
          </a:p>
        </p:txBody>
      </p:sp>
      <p:sp>
        <p:nvSpPr>
          <p:cNvPr id="15363" name="Content Placeholder 2">
            <a:extLst>
              <a:ext uri="{FF2B5EF4-FFF2-40B4-BE49-F238E27FC236}">
                <a16:creationId xmlns:a16="http://schemas.microsoft.com/office/drawing/2014/main" id="{7C532EC0-F51F-4001-99EC-1ACB6235E19A}"/>
              </a:ext>
            </a:extLst>
          </p:cNvPr>
          <p:cNvSpPr>
            <a:spLocks noGrp="1"/>
          </p:cNvSpPr>
          <p:nvPr>
            <p:ph sz="half" idx="1"/>
          </p:nvPr>
        </p:nvSpPr>
        <p:spPr>
          <a:xfrm>
            <a:off x="0" y="1614487"/>
            <a:ext cx="7403689" cy="3936999"/>
          </a:xfrm>
        </p:spPr>
        <p:txBody>
          <a:bodyPr wrap="square" anchor="t">
            <a:normAutofit/>
          </a:bodyPr>
          <a:lstStyle/>
          <a:p>
            <a:pPr marL="514350" indent="-514350" eaLnBrk="1" hangingPunct="1">
              <a:lnSpc>
                <a:spcPct val="90000"/>
              </a:lnSpc>
              <a:buAutoNum type="arabicPeriod"/>
            </a:pPr>
            <a:r>
              <a:rPr lang="en-US" altLang="ja-JP" b="1" dirty="0"/>
              <a:t>Problem Identification</a:t>
            </a:r>
          </a:p>
          <a:p>
            <a:pPr marL="400050" lvl="1" indent="0">
              <a:lnSpc>
                <a:spcPct val="90000"/>
              </a:lnSpc>
              <a:buNone/>
            </a:pPr>
            <a:r>
              <a:rPr lang="en-US" altLang="ja-JP" dirty="0"/>
              <a:t>The problem to investigate is not stated clearly enough. </a:t>
            </a:r>
          </a:p>
          <a:p>
            <a:pPr marL="400050" lvl="1" indent="0">
              <a:lnSpc>
                <a:spcPct val="90000"/>
              </a:lnSpc>
              <a:buNone/>
            </a:pPr>
            <a:endParaRPr lang="en-US" altLang="ja-JP" dirty="0"/>
          </a:p>
          <a:p>
            <a:pPr marL="0" indent="0">
              <a:lnSpc>
                <a:spcPct val="90000"/>
              </a:lnSpc>
              <a:buNone/>
            </a:pPr>
            <a:r>
              <a:rPr lang="en-US" altLang="ja-JP" dirty="0"/>
              <a:t>2. </a:t>
            </a:r>
            <a:r>
              <a:rPr lang="en-US" altLang="ja-JP" b="1" dirty="0"/>
              <a:t>Wrong Sampling method</a:t>
            </a:r>
          </a:p>
          <a:p>
            <a:pPr marL="400050" lvl="1" indent="0">
              <a:lnSpc>
                <a:spcPct val="90000"/>
              </a:lnSpc>
              <a:buNone/>
            </a:pPr>
            <a:endParaRPr lang="en-US" altLang="ja-JP" dirty="0"/>
          </a:p>
          <a:p>
            <a:pPr marL="0" indent="0" eaLnBrk="1" hangingPunct="1">
              <a:lnSpc>
                <a:spcPct val="90000"/>
              </a:lnSpc>
              <a:buNone/>
            </a:pPr>
            <a:endParaRPr lang="en-US" altLang="ja-JP" dirty="0"/>
          </a:p>
          <a:p>
            <a:pPr marL="457200" indent="-457200" eaLnBrk="1" hangingPunct="1">
              <a:lnSpc>
                <a:spcPct val="90000"/>
              </a:lnSpc>
              <a:buAutoNum type="arabicPeriod"/>
            </a:pPr>
            <a:endParaRPr lang="en-US" altLang="ja-JP" sz="2200" dirty="0"/>
          </a:p>
        </p:txBody>
      </p:sp>
      <p:pic>
        <p:nvPicPr>
          <p:cNvPr id="2" name="Picture 1">
            <a:extLst>
              <a:ext uri="{FF2B5EF4-FFF2-40B4-BE49-F238E27FC236}">
                <a16:creationId xmlns:a16="http://schemas.microsoft.com/office/drawing/2014/main" id="{6B067CCC-98BF-4B91-A481-8DA01BB18CE9}"/>
              </a:ext>
            </a:extLst>
          </p:cNvPr>
          <p:cNvPicPr>
            <a:picLocks noChangeAspect="1"/>
          </p:cNvPicPr>
          <p:nvPr/>
        </p:nvPicPr>
        <p:blipFill>
          <a:blip r:embed="rId3"/>
          <a:stretch>
            <a:fillRect/>
          </a:stretch>
        </p:blipFill>
        <p:spPr>
          <a:xfrm>
            <a:off x="7000875" y="0"/>
            <a:ext cx="5191125" cy="5243513"/>
          </a:xfrm>
          <a:prstGeom prst="rect">
            <a:avLst/>
          </a:prstGeom>
          <a:noFill/>
          <a:ln>
            <a:solidFill>
              <a:schemeClr val="accent1"/>
            </a:solidFill>
          </a:ln>
        </p:spPr>
      </p:pic>
      <p:sp>
        <p:nvSpPr>
          <p:cNvPr id="15364" name="Slide Number Placeholder 3" hidden="1">
            <a:extLst>
              <a:ext uri="{FF2B5EF4-FFF2-40B4-BE49-F238E27FC236}">
                <a16:creationId xmlns:a16="http://schemas.microsoft.com/office/drawing/2014/main" id="{6F2941A8-F515-471C-96E6-5C1BF88D43DF}"/>
              </a:ext>
            </a:extLst>
          </p:cNvPr>
          <p:cNvSpPr>
            <a:spLocks noGrp="1"/>
          </p:cNvSpPr>
          <p:nvPr>
            <p:ph type="sldNum" sz="quarter" idx="4294967295"/>
          </p:nvPr>
        </p:nvSpPr>
        <p:spPr bwMode="auto">
          <a:xfrm>
            <a:off x="6553200" y="6248400"/>
            <a:ext cx="1905000"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r" defTabSz="914400" rtl="0" eaLnBrk="0" fontAlgn="base" latinLnBrk="0" hangingPunct="0">
              <a:lnSpc>
                <a:spcPct val="100000"/>
              </a:lnSpc>
              <a:spcBef>
                <a:spcPct val="0"/>
              </a:spcBef>
              <a:spcAft>
                <a:spcPts val="600"/>
              </a:spcAft>
              <a:buClrTx/>
              <a:buSzTx/>
              <a:buFontTx/>
              <a:buNone/>
              <a:tabLst/>
              <a:defRPr/>
            </a:pPr>
            <a:fld id="{4FA255C4-329D-4DB0-986B-8D2D7277A3F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ts val="600"/>
                </a:spcAft>
                <a:buClrTx/>
                <a:buSzTx/>
                <a:buFontTx/>
                <a:buNone/>
                <a:tabLst/>
                <a:defRPr/>
              </a:pPr>
              <a:t>6</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 name="TextBox 7">
            <a:extLst>
              <a:ext uri="{FF2B5EF4-FFF2-40B4-BE49-F238E27FC236}">
                <a16:creationId xmlns:a16="http://schemas.microsoft.com/office/drawing/2014/main" id="{BAF8D8CD-72C4-49E4-874A-35EF8DBA3964}"/>
              </a:ext>
            </a:extLst>
          </p:cNvPr>
          <p:cNvSpPr txBox="1"/>
          <p:nvPr/>
        </p:nvSpPr>
        <p:spPr>
          <a:xfrm>
            <a:off x="0" y="5243513"/>
            <a:ext cx="12182475" cy="1384995"/>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Garamond-Light"/>
                <a:ea typeface="+mn-ea"/>
                <a:cs typeface="+mn-cs"/>
              </a:rPr>
              <a:t>You </a:t>
            </a:r>
            <a:r>
              <a:rPr kumimoji="0" lang="en-US" sz="2800" b="1" i="1" u="none" strike="noStrike" kern="1200" cap="none" spc="0" normalizeH="0" baseline="0" noProof="0" dirty="0">
                <a:ln>
                  <a:noFill/>
                </a:ln>
                <a:solidFill>
                  <a:srgbClr val="002060"/>
                </a:solidFill>
                <a:effectLst/>
                <a:uLnTx/>
                <a:uFillTx/>
                <a:latin typeface="Garamond-LightItalic"/>
                <a:ea typeface="+mn-ea"/>
                <a:cs typeface="+mn-cs"/>
              </a:rPr>
              <a:t>should </a:t>
            </a:r>
            <a:r>
              <a:rPr kumimoji="0" lang="en-US" sz="2800" b="1" i="0" u="none" strike="noStrike" kern="1200" cap="none" spc="0" normalizeH="0" baseline="0" noProof="0" dirty="0">
                <a:ln>
                  <a:noFill/>
                </a:ln>
                <a:solidFill>
                  <a:srgbClr val="002060"/>
                </a:solidFill>
                <a:effectLst/>
                <a:uLnTx/>
                <a:uFillTx/>
                <a:latin typeface="Garamond-Light"/>
                <a:ea typeface="+mn-ea"/>
                <a:cs typeface="+mn-cs"/>
              </a:rPr>
              <a:t>research a problem if the study of it potentially: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Garamond-Light"/>
                <a:ea typeface="+mn-ea"/>
                <a:cs typeface="+mn-cs"/>
              </a:rPr>
              <a:t> 1. Contributes to educational knowledge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Garamond-Light"/>
                <a:ea typeface="+mn-ea"/>
                <a:cs typeface="+mn-cs"/>
              </a:rPr>
              <a:t>2. Adds to the effectiveness of practice.</a:t>
            </a:r>
            <a:endParaRPr kumimoji="0" lang="en-MY" sz="1800" b="1"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3964685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9431-74BC-4FB5-91AB-EC4261B73C88}"/>
              </a:ext>
            </a:extLst>
          </p:cNvPr>
          <p:cNvSpPr>
            <a:spLocks noGrp="1"/>
          </p:cNvSpPr>
          <p:nvPr>
            <p:ph type="title"/>
          </p:nvPr>
        </p:nvSpPr>
        <p:spPr>
          <a:xfrm>
            <a:off x="647700" y="274638"/>
            <a:ext cx="9389533" cy="1143000"/>
          </a:xfrm>
        </p:spPr>
        <p:txBody>
          <a:bodyPr wrap="square" anchor="ctr">
            <a:normAutofit fontScale="90000"/>
          </a:bodyPr>
          <a:lstStyle/>
          <a:p>
            <a:r>
              <a:rPr lang="en-MY" sz="3600" b="1" i="0" u="none" strike="noStrike" baseline="0" dirty="0">
                <a:solidFill>
                  <a:srgbClr val="C00000"/>
                </a:solidFill>
              </a:rPr>
              <a:t>Putting It Together: Title, Problem Statements,</a:t>
            </a:r>
            <a:br>
              <a:rPr lang="en-MY" sz="3600" b="1" i="0" u="none" strike="noStrike" baseline="0" dirty="0">
                <a:solidFill>
                  <a:srgbClr val="C00000"/>
                </a:solidFill>
              </a:rPr>
            </a:br>
            <a:r>
              <a:rPr lang="en-US" sz="3600" b="1" i="0" u="none" strike="noStrike" baseline="0" dirty="0">
                <a:solidFill>
                  <a:srgbClr val="C00000"/>
                </a:solidFill>
              </a:rPr>
              <a:t>Purpose Statements, and Research Questions</a:t>
            </a:r>
            <a:endParaRPr lang="en-MY" sz="3600" dirty="0">
              <a:solidFill>
                <a:srgbClr val="C00000"/>
              </a:solidFill>
            </a:endParaRPr>
          </a:p>
        </p:txBody>
      </p:sp>
      <p:pic>
        <p:nvPicPr>
          <p:cNvPr id="1026" name="Picture 2" descr="Put All Together Puzzle Pieces Solving Stock Illustration 296344148">
            <a:extLst>
              <a:ext uri="{FF2B5EF4-FFF2-40B4-BE49-F238E27FC236}">
                <a16:creationId xmlns:a16="http://schemas.microsoft.com/office/drawing/2014/main" id="{C12BF9BF-18A5-432A-9176-32CCE96BBD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8168" y="1736728"/>
            <a:ext cx="4677997" cy="4525963"/>
          </a:xfrm>
          <a:prstGeom prst="rect">
            <a:avLst/>
          </a:prstGeom>
          <a:solidFill>
            <a:srgbClr val="FFFFFF"/>
          </a:solidFill>
        </p:spPr>
      </p:pic>
      <p:sp>
        <p:nvSpPr>
          <p:cNvPr id="4" name="Footer Placeholder 3">
            <a:extLst>
              <a:ext uri="{FF2B5EF4-FFF2-40B4-BE49-F238E27FC236}">
                <a16:creationId xmlns:a16="http://schemas.microsoft.com/office/drawing/2014/main" id="{494958CF-7026-414A-BB9E-4A2A38E9285F}"/>
              </a:ext>
            </a:extLst>
          </p:cNvPr>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1971749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117256" y="5486401"/>
            <a:ext cx="2171700" cy="176213"/>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rPr>
              <a:t>Dr Jugindar Singh</a:t>
            </a:r>
            <a:endParaRPr kumimoji="0" lang="en-US" sz="80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194562" name="Rectangle 2"/>
          <p:cNvSpPr>
            <a:spLocks noGrp="1" noChangeArrowheads="1"/>
          </p:cNvSpPr>
          <p:nvPr>
            <p:ph type="title"/>
          </p:nvPr>
        </p:nvSpPr>
        <p:spPr>
          <a:xfrm>
            <a:off x="0" y="28135"/>
            <a:ext cx="12192000" cy="1176700"/>
          </a:xfrm>
          <a:solidFill>
            <a:srgbClr val="0070C0"/>
          </a:solidFill>
        </p:spPr>
        <p:txBody>
          <a:bodyPr>
            <a:normAutofit fontScale="90000"/>
          </a:bodyPr>
          <a:lstStyle/>
          <a:p>
            <a:r>
              <a:rPr lang="en-US" sz="3600" dirty="0">
                <a:solidFill>
                  <a:schemeClr val="bg1"/>
                </a:solidFill>
              </a:rPr>
              <a:t>Putting It Together: Title, Problem Statements, Purpose Statements, and Research Questions</a:t>
            </a:r>
            <a:br>
              <a:rPr lang="en-US" dirty="0">
                <a:solidFill>
                  <a:schemeClr val="bg1"/>
                </a:solidFill>
              </a:rPr>
            </a:br>
            <a:r>
              <a:rPr lang="en-US" dirty="0">
                <a:solidFill>
                  <a:schemeClr val="bg1"/>
                </a:solidFill>
              </a:rPr>
              <a:t> </a:t>
            </a:r>
            <a:endParaRPr lang="en-US" b="1" dirty="0">
              <a:solidFill>
                <a:schemeClr val="bg1"/>
              </a:solidFill>
            </a:endParaRPr>
          </a:p>
        </p:txBody>
      </p:sp>
      <p:sp>
        <p:nvSpPr>
          <p:cNvPr id="194563" name="Oval 3"/>
          <p:cNvSpPr>
            <a:spLocks noChangeArrowheads="1"/>
          </p:cNvSpPr>
          <p:nvPr/>
        </p:nvSpPr>
        <p:spPr bwMode="auto">
          <a:xfrm>
            <a:off x="1650725" y="2228850"/>
            <a:ext cx="1085850" cy="628650"/>
          </a:xfrm>
          <a:prstGeom prst="ellipse">
            <a:avLst/>
          </a:prstGeom>
          <a:solidFill>
            <a:schemeClr val="bg1"/>
          </a:solidFill>
          <a:ln w="9525">
            <a:solidFill>
              <a:srgbClr val="FF0000"/>
            </a:solidFill>
            <a:round/>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Times New Roman"/>
                <a:ea typeface="+mn-ea"/>
                <a:cs typeface="+mn-cs"/>
              </a:rPr>
              <a:t>General</a:t>
            </a:r>
            <a:endParaRPr kumimoji="0" lang="en-US" sz="1800" b="0" i="0" u="none" strike="noStrike" kern="1200" cap="none" spc="0" normalizeH="0" baseline="0" noProof="0">
              <a:ln>
                <a:noFill/>
              </a:ln>
              <a:solidFill>
                <a:srgbClr val="002060"/>
              </a:solidFill>
              <a:effectLst/>
              <a:uLnTx/>
              <a:uFillTx/>
              <a:latin typeface="Times New Roman"/>
              <a:ea typeface="+mn-ea"/>
              <a:cs typeface="+mn-cs"/>
            </a:endParaRPr>
          </a:p>
        </p:txBody>
      </p:sp>
      <p:sp>
        <p:nvSpPr>
          <p:cNvPr id="194564" name="Oval 4"/>
          <p:cNvSpPr>
            <a:spLocks noChangeArrowheads="1"/>
          </p:cNvSpPr>
          <p:nvPr/>
        </p:nvSpPr>
        <p:spPr bwMode="auto">
          <a:xfrm>
            <a:off x="1593575" y="4686300"/>
            <a:ext cx="1085850" cy="628650"/>
          </a:xfrm>
          <a:prstGeom prst="ellipse">
            <a:avLst/>
          </a:prstGeom>
          <a:solidFill>
            <a:schemeClr val="bg1"/>
          </a:solidFill>
          <a:ln w="9525">
            <a:solidFill>
              <a:srgbClr val="FF0000"/>
            </a:solidFill>
            <a:round/>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marL="0" marR="0" lvl="0" indent="0" algn="ctr" defTabSz="3429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2060"/>
              </a:solidFill>
              <a:effectLst/>
              <a:uLnTx/>
              <a:uFillTx/>
              <a:latin typeface="Times New Roman"/>
              <a:ea typeface="+mn-ea"/>
              <a:cs typeface="+mn-cs"/>
            </a:endParaRPr>
          </a:p>
        </p:txBody>
      </p:sp>
      <p:sp>
        <p:nvSpPr>
          <p:cNvPr id="194565" name="Text Box 5"/>
          <p:cNvSpPr txBox="1">
            <a:spLocks noChangeArrowheads="1"/>
          </p:cNvSpPr>
          <p:nvPr/>
        </p:nvSpPr>
        <p:spPr bwMode="auto">
          <a:xfrm>
            <a:off x="1695971" y="4800601"/>
            <a:ext cx="1208985" cy="461665"/>
          </a:xfrm>
          <a:prstGeom prst="rect">
            <a:avLst/>
          </a:prstGeom>
          <a:solidFill>
            <a:schemeClr val="bg1"/>
          </a:solidFill>
          <a:ln>
            <a:solidFill>
              <a:srgbClr val="FF0000"/>
            </a:solidFill>
          </a:ln>
          <a:effectLst/>
        </p:spPr>
        <p:txBody>
          <a:bodyPr wrap="none">
            <a:spAutoFit/>
          </a:bodyPr>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a:ea typeface="+mn-ea"/>
                <a:cs typeface="+mn-cs"/>
              </a:rPr>
              <a:t>Specific</a:t>
            </a:r>
            <a:endParaRPr kumimoji="0" lang="en-US" sz="2400" b="0" i="0" u="none" strike="noStrike" kern="1200" cap="none" spc="0" normalizeH="0" baseline="0" noProof="0">
              <a:ln>
                <a:noFill/>
              </a:ln>
              <a:solidFill>
                <a:srgbClr val="002060"/>
              </a:solidFill>
              <a:effectLst/>
              <a:uLnTx/>
              <a:uFillTx/>
              <a:latin typeface="Times New Roman"/>
              <a:ea typeface="+mn-ea"/>
              <a:cs typeface="+mn-cs"/>
            </a:endParaRPr>
          </a:p>
        </p:txBody>
      </p:sp>
      <p:sp>
        <p:nvSpPr>
          <p:cNvPr id="194566" name="AutoShape 6"/>
          <p:cNvSpPr>
            <a:spLocks noChangeArrowheads="1"/>
          </p:cNvSpPr>
          <p:nvPr/>
        </p:nvSpPr>
        <p:spPr bwMode="auto">
          <a:xfrm>
            <a:off x="1936475" y="3028950"/>
            <a:ext cx="514350" cy="1600200"/>
          </a:xfrm>
          <a:prstGeom prst="downArrow">
            <a:avLst>
              <a:gd name="adj1" fmla="val 50000"/>
              <a:gd name="adj2" fmla="val 77778"/>
            </a:avLst>
          </a:prstGeom>
          <a:solidFill>
            <a:schemeClr val="bg1"/>
          </a:solidFill>
          <a:ln w="9525">
            <a:solidFill>
              <a:srgbClr val="FF0000"/>
            </a:solidFill>
            <a:miter lim="800000"/>
            <a:headEnd/>
            <a:tailEnd/>
          </a:ln>
          <a:effec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2060"/>
              </a:solidFill>
              <a:effectLst/>
              <a:uLnTx/>
              <a:uFillTx/>
              <a:latin typeface="Gill Sans MT" panose="020B0502020104020203"/>
              <a:ea typeface="+mn-ea"/>
              <a:cs typeface="+mn-cs"/>
            </a:endParaRPr>
          </a:p>
        </p:txBody>
      </p:sp>
      <p:sp>
        <p:nvSpPr>
          <p:cNvPr id="194567" name="Rectangle 7"/>
          <p:cNvSpPr>
            <a:spLocks noChangeArrowheads="1"/>
          </p:cNvSpPr>
          <p:nvPr/>
        </p:nvSpPr>
        <p:spPr bwMode="auto">
          <a:xfrm>
            <a:off x="3022325" y="2228850"/>
            <a:ext cx="1244875" cy="647700"/>
          </a:xfrm>
          <a:prstGeom prst="rect">
            <a:avLst/>
          </a:prstGeom>
          <a:solidFill>
            <a:schemeClr val="bg1"/>
          </a:solidFill>
          <a:ln w="9525">
            <a:solidFill>
              <a:srgbClr val="FF0000"/>
            </a:solidFill>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Times New Roman"/>
                <a:ea typeface="+mn-ea"/>
                <a:cs typeface="+mn-cs"/>
              </a:rPr>
              <a:t>Topic</a:t>
            </a:r>
          </a:p>
        </p:txBody>
      </p:sp>
      <p:sp>
        <p:nvSpPr>
          <p:cNvPr id="194568" name="Rectangle 8"/>
          <p:cNvSpPr>
            <a:spLocks noChangeArrowheads="1"/>
          </p:cNvSpPr>
          <p:nvPr/>
        </p:nvSpPr>
        <p:spPr bwMode="auto">
          <a:xfrm>
            <a:off x="2942936" y="3091321"/>
            <a:ext cx="1244875" cy="647700"/>
          </a:xfrm>
          <a:prstGeom prst="rect">
            <a:avLst/>
          </a:prstGeom>
          <a:solidFill>
            <a:schemeClr val="bg1"/>
          </a:solidFill>
          <a:ln w="9525">
            <a:solidFill>
              <a:srgbClr val="FF0000"/>
            </a:solidFill>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a:ea typeface="+mn-ea"/>
                <a:cs typeface="+mn-cs"/>
              </a:rPr>
              <a:t>Research</a:t>
            </a:r>
          </a:p>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a:ea typeface="+mn-ea"/>
                <a:cs typeface="+mn-cs"/>
              </a:rPr>
              <a:t>Problem</a:t>
            </a:r>
            <a:endParaRPr kumimoji="0" lang="en-US" sz="1800" b="0" i="0" u="none" strike="noStrike" kern="1200" cap="none" spc="0" normalizeH="0" baseline="0" noProof="0" dirty="0">
              <a:ln>
                <a:noFill/>
              </a:ln>
              <a:solidFill>
                <a:srgbClr val="002060"/>
              </a:solidFill>
              <a:effectLst/>
              <a:uLnTx/>
              <a:uFillTx/>
              <a:latin typeface="Times New Roman"/>
              <a:ea typeface="+mn-ea"/>
              <a:cs typeface="+mn-cs"/>
            </a:endParaRPr>
          </a:p>
        </p:txBody>
      </p:sp>
      <p:sp>
        <p:nvSpPr>
          <p:cNvPr id="194569" name="Rectangle 9"/>
          <p:cNvSpPr>
            <a:spLocks noChangeArrowheads="1"/>
          </p:cNvSpPr>
          <p:nvPr/>
        </p:nvSpPr>
        <p:spPr bwMode="auto">
          <a:xfrm>
            <a:off x="2904956" y="4038600"/>
            <a:ext cx="1244875" cy="647700"/>
          </a:xfrm>
          <a:prstGeom prst="rect">
            <a:avLst/>
          </a:prstGeom>
          <a:solidFill>
            <a:schemeClr val="bg1"/>
          </a:solidFill>
          <a:ln w="9525">
            <a:solidFill>
              <a:srgbClr val="FF0000"/>
            </a:solidFill>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a:ea typeface="+mn-ea"/>
                <a:cs typeface="+mn-cs"/>
              </a:rPr>
              <a:t>Purpose</a:t>
            </a:r>
          </a:p>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a:ea typeface="+mn-ea"/>
                <a:cs typeface="+mn-cs"/>
              </a:rPr>
              <a:t>Statement</a:t>
            </a:r>
            <a:endParaRPr kumimoji="0" lang="en-US" sz="1800" b="0" i="0" u="none" strike="noStrike" kern="1200" cap="none" spc="0" normalizeH="0" baseline="0" noProof="0" dirty="0">
              <a:ln>
                <a:noFill/>
              </a:ln>
              <a:solidFill>
                <a:srgbClr val="002060"/>
              </a:solidFill>
              <a:effectLst/>
              <a:uLnTx/>
              <a:uFillTx/>
              <a:latin typeface="Times New Roman"/>
              <a:ea typeface="+mn-ea"/>
              <a:cs typeface="+mn-cs"/>
            </a:endParaRPr>
          </a:p>
        </p:txBody>
      </p:sp>
      <p:sp>
        <p:nvSpPr>
          <p:cNvPr id="194570" name="Rectangle 10"/>
          <p:cNvSpPr>
            <a:spLocks noChangeArrowheads="1"/>
          </p:cNvSpPr>
          <p:nvPr/>
        </p:nvSpPr>
        <p:spPr bwMode="auto">
          <a:xfrm>
            <a:off x="2944128" y="5138784"/>
            <a:ext cx="1244875" cy="647700"/>
          </a:xfrm>
          <a:prstGeom prst="rect">
            <a:avLst/>
          </a:prstGeom>
          <a:solidFill>
            <a:schemeClr val="bg1"/>
          </a:solidFill>
          <a:ln w="9525">
            <a:solidFill>
              <a:srgbClr val="FF0000"/>
            </a:solidFill>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a:ea typeface="+mn-ea"/>
                <a:cs typeface="+mn-cs"/>
              </a:rPr>
              <a:t>Research</a:t>
            </a:r>
          </a:p>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a:ea typeface="+mn-ea"/>
                <a:cs typeface="+mn-cs"/>
              </a:rPr>
              <a:t>Question</a:t>
            </a:r>
          </a:p>
        </p:txBody>
      </p:sp>
      <p:sp>
        <p:nvSpPr>
          <p:cNvPr id="194571" name="Text Box 11"/>
          <p:cNvSpPr txBox="1">
            <a:spLocks noChangeArrowheads="1"/>
          </p:cNvSpPr>
          <p:nvPr/>
        </p:nvSpPr>
        <p:spPr bwMode="auto">
          <a:xfrm>
            <a:off x="4336776" y="2400300"/>
            <a:ext cx="26661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Times New Roman"/>
                <a:ea typeface="+mn-ea"/>
                <a:cs typeface="+mn-cs"/>
              </a:rPr>
              <a:t>Barriers faced by women in </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Times New Roman"/>
                <a:ea typeface="+mn-ea"/>
                <a:cs typeface="+mn-cs"/>
              </a:rPr>
              <a:t>career advancement</a:t>
            </a:r>
            <a:endParaRPr kumimoji="0" lang="en-US" sz="1800" b="1" i="0" u="none" strike="noStrike" kern="1200" cap="none" spc="0" normalizeH="0" baseline="0" noProof="0" dirty="0">
              <a:ln>
                <a:noFill/>
              </a:ln>
              <a:solidFill>
                <a:srgbClr val="002060"/>
              </a:solidFill>
              <a:effectLst/>
              <a:uLnTx/>
              <a:uFillTx/>
              <a:latin typeface="Times New Roman"/>
              <a:ea typeface="+mn-ea"/>
              <a:cs typeface="+mn-cs"/>
            </a:endParaRPr>
          </a:p>
        </p:txBody>
      </p:sp>
      <p:sp>
        <p:nvSpPr>
          <p:cNvPr id="194572" name="Text Box 12"/>
          <p:cNvSpPr txBox="1">
            <a:spLocks noChangeArrowheads="1"/>
          </p:cNvSpPr>
          <p:nvPr/>
        </p:nvSpPr>
        <p:spPr bwMode="auto">
          <a:xfrm>
            <a:off x="4322126" y="3122783"/>
            <a:ext cx="23431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Times New Roman"/>
                <a:ea typeface="+mn-ea"/>
                <a:cs typeface="+mn-cs"/>
              </a:rPr>
              <a:t>Low number of women in leadership positions</a:t>
            </a:r>
            <a:endParaRPr kumimoji="0" lang="en-US" sz="1800" b="1" i="0" u="none" strike="noStrike" kern="1200" cap="none" spc="0" normalizeH="0" baseline="0" noProof="0" dirty="0">
              <a:ln>
                <a:noFill/>
              </a:ln>
              <a:solidFill>
                <a:srgbClr val="002060"/>
              </a:solidFill>
              <a:effectLst/>
              <a:uLnTx/>
              <a:uFillTx/>
              <a:latin typeface="Times New Roman"/>
              <a:ea typeface="+mn-ea"/>
              <a:cs typeface="+mn-cs"/>
            </a:endParaRPr>
          </a:p>
        </p:txBody>
      </p:sp>
      <p:sp>
        <p:nvSpPr>
          <p:cNvPr id="194573" name="Text Box 13"/>
          <p:cNvSpPr txBox="1">
            <a:spLocks noChangeArrowheads="1"/>
          </p:cNvSpPr>
          <p:nvPr/>
        </p:nvSpPr>
        <p:spPr bwMode="auto">
          <a:xfrm>
            <a:off x="4312775" y="4009090"/>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Times New Roman"/>
                <a:ea typeface="+mn-ea"/>
                <a:cs typeface="+mn-cs"/>
              </a:rPr>
              <a:t>To study barriers faced  by women in career advancement in Brunei </a:t>
            </a:r>
            <a:endParaRPr kumimoji="0" lang="en-US" sz="1800" b="1" i="0" u="none" strike="noStrike" kern="1200" cap="none" spc="0" normalizeH="0" baseline="0" noProof="0" dirty="0">
              <a:ln>
                <a:noFill/>
              </a:ln>
              <a:solidFill>
                <a:srgbClr val="002060"/>
              </a:solidFill>
              <a:effectLst/>
              <a:uLnTx/>
              <a:uFillTx/>
              <a:latin typeface="Times New Roman"/>
              <a:ea typeface="+mn-ea"/>
              <a:cs typeface="+mn-cs"/>
            </a:endParaRPr>
          </a:p>
        </p:txBody>
      </p:sp>
      <p:sp>
        <p:nvSpPr>
          <p:cNvPr id="194574" name="Text Box 14"/>
          <p:cNvSpPr txBox="1">
            <a:spLocks noChangeArrowheads="1"/>
          </p:cNvSpPr>
          <p:nvPr/>
        </p:nvSpPr>
        <p:spPr bwMode="auto">
          <a:xfrm>
            <a:off x="4285683" y="5047136"/>
            <a:ext cx="2743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Times New Roman"/>
                <a:ea typeface="+mn-ea"/>
                <a:cs typeface="+mn-cs"/>
              </a:rPr>
              <a:t>Does Glass ceiling effect, fat cat syndrome ad queen bee syndrome affect the career development of women?</a:t>
            </a:r>
            <a:endParaRPr kumimoji="0" lang="en-US" sz="1800" b="1" i="0" u="none" strike="noStrike" kern="1200" cap="none" spc="0" normalizeH="0" baseline="0" noProof="0" dirty="0">
              <a:ln>
                <a:noFill/>
              </a:ln>
              <a:solidFill>
                <a:srgbClr val="002060"/>
              </a:solidFill>
              <a:effectLst/>
              <a:uLnTx/>
              <a:uFillTx/>
              <a:latin typeface="Times New Roman"/>
              <a:ea typeface="+mn-ea"/>
              <a:cs typeface="+mn-cs"/>
            </a:endParaRPr>
          </a:p>
        </p:txBody>
      </p:sp>
      <p:sp>
        <p:nvSpPr>
          <p:cNvPr id="2" name="TextBox 1"/>
          <p:cNvSpPr txBox="1"/>
          <p:nvPr/>
        </p:nvSpPr>
        <p:spPr>
          <a:xfrm>
            <a:off x="4565377" y="2057400"/>
            <a:ext cx="1055097" cy="400110"/>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Example</a:t>
            </a:r>
          </a:p>
        </p:txBody>
      </p:sp>
      <p:sp>
        <p:nvSpPr>
          <p:cNvPr id="3" name="Rectangle 2">
            <a:extLst>
              <a:ext uri="{FF2B5EF4-FFF2-40B4-BE49-F238E27FC236}">
                <a16:creationId xmlns:a16="http://schemas.microsoft.com/office/drawing/2014/main" id="{3257CB5D-74B6-4C60-A08C-5C723765265B}"/>
              </a:ext>
            </a:extLst>
          </p:cNvPr>
          <p:cNvSpPr/>
          <p:nvPr/>
        </p:nvSpPr>
        <p:spPr>
          <a:xfrm>
            <a:off x="7028883" y="2006563"/>
            <a:ext cx="5163117" cy="4154984"/>
          </a:xfrm>
          <a:prstGeom prst="rect">
            <a:avLst/>
          </a:prstGeom>
          <a:solidFill>
            <a:schemeClr val="bg1"/>
          </a:solidFill>
          <a:ln>
            <a:solidFill>
              <a:schemeClr val="accent1"/>
            </a:solidFill>
          </a:ln>
        </p:spPr>
        <p:txBody>
          <a:bodyPr wrap="square">
            <a:spAutoFit/>
          </a:bodyPr>
          <a:lstStyle/>
          <a:p>
            <a:pPr marL="457200" marR="0" lvl="0" indent="-4572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A </a:t>
            </a:r>
            <a:r>
              <a:rPr kumimoji="0" lang="en-US" alt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research topic</a:t>
            </a:r>
            <a:r>
              <a:rPr kumimoji="0" lang="en-US" alt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is the broad subject matter being addressed in a study.</a:t>
            </a:r>
          </a:p>
          <a:p>
            <a:pPr marL="457200" marR="0" lvl="0" indent="-4572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A research problem is an educational issue or problem that justify a study</a:t>
            </a:r>
          </a:p>
          <a:p>
            <a:pPr marL="457200" marR="0" lvl="0" indent="-4572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A </a:t>
            </a:r>
            <a:r>
              <a:rPr kumimoji="0" lang="en-US" alt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purpose</a:t>
            </a:r>
            <a:r>
              <a:rPr kumimoji="0" lang="en-US" altLang="en-US" sz="2400" b="0" i="0" u="none" strike="noStrike" kern="1200" cap="none" spc="0" normalizeH="0" baseline="0" noProof="0" dirty="0">
                <a:ln>
                  <a:noFill/>
                </a:ln>
                <a:solidFill>
                  <a:srgbClr val="9BAFB5"/>
                </a:solidFill>
                <a:effectLst/>
                <a:uLnTx/>
                <a:uFillTx/>
                <a:latin typeface="Gill Sans MT" panose="020B0502020104020203"/>
                <a:ea typeface="+mn-ea"/>
                <a:cs typeface="+mn-cs"/>
              </a:rPr>
              <a:t> </a:t>
            </a:r>
            <a:r>
              <a:rPr kumimoji="0" lang="en-US" alt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is the major intent or objective of the study.</a:t>
            </a:r>
          </a:p>
          <a:p>
            <a:pPr marL="457200" marR="0" lvl="0" indent="-4572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alt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Research questions</a:t>
            </a:r>
            <a:r>
              <a:rPr kumimoji="0" lang="en-US" alt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are questions the researcher would like answered or addressed in the study.</a:t>
            </a:r>
          </a:p>
        </p:txBody>
      </p:sp>
      <p:sp>
        <p:nvSpPr>
          <p:cNvPr id="4" name="Rectangle 3">
            <a:extLst>
              <a:ext uri="{FF2B5EF4-FFF2-40B4-BE49-F238E27FC236}">
                <a16:creationId xmlns:a16="http://schemas.microsoft.com/office/drawing/2014/main" id="{8F82EA21-3968-4660-A2C5-ACF0F8C0EF9A}"/>
              </a:ext>
            </a:extLst>
          </p:cNvPr>
          <p:cNvSpPr/>
          <p:nvPr/>
        </p:nvSpPr>
        <p:spPr>
          <a:xfrm>
            <a:off x="1847314" y="1620358"/>
            <a:ext cx="5096973" cy="461665"/>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Gill Sans MT" panose="020B0502020104020203"/>
                <a:ea typeface="+mn-ea"/>
                <a:cs typeface="+mn-cs"/>
              </a:rPr>
              <a:t>Barriers towards leadership Roles </a:t>
            </a:r>
          </a:p>
        </p:txBody>
      </p:sp>
      <p:sp>
        <p:nvSpPr>
          <p:cNvPr id="5" name="Slide Number Placeholder 4">
            <a:extLst>
              <a:ext uri="{FF2B5EF4-FFF2-40B4-BE49-F238E27FC236}">
                <a16:creationId xmlns:a16="http://schemas.microsoft.com/office/drawing/2014/main" id="{ED914B7F-7B80-42B0-8201-5171E2AED82B}"/>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F680F7CF-366D-4052-BDF7-6C497502FA3C}"/>
              </a:ext>
            </a:extLst>
          </p:cNvPr>
          <p:cNvSpPr txBox="1"/>
          <p:nvPr/>
        </p:nvSpPr>
        <p:spPr>
          <a:xfrm>
            <a:off x="20553" y="942020"/>
            <a:ext cx="547314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4800" b="1" i="0" u="none" strike="noStrike" kern="1200" cap="none" spc="0" normalizeH="0" baseline="0" noProof="0" dirty="0">
                <a:ln>
                  <a:noFill/>
                </a:ln>
                <a:solidFill>
                  <a:srgbClr val="FF0000"/>
                </a:solidFill>
                <a:effectLst/>
                <a:uLnTx/>
                <a:uFillTx/>
                <a:latin typeface="Arial"/>
                <a:ea typeface="+mn-ea"/>
                <a:cs typeface="+mn-cs"/>
              </a:rPr>
              <a:t>ALIGN………</a:t>
            </a:r>
          </a:p>
        </p:txBody>
      </p:sp>
    </p:spTree>
    <p:extLst>
      <p:ext uri="{BB962C8B-B14F-4D97-AF65-F5344CB8AC3E}">
        <p14:creationId xmlns:p14="http://schemas.microsoft.com/office/powerpoint/2010/main" val="5121382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4567"/>
                                        </p:tgtEl>
                                        <p:attrNameLst>
                                          <p:attrName>style.visibility</p:attrName>
                                        </p:attrNameLst>
                                      </p:cBhvr>
                                      <p:to>
                                        <p:strVal val="visible"/>
                                      </p:to>
                                    </p:set>
                                    <p:animEffect transition="in" filter="box(out)">
                                      <p:cBhvr>
                                        <p:cTn id="7" dur="500"/>
                                        <p:tgtEl>
                                          <p:spTgt spid="19456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571"/>
                                        </p:tgtEl>
                                        <p:attrNameLst>
                                          <p:attrName>style.visibility</p:attrName>
                                        </p:attrNameLst>
                                      </p:cBhvr>
                                      <p:to>
                                        <p:strVal val="visible"/>
                                      </p:to>
                                    </p:set>
                                    <p:animEffect transition="in" filter="dissolve">
                                      <p:cBhvr>
                                        <p:cTn id="11" dur="500"/>
                                        <p:tgtEl>
                                          <p:spTgt spid="1945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94568"/>
                                        </p:tgtEl>
                                        <p:attrNameLst>
                                          <p:attrName>style.visibility</p:attrName>
                                        </p:attrNameLst>
                                      </p:cBhvr>
                                      <p:to>
                                        <p:strVal val="visible"/>
                                      </p:to>
                                    </p:set>
                                    <p:animEffect transition="in" filter="box(out)">
                                      <p:cBhvr>
                                        <p:cTn id="16" dur="500"/>
                                        <p:tgtEl>
                                          <p:spTgt spid="194568"/>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94572"/>
                                        </p:tgtEl>
                                        <p:attrNameLst>
                                          <p:attrName>style.visibility</p:attrName>
                                        </p:attrNameLst>
                                      </p:cBhvr>
                                      <p:to>
                                        <p:strVal val="visible"/>
                                      </p:to>
                                    </p:set>
                                    <p:animEffect transition="in" filter="dissolve">
                                      <p:cBhvr>
                                        <p:cTn id="20" dur="500"/>
                                        <p:tgtEl>
                                          <p:spTgt spid="19457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94569"/>
                                        </p:tgtEl>
                                        <p:attrNameLst>
                                          <p:attrName>style.visibility</p:attrName>
                                        </p:attrNameLst>
                                      </p:cBhvr>
                                      <p:to>
                                        <p:strVal val="visible"/>
                                      </p:to>
                                    </p:set>
                                    <p:animEffect transition="in" filter="box(out)">
                                      <p:cBhvr>
                                        <p:cTn id="25" dur="500"/>
                                        <p:tgtEl>
                                          <p:spTgt spid="194569"/>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94573"/>
                                        </p:tgtEl>
                                        <p:attrNameLst>
                                          <p:attrName>style.visibility</p:attrName>
                                        </p:attrNameLst>
                                      </p:cBhvr>
                                      <p:to>
                                        <p:strVal val="visible"/>
                                      </p:to>
                                    </p:set>
                                    <p:animEffect transition="in" filter="dissolve">
                                      <p:cBhvr>
                                        <p:cTn id="29" dur="500"/>
                                        <p:tgtEl>
                                          <p:spTgt spid="19457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194570"/>
                                        </p:tgtEl>
                                        <p:attrNameLst>
                                          <p:attrName>style.visibility</p:attrName>
                                        </p:attrNameLst>
                                      </p:cBhvr>
                                      <p:to>
                                        <p:strVal val="visible"/>
                                      </p:to>
                                    </p:set>
                                    <p:animEffect transition="in" filter="box(out)">
                                      <p:cBhvr>
                                        <p:cTn id="34" dur="500"/>
                                        <p:tgtEl>
                                          <p:spTgt spid="194570"/>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94574"/>
                                        </p:tgtEl>
                                        <p:attrNameLst>
                                          <p:attrName>style.visibility</p:attrName>
                                        </p:attrNameLst>
                                      </p:cBhvr>
                                      <p:to>
                                        <p:strVal val="visible"/>
                                      </p:to>
                                    </p:set>
                                    <p:animEffect transition="in" filter="dissolve">
                                      <p:cBhvr>
                                        <p:cTn id="38" dur="500"/>
                                        <p:tgtEl>
                                          <p:spTgt spid="194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animBg="1" autoUpdateAnimBg="0"/>
      <p:bldP spid="194568" grpId="0" animBg="1" autoUpdateAnimBg="0"/>
      <p:bldP spid="194569" grpId="0" animBg="1" autoUpdateAnimBg="0"/>
      <p:bldP spid="194570" grpId="0" animBg="1" autoUpdateAnimBg="0"/>
      <p:bldP spid="194571" grpId="0" autoUpdateAnimBg="0"/>
      <p:bldP spid="194572" grpId="0" autoUpdateAnimBg="0"/>
      <p:bldP spid="194573" grpId="0" autoUpdateAnimBg="0"/>
      <p:bldP spid="19457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91F5-F35F-426C-A7B8-105B65B525BE}"/>
              </a:ext>
            </a:extLst>
          </p:cNvPr>
          <p:cNvSpPr>
            <a:spLocks noGrp="1"/>
          </p:cNvSpPr>
          <p:nvPr>
            <p:ph type="title"/>
          </p:nvPr>
        </p:nvSpPr>
        <p:spPr/>
        <p:txBody>
          <a:bodyPr/>
          <a:lstStyle/>
          <a:p>
            <a:r>
              <a:rPr lang="en-US" dirty="0">
                <a:solidFill>
                  <a:srgbClr val="FF0000"/>
                </a:solidFill>
              </a:rPr>
              <a:t>Recap: </a:t>
            </a:r>
            <a:r>
              <a:rPr lang="en-US" dirty="0"/>
              <a:t>Problem statement is aligned to Research Objective and Research Questions</a:t>
            </a:r>
          </a:p>
        </p:txBody>
      </p:sp>
      <p:sp>
        <p:nvSpPr>
          <p:cNvPr id="3" name="Content Placeholder 2">
            <a:extLst>
              <a:ext uri="{FF2B5EF4-FFF2-40B4-BE49-F238E27FC236}">
                <a16:creationId xmlns:a16="http://schemas.microsoft.com/office/drawing/2014/main" id="{A99A58BB-432A-42B3-B41F-FA3D5282A62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14A15CB-39D2-4627-B82A-CABE98E8AD23}"/>
              </a:ext>
            </a:extLst>
          </p:cNvPr>
          <p:cNvPicPr>
            <a:picLocks noChangeAspect="1"/>
          </p:cNvPicPr>
          <p:nvPr/>
        </p:nvPicPr>
        <p:blipFill>
          <a:blip r:embed="rId2"/>
          <a:stretch>
            <a:fillRect/>
          </a:stretch>
        </p:blipFill>
        <p:spPr>
          <a:xfrm>
            <a:off x="0" y="1417638"/>
            <a:ext cx="12192000" cy="5025364"/>
          </a:xfrm>
          <a:prstGeom prst="rect">
            <a:avLst/>
          </a:prstGeom>
        </p:spPr>
      </p:pic>
      <p:sp>
        <p:nvSpPr>
          <p:cNvPr id="6" name="Footer Placeholder 5">
            <a:extLst>
              <a:ext uri="{FF2B5EF4-FFF2-40B4-BE49-F238E27FC236}">
                <a16:creationId xmlns:a16="http://schemas.microsoft.com/office/drawing/2014/main" id="{FB4F72CB-3788-44F0-A7AF-9E8094A38138}"/>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7" name="Slide Number Placeholder 6">
            <a:extLst>
              <a:ext uri="{FF2B5EF4-FFF2-40B4-BE49-F238E27FC236}">
                <a16:creationId xmlns:a16="http://schemas.microsoft.com/office/drawing/2014/main" id="{9BE08DB2-C0DC-4630-87CE-0884B53B8AC2}"/>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62</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02489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DAC8-1FBF-4F8E-B04A-0761645FBCA8}"/>
              </a:ext>
            </a:extLst>
          </p:cNvPr>
          <p:cNvSpPr>
            <a:spLocks noGrp="1"/>
          </p:cNvSpPr>
          <p:nvPr>
            <p:ph type="title"/>
          </p:nvPr>
        </p:nvSpPr>
        <p:spPr>
          <a:xfrm>
            <a:off x="647700" y="274638"/>
            <a:ext cx="9389533" cy="1143000"/>
          </a:xfrm>
        </p:spPr>
        <p:txBody>
          <a:bodyPr wrap="square" anchor="ctr">
            <a:normAutofit fontScale="90000"/>
          </a:bodyPr>
          <a:lstStyle/>
          <a:p>
            <a:r>
              <a:rPr lang="en-US" sz="3600" b="1" dirty="0">
                <a:solidFill>
                  <a:srgbClr val="002060"/>
                </a:solidFill>
              </a:rPr>
              <a:t>LO 2: Develop Research Purpose/Objective and Research Questions</a:t>
            </a:r>
            <a:endParaRPr lang="en-MY" sz="3600" b="1" dirty="0">
              <a:solidFill>
                <a:srgbClr val="002060"/>
              </a:solidFill>
            </a:endParaRPr>
          </a:p>
        </p:txBody>
      </p:sp>
      <p:pic>
        <p:nvPicPr>
          <p:cNvPr id="6" name="Picture 5" descr="Magnifying glass and question mark">
            <a:extLst>
              <a:ext uri="{FF2B5EF4-FFF2-40B4-BE49-F238E27FC236}">
                <a16:creationId xmlns:a16="http://schemas.microsoft.com/office/drawing/2014/main" id="{A8A1F651-DC3A-475E-9541-40357BECA646}"/>
              </a:ext>
            </a:extLst>
          </p:cNvPr>
          <p:cNvPicPr>
            <a:picLocks noChangeAspect="1"/>
          </p:cNvPicPr>
          <p:nvPr/>
        </p:nvPicPr>
        <p:blipFill rotWithShape="1">
          <a:blip r:embed="rId2"/>
          <a:srcRect t="18099" b="8573"/>
          <a:stretch/>
        </p:blipFill>
        <p:spPr>
          <a:xfrm>
            <a:off x="630767" y="1736728"/>
            <a:ext cx="10972800" cy="4525963"/>
          </a:xfrm>
          <a:prstGeom prst="rect">
            <a:avLst/>
          </a:prstGeom>
          <a:noFill/>
        </p:spPr>
      </p:pic>
      <p:sp>
        <p:nvSpPr>
          <p:cNvPr id="4" name="Footer Placeholder 3">
            <a:extLst>
              <a:ext uri="{FF2B5EF4-FFF2-40B4-BE49-F238E27FC236}">
                <a16:creationId xmlns:a16="http://schemas.microsoft.com/office/drawing/2014/main" id="{7A00E812-DB4A-406F-8570-0E6FC056FC30}"/>
              </a:ext>
            </a:extLst>
          </p:cNvPr>
          <p:cNvSpPr>
            <a:spLocks noGrp="1"/>
          </p:cNvSpPr>
          <p:nvPr>
            <p:ph type="ftr" sz="quarter" idx="10"/>
          </p:nvPr>
        </p:nvSpPr>
        <p:spPr>
          <a:xfrm>
            <a:off x="8331200" y="6623050"/>
            <a:ext cx="3860800" cy="234950"/>
          </a:xfrm>
        </p:spPr>
        <p:txBody>
          <a:bodyPr wrap="square" anchor="t">
            <a:normAutofit/>
          </a:bodyPr>
          <a:lstStyle/>
          <a:p>
            <a:pPr>
              <a:spcAft>
                <a:spcPts val="600"/>
              </a:spcAft>
            </a:pPr>
            <a:r>
              <a:rPr lang="en-US">
                <a:solidFill>
                  <a:srgbClr val="000000"/>
                </a:solidFill>
              </a:rPr>
              <a:t>Dr Jugindar Singh</a:t>
            </a:r>
          </a:p>
        </p:txBody>
      </p:sp>
    </p:spTree>
    <p:extLst>
      <p:ext uri="{BB962C8B-B14F-4D97-AF65-F5344CB8AC3E}">
        <p14:creationId xmlns:p14="http://schemas.microsoft.com/office/powerpoint/2010/main" val="10391927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CD44-6086-43BA-95EB-0AF06F0AA63A}"/>
              </a:ext>
            </a:extLst>
          </p:cNvPr>
          <p:cNvSpPr>
            <a:spLocks noGrp="1"/>
          </p:cNvSpPr>
          <p:nvPr>
            <p:ph type="title"/>
          </p:nvPr>
        </p:nvSpPr>
        <p:spPr>
          <a:xfrm>
            <a:off x="647700" y="132081"/>
            <a:ext cx="9389533" cy="697819"/>
          </a:xfrm>
        </p:spPr>
        <p:txBody>
          <a:bodyPr/>
          <a:lstStyle/>
          <a:p>
            <a:r>
              <a:rPr lang="en-MY" sz="3600" b="1" dirty="0">
                <a:solidFill>
                  <a:srgbClr val="C00000"/>
                </a:solidFill>
              </a:rPr>
              <a:t>Purpose Statement and Objective</a:t>
            </a:r>
          </a:p>
        </p:txBody>
      </p:sp>
      <p:sp>
        <p:nvSpPr>
          <p:cNvPr id="3" name="Footer Placeholder 2">
            <a:extLst>
              <a:ext uri="{FF2B5EF4-FFF2-40B4-BE49-F238E27FC236}">
                <a16:creationId xmlns:a16="http://schemas.microsoft.com/office/drawing/2014/main" id="{027BC4B9-C7A7-4D55-B12E-22A83326C8E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5" name="TextBox 4">
            <a:extLst>
              <a:ext uri="{FF2B5EF4-FFF2-40B4-BE49-F238E27FC236}">
                <a16:creationId xmlns:a16="http://schemas.microsoft.com/office/drawing/2014/main" id="{DD494A4C-B529-4971-9BAA-EDC188C40A21}"/>
              </a:ext>
            </a:extLst>
          </p:cNvPr>
          <p:cNvSpPr txBox="1"/>
          <p:nvPr/>
        </p:nvSpPr>
        <p:spPr>
          <a:xfrm>
            <a:off x="0" y="835469"/>
            <a:ext cx="6096000" cy="5324535"/>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Purpose Statement - Quantitative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The purpose of this study is to determine if different types of teacher feedback affect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fifth-grade student’s motivation and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Arial"/>
                <a:ea typeface="+mn-ea"/>
                <a:cs typeface="+mn-cs"/>
              </a:rPr>
              <a:t>Variables</a:t>
            </a:r>
            <a:r>
              <a:rPr kumimoji="0" lang="en-US" sz="2200" b="0" i="0" u="none" strike="noStrike" kern="1200" cap="none" spc="0" normalizeH="0" baseline="0" noProof="0" dirty="0">
                <a:ln>
                  <a:noFill/>
                </a:ln>
                <a:solidFill>
                  <a:srgbClr val="000000"/>
                </a:solidFill>
                <a:effectLst/>
                <a:uLnTx/>
                <a:uFillTx/>
                <a:latin typeface="Arial"/>
                <a:ea typeface="+mn-ea"/>
                <a:cs typeface="+mn-cs"/>
              </a:rPr>
              <a:t>: The independent variables will be different types of feedback (i.e., graphical and traditional report cards); the dependent variables will be student motivation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and achievement as measured using numeric scales.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Arial"/>
                <a:ea typeface="+mn-ea"/>
                <a:cs typeface="+mn-cs"/>
              </a:rPr>
              <a:t>Participants</a:t>
            </a:r>
            <a:r>
              <a:rPr kumimoji="0" lang="en-US" sz="2200" b="0" i="0" u="none" strike="noStrike" kern="1200" cap="none" spc="0" normalizeH="0" baseline="0" noProof="0" dirty="0">
                <a:ln>
                  <a:noFill/>
                </a:ln>
                <a:solidFill>
                  <a:srgbClr val="000000"/>
                </a:solidFill>
                <a:effectLst/>
                <a:uLnTx/>
                <a:uFillTx/>
                <a:latin typeface="Arial"/>
                <a:ea typeface="+mn-ea"/>
                <a:cs typeface="+mn-cs"/>
              </a:rPr>
              <a:t>: Teachers and fifth-grade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Arial"/>
                <a:ea typeface="+mn-ea"/>
                <a:cs typeface="+mn-cs"/>
              </a:rPr>
              <a:t>Unit of analysis</a:t>
            </a:r>
            <a:r>
              <a:rPr kumimoji="0" lang="en-US" sz="2200" b="0" i="0" u="none" strike="noStrike" kern="1200" cap="none" spc="0" normalizeH="0" baseline="0" noProof="0" dirty="0">
                <a:ln>
                  <a:noFill/>
                </a:ln>
                <a:solidFill>
                  <a:srgbClr val="000000"/>
                </a:solidFill>
                <a:effectLst/>
                <a:uLnTx/>
                <a:uFillTx/>
                <a:latin typeface="Arial"/>
                <a:ea typeface="+mn-ea"/>
                <a:cs typeface="+mn-cs"/>
              </a:rPr>
              <a:t>: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Arial"/>
                <a:ea typeface="+mn-ea"/>
                <a:cs typeface="+mn-cs"/>
              </a:rPr>
              <a:t>Location</a:t>
            </a:r>
            <a:r>
              <a:rPr kumimoji="0" lang="en-US" sz="2200" b="0" i="0" u="none" strike="noStrike" kern="1200" cap="none" spc="0" normalizeH="0" baseline="0" noProof="0" dirty="0">
                <a:ln>
                  <a:noFill/>
                </a:ln>
                <a:solidFill>
                  <a:srgbClr val="000000"/>
                </a:solidFill>
                <a:effectLst/>
                <a:uLnTx/>
                <a:uFillTx/>
                <a:latin typeface="Arial"/>
                <a:ea typeface="+mn-ea"/>
                <a:cs typeface="+mn-cs"/>
              </a:rPr>
              <a:t>: An elementary school in Dade County, Florida.</a:t>
            </a:r>
            <a:endParaRPr kumimoji="0" lang="en-MY" sz="22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546424F7-663B-4745-8943-7F3C1D1FE28A}"/>
              </a:ext>
            </a:extLst>
          </p:cNvPr>
          <p:cNvSpPr txBox="1"/>
          <p:nvPr/>
        </p:nvSpPr>
        <p:spPr>
          <a:xfrm>
            <a:off x="6237514" y="835469"/>
            <a:ext cx="5954486" cy="5324535"/>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1" u="none" strike="noStrike" kern="1200" cap="none" spc="0" normalizeH="0" baseline="0" noProof="0" dirty="0">
                <a:ln>
                  <a:noFill/>
                </a:ln>
                <a:solidFill>
                  <a:srgbClr val="FF0000"/>
                </a:solidFill>
                <a:effectLst/>
                <a:uLnTx/>
                <a:uFillTx/>
                <a:latin typeface="NewsGothicBT-BoldItalic"/>
                <a:ea typeface="+mn-ea"/>
                <a:cs typeface="+mn-cs"/>
              </a:rPr>
              <a:t>Purpose Statement </a:t>
            </a:r>
            <a:r>
              <a:rPr kumimoji="0" lang="en-MY" sz="2800" b="1" i="1" u="none" strike="noStrike" kern="1200" cap="none" spc="0" normalizeH="0" baseline="0" noProof="0">
                <a:ln>
                  <a:noFill/>
                </a:ln>
                <a:solidFill>
                  <a:srgbClr val="FF0000"/>
                </a:solidFill>
                <a:effectLst/>
                <a:uLnTx/>
                <a:uFillTx/>
                <a:latin typeface="NewsGothicBT-BoldItalic"/>
                <a:ea typeface="+mn-ea"/>
                <a:cs typeface="+mn-cs"/>
              </a:rPr>
              <a:t>- Qualitative</a:t>
            </a:r>
            <a:endParaRPr kumimoji="0" lang="en-MY" sz="2800" b="1" i="1" u="none" strike="noStrike" kern="1200" cap="none" spc="0" normalizeH="0" baseline="0" noProof="0" dirty="0">
              <a:ln>
                <a:noFill/>
              </a:ln>
              <a:solidFill>
                <a:srgbClr val="FF0000"/>
              </a:solidFill>
              <a:effectLst/>
              <a:uLnTx/>
              <a:uFillTx/>
              <a:latin typeface="NewsGothicBT-BoldItal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NewsGothicBT-Roman"/>
                <a:ea typeface="+mn-ea"/>
                <a:cs typeface="+mn-cs"/>
              </a:rPr>
              <a:t>The purpose of this study is to understand the life experiences of female math majors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NewsGothicBT-Roman"/>
                <a:ea typeface="+mn-ea"/>
                <a:cs typeface="+mn-cs"/>
              </a:rPr>
              <a:t>an effort to understand why they chose to major in math.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99">
                    <a:lumMod val="50000"/>
                  </a:srgbClr>
                </a:solidFill>
                <a:effectLst/>
                <a:uLnTx/>
                <a:uFillTx/>
                <a:latin typeface="NewsGothicBT-Roman"/>
                <a:ea typeface="+mn-ea"/>
                <a:cs typeface="+mn-cs"/>
              </a:rPr>
              <a:t>Central phenomenon</a:t>
            </a:r>
            <a:r>
              <a:rPr kumimoji="0" lang="en-US" sz="2400" b="0" i="0" u="none" strike="noStrike" kern="1200" cap="none" spc="0" normalizeH="0" baseline="0" noProof="0" dirty="0">
                <a:ln>
                  <a:noFill/>
                </a:ln>
                <a:solidFill>
                  <a:srgbClr val="000000"/>
                </a:solidFill>
                <a:effectLst/>
                <a:uLnTx/>
                <a:uFillTx/>
                <a:latin typeface="NewsGothicBT-Roman"/>
                <a:ea typeface="+mn-ea"/>
                <a:cs typeface="+mn-cs"/>
              </a:rPr>
              <a:t>: Reasons females choose to major in math.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srgbClr val="333399">
                    <a:lumMod val="50000"/>
                  </a:srgbClr>
                </a:solidFill>
                <a:effectLst/>
                <a:uLnTx/>
                <a:uFillTx/>
                <a:latin typeface="NewsGothicBT-Roman"/>
                <a:ea typeface="+mn-ea"/>
                <a:cs typeface="+mn-cs"/>
              </a:rPr>
              <a:t>Participants</a:t>
            </a:r>
            <a:r>
              <a:rPr kumimoji="0" lang="en-MY" sz="2400" b="0" i="0" u="none" strike="noStrike" kern="1200" cap="none" spc="0" normalizeH="0" baseline="0" noProof="0" dirty="0">
                <a:ln>
                  <a:noFill/>
                </a:ln>
                <a:solidFill>
                  <a:srgbClr val="000000"/>
                </a:solidFill>
                <a:effectLst/>
                <a:uLnTx/>
                <a:uFillTx/>
                <a:latin typeface="NewsGothicBT-Roman"/>
                <a:ea typeface="+mn-ea"/>
                <a:cs typeface="+mn-cs"/>
              </a:rPr>
              <a:t>: Female math majors.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NewsGothicBT-Roman"/>
                <a:ea typeface="+mn-ea"/>
                <a:cs typeface="+mn-cs"/>
              </a:rPr>
              <a:t>Unit of analysis: Individual female math majors.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srgbClr val="333399">
                    <a:lumMod val="50000"/>
                  </a:srgbClr>
                </a:solidFill>
                <a:effectLst/>
                <a:uLnTx/>
                <a:uFillTx/>
                <a:latin typeface="NewsGothicBT-Roman"/>
                <a:ea typeface="+mn-ea"/>
                <a:cs typeface="+mn-cs"/>
              </a:rPr>
              <a:t>Location</a:t>
            </a:r>
            <a:r>
              <a:rPr kumimoji="0" lang="en-MY" sz="2400" b="0" i="0" u="none" strike="noStrike" kern="1200" cap="none" spc="0" normalizeH="0" baseline="0" noProof="0" dirty="0">
                <a:ln>
                  <a:noFill/>
                </a:ln>
                <a:solidFill>
                  <a:srgbClr val="000000"/>
                </a:solidFill>
                <a:effectLst/>
                <a:uLnTx/>
                <a:uFillTx/>
                <a:latin typeface="NewsGothicBT-Roman"/>
                <a:ea typeface="+mn-ea"/>
                <a:cs typeface="+mn-cs"/>
              </a:rPr>
              <a:t>: Pleasantville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0000"/>
              </a:solidFill>
              <a:effectLst/>
              <a:uLnTx/>
              <a:uFillTx/>
              <a:latin typeface="NewsGothicBT-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0000"/>
              </a:solidFill>
              <a:effectLst/>
              <a:uLnTx/>
              <a:uFillTx/>
              <a:latin typeface="NewsGothicBT-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2728BC91-4C84-43ED-90D5-BA52869D8B73}"/>
              </a:ext>
            </a:extLst>
          </p:cNvPr>
          <p:cNvSpPr txBox="1"/>
          <p:nvPr/>
        </p:nvSpPr>
        <p:spPr>
          <a:xfrm>
            <a:off x="-16327" y="6155683"/>
            <a:ext cx="12208327" cy="707886"/>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n-ea"/>
                <a:cs typeface="+mn-cs"/>
              </a:rPr>
              <a:t>Purpose statement tells the reader the overarching focus or goal of your study and should be included in both quantitative and qualitative research studies</a:t>
            </a:r>
            <a:endParaRPr kumimoji="0" lang="en-MY" sz="2000" b="1"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938099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9"/>
            <a:ext cx="12192000" cy="616545"/>
          </a:xfrm>
          <a:solidFill>
            <a:srgbClr val="FFCCFF"/>
          </a:solidFill>
        </p:spPr>
        <p:txBody>
          <a:bodyPr>
            <a:normAutofit fontScale="90000"/>
          </a:bodyPr>
          <a:lstStyle/>
          <a:p>
            <a:br>
              <a:rPr lang="en-US" dirty="0"/>
            </a:br>
            <a:br>
              <a:rPr lang="en-US" dirty="0"/>
            </a:br>
            <a:r>
              <a:rPr lang="en-US" sz="6000" b="1" dirty="0">
                <a:solidFill>
                  <a:srgbClr val="FF0000"/>
                </a:solidFill>
              </a:rPr>
              <a:t>Research Purpose/Objective</a:t>
            </a:r>
            <a:br>
              <a:rPr lang="en-US" b="1" dirty="0">
                <a:solidFill>
                  <a:srgbClr val="0070C0"/>
                </a:solidFill>
              </a:rPr>
            </a:br>
            <a:br>
              <a:rPr lang="en-US" dirty="0"/>
            </a:br>
            <a:endParaRPr lang="en-US" dirty="0"/>
          </a:p>
        </p:txBody>
      </p:sp>
      <p:sp>
        <p:nvSpPr>
          <p:cNvPr id="4" name="Content Placeholder 3"/>
          <p:cNvSpPr>
            <a:spLocks noGrp="1"/>
          </p:cNvSpPr>
          <p:nvPr>
            <p:ph sz="half" idx="2"/>
          </p:nvPr>
        </p:nvSpPr>
        <p:spPr>
          <a:xfrm>
            <a:off x="0" y="2293027"/>
            <a:ext cx="5167086" cy="2034041"/>
          </a:xfrm>
          <a:ln>
            <a:solidFill>
              <a:schemeClr val="accent1"/>
            </a:solidFill>
          </a:ln>
        </p:spPr>
        <p:txBody>
          <a:bodyPr>
            <a:normAutofit fontScale="92500"/>
          </a:bodyPr>
          <a:lstStyle/>
          <a:p>
            <a:pPr>
              <a:buNone/>
            </a:pPr>
            <a:r>
              <a:rPr lang="en-US" sz="3200" dirty="0">
                <a:solidFill>
                  <a:srgbClr val="0070C0"/>
                </a:solidFill>
              </a:rPr>
              <a:t>   </a:t>
            </a:r>
            <a:r>
              <a:rPr lang="en-US" sz="2800" b="1" dirty="0">
                <a:solidFill>
                  <a:srgbClr val="0070C0"/>
                </a:solidFill>
              </a:rPr>
              <a:t>Quantitative - Objective</a:t>
            </a:r>
            <a:endParaRPr lang="en-US" b="1" dirty="0">
              <a:solidFill>
                <a:srgbClr val="0070C0"/>
              </a:solidFill>
            </a:endParaRPr>
          </a:p>
          <a:p>
            <a:pPr>
              <a:buNone/>
            </a:pPr>
            <a:r>
              <a:rPr lang="en-US" sz="3200" dirty="0"/>
              <a:t>  </a:t>
            </a:r>
            <a:r>
              <a:rPr lang="en-US" sz="2600" b="1" dirty="0">
                <a:solidFill>
                  <a:srgbClr val="FF0000"/>
                </a:solidFill>
              </a:rPr>
              <a:t>To examine the  relationship between customer satisfaction and customer loyalty </a:t>
            </a:r>
          </a:p>
        </p:txBody>
      </p:sp>
      <p:sp>
        <p:nvSpPr>
          <p:cNvPr id="7" name="Rectangle 6"/>
          <p:cNvSpPr/>
          <p:nvPr/>
        </p:nvSpPr>
        <p:spPr bwMode="auto">
          <a:xfrm>
            <a:off x="1" y="4418028"/>
            <a:ext cx="6037118" cy="243997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For quantitative study, use the words: </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examine </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evaluate</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determine</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assess       </a:t>
            </a:r>
            <a:r>
              <a:rPr kumimoji="0" lang="en-US" sz="20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8" name="Rectangle 7"/>
          <p:cNvSpPr/>
          <p:nvPr/>
        </p:nvSpPr>
        <p:spPr bwMode="auto">
          <a:xfrm>
            <a:off x="6189518" y="4418029"/>
            <a:ext cx="5869960" cy="243997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For qualitative study, use the words: </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explore </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understand     </a:t>
            </a:r>
            <a:r>
              <a:rPr kumimoji="0" lang="en-US" sz="20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TextBox 8">
            <a:extLst>
              <a:ext uri="{FF2B5EF4-FFF2-40B4-BE49-F238E27FC236}">
                <a16:creationId xmlns:a16="http://schemas.microsoft.com/office/drawing/2014/main" id="{74A2DC22-82E5-4753-B5A2-3EE94072E3E6}"/>
              </a:ext>
            </a:extLst>
          </p:cNvPr>
          <p:cNvSpPr txBox="1"/>
          <p:nvPr/>
        </p:nvSpPr>
        <p:spPr>
          <a:xfrm>
            <a:off x="0" y="817072"/>
            <a:ext cx="12192000" cy="1384995"/>
          </a:xfrm>
          <a:prstGeom prst="rect">
            <a:avLst/>
          </a:prstGeom>
          <a:solidFill>
            <a:schemeClr val="bg1"/>
          </a:solidFill>
          <a:ln>
            <a:solidFill>
              <a:schemeClr val="accent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A specific result that a person or system aims to achieve within a time frame and with available resources.  Ask yourself what you hope to uncover through your research, and then say it in a way that the reader will understand.</a:t>
            </a:r>
            <a:endParaRPr kumimoji="0" lang="en-MY" sz="2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11" name="TextBox 10">
            <a:extLst>
              <a:ext uri="{FF2B5EF4-FFF2-40B4-BE49-F238E27FC236}">
                <a16:creationId xmlns:a16="http://schemas.microsoft.com/office/drawing/2014/main" id="{3CCD13B6-3667-4AFE-BCA8-D0889E7706B4}"/>
              </a:ext>
            </a:extLst>
          </p:cNvPr>
          <p:cNvSpPr txBox="1"/>
          <p:nvPr/>
        </p:nvSpPr>
        <p:spPr>
          <a:xfrm>
            <a:off x="5283200" y="2293027"/>
            <a:ext cx="6776278" cy="2000548"/>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Calibri" panose="020F0502020204030204"/>
                <a:ea typeface="+mn-ea"/>
                <a:cs typeface="+mn-cs"/>
              </a:rPr>
              <a:t>Qualitative: Purpose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Britannic Bold" panose="020B0903060703020204" pitchFamily="34" charset="0"/>
                <a:ea typeface="+mn-ea"/>
                <a:cs typeface="+mn-cs"/>
              </a:rPr>
              <a:t>The purpose of this qualitative case study is to  understand the practices of adult educators in reading and responding to emotional states exhibited by learners in Kuala Lumpur</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011470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0" y="877727"/>
            <a:ext cx="8912499" cy="5862798"/>
          </a:xfrm>
          <a:solidFill>
            <a:schemeClr val="bg1"/>
          </a:solidFill>
          <a:ln>
            <a:solidFill>
              <a:schemeClr val="accent1"/>
            </a:solidFill>
          </a:ln>
        </p:spPr>
        <p:txBody>
          <a:bodyPr/>
          <a:lstStyle/>
          <a:p>
            <a:pPr marL="0" indent="0">
              <a:buNone/>
            </a:pPr>
            <a:r>
              <a:rPr lang="en-US" altLang="en-US" sz="2800" b="1" dirty="0">
                <a:solidFill>
                  <a:srgbClr val="FF0000"/>
                </a:solidFill>
              </a:rPr>
              <a:t>GENERAL OBJECTIVE</a:t>
            </a:r>
          </a:p>
          <a:p>
            <a:pPr marL="0" indent="0">
              <a:buNone/>
              <a:defRPr/>
            </a:pPr>
            <a:r>
              <a:rPr lang="en-US" altLang="en-US" b="1" dirty="0"/>
              <a:t>THE OBJECTIVE OF THIS STUDY IS TO EXAMINE THE FACTORS THAT INFLUENCE THE ADOPTION OF e-WALLET BY GEN Z IN JAKARTA</a:t>
            </a:r>
          </a:p>
          <a:p>
            <a:pPr marL="0" indent="0">
              <a:buNone/>
              <a:defRPr/>
            </a:pPr>
            <a:r>
              <a:rPr lang="en-US" sz="2800" b="1" dirty="0">
                <a:solidFill>
                  <a:srgbClr val="FF0000"/>
                </a:solidFill>
              </a:rPr>
              <a:t>SPECIFIC OBJECTIVES</a:t>
            </a:r>
          </a:p>
          <a:p>
            <a:pPr marL="514350" marR="0" lvl="0" indent="-514350" algn="l" defTabSz="914400" rtl="0" eaLnBrk="1" fontAlgn="base" latinLnBrk="0" hangingPunct="1">
              <a:lnSpc>
                <a:spcPct val="100000"/>
              </a:lnSpc>
              <a:spcBef>
                <a:spcPct val="20000"/>
              </a:spcBef>
              <a:spcAft>
                <a:spcPct val="0"/>
              </a:spcAft>
              <a:buClrTx/>
              <a:buSzTx/>
              <a:buFont typeface="Arial" charset="0"/>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To examine whether 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Trust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 in Jakarta. </a:t>
            </a:r>
          </a:p>
          <a:p>
            <a:pPr marL="514350" marR="0" lvl="0" indent="-514350" algn="l" defTabSz="914400" rtl="0" eaLnBrk="1" fontAlgn="base" latinLnBrk="0" hangingPunct="1">
              <a:lnSpc>
                <a:spcPct val="100000"/>
              </a:lnSpc>
              <a:spcBef>
                <a:spcPct val="20000"/>
              </a:spcBef>
              <a:spcAft>
                <a:spcPct val="0"/>
              </a:spcAft>
              <a:buClrTx/>
              <a:buSzTx/>
              <a:buFont typeface="Arial" charset="0"/>
              <a:buAutoNum type="arabicPeriod"/>
              <a:tabLst/>
              <a:defRPr/>
            </a:pPr>
            <a:r>
              <a:rPr lang="en-US" dirty="0">
                <a:solidFill>
                  <a:srgbClr val="000000"/>
                </a:solidFill>
                <a:latin typeface="Arial"/>
              </a:rPr>
              <a:t>To examine whether </a:t>
            </a:r>
            <a:r>
              <a:rPr kumimoji="0" lang="en-US" sz="2400" b="0" i="0" u="none" strike="noStrike" kern="0" cap="none" spc="0" normalizeH="0" baseline="0" noProof="0" dirty="0">
                <a:ln>
                  <a:noFill/>
                </a:ln>
                <a:solidFill>
                  <a:srgbClr val="000000"/>
                </a:solidFill>
                <a:effectLst/>
                <a:uLnTx/>
                <a:uFillTx/>
                <a:latin typeface="Arial"/>
                <a:ea typeface="+mn-ea"/>
                <a:cs typeface="+mn-cs"/>
              </a:rPr>
              <a:t>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Perceived Ease of Use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 in Jakarta</a:t>
            </a:r>
          </a:p>
          <a:p>
            <a:pPr marL="514350" marR="0" lvl="0" indent="-514350" algn="l" defTabSz="914400" rtl="0" eaLnBrk="1" fontAlgn="base" latinLnBrk="0" hangingPunct="1">
              <a:lnSpc>
                <a:spcPct val="100000"/>
              </a:lnSpc>
              <a:spcBef>
                <a:spcPct val="20000"/>
              </a:spcBef>
              <a:spcAft>
                <a:spcPct val="0"/>
              </a:spcAft>
              <a:buClrTx/>
              <a:buSzTx/>
              <a:buFont typeface="Arial" charset="0"/>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To examine whether 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Perceived Security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 </a:t>
            </a:r>
            <a:r>
              <a:rPr kumimoji="0" lang="en-US" sz="2400" b="0" i="0" u="none" strike="noStrike" kern="0" cap="none" spc="0" normalizeH="0" baseline="0" noProof="0">
                <a:ln>
                  <a:noFill/>
                </a:ln>
                <a:solidFill>
                  <a:srgbClr val="000000"/>
                </a:solidFill>
                <a:effectLst/>
                <a:uLnTx/>
                <a:uFillTx/>
                <a:latin typeface="Arial"/>
                <a:ea typeface="+mn-ea"/>
                <a:cs typeface="+mn-cs"/>
              </a:rPr>
              <a:t>in Jakarta</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0" indent="0">
              <a:buNone/>
              <a:defRPr/>
            </a:pPr>
            <a:endParaRPr lang="en-US" sz="2800" b="1" dirty="0">
              <a:solidFill>
                <a:srgbClr val="FF0000"/>
              </a:solidFill>
            </a:endParaRPr>
          </a:p>
        </p:txBody>
      </p:sp>
      <p:sp>
        <p:nvSpPr>
          <p:cNvPr id="2" name="Rectangle 1"/>
          <p:cNvSpPr/>
          <p:nvPr/>
        </p:nvSpPr>
        <p:spPr>
          <a:xfrm>
            <a:off x="0" y="41096"/>
            <a:ext cx="8653670" cy="1384995"/>
          </a:xfrm>
          <a:prstGeom prst="rect">
            <a:avLst/>
          </a:prstGeom>
          <a:solidFill>
            <a:schemeClr val="bg1"/>
          </a:solidFill>
          <a:ln>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mn-cs"/>
              </a:rPr>
              <a:t>The determinants of consumers intention to adopt e-Wallet. A quantitative study among Gen Z in Jakarta</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sp>
        <p:nvSpPr>
          <p:cNvPr id="4" name="Footer Placeholder 3"/>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9" name="TextBox 8">
            <a:extLst>
              <a:ext uri="{FF2B5EF4-FFF2-40B4-BE49-F238E27FC236}">
                <a16:creationId xmlns:a16="http://schemas.microsoft.com/office/drawing/2014/main" id="{4F88F3D7-8E35-4AD3-AC79-1583CF687161}"/>
              </a:ext>
            </a:extLst>
          </p:cNvPr>
          <p:cNvSpPr txBox="1"/>
          <p:nvPr/>
        </p:nvSpPr>
        <p:spPr>
          <a:xfrm>
            <a:off x="0" y="6555859"/>
            <a:ext cx="9501189" cy="36933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Objective of the study is what you intend to accomplish when you design your study</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C7D91FCA-8A01-4652-B774-FC3C69A7FD60}"/>
              </a:ext>
            </a:extLst>
          </p:cNvPr>
          <p:cNvPicPr>
            <a:picLocks noChangeAspect="1"/>
          </p:cNvPicPr>
          <p:nvPr/>
        </p:nvPicPr>
        <p:blipFill>
          <a:blip r:embed="rId2"/>
          <a:stretch>
            <a:fillRect/>
          </a:stretch>
        </p:blipFill>
        <p:spPr>
          <a:xfrm>
            <a:off x="8912498" y="1426090"/>
            <a:ext cx="3279501" cy="4158783"/>
          </a:xfrm>
          <a:prstGeom prst="rect">
            <a:avLst/>
          </a:prstGeom>
        </p:spPr>
      </p:pic>
    </p:spTree>
    <p:extLst>
      <p:ext uri="{BB962C8B-B14F-4D97-AF65-F5344CB8AC3E}">
        <p14:creationId xmlns:p14="http://schemas.microsoft.com/office/powerpoint/2010/main" val="2222629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1828799" y="995202"/>
            <a:ext cx="10279291" cy="5715000"/>
          </a:xfrm>
          <a:solidFill>
            <a:schemeClr val="bg1"/>
          </a:solidFill>
          <a:ln>
            <a:solidFill>
              <a:schemeClr val="accent1"/>
            </a:solidFill>
          </a:ln>
        </p:spPr>
        <p:txBody>
          <a:bodyPr/>
          <a:lstStyle/>
          <a:p>
            <a:pPr marL="0" indent="0">
              <a:buNone/>
            </a:pPr>
            <a:r>
              <a:rPr lang="en-US" altLang="en-US" b="1" dirty="0">
                <a:solidFill>
                  <a:srgbClr val="FF0000"/>
                </a:solidFill>
              </a:rPr>
              <a:t>GENERAL OBJECTIVE</a:t>
            </a:r>
          </a:p>
          <a:p>
            <a:pPr marL="0" indent="0">
              <a:buNone/>
              <a:defRPr/>
            </a:pPr>
            <a:r>
              <a:rPr lang="en-US" altLang="en-US" dirty="0"/>
              <a:t>GENERALLY, THE OBJECTIVE OF THIS STUDY IS TO EXAMINE THE RELATIONSHIPS BETWEEN Service Quality and Customer Satisfaction</a:t>
            </a:r>
          </a:p>
          <a:p>
            <a:pPr marL="0" indent="0">
              <a:buNone/>
              <a:defRPr/>
            </a:pPr>
            <a:r>
              <a:rPr lang="en-US" b="1" dirty="0">
                <a:solidFill>
                  <a:srgbClr val="FF0000"/>
                </a:solidFill>
              </a:rPr>
              <a:t>SPECIFIC OBJECTIVES</a:t>
            </a:r>
          </a:p>
          <a:p>
            <a:pPr marL="514350" indent="-514350">
              <a:buFont typeface="Arial" charset="0"/>
              <a:buAutoNum type="arabicPeriod"/>
              <a:defRPr/>
            </a:pPr>
            <a:r>
              <a:rPr lang="en-US" dirty="0"/>
              <a:t>TO DETERMINE whether there is a RELATIONSHIP BETWEEN </a:t>
            </a:r>
            <a:r>
              <a:rPr lang="en-US" dirty="0">
                <a:solidFill>
                  <a:srgbClr val="FF0000"/>
                </a:solidFill>
              </a:rPr>
              <a:t>Responsiveness</a:t>
            </a:r>
            <a:r>
              <a:rPr lang="en-US" dirty="0">
                <a:solidFill>
                  <a:srgbClr val="002060"/>
                </a:solidFill>
              </a:rPr>
              <a:t> </a:t>
            </a:r>
            <a:r>
              <a:rPr lang="en-US" dirty="0"/>
              <a:t>and </a:t>
            </a:r>
            <a:r>
              <a:rPr lang="en-US" dirty="0">
                <a:solidFill>
                  <a:srgbClr val="FF0000"/>
                </a:solidFill>
              </a:rPr>
              <a:t>Customer Satisfaction</a:t>
            </a:r>
          </a:p>
          <a:p>
            <a:pPr marL="514350" indent="-514350">
              <a:buFont typeface="Arial" charset="0"/>
              <a:buAutoNum type="arabicPeriod"/>
              <a:defRPr/>
            </a:pPr>
            <a:endParaRPr lang="en-US" dirty="0">
              <a:solidFill>
                <a:srgbClr val="002060"/>
              </a:solidFill>
            </a:endParaRPr>
          </a:p>
          <a:p>
            <a:pPr marL="514350" indent="-514350">
              <a:buFont typeface="Arial" charset="0"/>
              <a:buAutoNum type="arabicPeriod"/>
              <a:defRPr/>
            </a:pPr>
            <a:r>
              <a:rPr lang="en-US" altLang="en-US" dirty="0"/>
              <a:t>TO examine whether there is a </a:t>
            </a:r>
            <a:r>
              <a:rPr lang="en-US" altLang="en-US" strike="sngStrike" dirty="0"/>
              <a:t>SIGNIFICANT</a:t>
            </a:r>
            <a:r>
              <a:rPr lang="en-US" altLang="en-US" dirty="0"/>
              <a:t> RELATIONSHIP BETWEEN </a:t>
            </a:r>
            <a:r>
              <a:rPr lang="en-US" altLang="en-US" sz="2800" dirty="0">
                <a:solidFill>
                  <a:srgbClr val="FF0000"/>
                </a:solidFill>
              </a:rPr>
              <a:t>Assurance</a:t>
            </a:r>
            <a:r>
              <a:rPr lang="en-US" altLang="en-US" sz="2800" dirty="0"/>
              <a:t> and Customer Satisfaction </a:t>
            </a:r>
            <a:endParaRPr lang="en-US" altLang="en-US" dirty="0"/>
          </a:p>
        </p:txBody>
      </p:sp>
      <p:sp>
        <p:nvSpPr>
          <p:cNvPr id="2" name="Rectangle 1"/>
          <p:cNvSpPr/>
          <p:nvPr/>
        </p:nvSpPr>
        <p:spPr>
          <a:xfrm>
            <a:off x="1676400" y="41096"/>
            <a:ext cx="10515600" cy="954107"/>
          </a:xfrm>
          <a:prstGeom prst="rect">
            <a:avLst/>
          </a:prstGeom>
          <a:solidFill>
            <a:schemeClr val="bg1"/>
          </a:solidFill>
          <a:ln>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The Relationship between Service Quality and Customer Satisfaction</a:t>
            </a:r>
          </a:p>
        </p:txBody>
      </p: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4" name="Rectangle 3"/>
          <p:cNvSpPr/>
          <p:nvPr/>
        </p:nvSpPr>
        <p:spPr>
          <a:xfrm rot="16200000">
            <a:off x="-2062660" y="2926698"/>
            <a:ext cx="5862800" cy="1569660"/>
          </a:xfrm>
          <a:prstGeom prst="rect">
            <a:avLst/>
          </a:prstGeom>
          <a:solidFill>
            <a:srgbClr val="FFC000"/>
          </a:solidFill>
          <a:ln>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is a clear and concise statement of the purpose and aim of the study which essentially summarizes what needs to be achieved by the study</a:t>
            </a:r>
          </a:p>
        </p:txBody>
      </p:sp>
    </p:spTree>
    <p:extLst>
      <p:ext uri="{BB962C8B-B14F-4D97-AF65-F5344CB8AC3E}">
        <p14:creationId xmlns:p14="http://schemas.microsoft.com/office/powerpoint/2010/main" val="3054287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9CAA-3DD3-4BC9-AB2D-AE9E3E380C5C}"/>
              </a:ext>
            </a:extLst>
          </p:cNvPr>
          <p:cNvSpPr>
            <a:spLocks noGrp="1"/>
          </p:cNvSpPr>
          <p:nvPr>
            <p:ph type="title"/>
          </p:nvPr>
        </p:nvSpPr>
        <p:spPr>
          <a:xfrm>
            <a:off x="0" y="17585"/>
            <a:ext cx="12192000" cy="715962"/>
          </a:xfrm>
          <a:solidFill>
            <a:srgbClr val="00B0F0"/>
          </a:solidFill>
        </p:spPr>
        <p:txBody>
          <a:bodyPr/>
          <a:lstStyle/>
          <a:p>
            <a:br>
              <a:rPr lang="en-US" dirty="0"/>
            </a:br>
            <a:r>
              <a:rPr lang="en-US" b="1" dirty="0">
                <a:solidFill>
                  <a:schemeClr val="bg1"/>
                </a:solidFill>
              </a:rPr>
              <a:t>Examples of research objectives </a:t>
            </a:r>
            <a:br>
              <a:rPr lang="en-US" b="1" dirty="0">
                <a:solidFill>
                  <a:schemeClr val="bg1"/>
                </a:solidFill>
              </a:rPr>
            </a:br>
            <a:r>
              <a:rPr lang="en-US" b="1" dirty="0">
                <a:solidFill>
                  <a:schemeClr val="bg1"/>
                </a:solidFill>
              </a:rPr>
              <a:t>Source Awang Z. 2012</a:t>
            </a:r>
            <a:br>
              <a:rPr lang="en-US" dirty="0"/>
            </a:br>
            <a:endParaRPr lang="en-US" dirty="0"/>
          </a:p>
        </p:txBody>
      </p:sp>
      <p:sp>
        <p:nvSpPr>
          <p:cNvPr id="4" name="Footer Placeholder 3">
            <a:extLst>
              <a:ext uri="{FF2B5EF4-FFF2-40B4-BE49-F238E27FC236}">
                <a16:creationId xmlns:a16="http://schemas.microsoft.com/office/drawing/2014/main" id="{26B0F150-8A1C-473B-BFD9-635652114CD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EAC399E9-EAE6-4A57-9890-F81E3DC9ADC8}"/>
              </a:ext>
            </a:extLst>
          </p:cNvPr>
          <p:cNvSpPr txBox="1"/>
          <p:nvPr/>
        </p:nvSpPr>
        <p:spPr>
          <a:xfrm>
            <a:off x="0" y="907346"/>
            <a:ext cx="1219200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Example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1. The objective of this study is to identify the factors that contribute to the declining demand for Proton among the Malaysian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2. The objective of this study is to generate the items that constitute service quality in higher education from the students’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3. The objective of this study is to measure the strength of association between socio-economic status of customers and their perception of quality concerning the service provided by higher educational institutions in the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4. The objective of this study is to assess the influence of service quality provided by the university and the corporate image of a university on students’ loyalty towards their university in doing postgraduate study. </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851104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9CAA-3DD3-4BC9-AB2D-AE9E3E380C5C}"/>
              </a:ext>
            </a:extLst>
          </p:cNvPr>
          <p:cNvSpPr>
            <a:spLocks noGrp="1"/>
          </p:cNvSpPr>
          <p:nvPr>
            <p:ph type="title"/>
          </p:nvPr>
        </p:nvSpPr>
        <p:spPr>
          <a:xfrm>
            <a:off x="0" y="17584"/>
            <a:ext cx="12192000" cy="889761"/>
          </a:xfrm>
          <a:solidFill>
            <a:srgbClr val="00B0F0"/>
          </a:solidFill>
        </p:spPr>
        <p:txBody>
          <a:bodyPr/>
          <a:lstStyle/>
          <a:p>
            <a:br>
              <a:rPr lang="en-US" dirty="0"/>
            </a:br>
            <a:r>
              <a:rPr lang="en-US" b="1" dirty="0">
                <a:solidFill>
                  <a:schemeClr val="bg1"/>
                </a:solidFill>
              </a:rPr>
              <a:t>Examples of research objectives </a:t>
            </a:r>
            <a:br>
              <a:rPr lang="en-US" b="1" dirty="0">
                <a:solidFill>
                  <a:schemeClr val="bg1"/>
                </a:solidFill>
              </a:rPr>
            </a:br>
            <a:r>
              <a:rPr lang="en-US" b="1" dirty="0">
                <a:solidFill>
                  <a:schemeClr val="bg1"/>
                </a:solidFill>
              </a:rPr>
              <a:t>Source Awang Z. 2012</a:t>
            </a:r>
            <a:br>
              <a:rPr lang="en-US" dirty="0"/>
            </a:br>
            <a:endParaRPr lang="en-US" dirty="0"/>
          </a:p>
        </p:txBody>
      </p:sp>
      <p:sp>
        <p:nvSpPr>
          <p:cNvPr id="4" name="Footer Placeholder 3">
            <a:extLst>
              <a:ext uri="{FF2B5EF4-FFF2-40B4-BE49-F238E27FC236}">
                <a16:creationId xmlns:a16="http://schemas.microsoft.com/office/drawing/2014/main" id="{26B0F150-8A1C-473B-BFD9-635652114CD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EAC399E9-EAE6-4A57-9890-F81E3DC9ADC8}"/>
              </a:ext>
            </a:extLst>
          </p:cNvPr>
          <p:cNvSpPr txBox="1"/>
          <p:nvPr/>
        </p:nvSpPr>
        <p:spPr>
          <a:xfrm>
            <a:off x="0" y="907346"/>
            <a:ext cx="12192000"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Example 2: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objective of the study Specifically the study is designed to achieve the following objectives: 1. To assess the effects of certain demographic variables on service quality, corporate image, and students’ satisfaction.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To determine the influence of service quality provided at the university on students’ satisfaction with their learning experience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To determine the influence of corporate image of the university on students’ satisfaction with their learning experience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To determine the influence of service quality provided at the university on students’ loyalty towards their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3116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5263" y="1134174"/>
            <a:ext cx="3549747" cy="2800767"/>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Example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Explore the Motivation of Millennials to work in Gig Economy.  Evidence from Malaysia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a:ea typeface="+mn-ea"/>
              <a:cs typeface="+mn-cs"/>
            </a:endParaRPr>
          </a:p>
        </p:txBody>
      </p:sp>
      <p:sp>
        <p:nvSpPr>
          <p:cNvPr id="3" name="TextBox 2"/>
          <p:cNvSpPr txBox="1"/>
          <p:nvPr/>
        </p:nvSpPr>
        <p:spPr>
          <a:xfrm>
            <a:off x="221892" y="1221247"/>
            <a:ext cx="1624163" cy="523220"/>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mn-cs"/>
              </a:rPr>
              <a:t>Question</a:t>
            </a:r>
          </a:p>
        </p:txBody>
      </p:sp>
      <p:sp>
        <p:nvSpPr>
          <p:cNvPr id="4" name="Rectangle 3"/>
          <p:cNvSpPr/>
          <p:nvPr/>
        </p:nvSpPr>
        <p:spPr>
          <a:xfrm>
            <a:off x="2546252" y="4159361"/>
            <a:ext cx="3549747" cy="1938992"/>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Example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The barriers towards leadership role of Women: A Qualitative study in Brunei </a:t>
            </a:r>
          </a:p>
        </p:txBody>
      </p:sp>
      <p:sp>
        <p:nvSpPr>
          <p:cNvPr id="5" name="Footer Placeholder 4"/>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8" name="TextBox 7">
            <a:extLst>
              <a:ext uri="{FF2B5EF4-FFF2-40B4-BE49-F238E27FC236}">
                <a16:creationId xmlns:a16="http://schemas.microsoft.com/office/drawing/2014/main" id="{61046E7E-8521-4F23-A713-B29E308ED159}"/>
              </a:ext>
            </a:extLst>
          </p:cNvPr>
          <p:cNvSpPr txBox="1"/>
          <p:nvPr/>
        </p:nvSpPr>
        <p:spPr>
          <a:xfrm>
            <a:off x="7222434" y="25360"/>
            <a:ext cx="4969566" cy="6832640"/>
          </a:xfrm>
          <a:prstGeom prst="rect">
            <a:avLst/>
          </a:prstGeom>
          <a:solidFill>
            <a:schemeClr val="bg1">
              <a:lumMod val="95000"/>
            </a:schemeClr>
          </a:solidFill>
          <a:ln>
            <a:solidFill>
              <a:srgbClr val="FF0000"/>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What is the </a:t>
            </a:r>
            <a:r>
              <a:rPr kumimoji="0" lang="en-US" sz="2800" b="1" i="0" u="none" strike="noStrike" kern="1200" cap="none" spc="0" normalizeH="0" baseline="0" noProof="0" dirty="0">
                <a:ln>
                  <a:noFill/>
                </a:ln>
                <a:solidFill>
                  <a:srgbClr val="FF0000"/>
                </a:solidFill>
                <a:effectLst/>
                <a:uLnTx/>
                <a:uFillTx/>
                <a:latin typeface="Arial"/>
                <a:ea typeface="+mn-ea"/>
                <a:cs typeface="+mn-cs"/>
              </a:rPr>
              <a:t>issue or controversy</a:t>
            </a:r>
            <a:r>
              <a:rPr kumimoji="0" lang="en-US" sz="2800" b="1" i="0" u="none" strike="noStrike" kern="1200" cap="none" spc="0" normalizeH="0" baseline="0" noProof="0" dirty="0">
                <a:ln>
                  <a:noFill/>
                </a:ln>
                <a:solidFill>
                  <a:srgbClr val="0070C0"/>
                </a:solidFill>
                <a:effectLst/>
                <a:uLnTx/>
                <a:uFillTx/>
                <a:latin typeface="Arial"/>
                <a:ea typeface="+mn-ea"/>
                <a:cs typeface="+mn-cs"/>
              </a:rPr>
              <a:t> that attracts attention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1" i="0" u="none" strike="noStrike" kern="1200" cap="none" spc="0" normalizeH="0" baseline="0" noProof="0" dirty="0">
              <a:ln>
                <a:noFill/>
              </a:ln>
              <a:solidFill>
                <a:srgbClr val="0070C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What is the </a:t>
            </a:r>
            <a:r>
              <a:rPr kumimoji="0" lang="en-US" sz="2800" b="1" i="0" u="none" strike="noStrike" kern="1200" cap="none" spc="0" normalizeH="0" baseline="0" noProof="0" dirty="0">
                <a:ln>
                  <a:noFill/>
                </a:ln>
                <a:solidFill>
                  <a:srgbClr val="FF0000"/>
                </a:solidFill>
                <a:effectLst/>
                <a:uLnTx/>
                <a:uFillTx/>
                <a:latin typeface="Arial"/>
                <a:ea typeface="+mn-ea"/>
                <a:cs typeface="+mn-cs"/>
              </a:rPr>
              <a:t>justification</a:t>
            </a:r>
            <a:r>
              <a:rPr kumimoji="0" lang="en-US" sz="2800" b="1" i="0" u="none" strike="noStrike" kern="1200" cap="none" spc="0" normalizeH="0" baseline="0" noProof="0" dirty="0">
                <a:ln>
                  <a:noFill/>
                </a:ln>
                <a:solidFill>
                  <a:srgbClr val="0070C0"/>
                </a:solidFill>
                <a:effectLst/>
                <a:uLnTx/>
                <a:uFillTx/>
                <a:latin typeface="Arial"/>
                <a:ea typeface="+mn-ea"/>
                <a:cs typeface="+mn-cs"/>
              </a:rPr>
              <a:t> of doing this study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1" i="0" u="none" strike="noStrike" kern="1200" cap="none" spc="0" normalizeH="0" baseline="0" noProof="0" dirty="0">
              <a:ln>
                <a:noFill/>
              </a:ln>
              <a:solidFill>
                <a:srgbClr val="0070C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What was </a:t>
            </a:r>
            <a:r>
              <a:rPr kumimoji="0" lang="en-US" sz="2800" b="1" i="0" u="none" strike="noStrike" kern="1200" cap="none" spc="0" normalizeH="0" baseline="0" noProof="0" dirty="0">
                <a:ln>
                  <a:noFill/>
                </a:ln>
                <a:solidFill>
                  <a:srgbClr val="FF0000"/>
                </a:solidFill>
                <a:effectLst/>
                <a:uLnTx/>
                <a:uFillTx/>
                <a:latin typeface="Arial"/>
                <a:ea typeface="+mn-ea"/>
                <a:cs typeface="+mn-cs"/>
              </a:rPr>
              <a:t>‘MISSING” GAP”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1" i="0" u="none" strike="noStrike" kern="1200" cap="none" spc="0" normalizeH="0" baseline="0" noProof="0" dirty="0">
              <a:ln>
                <a:noFill/>
              </a:ln>
              <a:solidFill>
                <a:srgbClr val="0070C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What is the </a:t>
            </a:r>
            <a:r>
              <a:rPr kumimoji="0" lang="en-US" sz="2800" b="1" i="0" u="none" strike="noStrike" kern="1200" cap="none" spc="0" normalizeH="0" baseline="0" noProof="0" dirty="0">
                <a:ln>
                  <a:noFill/>
                </a:ln>
                <a:solidFill>
                  <a:srgbClr val="FF0000"/>
                </a:solidFill>
                <a:effectLst/>
                <a:uLnTx/>
                <a:uFillTx/>
                <a:latin typeface="Arial"/>
                <a:ea typeface="+mn-ea"/>
                <a:cs typeface="+mn-cs"/>
              </a:rPr>
              <a:t>“Deficiency” </a:t>
            </a:r>
            <a:r>
              <a:rPr kumimoji="0" lang="en-US" sz="2800" b="1" i="0" u="none" strike="noStrike" kern="1200" cap="none" spc="0" normalizeH="0" baseline="0" noProof="0" dirty="0">
                <a:ln>
                  <a:noFill/>
                </a:ln>
                <a:solidFill>
                  <a:srgbClr val="0070C0"/>
                </a:solidFill>
                <a:effectLst/>
                <a:uLnTx/>
                <a:uFillTx/>
                <a:latin typeface="Arial"/>
                <a:ea typeface="+mn-ea"/>
                <a:cs typeface="+mn-cs"/>
              </a:rPr>
              <a:t>in Literature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Why is this problem </a:t>
            </a:r>
            <a:r>
              <a:rPr kumimoji="0" lang="en-US" sz="2800" b="1" i="0" u="none" strike="noStrike" kern="1200" cap="none" spc="0" normalizeH="0" baseline="0" noProof="0" dirty="0">
                <a:ln>
                  <a:noFill/>
                </a:ln>
                <a:solidFill>
                  <a:srgbClr val="C00000"/>
                </a:solidFill>
                <a:effectLst/>
                <a:uLnTx/>
                <a:uFillTx/>
                <a:latin typeface="Arial"/>
                <a:ea typeface="+mn-ea"/>
                <a:cs typeface="+mn-cs"/>
              </a:rPr>
              <a:t>important?</a:t>
            </a:r>
            <a:r>
              <a:rPr kumimoji="0" lang="en-US" sz="2800" b="1" i="0" u="none" strike="noStrike" kern="1200" cap="none" spc="0" normalizeH="0" baseline="0" noProof="0" dirty="0">
                <a:ln>
                  <a:noFill/>
                </a:ln>
                <a:solidFill>
                  <a:srgbClr val="0070C0"/>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What is the </a:t>
            </a:r>
            <a:r>
              <a:rPr kumimoji="0" lang="en-US" sz="2800" b="1" i="0" u="none" strike="noStrike" kern="1200" cap="none" spc="0" normalizeH="0" baseline="0" noProof="0" dirty="0">
                <a:ln>
                  <a:noFill/>
                </a:ln>
                <a:solidFill>
                  <a:srgbClr val="C00000"/>
                </a:solidFill>
                <a:effectLst/>
                <a:uLnTx/>
                <a:uFillTx/>
                <a:latin typeface="Arial"/>
                <a:ea typeface="+mn-ea"/>
                <a:cs typeface="+mn-cs"/>
              </a:rPr>
              <a:t>contribution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321DE8A0-9B4E-4D2A-A8F9-8D35F9BA971F}"/>
              </a:ext>
            </a:extLst>
          </p:cNvPr>
          <p:cNvCxnSpPr>
            <a:cxnSpLocks/>
            <a:stCxn id="2" idx="3"/>
          </p:cNvCxnSpPr>
          <p:nvPr/>
        </p:nvCxnSpPr>
        <p:spPr bwMode="auto">
          <a:xfrm>
            <a:off x="6135010" y="2534558"/>
            <a:ext cx="1113184" cy="103746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A34CB836-58FE-45D3-BB81-E33E3FC5AB41}"/>
              </a:ext>
            </a:extLst>
          </p:cNvPr>
          <p:cNvCxnSpPr>
            <a:cxnSpLocks/>
            <a:stCxn id="4" idx="3"/>
          </p:cNvCxnSpPr>
          <p:nvPr/>
        </p:nvCxnSpPr>
        <p:spPr bwMode="auto">
          <a:xfrm flipV="1">
            <a:off x="6095999" y="3825252"/>
            <a:ext cx="1126435" cy="130360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pic>
        <p:nvPicPr>
          <p:cNvPr id="9" name="Picture 8">
            <a:extLst>
              <a:ext uri="{FF2B5EF4-FFF2-40B4-BE49-F238E27FC236}">
                <a16:creationId xmlns:a16="http://schemas.microsoft.com/office/drawing/2014/main" id="{4E363459-5D18-41CC-9147-E7A7F7F9BC06}"/>
              </a:ext>
            </a:extLst>
          </p:cNvPr>
          <p:cNvPicPr>
            <a:picLocks noChangeAspect="1"/>
          </p:cNvPicPr>
          <p:nvPr/>
        </p:nvPicPr>
        <p:blipFill>
          <a:blip r:embed="rId2"/>
          <a:stretch>
            <a:fillRect/>
          </a:stretch>
        </p:blipFill>
        <p:spPr>
          <a:xfrm>
            <a:off x="0" y="1743476"/>
            <a:ext cx="2264897" cy="4086665"/>
          </a:xfrm>
          <a:prstGeom prst="rect">
            <a:avLst/>
          </a:prstGeom>
        </p:spPr>
      </p:pic>
      <p:sp>
        <p:nvSpPr>
          <p:cNvPr id="6" name="TextBox 5">
            <a:extLst>
              <a:ext uri="{FF2B5EF4-FFF2-40B4-BE49-F238E27FC236}">
                <a16:creationId xmlns:a16="http://schemas.microsoft.com/office/drawing/2014/main" id="{81C3B09E-5770-45D9-BD56-F551D1EC6C12}"/>
              </a:ext>
            </a:extLst>
          </p:cNvPr>
          <p:cNvSpPr txBox="1"/>
          <p:nvPr/>
        </p:nvSpPr>
        <p:spPr>
          <a:xfrm>
            <a:off x="0" y="131429"/>
            <a:ext cx="722243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FF0000"/>
                </a:solidFill>
                <a:effectLst/>
                <a:uLnTx/>
                <a:uFillTx/>
                <a:latin typeface="Arial"/>
                <a:ea typeface="+mn-ea"/>
                <a:cs typeface="+mn-cs"/>
              </a:rPr>
              <a:t>A research starts with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FF0000"/>
                </a:solidFill>
                <a:effectLst/>
                <a:uLnTx/>
                <a:uFillTx/>
                <a:latin typeface="Arial"/>
                <a:ea typeface="+mn-ea"/>
                <a:cs typeface="+mn-cs"/>
              </a:rPr>
              <a:t>Problem Statement</a:t>
            </a:r>
          </a:p>
        </p:txBody>
      </p:sp>
    </p:spTree>
    <p:extLst>
      <p:ext uri="{BB962C8B-B14F-4D97-AF65-F5344CB8AC3E}">
        <p14:creationId xmlns:p14="http://schemas.microsoft.com/office/powerpoint/2010/main" val="5825147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9CAA-3DD3-4BC9-AB2D-AE9E3E380C5C}"/>
              </a:ext>
            </a:extLst>
          </p:cNvPr>
          <p:cNvSpPr>
            <a:spLocks noGrp="1"/>
          </p:cNvSpPr>
          <p:nvPr>
            <p:ph type="title"/>
          </p:nvPr>
        </p:nvSpPr>
        <p:spPr>
          <a:xfrm>
            <a:off x="0" y="17584"/>
            <a:ext cx="12192000" cy="889761"/>
          </a:xfrm>
          <a:solidFill>
            <a:srgbClr val="00B0F0"/>
          </a:solidFill>
        </p:spPr>
        <p:txBody>
          <a:bodyPr/>
          <a:lstStyle/>
          <a:p>
            <a:br>
              <a:rPr lang="en-US" dirty="0"/>
            </a:br>
            <a:r>
              <a:rPr lang="en-US" b="1" dirty="0">
                <a:solidFill>
                  <a:schemeClr val="bg1"/>
                </a:solidFill>
              </a:rPr>
              <a:t>Examples of research objectives  </a:t>
            </a:r>
            <a:br>
              <a:rPr lang="en-US" b="1" dirty="0">
                <a:solidFill>
                  <a:schemeClr val="bg1"/>
                </a:solidFill>
              </a:rPr>
            </a:br>
            <a:r>
              <a:rPr lang="en-US" b="1" dirty="0">
                <a:solidFill>
                  <a:schemeClr val="bg1"/>
                </a:solidFill>
              </a:rPr>
              <a:t>Source: </a:t>
            </a:r>
            <a:r>
              <a:rPr lang="en-US" sz="2000" b="1" dirty="0">
                <a:solidFill>
                  <a:srgbClr val="FF0000"/>
                </a:solidFill>
              </a:rPr>
              <a:t>Sekaran and Bougie</a:t>
            </a:r>
            <a:br>
              <a:rPr lang="en-US" dirty="0"/>
            </a:br>
            <a:endParaRPr lang="en-US" dirty="0"/>
          </a:p>
        </p:txBody>
      </p:sp>
      <p:sp>
        <p:nvSpPr>
          <p:cNvPr id="4" name="Footer Placeholder 3">
            <a:extLst>
              <a:ext uri="{FF2B5EF4-FFF2-40B4-BE49-F238E27FC236}">
                <a16:creationId xmlns:a16="http://schemas.microsoft.com/office/drawing/2014/main" id="{26B0F150-8A1C-473B-BFD9-635652114CD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TextBox 6">
            <a:extLst>
              <a:ext uri="{FF2B5EF4-FFF2-40B4-BE49-F238E27FC236}">
                <a16:creationId xmlns:a16="http://schemas.microsoft.com/office/drawing/2014/main" id="{7F031987-0041-41DD-A4D2-6512ED77B9C1}"/>
              </a:ext>
            </a:extLst>
          </p:cNvPr>
          <p:cNvSpPr txBox="1"/>
          <p:nvPr/>
        </p:nvSpPr>
        <p:spPr>
          <a:xfrm>
            <a:off x="-1" y="907345"/>
            <a:ext cx="12013809" cy="4455835"/>
          </a:xfrm>
          <a:prstGeom prst="rect">
            <a:avLst/>
          </a:prstGeom>
          <a:solidFill>
            <a:schemeClr val="bg1"/>
          </a:solid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find </a:t>
            </a:r>
            <a:r>
              <a:rPr kumimoji="0" lang="en-US" sz="2400" b="0" i="0" u="none" strike="noStrike" kern="1200" cap="none" spc="0" normalizeH="0" baseline="0" noProof="0" dirty="0">
                <a:ln>
                  <a:noFill/>
                </a:ln>
                <a:solidFill>
                  <a:srgbClr val="000000"/>
                </a:solidFill>
                <a:effectLst/>
                <a:uLnTx/>
                <a:uFillTx/>
                <a:latin typeface="Arial"/>
                <a:ea typeface="+mn-ea"/>
                <a:cs typeface="+mn-cs"/>
              </a:rPr>
              <a:t>out what motivates consumers to buy a product online.</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study </a:t>
            </a:r>
            <a:r>
              <a:rPr kumimoji="0" lang="en-US" sz="2400" b="0" i="0" u="none" strike="noStrike" kern="1200" cap="none" spc="0" normalizeH="0" baseline="0" noProof="0" dirty="0">
                <a:ln>
                  <a:noFill/>
                </a:ln>
                <a:solidFill>
                  <a:srgbClr val="000000"/>
                </a:solidFill>
                <a:effectLst/>
                <a:uLnTx/>
                <a:uFillTx/>
                <a:latin typeface="Arial"/>
                <a:ea typeface="+mn-ea"/>
                <a:cs typeface="+mn-cs"/>
              </a:rPr>
              <a:t>the effect of leadership style on employees ’ job satisfaction.</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investigate </a:t>
            </a:r>
            <a:r>
              <a:rPr kumimoji="0" lang="en-US" sz="2400" b="0" i="0" u="none" strike="noStrike" kern="1200" cap="none" spc="0" normalizeH="0" baseline="0" noProof="0" dirty="0">
                <a:ln>
                  <a:noFill/>
                </a:ln>
                <a:solidFill>
                  <a:srgbClr val="000000"/>
                </a:solidFill>
                <a:effectLst/>
                <a:uLnTx/>
                <a:uFillTx/>
                <a:latin typeface="Arial"/>
                <a:ea typeface="+mn-ea"/>
                <a:cs typeface="+mn-cs"/>
              </a:rPr>
              <a:t>the relationship between capital structure and profitability of the firm.</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establish </a:t>
            </a:r>
            <a:r>
              <a:rPr kumimoji="0" lang="en-US" sz="2400" b="0" i="0" u="none" strike="noStrike" kern="1200" cap="none" spc="0" normalizeH="0" baseline="0" noProof="0" dirty="0">
                <a:ln>
                  <a:noFill/>
                </a:ln>
                <a:solidFill>
                  <a:srgbClr val="000000"/>
                </a:solidFill>
                <a:effectLst/>
                <a:uLnTx/>
                <a:uFillTx/>
                <a:latin typeface="Arial"/>
                <a:ea typeface="+mn-ea"/>
                <a:cs typeface="+mn-cs"/>
              </a:rPr>
              <a:t>success factors regarding the adoption and use of information systems.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determine </a:t>
            </a:r>
            <a:r>
              <a:rPr kumimoji="0" lang="en-US" sz="2400" b="0" i="0" u="none" strike="noStrike" kern="1200" cap="none" spc="0" normalizeH="0" baseline="0" noProof="0" dirty="0">
                <a:ln>
                  <a:noFill/>
                </a:ln>
                <a:solidFill>
                  <a:srgbClr val="000000"/>
                </a:solidFill>
                <a:effectLst/>
                <a:uLnTx/>
                <a:uFillTx/>
                <a:latin typeface="Arial"/>
                <a:ea typeface="+mn-ea"/>
                <a:cs typeface="+mn-cs"/>
              </a:rPr>
              <a:t>the optimal price for a product.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investigate </a:t>
            </a:r>
            <a:r>
              <a:rPr kumimoji="0" lang="en-US" sz="2400" b="0" i="0" u="none" strike="noStrike" kern="1200" cap="none" spc="0" normalizeH="0" baseline="0" noProof="0" dirty="0">
                <a:ln>
                  <a:noFill/>
                </a:ln>
                <a:solidFill>
                  <a:srgbClr val="000000"/>
                </a:solidFill>
                <a:effectLst/>
                <a:uLnTx/>
                <a:uFillTx/>
                <a:latin typeface="Arial"/>
                <a:ea typeface="+mn-ea"/>
                <a:cs typeface="+mn-cs"/>
              </a:rPr>
              <a:t>the influence of the in‐store shopping environment on impulse buying.</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establish </a:t>
            </a:r>
            <a:r>
              <a:rPr kumimoji="0" lang="en-US" sz="2400" b="0" i="0" u="none" strike="noStrike" kern="1200" cap="none" spc="0" normalizeH="0" baseline="0" noProof="0" dirty="0">
                <a:ln>
                  <a:noFill/>
                </a:ln>
                <a:solidFill>
                  <a:srgbClr val="000000"/>
                </a:solidFill>
                <a:effectLst/>
                <a:uLnTx/>
                <a:uFillTx/>
                <a:latin typeface="Arial"/>
                <a:ea typeface="+mn-ea"/>
                <a:cs typeface="+mn-cs"/>
              </a:rPr>
              <a:t>the determinants of employee involvement.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examine </a:t>
            </a:r>
            <a:r>
              <a:rPr kumimoji="0" lang="en-US" sz="2400" b="0" i="0" u="none" strike="noStrike" kern="1200" cap="none" spc="0" normalizeH="0" baseline="0" noProof="0" dirty="0">
                <a:ln>
                  <a:noFill/>
                </a:ln>
                <a:solidFill>
                  <a:srgbClr val="000000"/>
                </a:solidFill>
                <a:effectLst/>
                <a:uLnTx/>
                <a:uFillTx/>
                <a:latin typeface="Arial"/>
                <a:ea typeface="+mn-ea"/>
                <a:cs typeface="+mn-cs"/>
              </a:rPr>
              <a:t>the causes of employee absence.</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417611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9CAA-3DD3-4BC9-AB2D-AE9E3E380C5C}"/>
              </a:ext>
            </a:extLst>
          </p:cNvPr>
          <p:cNvSpPr>
            <a:spLocks noGrp="1"/>
          </p:cNvSpPr>
          <p:nvPr>
            <p:ph type="title"/>
          </p:nvPr>
        </p:nvSpPr>
        <p:spPr>
          <a:xfrm>
            <a:off x="0" y="17584"/>
            <a:ext cx="12192000" cy="889761"/>
          </a:xfrm>
          <a:solidFill>
            <a:srgbClr val="00B0F0"/>
          </a:solidFill>
        </p:spPr>
        <p:txBody>
          <a:bodyPr/>
          <a:lstStyle/>
          <a:p>
            <a:br>
              <a:rPr lang="en-US" dirty="0"/>
            </a:br>
            <a:r>
              <a:rPr lang="en-US" b="1" dirty="0">
                <a:solidFill>
                  <a:srgbClr val="002060"/>
                </a:solidFill>
              </a:rPr>
              <a:t>Research objectives  - Exercise</a:t>
            </a:r>
            <a:br>
              <a:rPr lang="en-US" b="1" dirty="0">
                <a:solidFill>
                  <a:schemeClr val="bg1"/>
                </a:solidFill>
              </a:rPr>
            </a:br>
            <a:br>
              <a:rPr lang="en-US" dirty="0"/>
            </a:br>
            <a:endParaRPr lang="en-US" dirty="0"/>
          </a:p>
        </p:txBody>
      </p:sp>
      <p:sp>
        <p:nvSpPr>
          <p:cNvPr id="4" name="Footer Placeholder 3">
            <a:extLst>
              <a:ext uri="{FF2B5EF4-FFF2-40B4-BE49-F238E27FC236}">
                <a16:creationId xmlns:a16="http://schemas.microsoft.com/office/drawing/2014/main" id="{26B0F150-8A1C-473B-BFD9-635652114CD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0E33B358-4C56-4209-9BE8-641971643C10}"/>
              </a:ext>
            </a:extLst>
          </p:cNvPr>
          <p:cNvSpPr txBox="1"/>
          <p:nvPr/>
        </p:nvSpPr>
        <p:spPr>
          <a:xfrm>
            <a:off x="0" y="907345"/>
            <a:ext cx="12192000" cy="557075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Write the objectives of the study titled: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influence of service quality dimensions in higher education from the students‟ perspective and how the quality of service influences the loyalty of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Use words like: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 identify factors that affect……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 examine the influence of……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 determine the probable cause of……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 refine the current understanding of……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 measure the strength of the correlation between…..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6.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 study the effectiveness of e-learning in……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7.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 evaluate the cause and effect of……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77375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0409-9634-4D02-B1BA-F2185D620C96}"/>
              </a:ext>
            </a:extLst>
          </p:cNvPr>
          <p:cNvSpPr>
            <a:spLocks noGrp="1"/>
          </p:cNvSpPr>
          <p:nvPr>
            <p:ph type="title"/>
          </p:nvPr>
        </p:nvSpPr>
        <p:spPr>
          <a:xfrm>
            <a:off x="0" y="3176"/>
            <a:ext cx="12192000" cy="532886"/>
          </a:xfrm>
          <a:solidFill>
            <a:srgbClr val="FFCCFF"/>
          </a:solidFill>
        </p:spPr>
        <p:txBody>
          <a:bodyPr/>
          <a:lstStyle/>
          <a:p>
            <a:r>
              <a:rPr lang="en-MY" sz="4800" b="1" dirty="0">
                <a:solidFill>
                  <a:srgbClr val="FF0000"/>
                </a:solidFill>
              </a:rPr>
              <a:t>Research Questions</a:t>
            </a:r>
          </a:p>
        </p:txBody>
      </p:sp>
      <p:sp>
        <p:nvSpPr>
          <p:cNvPr id="5" name="TextBox 4">
            <a:extLst>
              <a:ext uri="{FF2B5EF4-FFF2-40B4-BE49-F238E27FC236}">
                <a16:creationId xmlns:a16="http://schemas.microsoft.com/office/drawing/2014/main" id="{E6D9B051-3607-4994-8457-F726962762A6}"/>
              </a:ext>
            </a:extLst>
          </p:cNvPr>
          <p:cNvSpPr txBox="1"/>
          <p:nvPr/>
        </p:nvSpPr>
        <p:spPr>
          <a:xfrm>
            <a:off x="-1" y="6080513"/>
            <a:ext cx="12191999" cy="707886"/>
          </a:xfrm>
          <a:prstGeom prst="rect">
            <a:avLst/>
          </a:prstGeom>
          <a:solidFill>
            <a:schemeClr val="bg1"/>
          </a:solidFill>
          <a:ln>
            <a:solidFill>
              <a:schemeClr val="accent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a:ea typeface="+mn-ea"/>
                <a:cs typeface="+mn-cs"/>
              </a:rPr>
              <a:t>A good research question is essential to guide your research paper, project or thesis. It </a:t>
            </a:r>
            <a:r>
              <a:rPr kumimoji="0" lang="en-US" sz="2000" b="0" i="0" u="none" strike="noStrike" kern="1200" cap="none" spc="0" normalizeH="0" baseline="0" noProof="0" dirty="0">
                <a:ln>
                  <a:noFill/>
                </a:ln>
                <a:solidFill>
                  <a:srgbClr val="FF0000"/>
                </a:solidFill>
                <a:effectLst/>
                <a:uLnTx/>
                <a:uFillTx/>
                <a:latin typeface="Arial"/>
                <a:ea typeface="+mn-ea"/>
                <a:cs typeface="+mn-cs"/>
              </a:rPr>
              <a:t>pinpoints exactly what you want to find out and gives your work a clear focus and purpose</a:t>
            </a:r>
            <a:endParaRPr kumimoji="0" lang="en-MY" sz="2000" b="0" i="0" u="none" strike="noStrike" kern="1200" cap="none" spc="0" normalizeH="0" baseline="0" noProof="0" dirty="0">
              <a:ln>
                <a:noFill/>
              </a:ln>
              <a:solidFill>
                <a:srgbClr val="FF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400C3E42-E7B8-4035-90C0-4DEE85D093DE}"/>
              </a:ext>
            </a:extLst>
          </p:cNvPr>
          <p:cNvSpPr txBox="1"/>
          <p:nvPr/>
        </p:nvSpPr>
        <p:spPr>
          <a:xfrm>
            <a:off x="0" y="587021"/>
            <a:ext cx="12192000" cy="1938992"/>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Research questions (RQs) are refined statements of the specific components of the problem.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The research questions must be in line with the objectives and should indicate the variables under investigation.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They should be clearly and unambiguously framed as they will influence research methodology and the type of data analysis to be conducted.</a:t>
            </a:r>
            <a:endParaRPr kumimoji="0" lang="en-MY"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Content Placeholder 2">
            <a:extLst>
              <a:ext uri="{FF2B5EF4-FFF2-40B4-BE49-F238E27FC236}">
                <a16:creationId xmlns:a16="http://schemas.microsoft.com/office/drawing/2014/main" id="{07630831-45FA-4283-9C89-8EB276BE065E}"/>
              </a:ext>
            </a:extLst>
          </p:cNvPr>
          <p:cNvSpPr txBox="1">
            <a:spLocks/>
          </p:cNvSpPr>
          <p:nvPr/>
        </p:nvSpPr>
        <p:spPr>
          <a:xfrm>
            <a:off x="0" y="2465375"/>
            <a:ext cx="6357256" cy="3615137"/>
          </a:xfrm>
          <a:prstGeom prst="rect">
            <a:avLst/>
          </a:prstGeom>
          <a:ln>
            <a:solidFill>
              <a:srgbClr val="FF0000"/>
            </a:solidFill>
          </a:ln>
        </p:spPr>
        <p:txBody>
          <a:bodyPr/>
          <a:lst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a:ea typeface="+mn-ea"/>
                <a:cs typeface="+mn-cs"/>
              </a:rPr>
              <a:t>Quantitative Research Questions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1.Is 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Trust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2. Is 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Perceived Ease of Use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3. Is 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Perceived Security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a:t>
            </a: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Content Placeholder 2">
            <a:extLst>
              <a:ext uri="{FF2B5EF4-FFF2-40B4-BE49-F238E27FC236}">
                <a16:creationId xmlns:a16="http://schemas.microsoft.com/office/drawing/2014/main" id="{FC762BCE-6CE3-4FB0-9FE5-21358B00BB9F}"/>
              </a:ext>
            </a:extLst>
          </p:cNvPr>
          <p:cNvSpPr txBox="1">
            <a:spLocks/>
          </p:cNvSpPr>
          <p:nvPr/>
        </p:nvSpPr>
        <p:spPr>
          <a:xfrm>
            <a:off x="6473371" y="2465375"/>
            <a:ext cx="5718627" cy="3615138"/>
          </a:xfrm>
          <a:prstGeom prst="rect">
            <a:avLst/>
          </a:prstGeom>
          <a:ln>
            <a:solidFill>
              <a:srgbClr val="FF0000"/>
            </a:solidFill>
          </a:ln>
        </p:spPr>
        <p:txBody>
          <a:bodyPr/>
          <a:lst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a:ea typeface="+mn-ea"/>
                <a:cs typeface="+mn-cs"/>
              </a:rPr>
              <a:t>Qualitative Research Questions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RQ1:</a:t>
            </a:r>
            <a:r>
              <a:rPr kumimoji="0" lang="en-US" sz="2800" b="1" i="0" u="none" strike="noStrike" kern="1200" cap="none" spc="0" normalizeH="0" baseline="0" noProof="0" dirty="0">
                <a:ln>
                  <a:noFill/>
                </a:ln>
                <a:solidFill>
                  <a:srgbClr val="1A254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What</a:t>
            </a:r>
            <a:r>
              <a:rPr kumimoji="0" lang="en-US" sz="28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are the major stressors associated with the online learning by students? </a:t>
            </a:r>
            <a:r>
              <a:rPr kumimoji="0" lang="en-US" sz="2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Stress Attributes </a:t>
            </a:r>
            <a:endParaRPr kumimoji="0" lang="en-MY"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RQ2: </a:t>
            </a:r>
            <a:r>
              <a:rPr kumimoji="0" lang="en-US" sz="2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How</a:t>
            </a:r>
            <a:r>
              <a:rPr kumimoji="0" lang="en-US" sz="28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 has the current situation affected the students’ mental health? </a:t>
            </a:r>
            <a:r>
              <a:rPr kumimoji="0" lang="en-US" sz="2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mn-cs"/>
              </a:rPr>
              <a:t>(</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Questions start with “What” or ‘How’</a:t>
            </a:r>
            <a:endParaRPr kumimoji="0" lang="en-MY" sz="2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23249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F57C-941F-419B-95E3-70CC3E0A8BFA}"/>
              </a:ext>
            </a:extLst>
          </p:cNvPr>
          <p:cNvSpPr>
            <a:spLocks noGrp="1"/>
          </p:cNvSpPr>
          <p:nvPr>
            <p:ph type="title"/>
          </p:nvPr>
        </p:nvSpPr>
        <p:spPr>
          <a:xfrm>
            <a:off x="0" y="0"/>
            <a:ext cx="12192000" cy="784905"/>
          </a:xfrm>
          <a:solidFill>
            <a:schemeClr val="bg1"/>
          </a:solidFill>
        </p:spPr>
        <p:txBody>
          <a:bodyPr/>
          <a:lstStyle/>
          <a:p>
            <a:r>
              <a:rPr lang="en-MY" sz="3200" b="1" dirty="0">
                <a:solidFill>
                  <a:srgbClr val="C00000"/>
                </a:solidFill>
              </a:rPr>
              <a:t>Research Questions</a:t>
            </a:r>
            <a:r>
              <a:rPr lang="en-MY" dirty="0"/>
              <a:t>: </a:t>
            </a:r>
            <a:r>
              <a:rPr lang="en-US" sz="2400" dirty="0"/>
              <a:t>focusing on exactly what we are trying to understand</a:t>
            </a:r>
            <a:endParaRPr lang="en-MY" dirty="0"/>
          </a:p>
        </p:txBody>
      </p:sp>
      <p:sp>
        <p:nvSpPr>
          <p:cNvPr id="3" name="Footer Placeholder 2">
            <a:extLst>
              <a:ext uri="{FF2B5EF4-FFF2-40B4-BE49-F238E27FC236}">
                <a16:creationId xmlns:a16="http://schemas.microsoft.com/office/drawing/2014/main" id="{39793247-AD06-4D86-9F66-63CFCF840D7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5" name="TextBox 4">
            <a:extLst>
              <a:ext uri="{FF2B5EF4-FFF2-40B4-BE49-F238E27FC236}">
                <a16:creationId xmlns:a16="http://schemas.microsoft.com/office/drawing/2014/main" id="{E2F82E65-2A12-4DCB-B14D-BB8AF33ECCB2}"/>
              </a:ext>
            </a:extLst>
          </p:cNvPr>
          <p:cNvSpPr txBox="1"/>
          <p:nvPr/>
        </p:nvSpPr>
        <p:spPr>
          <a:xfrm>
            <a:off x="36284" y="576612"/>
            <a:ext cx="6350002" cy="5386090"/>
          </a:xfrm>
          <a:prstGeom prst="rect">
            <a:avLst/>
          </a:prstGeom>
          <a:noFill/>
          <a:ln>
            <a:solidFill>
              <a:srgbClr val="FF0000"/>
            </a:solid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C00000"/>
                </a:solidFill>
                <a:effectLst/>
                <a:uLnTx/>
                <a:uFillTx/>
                <a:latin typeface="Arial"/>
                <a:ea typeface="+mn-ea"/>
                <a:cs typeface="+mn-cs"/>
              </a:rPr>
              <a:t>The research question is derived from the purpose statement</a:t>
            </a:r>
            <a:r>
              <a:rPr kumimoji="0" lang="en-US" sz="28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research question is clear and focused.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research question adheres to the same criteria as that of the problem statement:</a:t>
            </a:r>
          </a:p>
          <a:p>
            <a:pPr lvl="1">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a:ln>
                  <a:noFill/>
                </a:ln>
                <a:solidFill>
                  <a:srgbClr val="000000"/>
                </a:solidFill>
                <a:effectLst/>
                <a:uLnTx/>
                <a:uFillTx/>
                <a:latin typeface="Arial"/>
                <a:ea typeface="+mn-ea"/>
                <a:cs typeface="+mn-cs"/>
              </a:rPr>
              <a:t>Scope is manageable – not too broad</a:t>
            </a:r>
          </a:p>
          <a:p>
            <a:pPr lvl="1">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b. You have time, knowledge, and</a:t>
            </a:r>
          </a:p>
          <a:p>
            <a:pPr lvl="1">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resources </a:t>
            </a:r>
          </a:p>
          <a:p>
            <a:pPr lvl="1">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 Data can be collected and analyzed.</a:t>
            </a:r>
          </a:p>
          <a:p>
            <a:pPr lvl="1">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 Has theoretical or practical significance.</a:t>
            </a:r>
          </a:p>
        </p:txBody>
      </p:sp>
      <p:sp>
        <p:nvSpPr>
          <p:cNvPr id="7" name="TextBox 6">
            <a:extLst>
              <a:ext uri="{FF2B5EF4-FFF2-40B4-BE49-F238E27FC236}">
                <a16:creationId xmlns:a16="http://schemas.microsoft.com/office/drawing/2014/main" id="{1ACF897A-CE27-4EA4-AA31-C82E336D9F96}"/>
              </a:ext>
            </a:extLst>
          </p:cNvPr>
          <p:cNvSpPr txBox="1"/>
          <p:nvPr/>
        </p:nvSpPr>
        <p:spPr>
          <a:xfrm>
            <a:off x="6574970" y="1135520"/>
            <a:ext cx="5580745"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Sabon-Italic"/>
                <a:ea typeface="+mn-ea"/>
                <a:cs typeface="+mn-cs"/>
              </a:rPr>
              <a:t>Quantitative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Sabon-Italic"/>
                <a:ea typeface="+mn-ea"/>
                <a:cs typeface="+mn-cs"/>
              </a:rPr>
              <a:t>Is a student’s motivation level significantly affected by the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Sabon-Italic"/>
                <a:ea typeface="+mn-ea"/>
                <a:cs typeface="+mn-cs"/>
              </a:rPr>
              <a:t>of graphical feedback to report the students’ grades?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Sabon-Ital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Sabon-Italic"/>
                <a:ea typeface="+mn-ea"/>
                <a:cs typeface="+mn-cs"/>
              </a:rPr>
              <a:t>Qualitative Example</a:t>
            </a:r>
            <a:br>
              <a:rPr kumimoji="0" lang="en-US" sz="2400" b="0" i="1" u="none" strike="noStrike" kern="1200" cap="none" spc="0" normalizeH="0" baseline="0" noProof="0" dirty="0">
                <a:ln>
                  <a:noFill/>
                </a:ln>
                <a:solidFill>
                  <a:srgbClr val="000000"/>
                </a:solidFill>
                <a:effectLst/>
                <a:uLnTx/>
                <a:uFillTx/>
                <a:latin typeface="Sabon-Italic"/>
                <a:ea typeface="+mn-ea"/>
                <a:cs typeface="+mn-cs"/>
              </a:rPr>
            </a:br>
            <a:r>
              <a:rPr kumimoji="0" lang="en-US" sz="2400" b="0" i="1" u="none" strike="noStrike" kern="1200" cap="none" spc="0" normalizeH="0" baseline="0" noProof="0" dirty="0">
                <a:ln>
                  <a:noFill/>
                </a:ln>
                <a:solidFill>
                  <a:srgbClr val="000000"/>
                </a:solidFill>
                <a:effectLst/>
                <a:uLnTx/>
                <a:uFillTx/>
                <a:latin typeface="Sabon-Italic"/>
                <a:ea typeface="+mn-ea"/>
                <a:cs typeface="+mn-cs"/>
              </a:rPr>
              <a:t>What is the perception of students towards online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15838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DDBE-C1F4-4891-A7F3-1D06D5C9DE97}"/>
              </a:ext>
            </a:extLst>
          </p:cNvPr>
          <p:cNvSpPr>
            <a:spLocks noGrp="1"/>
          </p:cNvSpPr>
          <p:nvPr>
            <p:ph type="title"/>
          </p:nvPr>
        </p:nvSpPr>
        <p:spPr>
          <a:xfrm>
            <a:off x="1980747" y="0"/>
            <a:ext cx="7042150" cy="792162"/>
          </a:xfrm>
        </p:spPr>
        <p:txBody>
          <a:bodyPr/>
          <a:lstStyle/>
          <a:p>
            <a:r>
              <a:rPr lang="en-MY" b="1" dirty="0">
                <a:solidFill>
                  <a:srgbClr val="FF0000"/>
                </a:solidFill>
              </a:rPr>
              <a:t>Types of Questions</a:t>
            </a:r>
          </a:p>
        </p:txBody>
      </p:sp>
      <p:sp>
        <p:nvSpPr>
          <p:cNvPr id="4" name="Footer Placeholder 3">
            <a:extLst>
              <a:ext uri="{FF2B5EF4-FFF2-40B4-BE49-F238E27FC236}">
                <a16:creationId xmlns:a16="http://schemas.microsoft.com/office/drawing/2014/main" id="{312E1C59-68A2-4A32-81E2-566C931B6B0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graphicFrame>
        <p:nvGraphicFramePr>
          <p:cNvPr id="5" name="Table 5">
            <a:extLst>
              <a:ext uri="{FF2B5EF4-FFF2-40B4-BE49-F238E27FC236}">
                <a16:creationId xmlns:a16="http://schemas.microsoft.com/office/drawing/2014/main" id="{C4E10BD9-EBAD-4C5D-B5D5-485955757091}"/>
              </a:ext>
            </a:extLst>
          </p:cNvPr>
          <p:cNvGraphicFramePr>
            <a:graphicFrameLocks noGrp="1"/>
          </p:cNvGraphicFramePr>
          <p:nvPr/>
        </p:nvGraphicFramePr>
        <p:xfrm>
          <a:off x="0" y="759655"/>
          <a:ext cx="12192000" cy="4971206"/>
        </p:xfrm>
        <a:graphic>
          <a:graphicData uri="http://schemas.openxmlformats.org/drawingml/2006/table">
            <a:tbl>
              <a:tblPr firstRow="1" bandRow="1">
                <a:tableStyleId>{5C22544A-7EE6-4342-B048-85BDC9FD1C3A}</a:tableStyleId>
              </a:tblPr>
              <a:tblGrid>
                <a:gridCol w="3924886">
                  <a:extLst>
                    <a:ext uri="{9D8B030D-6E8A-4147-A177-3AD203B41FA5}">
                      <a16:colId xmlns:a16="http://schemas.microsoft.com/office/drawing/2014/main" val="1891245731"/>
                    </a:ext>
                  </a:extLst>
                </a:gridCol>
                <a:gridCol w="8267114">
                  <a:extLst>
                    <a:ext uri="{9D8B030D-6E8A-4147-A177-3AD203B41FA5}">
                      <a16:colId xmlns:a16="http://schemas.microsoft.com/office/drawing/2014/main" val="1806861807"/>
                    </a:ext>
                  </a:extLst>
                </a:gridCol>
              </a:tblGrid>
              <a:tr h="457473">
                <a:tc>
                  <a:txBody>
                    <a:bodyPr/>
                    <a:lstStyle/>
                    <a:p>
                      <a:pPr algn="l" fontAlgn="t"/>
                      <a:r>
                        <a:rPr lang="en-MY" sz="2400" b="1" dirty="0">
                          <a:solidFill>
                            <a:srgbClr val="FF0000"/>
                          </a:solidFill>
                          <a:effectLst/>
                        </a:rPr>
                        <a:t>Research question type</a:t>
                      </a:r>
                    </a:p>
                  </a:txBody>
                  <a:tcPr/>
                </a:tc>
                <a:tc>
                  <a:txBody>
                    <a:bodyPr/>
                    <a:lstStyle/>
                    <a:p>
                      <a:pPr algn="l" fontAlgn="t"/>
                      <a:r>
                        <a:rPr lang="en-MY" sz="2400" b="1" dirty="0">
                          <a:solidFill>
                            <a:srgbClr val="FF0000"/>
                          </a:solidFill>
                          <a:effectLst/>
                        </a:rPr>
                        <a:t>Formulation</a:t>
                      </a:r>
                    </a:p>
                  </a:txBody>
                  <a:tcPr/>
                </a:tc>
                <a:extLst>
                  <a:ext uri="{0D108BD9-81ED-4DB2-BD59-A6C34878D82A}">
                    <a16:rowId xmlns:a16="http://schemas.microsoft.com/office/drawing/2014/main" val="1606397476"/>
                  </a:ext>
                </a:extLst>
              </a:tr>
              <a:tr h="731957">
                <a:tc>
                  <a:txBody>
                    <a:bodyPr/>
                    <a:lstStyle/>
                    <a:p>
                      <a:pPr fontAlgn="t">
                        <a:lnSpc>
                          <a:spcPct val="150000"/>
                        </a:lnSpc>
                      </a:pPr>
                      <a:r>
                        <a:rPr lang="en-MY" sz="2800" u="none" strike="noStrike" dirty="0">
                          <a:solidFill>
                            <a:srgbClr val="1F80E8"/>
                          </a:solidFill>
                          <a:effectLst/>
                        </a:rPr>
                        <a:t>Descriptive research</a:t>
                      </a:r>
                      <a:endParaRPr lang="en-MY" sz="2800" u="none" dirty="0">
                        <a:effectLst/>
                      </a:endParaRPr>
                    </a:p>
                  </a:txBody>
                  <a:tcPr/>
                </a:tc>
                <a:tc>
                  <a:txBody>
                    <a:bodyPr/>
                    <a:lstStyle/>
                    <a:p>
                      <a:pPr fontAlgn="t">
                        <a:lnSpc>
                          <a:spcPct val="100000"/>
                        </a:lnSpc>
                      </a:pPr>
                      <a:r>
                        <a:rPr lang="en-US" sz="2800" i="0" u="none" dirty="0">
                          <a:solidFill>
                            <a:srgbClr val="002060"/>
                          </a:solidFill>
                          <a:effectLst/>
                        </a:rPr>
                        <a:t>What are the characteristics of X?</a:t>
                      </a:r>
                    </a:p>
                  </a:txBody>
                  <a:tcPr/>
                </a:tc>
                <a:extLst>
                  <a:ext uri="{0D108BD9-81ED-4DB2-BD59-A6C34878D82A}">
                    <a16:rowId xmlns:a16="http://schemas.microsoft.com/office/drawing/2014/main" val="1685693835"/>
                  </a:ext>
                </a:extLst>
              </a:tr>
              <a:tr h="945444">
                <a:tc>
                  <a:txBody>
                    <a:bodyPr/>
                    <a:lstStyle/>
                    <a:p>
                      <a:pPr fontAlgn="t">
                        <a:lnSpc>
                          <a:spcPct val="150000"/>
                        </a:lnSpc>
                      </a:pPr>
                      <a:r>
                        <a:rPr lang="en-MY" sz="2800" u="none" dirty="0">
                          <a:effectLst/>
                        </a:rPr>
                        <a:t>Comparative research</a:t>
                      </a:r>
                    </a:p>
                  </a:txBody>
                  <a:tcPr/>
                </a:tc>
                <a:tc>
                  <a:txBody>
                    <a:bodyPr/>
                    <a:lstStyle/>
                    <a:p>
                      <a:pPr fontAlgn="t">
                        <a:lnSpc>
                          <a:spcPct val="100000"/>
                        </a:lnSpc>
                      </a:pPr>
                      <a:r>
                        <a:rPr lang="en-US" sz="2800" i="0" u="none" dirty="0">
                          <a:solidFill>
                            <a:srgbClr val="002060"/>
                          </a:solidFill>
                          <a:effectLst/>
                        </a:rPr>
                        <a:t>What are the differences and similarities between X and Y?</a:t>
                      </a:r>
                    </a:p>
                  </a:txBody>
                  <a:tcPr/>
                </a:tc>
                <a:extLst>
                  <a:ext uri="{0D108BD9-81ED-4DB2-BD59-A6C34878D82A}">
                    <a16:rowId xmlns:a16="http://schemas.microsoft.com/office/drawing/2014/main" val="597783437"/>
                  </a:ext>
                </a:extLst>
              </a:tr>
              <a:tr h="945444">
                <a:tc>
                  <a:txBody>
                    <a:bodyPr/>
                    <a:lstStyle/>
                    <a:p>
                      <a:pPr fontAlgn="t">
                        <a:lnSpc>
                          <a:spcPct val="150000"/>
                        </a:lnSpc>
                      </a:pPr>
                      <a:r>
                        <a:rPr lang="en-MY" sz="2800" u="none" strike="noStrike" dirty="0">
                          <a:solidFill>
                            <a:srgbClr val="1F80E8"/>
                          </a:solidFill>
                          <a:effectLst/>
                        </a:rPr>
                        <a:t>Correlational research</a:t>
                      </a:r>
                      <a:endParaRPr lang="en-MY" sz="2800" u="none" dirty="0">
                        <a:effectLst/>
                      </a:endParaRPr>
                    </a:p>
                  </a:txBody>
                  <a:tcPr/>
                </a:tc>
                <a:tc>
                  <a:txBody>
                    <a:bodyPr/>
                    <a:lstStyle/>
                    <a:p>
                      <a:pPr fontAlgn="t">
                        <a:lnSpc>
                          <a:spcPct val="100000"/>
                        </a:lnSpc>
                      </a:pPr>
                      <a:r>
                        <a:rPr lang="en-US" sz="2800" i="0" u="none" dirty="0">
                          <a:solidFill>
                            <a:srgbClr val="002060"/>
                          </a:solidFill>
                          <a:effectLst/>
                        </a:rPr>
                        <a:t>What is the Correlation between variable X and variable Y?</a:t>
                      </a:r>
                    </a:p>
                  </a:txBody>
                  <a:tcPr/>
                </a:tc>
                <a:extLst>
                  <a:ext uri="{0D108BD9-81ED-4DB2-BD59-A6C34878D82A}">
                    <a16:rowId xmlns:a16="http://schemas.microsoft.com/office/drawing/2014/main" val="3010752415"/>
                  </a:ext>
                </a:extLst>
              </a:tr>
              <a:tr h="945444">
                <a:tc>
                  <a:txBody>
                    <a:bodyPr/>
                    <a:lstStyle/>
                    <a:p>
                      <a:pPr fontAlgn="t">
                        <a:lnSpc>
                          <a:spcPct val="150000"/>
                        </a:lnSpc>
                      </a:pPr>
                      <a:r>
                        <a:rPr lang="en-MY" sz="2800" u="none">
                          <a:effectLst/>
                        </a:rPr>
                        <a:t>Exploratory research</a:t>
                      </a:r>
                    </a:p>
                  </a:txBody>
                  <a:tcPr/>
                </a:tc>
                <a:tc>
                  <a:txBody>
                    <a:bodyPr/>
                    <a:lstStyle/>
                    <a:p>
                      <a:pPr fontAlgn="t">
                        <a:lnSpc>
                          <a:spcPct val="100000"/>
                        </a:lnSpc>
                      </a:pPr>
                      <a:r>
                        <a:rPr lang="en-US" sz="2800" i="0" u="none" dirty="0">
                          <a:solidFill>
                            <a:srgbClr val="002060"/>
                          </a:solidFill>
                          <a:effectLst/>
                        </a:rPr>
                        <a:t>What are the main factors in X? What is the role of Y in Z?</a:t>
                      </a:r>
                    </a:p>
                  </a:txBody>
                  <a:tcPr/>
                </a:tc>
                <a:extLst>
                  <a:ext uri="{0D108BD9-81ED-4DB2-BD59-A6C34878D82A}">
                    <a16:rowId xmlns:a16="http://schemas.microsoft.com/office/drawing/2014/main" val="1007242115"/>
                  </a:ext>
                </a:extLst>
              </a:tr>
              <a:tr h="945444">
                <a:tc>
                  <a:txBody>
                    <a:bodyPr/>
                    <a:lstStyle/>
                    <a:p>
                      <a:pPr fontAlgn="t">
                        <a:lnSpc>
                          <a:spcPct val="150000"/>
                        </a:lnSpc>
                      </a:pPr>
                      <a:r>
                        <a:rPr lang="en-MY" sz="2800" u="none">
                          <a:effectLst/>
                        </a:rPr>
                        <a:t>Explanatory research</a:t>
                      </a:r>
                    </a:p>
                  </a:txBody>
                  <a:tcPr/>
                </a:tc>
                <a:tc>
                  <a:txBody>
                    <a:bodyPr/>
                    <a:lstStyle/>
                    <a:p>
                      <a:pPr fontAlgn="t">
                        <a:lnSpc>
                          <a:spcPct val="100000"/>
                        </a:lnSpc>
                      </a:pPr>
                      <a:r>
                        <a:rPr lang="en-US" sz="2800" i="0" u="none" dirty="0">
                          <a:solidFill>
                            <a:srgbClr val="002060"/>
                          </a:solidFill>
                          <a:effectLst/>
                        </a:rPr>
                        <a:t>Does X influence Y? What is the impact of Y on Z? What are the causes of X</a:t>
                      </a:r>
                    </a:p>
                  </a:txBody>
                  <a:tcPr/>
                </a:tc>
                <a:extLst>
                  <a:ext uri="{0D108BD9-81ED-4DB2-BD59-A6C34878D82A}">
                    <a16:rowId xmlns:a16="http://schemas.microsoft.com/office/drawing/2014/main" val="2296384347"/>
                  </a:ext>
                </a:extLst>
              </a:tr>
            </a:tbl>
          </a:graphicData>
        </a:graphic>
      </p:graphicFrame>
    </p:spTree>
    <p:extLst>
      <p:ext uri="{BB962C8B-B14F-4D97-AF65-F5344CB8AC3E}">
        <p14:creationId xmlns:p14="http://schemas.microsoft.com/office/powerpoint/2010/main" val="1150990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360E-B4DD-43B5-AF1B-89358AF50762}"/>
              </a:ext>
            </a:extLst>
          </p:cNvPr>
          <p:cNvSpPr>
            <a:spLocks noGrp="1"/>
          </p:cNvSpPr>
          <p:nvPr>
            <p:ph type="title"/>
          </p:nvPr>
        </p:nvSpPr>
        <p:spPr/>
        <p:txBody>
          <a:bodyPr/>
          <a:lstStyle/>
          <a:p>
            <a:r>
              <a:rPr lang="en-MY" dirty="0">
                <a:solidFill>
                  <a:srgbClr val="FF0000"/>
                </a:solidFill>
              </a:rPr>
              <a:t>Examples of Research Questions</a:t>
            </a:r>
            <a:r>
              <a:rPr lang="en-MY" dirty="0"/>
              <a:t>: Source – Awang, Z. 2012</a:t>
            </a:r>
          </a:p>
        </p:txBody>
      </p:sp>
      <p:sp>
        <p:nvSpPr>
          <p:cNvPr id="4" name="Footer Placeholder 3">
            <a:extLst>
              <a:ext uri="{FF2B5EF4-FFF2-40B4-BE49-F238E27FC236}">
                <a16:creationId xmlns:a16="http://schemas.microsoft.com/office/drawing/2014/main" id="{AFFC1EE5-C464-4D78-A556-4781CBF80C8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D1690FD5-9BAF-4122-AC14-F579D8A7AE6F}"/>
              </a:ext>
            </a:extLst>
          </p:cNvPr>
          <p:cNvSpPr txBox="1"/>
          <p:nvPr/>
        </p:nvSpPr>
        <p:spPr>
          <a:xfrm>
            <a:off x="0" y="1166842"/>
            <a:ext cx="12192000"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This study attempts to address the following research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1. How significant is the effect of respondent’s socio-economic status on service quality, corporate image, and students’ satisfaction?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2. How significant is the effect service quality provided by the university in influencing students’ satisfaction with the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3. How significant is the effect of corporate image of the university in influencing students’ satisfaction towards the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4. How significant is the effect of service quality at the university in influencing students’ loyalty towards that university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5. How significant is the effect of corporate image of the university in influencing students’ loyalty towards that university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6. How significant is the students’ satisfactions with the university manage to influence their loyalty towards that particular university? Or in other words, the study is interested to answer questions like “Is there a significant relationship exists between students’ satisfaction and their loyalty?”</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4597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5693866"/>
          </a:xfrm>
          <a:prstGeom prst="rect">
            <a:avLst/>
          </a:prstGeom>
          <a:solidFill>
            <a:schemeClr val="bg1"/>
          </a:solidFill>
          <a:ln>
            <a:solidFill>
              <a:srgbClr val="FF0000"/>
            </a:solid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Research Questions </a:t>
            </a:r>
            <a:r>
              <a:rPr kumimoji="0" lang="en-US" sz="2800" b="1" i="0" u="none" strike="noStrike" kern="1200" cap="none" spc="0" normalizeH="0" baseline="0" noProof="0" dirty="0">
                <a:ln>
                  <a:noFill/>
                </a:ln>
                <a:solidFill>
                  <a:srgbClr val="FFC000"/>
                </a:solidFill>
                <a:effectLst/>
                <a:uLnTx/>
                <a:uFillTx/>
                <a:latin typeface="Arial"/>
                <a:ea typeface="+mn-ea"/>
                <a:cs typeface="+mn-cs"/>
              </a:rPr>
              <a:t>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 1. </a:t>
            </a:r>
            <a:r>
              <a:rPr kumimoji="0" lang="en-US" sz="2800" b="1" i="0" u="none" strike="noStrike" kern="1200" cap="none" spc="0" normalizeH="0" baseline="0" noProof="0" dirty="0">
                <a:ln>
                  <a:noFill/>
                </a:ln>
                <a:solidFill>
                  <a:srgbClr val="0070C0"/>
                </a:solidFill>
                <a:effectLst/>
                <a:uLnTx/>
                <a:uFillTx/>
                <a:latin typeface="Arial"/>
                <a:ea typeface="+mn-ea"/>
                <a:cs typeface="+mn-cs"/>
              </a:rPr>
              <a:t>Is there a </a:t>
            </a:r>
            <a:r>
              <a:rPr kumimoji="0" lang="en-US" sz="2800" b="1" i="0" u="none" strike="noStrike" kern="1200" cap="none" spc="0" normalizeH="0" baseline="0" noProof="0" dirty="0">
                <a:ln>
                  <a:noFill/>
                </a:ln>
                <a:solidFill>
                  <a:srgbClr val="FF0000"/>
                </a:solidFill>
                <a:effectLst/>
                <a:uLnTx/>
                <a:uFillTx/>
                <a:latin typeface="Arial"/>
                <a:ea typeface="+mn-ea"/>
                <a:cs typeface="+mn-cs"/>
              </a:rPr>
              <a:t>relationship</a:t>
            </a:r>
            <a:r>
              <a:rPr kumimoji="0" lang="en-US" sz="2800" b="1" i="0" u="none" strike="noStrike" kern="1200" cap="none" spc="0" normalizeH="0" baseline="0" noProof="0" dirty="0">
                <a:ln>
                  <a:noFill/>
                </a:ln>
                <a:solidFill>
                  <a:srgbClr val="0070C0"/>
                </a:solidFill>
                <a:effectLst/>
                <a:uLnTx/>
                <a:uFillTx/>
                <a:latin typeface="Arial"/>
                <a:ea typeface="+mn-ea"/>
                <a:cs typeface="+mn-cs"/>
              </a:rPr>
              <a:t> between Responsiveness and customer satisfaction?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2. Is there a </a:t>
            </a:r>
            <a:r>
              <a:rPr kumimoji="0" lang="en-US" sz="2800" b="1" i="0" u="none" strike="noStrike" kern="1200" cap="none" spc="0" normalizeH="0" baseline="0" noProof="0" dirty="0">
                <a:ln>
                  <a:noFill/>
                </a:ln>
                <a:solidFill>
                  <a:srgbClr val="FF0000"/>
                </a:solidFill>
                <a:effectLst/>
                <a:uLnTx/>
                <a:uFillTx/>
                <a:latin typeface="Arial"/>
                <a:ea typeface="+mn-ea"/>
                <a:cs typeface="+mn-cs"/>
              </a:rPr>
              <a:t>correlation</a:t>
            </a:r>
            <a:r>
              <a:rPr kumimoji="0" lang="en-US" sz="2800" b="1" i="0" u="none" strike="noStrike" kern="1200" cap="none" spc="0" normalizeH="0" baseline="0" noProof="0" dirty="0">
                <a:ln>
                  <a:noFill/>
                </a:ln>
                <a:solidFill>
                  <a:srgbClr val="0070C0"/>
                </a:solidFill>
                <a:effectLst/>
                <a:uLnTx/>
                <a:uFillTx/>
                <a:latin typeface="Arial"/>
                <a:ea typeface="+mn-ea"/>
                <a:cs typeface="+mn-cs"/>
              </a:rPr>
              <a:t> between Assurance and customer satisfaction?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3. Is there  a </a:t>
            </a:r>
            <a:r>
              <a:rPr kumimoji="0" lang="en-US" sz="2800" b="1" i="0" u="none" strike="noStrike" kern="1200" cap="none" spc="0" normalizeH="0" baseline="0" noProof="0" dirty="0">
                <a:ln>
                  <a:noFill/>
                </a:ln>
                <a:solidFill>
                  <a:srgbClr val="FF0000"/>
                </a:solidFill>
                <a:effectLst/>
                <a:uLnTx/>
                <a:uFillTx/>
                <a:latin typeface="Arial"/>
                <a:ea typeface="+mn-ea"/>
                <a:cs typeface="+mn-cs"/>
              </a:rPr>
              <a:t>difference</a:t>
            </a:r>
            <a:r>
              <a:rPr kumimoji="0" lang="en-US" sz="2800" b="0" i="0" u="none" strike="noStrike" kern="1200" cap="none" spc="0" normalizeH="0" baseline="0" noProof="0" dirty="0">
                <a:ln>
                  <a:noFill/>
                </a:ln>
                <a:solidFill>
                  <a:prstClr val="black"/>
                </a:solidFill>
                <a:effectLst/>
                <a:uLnTx/>
                <a:uFillTx/>
                <a:latin typeface="Arial"/>
                <a:ea typeface="+mn-ea"/>
                <a:cs typeface="+mn-cs"/>
              </a:rPr>
              <a:t> based on gender towards customer satisfaction?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4. Will Women have higher customer satisfaction than their male counterparts?</a:t>
            </a:r>
            <a:r>
              <a:rPr kumimoji="0" lang="en-US" sz="2400" b="0"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3" name="Rectangle 2"/>
          <p:cNvSpPr/>
          <p:nvPr/>
        </p:nvSpPr>
        <p:spPr bwMode="auto">
          <a:xfrm>
            <a:off x="0" y="6096000"/>
            <a:ext cx="12192000" cy="6858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Quantitative: Use Verbs like: Relate, Influence, Cause, effect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Qualitative:    Use verbs like: Explore, Discover, Describe</a:t>
            </a:r>
          </a:p>
        </p:txBody>
      </p:sp>
    </p:spTree>
    <p:extLst>
      <p:ext uri="{BB962C8B-B14F-4D97-AF65-F5344CB8AC3E}">
        <p14:creationId xmlns:p14="http://schemas.microsoft.com/office/powerpoint/2010/main" val="301866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8BD9-FF79-45F9-BA0B-E512ACC70F0B}"/>
              </a:ext>
            </a:extLst>
          </p:cNvPr>
          <p:cNvSpPr>
            <a:spLocks noGrp="1"/>
          </p:cNvSpPr>
          <p:nvPr>
            <p:ph type="title"/>
          </p:nvPr>
        </p:nvSpPr>
        <p:spPr>
          <a:xfrm>
            <a:off x="0" y="23809"/>
            <a:ext cx="11323906" cy="571500"/>
          </a:xfrm>
        </p:spPr>
        <p:txBody>
          <a:bodyPr/>
          <a:lstStyle/>
          <a:p>
            <a:r>
              <a:rPr lang="en-US" sz="4400" dirty="0">
                <a:solidFill>
                  <a:srgbClr val="FF0000"/>
                </a:solidFill>
              </a:rPr>
              <a:t>What makes a strong research question?</a:t>
            </a:r>
            <a:endParaRPr lang="en-MY" sz="4400" dirty="0">
              <a:solidFill>
                <a:srgbClr val="FF0000"/>
              </a:solidFill>
            </a:endParaRPr>
          </a:p>
        </p:txBody>
      </p:sp>
      <p:sp>
        <p:nvSpPr>
          <p:cNvPr id="3" name="Content Placeholder 2">
            <a:extLst>
              <a:ext uri="{FF2B5EF4-FFF2-40B4-BE49-F238E27FC236}">
                <a16:creationId xmlns:a16="http://schemas.microsoft.com/office/drawing/2014/main" id="{5CB4180E-EC24-4E72-93E8-4D76C9D91D85}"/>
              </a:ext>
            </a:extLst>
          </p:cNvPr>
          <p:cNvSpPr>
            <a:spLocks noGrp="1"/>
          </p:cNvSpPr>
          <p:nvPr>
            <p:ph idx="1"/>
          </p:nvPr>
        </p:nvSpPr>
        <p:spPr>
          <a:xfrm>
            <a:off x="0" y="503086"/>
            <a:ext cx="12192000" cy="4171703"/>
          </a:xfrm>
        </p:spPr>
        <p:txBody>
          <a:bodyPr/>
          <a:lstStyle/>
          <a:p>
            <a:pPr algn="l">
              <a:buFont typeface="Arial" panose="020B0604020202020204" pitchFamily="34" charset="0"/>
              <a:buChar char="•"/>
            </a:pPr>
            <a:r>
              <a:rPr lang="en-US" sz="2800" b="1" i="0" dirty="0">
                <a:solidFill>
                  <a:srgbClr val="0D405F"/>
                </a:solidFill>
                <a:effectLst/>
                <a:latin typeface="Noto Sans"/>
              </a:rPr>
              <a:t>Focused</a:t>
            </a:r>
            <a:r>
              <a:rPr lang="en-US" sz="2800" b="0" i="0" dirty="0">
                <a:solidFill>
                  <a:srgbClr val="0D405F"/>
                </a:solidFill>
                <a:effectLst/>
                <a:latin typeface="Noto Sans"/>
              </a:rPr>
              <a:t> on a single problem or issue</a:t>
            </a:r>
          </a:p>
          <a:p>
            <a:pPr marL="0" indent="0" algn="l">
              <a:buNone/>
            </a:pPr>
            <a:r>
              <a:rPr lang="en-US" sz="2800" b="0" i="0" dirty="0">
                <a:solidFill>
                  <a:schemeClr val="accent6">
                    <a:lumMod val="50000"/>
                  </a:schemeClr>
                </a:solidFill>
                <a:effectLst/>
                <a:latin typeface="Noto Sans"/>
              </a:rPr>
              <a:t>(should follow from your research problem to keep your work focused)</a:t>
            </a:r>
          </a:p>
          <a:p>
            <a:pPr algn="l">
              <a:buFont typeface="Arial" panose="020B0604020202020204" pitchFamily="34" charset="0"/>
              <a:buChar char="•"/>
            </a:pPr>
            <a:r>
              <a:rPr lang="en-US" sz="2800" b="1" i="0" dirty="0">
                <a:solidFill>
                  <a:srgbClr val="0D405F"/>
                </a:solidFill>
                <a:effectLst/>
                <a:latin typeface="Noto Sans"/>
              </a:rPr>
              <a:t>Researchable</a:t>
            </a:r>
            <a:r>
              <a:rPr lang="en-US" sz="2800" b="0" i="0" dirty="0">
                <a:solidFill>
                  <a:srgbClr val="0D405F"/>
                </a:solidFill>
                <a:effectLst/>
                <a:latin typeface="Noto Sans"/>
              </a:rPr>
              <a:t> using primary and/or secondary sources</a:t>
            </a:r>
          </a:p>
          <a:p>
            <a:pPr marL="0" indent="0" algn="l">
              <a:buNone/>
            </a:pPr>
            <a:r>
              <a:rPr lang="en-US" b="0" i="0" dirty="0">
                <a:solidFill>
                  <a:srgbClr val="0D405F"/>
                </a:solidFill>
                <a:effectLst/>
                <a:latin typeface="Noto Sans"/>
              </a:rPr>
              <a:t>(able to find an answer by collecting quantitative and/or qualitative data)</a:t>
            </a:r>
          </a:p>
          <a:p>
            <a:pPr algn="l">
              <a:buFont typeface="Arial" panose="020B0604020202020204" pitchFamily="34" charset="0"/>
              <a:buChar char="•"/>
            </a:pPr>
            <a:r>
              <a:rPr lang="en-US" sz="2800" b="1" i="0" dirty="0">
                <a:solidFill>
                  <a:srgbClr val="0D405F"/>
                </a:solidFill>
                <a:effectLst/>
                <a:latin typeface="Noto Sans"/>
              </a:rPr>
              <a:t>Feasible</a:t>
            </a:r>
            <a:r>
              <a:rPr lang="en-US" sz="2800" b="0" i="0" dirty="0">
                <a:solidFill>
                  <a:srgbClr val="0D405F"/>
                </a:solidFill>
                <a:effectLst/>
                <a:latin typeface="Noto Sans"/>
              </a:rPr>
              <a:t> to answer within the timeframe and practical constraints</a:t>
            </a:r>
          </a:p>
          <a:p>
            <a:pPr algn="l">
              <a:buFont typeface="Arial" panose="020B0604020202020204" pitchFamily="34" charset="0"/>
              <a:buChar char="•"/>
            </a:pPr>
            <a:r>
              <a:rPr lang="en-US" sz="2800" b="1" i="0" dirty="0">
                <a:solidFill>
                  <a:srgbClr val="0D405F"/>
                </a:solidFill>
                <a:effectLst/>
                <a:latin typeface="Noto Sans"/>
              </a:rPr>
              <a:t>Specific</a:t>
            </a:r>
            <a:r>
              <a:rPr lang="en-US" sz="2800" b="0" i="0" dirty="0">
                <a:solidFill>
                  <a:srgbClr val="0D405F"/>
                </a:solidFill>
                <a:effectLst/>
                <a:latin typeface="Noto Sans"/>
              </a:rPr>
              <a:t> enough to answer thoroughly</a:t>
            </a:r>
          </a:p>
          <a:p>
            <a:pPr algn="l">
              <a:buFont typeface="Arial" panose="020B0604020202020204" pitchFamily="34" charset="0"/>
              <a:buChar char="•"/>
            </a:pPr>
            <a:r>
              <a:rPr lang="en-US" sz="2800" b="1" i="0" dirty="0">
                <a:solidFill>
                  <a:srgbClr val="0D405F"/>
                </a:solidFill>
                <a:effectLst/>
                <a:latin typeface="Noto Sans"/>
              </a:rPr>
              <a:t>Complex</a:t>
            </a:r>
            <a:r>
              <a:rPr lang="en-US" sz="2800" b="0" i="0" dirty="0">
                <a:solidFill>
                  <a:srgbClr val="0D405F"/>
                </a:solidFill>
                <a:effectLst/>
                <a:latin typeface="Noto Sans"/>
              </a:rPr>
              <a:t> enough to develop the answer over the space of a paper or thesis</a:t>
            </a:r>
          </a:p>
          <a:p>
            <a:pPr algn="l">
              <a:buFont typeface="Arial" panose="020B0604020202020204" pitchFamily="34" charset="0"/>
              <a:buChar char="•"/>
            </a:pPr>
            <a:r>
              <a:rPr lang="en-US" sz="2800" b="1" i="0" dirty="0">
                <a:solidFill>
                  <a:srgbClr val="0D405F"/>
                </a:solidFill>
                <a:effectLst/>
                <a:latin typeface="Noto Sans"/>
              </a:rPr>
              <a:t>Relevant</a:t>
            </a:r>
            <a:r>
              <a:rPr lang="en-US" sz="2800" b="0" i="0" dirty="0">
                <a:solidFill>
                  <a:srgbClr val="0D405F"/>
                </a:solidFill>
                <a:effectLst/>
                <a:latin typeface="Noto Sans"/>
              </a:rPr>
              <a:t> to your field of study and/or society more broadly</a:t>
            </a:r>
          </a:p>
          <a:p>
            <a:pPr marL="0" indent="0">
              <a:buNone/>
            </a:pPr>
            <a:endParaRPr lang="en-MY" dirty="0"/>
          </a:p>
        </p:txBody>
      </p:sp>
      <p:sp>
        <p:nvSpPr>
          <p:cNvPr id="4" name="Footer Placeholder 3">
            <a:extLst>
              <a:ext uri="{FF2B5EF4-FFF2-40B4-BE49-F238E27FC236}">
                <a16:creationId xmlns:a16="http://schemas.microsoft.com/office/drawing/2014/main" id="{9D148CBA-0DC5-4A33-8E73-9A7AED8B3325}"/>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34A5D1A3-774C-4B08-AF22-4F29AFB13AC3}"/>
              </a:ext>
            </a:extLst>
          </p:cNvPr>
          <p:cNvSpPr txBox="1"/>
          <p:nvPr/>
        </p:nvSpPr>
        <p:spPr>
          <a:xfrm>
            <a:off x="0" y="5062842"/>
            <a:ext cx="12192000"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D2D8A">
                    <a:lumMod val="50000"/>
                  </a:srgbClr>
                </a:solidFill>
                <a:effectLst/>
                <a:uLnTx/>
                <a:uFillTx/>
                <a:latin typeface="Arial"/>
                <a:ea typeface="+mn-ea"/>
                <a:cs typeface="+mn-cs"/>
              </a:rPr>
              <a:t>Uses specific, well-defined concepts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All the terms you use in the research question should have clear meanings. Avoid vague language and broad ideas, and be clear about what, who, where and when your question addresses.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What effect does social media have on people’s minds?.....wrong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a:ea typeface="+mn-ea"/>
                <a:cs typeface="+mn-cs"/>
              </a:rPr>
              <a:t>What effect does daily use of Twitter have on the attention span of under-16s?</a:t>
            </a:r>
            <a:endParaRPr kumimoji="0" lang="en-MY" sz="2000" b="0"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1501127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E194-0C33-466C-8390-CB8D40ADF8B1}"/>
              </a:ext>
            </a:extLst>
          </p:cNvPr>
          <p:cNvSpPr>
            <a:spLocks noGrp="1"/>
          </p:cNvSpPr>
          <p:nvPr>
            <p:ph type="title"/>
          </p:nvPr>
        </p:nvSpPr>
        <p:spPr>
          <a:xfrm>
            <a:off x="647700" y="246744"/>
            <a:ext cx="9389533" cy="348566"/>
          </a:xfrm>
        </p:spPr>
        <p:txBody>
          <a:bodyPr/>
          <a:lstStyle/>
          <a:p>
            <a:r>
              <a:rPr lang="en-MY" dirty="0"/>
              <a:t>Research Aims and Question Formulation</a:t>
            </a:r>
          </a:p>
        </p:txBody>
      </p:sp>
      <p:sp>
        <p:nvSpPr>
          <p:cNvPr id="3" name="Content Placeholder 2">
            <a:extLst>
              <a:ext uri="{FF2B5EF4-FFF2-40B4-BE49-F238E27FC236}">
                <a16:creationId xmlns:a16="http://schemas.microsoft.com/office/drawing/2014/main" id="{F21CC089-FF7F-4EF6-A9CB-B488CD47C74B}"/>
              </a:ext>
            </a:extLst>
          </p:cNvPr>
          <p:cNvSpPr>
            <a:spLocks noGrp="1"/>
          </p:cNvSpPr>
          <p:nvPr>
            <p:ph idx="1"/>
          </p:nvPr>
        </p:nvSpPr>
        <p:spPr/>
        <p:txBody>
          <a:bodyPr/>
          <a:lstStyle/>
          <a:p>
            <a:endParaRPr lang="en-MY"/>
          </a:p>
        </p:txBody>
      </p:sp>
      <p:sp>
        <p:nvSpPr>
          <p:cNvPr id="4" name="Footer Placeholder 3">
            <a:extLst>
              <a:ext uri="{FF2B5EF4-FFF2-40B4-BE49-F238E27FC236}">
                <a16:creationId xmlns:a16="http://schemas.microsoft.com/office/drawing/2014/main" id="{9BD63AC9-6EA3-4EE1-8F04-3E3BB14E4435}"/>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B058C0FF-ED67-44E6-B802-0C260E9B536C}"/>
              </a:ext>
            </a:extLst>
          </p:cNvPr>
          <p:cNvPicPr>
            <a:picLocks noChangeAspect="1"/>
          </p:cNvPicPr>
          <p:nvPr/>
        </p:nvPicPr>
        <p:blipFill>
          <a:blip r:embed="rId2"/>
          <a:stretch>
            <a:fillRect/>
          </a:stretch>
        </p:blipFill>
        <p:spPr>
          <a:xfrm>
            <a:off x="0" y="595309"/>
            <a:ext cx="12192000" cy="6262691"/>
          </a:xfrm>
          <a:prstGeom prst="rect">
            <a:avLst/>
          </a:prstGeom>
        </p:spPr>
      </p:pic>
    </p:spTree>
    <p:extLst>
      <p:ext uri="{BB962C8B-B14F-4D97-AF65-F5344CB8AC3E}">
        <p14:creationId xmlns:p14="http://schemas.microsoft.com/office/powerpoint/2010/main" val="27756635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90A6D0-443F-4E34-98B1-3FA800834CC2}"/>
              </a:ext>
            </a:extLst>
          </p:cNvPr>
          <p:cNvSpPr>
            <a:spLocks noGrp="1"/>
          </p:cNvSpPr>
          <p:nvPr>
            <p:ph type="ftr" sz="quarter" idx="10"/>
          </p:nvPr>
        </p:nvSpPr>
        <p:spPr/>
        <p:txBody>
          <a:bodyPr/>
          <a:lstStyle/>
          <a:p>
            <a:r>
              <a:rPr lang="en-US">
                <a:solidFill>
                  <a:srgbClr val="000000"/>
                </a:solidFill>
              </a:rPr>
              <a:t>Dr Jugindar Singh</a:t>
            </a:r>
          </a:p>
        </p:txBody>
      </p:sp>
      <p:sp>
        <p:nvSpPr>
          <p:cNvPr id="7" name="Title 6">
            <a:extLst>
              <a:ext uri="{FF2B5EF4-FFF2-40B4-BE49-F238E27FC236}">
                <a16:creationId xmlns:a16="http://schemas.microsoft.com/office/drawing/2014/main" id="{F10BCAA7-7020-410E-8FD4-903D5863F776}"/>
              </a:ext>
            </a:extLst>
          </p:cNvPr>
          <p:cNvSpPr>
            <a:spLocks noGrp="1"/>
          </p:cNvSpPr>
          <p:nvPr>
            <p:ph type="title"/>
          </p:nvPr>
        </p:nvSpPr>
        <p:spPr/>
        <p:txBody>
          <a:bodyPr/>
          <a:lstStyle/>
          <a:p>
            <a:endParaRPr lang="en-MY"/>
          </a:p>
        </p:txBody>
      </p:sp>
    </p:spTree>
    <p:extLst>
      <p:ext uri="{BB962C8B-B14F-4D97-AF65-F5344CB8AC3E}">
        <p14:creationId xmlns:p14="http://schemas.microsoft.com/office/powerpoint/2010/main" val="29786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 y="76200"/>
            <a:ext cx="12191999" cy="857250"/>
          </a:xfrm>
          <a:solidFill>
            <a:srgbClr val="FFCCFF"/>
          </a:solidFill>
        </p:spPr>
        <p:txBody>
          <a:bodyPr>
            <a:normAutofit fontScale="90000"/>
          </a:bodyPr>
          <a:lstStyle/>
          <a:p>
            <a:r>
              <a:rPr lang="en-US" sz="4400" b="1" dirty="0">
                <a:solidFill>
                  <a:schemeClr val="tx1">
                    <a:lumMod val="95000"/>
                    <a:lumOff val="5000"/>
                  </a:schemeClr>
                </a:solidFill>
              </a:rPr>
              <a:t>Problem Identification</a:t>
            </a:r>
            <a:r>
              <a:rPr lang="en-US" sz="3100" b="1" dirty="0">
                <a:solidFill>
                  <a:schemeClr val="tx1">
                    <a:lumMod val="95000"/>
                    <a:lumOff val="5000"/>
                  </a:schemeClr>
                </a:solidFill>
              </a:rPr>
              <a:t> </a:t>
            </a:r>
            <a:br>
              <a:rPr lang="en-US" sz="3100" b="1" dirty="0">
                <a:solidFill>
                  <a:schemeClr val="bg1"/>
                </a:solidFill>
              </a:rPr>
            </a:br>
            <a:endParaRPr lang="en-US" sz="2400" b="1" dirty="0">
              <a:solidFill>
                <a:schemeClr val="bg1"/>
              </a:solidFill>
            </a:endParaRPr>
          </a:p>
        </p:txBody>
      </p:sp>
      <p:sp>
        <p:nvSpPr>
          <p:cNvPr id="190467" name="Rectangle 3"/>
          <p:cNvSpPr>
            <a:spLocks noGrp="1" noChangeArrowheads="1"/>
          </p:cNvSpPr>
          <p:nvPr>
            <p:ph type="body" idx="1"/>
          </p:nvPr>
        </p:nvSpPr>
        <p:spPr>
          <a:xfrm>
            <a:off x="2" y="933451"/>
            <a:ext cx="12191998" cy="3475204"/>
          </a:xfrm>
          <a:solidFill>
            <a:schemeClr val="bg1"/>
          </a:solidFill>
          <a:ln>
            <a:solidFill>
              <a:srgbClr val="FF0000"/>
            </a:solidFill>
          </a:ln>
        </p:spPr>
        <p:txBody>
          <a:bodyPr>
            <a:noAutofit/>
          </a:bodyPr>
          <a:lstStyle/>
          <a:p>
            <a:pPr marL="0" indent="0" algn="just">
              <a:spcBef>
                <a:spcPts val="0"/>
              </a:spcBef>
              <a:buNone/>
            </a:pPr>
            <a:r>
              <a:rPr lang="en-US" sz="2800" dirty="0">
                <a:solidFill>
                  <a:srgbClr val="002060"/>
                </a:solidFill>
              </a:rPr>
              <a:t>A research problem is a definite or clear expression [statement] about </a:t>
            </a:r>
          </a:p>
          <a:p>
            <a:pPr algn="just">
              <a:spcBef>
                <a:spcPts val="0"/>
              </a:spcBef>
            </a:pPr>
            <a:r>
              <a:rPr lang="en-US" sz="2800" dirty="0">
                <a:solidFill>
                  <a:srgbClr val="FF0000"/>
                </a:solidFill>
              </a:rPr>
              <a:t>an area of concern</a:t>
            </a:r>
            <a:r>
              <a:rPr lang="en-US" sz="2800" dirty="0">
                <a:solidFill>
                  <a:srgbClr val="002060"/>
                </a:solidFill>
              </a:rPr>
              <a:t>, </a:t>
            </a:r>
          </a:p>
          <a:p>
            <a:pPr algn="just">
              <a:spcBef>
                <a:spcPts val="0"/>
              </a:spcBef>
            </a:pPr>
            <a:r>
              <a:rPr lang="en-US" sz="2800" dirty="0">
                <a:solidFill>
                  <a:srgbClr val="FF0000"/>
                </a:solidFill>
              </a:rPr>
              <a:t>a condition to be improved upon</a:t>
            </a:r>
            <a:r>
              <a:rPr lang="en-US" sz="2800" dirty="0">
                <a:solidFill>
                  <a:srgbClr val="002060"/>
                </a:solidFill>
              </a:rPr>
              <a:t>, </a:t>
            </a:r>
          </a:p>
          <a:p>
            <a:pPr algn="just">
              <a:spcBef>
                <a:spcPts val="0"/>
              </a:spcBef>
            </a:pPr>
            <a:r>
              <a:rPr lang="en-US" sz="2800" dirty="0">
                <a:solidFill>
                  <a:srgbClr val="FF0000"/>
                </a:solidFill>
              </a:rPr>
              <a:t>a difficulty to be eliminated</a:t>
            </a:r>
            <a:r>
              <a:rPr lang="en-US" sz="2800" dirty="0">
                <a:solidFill>
                  <a:srgbClr val="002060"/>
                </a:solidFill>
              </a:rPr>
              <a:t>, </a:t>
            </a:r>
          </a:p>
          <a:p>
            <a:pPr algn="just">
              <a:spcBef>
                <a:spcPts val="0"/>
              </a:spcBef>
            </a:pPr>
            <a:r>
              <a:rPr lang="en-US" sz="2800" dirty="0">
                <a:solidFill>
                  <a:srgbClr val="FF0000"/>
                </a:solidFill>
              </a:rPr>
              <a:t>or a troubling question that exists in scholarly literature, in theory, or within existing practice </a:t>
            </a:r>
          </a:p>
          <a:p>
            <a:pPr marL="0" indent="0" algn="just">
              <a:spcBef>
                <a:spcPts val="0"/>
              </a:spcBef>
              <a:buNone/>
            </a:pPr>
            <a:r>
              <a:rPr lang="en-US" sz="2800" dirty="0">
                <a:solidFill>
                  <a:srgbClr val="002060"/>
                </a:solidFill>
              </a:rPr>
              <a:t>that points to a need for meaningful understanding and deliberate investigation </a:t>
            </a:r>
            <a:r>
              <a:rPr lang="en-US" sz="1800" i="1" dirty="0">
                <a:solidFill>
                  <a:srgbClr val="002060"/>
                </a:solidFill>
              </a:rPr>
              <a:t>(Bryman, 2007)</a:t>
            </a:r>
            <a:endParaRPr lang="en-US" i="1" dirty="0">
              <a:solidFill>
                <a:srgbClr val="002060"/>
              </a:solidFill>
            </a:endParaRPr>
          </a:p>
        </p:txBody>
      </p:sp>
      <p:sp>
        <p:nvSpPr>
          <p:cNvPr id="3" name="Slide Number Placeholder 2">
            <a:extLst>
              <a:ext uri="{FF2B5EF4-FFF2-40B4-BE49-F238E27FC236}">
                <a16:creationId xmlns:a16="http://schemas.microsoft.com/office/drawing/2014/main" id="{FCF7F8C0-2030-48A2-9370-572C8BCC0406}"/>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8</a:t>
            </a:fld>
            <a:endPar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4F13BC62-9075-4B64-8759-402DB36FD4E1}"/>
              </a:ext>
            </a:extLst>
          </p:cNvPr>
          <p:cNvSpPr txBox="1"/>
          <p:nvPr/>
        </p:nvSpPr>
        <p:spPr>
          <a:xfrm>
            <a:off x="-2" y="5988189"/>
            <a:ext cx="12192000" cy="830997"/>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000000"/>
                </a:solidFill>
                <a:effectLst/>
                <a:uLnTx/>
                <a:uFillTx/>
                <a:latin typeface="Arial"/>
                <a:ea typeface="+mn-ea"/>
                <a:cs typeface="+mn-cs"/>
              </a:rPr>
              <a:t>Bryman, Alan. “The Research Question in Social Research: What is its Role?” International Journal of Social Research Methodology 10 (2007): 5-20; Guba, Egon G., and </a:t>
            </a:r>
            <a:r>
              <a:rPr kumimoji="0" lang="en-MY" sz="1600" b="0" i="0" u="none" strike="noStrike" kern="1200" cap="none" spc="0" normalizeH="0" baseline="0" noProof="0" dirty="0" err="1">
                <a:ln>
                  <a:noFill/>
                </a:ln>
                <a:solidFill>
                  <a:srgbClr val="000000"/>
                </a:solidFill>
                <a:effectLst/>
                <a:uLnTx/>
                <a:uFillTx/>
                <a:latin typeface="Arial"/>
                <a:ea typeface="+mn-ea"/>
                <a:cs typeface="+mn-cs"/>
              </a:rPr>
              <a:t>Yvonna</a:t>
            </a:r>
            <a:r>
              <a:rPr kumimoji="0" lang="en-MY" sz="1600" b="0" i="0" u="none" strike="noStrike" kern="1200" cap="none" spc="0" normalizeH="0" baseline="0" noProof="0" dirty="0">
                <a:ln>
                  <a:noFill/>
                </a:ln>
                <a:solidFill>
                  <a:srgbClr val="000000"/>
                </a:solidFill>
                <a:effectLst/>
                <a:uLnTx/>
                <a:uFillTx/>
                <a:latin typeface="Arial"/>
                <a:ea typeface="+mn-ea"/>
                <a:cs typeface="+mn-cs"/>
              </a:rPr>
              <a:t> S. Lincoln. “Competing Paradigms in Qualitative Research.” In Handbook of Qualitative Research. Norman K. Denzin and </a:t>
            </a:r>
            <a:r>
              <a:rPr kumimoji="0" lang="en-MY" sz="1600" b="0" i="0" u="none" strike="noStrike" kern="1200" cap="none" spc="0" normalizeH="0" baseline="0" noProof="0" dirty="0" err="1">
                <a:ln>
                  <a:noFill/>
                </a:ln>
                <a:solidFill>
                  <a:srgbClr val="000000"/>
                </a:solidFill>
                <a:effectLst/>
                <a:uLnTx/>
                <a:uFillTx/>
                <a:latin typeface="Arial"/>
                <a:ea typeface="+mn-ea"/>
                <a:cs typeface="+mn-cs"/>
              </a:rPr>
              <a:t>Yvonna</a:t>
            </a:r>
            <a:r>
              <a:rPr kumimoji="0" lang="en-MY" sz="1600" b="0" i="0" u="none" strike="noStrike" kern="1200" cap="none" spc="0" normalizeH="0" baseline="0" noProof="0" dirty="0">
                <a:ln>
                  <a:noFill/>
                </a:ln>
                <a:solidFill>
                  <a:srgbClr val="000000"/>
                </a:solidFill>
                <a:effectLst/>
                <a:uLnTx/>
                <a:uFillTx/>
                <a:latin typeface="Arial"/>
                <a:ea typeface="+mn-ea"/>
                <a:cs typeface="+mn-cs"/>
              </a:rPr>
              <a:t> S. Lincoln, editors. (Thousand Oaks, CA: Sage, 1994), pp. 105-117.</a:t>
            </a:r>
          </a:p>
        </p:txBody>
      </p:sp>
      <p:sp>
        <p:nvSpPr>
          <p:cNvPr id="8" name="TextBox 7">
            <a:extLst>
              <a:ext uri="{FF2B5EF4-FFF2-40B4-BE49-F238E27FC236}">
                <a16:creationId xmlns:a16="http://schemas.microsoft.com/office/drawing/2014/main" id="{643421DE-777C-42A9-9448-3DC277C1E03A}"/>
              </a:ext>
            </a:extLst>
          </p:cNvPr>
          <p:cNvSpPr txBox="1"/>
          <p:nvPr/>
        </p:nvSpPr>
        <p:spPr>
          <a:xfrm>
            <a:off x="0" y="4456037"/>
            <a:ext cx="8069192" cy="1569660"/>
          </a:xfrm>
          <a:prstGeom prst="rect">
            <a:avLst/>
          </a:prstGeom>
          <a:solidFill>
            <a:schemeClr val="bg1"/>
          </a:solidFill>
          <a:ln>
            <a:solidFill>
              <a:srgbClr val="FF0000"/>
            </a:solidFill>
          </a:ln>
        </p:spPr>
        <p:txBody>
          <a:bodyPr wrap="square">
            <a:sp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kern="0" cap="none" spc="0" normalizeH="0" baseline="0" noProof="0" dirty="0">
                <a:ln>
                  <a:noFill/>
                </a:ln>
                <a:solidFill>
                  <a:srgbClr val="0070C0"/>
                </a:solidFill>
                <a:effectLst/>
                <a:uLnTx/>
                <a:uFillTx/>
                <a:latin typeface="Arial"/>
                <a:ea typeface="+mn-ea"/>
                <a:cs typeface="+mn-cs"/>
              </a:rPr>
              <a:t>A problem area is an area of interest to the researcher where </a:t>
            </a:r>
            <a:r>
              <a:rPr kumimoji="0" lang="en-US" sz="2400" b="1" i="1" u="none" strike="noStrike" kern="0" cap="none" spc="0" normalizeH="0" baseline="0" noProof="0" dirty="0">
                <a:ln>
                  <a:noFill/>
                </a:ln>
                <a:solidFill>
                  <a:srgbClr val="002060"/>
                </a:solidFill>
                <a:effectLst/>
                <a:uLnTx/>
                <a:uFillTx/>
                <a:latin typeface="Arial"/>
                <a:ea typeface="+mn-ea"/>
                <a:cs typeface="+mn-cs"/>
              </a:rPr>
              <a:t>some aspect(s) is (are) still to be studied </a:t>
            </a:r>
            <a:r>
              <a:rPr kumimoji="0" lang="en-US" sz="2400" b="0" i="1" u="none" strike="noStrike" kern="0" cap="none" spc="0" normalizeH="0" baseline="0" noProof="0" dirty="0">
                <a:ln>
                  <a:noFill/>
                </a:ln>
                <a:solidFill>
                  <a:srgbClr val="0070C0"/>
                </a:solidFill>
                <a:effectLst/>
                <a:uLnTx/>
                <a:uFillTx/>
                <a:latin typeface="Arial"/>
                <a:ea typeface="+mn-ea"/>
                <a:cs typeface="+mn-cs"/>
              </a:rPr>
              <a:t>to find a complete or even a partial solution to an existing or an anticipated unanswered question</a:t>
            </a:r>
            <a:r>
              <a:rPr kumimoji="0" lang="en-US" sz="2000" b="0" i="1" u="none" strike="noStrike" kern="0" cap="none" spc="0" normalizeH="0" baseline="0" noProof="0" dirty="0">
                <a:ln>
                  <a:noFill/>
                </a:ln>
                <a:solidFill>
                  <a:srgbClr val="FF0000"/>
                </a:solidFill>
                <a:effectLst/>
                <a:uLnTx/>
                <a:uFillTx/>
                <a:latin typeface="Arial"/>
                <a:ea typeface="+mn-ea"/>
                <a:cs typeface="+mn-cs"/>
              </a:rPr>
              <a:t>.</a:t>
            </a:r>
          </a:p>
        </p:txBody>
      </p:sp>
      <p:sp>
        <p:nvSpPr>
          <p:cNvPr id="5" name="Rectangle 4">
            <a:extLst>
              <a:ext uri="{FF2B5EF4-FFF2-40B4-BE49-F238E27FC236}">
                <a16:creationId xmlns:a16="http://schemas.microsoft.com/office/drawing/2014/main" id="{2A5D07F2-DE40-4869-BC86-4F4844F16DE7}"/>
              </a:ext>
            </a:extLst>
          </p:cNvPr>
          <p:cNvSpPr/>
          <p:nvPr/>
        </p:nvSpPr>
        <p:spPr bwMode="auto">
          <a:xfrm>
            <a:off x="8998857" y="4456037"/>
            <a:ext cx="3033486" cy="146851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MY" sz="2400" b="1" i="0" u="none" strike="noStrike" kern="1200" cap="none" spc="0" normalizeH="0" baseline="0" noProof="0" dirty="0">
                <a:ln>
                  <a:noFill/>
                </a:ln>
                <a:solidFill>
                  <a:srgbClr val="002060"/>
                </a:solidFill>
                <a:effectLst/>
                <a:uLnTx/>
                <a:uFillTx/>
                <a:latin typeface="Arial" charset="0"/>
                <a:ea typeface="+mn-ea"/>
                <a:cs typeface="+mn-cs"/>
              </a:rPr>
              <a:t>Purpose Statement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MY" sz="2400" b="1" i="0" u="none" strike="noStrike" kern="1200" cap="none" spc="0" normalizeH="0" baseline="0" noProof="0" dirty="0">
                <a:ln>
                  <a:noFill/>
                </a:ln>
                <a:solidFill>
                  <a:srgbClr val="002060"/>
                </a:solidFill>
                <a:effectLst/>
                <a:uLnTx/>
                <a:uFillTx/>
                <a:latin typeface="Arial" charset="0"/>
                <a:ea typeface="+mn-ea"/>
                <a:cs typeface="+mn-cs"/>
              </a:rPr>
              <a:t>Objective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MY" sz="2000" b="1" i="0" u="none" strike="noStrike" kern="1200" cap="none" spc="0" normalizeH="0" baseline="0" noProof="0" dirty="0">
                <a:ln>
                  <a:noFill/>
                </a:ln>
                <a:solidFill>
                  <a:srgbClr val="002060"/>
                </a:solidFill>
                <a:effectLst/>
                <a:uLnTx/>
                <a:uFillTx/>
                <a:latin typeface="Arial" charset="0"/>
                <a:ea typeface="+mn-ea"/>
                <a:cs typeface="+mn-cs"/>
              </a:rPr>
              <a:t>Research Questions</a:t>
            </a:r>
            <a:endParaRPr kumimoji="0" lang="en-MY" sz="1600" b="1"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7" name="Arrow: Right 6">
            <a:extLst>
              <a:ext uri="{FF2B5EF4-FFF2-40B4-BE49-F238E27FC236}">
                <a16:creationId xmlns:a16="http://schemas.microsoft.com/office/drawing/2014/main" id="{06532696-81D8-4552-BF9D-FB9D32E20362}"/>
              </a:ext>
            </a:extLst>
          </p:cNvPr>
          <p:cNvSpPr/>
          <p:nvPr/>
        </p:nvSpPr>
        <p:spPr bwMode="auto">
          <a:xfrm>
            <a:off x="8069192" y="4905829"/>
            <a:ext cx="755494" cy="595085"/>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MY"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9088945"/>
      </p:ext>
    </p:extLst>
  </p:cSld>
  <p:clrMapOvr>
    <a:masterClrMapping/>
  </p:clrMapOvr>
  <p:transition>
    <p:zoom dir="in"/>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5F5C06-F36F-48FE-98D7-988EBD7B1DB1}"/>
              </a:ext>
            </a:extLst>
          </p:cNvPr>
          <p:cNvPicPr>
            <a:picLocks noGrp="1" noChangeAspect="1"/>
          </p:cNvPicPr>
          <p:nvPr>
            <p:ph idx="1"/>
          </p:nvPr>
        </p:nvPicPr>
        <p:blipFill>
          <a:blip r:embed="rId2"/>
          <a:stretch>
            <a:fillRect/>
          </a:stretch>
        </p:blipFill>
        <p:spPr>
          <a:xfrm>
            <a:off x="0" y="1582057"/>
            <a:ext cx="12192000" cy="5040992"/>
          </a:xfrm>
          <a:prstGeom prst="rect">
            <a:avLst/>
          </a:prstGeom>
        </p:spPr>
      </p:pic>
      <p:sp>
        <p:nvSpPr>
          <p:cNvPr id="4" name="Footer Placeholder 3">
            <a:extLst>
              <a:ext uri="{FF2B5EF4-FFF2-40B4-BE49-F238E27FC236}">
                <a16:creationId xmlns:a16="http://schemas.microsoft.com/office/drawing/2014/main" id="{555C554D-B670-432F-8E51-6CC1F08F54F8}"/>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itle 1">
            <a:extLst>
              <a:ext uri="{FF2B5EF4-FFF2-40B4-BE49-F238E27FC236}">
                <a16:creationId xmlns:a16="http://schemas.microsoft.com/office/drawing/2014/main" id="{E7906EC0-6756-4177-A108-692FF6166AC8}"/>
              </a:ext>
            </a:extLst>
          </p:cNvPr>
          <p:cNvSpPr>
            <a:spLocks noGrp="1"/>
          </p:cNvSpPr>
          <p:nvPr>
            <p:ph type="title"/>
          </p:nvPr>
        </p:nvSpPr>
        <p:spPr>
          <a:xfrm>
            <a:off x="647700" y="274638"/>
            <a:ext cx="9390063" cy="1143000"/>
          </a:xfrm>
        </p:spPr>
        <p:txBody>
          <a:bodyPr/>
          <a:lstStyle/>
          <a:p>
            <a:r>
              <a:rPr lang="en-US" sz="4000" b="1" dirty="0">
                <a:solidFill>
                  <a:srgbClr val="002060"/>
                </a:solidFill>
              </a:rPr>
              <a:t>LO3 Develop hypotheses for a study</a:t>
            </a:r>
            <a:endParaRPr lang="en-MY" sz="4000" b="1" dirty="0">
              <a:solidFill>
                <a:srgbClr val="002060"/>
              </a:solidFill>
            </a:endParaRPr>
          </a:p>
        </p:txBody>
      </p:sp>
    </p:spTree>
    <p:extLst>
      <p:ext uri="{BB962C8B-B14F-4D97-AF65-F5344CB8AC3E}">
        <p14:creationId xmlns:p14="http://schemas.microsoft.com/office/powerpoint/2010/main" val="19570477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646335" y="981294"/>
            <a:ext cx="11395613" cy="5469732"/>
          </a:xfrm>
        </p:spPr>
        <p:txBody>
          <a:bodyPr vert="horz" lIns="92075" tIns="46038" rIns="92075" bIns="46038" rtlCol="0">
            <a:normAutofit/>
          </a:bodyPr>
          <a:lstStyle/>
          <a:p>
            <a:pPr>
              <a:spcBef>
                <a:spcPts val="0"/>
              </a:spcBef>
              <a:defRPr/>
            </a:pPr>
            <a:r>
              <a:rPr lang="en-US" dirty="0"/>
              <a:t>A hypothesis can be defined as a tentative, yet </a:t>
            </a:r>
            <a:r>
              <a:rPr lang="en-US" b="1" dirty="0">
                <a:solidFill>
                  <a:srgbClr val="002060"/>
                </a:solidFill>
              </a:rPr>
              <a:t>testable, statement, which predicts</a:t>
            </a:r>
            <a:r>
              <a:rPr lang="en-US" dirty="0"/>
              <a:t> what you expect to find in your empirical data</a:t>
            </a:r>
          </a:p>
          <a:p>
            <a:pPr marL="0" indent="0">
              <a:spcBef>
                <a:spcPts val="0"/>
              </a:spcBef>
              <a:buNone/>
              <a:defRPr/>
            </a:pPr>
            <a:r>
              <a:rPr lang="en-US" dirty="0"/>
              <a:t>   </a:t>
            </a:r>
            <a:r>
              <a:rPr lang="en-US" sz="2000" dirty="0"/>
              <a:t>(Sekaran &amp; Bougie, 2015)</a:t>
            </a:r>
          </a:p>
          <a:p>
            <a:pPr>
              <a:defRPr/>
            </a:pPr>
            <a:r>
              <a:rPr lang="en-US" dirty="0"/>
              <a:t>A </a:t>
            </a:r>
            <a:r>
              <a:rPr lang="en-US" b="1" dirty="0"/>
              <a:t>hypothesis</a:t>
            </a:r>
            <a:r>
              <a:rPr lang="en-US" dirty="0"/>
              <a:t> is a proposition that is empirically testable. It is an empirical statement concerned with the relationship among variables</a:t>
            </a:r>
            <a:r>
              <a:rPr lang="en-US" sz="2400" dirty="0"/>
              <a:t>.</a:t>
            </a:r>
          </a:p>
          <a:p>
            <a:pPr marL="0" indent="0">
              <a:buNone/>
              <a:defRPr/>
            </a:pPr>
            <a:r>
              <a:rPr lang="en-US" i="1" dirty="0">
                <a:solidFill>
                  <a:srgbClr val="0070C0"/>
                </a:solidFill>
              </a:rPr>
              <a:t> </a:t>
            </a:r>
            <a:r>
              <a:rPr lang="en-US" i="1" dirty="0">
                <a:solidFill>
                  <a:srgbClr val="FF0000"/>
                </a:solidFill>
              </a:rPr>
              <a:t>Hypothesis: </a:t>
            </a:r>
            <a:r>
              <a:rPr lang="en-US" i="1" dirty="0">
                <a:solidFill>
                  <a:srgbClr val="0070C0"/>
                </a:solidFill>
              </a:rPr>
              <a:t>Service quality is related to customer loyalty</a:t>
            </a:r>
            <a:endParaRPr lang="en-US" i="1" dirty="0">
              <a:solidFill>
                <a:srgbClr val="FF0000"/>
              </a:solidFill>
            </a:endParaRPr>
          </a:p>
          <a:p>
            <a:pPr marL="0" indent="0">
              <a:buNone/>
              <a:defRPr/>
            </a:pPr>
            <a:r>
              <a:rPr lang="en-US" i="1" dirty="0">
                <a:solidFill>
                  <a:srgbClr val="FF0000"/>
                </a:solidFill>
              </a:rPr>
              <a:t>               </a:t>
            </a:r>
          </a:p>
        </p:txBody>
      </p:sp>
      <p:sp>
        <p:nvSpPr>
          <p:cNvPr id="142340" name="Rectangle 1"/>
          <p:cNvSpPr>
            <a:spLocks noChangeArrowheads="1"/>
          </p:cNvSpPr>
          <p:nvPr/>
        </p:nvSpPr>
        <p:spPr bwMode="auto">
          <a:xfrm>
            <a:off x="0" y="30728"/>
            <a:ext cx="12192000" cy="914400"/>
          </a:xfrm>
          <a:prstGeom prst="rect">
            <a:avLst/>
          </a:prstGeom>
          <a:solidFill>
            <a:schemeClr val="bg1"/>
          </a:solidFill>
          <a:ln w="12700" algn="ctr">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What is a Hypothesis</a:t>
            </a: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3" name="Rectangle 2"/>
          <p:cNvSpPr/>
          <p:nvPr/>
        </p:nvSpPr>
        <p:spPr>
          <a:xfrm rot="16200000">
            <a:off x="-2382443" y="3327574"/>
            <a:ext cx="5411224" cy="646331"/>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Restates the general problem in a form that is precise enough to allow testing</a:t>
            </a:r>
          </a:p>
        </p:txBody>
      </p:sp>
      <p:sp>
        <p:nvSpPr>
          <p:cNvPr id="8" name="Rectangle 7">
            <a:extLst>
              <a:ext uri="{FF2B5EF4-FFF2-40B4-BE49-F238E27FC236}">
                <a16:creationId xmlns:a16="http://schemas.microsoft.com/office/drawing/2014/main" id="{606B998B-82E9-4070-B801-64C54ACCCD85}"/>
              </a:ext>
            </a:extLst>
          </p:cNvPr>
          <p:cNvSpPr/>
          <p:nvPr/>
        </p:nvSpPr>
        <p:spPr>
          <a:xfrm>
            <a:off x="2424901" y="5072294"/>
            <a:ext cx="2949015" cy="94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Service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(Independent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E839A7-52D8-4990-B3E7-F2033382E133}"/>
              </a:ext>
            </a:extLst>
          </p:cNvPr>
          <p:cNvSpPr/>
          <p:nvPr/>
        </p:nvSpPr>
        <p:spPr>
          <a:xfrm>
            <a:off x="6310085" y="5065944"/>
            <a:ext cx="3124200" cy="95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Customer Loyalty</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Dependent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2AE15E76-0D5D-49DE-973C-8D075B7DED9F}"/>
              </a:ext>
            </a:extLst>
          </p:cNvPr>
          <p:cNvCxnSpPr>
            <a:cxnSpLocks/>
          </p:cNvCxnSpPr>
          <p:nvPr/>
        </p:nvCxnSpPr>
        <p:spPr>
          <a:xfrm>
            <a:off x="5368342" y="5482322"/>
            <a:ext cx="959886"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D20B3F-EAE3-4E7B-85DB-BE61231CA250}"/>
              </a:ext>
            </a:extLst>
          </p:cNvPr>
          <p:cNvSpPr txBox="1"/>
          <p:nvPr/>
        </p:nvSpPr>
        <p:spPr>
          <a:xfrm>
            <a:off x="2423885" y="4336968"/>
            <a:ext cx="3124200" cy="830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Independent Variable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563C1"/>
                </a:solidFill>
                <a:effectLst/>
                <a:uLnTx/>
                <a:uFillTx/>
                <a:latin typeface="Calibri" panose="020F0502020204030204"/>
                <a:ea typeface="+mn-ea"/>
                <a:cs typeface="+mn-cs"/>
              </a:rPr>
              <a:t>CAUSE</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9BB2F69-0E90-4C05-837D-FCDCC02115B2}"/>
              </a:ext>
            </a:extLst>
          </p:cNvPr>
          <p:cNvSpPr txBox="1"/>
          <p:nvPr/>
        </p:nvSpPr>
        <p:spPr>
          <a:xfrm>
            <a:off x="6422992" y="4292998"/>
            <a:ext cx="2899690" cy="830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Dependent Variable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563C1"/>
                </a:solidFill>
                <a:effectLst/>
                <a:uLnTx/>
                <a:uFillTx/>
                <a:latin typeface="Calibri" panose="020F0502020204030204"/>
                <a:ea typeface="+mn-ea"/>
                <a:cs typeface="+mn-cs"/>
              </a:rPr>
              <a:t>EFFECT</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04BDBCC-775B-48A2-8B57-E47B36176FC5}"/>
              </a:ext>
            </a:extLst>
          </p:cNvPr>
          <p:cNvSpPr txBox="1"/>
          <p:nvPr/>
        </p:nvSpPr>
        <p:spPr>
          <a:xfrm>
            <a:off x="0" y="6331247"/>
            <a:ext cx="12192000" cy="461665"/>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Light" panose="020F0302020204030204"/>
                <a:ea typeface="+mn-ea"/>
                <a:cs typeface="+mn-cs"/>
              </a:rPr>
              <a:t>Hypothesis can be defined as a testable statement of the relationship among variables </a:t>
            </a:r>
            <a:endParaRPr kumimoji="0" lang="en-MY" sz="1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374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63" name="Rectangle 3"/>
          <p:cNvSpPr>
            <a:spLocks noGrp="1" noChangeArrowheads="1"/>
          </p:cNvSpPr>
          <p:nvPr>
            <p:ph type="title"/>
          </p:nvPr>
        </p:nvSpPr>
        <p:spPr>
          <a:xfrm>
            <a:off x="1166650" y="1332952"/>
            <a:ext cx="3926898" cy="3921176"/>
          </a:xfrm>
        </p:spPr>
        <p:txBody>
          <a:bodyPr anchor="ctr">
            <a:normAutofit/>
          </a:bodyPr>
          <a:lstStyle/>
          <a:p>
            <a:r>
              <a:rPr lang="en-US" sz="5400" b="1" dirty="0">
                <a:solidFill>
                  <a:srgbClr val="FF0000"/>
                </a:solidFill>
              </a:rPr>
              <a:t>Null &amp; Alternate Hypothesis</a:t>
            </a:r>
          </a:p>
        </p:txBody>
      </p:sp>
      <p:grpSp>
        <p:nvGrpSpPr>
          <p:cNvPr id="83" name="Group 82">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84"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Footer Placeholder 1"/>
          <p:cNvSpPr>
            <a:spLocks noGrp="1"/>
          </p:cNvSpPr>
          <p:nvPr>
            <p:ph type="ftr" sz="quarter" idx="10"/>
          </p:nvPr>
        </p:nvSpPr>
        <p:spPr>
          <a:xfrm rot="-5400000">
            <a:off x="-945222" y="5281914"/>
            <a:ext cx="249505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Dr Jugindar Singh</a:t>
            </a:r>
          </a:p>
        </p:txBody>
      </p:sp>
      <p:sp>
        <p:nvSpPr>
          <p:cNvPr id="122884" name="Rectangle 4"/>
          <p:cNvSpPr>
            <a:spLocks noGrp="1" noChangeArrowheads="1"/>
          </p:cNvSpPr>
          <p:nvPr>
            <p:ph type="body" idx="1"/>
          </p:nvPr>
        </p:nvSpPr>
        <p:spPr>
          <a:xfrm>
            <a:off x="6421120" y="499833"/>
            <a:ext cx="5651136" cy="5581226"/>
          </a:xfrm>
        </p:spPr>
        <p:txBody>
          <a:bodyPr anchor="ctr">
            <a:normAutofit/>
          </a:bodyPr>
          <a:lstStyle/>
          <a:p>
            <a:pPr marL="0" indent="0">
              <a:buNone/>
            </a:pPr>
            <a:endParaRPr lang="en-US" sz="2200" dirty="0"/>
          </a:p>
          <a:p>
            <a:pPr marL="457200" lvl="1" indent="0">
              <a:buNone/>
            </a:pPr>
            <a:r>
              <a:rPr lang="en-US" sz="3600" b="1" dirty="0">
                <a:solidFill>
                  <a:srgbClr val="FF0000"/>
                </a:solidFill>
              </a:rPr>
              <a:t>Null hypothesis</a:t>
            </a:r>
          </a:p>
          <a:p>
            <a:pPr marL="457200" lvl="1" indent="0">
              <a:buNone/>
            </a:pPr>
            <a:r>
              <a:rPr lang="en-US" sz="3600" dirty="0"/>
              <a:t>   No Difference</a:t>
            </a:r>
          </a:p>
          <a:p>
            <a:pPr marL="457200" lvl="1" indent="0">
              <a:buNone/>
            </a:pPr>
            <a:r>
              <a:rPr lang="en-US" sz="3600" dirty="0"/>
              <a:t>   There is no relationship</a:t>
            </a:r>
            <a:r>
              <a:rPr lang="en-US" sz="2200" dirty="0"/>
              <a:t> </a:t>
            </a:r>
          </a:p>
          <a:p>
            <a:pPr marL="457200" lvl="1" indent="0">
              <a:buNone/>
            </a:pPr>
            <a:endParaRPr lang="en-US" sz="2200" b="1" dirty="0"/>
          </a:p>
          <a:p>
            <a:pPr marL="457200" lvl="1" indent="0">
              <a:buNone/>
            </a:pPr>
            <a:r>
              <a:rPr lang="en-US" sz="3600" b="1" dirty="0">
                <a:solidFill>
                  <a:srgbClr val="FF0000"/>
                </a:solidFill>
              </a:rPr>
              <a:t>Alternative hypothesis</a:t>
            </a:r>
          </a:p>
          <a:p>
            <a:pPr marL="457200" lvl="1" indent="0">
              <a:buNone/>
            </a:pPr>
            <a:r>
              <a:rPr lang="en-US" sz="3600" dirty="0">
                <a:solidFill>
                  <a:srgbClr val="002060"/>
                </a:solidFill>
              </a:rPr>
              <a:t>   There is a difference</a:t>
            </a:r>
          </a:p>
          <a:p>
            <a:pPr marL="457200" lvl="1" indent="0">
              <a:buNone/>
            </a:pPr>
            <a:r>
              <a:rPr lang="en-US" sz="3600" dirty="0">
                <a:solidFill>
                  <a:srgbClr val="002060"/>
                </a:solidFill>
              </a:rPr>
              <a:t>    There is a relationship</a:t>
            </a:r>
            <a:endParaRPr lang="en-US" sz="2200" dirty="0">
              <a:solidFill>
                <a:srgbClr val="002060"/>
              </a:solidFill>
            </a:endParaRPr>
          </a:p>
        </p:txBody>
      </p:sp>
      <p:sp>
        <p:nvSpPr>
          <p:cNvPr id="143362" name="Rectangle 2"/>
          <p:cNvSpPr>
            <a:spLocks noChangeArrowheads="1"/>
          </p:cNvSpPr>
          <p:nvPr/>
        </p:nvSpPr>
        <p:spPr bwMode="auto">
          <a:xfrm>
            <a:off x="4648200" y="63246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57293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3" name="Group 142">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44"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5" name="Rectangle 16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p:cNvSpPr>
            <a:spLocks noGrp="1"/>
          </p:cNvSpPr>
          <p:nvPr>
            <p:ph type="ftr" sz="quarter" idx="10"/>
          </p:nvPr>
        </p:nvSpPr>
        <p:spPr>
          <a:xfrm rot="-5400000">
            <a:off x="-945222" y="5281914"/>
            <a:ext cx="249505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Dr Jugindar Singh</a:t>
            </a:r>
          </a:p>
        </p:txBody>
      </p:sp>
      <p:sp>
        <p:nvSpPr>
          <p:cNvPr id="124932" name="Rectangle 4"/>
          <p:cNvSpPr>
            <a:spLocks noGrp="1" noChangeArrowheads="1"/>
          </p:cNvSpPr>
          <p:nvPr>
            <p:ph type="body" idx="1"/>
          </p:nvPr>
        </p:nvSpPr>
        <p:spPr>
          <a:xfrm>
            <a:off x="619592" y="777144"/>
            <a:ext cx="10258733" cy="2445851"/>
          </a:xfrm>
        </p:spPr>
        <p:txBody>
          <a:bodyPr anchor="ctr">
            <a:normAutofit/>
          </a:bodyPr>
          <a:lstStyle/>
          <a:p>
            <a:pPr>
              <a:defRPr/>
            </a:pPr>
            <a:r>
              <a:rPr lang="en-US" sz="3600" dirty="0"/>
              <a:t>Statement about the status quo</a:t>
            </a:r>
          </a:p>
          <a:p>
            <a:pPr>
              <a:defRPr/>
            </a:pPr>
            <a:r>
              <a:rPr lang="en-US" sz="3600" dirty="0"/>
              <a:t>No difference</a:t>
            </a:r>
          </a:p>
          <a:p>
            <a:pPr>
              <a:defRPr/>
            </a:pPr>
            <a:r>
              <a:rPr lang="en-US" sz="3600" dirty="0"/>
              <a:t>Denoted H0</a:t>
            </a:r>
            <a:endParaRPr lang="en-US" sz="2000" dirty="0"/>
          </a:p>
        </p:txBody>
      </p:sp>
      <p:sp>
        <p:nvSpPr>
          <p:cNvPr id="144386" name="Rectangle 2"/>
          <p:cNvSpPr>
            <a:spLocks noChangeArrowheads="1"/>
          </p:cNvSpPr>
          <p:nvPr/>
        </p:nvSpPr>
        <p:spPr bwMode="auto">
          <a:xfrm>
            <a:off x="4648200" y="63246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457F981-2B1D-4D7E-AFA0-94C0DA039D72}"/>
              </a:ext>
            </a:extLst>
          </p:cNvPr>
          <p:cNvSpPr/>
          <p:nvPr/>
        </p:nvSpPr>
        <p:spPr>
          <a:xfrm>
            <a:off x="2243747" y="4101688"/>
            <a:ext cx="2949015" cy="94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Service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(Independent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EE0EA7D-8AA3-4D96-B1FA-6A0E492E390D}"/>
              </a:ext>
            </a:extLst>
          </p:cNvPr>
          <p:cNvSpPr/>
          <p:nvPr/>
        </p:nvSpPr>
        <p:spPr>
          <a:xfrm>
            <a:off x="6128931" y="4095338"/>
            <a:ext cx="3124200" cy="95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Customer Loyalty</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Dependent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75D28818-D309-4866-9E9C-F0D099501349}"/>
              </a:ext>
            </a:extLst>
          </p:cNvPr>
          <p:cNvCxnSpPr>
            <a:cxnSpLocks/>
          </p:cNvCxnSpPr>
          <p:nvPr/>
        </p:nvCxnSpPr>
        <p:spPr>
          <a:xfrm>
            <a:off x="5187188" y="4511716"/>
            <a:ext cx="959886"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89BAF8B-25D9-4155-8036-EBD7F356CB23}"/>
              </a:ext>
            </a:extLst>
          </p:cNvPr>
          <p:cNvSpPr txBox="1"/>
          <p:nvPr/>
        </p:nvSpPr>
        <p:spPr>
          <a:xfrm>
            <a:off x="2242731" y="3366362"/>
            <a:ext cx="3124200" cy="830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Independent Variable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563C1"/>
                </a:solidFill>
                <a:effectLst/>
                <a:uLnTx/>
                <a:uFillTx/>
                <a:latin typeface="Calibri" panose="020F0502020204030204"/>
                <a:ea typeface="+mn-ea"/>
                <a:cs typeface="+mn-cs"/>
              </a:rPr>
              <a:t>CAUSE</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3707EF78-2DBD-4727-9086-645555F1A703}"/>
              </a:ext>
            </a:extLst>
          </p:cNvPr>
          <p:cNvSpPr txBox="1"/>
          <p:nvPr/>
        </p:nvSpPr>
        <p:spPr>
          <a:xfrm>
            <a:off x="6241838" y="3322392"/>
            <a:ext cx="2899690" cy="830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Dependent Variable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563C1"/>
                </a:solidFill>
                <a:effectLst/>
                <a:uLnTx/>
                <a:uFillTx/>
                <a:latin typeface="Calibri" panose="020F0502020204030204"/>
                <a:ea typeface="+mn-ea"/>
                <a:cs typeface="+mn-cs"/>
              </a:rPr>
              <a:t>EFFECT</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6FCB5D5-9FC1-4DA5-A2A6-57846B10F013}"/>
              </a:ext>
            </a:extLst>
          </p:cNvPr>
          <p:cNvSpPr txBox="1"/>
          <p:nvPr/>
        </p:nvSpPr>
        <p:spPr>
          <a:xfrm>
            <a:off x="604614" y="5486400"/>
            <a:ext cx="11467642" cy="95410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panose="020F0502020204030204"/>
                <a:ea typeface="+mn-ea"/>
                <a:cs typeface="+mn-cs"/>
              </a:rPr>
              <a:t>HO1</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 There is no Relationship between Service Quality and Customer Loyalty among students in HEIs in Malaysia</a:t>
            </a:r>
          </a:p>
        </p:txBody>
      </p:sp>
      <p:sp>
        <p:nvSpPr>
          <p:cNvPr id="144387" name="Rectangle 3"/>
          <p:cNvSpPr>
            <a:spLocks noGrp="1" noChangeArrowheads="1"/>
          </p:cNvSpPr>
          <p:nvPr>
            <p:ph type="title"/>
          </p:nvPr>
        </p:nvSpPr>
        <p:spPr>
          <a:xfrm>
            <a:off x="619593" y="1749"/>
            <a:ext cx="11569359" cy="680421"/>
          </a:xfrm>
          <a:solidFill>
            <a:schemeClr val="bg1"/>
          </a:solidFill>
        </p:spPr>
        <p:txBody>
          <a:bodyPr anchor="b">
            <a:normAutofit fontScale="90000"/>
          </a:bodyPr>
          <a:lstStyle/>
          <a:p>
            <a:r>
              <a:rPr lang="en-US" sz="6000" b="1" dirty="0">
                <a:solidFill>
                  <a:srgbClr val="FF0000"/>
                </a:solidFill>
              </a:rPr>
              <a:t>Null Hypothesis</a:t>
            </a:r>
          </a:p>
        </p:txBody>
      </p:sp>
    </p:spTree>
    <p:extLst>
      <p:ext uri="{BB962C8B-B14F-4D97-AF65-F5344CB8AC3E}">
        <p14:creationId xmlns:p14="http://schemas.microsoft.com/office/powerpoint/2010/main" val="104827449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3" name="Group 142">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44"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5" name="Rectangle 16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p:cNvSpPr>
            <a:spLocks noGrp="1"/>
          </p:cNvSpPr>
          <p:nvPr>
            <p:ph type="ftr" sz="quarter" idx="10"/>
          </p:nvPr>
        </p:nvSpPr>
        <p:spPr>
          <a:xfrm rot="-5400000">
            <a:off x="-945222" y="5281914"/>
            <a:ext cx="249505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Dr Jugindar Singh</a:t>
            </a:r>
          </a:p>
        </p:txBody>
      </p:sp>
      <p:sp>
        <p:nvSpPr>
          <p:cNvPr id="124932" name="Rectangle 4"/>
          <p:cNvSpPr>
            <a:spLocks noGrp="1" noChangeArrowheads="1"/>
          </p:cNvSpPr>
          <p:nvPr>
            <p:ph type="body" idx="1"/>
          </p:nvPr>
        </p:nvSpPr>
        <p:spPr>
          <a:xfrm>
            <a:off x="619592" y="777144"/>
            <a:ext cx="10258733" cy="2445851"/>
          </a:xfrm>
        </p:spPr>
        <p:txBody>
          <a:bodyPr anchor="ctr">
            <a:normAutofit/>
          </a:bodyPr>
          <a:lstStyle/>
          <a:p>
            <a:pPr>
              <a:defRPr/>
            </a:pPr>
            <a:r>
              <a:rPr lang="en-US" sz="3600" dirty="0"/>
              <a:t>Statement that indicates the opposite of the null hypothesis. </a:t>
            </a:r>
          </a:p>
          <a:p>
            <a:pPr>
              <a:defRPr/>
            </a:pPr>
            <a:r>
              <a:rPr lang="en-US" sz="3600" dirty="0"/>
              <a:t>There is a relationship or difference</a:t>
            </a:r>
          </a:p>
          <a:p>
            <a:pPr>
              <a:defRPr/>
            </a:pPr>
            <a:r>
              <a:rPr lang="en-US" sz="3600" dirty="0"/>
              <a:t>Denoted by H1</a:t>
            </a:r>
          </a:p>
        </p:txBody>
      </p:sp>
      <p:sp>
        <p:nvSpPr>
          <p:cNvPr id="144386" name="Rectangle 2"/>
          <p:cNvSpPr>
            <a:spLocks noChangeArrowheads="1"/>
          </p:cNvSpPr>
          <p:nvPr/>
        </p:nvSpPr>
        <p:spPr bwMode="auto">
          <a:xfrm>
            <a:off x="4648200" y="63246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457F981-2B1D-4D7E-AFA0-94C0DA039D72}"/>
              </a:ext>
            </a:extLst>
          </p:cNvPr>
          <p:cNvSpPr/>
          <p:nvPr/>
        </p:nvSpPr>
        <p:spPr>
          <a:xfrm>
            <a:off x="2243747" y="4101688"/>
            <a:ext cx="2949015" cy="94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Service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(Independent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EE0EA7D-8AA3-4D96-B1FA-6A0E492E390D}"/>
              </a:ext>
            </a:extLst>
          </p:cNvPr>
          <p:cNvSpPr/>
          <p:nvPr/>
        </p:nvSpPr>
        <p:spPr>
          <a:xfrm>
            <a:off x="6128931" y="4095338"/>
            <a:ext cx="3124200" cy="95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Customer Loyalty</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Dependent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75D28818-D309-4866-9E9C-F0D099501349}"/>
              </a:ext>
            </a:extLst>
          </p:cNvPr>
          <p:cNvCxnSpPr>
            <a:cxnSpLocks/>
          </p:cNvCxnSpPr>
          <p:nvPr/>
        </p:nvCxnSpPr>
        <p:spPr>
          <a:xfrm>
            <a:off x="5187188" y="4511716"/>
            <a:ext cx="959886"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89BAF8B-25D9-4155-8036-EBD7F356CB23}"/>
              </a:ext>
            </a:extLst>
          </p:cNvPr>
          <p:cNvSpPr txBox="1"/>
          <p:nvPr/>
        </p:nvSpPr>
        <p:spPr>
          <a:xfrm>
            <a:off x="2242731" y="3366362"/>
            <a:ext cx="3124200" cy="830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Independent Variable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563C1"/>
                </a:solidFill>
                <a:effectLst/>
                <a:uLnTx/>
                <a:uFillTx/>
                <a:latin typeface="Calibri" panose="020F0502020204030204"/>
                <a:ea typeface="+mn-ea"/>
                <a:cs typeface="+mn-cs"/>
              </a:rPr>
              <a:t>CAUSE</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3707EF78-2DBD-4727-9086-645555F1A703}"/>
              </a:ext>
            </a:extLst>
          </p:cNvPr>
          <p:cNvSpPr txBox="1"/>
          <p:nvPr/>
        </p:nvSpPr>
        <p:spPr>
          <a:xfrm>
            <a:off x="6241838" y="3322392"/>
            <a:ext cx="2899690" cy="830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Dependent Variable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563C1"/>
                </a:solidFill>
                <a:effectLst/>
                <a:uLnTx/>
                <a:uFillTx/>
                <a:latin typeface="Calibri" panose="020F0502020204030204"/>
                <a:ea typeface="+mn-ea"/>
                <a:cs typeface="+mn-cs"/>
              </a:rPr>
              <a:t>EFFECT</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6FCB5D5-9FC1-4DA5-A2A6-57846B10F013}"/>
              </a:ext>
            </a:extLst>
          </p:cNvPr>
          <p:cNvSpPr txBox="1"/>
          <p:nvPr/>
        </p:nvSpPr>
        <p:spPr>
          <a:xfrm>
            <a:off x="604614" y="5486400"/>
            <a:ext cx="11467642" cy="95410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panose="020F0502020204030204"/>
                <a:ea typeface="+mn-ea"/>
                <a:cs typeface="+mn-cs"/>
              </a:rPr>
              <a:t>H1</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 There is a Relationship between </a:t>
            </a: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Service Quality </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Customer Loyalty </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among students in HEIs in Malaysia</a:t>
            </a:r>
          </a:p>
        </p:txBody>
      </p:sp>
      <p:sp>
        <p:nvSpPr>
          <p:cNvPr id="144387" name="Rectangle 3"/>
          <p:cNvSpPr>
            <a:spLocks noGrp="1" noChangeArrowheads="1"/>
          </p:cNvSpPr>
          <p:nvPr>
            <p:ph type="title"/>
          </p:nvPr>
        </p:nvSpPr>
        <p:spPr>
          <a:xfrm>
            <a:off x="622641" y="48362"/>
            <a:ext cx="11569359" cy="680421"/>
          </a:xfrm>
          <a:solidFill>
            <a:schemeClr val="bg1"/>
          </a:solidFill>
        </p:spPr>
        <p:txBody>
          <a:bodyPr anchor="b">
            <a:normAutofit fontScale="90000"/>
          </a:bodyPr>
          <a:lstStyle/>
          <a:p>
            <a:r>
              <a:rPr lang="en-US" sz="6000" b="1" dirty="0">
                <a:solidFill>
                  <a:srgbClr val="FF0000"/>
                </a:solidFill>
              </a:rPr>
              <a:t>Alternate hypothesis</a:t>
            </a:r>
          </a:p>
        </p:txBody>
      </p:sp>
    </p:spTree>
    <p:extLst>
      <p:ext uri="{BB962C8B-B14F-4D97-AF65-F5344CB8AC3E}">
        <p14:creationId xmlns:p14="http://schemas.microsoft.com/office/powerpoint/2010/main" val="394202528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077200" y="62484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DC9451-0F29-4639-99FD-9E9058B193A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8850" name="Rectangle 2"/>
          <p:cNvSpPr>
            <a:spLocks noGrp="1" noChangeArrowheads="1"/>
          </p:cNvSpPr>
          <p:nvPr>
            <p:ph type="title"/>
          </p:nvPr>
        </p:nvSpPr>
        <p:spPr>
          <a:xfrm>
            <a:off x="0" y="49439"/>
            <a:ext cx="8839200" cy="725985"/>
          </a:xfrm>
        </p:spPr>
        <p:txBody>
          <a:bodyPr>
            <a:normAutofit fontScale="90000"/>
          </a:bodyPr>
          <a:lstStyle/>
          <a:p>
            <a:br>
              <a:rPr lang="en-US" b="1" dirty="0">
                <a:solidFill>
                  <a:srgbClr val="FF0000"/>
                </a:solidFill>
              </a:rPr>
            </a:br>
            <a:r>
              <a:rPr lang="en-US" b="1" dirty="0">
                <a:solidFill>
                  <a:srgbClr val="FF0000"/>
                </a:solidFill>
                <a:latin typeface="Aharoni" panose="02010803020104030203" pitchFamily="2" charset="-79"/>
                <a:cs typeface="Aharoni" panose="02010803020104030203" pitchFamily="2" charset="-79"/>
              </a:rPr>
              <a:t>Directional or Non-directional</a:t>
            </a:r>
            <a:r>
              <a:rPr lang="en-US" b="1" dirty="0">
                <a:latin typeface="Aharoni" panose="02010803020104030203" pitchFamily="2" charset="-79"/>
                <a:cs typeface="Aharoni" panose="02010803020104030203" pitchFamily="2" charset="-79"/>
              </a:rPr>
              <a:t>.</a:t>
            </a:r>
            <a:br>
              <a:rPr lang="en-US"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p:txBody>
      </p:sp>
      <p:sp>
        <p:nvSpPr>
          <p:cNvPr id="78851" name="Rectangle 3"/>
          <p:cNvSpPr>
            <a:spLocks noGrp="1" noChangeArrowheads="1"/>
          </p:cNvSpPr>
          <p:nvPr>
            <p:ph type="body" idx="1"/>
          </p:nvPr>
        </p:nvSpPr>
        <p:spPr>
          <a:xfrm>
            <a:off x="0" y="786025"/>
            <a:ext cx="12192000" cy="5715000"/>
          </a:xfrm>
          <a:solidFill>
            <a:schemeClr val="bg1"/>
          </a:solidFill>
        </p:spPr>
        <p:txBody>
          <a:bodyPr/>
          <a:lstStyle/>
          <a:p>
            <a:pPr marL="0" indent="0">
              <a:lnSpc>
                <a:spcPct val="80000"/>
              </a:lnSpc>
              <a:buNone/>
            </a:pPr>
            <a:r>
              <a:rPr lang="en-US" sz="3200" b="1" dirty="0">
                <a:solidFill>
                  <a:srgbClr val="0070C0"/>
                </a:solidFill>
              </a:rPr>
              <a:t>Directional hypotheses</a:t>
            </a:r>
          </a:p>
          <a:p>
            <a:pPr marL="0" indent="0">
              <a:lnSpc>
                <a:spcPct val="80000"/>
              </a:lnSpc>
              <a:buNone/>
            </a:pPr>
            <a:r>
              <a:rPr lang="en-US" dirty="0"/>
              <a:t>Predict the specific relationship among two or more variables or groups:</a:t>
            </a:r>
          </a:p>
        </p:txBody>
      </p:sp>
      <p:sp>
        <p:nvSpPr>
          <p:cNvPr id="2" name="Rectangle 1"/>
          <p:cNvSpPr/>
          <p:nvPr/>
        </p:nvSpPr>
        <p:spPr>
          <a:xfrm>
            <a:off x="0" y="2865346"/>
            <a:ext cx="11903990" cy="132343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Non-Directional Hypotheses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Predict that there will be differences among two or more groups, but do not specify the direction of the differences  </a:t>
            </a: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12" name="TextBox 11">
            <a:extLst>
              <a:ext uri="{FF2B5EF4-FFF2-40B4-BE49-F238E27FC236}">
                <a16:creationId xmlns:a16="http://schemas.microsoft.com/office/drawing/2014/main" id="{A3BA2E2C-6CD9-4735-9DAB-C63AB036F1CB}"/>
              </a:ext>
            </a:extLst>
          </p:cNvPr>
          <p:cNvSpPr txBox="1"/>
          <p:nvPr/>
        </p:nvSpPr>
        <p:spPr>
          <a:xfrm>
            <a:off x="0" y="1622774"/>
            <a:ext cx="12192000" cy="1077218"/>
          </a:xfrm>
          <a:prstGeom prst="rect">
            <a:avLst/>
          </a:prstGeom>
          <a:solidFill>
            <a:schemeClr val="tx2">
              <a:lumMod val="20000"/>
              <a:lumOff val="80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panose="020F0502020204030204"/>
                <a:ea typeface="+mn-ea"/>
                <a:cs typeface="+mn-cs"/>
              </a:rPr>
              <a:t>H1</a:t>
            </a:r>
            <a:r>
              <a:rPr kumimoji="0" lang="en-MY" sz="3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 There is a </a:t>
            </a:r>
            <a:r>
              <a:rPr kumimoji="0" lang="en-MY" sz="2800" b="1" i="0" u="none" strike="noStrike" kern="1200" cap="none" spc="0" normalizeH="0" baseline="0" noProof="0" dirty="0">
                <a:ln>
                  <a:noFill/>
                </a:ln>
                <a:solidFill>
                  <a:srgbClr val="FF0000"/>
                </a:solidFill>
                <a:effectLst/>
                <a:uLnTx/>
                <a:uFillTx/>
                <a:latin typeface="Calibri" panose="020F0502020204030204"/>
                <a:ea typeface="+mn-ea"/>
                <a:cs typeface="+mn-cs"/>
              </a:rPr>
              <a:t>Positive</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 Relationship between </a:t>
            </a: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Service Quality </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Customer Loyalty </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among students in HEIs in Malaysia</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AC43403-1038-4BE0-9D92-CEBC82EE649D}"/>
              </a:ext>
            </a:extLst>
          </p:cNvPr>
          <p:cNvSpPr txBox="1"/>
          <p:nvPr/>
        </p:nvSpPr>
        <p:spPr>
          <a:xfrm>
            <a:off x="0" y="4165100"/>
            <a:ext cx="12192000" cy="1077218"/>
          </a:xfrm>
          <a:prstGeom prst="rect">
            <a:avLst/>
          </a:prstGeom>
          <a:solidFill>
            <a:schemeClr val="tx2">
              <a:lumMod val="20000"/>
              <a:lumOff val="80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panose="020F0502020204030204"/>
                <a:ea typeface="+mn-ea"/>
                <a:cs typeface="+mn-cs"/>
              </a:rPr>
              <a:t>H1</a:t>
            </a:r>
            <a:r>
              <a:rPr kumimoji="0" lang="en-MY" sz="3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 There is a Relationship between </a:t>
            </a: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Service Quality </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Customer Loyalty </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among students in HEIs in Malaysia</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CCCDF53-6D74-4E5E-A8EC-3DCEC70771C0}"/>
              </a:ext>
            </a:extLst>
          </p:cNvPr>
          <p:cNvSpPr/>
          <p:nvPr/>
        </p:nvSpPr>
        <p:spPr>
          <a:xfrm>
            <a:off x="2505004" y="5508610"/>
            <a:ext cx="2949015" cy="94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Service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(Independent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9FA2481-882A-48CE-AEC5-59D25324E6AE}"/>
              </a:ext>
            </a:extLst>
          </p:cNvPr>
          <p:cNvSpPr/>
          <p:nvPr/>
        </p:nvSpPr>
        <p:spPr>
          <a:xfrm>
            <a:off x="6390188" y="5502260"/>
            <a:ext cx="3124200" cy="95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Customer Loyalty</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Dependent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1422B359-FD0B-4659-BD18-D89D1D45DA8A}"/>
              </a:ext>
            </a:extLst>
          </p:cNvPr>
          <p:cNvCxnSpPr>
            <a:cxnSpLocks/>
          </p:cNvCxnSpPr>
          <p:nvPr/>
        </p:nvCxnSpPr>
        <p:spPr>
          <a:xfrm>
            <a:off x="5448445" y="5918638"/>
            <a:ext cx="959886"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510058"/>
      </p:ext>
    </p:extLst>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FAD9-3AE5-4743-ACAA-5774FBB2521E}"/>
              </a:ext>
            </a:extLst>
          </p:cNvPr>
          <p:cNvSpPr>
            <a:spLocks noGrp="1"/>
          </p:cNvSpPr>
          <p:nvPr>
            <p:ph type="title"/>
          </p:nvPr>
        </p:nvSpPr>
        <p:spPr>
          <a:xfrm>
            <a:off x="0" y="57705"/>
            <a:ext cx="12192000" cy="457615"/>
          </a:xfrm>
          <a:solidFill>
            <a:schemeClr val="tx2">
              <a:lumMod val="20000"/>
              <a:lumOff val="80000"/>
            </a:schemeClr>
          </a:solidFill>
        </p:spPr>
        <p:txBody>
          <a:bodyPr>
            <a:noAutofit/>
          </a:bodyPr>
          <a:lstStyle/>
          <a:p>
            <a:r>
              <a:rPr lang="en-US" sz="3200" b="1" dirty="0">
                <a:solidFill>
                  <a:srgbClr val="FF0000"/>
                </a:solidFill>
              </a:rPr>
              <a:t>Practice: </a:t>
            </a:r>
            <a:r>
              <a:rPr lang="en-US" sz="3200" dirty="0">
                <a:solidFill>
                  <a:srgbClr val="FF0000"/>
                </a:solidFill>
              </a:rPr>
              <a:t>Write a directional and a non directional hypothesis</a:t>
            </a:r>
          </a:p>
        </p:txBody>
      </p:sp>
      <p:sp>
        <p:nvSpPr>
          <p:cNvPr id="3" name="Content Placeholder 2">
            <a:extLst>
              <a:ext uri="{FF2B5EF4-FFF2-40B4-BE49-F238E27FC236}">
                <a16:creationId xmlns:a16="http://schemas.microsoft.com/office/drawing/2014/main" id="{CB63CDE0-B0D7-4E0C-A711-DE36B0B84FAD}"/>
              </a:ext>
            </a:extLst>
          </p:cNvPr>
          <p:cNvSpPr>
            <a:spLocks noGrp="1"/>
          </p:cNvSpPr>
          <p:nvPr>
            <p:ph idx="1"/>
          </p:nvPr>
        </p:nvSpPr>
        <p:spPr>
          <a:xfrm>
            <a:off x="0" y="685800"/>
            <a:ext cx="12192000" cy="3098409"/>
          </a:xfrm>
        </p:spPr>
        <p:txBody>
          <a:bodyPr/>
          <a:lstStyle/>
          <a:p>
            <a:pPr marL="0" indent="0">
              <a:buNone/>
            </a:pPr>
            <a:r>
              <a:rPr lang="en-US" dirty="0"/>
              <a:t>To examine the relationship between consumers‟ environmental awareness and their purchasing behavior towards environmental-friendly products.</a:t>
            </a:r>
          </a:p>
        </p:txBody>
      </p:sp>
      <p:sp>
        <p:nvSpPr>
          <p:cNvPr id="4" name="Footer Placeholder 3">
            <a:extLst>
              <a:ext uri="{FF2B5EF4-FFF2-40B4-BE49-F238E27FC236}">
                <a16:creationId xmlns:a16="http://schemas.microsoft.com/office/drawing/2014/main" id="{D695889F-8ECF-4470-945C-0BA9B2AC1AE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5" name="Footer Placeholder 3">
            <a:extLst>
              <a:ext uri="{FF2B5EF4-FFF2-40B4-BE49-F238E27FC236}">
                <a16:creationId xmlns:a16="http://schemas.microsoft.com/office/drawing/2014/main" id="{F09EA64D-1C89-4F90-AA12-8FA76AA8B56C}"/>
              </a:ext>
            </a:extLst>
          </p:cNvPr>
          <p:cNvSpPr txBox="1">
            <a:spLocks/>
          </p:cNvSpPr>
          <p:nvPr/>
        </p:nvSpPr>
        <p:spPr bwMode="auto">
          <a:xfrm>
            <a:off x="7772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8" name="Rectangle 7">
            <a:extLst>
              <a:ext uri="{FF2B5EF4-FFF2-40B4-BE49-F238E27FC236}">
                <a16:creationId xmlns:a16="http://schemas.microsoft.com/office/drawing/2014/main" id="{D3F22F9A-274F-4207-9AAA-785A1F9F99C5}"/>
              </a:ext>
            </a:extLst>
          </p:cNvPr>
          <p:cNvSpPr/>
          <p:nvPr/>
        </p:nvSpPr>
        <p:spPr bwMode="auto">
          <a:xfrm>
            <a:off x="2084583" y="1701074"/>
            <a:ext cx="2743200" cy="1307128"/>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Environmental Awareness</a:t>
            </a:r>
          </a:p>
        </p:txBody>
      </p:sp>
      <p:sp>
        <p:nvSpPr>
          <p:cNvPr id="9" name="Rectangle 8">
            <a:extLst>
              <a:ext uri="{FF2B5EF4-FFF2-40B4-BE49-F238E27FC236}">
                <a16:creationId xmlns:a16="http://schemas.microsoft.com/office/drawing/2014/main" id="{6FE79BC2-37E0-4802-87FF-58BB9C8BC527}"/>
              </a:ext>
            </a:extLst>
          </p:cNvPr>
          <p:cNvSpPr/>
          <p:nvPr/>
        </p:nvSpPr>
        <p:spPr bwMode="auto">
          <a:xfrm>
            <a:off x="6308725" y="1799548"/>
            <a:ext cx="2743200" cy="118873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Purchasing Behavior</a:t>
            </a:r>
          </a:p>
        </p:txBody>
      </p:sp>
      <p:cxnSp>
        <p:nvCxnSpPr>
          <p:cNvPr id="11" name="Straight Arrow Connector 10">
            <a:extLst>
              <a:ext uri="{FF2B5EF4-FFF2-40B4-BE49-F238E27FC236}">
                <a16:creationId xmlns:a16="http://schemas.microsoft.com/office/drawing/2014/main" id="{229DAEE5-ECBD-4F52-8821-A172303324CC}"/>
              </a:ext>
            </a:extLst>
          </p:cNvPr>
          <p:cNvCxnSpPr>
            <a:cxnSpLocks/>
            <a:stCxn id="8" idx="3"/>
          </p:cNvCxnSpPr>
          <p:nvPr/>
        </p:nvCxnSpPr>
        <p:spPr bwMode="auto">
          <a:xfrm>
            <a:off x="4827783" y="2354638"/>
            <a:ext cx="1480942"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7" name="TextBox 16">
            <a:extLst>
              <a:ext uri="{FF2B5EF4-FFF2-40B4-BE49-F238E27FC236}">
                <a16:creationId xmlns:a16="http://schemas.microsoft.com/office/drawing/2014/main" id="{BFEB774F-1173-4B47-A02B-B384EABB8F99}"/>
              </a:ext>
            </a:extLst>
          </p:cNvPr>
          <p:cNvSpPr txBox="1"/>
          <p:nvPr/>
        </p:nvSpPr>
        <p:spPr>
          <a:xfrm>
            <a:off x="-12309" y="4690149"/>
            <a:ext cx="12146167" cy="830997"/>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Consumers‟ environmental awareness has a positive influence on their purchasing behavior towards green products.</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2F0A1D8-A2F3-4F7B-9878-55DB3FFEEA0B}"/>
              </a:ext>
            </a:extLst>
          </p:cNvPr>
          <p:cNvSpPr txBox="1"/>
          <p:nvPr/>
        </p:nvSpPr>
        <p:spPr>
          <a:xfrm>
            <a:off x="-15938" y="5572035"/>
            <a:ext cx="1214979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Therefore, in this study, the researcher will measure two variables in data collection, namely the amount of environmental news exposed to the market (an independent variable), and consumers‟ purchasing intention towards cosmetic products (a dependent variable).</a:t>
            </a:r>
            <a:endParaRPr kumimoji="0" lang="en-MY"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8B13187-34E1-4427-81F9-9D3A7B2A68B0}"/>
              </a:ext>
            </a:extLst>
          </p:cNvPr>
          <p:cNvSpPr txBox="1"/>
          <p:nvPr/>
        </p:nvSpPr>
        <p:spPr>
          <a:xfrm>
            <a:off x="0" y="3429000"/>
            <a:ext cx="12192000" cy="830997"/>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Consumers‟ environmental awareness has influence on their purchasing behavior towards green products.</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40D48D-5770-4400-80DE-4C19D9C85361}"/>
              </a:ext>
            </a:extLst>
          </p:cNvPr>
          <p:cNvSpPr txBox="1"/>
          <p:nvPr/>
        </p:nvSpPr>
        <p:spPr>
          <a:xfrm>
            <a:off x="0" y="3008202"/>
            <a:ext cx="37011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srgbClr val="FF0000"/>
                </a:solidFill>
                <a:effectLst/>
                <a:uLnTx/>
                <a:uFillTx/>
                <a:latin typeface="Calibri" panose="020F0502020204030204"/>
                <a:ea typeface="+mn-ea"/>
                <a:cs typeface="+mn-cs"/>
              </a:rPr>
              <a:t>Non-Directional Hypothesis</a:t>
            </a:r>
          </a:p>
        </p:txBody>
      </p:sp>
      <p:sp>
        <p:nvSpPr>
          <p:cNvPr id="13" name="TextBox 12">
            <a:extLst>
              <a:ext uri="{FF2B5EF4-FFF2-40B4-BE49-F238E27FC236}">
                <a16:creationId xmlns:a16="http://schemas.microsoft.com/office/drawing/2014/main" id="{20334606-2F1F-4BAF-B57E-915225037422}"/>
              </a:ext>
            </a:extLst>
          </p:cNvPr>
          <p:cNvSpPr txBox="1"/>
          <p:nvPr/>
        </p:nvSpPr>
        <p:spPr>
          <a:xfrm>
            <a:off x="-12309" y="4319835"/>
            <a:ext cx="35705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srgbClr val="FF0000"/>
                </a:solidFill>
                <a:effectLst/>
                <a:uLnTx/>
                <a:uFillTx/>
                <a:latin typeface="Calibri" panose="020F0502020204030204"/>
                <a:ea typeface="+mn-ea"/>
                <a:cs typeface="+mn-cs"/>
              </a:rPr>
              <a:t>Directional Hypothesis</a:t>
            </a:r>
          </a:p>
        </p:txBody>
      </p:sp>
    </p:spTree>
    <p:extLst>
      <p:ext uri="{BB962C8B-B14F-4D97-AF65-F5344CB8AC3E}">
        <p14:creationId xmlns:p14="http://schemas.microsoft.com/office/powerpoint/2010/main" val="41029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FAD9-3AE5-4743-ACAA-5774FBB2521E}"/>
              </a:ext>
            </a:extLst>
          </p:cNvPr>
          <p:cNvSpPr>
            <a:spLocks noGrp="1"/>
          </p:cNvSpPr>
          <p:nvPr>
            <p:ph type="title"/>
          </p:nvPr>
        </p:nvSpPr>
        <p:spPr>
          <a:xfrm>
            <a:off x="60325" y="183356"/>
            <a:ext cx="7042150" cy="451643"/>
          </a:xfrm>
        </p:spPr>
        <p:txBody>
          <a:bodyPr>
            <a:normAutofit fontScale="90000"/>
          </a:bodyPr>
          <a:lstStyle/>
          <a:p>
            <a:r>
              <a:rPr lang="en-US" dirty="0">
                <a:solidFill>
                  <a:srgbClr val="FF0000"/>
                </a:solidFill>
              </a:rPr>
              <a:t>Practice</a:t>
            </a:r>
          </a:p>
        </p:txBody>
      </p:sp>
      <p:sp>
        <p:nvSpPr>
          <p:cNvPr id="3" name="Content Placeholder 2">
            <a:extLst>
              <a:ext uri="{FF2B5EF4-FFF2-40B4-BE49-F238E27FC236}">
                <a16:creationId xmlns:a16="http://schemas.microsoft.com/office/drawing/2014/main" id="{CB63CDE0-B0D7-4E0C-A711-DE36B0B84FAD}"/>
              </a:ext>
            </a:extLst>
          </p:cNvPr>
          <p:cNvSpPr>
            <a:spLocks noGrp="1"/>
          </p:cNvSpPr>
          <p:nvPr>
            <p:ph idx="1"/>
          </p:nvPr>
        </p:nvSpPr>
        <p:spPr>
          <a:xfrm>
            <a:off x="0" y="685800"/>
            <a:ext cx="12192000" cy="4927600"/>
          </a:xfrm>
        </p:spPr>
        <p:txBody>
          <a:bodyPr/>
          <a:lstStyle/>
          <a:p>
            <a:pPr marL="0" indent="0">
              <a:buNone/>
            </a:pPr>
            <a:r>
              <a:rPr lang="en-US" dirty="0"/>
              <a:t>A study on attraction for love among students in Kuala Lumpur</a:t>
            </a:r>
          </a:p>
        </p:txBody>
      </p:sp>
      <p:sp>
        <p:nvSpPr>
          <p:cNvPr id="4" name="Footer Placeholder 3">
            <a:extLst>
              <a:ext uri="{FF2B5EF4-FFF2-40B4-BE49-F238E27FC236}">
                <a16:creationId xmlns:a16="http://schemas.microsoft.com/office/drawing/2014/main" id="{D695889F-8ECF-4470-945C-0BA9B2AC1AE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5" name="Footer Placeholder 3">
            <a:extLst>
              <a:ext uri="{FF2B5EF4-FFF2-40B4-BE49-F238E27FC236}">
                <a16:creationId xmlns:a16="http://schemas.microsoft.com/office/drawing/2014/main" id="{F09EA64D-1C89-4F90-AA12-8FA76AA8B56C}"/>
              </a:ext>
            </a:extLst>
          </p:cNvPr>
          <p:cNvSpPr txBox="1">
            <a:spLocks/>
          </p:cNvSpPr>
          <p:nvPr/>
        </p:nvSpPr>
        <p:spPr bwMode="auto">
          <a:xfrm>
            <a:off x="7772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6" name="Rectangle 5">
            <a:extLst>
              <a:ext uri="{FF2B5EF4-FFF2-40B4-BE49-F238E27FC236}">
                <a16:creationId xmlns:a16="http://schemas.microsoft.com/office/drawing/2014/main" id="{8AD53BEF-5283-4066-8A1B-C7F05C99BCC8}"/>
              </a:ext>
            </a:extLst>
          </p:cNvPr>
          <p:cNvSpPr/>
          <p:nvPr/>
        </p:nvSpPr>
        <p:spPr bwMode="auto">
          <a:xfrm>
            <a:off x="6193824" y="2362200"/>
            <a:ext cx="2362200"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Attraction for Love</a:t>
            </a:r>
          </a:p>
        </p:txBody>
      </p:sp>
      <p:sp>
        <p:nvSpPr>
          <p:cNvPr id="7" name="Rectangle 6">
            <a:extLst>
              <a:ext uri="{FF2B5EF4-FFF2-40B4-BE49-F238E27FC236}">
                <a16:creationId xmlns:a16="http://schemas.microsoft.com/office/drawing/2014/main" id="{F7E8736C-19E4-4F17-A633-8BFAB11664A3}"/>
              </a:ext>
            </a:extLst>
          </p:cNvPr>
          <p:cNvSpPr/>
          <p:nvPr/>
        </p:nvSpPr>
        <p:spPr bwMode="auto">
          <a:xfrm>
            <a:off x="2101059" y="17526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First impression</a:t>
            </a:r>
          </a:p>
        </p:txBody>
      </p:sp>
      <p:sp>
        <p:nvSpPr>
          <p:cNvPr id="8" name="Rectangle 7">
            <a:extLst>
              <a:ext uri="{FF2B5EF4-FFF2-40B4-BE49-F238E27FC236}">
                <a16:creationId xmlns:a16="http://schemas.microsoft.com/office/drawing/2014/main" id="{D3F22F9A-274F-4207-9AAA-785A1F9F99C5}"/>
              </a:ext>
            </a:extLst>
          </p:cNvPr>
          <p:cNvSpPr/>
          <p:nvPr/>
        </p:nvSpPr>
        <p:spPr bwMode="auto">
          <a:xfrm>
            <a:off x="2084583" y="26670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Physical Look</a:t>
            </a:r>
          </a:p>
        </p:txBody>
      </p:sp>
      <p:sp>
        <p:nvSpPr>
          <p:cNvPr id="9" name="Rectangle 8">
            <a:extLst>
              <a:ext uri="{FF2B5EF4-FFF2-40B4-BE49-F238E27FC236}">
                <a16:creationId xmlns:a16="http://schemas.microsoft.com/office/drawing/2014/main" id="{6FE79BC2-37E0-4802-87FF-58BB9C8BC527}"/>
              </a:ext>
            </a:extLst>
          </p:cNvPr>
          <p:cNvSpPr/>
          <p:nvPr/>
        </p:nvSpPr>
        <p:spPr bwMode="auto">
          <a:xfrm>
            <a:off x="2101059" y="35814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Likeability</a:t>
            </a:r>
          </a:p>
        </p:txBody>
      </p:sp>
      <p:cxnSp>
        <p:nvCxnSpPr>
          <p:cNvPr id="10" name="Straight Arrow Connector 9">
            <a:extLst>
              <a:ext uri="{FF2B5EF4-FFF2-40B4-BE49-F238E27FC236}">
                <a16:creationId xmlns:a16="http://schemas.microsoft.com/office/drawing/2014/main" id="{F34E8651-06F5-4264-AE7B-0C95541CE6A6}"/>
              </a:ext>
            </a:extLst>
          </p:cNvPr>
          <p:cNvCxnSpPr>
            <a:stCxn id="7" idx="3"/>
          </p:cNvCxnSpPr>
          <p:nvPr/>
        </p:nvCxnSpPr>
        <p:spPr bwMode="auto">
          <a:xfrm>
            <a:off x="4844260" y="2057400"/>
            <a:ext cx="1349565" cy="533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229DAEE5-ECBD-4F52-8821-A172303324CC}"/>
              </a:ext>
            </a:extLst>
          </p:cNvPr>
          <p:cNvCxnSpPr>
            <a:stCxn id="8" idx="3"/>
            <a:endCxn id="6" idx="1"/>
          </p:cNvCxnSpPr>
          <p:nvPr/>
        </p:nvCxnSpPr>
        <p:spPr bwMode="auto">
          <a:xfrm flipV="1">
            <a:off x="4827784" y="2819400"/>
            <a:ext cx="1366041" cy="152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06DCD981-96F4-424F-BEEE-C7033468D837}"/>
              </a:ext>
            </a:extLst>
          </p:cNvPr>
          <p:cNvCxnSpPr>
            <a:stCxn id="9" idx="3"/>
          </p:cNvCxnSpPr>
          <p:nvPr/>
        </p:nvCxnSpPr>
        <p:spPr bwMode="auto">
          <a:xfrm flipV="1">
            <a:off x="4844260" y="3124200"/>
            <a:ext cx="1349565" cy="7620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5" name="TextBox 14">
            <a:extLst>
              <a:ext uri="{FF2B5EF4-FFF2-40B4-BE49-F238E27FC236}">
                <a16:creationId xmlns:a16="http://schemas.microsoft.com/office/drawing/2014/main" id="{A3C237F5-284A-4821-8B43-A0CFDD364EC8}"/>
              </a:ext>
            </a:extLst>
          </p:cNvPr>
          <p:cNvSpPr txBox="1"/>
          <p:nvPr/>
        </p:nvSpPr>
        <p:spPr>
          <a:xfrm>
            <a:off x="2209800" y="4343401"/>
            <a:ext cx="8153400"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Write 4 Null Hypothesis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Write 4 Alternate hypothesis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Write 4 directional hypothesis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Write 4 non directional hypothesis  </a:t>
            </a:r>
          </a:p>
        </p:txBody>
      </p:sp>
    </p:spTree>
    <p:extLst>
      <p:ext uri="{BB962C8B-B14F-4D97-AF65-F5344CB8AC3E}">
        <p14:creationId xmlns:p14="http://schemas.microsoft.com/office/powerpoint/2010/main" val="38328250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1361049"/>
            <a:ext cx="2799471" cy="1143000"/>
          </a:xfrm>
        </p:spPr>
        <p:txBody>
          <a:bodyPr/>
          <a:lstStyle/>
          <a:p>
            <a:r>
              <a:rPr lang="en-US" altLang="en-US" b="1" dirty="0"/>
              <a:t>HYPOTHESES</a:t>
            </a:r>
          </a:p>
        </p:txBody>
      </p:sp>
      <p:sp>
        <p:nvSpPr>
          <p:cNvPr id="69635" name="Content Placeholder 2"/>
          <p:cNvSpPr>
            <a:spLocks noGrp="1"/>
          </p:cNvSpPr>
          <p:nvPr>
            <p:ph idx="1"/>
          </p:nvPr>
        </p:nvSpPr>
        <p:spPr>
          <a:xfrm>
            <a:off x="0" y="2977198"/>
            <a:ext cx="12192000" cy="4856162"/>
          </a:xfrm>
        </p:spPr>
        <p:txBody>
          <a:bodyPr/>
          <a:lstStyle/>
          <a:p>
            <a:pPr marL="0" indent="0">
              <a:buNone/>
            </a:pPr>
            <a:r>
              <a:rPr lang="en-US" altLang="en-US" sz="2800" b="1" dirty="0">
                <a:solidFill>
                  <a:srgbClr val="FF0000"/>
                </a:solidFill>
              </a:rPr>
              <a:t>Null hypothesis</a:t>
            </a:r>
          </a:p>
          <a:p>
            <a:pPr marL="0" indent="0">
              <a:buNone/>
            </a:pPr>
            <a:r>
              <a:rPr lang="en-US" altLang="en-US" sz="2800" dirty="0"/>
              <a:t>H0: The number of lectures attended by first-year students has no effect on their final exam scores.</a:t>
            </a:r>
          </a:p>
          <a:p>
            <a:pPr marL="0" indent="0">
              <a:buNone/>
            </a:pPr>
            <a:endParaRPr lang="en-US" altLang="en-US" sz="2800" dirty="0"/>
          </a:p>
          <a:p>
            <a:pPr marL="0" indent="0">
              <a:buNone/>
            </a:pPr>
            <a:r>
              <a:rPr lang="en-US" altLang="en-US" sz="2800" b="1" dirty="0">
                <a:solidFill>
                  <a:srgbClr val="FF0000"/>
                </a:solidFill>
              </a:rPr>
              <a:t>Alternate hypothesis</a:t>
            </a:r>
          </a:p>
          <a:p>
            <a:pPr marL="0" indent="0">
              <a:buNone/>
            </a:pPr>
            <a:r>
              <a:rPr lang="en-US" altLang="en-US" sz="2800" dirty="0"/>
              <a:t>H1: The number of lectures attended by first-year students has a positive effect on their final exam scores.</a:t>
            </a:r>
          </a:p>
          <a:p>
            <a:pPr marL="0" indent="0">
              <a:buNone/>
            </a:pPr>
            <a:endParaRPr lang="en-US" altLang="en-US" sz="2800" b="1" dirty="0"/>
          </a:p>
          <a:p>
            <a:pPr marL="0" indent="0">
              <a:buNone/>
            </a:pPr>
            <a:endParaRPr lang="en-US" altLang="en-US" sz="2800" b="1" dirty="0"/>
          </a:p>
        </p:txBody>
      </p:sp>
      <p:sp>
        <p:nvSpPr>
          <p:cNvPr id="4" name="Rectangle 3"/>
          <p:cNvSpPr/>
          <p:nvPr/>
        </p:nvSpPr>
        <p:spPr>
          <a:xfrm>
            <a:off x="0" y="41096"/>
            <a:ext cx="12192000" cy="1077218"/>
          </a:xfrm>
          <a:prstGeom prst="rect">
            <a:avLst/>
          </a:prstGeom>
          <a:solidFill>
            <a:schemeClr val="bg1"/>
          </a:solidFill>
          <a:ln>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The Relationship between attendance and student performance</a:t>
            </a: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3" name="Rectangle 2">
            <a:extLst>
              <a:ext uri="{FF2B5EF4-FFF2-40B4-BE49-F238E27FC236}">
                <a16:creationId xmlns:a16="http://schemas.microsoft.com/office/drawing/2014/main" id="{3860612B-1D74-4004-8500-C639261CBCA7}"/>
              </a:ext>
            </a:extLst>
          </p:cNvPr>
          <p:cNvSpPr/>
          <p:nvPr/>
        </p:nvSpPr>
        <p:spPr bwMode="auto">
          <a:xfrm>
            <a:off x="4557932" y="1659988"/>
            <a:ext cx="2405576"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MY" sz="2000" b="1" i="0" u="none" strike="noStrike" kern="1200" cap="none" spc="0" normalizeH="0" baseline="0" noProof="0" dirty="0">
                <a:ln>
                  <a:noFill/>
                </a:ln>
                <a:solidFill>
                  <a:srgbClr val="000000"/>
                </a:solidFill>
                <a:effectLst/>
                <a:uLnTx/>
                <a:uFillTx/>
                <a:latin typeface="Arial" charset="0"/>
                <a:ea typeface="+mn-ea"/>
                <a:cs typeface="+mn-cs"/>
              </a:rPr>
              <a:t>Attendance</a:t>
            </a:r>
          </a:p>
        </p:txBody>
      </p:sp>
      <p:sp>
        <p:nvSpPr>
          <p:cNvPr id="7" name="Rectangle 6">
            <a:extLst>
              <a:ext uri="{FF2B5EF4-FFF2-40B4-BE49-F238E27FC236}">
                <a16:creationId xmlns:a16="http://schemas.microsoft.com/office/drawing/2014/main" id="{D124A804-50D5-43F2-9875-B7E1BA371F32}"/>
              </a:ext>
            </a:extLst>
          </p:cNvPr>
          <p:cNvSpPr/>
          <p:nvPr/>
        </p:nvSpPr>
        <p:spPr bwMode="auto">
          <a:xfrm>
            <a:off x="8721969" y="1659988"/>
            <a:ext cx="2405576"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MY" sz="2000" b="1" i="0" u="none" strike="noStrike" kern="1200" cap="none" spc="0" normalizeH="0" baseline="0" noProof="0" dirty="0">
                <a:ln>
                  <a:noFill/>
                </a:ln>
                <a:solidFill>
                  <a:srgbClr val="000000"/>
                </a:solidFill>
                <a:effectLst/>
                <a:uLnTx/>
                <a:uFillTx/>
                <a:latin typeface="Arial" charset="0"/>
                <a:ea typeface="+mn-ea"/>
                <a:cs typeface="+mn-cs"/>
              </a:rPr>
              <a:t>Performance</a:t>
            </a:r>
          </a:p>
        </p:txBody>
      </p:sp>
      <p:cxnSp>
        <p:nvCxnSpPr>
          <p:cNvPr id="6" name="Straight Arrow Connector 5">
            <a:extLst>
              <a:ext uri="{FF2B5EF4-FFF2-40B4-BE49-F238E27FC236}">
                <a16:creationId xmlns:a16="http://schemas.microsoft.com/office/drawing/2014/main" id="{96DE9CA0-A0F9-4802-B755-68AEDDAD33D5}"/>
              </a:ext>
            </a:extLst>
          </p:cNvPr>
          <p:cNvCxnSpPr/>
          <p:nvPr/>
        </p:nvCxnSpPr>
        <p:spPr bwMode="auto">
          <a:xfrm>
            <a:off x="6963508" y="2001838"/>
            <a:ext cx="1674055"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450197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580B95-4D86-4772-ACEB-D3E4B77F25B7}"/>
              </a:ext>
            </a:extLst>
          </p:cNvPr>
          <p:cNvPicPr>
            <a:picLocks noGrp="1" noChangeAspect="1"/>
          </p:cNvPicPr>
          <p:nvPr>
            <p:ph idx="1"/>
          </p:nvPr>
        </p:nvPicPr>
        <p:blipFill>
          <a:blip r:embed="rId2"/>
          <a:stretch>
            <a:fillRect/>
          </a:stretch>
        </p:blipFill>
        <p:spPr>
          <a:xfrm>
            <a:off x="323558" y="743049"/>
            <a:ext cx="11732454" cy="2670372"/>
          </a:xfrm>
        </p:spPr>
      </p:pic>
      <p:sp>
        <p:nvSpPr>
          <p:cNvPr id="4" name="Rectangle 3"/>
          <p:cNvSpPr/>
          <p:nvPr/>
        </p:nvSpPr>
        <p:spPr>
          <a:xfrm>
            <a:off x="0" y="41096"/>
            <a:ext cx="12192000" cy="584775"/>
          </a:xfrm>
          <a:prstGeom prst="rect">
            <a:avLst/>
          </a:prstGeom>
          <a:solidFill>
            <a:schemeClr val="bg1"/>
          </a:solidFill>
          <a:ln>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Objective, Question and Hypothesis – </a:t>
            </a:r>
            <a:r>
              <a:rPr kumimoji="0" lang="en-US" sz="2400" b="1" i="0" u="none" strike="noStrike" kern="1200" cap="none" spc="0" normalizeH="0" baseline="0" noProof="0" dirty="0">
                <a:ln>
                  <a:noFill/>
                </a:ln>
                <a:solidFill>
                  <a:srgbClr val="DAEDEF">
                    <a:lumMod val="10000"/>
                  </a:srgbClr>
                </a:solidFill>
                <a:effectLst/>
                <a:uLnTx/>
                <a:uFillTx/>
                <a:latin typeface="Arial"/>
                <a:ea typeface="+mn-ea"/>
                <a:cs typeface="+mn-cs"/>
              </a:rPr>
              <a:t>there must be alignment</a:t>
            </a:r>
            <a:endParaRPr kumimoji="0" lang="en-US" sz="3200" b="1" i="0" u="none" strike="noStrike" kern="1200" cap="none" spc="0" normalizeH="0" baseline="0" noProof="0" dirty="0">
              <a:ln>
                <a:noFill/>
              </a:ln>
              <a:solidFill>
                <a:srgbClr val="DAEDEF">
                  <a:lumMod val="10000"/>
                </a:srgbClr>
              </a:solidFill>
              <a:effectLst/>
              <a:uLnTx/>
              <a:uFillTx/>
              <a:latin typeface="Arial"/>
              <a:ea typeface="+mn-ea"/>
              <a:cs typeface="+mn-cs"/>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7" name="Picture 6">
            <a:extLst>
              <a:ext uri="{FF2B5EF4-FFF2-40B4-BE49-F238E27FC236}">
                <a16:creationId xmlns:a16="http://schemas.microsoft.com/office/drawing/2014/main" id="{D1F9C6F7-9A7D-44C4-9307-023E014CFDB9}"/>
              </a:ext>
            </a:extLst>
          </p:cNvPr>
          <p:cNvPicPr>
            <a:picLocks noChangeAspect="1"/>
          </p:cNvPicPr>
          <p:nvPr/>
        </p:nvPicPr>
        <p:blipFill>
          <a:blip r:embed="rId3"/>
          <a:stretch>
            <a:fillRect/>
          </a:stretch>
        </p:blipFill>
        <p:spPr>
          <a:xfrm>
            <a:off x="0" y="3530600"/>
            <a:ext cx="12192000" cy="3209925"/>
          </a:xfrm>
          <a:prstGeom prst="rect">
            <a:avLst/>
          </a:prstGeom>
        </p:spPr>
      </p:pic>
    </p:spTree>
    <p:extLst>
      <p:ext uri="{BB962C8B-B14F-4D97-AF65-F5344CB8AC3E}">
        <p14:creationId xmlns:p14="http://schemas.microsoft.com/office/powerpoint/2010/main" val="212593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45770"/>
          </a:xfrm>
          <a:solidFill>
            <a:srgbClr val="00B0F0"/>
          </a:solidFill>
        </p:spPr>
        <p:txBody>
          <a:bodyPr>
            <a:normAutofit fontScale="90000"/>
          </a:bodyPr>
          <a:lstStyle/>
          <a:p>
            <a:r>
              <a:rPr lang="en-US" b="1" dirty="0">
                <a:solidFill>
                  <a:schemeClr val="bg1"/>
                </a:solidFill>
              </a:rPr>
              <a:t>Research Problem</a:t>
            </a:r>
          </a:p>
        </p:txBody>
      </p:sp>
      <p:sp>
        <p:nvSpPr>
          <p:cNvPr id="3" name="Content Placeholder 2"/>
          <p:cNvSpPr>
            <a:spLocks noGrp="1"/>
          </p:cNvSpPr>
          <p:nvPr>
            <p:ph idx="1"/>
          </p:nvPr>
        </p:nvSpPr>
        <p:spPr>
          <a:xfrm>
            <a:off x="92766" y="800930"/>
            <a:ext cx="6828184" cy="3658977"/>
          </a:xfrm>
          <a:ln>
            <a:solidFill>
              <a:schemeClr val="accent1"/>
            </a:solidFill>
          </a:ln>
        </p:spPr>
        <p:txBody>
          <a:bodyPr>
            <a:normAutofit/>
          </a:bodyPr>
          <a:lstStyle/>
          <a:p>
            <a:pPr marL="0" indent="0">
              <a:buNone/>
            </a:pPr>
            <a:r>
              <a:rPr lang="en-US" sz="3200" dirty="0"/>
              <a:t>A research problem is  an</a:t>
            </a:r>
            <a:r>
              <a:rPr lang="en-US" sz="3200" dirty="0">
                <a:solidFill>
                  <a:srgbClr val="FF0000"/>
                </a:solidFill>
              </a:rPr>
              <a:t> issue that attracts attention</a:t>
            </a:r>
            <a:r>
              <a:rPr lang="en-US" sz="3200" dirty="0"/>
              <a:t> of OR </a:t>
            </a:r>
            <a:r>
              <a:rPr lang="en-US" sz="3200" dirty="0">
                <a:solidFill>
                  <a:srgbClr val="C00000"/>
                </a:solidFill>
              </a:rPr>
              <a:t>motivates a researcher to conduct a study </a:t>
            </a:r>
            <a:r>
              <a:rPr lang="en-US" sz="3200" dirty="0"/>
              <a:t>on it </a:t>
            </a:r>
          </a:p>
          <a:p>
            <a:pPr marL="0" indent="0">
              <a:buNone/>
            </a:pPr>
            <a:r>
              <a:rPr lang="en-US" sz="2800" dirty="0"/>
              <a:t>(Source: </a:t>
            </a:r>
            <a:r>
              <a:rPr lang="en-US" sz="2800" dirty="0" err="1"/>
              <a:t>Piaw</a:t>
            </a:r>
            <a:r>
              <a:rPr lang="en-US" sz="2800" dirty="0"/>
              <a:t>, C.Y. 2016)</a:t>
            </a:r>
          </a:p>
          <a:p>
            <a:pPr marL="0" indent="0">
              <a:buNone/>
            </a:pPr>
            <a:endParaRPr lang="en-US" sz="2800" dirty="0"/>
          </a:p>
          <a:p>
            <a:pPr marL="0" indent="0">
              <a:buNone/>
            </a:pPr>
            <a:r>
              <a:rPr lang="en-US" sz="2800" dirty="0" err="1">
                <a:solidFill>
                  <a:srgbClr val="0070C0"/>
                </a:solidFill>
              </a:rPr>
              <a:t>Eg</a:t>
            </a:r>
            <a:r>
              <a:rPr lang="en-US" sz="2800" dirty="0">
                <a:solidFill>
                  <a:srgbClr val="0070C0"/>
                </a:solidFill>
              </a:rPr>
              <a:t>: To study the cause of escalating violence in schools </a:t>
            </a:r>
          </a:p>
        </p:txBody>
      </p:sp>
      <p:sp>
        <p:nvSpPr>
          <p:cNvPr id="4" name="Footer Placeholder 3"/>
          <p:cNvSpPr>
            <a:spLocks noGrp="1"/>
          </p:cNvSpPr>
          <p:nvPr>
            <p:ph type="ftr"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Gill Sans MT" panose="020B0502020104020203"/>
                <a:ea typeface="+mn-ea"/>
                <a:cs typeface="+mn-cs"/>
              </a:rPr>
              <a:t>Dr Jugindar Singh</a:t>
            </a:r>
          </a:p>
        </p:txBody>
      </p:sp>
      <p:sp>
        <p:nvSpPr>
          <p:cNvPr id="5" name="Oval Callout 4"/>
          <p:cNvSpPr/>
          <p:nvPr/>
        </p:nvSpPr>
        <p:spPr bwMode="auto">
          <a:xfrm>
            <a:off x="-1" y="5646420"/>
            <a:ext cx="5592417" cy="1143000"/>
          </a:xfrm>
          <a:prstGeom prst="wedgeEllipseCallout">
            <a:avLst>
              <a:gd name="adj1" fmla="val 15761"/>
              <a:gd name="adj2" fmla="val -187686"/>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Explain the importance of a study or to justify it.</a:t>
            </a:r>
          </a:p>
        </p:txBody>
      </p:sp>
      <p:sp>
        <p:nvSpPr>
          <p:cNvPr id="6" name="Slide Number Placeholder 5">
            <a:extLst>
              <a:ext uri="{FF2B5EF4-FFF2-40B4-BE49-F238E27FC236}">
                <a16:creationId xmlns:a16="http://schemas.microsoft.com/office/drawing/2014/main" id="{3D414111-95DA-416D-83D9-11B5BF47FBDE}"/>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9</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4D62081F-B8E3-46F2-98FF-C2B8E6BB2C06}"/>
              </a:ext>
            </a:extLst>
          </p:cNvPr>
          <p:cNvSpPr txBox="1"/>
          <p:nvPr/>
        </p:nvSpPr>
        <p:spPr>
          <a:xfrm>
            <a:off x="7182678" y="1629685"/>
            <a:ext cx="4797287" cy="1384995"/>
          </a:xfrm>
          <a:prstGeom prst="rect">
            <a:avLst/>
          </a:prstGeom>
          <a:noFill/>
          <a:ln>
            <a:solidFill>
              <a:schemeClr val="accent1"/>
            </a:solidFill>
          </a:ln>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ill Sans MT" panose="020B0502020104020203"/>
                <a:ea typeface="+mn-ea"/>
                <a:cs typeface="+mn-cs"/>
              </a:rPr>
              <a:t>The barriers towards leadership role of Women: A Qualitative study in Brunei </a:t>
            </a:r>
          </a:p>
        </p:txBody>
      </p:sp>
      <p:sp>
        <p:nvSpPr>
          <p:cNvPr id="9" name="Speech Bubble: Oval 8">
            <a:extLst>
              <a:ext uri="{FF2B5EF4-FFF2-40B4-BE49-F238E27FC236}">
                <a16:creationId xmlns:a16="http://schemas.microsoft.com/office/drawing/2014/main" id="{626081DB-8A8E-4E56-8FDF-B54A9488A28C}"/>
              </a:ext>
            </a:extLst>
          </p:cNvPr>
          <p:cNvSpPr/>
          <p:nvPr/>
        </p:nvSpPr>
        <p:spPr>
          <a:xfrm>
            <a:off x="7786375" y="4320374"/>
            <a:ext cx="4053179" cy="2040669"/>
          </a:xfrm>
          <a:prstGeom prst="wedgeEllipseCallout">
            <a:avLst>
              <a:gd name="adj1" fmla="val 8695"/>
              <a:gd name="adj2" fmla="val -108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Gill Sans MT" panose="020B0502020104020203"/>
                <a:ea typeface="+mn-ea"/>
                <a:cs typeface="+mn-cs"/>
              </a:rPr>
              <a:t>Exposing the Gap</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rPr>
              <a:t>Your current study must clearly explain what other studies have not examined</a:t>
            </a:r>
          </a:p>
        </p:txBody>
      </p:sp>
    </p:spTree>
    <p:extLst>
      <p:ext uri="{BB962C8B-B14F-4D97-AF65-F5344CB8AC3E}">
        <p14:creationId xmlns:p14="http://schemas.microsoft.com/office/powerpoint/2010/main" val="18802831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096"/>
            <a:ext cx="12192000" cy="584775"/>
          </a:xfrm>
          <a:prstGeom prst="rect">
            <a:avLst/>
          </a:prstGeom>
          <a:solidFill>
            <a:schemeClr val="bg1"/>
          </a:solidFill>
          <a:ln>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Objective, Question and Hypothesis – </a:t>
            </a:r>
            <a:r>
              <a:rPr kumimoji="0" lang="en-US" sz="2400" b="1" i="0" u="none" strike="noStrike" kern="1200" cap="none" spc="0" normalizeH="0" baseline="0" noProof="0" dirty="0">
                <a:ln>
                  <a:noFill/>
                </a:ln>
                <a:solidFill>
                  <a:srgbClr val="DAEDEF">
                    <a:lumMod val="10000"/>
                  </a:srgbClr>
                </a:solidFill>
                <a:effectLst/>
                <a:uLnTx/>
                <a:uFillTx/>
                <a:latin typeface="Arial"/>
                <a:ea typeface="+mn-ea"/>
                <a:cs typeface="+mn-cs"/>
              </a:rPr>
              <a:t>there must be alignment</a:t>
            </a:r>
            <a:endParaRPr kumimoji="0" lang="en-US" sz="3200" b="1" i="0" u="none" strike="noStrike" kern="1200" cap="none" spc="0" normalizeH="0" baseline="0" noProof="0" dirty="0">
              <a:ln>
                <a:noFill/>
              </a:ln>
              <a:solidFill>
                <a:srgbClr val="DAEDEF">
                  <a:lumMod val="10000"/>
                </a:srgbClr>
              </a:solidFill>
              <a:effectLst/>
              <a:uLnTx/>
              <a:uFillTx/>
              <a:latin typeface="Arial"/>
              <a:ea typeface="+mn-ea"/>
              <a:cs typeface="+mn-cs"/>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graphicFrame>
        <p:nvGraphicFramePr>
          <p:cNvPr id="8" name="Table 8">
            <a:extLst>
              <a:ext uri="{FF2B5EF4-FFF2-40B4-BE49-F238E27FC236}">
                <a16:creationId xmlns:a16="http://schemas.microsoft.com/office/drawing/2014/main" id="{D4CF8B68-A6BC-4E98-A43F-471652F4B214}"/>
              </a:ext>
            </a:extLst>
          </p:cNvPr>
          <p:cNvGraphicFramePr>
            <a:graphicFrameLocks noGrp="1"/>
          </p:cNvGraphicFramePr>
          <p:nvPr/>
        </p:nvGraphicFramePr>
        <p:xfrm>
          <a:off x="3488788" y="625871"/>
          <a:ext cx="8703213" cy="5974080"/>
        </p:xfrm>
        <a:graphic>
          <a:graphicData uri="http://schemas.openxmlformats.org/drawingml/2006/table">
            <a:tbl>
              <a:tblPr firstRow="1" bandRow="1">
                <a:tableStyleId>{5C22544A-7EE6-4342-B048-85BDC9FD1C3A}</a:tableStyleId>
              </a:tblPr>
              <a:tblGrid>
                <a:gridCol w="2901071">
                  <a:extLst>
                    <a:ext uri="{9D8B030D-6E8A-4147-A177-3AD203B41FA5}">
                      <a16:colId xmlns:a16="http://schemas.microsoft.com/office/drawing/2014/main" val="159419102"/>
                    </a:ext>
                  </a:extLst>
                </a:gridCol>
                <a:gridCol w="2901071">
                  <a:extLst>
                    <a:ext uri="{9D8B030D-6E8A-4147-A177-3AD203B41FA5}">
                      <a16:colId xmlns:a16="http://schemas.microsoft.com/office/drawing/2014/main" val="1792769525"/>
                    </a:ext>
                  </a:extLst>
                </a:gridCol>
                <a:gridCol w="2901071">
                  <a:extLst>
                    <a:ext uri="{9D8B030D-6E8A-4147-A177-3AD203B41FA5}">
                      <a16:colId xmlns:a16="http://schemas.microsoft.com/office/drawing/2014/main" val="2247186007"/>
                    </a:ext>
                  </a:extLst>
                </a:gridCol>
              </a:tblGrid>
              <a:tr h="370840">
                <a:tc>
                  <a:txBody>
                    <a:bodyPr/>
                    <a:lstStyle/>
                    <a:p>
                      <a:r>
                        <a:rPr lang="en-MY" sz="2400" dirty="0">
                          <a:solidFill>
                            <a:schemeClr val="accent5">
                              <a:lumMod val="10000"/>
                            </a:schemeClr>
                          </a:solidFill>
                        </a:rPr>
                        <a:t>Research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2400" dirty="0">
                          <a:solidFill>
                            <a:schemeClr val="accent5">
                              <a:lumMod val="10000"/>
                            </a:schemeClr>
                          </a:solidFill>
                        </a:rPr>
                        <a:t>Research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2400" dirty="0">
                          <a:solidFill>
                            <a:schemeClr val="accent5">
                              <a:lumMod val="10000"/>
                            </a:schemeClr>
                          </a:solidFill>
                        </a:rPr>
                        <a:t>Research Hypothesis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926276"/>
                  </a:ext>
                </a:extLst>
              </a:tr>
              <a:tr h="0">
                <a:tc>
                  <a:txBody>
                    <a:bodyPr/>
                    <a:lstStyle/>
                    <a:p>
                      <a:r>
                        <a:rPr lang="en-US" sz="2000" dirty="0"/>
                        <a:t>To examine the relationship between Leadership Style and Employee performance.</a:t>
                      </a:r>
                      <a:endParaRPr lang="en-MY"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Does leadership style</a:t>
                      </a:r>
                    </a:p>
                    <a:p>
                      <a:r>
                        <a:rPr lang="en-US" sz="2000" dirty="0"/>
                        <a:t>enhance employees performance?</a:t>
                      </a:r>
                      <a:endParaRPr lang="en-MY"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There is a positive and significant relationship between leadership style and employee performance.</a:t>
                      </a:r>
                      <a:endParaRPr lang="en-MY"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117227"/>
                  </a:ext>
                </a:extLst>
              </a:tr>
              <a:tr h="370840">
                <a:tc>
                  <a:txBody>
                    <a:bodyPr/>
                    <a:lstStyle/>
                    <a:p>
                      <a:r>
                        <a:rPr lang="en-US" sz="2000" dirty="0"/>
                        <a:t>To examine the relationship between Ease of Use and intention to use E-Wallet</a:t>
                      </a:r>
                      <a:endParaRPr lang="en-MY"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Does Ease of Use influence the intention to use E-wallet?</a:t>
                      </a:r>
                      <a:endParaRPr lang="en-MY"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There is a positive and significant relationship between Ease of use and intention to use e-Wallet.</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835163"/>
                  </a:ext>
                </a:extLst>
              </a:tr>
              <a:tr h="370840">
                <a:tc>
                  <a:txBody>
                    <a:bodyPr/>
                    <a:lstStyle/>
                    <a:p>
                      <a:r>
                        <a:rPr lang="en-US" sz="2000" dirty="0"/>
                        <a:t>To examine the relationship between Career growth and employee retention</a:t>
                      </a:r>
                      <a:endParaRPr lang="en-MY"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Does Career growth influence the employees retention?</a:t>
                      </a:r>
                      <a:endParaRPr lang="en-MY"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There is a positive and significant relationship career growth and employee retention</a:t>
                      </a:r>
                    </a:p>
                    <a:p>
                      <a:r>
                        <a:rPr lang="en-US" sz="20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466273"/>
                  </a:ext>
                </a:extLst>
              </a:tr>
            </a:tbl>
          </a:graphicData>
        </a:graphic>
      </p:graphicFrame>
      <p:pic>
        <p:nvPicPr>
          <p:cNvPr id="9" name="Picture 8">
            <a:extLst>
              <a:ext uri="{FF2B5EF4-FFF2-40B4-BE49-F238E27FC236}">
                <a16:creationId xmlns:a16="http://schemas.microsoft.com/office/drawing/2014/main" id="{8AB2130C-73BB-415B-B8D0-3B506CB529FA}"/>
              </a:ext>
            </a:extLst>
          </p:cNvPr>
          <p:cNvPicPr>
            <a:picLocks noChangeAspect="1"/>
          </p:cNvPicPr>
          <p:nvPr/>
        </p:nvPicPr>
        <p:blipFill>
          <a:blip r:embed="rId2"/>
          <a:stretch>
            <a:fillRect/>
          </a:stretch>
        </p:blipFill>
        <p:spPr>
          <a:xfrm>
            <a:off x="0" y="2952257"/>
            <a:ext cx="3488788" cy="3670793"/>
          </a:xfrm>
          <a:prstGeom prst="rect">
            <a:avLst/>
          </a:prstGeom>
        </p:spPr>
      </p:pic>
      <p:sp>
        <p:nvSpPr>
          <p:cNvPr id="10" name="TextBox 9">
            <a:extLst>
              <a:ext uri="{FF2B5EF4-FFF2-40B4-BE49-F238E27FC236}">
                <a16:creationId xmlns:a16="http://schemas.microsoft.com/office/drawing/2014/main" id="{23E4AE80-8E9C-4437-B1C8-F0C5F6B05896}"/>
              </a:ext>
            </a:extLst>
          </p:cNvPr>
          <p:cNvSpPr txBox="1"/>
          <p:nvPr/>
        </p:nvSpPr>
        <p:spPr>
          <a:xfrm>
            <a:off x="196948" y="1589649"/>
            <a:ext cx="2052165"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200" b="0" i="0" u="none" strike="noStrike" kern="1200" cap="none" spc="0" normalizeH="0" baseline="0" noProof="0" dirty="0">
                <a:ln>
                  <a:noFill/>
                </a:ln>
                <a:solidFill>
                  <a:srgbClr val="DAEDEF">
                    <a:lumMod val="10000"/>
                  </a:srgbClr>
                </a:solidFill>
                <a:effectLst/>
                <a:uLnTx/>
                <a:uFillTx/>
                <a:latin typeface="Arial"/>
                <a:ea typeface="+mn-ea"/>
                <a:cs typeface="+mn-cs"/>
              </a:rPr>
              <a:t>Purpose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200" b="0" i="0" u="none" strike="noStrike" kern="1200" cap="none" spc="0" normalizeH="0" baseline="0" noProof="0" dirty="0">
                <a:ln>
                  <a:noFill/>
                </a:ln>
                <a:solidFill>
                  <a:srgbClr val="DAEDEF">
                    <a:lumMod val="10000"/>
                  </a:srgbClr>
                </a:solidFill>
                <a:effectLst/>
                <a:uLnTx/>
                <a:uFillTx/>
                <a:latin typeface="Arial"/>
                <a:ea typeface="+mn-ea"/>
                <a:cs typeface="+mn-cs"/>
              </a:rPr>
              <a:t>Statement</a:t>
            </a:r>
          </a:p>
        </p:txBody>
      </p:sp>
      <p:cxnSp>
        <p:nvCxnSpPr>
          <p:cNvPr id="12" name="Straight Arrow Connector 11">
            <a:extLst>
              <a:ext uri="{FF2B5EF4-FFF2-40B4-BE49-F238E27FC236}">
                <a16:creationId xmlns:a16="http://schemas.microsoft.com/office/drawing/2014/main" id="{7D5B0456-20F5-4D95-9530-E9B68AFB3DA7}"/>
              </a:ext>
            </a:extLst>
          </p:cNvPr>
          <p:cNvCxnSpPr>
            <a:stCxn id="10" idx="3"/>
          </p:cNvCxnSpPr>
          <p:nvPr/>
        </p:nvCxnSpPr>
        <p:spPr bwMode="auto">
          <a:xfrm flipV="1">
            <a:off x="2249113" y="1842868"/>
            <a:ext cx="1141201" cy="28539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02B03C0-7C3C-4531-A7EC-BA69C7A7BC84}"/>
              </a:ext>
            </a:extLst>
          </p:cNvPr>
          <p:cNvCxnSpPr>
            <a:stCxn id="10" idx="3"/>
          </p:cNvCxnSpPr>
          <p:nvPr/>
        </p:nvCxnSpPr>
        <p:spPr bwMode="auto">
          <a:xfrm>
            <a:off x="2249113" y="2128258"/>
            <a:ext cx="1239675" cy="130074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982F7D29-2020-406E-8C89-C3F29F7358DF}"/>
              </a:ext>
            </a:extLst>
          </p:cNvPr>
          <p:cNvCxnSpPr>
            <a:stCxn id="10" idx="3"/>
          </p:cNvCxnSpPr>
          <p:nvPr/>
        </p:nvCxnSpPr>
        <p:spPr bwMode="auto">
          <a:xfrm>
            <a:off x="2249113" y="2128258"/>
            <a:ext cx="1549164" cy="286577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012482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819D-AB73-43E0-9556-35CD2EA24106}"/>
              </a:ext>
            </a:extLst>
          </p:cNvPr>
          <p:cNvSpPr>
            <a:spLocks noGrp="1"/>
          </p:cNvSpPr>
          <p:nvPr>
            <p:ph type="title"/>
          </p:nvPr>
        </p:nvSpPr>
        <p:spPr>
          <a:xfrm>
            <a:off x="647700" y="0"/>
            <a:ext cx="9389533" cy="1143000"/>
          </a:xfrm>
        </p:spPr>
        <p:txBody>
          <a:bodyPr/>
          <a:lstStyle/>
          <a:p>
            <a:r>
              <a:rPr lang="en-US" b="1" dirty="0">
                <a:solidFill>
                  <a:srgbClr val="C00000"/>
                </a:solidFill>
              </a:rPr>
              <a:t>Putting It Together: Problem Statements,</a:t>
            </a:r>
            <a:br>
              <a:rPr lang="en-US" b="1" dirty="0">
                <a:solidFill>
                  <a:srgbClr val="C00000"/>
                </a:solidFill>
              </a:rPr>
            </a:br>
            <a:r>
              <a:rPr lang="en-US" b="1" dirty="0">
                <a:solidFill>
                  <a:srgbClr val="C00000"/>
                </a:solidFill>
              </a:rPr>
              <a:t>Purpose Statements, and Research Questions</a:t>
            </a:r>
            <a:endParaRPr lang="en-MY" b="1" dirty="0">
              <a:solidFill>
                <a:srgbClr val="C00000"/>
              </a:solidFill>
            </a:endParaRPr>
          </a:p>
        </p:txBody>
      </p:sp>
      <p:sp>
        <p:nvSpPr>
          <p:cNvPr id="3" name="Content Placeholder 2">
            <a:extLst>
              <a:ext uri="{FF2B5EF4-FFF2-40B4-BE49-F238E27FC236}">
                <a16:creationId xmlns:a16="http://schemas.microsoft.com/office/drawing/2014/main" id="{598B52AE-49A8-418B-97F8-EBBD46EA84D5}"/>
              </a:ext>
            </a:extLst>
          </p:cNvPr>
          <p:cNvSpPr>
            <a:spLocks noGrp="1"/>
          </p:cNvSpPr>
          <p:nvPr>
            <p:ph idx="1"/>
          </p:nvPr>
        </p:nvSpPr>
        <p:spPr>
          <a:xfrm>
            <a:off x="0" y="1959725"/>
            <a:ext cx="12192000" cy="3410559"/>
          </a:xfrm>
          <a:ln>
            <a:solidFill>
              <a:srgbClr val="FF0000"/>
            </a:solidFill>
          </a:ln>
        </p:spPr>
        <p:txBody>
          <a:bodyPr/>
          <a:lstStyle/>
          <a:p>
            <a:pPr algn="l"/>
            <a:r>
              <a:rPr lang="en-US" sz="2800" b="1" i="0" u="none" strike="noStrike" baseline="0" dirty="0">
                <a:latin typeface="NewsGothicBT-Bold"/>
              </a:rPr>
              <a:t>Research Problem: </a:t>
            </a:r>
            <a:r>
              <a:rPr lang="en-US" sz="2800" b="0" i="0" u="none" strike="noStrike" baseline="0" dirty="0" err="1">
                <a:latin typeface="NewsGothicBT-Roman"/>
              </a:rPr>
              <a:t>Phd</a:t>
            </a:r>
            <a:r>
              <a:rPr lang="en-US" sz="2800" b="0" i="0" u="none" strike="noStrike" baseline="0" dirty="0">
                <a:latin typeface="NewsGothicBT-Roman"/>
              </a:rPr>
              <a:t> students take too long to complete their thesis.</a:t>
            </a:r>
          </a:p>
          <a:p>
            <a:pPr algn="l"/>
            <a:r>
              <a:rPr lang="en-US" sz="2800" b="1" i="0" u="none" strike="noStrike" baseline="0" dirty="0">
                <a:latin typeface="NewsGothicBT-Bold"/>
              </a:rPr>
              <a:t>Research Purpose: </a:t>
            </a:r>
            <a:r>
              <a:rPr lang="en-US" sz="2800" b="0" i="0" u="none" strike="noStrike" baseline="0" dirty="0">
                <a:latin typeface="NewsGothicBT-Roman"/>
              </a:rPr>
              <a:t>The purpose of this research is to investigate reasons </a:t>
            </a:r>
            <a:r>
              <a:rPr lang="en-US" sz="2800" b="0" i="0" u="none" strike="noStrike" baseline="0" dirty="0" err="1">
                <a:latin typeface="NewsGothicBT-Roman"/>
              </a:rPr>
              <a:t>Phd</a:t>
            </a:r>
            <a:r>
              <a:rPr lang="en-US" sz="2800" b="0" i="0" u="none" strike="noStrike" baseline="0" dirty="0">
                <a:latin typeface="NewsGothicBT-Roman"/>
              </a:rPr>
              <a:t> students take too long to complete their thesis</a:t>
            </a:r>
          </a:p>
          <a:p>
            <a:pPr algn="l"/>
            <a:r>
              <a:rPr lang="en-US" sz="2800" b="1" i="0" u="none" strike="noStrike" baseline="0" dirty="0">
                <a:latin typeface="NewsGothicBT-Bold"/>
              </a:rPr>
              <a:t>Research Question: </a:t>
            </a:r>
            <a:r>
              <a:rPr lang="en-US" sz="2800" b="0" i="0" u="none" strike="noStrike" baseline="0" dirty="0">
                <a:latin typeface="NewsGothicBT-Roman"/>
              </a:rPr>
              <a:t>Does the Supervisor competency affect the completion of thesis</a:t>
            </a:r>
            <a:r>
              <a:rPr lang="en-US" sz="2800" dirty="0">
                <a:latin typeface="NewsGothicBT-Roman"/>
              </a:rPr>
              <a:t> by </a:t>
            </a:r>
            <a:r>
              <a:rPr lang="en-US" sz="2800" dirty="0" err="1">
                <a:latin typeface="NewsGothicBT-Roman"/>
              </a:rPr>
              <a:t>Phd</a:t>
            </a:r>
            <a:r>
              <a:rPr lang="en-US" sz="2800" dirty="0">
                <a:latin typeface="NewsGothicBT-Roman"/>
              </a:rPr>
              <a:t> students</a:t>
            </a:r>
            <a:r>
              <a:rPr lang="en-US" sz="2800" b="0" i="0" u="none" strike="noStrike" baseline="0" dirty="0">
                <a:latin typeface="NewsGothicBT-Roman"/>
              </a:rPr>
              <a:t> </a:t>
            </a:r>
          </a:p>
          <a:p>
            <a:pPr algn="l"/>
            <a:r>
              <a:rPr lang="en-US" sz="2800" b="1" dirty="0">
                <a:latin typeface="NewsGothicBT-Roman"/>
              </a:rPr>
              <a:t>Hypothesis:</a:t>
            </a:r>
            <a:r>
              <a:rPr lang="en-US" sz="2800" dirty="0">
                <a:latin typeface="NewsGothicBT-Roman"/>
              </a:rPr>
              <a:t> The Supervisor competency has an impact on the completion of thesis by </a:t>
            </a:r>
            <a:r>
              <a:rPr lang="en-US" sz="2800" dirty="0" err="1">
                <a:latin typeface="NewsGothicBT-Roman"/>
              </a:rPr>
              <a:t>Phd</a:t>
            </a:r>
            <a:r>
              <a:rPr lang="en-US" sz="2800" dirty="0">
                <a:latin typeface="NewsGothicBT-Roman"/>
              </a:rPr>
              <a:t> students</a:t>
            </a:r>
            <a:endParaRPr lang="en-US" sz="2800" b="0" i="0" u="none" strike="noStrike" baseline="0" dirty="0">
              <a:latin typeface="NewsGothicBT-Roman"/>
            </a:endParaRPr>
          </a:p>
        </p:txBody>
      </p:sp>
      <p:sp>
        <p:nvSpPr>
          <p:cNvPr id="4" name="Footer Placeholder 3">
            <a:extLst>
              <a:ext uri="{FF2B5EF4-FFF2-40B4-BE49-F238E27FC236}">
                <a16:creationId xmlns:a16="http://schemas.microsoft.com/office/drawing/2014/main" id="{8B688C19-F40E-467D-B1AA-E53523234715}"/>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0C4B5E91-5E8D-4A17-9555-1E63CA701BE3}"/>
              </a:ext>
            </a:extLst>
          </p:cNvPr>
          <p:cNvSpPr txBox="1"/>
          <p:nvPr/>
        </p:nvSpPr>
        <p:spPr>
          <a:xfrm>
            <a:off x="-1" y="1013209"/>
            <a:ext cx="12191999" cy="83099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Do the problem statement, purpose statement, and research questions flow together?</a:t>
            </a:r>
            <a:endParaRPr kumimoji="0" lang="en-MY" sz="2400" b="1" i="0" u="none" strike="noStrike" kern="1200" cap="none" spc="0" normalizeH="0" baseline="0" noProof="0" dirty="0">
              <a:ln>
                <a:noFill/>
              </a:ln>
              <a:solidFill>
                <a:srgbClr val="002060"/>
              </a:solidFill>
              <a:effectLst/>
              <a:uLnTx/>
              <a:uFillTx/>
              <a:latin typeface="Arial"/>
              <a:ea typeface="+mn-ea"/>
              <a:cs typeface="+mn-cs"/>
            </a:endParaRPr>
          </a:p>
        </p:txBody>
      </p:sp>
      <p:sp>
        <p:nvSpPr>
          <p:cNvPr id="8" name="TextBox 7">
            <a:extLst>
              <a:ext uri="{FF2B5EF4-FFF2-40B4-BE49-F238E27FC236}">
                <a16:creationId xmlns:a16="http://schemas.microsoft.com/office/drawing/2014/main" id="{89462733-BA2F-4DFC-A737-3C13C3FB8A21}"/>
              </a:ext>
            </a:extLst>
          </p:cNvPr>
          <p:cNvSpPr txBox="1"/>
          <p:nvPr/>
        </p:nvSpPr>
        <p:spPr>
          <a:xfrm>
            <a:off x="2" y="5844791"/>
            <a:ext cx="12191998" cy="954107"/>
          </a:xfrm>
          <a:prstGeom prst="rect">
            <a:avLst/>
          </a:prstGeom>
          <a:solidFill>
            <a:srgbClr val="00B0F0"/>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000000"/>
                </a:solidFill>
                <a:effectLst/>
                <a:uLnTx/>
                <a:uFillTx/>
                <a:latin typeface="Sabon-Roman"/>
                <a:ea typeface="+mn-ea"/>
                <a:cs typeface="+mn-cs"/>
              </a:rPr>
              <a:t>The research purpose </a:t>
            </a:r>
            <a:r>
              <a:rPr kumimoji="0" lang="en-US" sz="2800" b="0" i="0" u="none" strike="noStrike" kern="1200" cap="none" spc="0" normalizeH="0" baseline="0" noProof="0" dirty="0">
                <a:ln>
                  <a:noFill/>
                </a:ln>
                <a:solidFill>
                  <a:srgbClr val="000000"/>
                </a:solidFill>
                <a:effectLst/>
                <a:uLnTx/>
                <a:uFillTx/>
                <a:latin typeface="Sabon-Roman"/>
                <a:ea typeface="+mn-ea"/>
                <a:cs typeface="+mn-cs"/>
              </a:rPr>
              <a:t>directly addresses the research problem, and the research question seems to be a direct extension of the purpose statement. </a:t>
            </a:r>
            <a:endParaRPr kumimoji="0" lang="en-MY"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Arrow: Up 8">
            <a:extLst>
              <a:ext uri="{FF2B5EF4-FFF2-40B4-BE49-F238E27FC236}">
                <a16:creationId xmlns:a16="http://schemas.microsoft.com/office/drawing/2014/main" id="{C6701D55-B0B3-419C-ACAA-CD3B79573369}"/>
              </a:ext>
            </a:extLst>
          </p:cNvPr>
          <p:cNvSpPr/>
          <p:nvPr/>
        </p:nvSpPr>
        <p:spPr bwMode="auto">
          <a:xfrm>
            <a:off x="5342466" y="5370285"/>
            <a:ext cx="978118" cy="474505"/>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MY"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304060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EAEA-2691-481D-B11F-C9513D6CEA51}"/>
              </a:ext>
            </a:extLst>
          </p:cNvPr>
          <p:cNvSpPr>
            <a:spLocks noGrp="1"/>
          </p:cNvSpPr>
          <p:nvPr>
            <p:ph type="title"/>
          </p:nvPr>
        </p:nvSpPr>
        <p:spPr>
          <a:xfrm>
            <a:off x="0" y="31605"/>
            <a:ext cx="12056012" cy="559238"/>
          </a:xfrm>
          <a:solidFill>
            <a:srgbClr val="FFCCFF"/>
          </a:solidFill>
        </p:spPr>
        <p:txBody>
          <a:bodyPr vert="horz" wrap="square" lIns="91440" tIns="45720" rIns="91440" bIns="45720" numCol="1" anchor="ctr" anchorCtr="0" compatLnSpc="1">
            <a:prstTxWarp prst="textNoShape">
              <a:avLst/>
            </a:prstTxWarp>
            <a:noAutofit/>
          </a:bodyPr>
          <a:lstStyle/>
          <a:p>
            <a:r>
              <a:rPr lang="en-US" sz="3600" b="1" dirty="0">
                <a:solidFill>
                  <a:srgbClr val="FF0000"/>
                </a:solidFill>
                <a:latin typeface="+mj-lt"/>
                <a:ea typeface="+mj-ea"/>
                <a:cs typeface="+mj-cs"/>
              </a:rPr>
              <a:t>Significance of Study</a:t>
            </a:r>
          </a:p>
        </p:txBody>
      </p:sp>
      <p:sp>
        <p:nvSpPr>
          <p:cNvPr id="5" name="TextBox 4">
            <a:extLst>
              <a:ext uri="{FF2B5EF4-FFF2-40B4-BE49-F238E27FC236}">
                <a16:creationId xmlns:a16="http://schemas.microsoft.com/office/drawing/2014/main" id="{17745510-CDD9-4F14-A0C7-E544C044A9D2}"/>
              </a:ext>
            </a:extLst>
          </p:cNvPr>
          <p:cNvSpPr txBox="1"/>
          <p:nvPr/>
        </p:nvSpPr>
        <p:spPr bwMode="auto">
          <a:xfrm>
            <a:off x="0" y="2491164"/>
            <a:ext cx="12192000" cy="4335231"/>
          </a:xfrm>
          <a:prstGeom prst="rect">
            <a:avLst/>
          </a:prstGeom>
          <a:solidFill>
            <a:schemeClr val="bg1"/>
          </a:solidFill>
          <a:ln>
            <a:noFill/>
          </a:ln>
        </p:spPr>
        <p:txBody>
          <a:bodyPr vert="horz" wrap="square" lIns="91440" tIns="45720" rIns="91440" bIns="45720"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ct val="0"/>
              </a:spcAft>
              <a:buClr>
                <a:srgbClr val="C00000"/>
              </a:buClr>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Theoretical</a:t>
            </a:r>
          </a:p>
          <a:p>
            <a:pPr marL="0" marR="0" lvl="0" indent="0" algn="l" defTabSz="914400" rtl="0" eaLnBrk="0" fontAlgn="base" latinLnBrk="0" hangingPunct="0">
              <a:lnSpc>
                <a:spcPct val="100000"/>
              </a:lnSpc>
              <a:spcBef>
                <a:spcPts val="0"/>
              </a:spcBef>
              <a:spcAft>
                <a:spcPct val="0"/>
              </a:spcAft>
              <a:buClr>
                <a:srgbClr val="C00000"/>
              </a:buClr>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How will the findings assist or be of benefit to the body of knowledge ?</a:t>
            </a:r>
          </a:p>
          <a:p>
            <a:pPr marL="0" marR="0" lvl="0" indent="0" algn="l" defTabSz="914400" rtl="0" eaLnBrk="0" fontAlgn="base" latinLnBrk="0" hangingPunct="0">
              <a:lnSpc>
                <a:spcPct val="100000"/>
              </a:lnSpc>
              <a:spcBef>
                <a:spcPct val="20000"/>
              </a:spcBef>
              <a:spcAft>
                <a:spcPct val="0"/>
              </a:spcAft>
              <a:buClr>
                <a:srgbClr val="C00000"/>
              </a:buClr>
              <a:buSzTx/>
              <a:buFontTx/>
              <a:buNone/>
              <a:tabLst/>
              <a:defRPr/>
            </a:pPr>
            <a:r>
              <a:rPr kumimoji="0" lang="en-US" sz="2400" b="0" i="1" u="none" strike="noStrike" kern="1200" cap="none" spc="0" normalizeH="0" baseline="0" noProof="0" dirty="0" err="1">
                <a:ln>
                  <a:noFill/>
                </a:ln>
                <a:solidFill>
                  <a:srgbClr val="002060"/>
                </a:solidFill>
                <a:effectLst/>
                <a:uLnTx/>
                <a:uFillTx/>
                <a:latin typeface="Arial"/>
                <a:ea typeface="+mn-ea"/>
                <a:cs typeface="+mn-cs"/>
              </a:rPr>
              <a:t>Eg</a:t>
            </a:r>
            <a:r>
              <a:rPr kumimoji="0" lang="en-US" sz="2400" b="0" i="1" u="none" strike="noStrike" kern="1200" cap="none" spc="0" normalizeH="0" baseline="0" noProof="0" dirty="0">
                <a:ln>
                  <a:noFill/>
                </a:ln>
                <a:solidFill>
                  <a:srgbClr val="002060"/>
                </a:solidFill>
                <a:effectLst/>
                <a:uLnTx/>
                <a:uFillTx/>
                <a:latin typeface="Arial"/>
                <a:ea typeface="+mn-ea"/>
                <a:cs typeface="+mn-cs"/>
              </a:rPr>
              <a:t>: “This study will contribute to the body of knowledge on skills……… development </a:t>
            </a:r>
          </a:p>
          <a:p>
            <a:pPr marL="0" marR="0" lvl="0" indent="0" algn="l" defTabSz="914400" rtl="0" eaLnBrk="0" fontAlgn="base" latinLnBrk="0" hangingPunct="0">
              <a:lnSpc>
                <a:spcPct val="100000"/>
              </a:lnSpc>
              <a:spcBef>
                <a:spcPts val="0"/>
              </a:spcBef>
              <a:spcAft>
                <a:spcPct val="0"/>
              </a:spcAft>
              <a:buClr>
                <a:srgbClr val="C00000"/>
              </a:buClr>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Practical</a:t>
            </a:r>
          </a:p>
          <a:p>
            <a:pPr marL="0" marR="0" lvl="0" indent="0" algn="l" defTabSz="914400" rtl="0" eaLnBrk="0" fontAlgn="base" latinLnBrk="0" hangingPunct="0">
              <a:lnSpc>
                <a:spcPct val="100000"/>
              </a:lnSpc>
              <a:spcBef>
                <a:spcPts val="0"/>
              </a:spcBef>
              <a:spcAft>
                <a:spcPct val="0"/>
              </a:spcAft>
              <a:buClr>
                <a:srgbClr val="C00000"/>
              </a:buClr>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How would the solution to the problem influence practice? Who may be interested in using these findings </a:t>
            </a:r>
          </a:p>
          <a:p>
            <a:pPr marL="0" marR="0" lvl="0" indent="0" algn="l" defTabSz="914400" rtl="0" eaLnBrk="0" fontAlgn="base" latinLnBrk="0" hangingPunct="0">
              <a:lnSpc>
                <a:spcPct val="100000"/>
              </a:lnSpc>
              <a:spcBef>
                <a:spcPct val="20000"/>
              </a:spcBef>
              <a:spcAft>
                <a:spcPct val="0"/>
              </a:spcAft>
              <a:buClr>
                <a:srgbClr val="C00000"/>
              </a:buClr>
              <a:buSzTx/>
              <a:buFontTx/>
              <a:buNone/>
              <a:tabLst/>
              <a:defRPr/>
            </a:pPr>
            <a:r>
              <a:rPr kumimoji="0" lang="en-US" sz="2400" b="0" i="1" u="none" strike="noStrike" kern="1200" cap="none" spc="0" normalizeH="0" baseline="0" noProof="0" dirty="0" err="1">
                <a:ln>
                  <a:noFill/>
                </a:ln>
                <a:solidFill>
                  <a:srgbClr val="002060"/>
                </a:solidFill>
                <a:effectLst/>
                <a:uLnTx/>
                <a:uFillTx/>
                <a:latin typeface="Arial"/>
                <a:ea typeface="+mn-ea"/>
                <a:cs typeface="+mn-cs"/>
              </a:rPr>
              <a:t>Eg:The</a:t>
            </a:r>
            <a:r>
              <a:rPr kumimoji="0" lang="en-US" sz="2400" b="0" i="1" u="none" strike="noStrike" kern="1200" cap="none" spc="0" normalizeH="0" baseline="0" noProof="0" dirty="0">
                <a:ln>
                  <a:noFill/>
                </a:ln>
                <a:solidFill>
                  <a:srgbClr val="002060"/>
                </a:solidFill>
                <a:effectLst/>
                <a:uLnTx/>
                <a:uFillTx/>
                <a:latin typeface="Arial"/>
                <a:ea typeface="+mn-ea"/>
                <a:cs typeface="+mn-cs"/>
              </a:rPr>
              <a:t> findings will be useful for HR managers address the current shortage of skills in the current environment…</a:t>
            </a:r>
          </a:p>
          <a:p>
            <a:pPr marL="0" marR="0" lvl="0" indent="0" algn="l" defTabSz="914400" rtl="0" eaLnBrk="0" fontAlgn="base" latinLnBrk="0" hangingPunct="0">
              <a:lnSpc>
                <a:spcPct val="100000"/>
              </a:lnSpc>
              <a:spcBef>
                <a:spcPts val="0"/>
              </a:spcBef>
              <a:spcAft>
                <a:spcPct val="0"/>
              </a:spcAft>
              <a:buClr>
                <a:srgbClr val="C00000"/>
              </a:buClr>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Academic</a:t>
            </a:r>
          </a:p>
          <a:p>
            <a:pPr marL="0" marR="0" lvl="0" indent="0" algn="l" defTabSz="914400" rtl="0" eaLnBrk="0" fontAlgn="base" latinLnBrk="0" hangingPunct="0">
              <a:lnSpc>
                <a:spcPct val="100000"/>
              </a:lnSpc>
              <a:spcBef>
                <a:spcPts val="0"/>
              </a:spcBef>
              <a:spcAft>
                <a:spcPct val="0"/>
              </a:spcAft>
              <a:buClr>
                <a:srgbClr val="C00000"/>
              </a:buClr>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How will academicians benefit from this study? </a:t>
            </a:r>
          </a:p>
          <a:p>
            <a:pPr marL="0" marR="0" lvl="0" indent="0" algn="l" defTabSz="914400" rtl="0" eaLnBrk="0" fontAlgn="base" latinLnBrk="0" hangingPunct="0">
              <a:lnSpc>
                <a:spcPct val="100000"/>
              </a:lnSpc>
              <a:spcBef>
                <a:spcPts val="0"/>
              </a:spcBef>
              <a:spcAft>
                <a:spcPct val="0"/>
              </a:spcAft>
              <a:buClr>
                <a:srgbClr val="C00000"/>
              </a:buClr>
              <a:buSzTx/>
              <a:buFontTx/>
              <a:buNone/>
              <a:tabLst/>
              <a:defRPr/>
            </a:pPr>
            <a:r>
              <a:rPr kumimoji="0" lang="en-US" sz="2400" b="0" i="1" u="none" strike="noStrike" kern="1200" cap="none" spc="0" normalizeH="0" baseline="0" noProof="0" dirty="0" err="1">
                <a:ln>
                  <a:noFill/>
                </a:ln>
                <a:solidFill>
                  <a:srgbClr val="002060"/>
                </a:solidFill>
                <a:effectLst/>
                <a:uLnTx/>
                <a:uFillTx/>
                <a:latin typeface="Arial"/>
                <a:ea typeface="+mn-ea"/>
                <a:cs typeface="+mn-cs"/>
              </a:rPr>
              <a:t>Eg</a:t>
            </a:r>
            <a:r>
              <a:rPr kumimoji="0" lang="en-US" sz="2400" b="0" i="1" u="none" strike="noStrike" kern="1200" cap="none" spc="0" normalizeH="0" baseline="0" noProof="0" dirty="0">
                <a:ln>
                  <a:noFill/>
                </a:ln>
                <a:solidFill>
                  <a:srgbClr val="002060"/>
                </a:solidFill>
                <a:effectLst/>
                <a:uLnTx/>
                <a:uFillTx/>
                <a:latin typeface="Arial"/>
                <a:ea typeface="+mn-ea"/>
                <a:cs typeface="+mn-cs"/>
              </a:rPr>
              <a:t>: Academicians can replicate or extend similar study to other counties/cultures…..</a:t>
            </a:r>
          </a:p>
          <a:p>
            <a:pPr marL="0" marR="0" lvl="0" indent="0" algn="l" defTabSz="914400" rtl="0" eaLnBrk="0" fontAlgn="base" latinLnBrk="0" hangingPunct="0">
              <a:lnSpc>
                <a:spcPct val="100000"/>
              </a:lnSpc>
              <a:spcBef>
                <a:spcPct val="20000"/>
              </a:spcBef>
              <a:spcAft>
                <a:spcPct val="0"/>
              </a:spcAft>
              <a:buClr>
                <a:srgbClr val="C00000"/>
              </a:buClr>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9F67959E-3655-4138-B0B0-05CF855AB208}"/>
              </a:ext>
            </a:extLst>
          </p:cNvPr>
          <p:cNvSpPr txBox="1"/>
          <p:nvPr/>
        </p:nvSpPr>
        <p:spPr>
          <a:xfrm>
            <a:off x="0" y="590843"/>
            <a:ext cx="12192000" cy="1815882"/>
          </a:xfrm>
          <a:prstGeom prst="rect">
            <a:avLst/>
          </a:prstGeom>
          <a:solidFill>
            <a:schemeClr val="bg1"/>
          </a:solidFill>
          <a:ln>
            <a:solidFill>
              <a:schemeClr val="accent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Present the rationale of your proposed study and clearly indicate why it is worth doing. Briefly tell the reader the significance of the study (justify doing the study). You can argue the significance of your study from managerial, theoretical, and academic perspectives. </a:t>
            </a:r>
            <a:endParaRPr kumimoji="0" lang="en-MY"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770368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72" y="122238"/>
            <a:ext cx="12027828" cy="715962"/>
          </a:xfrm>
          <a:solidFill>
            <a:srgbClr val="FFCCFF"/>
          </a:solidFill>
        </p:spPr>
        <p:txBody>
          <a:bodyPr/>
          <a:lstStyle/>
          <a:p>
            <a:r>
              <a:rPr lang="en-US" sz="4000" b="1" dirty="0">
                <a:solidFill>
                  <a:srgbClr val="FF0000"/>
                </a:solidFill>
              </a:rPr>
              <a:t>Scope of the Study</a:t>
            </a:r>
          </a:p>
        </p:txBody>
      </p:sp>
      <p:sp>
        <p:nvSpPr>
          <p:cNvPr id="4" name="Rectangle 3"/>
          <p:cNvSpPr/>
          <p:nvPr/>
        </p:nvSpPr>
        <p:spPr>
          <a:xfrm>
            <a:off x="1676400" y="838200"/>
            <a:ext cx="8686800" cy="523220"/>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0" y="2344956"/>
            <a:ext cx="6295903"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Setting the Boundary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The scope of the study will be narrowed.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Coverage of research</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Research population/respondents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Geographical location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6B3F8FB9-A321-448C-BC6D-803899DD4F51}"/>
              </a:ext>
            </a:extLst>
          </p:cNvPr>
          <p:cNvPicPr>
            <a:picLocks noChangeAspect="1"/>
          </p:cNvPicPr>
          <p:nvPr/>
        </p:nvPicPr>
        <p:blipFill>
          <a:blip r:embed="rId2"/>
          <a:stretch>
            <a:fillRect/>
          </a:stretch>
        </p:blipFill>
        <p:spPr>
          <a:xfrm>
            <a:off x="6444342" y="2223195"/>
            <a:ext cx="5428343" cy="4399855"/>
          </a:xfrm>
          <a:prstGeom prst="rect">
            <a:avLst/>
          </a:prstGeom>
        </p:spPr>
      </p:pic>
      <p:sp>
        <p:nvSpPr>
          <p:cNvPr id="8" name="TextBox 7">
            <a:extLst>
              <a:ext uri="{FF2B5EF4-FFF2-40B4-BE49-F238E27FC236}">
                <a16:creationId xmlns:a16="http://schemas.microsoft.com/office/drawing/2014/main" id="{D7E9CD73-0128-4A3E-A776-B17CAEAC8DC9}"/>
              </a:ext>
            </a:extLst>
          </p:cNvPr>
          <p:cNvSpPr txBox="1"/>
          <p:nvPr/>
        </p:nvSpPr>
        <p:spPr>
          <a:xfrm>
            <a:off x="0" y="757925"/>
            <a:ext cx="12166600" cy="1384995"/>
          </a:xfrm>
          <a:prstGeom prst="rect">
            <a:avLst/>
          </a:prstGeom>
          <a:solidFill>
            <a:schemeClr val="bg1"/>
          </a:solidFill>
          <a:ln>
            <a:solidFill>
              <a:schemeClr val="accent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Set the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boundaries of your proposed research in order to provide a clear focus. Where appropriate, state not only what you will study but what is excluded from the study.</a:t>
            </a:r>
            <a:endParaRPr kumimoji="0" lang="en-MY"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868848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72" y="122238"/>
            <a:ext cx="12027828" cy="715962"/>
          </a:xfrm>
          <a:solidFill>
            <a:srgbClr val="FFCCFF"/>
          </a:solidFill>
        </p:spPr>
        <p:txBody>
          <a:bodyPr/>
          <a:lstStyle/>
          <a:p>
            <a:r>
              <a:rPr lang="en-US" sz="4000" b="1" dirty="0">
                <a:solidFill>
                  <a:srgbClr val="FF0000"/>
                </a:solidFill>
              </a:rPr>
              <a:t>Scope of the Study</a:t>
            </a:r>
          </a:p>
        </p:txBody>
      </p:sp>
      <p:sp>
        <p:nvSpPr>
          <p:cNvPr id="4" name="Rectangle 3"/>
          <p:cNvSpPr/>
          <p:nvPr/>
        </p:nvSpPr>
        <p:spPr>
          <a:xfrm>
            <a:off x="1676400" y="838200"/>
            <a:ext cx="8686800" cy="523220"/>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0" y="2344956"/>
            <a:ext cx="6295903"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Setting the Boundary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The scope of the study will be narrowed.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Coverage of research</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Research population/respondents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Geographical location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6B3F8FB9-A321-448C-BC6D-803899DD4F51}"/>
              </a:ext>
            </a:extLst>
          </p:cNvPr>
          <p:cNvPicPr>
            <a:picLocks noChangeAspect="1"/>
          </p:cNvPicPr>
          <p:nvPr/>
        </p:nvPicPr>
        <p:blipFill>
          <a:blip r:embed="rId2"/>
          <a:stretch>
            <a:fillRect/>
          </a:stretch>
        </p:blipFill>
        <p:spPr>
          <a:xfrm>
            <a:off x="6444342" y="2223195"/>
            <a:ext cx="5428343" cy="4399855"/>
          </a:xfrm>
          <a:prstGeom prst="rect">
            <a:avLst/>
          </a:prstGeom>
        </p:spPr>
      </p:pic>
      <p:sp>
        <p:nvSpPr>
          <p:cNvPr id="8" name="TextBox 7">
            <a:extLst>
              <a:ext uri="{FF2B5EF4-FFF2-40B4-BE49-F238E27FC236}">
                <a16:creationId xmlns:a16="http://schemas.microsoft.com/office/drawing/2014/main" id="{D7E9CD73-0128-4A3E-A776-B17CAEAC8DC9}"/>
              </a:ext>
            </a:extLst>
          </p:cNvPr>
          <p:cNvSpPr txBox="1"/>
          <p:nvPr/>
        </p:nvSpPr>
        <p:spPr>
          <a:xfrm>
            <a:off x="0" y="757925"/>
            <a:ext cx="12166600" cy="1384995"/>
          </a:xfrm>
          <a:prstGeom prst="rect">
            <a:avLst/>
          </a:prstGeom>
          <a:solidFill>
            <a:schemeClr val="bg1"/>
          </a:solidFill>
          <a:ln>
            <a:solidFill>
              <a:schemeClr val="accent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Set the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boundaries of your proposed research in order to provide a clear focus. Where appropriate, state not only what you will study but what is excluded from the study.</a:t>
            </a:r>
            <a:endParaRPr kumimoji="0" lang="en-MY"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421842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388393-C25C-4A08-9502-FDB2E5BF6B5B}"/>
              </a:ext>
            </a:extLst>
          </p:cNvPr>
          <p:cNvSpPr>
            <a:spLocks noGrp="1"/>
          </p:cNvSpPr>
          <p:nvPr>
            <p:ph type="title"/>
          </p:nvPr>
        </p:nvSpPr>
        <p:spPr>
          <a:xfrm>
            <a:off x="0" y="-47171"/>
            <a:ext cx="12192000" cy="725714"/>
          </a:xfrm>
          <a:solidFill>
            <a:srgbClr val="FFCCFF"/>
          </a:solidFill>
        </p:spPr>
        <p:txBody>
          <a:bodyPr/>
          <a:lstStyle/>
          <a:p>
            <a:br>
              <a:rPr lang="en-US" sz="4000" b="1" dirty="0">
                <a:solidFill>
                  <a:srgbClr val="FF0000"/>
                </a:solidFill>
              </a:rPr>
            </a:br>
            <a:r>
              <a:rPr lang="en-US" sz="4000" b="1" dirty="0">
                <a:solidFill>
                  <a:srgbClr val="FF0000"/>
                </a:solidFill>
              </a:rPr>
              <a:t>Limitations of the Study</a:t>
            </a:r>
            <a:br>
              <a:rPr lang="en-US" sz="4000" b="1" dirty="0">
                <a:solidFill>
                  <a:srgbClr val="FF0000"/>
                </a:solidFill>
              </a:rPr>
            </a:br>
            <a:endParaRPr lang="en-US" sz="4000" b="1" dirty="0">
              <a:solidFill>
                <a:srgbClr val="FF0000"/>
              </a:solidFill>
            </a:endParaRPr>
          </a:p>
        </p:txBody>
      </p:sp>
      <p:sp>
        <p:nvSpPr>
          <p:cNvPr id="4" name="Rectangle 3"/>
          <p:cNvSpPr/>
          <p:nvPr/>
        </p:nvSpPr>
        <p:spPr bwMode="auto">
          <a:xfrm>
            <a:off x="0" y="3210165"/>
            <a:ext cx="7286171" cy="3412885"/>
          </a:xfrm>
          <a:prstGeom prst="rect">
            <a:avLst/>
          </a:prstGeom>
          <a:solidFill>
            <a:schemeClr val="bg1"/>
          </a:solidFill>
          <a:ln>
            <a:solidFill>
              <a:schemeClr val="accent1"/>
            </a:solidFill>
          </a:ln>
        </p:spPr>
        <p:txBody>
          <a:bodyPr vert="horz" wrap="square" lIns="91440" tIns="45720" rIns="91440" bIns="45720" numCol="1" anchor="t" anchorCtr="0" compatLnSpc="1">
            <a:prstTxWarp prst="textNoShape">
              <a:avLst/>
            </a:prstTxWarp>
            <a:normAutofit fontScale="70000" lnSpcReduction="2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al"/>
                <a:ea typeface="+mn-ea"/>
                <a:cs typeface="+mn-cs"/>
              </a:rPr>
              <a:t> </a:t>
            </a:r>
            <a:r>
              <a:rPr kumimoji="0" lang="en-US" sz="4200" b="1" i="0" u="none" strike="noStrike" kern="1200" cap="none" spc="0" normalizeH="0" baseline="0" noProof="0" dirty="0">
                <a:ln>
                  <a:noFill/>
                </a:ln>
                <a:solidFill>
                  <a:srgbClr val="000000"/>
                </a:solidFill>
                <a:effectLst/>
                <a:uLnTx/>
                <a:uFillTx/>
                <a:latin typeface="Arial"/>
                <a:ea typeface="+mn-ea"/>
                <a:cs typeface="+mn-cs"/>
              </a:rPr>
              <a:t>Limitations identify potential weakness or limitations in the design or methods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Arial"/>
                <a:ea typeface="+mn-ea"/>
                <a:cs typeface="+mn-cs"/>
              </a:rPr>
              <a:t>Example: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4200" b="0" i="0" u="none" strike="noStrike" kern="1200" cap="none" spc="0" normalizeH="0" baseline="0" noProof="0" dirty="0">
                <a:ln>
                  <a:noFill/>
                </a:ln>
                <a:solidFill>
                  <a:srgbClr val="000000"/>
                </a:solidFill>
                <a:effectLst/>
                <a:uLnTx/>
                <a:uFillTx/>
                <a:latin typeface="Arial"/>
                <a:ea typeface="+mn-ea"/>
                <a:cs typeface="+mn-cs"/>
              </a:rPr>
              <a:t>Convenience sampling limiting the generalizability of the results,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4200" b="0" i="0" u="none" strike="noStrike" kern="1200" cap="none" spc="0" normalizeH="0" baseline="0" noProof="0" dirty="0">
                <a:ln>
                  <a:noFill/>
                </a:ln>
                <a:solidFill>
                  <a:srgbClr val="000000"/>
                </a:solidFill>
                <a:effectLst/>
                <a:uLnTx/>
                <a:uFillTx/>
                <a:latin typeface="Arial"/>
                <a:ea typeface="+mn-ea"/>
                <a:cs typeface="+mn-cs"/>
              </a:rPr>
              <a:t>Sample size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4200" b="0" i="0" u="none" strike="noStrike" kern="1200" cap="none" spc="0" normalizeH="0" baseline="0" noProof="0" dirty="0">
                <a:ln>
                  <a:noFill/>
                </a:ln>
                <a:solidFill>
                  <a:srgbClr val="000000"/>
                </a:solidFill>
                <a:effectLst/>
                <a:uLnTx/>
                <a:uFillTx/>
                <a:latin typeface="Arial"/>
                <a:ea typeface="+mn-ea"/>
                <a:cs typeface="+mn-cs"/>
              </a:rPr>
              <a:t>Self-reported data,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descr="Graphical user interface, application&#10;&#10;Description automatically generated">
            <a:extLst>
              <a:ext uri="{FF2B5EF4-FFF2-40B4-BE49-F238E27FC236}">
                <a16:creationId xmlns:a16="http://schemas.microsoft.com/office/drawing/2014/main" id="{BE2A06EA-44C0-4CDC-BCC1-1BFFA241056C}"/>
              </a:ext>
            </a:extLst>
          </p:cNvPr>
          <p:cNvPicPr>
            <a:picLocks noChangeAspect="1"/>
          </p:cNvPicPr>
          <p:nvPr/>
        </p:nvPicPr>
        <p:blipFill>
          <a:blip r:embed="rId2"/>
          <a:stretch>
            <a:fillRect/>
          </a:stretch>
        </p:blipFill>
        <p:spPr>
          <a:xfrm>
            <a:off x="7431315" y="3210165"/>
            <a:ext cx="4601028" cy="3274765"/>
          </a:xfrm>
          <a:prstGeom prst="rect">
            <a:avLst/>
          </a:prstGeom>
          <a:noFill/>
        </p:spPr>
      </p:pic>
      <p:sp>
        <p:nvSpPr>
          <p:cNvPr id="2" name="Footer Placeholder 1"/>
          <p:cNvSpPr>
            <a:spLocks noGrp="1"/>
          </p:cNvSpPr>
          <p:nvPr>
            <p:ph type="ftr" sz="quarter" idx="10"/>
          </p:nvPr>
        </p:nvSpPr>
        <p:spPr>
          <a:xfrm>
            <a:off x="8331200" y="6623050"/>
            <a:ext cx="3860800" cy="234950"/>
          </a:xfrm>
        </p:spPr>
        <p:txBody>
          <a:bodyPr vert="horz" wrap="square" lIns="91440" tIns="45720" rIns="91440" bIns="45720" numCol="1" anchor="t" anchorCtr="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TextBox 6">
            <a:extLst>
              <a:ext uri="{FF2B5EF4-FFF2-40B4-BE49-F238E27FC236}">
                <a16:creationId xmlns:a16="http://schemas.microsoft.com/office/drawing/2014/main" id="{012C0419-94F4-46FE-B7DE-8415D02C2EF9}"/>
              </a:ext>
            </a:extLst>
          </p:cNvPr>
          <p:cNvSpPr txBox="1"/>
          <p:nvPr/>
        </p:nvSpPr>
        <p:spPr>
          <a:xfrm>
            <a:off x="0" y="790192"/>
            <a:ext cx="12192000" cy="2308324"/>
          </a:xfrm>
          <a:prstGeom prst="rect">
            <a:avLst/>
          </a:prstGeom>
          <a:solidFill>
            <a:schemeClr val="bg1"/>
          </a:solidFill>
          <a:ln>
            <a:solidFill>
              <a:schemeClr val="accent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The limitations of the study refer to </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elements that are beyond the control of the researcher.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Some common limitations faced by researchers are, for example, limitations due to the small </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sample size, measuring instruments, or generalizability of the results</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Do not be intimidated by the limitations of the study because it is not possible to expect every research conducted to be perfect. They merely indicate to the reader that you are aware of the limitations and that the findings should be interpreted in light of these limitations.  </a:t>
            </a:r>
            <a:endParaRPr kumimoji="0" lang="en-MY"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315737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314" y="584775"/>
            <a:ext cx="4405086" cy="612475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2400" b="1" i="0" u="none" strike="noStrike" kern="1200" cap="none" spc="0" normalizeH="0" baseline="0" noProof="0" dirty="0">
                <a:ln>
                  <a:noFill/>
                </a:ln>
                <a:solidFill>
                  <a:srgbClr val="0070C0"/>
                </a:solidFill>
                <a:effectLst/>
                <a:uLnTx/>
                <a:uFillTx/>
                <a:latin typeface="Arial"/>
                <a:ea typeface="+mn-ea"/>
                <a:cs typeface="+mn-cs"/>
              </a:rPr>
              <a:t> </a:t>
            </a:r>
            <a:r>
              <a:rPr kumimoji="0" lang="en-US" sz="2800" b="1" i="0" u="none" strike="noStrike" kern="1200" cap="none" spc="0" normalizeH="0" baseline="0" noProof="0" dirty="0">
                <a:ln>
                  <a:noFill/>
                </a:ln>
                <a:solidFill>
                  <a:srgbClr val="FF0000"/>
                </a:solidFill>
                <a:effectLst/>
                <a:uLnTx/>
                <a:uFillTx/>
                <a:latin typeface="Arial"/>
                <a:ea typeface="+mn-ea"/>
                <a:cs typeface="+mn-cs"/>
              </a:rPr>
              <a:t>A conceptual definition</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Tells you what the concept means – Based on theory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“Dictionary type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An operational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Tells you how to measure it. Make it measurable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Describe the variables you will use as indicators for your constructs and the procedures you will use to observe or measure the variables.</a:t>
            </a:r>
          </a:p>
        </p:txBody>
      </p:sp>
      <p:sp>
        <p:nvSpPr>
          <p:cNvPr id="5" name="TextBox 4">
            <a:extLst>
              <a:ext uri="{FF2B5EF4-FFF2-40B4-BE49-F238E27FC236}">
                <a16:creationId xmlns:a16="http://schemas.microsoft.com/office/drawing/2014/main" id="{8FF1F7FF-66FD-4AD8-AEDD-8408550DE255}"/>
              </a:ext>
            </a:extLst>
          </p:cNvPr>
          <p:cNvSpPr txBox="1"/>
          <p:nvPr/>
        </p:nvSpPr>
        <p:spPr>
          <a:xfrm>
            <a:off x="-79828" y="0"/>
            <a:ext cx="12192000" cy="584775"/>
          </a:xfrm>
          <a:prstGeom prst="rect">
            <a:avLst/>
          </a:prstGeom>
          <a:solidFill>
            <a:srgbClr val="FFCC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kumimoji="0" lang="en-US" sz="1400" b="1" i="0" u="none" strike="noStrike" kern="1200" cap="none" spc="0" normalizeH="0" baseline="0" noProof="0" dirty="0">
                <a:ln>
                  <a:noFill/>
                </a:ln>
                <a:solidFill>
                  <a:srgbClr val="002060"/>
                </a:solidFill>
                <a:effectLst/>
                <a:uLnTx/>
                <a:uFillTx/>
                <a:latin typeface="Arial"/>
                <a:ea typeface="+mn-ea"/>
                <a:cs typeface="+mn-cs"/>
              </a:rPr>
              <a:t>   </a:t>
            </a:r>
            <a:r>
              <a:rPr kumimoji="0" lang="en-US" sz="3200" b="1" i="0" u="none" strike="noStrike" kern="1200" cap="none" spc="0" normalizeH="0" baseline="0" noProof="0" dirty="0">
                <a:ln>
                  <a:noFill/>
                </a:ln>
                <a:solidFill>
                  <a:srgbClr val="002060"/>
                </a:solidFill>
                <a:effectLst/>
                <a:uLnTx/>
                <a:uFillTx/>
                <a:latin typeface="Arial"/>
                <a:ea typeface="+mn-ea"/>
                <a:cs typeface="+mn-cs"/>
              </a:rPr>
              <a:t>Conceptual and Operational Definitions</a:t>
            </a:r>
            <a:endParaRPr kumimoji="0" lang="en-US" sz="1400" b="1" i="0" u="none" strike="noStrike" kern="1200" cap="none" spc="0" normalizeH="0" baseline="0" noProof="0" dirty="0">
              <a:ln>
                <a:noFill/>
              </a:ln>
              <a:solidFill>
                <a:srgbClr val="002060"/>
              </a:solidFill>
              <a:effectLst/>
              <a:uLnTx/>
              <a:uFillTx/>
              <a:latin typeface="Arial"/>
              <a:ea typeface="+mn-ea"/>
              <a:cs typeface="+mn-cs"/>
            </a:endParaRPr>
          </a:p>
        </p:txBody>
      </p:sp>
      <p:graphicFrame>
        <p:nvGraphicFramePr>
          <p:cNvPr id="6" name="Content Placeholder 3">
            <a:extLst>
              <a:ext uri="{FF2B5EF4-FFF2-40B4-BE49-F238E27FC236}">
                <a16:creationId xmlns:a16="http://schemas.microsoft.com/office/drawing/2014/main" id="{F51008DE-9BF1-4227-859E-95ECF27BEF9B}"/>
              </a:ext>
            </a:extLst>
          </p:cNvPr>
          <p:cNvGraphicFramePr>
            <a:graphicFrameLocks noGrp="1"/>
          </p:cNvGraphicFramePr>
          <p:nvPr>
            <p:ph idx="1"/>
          </p:nvPr>
        </p:nvGraphicFramePr>
        <p:xfrm>
          <a:off x="4563347" y="584775"/>
          <a:ext cx="7548825" cy="6279570"/>
        </p:xfrm>
        <a:graphic>
          <a:graphicData uri="http://schemas.openxmlformats.org/drawingml/2006/table">
            <a:tbl>
              <a:tblPr firstRow="1" firstCol="1" bandRow="1"/>
              <a:tblGrid>
                <a:gridCol w="1602420">
                  <a:extLst>
                    <a:ext uri="{9D8B030D-6E8A-4147-A177-3AD203B41FA5}">
                      <a16:colId xmlns:a16="http://schemas.microsoft.com/office/drawing/2014/main" val="20000"/>
                    </a:ext>
                  </a:extLst>
                </a:gridCol>
                <a:gridCol w="2571833">
                  <a:extLst>
                    <a:ext uri="{9D8B030D-6E8A-4147-A177-3AD203B41FA5}">
                      <a16:colId xmlns:a16="http://schemas.microsoft.com/office/drawing/2014/main" val="20001"/>
                    </a:ext>
                  </a:extLst>
                </a:gridCol>
                <a:gridCol w="3374572">
                  <a:extLst>
                    <a:ext uri="{9D8B030D-6E8A-4147-A177-3AD203B41FA5}">
                      <a16:colId xmlns:a16="http://schemas.microsoft.com/office/drawing/2014/main" val="20002"/>
                    </a:ext>
                  </a:extLst>
                </a:gridCol>
              </a:tblGrid>
              <a:tr h="285723">
                <a:tc>
                  <a:txBody>
                    <a:bodyPr/>
                    <a:lstStyle/>
                    <a:p>
                      <a:pPr marL="0" marR="0" algn="just">
                        <a:spcBef>
                          <a:spcPts val="0"/>
                        </a:spcBef>
                        <a:spcAft>
                          <a:spcPts val="400"/>
                        </a:spcAft>
                      </a:pPr>
                      <a:r>
                        <a:rPr lang="en-US" sz="2000" b="1" kern="100" dirty="0">
                          <a:effectLst/>
                          <a:latin typeface="Times New Roman"/>
                          <a:ea typeface="SimSun"/>
                          <a:cs typeface="Times New Roman"/>
                        </a:rPr>
                        <a:t>Term/s</a:t>
                      </a:r>
                      <a:endParaRPr lang="en-US" sz="1600"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400"/>
                        </a:spcAft>
                      </a:pPr>
                      <a:r>
                        <a:rPr lang="en-US" sz="2000" b="1" kern="100" dirty="0">
                          <a:effectLst/>
                          <a:latin typeface="Times New Roman"/>
                          <a:ea typeface="SimSun"/>
                          <a:cs typeface="Times New Roman"/>
                        </a:rPr>
                        <a:t>Conceptual Definition</a:t>
                      </a:r>
                      <a:endParaRPr lang="en-US" sz="1600"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400"/>
                        </a:spcAft>
                      </a:pPr>
                      <a:r>
                        <a:rPr lang="en-US" sz="2000" b="1" kern="100" dirty="0">
                          <a:effectLst/>
                          <a:latin typeface="Times New Roman"/>
                          <a:ea typeface="SimSun"/>
                          <a:cs typeface="Times New Roman"/>
                        </a:rPr>
                        <a:t>Operational Definition</a:t>
                      </a:r>
                      <a:endParaRPr lang="en-US" sz="1600"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19126">
                <a:tc>
                  <a:txBody>
                    <a:bodyPr/>
                    <a:lstStyle/>
                    <a:p>
                      <a:pPr marL="0" marR="0" algn="just">
                        <a:spcBef>
                          <a:spcPts val="0"/>
                        </a:spcBef>
                        <a:spcAft>
                          <a:spcPts val="400"/>
                        </a:spcAft>
                      </a:pPr>
                      <a:r>
                        <a:rPr lang="en-US" sz="2000" b="1" kern="100" dirty="0">
                          <a:effectLst/>
                          <a:latin typeface="Times New Roman"/>
                          <a:ea typeface="SimSun"/>
                          <a:cs typeface="Times New Roman"/>
                        </a:rPr>
                        <a:t>Brand perception </a:t>
                      </a:r>
                      <a:endParaRPr lang="en-US" sz="1600" b="1"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400"/>
                        </a:spcAft>
                      </a:pPr>
                      <a:r>
                        <a:rPr lang="en-US" sz="2000" kern="100" dirty="0">
                          <a:effectLst/>
                          <a:latin typeface="Times New Roman"/>
                          <a:ea typeface="SimSun"/>
                          <a:cs typeface="Times New Roman"/>
                        </a:rPr>
                        <a:t>Brand perception is consumers’ ability to identify the brand under different conditions, as reflected by their brand recognition or recall performance (</a:t>
                      </a:r>
                      <a:r>
                        <a:rPr lang="en-US" sz="2000" kern="100" dirty="0" err="1">
                          <a:effectLst/>
                          <a:latin typeface="Times New Roman"/>
                          <a:ea typeface="SimSun"/>
                          <a:cs typeface="Times New Roman"/>
                        </a:rPr>
                        <a:t>Kotler</a:t>
                      </a:r>
                      <a:r>
                        <a:rPr lang="en-US" sz="2000" kern="100" dirty="0">
                          <a:effectLst/>
                          <a:latin typeface="Times New Roman"/>
                          <a:ea typeface="SimSun"/>
                          <a:cs typeface="Times New Roman"/>
                        </a:rPr>
                        <a:t> and Keller,  2006) </a:t>
                      </a:r>
                      <a:endParaRPr lang="en-US" sz="1600"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400"/>
                        </a:spcAft>
                      </a:pPr>
                      <a:r>
                        <a:rPr lang="en-US" sz="2000" kern="100" dirty="0">
                          <a:effectLst/>
                          <a:latin typeface="Times New Roman"/>
                          <a:ea typeface="SimSun"/>
                          <a:cs typeface="Times New Roman"/>
                        </a:rPr>
                        <a:t>Brand perception in this study refers to what people are thinking and saying about  a brand.</a:t>
                      </a:r>
                    </a:p>
                    <a:p>
                      <a:pPr marL="0" marR="0" algn="l">
                        <a:spcBef>
                          <a:spcPts val="0"/>
                        </a:spcBef>
                        <a:spcAft>
                          <a:spcPts val="400"/>
                        </a:spcAft>
                      </a:pPr>
                      <a:r>
                        <a:rPr lang="en-US" sz="2000" kern="100" dirty="0">
                          <a:solidFill>
                            <a:srgbClr val="FF0000"/>
                          </a:solidFill>
                          <a:effectLst/>
                          <a:latin typeface="Times New Roman"/>
                          <a:ea typeface="SimSun"/>
                          <a:cs typeface="Times New Roman"/>
                        </a:rPr>
                        <a:t>Measurement:</a:t>
                      </a:r>
                      <a:r>
                        <a:rPr lang="en-US" sz="2000" kern="100" baseline="0" dirty="0">
                          <a:effectLst/>
                          <a:latin typeface="Times New Roman"/>
                          <a:ea typeface="SimSun"/>
                          <a:cs typeface="Times New Roman"/>
                        </a:rPr>
                        <a:t> </a:t>
                      </a:r>
                      <a:r>
                        <a:rPr lang="en-US" sz="2000" kern="100" dirty="0">
                          <a:effectLst/>
                          <a:latin typeface="Times New Roman"/>
                          <a:ea typeface="SimSun"/>
                          <a:cs typeface="Times New Roman"/>
                        </a:rPr>
                        <a:t>six items adopted by Chan and </a:t>
                      </a:r>
                      <a:r>
                        <a:rPr lang="en-US" sz="2000" kern="100" dirty="0" err="1">
                          <a:effectLst/>
                          <a:latin typeface="Times New Roman"/>
                          <a:ea typeface="SimSun"/>
                          <a:cs typeface="Times New Roman"/>
                        </a:rPr>
                        <a:t>Syuhaily</a:t>
                      </a:r>
                      <a:r>
                        <a:rPr lang="en-US" sz="2000" kern="100" dirty="0">
                          <a:effectLst/>
                          <a:latin typeface="Times New Roman"/>
                          <a:ea typeface="SimSun"/>
                          <a:cs typeface="Times New Roman"/>
                        </a:rPr>
                        <a:t> (2011) which was measured using five-point-Likert scale</a:t>
                      </a:r>
                      <a:endParaRPr lang="en-US" sz="1600"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87730">
                <a:tc>
                  <a:txBody>
                    <a:bodyPr/>
                    <a:lstStyle/>
                    <a:p>
                      <a:pPr marL="0" marR="0" algn="just">
                        <a:spcBef>
                          <a:spcPts val="0"/>
                        </a:spcBef>
                        <a:spcAft>
                          <a:spcPts val="400"/>
                        </a:spcAft>
                      </a:pPr>
                      <a:r>
                        <a:rPr lang="en-US" sz="2000" b="1" kern="100">
                          <a:effectLst/>
                          <a:latin typeface="Times New Roman"/>
                          <a:ea typeface="SimSun"/>
                          <a:cs typeface="Times New Roman"/>
                        </a:rPr>
                        <a:t> Materialism</a:t>
                      </a:r>
                      <a:endParaRPr lang="en-US" sz="1600" kern="1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400"/>
                        </a:spcAft>
                      </a:pPr>
                      <a:r>
                        <a:rPr lang="en-US" sz="2000" kern="100" dirty="0">
                          <a:effectLst/>
                          <a:latin typeface="Times New Roman"/>
                          <a:ea typeface="SimSun"/>
                          <a:cs typeface="Times New Roman"/>
                        </a:rPr>
                        <a:t>Materialism was found associated with the sense of insecurity and therefore materialistic people excessively used their possessions as a tool of happiness (</a:t>
                      </a:r>
                      <a:r>
                        <a:rPr lang="en-US" sz="2000" kern="100" dirty="0" err="1">
                          <a:effectLst/>
                          <a:latin typeface="Times New Roman"/>
                          <a:ea typeface="SimSun"/>
                          <a:cs typeface="Times New Roman"/>
                        </a:rPr>
                        <a:t>Sangkhawasi</a:t>
                      </a:r>
                      <a:r>
                        <a:rPr lang="en-US" sz="2000" kern="100" dirty="0">
                          <a:effectLst/>
                          <a:latin typeface="Times New Roman"/>
                          <a:ea typeface="SimSun"/>
                          <a:cs typeface="Times New Roman"/>
                        </a:rPr>
                        <a:t> &amp; Johri, 2007). </a:t>
                      </a:r>
                      <a:endParaRPr lang="en-US" sz="1600"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400"/>
                        </a:spcAft>
                      </a:pPr>
                      <a:r>
                        <a:rPr lang="en-US" sz="2000" kern="100" dirty="0">
                          <a:effectLst/>
                          <a:latin typeface="Times New Roman"/>
                          <a:ea typeface="SimSun"/>
                          <a:cs typeface="Times New Roman"/>
                        </a:rPr>
                        <a:t>In this study, Materialism refers to the importance that a consumer places on the acquisition and possession of material objects</a:t>
                      </a:r>
                    </a:p>
                    <a:p>
                      <a:pPr marL="0" marR="0" algn="l">
                        <a:spcBef>
                          <a:spcPts val="0"/>
                        </a:spcBef>
                        <a:spcAft>
                          <a:spcPts val="400"/>
                        </a:spcAft>
                      </a:pPr>
                      <a:r>
                        <a:rPr lang="en-US" sz="2000" kern="100" dirty="0">
                          <a:solidFill>
                            <a:srgbClr val="FF0000"/>
                          </a:solidFill>
                          <a:effectLst/>
                          <a:latin typeface="Times New Roman"/>
                          <a:ea typeface="SimSun"/>
                          <a:cs typeface="Times New Roman"/>
                        </a:rPr>
                        <a:t>Measurement</a:t>
                      </a:r>
                      <a:r>
                        <a:rPr lang="en-US" sz="2000" kern="100" dirty="0">
                          <a:effectLst/>
                          <a:latin typeface="Times New Roman"/>
                          <a:ea typeface="SimSun"/>
                          <a:cs typeface="Times New Roman"/>
                        </a:rPr>
                        <a:t>: 7 questions adopted by Aron </a:t>
                      </a:r>
                      <a:r>
                        <a:rPr lang="en-US" sz="2000" kern="100" dirty="0" err="1">
                          <a:effectLst/>
                          <a:latin typeface="Times New Roman"/>
                          <a:ea typeface="SimSun"/>
                          <a:cs typeface="Times New Roman"/>
                        </a:rPr>
                        <a:t>O’Cass</a:t>
                      </a:r>
                      <a:r>
                        <a:rPr lang="en-US" sz="2000" kern="100" dirty="0">
                          <a:effectLst/>
                          <a:latin typeface="Times New Roman"/>
                          <a:ea typeface="SimSun"/>
                          <a:cs typeface="Times New Roman"/>
                        </a:rPr>
                        <a:t> (2009) which was measured </a:t>
                      </a:r>
                      <a:r>
                        <a:rPr lang="en-US" sz="2000" kern="100">
                          <a:effectLst/>
                          <a:latin typeface="Times New Roman"/>
                          <a:ea typeface="SimSun"/>
                          <a:cs typeface="Times New Roman"/>
                        </a:rPr>
                        <a:t>using seven-point-Likert </a:t>
                      </a:r>
                      <a:r>
                        <a:rPr lang="en-US" sz="2000" kern="100" dirty="0">
                          <a:effectLst/>
                          <a:latin typeface="Times New Roman"/>
                          <a:ea typeface="SimSun"/>
                          <a:cs typeface="Times New Roman"/>
                        </a:rPr>
                        <a:t>scale</a:t>
                      </a:r>
                      <a:endParaRPr lang="en-US" sz="1600"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8578">
                <a:tc>
                  <a:txBody>
                    <a:bodyPr/>
                    <a:lstStyle/>
                    <a:p>
                      <a:pPr marL="0" marR="0" algn="just">
                        <a:spcBef>
                          <a:spcPts val="0"/>
                        </a:spcBef>
                        <a:spcAft>
                          <a:spcPts val="400"/>
                        </a:spcAft>
                      </a:pPr>
                      <a:endParaRPr lang="en-US" sz="1600"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400"/>
                        </a:spcAft>
                      </a:pPr>
                      <a:endParaRPr lang="en-US" sz="1600"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400"/>
                        </a:spcAft>
                      </a:pPr>
                      <a:endParaRPr lang="en-US" sz="1600" kern="1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427404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9CD7-5F61-4AB6-9488-A0F97EF1CC77}"/>
              </a:ext>
            </a:extLst>
          </p:cNvPr>
          <p:cNvSpPr>
            <a:spLocks noGrp="1"/>
          </p:cNvSpPr>
          <p:nvPr>
            <p:ph type="title"/>
          </p:nvPr>
        </p:nvSpPr>
        <p:spPr>
          <a:xfrm>
            <a:off x="647700" y="274638"/>
            <a:ext cx="9389533" cy="1143000"/>
          </a:xfrm>
        </p:spPr>
        <p:txBody>
          <a:bodyPr wrap="square" anchor="ctr">
            <a:normAutofit fontScale="90000"/>
          </a:bodyPr>
          <a:lstStyle/>
          <a:p>
            <a:r>
              <a:rPr lang="en-MY" sz="4000" b="1" dirty="0">
                <a:solidFill>
                  <a:srgbClr val="002060"/>
                </a:solidFill>
              </a:rPr>
              <a:t>LO4: Design your Research Framework</a:t>
            </a:r>
          </a:p>
        </p:txBody>
      </p:sp>
      <p:pic>
        <p:nvPicPr>
          <p:cNvPr id="6" name="Picture 5" descr="Magnifying glass showing decling performance">
            <a:extLst>
              <a:ext uri="{FF2B5EF4-FFF2-40B4-BE49-F238E27FC236}">
                <a16:creationId xmlns:a16="http://schemas.microsoft.com/office/drawing/2014/main" id="{9D6C6319-820B-FAC1-FE81-B9E19F9CACFD}"/>
              </a:ext>
            </a:extLst>
          </p:cNvPr>
          <p:cNvPicPr>
            <a:picLocks noChangeAspect="1"/>
          </p:cNvPicPr>
          <p:nvPr/>
        </p:nvPicPr>
        <p:blipFill rotWithShape="1">
          <a:blip r:embed="rId2"/>
          <a:srcRect t="12458" b="25748"/>
          <a:stretch/>
        </p:blipFill>
        <p:spPr>
          <a:xfrm>
            <a:off x="630767" y="1736728"/>
            <a:ext cx="10972800" cy="4525963"/>
          </a:xfrm>
          <a:prstGeom prst="rect">
            <a:avLst/>
          </a:prstGeom>
          <a:noFill/>
        </p:spPr>
      </p:pic>
      <p:sp>
        <p:nvSpPr>
          <p:cNvPr id="4" name="Footer Placeholder 3">
            <a:extLst>
              <a:ext uri="{FF2B5EF4-FFF2-40B4-BE49-F238E27FC236}">
                <a16:creationId xmlns:a16="http://schemas.microsoft.com/office/drawing/2014/main" id="{7249DB4F-18A0-4D29-9CE2-03644FF4B753}"/>
              </a:ext>
            </a:extLst>
          </p:cNvPr>
          <p:cNvSpPr>
            <a:spLocks noGrp="1"/>
          </p:cNvSpPr>
          <p:nvPr>
            <p:ph type="ftr" sz="quarter" idx="10"/>
          </p:nvPr>
        </p:nvSpPr>
        <p:spPr>
          <a:xfrm>
            <a:off x="8331200" y="6623050"/>
            <a:ext cx="3860800" cy="234950"/>
          </a:xfrm>
        </p:spPr>
        <p:txBody>
          <a:bodyPr wrap="square" anchor="t">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rPr>
              <a:t>Dr Jugindar Singh</a:t>
            </a:r>
          </a:p>
        </p:txBody>
      </p:sp>
    </p:spTree>
    <p:extLst>
      <p:ext uri="{BB962C8B-B14F-4D97-AF65-F5344CB8AC3E}">
        <p14:creationId xmlns:p14="http://schemas.microsoft.com/office/powerpoint/2010/main" val="33019714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D0EE-5535-4916-A6C3-949AA7F2F536}"/>
              </a:ext>
            </a:extLst>
          </p:cNvPr>
          <p:cNvSpPr>
            <a:spLocks noGrp="1"/>
          </p:cNvSpPr>
          <p:nvPr>
            <p:ph type="title"/>
          </p:nvPr>
        </p:nvSpPr>
        <p:spPr>
          <a:xfrm>
            <a:off x="0" y="30162"/>
            <a:ext cx="12192000" cy="650875"/>
          </a:xfrm>
        </p:spPr>
        <p:txBody>
          <a:bodyPr>
            <a:normAutofit fontScale="90000"/>
          </a:bodyPr>
          <a:lstStyle/>
          <a:p>
            <a:r>
              <a:rPr lang="en-MY" b="1" dirty="0">
                <a:solidFill>
                  <a:srgbClr val="FF0000"/>
                </a:solidFill>
              </a:rPr>
              <a:t>Theoretical Framework</a:t>
            </a:r>
          </a:p>
        </p:txBody>
      </p:sp>
      <p:sp>
        <p:nvSpPr>
          <p:cNvPr id="3" name="Content Placeholder 2">
            <a:extLst>
              <a:ext uri="{FF2B5EF4-FFF2-40B4-BE49-F238E27FC236}">
                <a16:creationId xmlns:a16="http://schemas.microsoft.com/office/drawing/2014/main" id="{F9086ACE-DC5C-4DBE-80AD-08028A3BF03D}"/>
              </a:ext>
            </a:extLst>
          </p:cNvPr>
          <p:cNvSpPr>
            <a:spLocks noGrp="1"/>
          </p:cNvSpPr>
          <p:nvPr>
            <p:ph idx="1"/>
          </p:nvPr>
        </p:nvSpPr>
        <p:spPr>
          <a:xfrm>
            <a:off x="0" y="681037"/>
            <a:ext cx="12192000" cy="1382032"/>
          </a:xfrm>
        </p:spPr>
        <p:txBody>
          <a:bodyPr/>
          <a:lstStyle/>
          <a:p>
            <a:pPr marL="0" indent="0">
              <a:buNone/>
            </a:pPr>
            <a:r>
              <a:rPr lang="en-US" dirty="0"/>
              <a:t>The theoretical framework represents and elaborates the </a:t>
            </a:r>
            <a:r>
              <a:rPr lang="en-US" dirty="0">
                <a:solidFill>
                  <a:srgbClr val="FF0000"/>
                </a:solidFill>
              </a:rPr>
              <a:t>relationships among the variables</a:t>
            </a:r>
            <a:r>
              <a:rPr lang="en-US" dirty="0"/>
              <a:t>, </a:t>
            </a:r>
            <a:r>
              <a:rPr lang="en-US" dirty="0">
                <a:solidFill>
                  <a:srgbClr val="FF0000"/>
                </a:solidFill>
              </a:rPr>
              <a:t>explains the theory underlying these relations</a:t>
            </a:r>
            <a:r>
              <a:rPr lang="en-US" dirty="0"/>
              <a:t>, and describes the nature and </a:t>
            </a:r>
            <a:r>
              <a:rPr lang="en-US" dirty="0">
                <a:solidFill>
                  <a:srgbClr val="FF0000"/>
                </a:solidFill>
              </a:rPr>
              <a:t>direction of the relationships </a:t>
            </a:r>
            <a:r>
              <a:rPr lang="en-US" dirty="0"/>
              <a:t>(</a:t>
            </a:r>
            <a:r>
              <a:rPr lang="en-US" sz="2000" i="1" dirty="0"/>
              <a:t>Sekaran and Bougie, 2016</a:t>
            </a:r>
            <a:r>
              <a:rPr lang="en-US" dirty="0"/>
              <a:t>)</a:t>
            </a:r>
            <a:endParaRPr lang="en-MY" dirty="0"/>
          </a:p>
        </p:txBody>
      </p:sp>
      <p:sp>
        <p:nvSpPr>
          <p:cNvPr id="4" name="TextBox 3">
            <a:extLst>
              <a:ext uri="{FF2B5EF4-FFF2-40B4-BE49-F238E27FC236}">
                <a16:creationId xmlns:a16="http://schemas.microsoft.com/office/drawing/2014/main" id="{E07BCB14-32D2-4B77-91D6-2706E102FD3D}"/>
              </a:ext>
            </a:extLst>
          </p:cNvPr>
          <p:cNvSpPr txBox="1"/>
          <p:nvPr/>
        </p:nvSpPr>
        <p:spPr>
          <a:xfrm>
            <a:off x="0" y="1980908"/>
            <a:ext cx="12192000"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FF0000"/>
                </a:solidFill>
                <a:effectLst/>
                <a:uLnTx/>
                <a:uFillTx/>
                <a:latin typeface="Calibri" panose="020F0502020204030204"/>
                <a:ea typeface="+mn-ea"/>
                <a:cs typeface="+mn-cs"/>
              </a:rPr>
              <a:t>Three Features</a:t>
            </a:r>
            <a:br>
              <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The variables considered relevant to the study should be clearly defined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Example: Customer satisfaction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A conceptual model that describes the relationships between the variables in the model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MinionPro-Regular"/>
                <a:ea typeface="+mn-ea"/>
                <a:cs typeface="+mn-cs"/>
              </a:rPr>
              <a:t>A conceptual model describes </a:t>
            </a:r>
            <a:r>
              <a:rPr kumimoji="0" lang="en-US" sz="2400" b="0" i="0" u="none" strike="noStrike" kern="1200" cap="none" spc="0" normalizeH="0" baseline="0" noProof="0" dirty="0">
                <a:ln>
                  <a:noFill/>
                </a:ln>
                <a:solidFill>
                  <a:prstClr val="black"/>
                </a:solidFill>
                <a:effectLst/>
                <a:uLnTx/>
                <a:uFillTx/>
                <a:latin typeface="MinionPro-Regular"/>
                <a:ea typeface="+mn-ea"/>
                <a:cs typeface="+mn-cs"/>
              </a:rPr>
              <a:t>your ideas about how the concepts (variables) in your model are related to each other. - A schematic diagram to visualize the theorized relationships between the variables in your </a:t>
            </a:r>
            <a:r>
              <a:rPr kumimoji="0" lang="en-MY" sz="2400" b="0" i="0" u="none" strike="noStrike" kern="1200" cap="none" spc="0" normalizeH="0" baseline="0" noProof="0" dirty="0">
                <a:ln>
                  <a:noFill/>
                </a:ln>
                <a:solidFill>
                  <a:prstClr val="black"/>
                </a:solidFill>
                <a:effectLst/>
                <a:uLnTx/>
                <a:uFillTx/>
                <a:latin typeface="MinionPro-Regular"/>
                <a:ea typeface="+mn-ea"/>
                <a:cs typeface="+mn-cs"/>
              </a:rPr>
              <a:t>model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A clear explanation of why we expect these relationships to exist.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Pro-Regular"/>
                <a:ea typeface="+mn-ea"/>
                <a:cs typeface="+mn-cs"/>
              </a:rPr>
              <a:t>A theory attempts to explain relationships between the variables : an explanation should be provided for all the important relationships that are theorized to exist among the variables.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inionPro-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Pro-Regular"/>
                <a:ea typeface="+mn-ea"/>
                <a:cs typeface="+mn-cs"/>
              </a:rPr>
              <a:t>From the theoretical framework, then, </a:t>
            </a:r>
            <a:r>
              <a:rPr kumimoji="0" lang="en-US" sz="2400" b="0" i="0" u="none" strike="noStrike" kern="1200" cap="none" spc="0" normalizeH="0" baseline="0" noProof="0" dirty="0">
                <a:ln>
                  <a:noFill/>
                </a:ln>
                <a:solidFill>
                  <a:srgbClr val="002060"/>
                </a:solidFill>
                <a:effectLst/>
                <a:uLnTx/>
                <a:uFillTx/>
                <a:latin typeface="MinionPro-Regular"/>
                <a:ea typeface="+mn-ea"/>
                <a:cs typeface="+mn-cs"/>
              </a:rPr>
              <a:t>testable hypotheses can be developed </a:t>
            </a:r>
            <a:r>
              <a:rPr kumimoji="0" lang="en-US" sz="2400" b="0" i="0" u="none" strike="noStrike" kern="1200" cap="none" spc="0" normalizeH="0" baseline="0" noProof="0" dirty="0">
                <a:ln>
                  <a:noFill/>
                </a:ln>
                <a:solidFill>
                  <a:prstClr val="black"/>
                </a:solidFill>
                <a:effectLst/>
                <a:uLnTx/>
                <a:uFillTx/>
                <a:latin typeface="MinionPro-Regular"/>
                <a:ea typeface="+mn-ea"/>
                <a:cs typeface="+mn-cs"/>
              </a:rPr>
              <a:t>to examine whether the theory formulated is valid or not.</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7970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595B-4FAD-4F5A-93E9-8A9D9C4643DF}"/>
              </a:ext>
            </a:extLst>
          </p:cNvPr>
          <p:cNvSpPr>
            <a:spLocks noGrp="1"/>
          </p:cNvSpPr>
          <p:nvPr>
            <p:ph type="title"/>
          </p:nvPr>
        </p:nvSpPr>
        <p:spPr>
          <a:xfrm>
            <a:off x="0" y="18256"/>
            <a:ext cx="10515600" cy="662782"/>
          </a:xfrm>
        </p:spPr>
        <p:txBody>
          <a:bodyPr>
            <a:normAutofit fontScale="90000"/>
          </a:bodyPr>
          <a:lstStyle/>
          <a:p>
            <a:r>
              <a:rPr lang="en-MY" b="1" dirty="0">
                <a:solidFill>
                  <a:srgbClr val="FF0000"/>
                </a:solidFill>
              </a:rPr>
              <a:t>Theoretical Framework</a:t>
            </a:r>
          </a:p>
        </p:txBody>
      </p:sp>
      <p:sp>
        <p:nvSpPr>
          <p:cNvPr id="3" name="Content Placeholder 2">
            <a:extLst>
              <a:ext uri="{FF2B5EF4-FFF2-40B4-BE49-F238E27FC236}">
                <a16:creationId xmlns:a16="http://schemas.microsoft.com/office/drawing/2014/main" id="{5DF4F3BD-CFD1-4C34-9EC7-AFB7810255D9}"/>
              </a:ext>
            </a:extLst>
          </p:cNvPr>
          <p:cNvSpPr>
            <a:spLocks noGrp="1"/>
          </p:cNvSpPr>
          <p:nvPr>
            <p:ph idx="1"/>
          </p:nvPr>
        </p:nvSpPr>
        <p:spPr>
          <a:xfrm>
            <a:off x="-38396" y="505465"/>
            <a:ext cx="12133943" cy="2747962"/>
          </a:xfrm>
        </p:spPr>
        <p:txBody>
          <a:bodyPr/>
          <a:lstStyle/>
          <a:p>
            <a:pPr marL="0" indent="0">
              <a:buNone/>
            </a:pPr>
            <a:r>
              <a:rPr lang="en-US" dirty="0"/>
              <a:t>A good theoretical framework identifies and defines the important </a:t>
            </a:r>
            <a:r>
              <a:rPr lang="en-US" dirty="0">
                <a:solidFill>
                  <a:srgbClr val="FF0000"/>
                </a:solidFill>
              </a:rPr>
              <a:t>variables</a:t>
            </a:r>
            <a:r>
              <a:rPr lang="en-US" dirty="0"/>
              <a:t> in the situation that are relevant to the problem and </a:t>
            </a:r>
            <a:r>
              <a:rPr lang="en-US" dirty="0">
                <a:solidFill>
                  <a:srgbClr val="FF0000"/>
                </a:solidFill>
              </a:rPr>
              <a:t>subsequently describes and explains the </a:t>
            </a:r>
            <a:r>
              <a:rPr lang="en-US" dirty="0"/>
              <a:t>interconnections among these variables. </a:t>
            </a:r>
          </a:p>
          <a:p>
            <a:pPr marL="0" indent="0">
              <a:buNone/>
            </a:pPr>
            <a:endParaRPr lang="en-US" dirty="0"/>
          </a:p>
          <a:p>
            <a:pPr marL="0" indent="0">
              <a:buNone/>
            </a:pPr>
            <a:r>
              <a:rPr lang="en-US" dirty="0"/>
              <a:t>The relationships among the independent variables, the dependent variable(s), and, if applicable, the moderating and mediating variables are elaborated.</a:t>
            </a:r>
            <a:endParaRPr lang="en-MY" dirty="0"/>
          </a:p>
        </p:txBody>
      </p:sp>
      <p:cxnSp>
        <p:nvCxnSpPr>
          <p:cNvPr id="8" name="Straight Arrow Connector 7">
            <a:extLst>
              <a:ext uri="{FF2B5EF4-FFF2-40B4-BE49-F238E27FC236}">
                <a16:creationId xmlns:a16="http://schemas.microsoft.com/office/drawing/2014/main" id="{68B1FAF8-4647-4087-8F11-788B5CAD2AA8}"/>
              </a:ext>
            </a:extLst>
          </p:cNvPr>
          <p:cNvCxnSpPr>
            <a:cxnSpLocks/>
          </p:cNvCxnSpPr>
          <p:nvPr/>
        </p:nvCxnSpPr>
        <p:spPr>
          <a:xfrm>
            <a:off x="7681519" y="375266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99DEEC2-031D-455D-8028-80B1848E1850}"/>
              </a:ext>
            </a:extLst>
          </p:cNvPr>
          <p:cNvCxnSpPr>
            <a:cxnSpLocks/>
          </p:cNvCxnSpPr>
          <p:nvPr/>
        </p:nvCxnSpPr>
        <p:spPr>
          <a:xfrm>
            <a:off x="7682974" y="3965761"/>
            <a:ext cx="1205277" cy="62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5DB65D1-B3BA-4234-8FA7-F571D5DBFDA4}"/>
              </a:ext>
            </a:extLst>
          </p:cNvPr>
          <p:cNvCxnSpPr>
            <a:cxnSpLocks/>
          </p:cNvCxnSpPr>
          <p:nvPr/>
        </p:nvCxnSpPr>
        <p:spPr>
          <a:xfrm>
            <a:off x="3071589" y="4846338"/>
            <a:ext cx="57782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3767BE-06BF-4F0A-8E95-0F5076EBC5E2}"/>
              </a:ext>
            </a:extLst>
          </p:cNvPr>
          <p:cNvCxnSpPr>
            <a:cxnSpLocks/>
          </p:cNvCxnSpPr>
          <p:nvPr/>
        </p:nvCxnSpPr>
        <p:spPr>
          <a:xfrm flipV="1">
            <a:off x="7544301" y="4854053"/>
            <a:ext cx="0" cy="728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A88B2DB-12BD-45DA-90DD-8BA7FB52C384}"/>
              </a:ext>
            </a:extLst>
          </p:cNvPr>
          <p:cNvSpPr txBox="1">
            <a:spLocks/>
          </p:cNvSpPr>
          <p:nvPr/>
        </p:nvSpPr>
        <p:spPr>
          <a:xfrm>
            <a:off x="139701" y="15808"/>
            <a:ext cx="10515600" cy="43316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MY" sz="4400" b="1"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15" name="Rectangle 14">
            <a:extLst>
              <a:ext uri="{FF2B5EF4-FFF2-40B4-BE49-F238E27FC236}">
                <a16:creationId xmlns:a16="http://schemas.microsoft.com/office/drawing/2014/main" id="{15D177AF-D3F5-480D-9576-F1A0CA41FFD5}"/>
              </a:ext>
            </a:extLst>
          </p:cNvPr>
          <p:cNvSpPr/>
          <p:nvPr/>
        </p:nvSpPr>
        <p:spPr>
          <a:xfrm>
            <a:off x="8910097" y="3989709"/>
            <a:ext cx="3106056"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Customer Loyalty</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Dependent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D9F8439-5024-4C69-BC85-2B11B411BBF3}"/>
              </a:ext>
            </a:extLst>
          </p:cNvPr>
          <p:cNvSpPr txBox="1"/>
          <p:nvPr/>
        </p:nvSpPr>
        <p:spPr>
          <a:xfrm>
            <a:off x="0" y="3762558"/>
            <a:ext cx="29318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Independent Variable</a:t>
            </a:r>
          </a:p>
        </p:txBody>
      </p:sp>
      <p:sp>
        <p:nvSpPr>
          <p:cNvPr id="18" name="TextBox 17">
            <a:extLst>
              <a:ext uri="{FF2B5EF4-FFF2-40B4-BE49-F238E27FC236}">
                <a16:creationId xmlns:a16="http://schemas.microsoft.com/office/drawing/2014/main" id="{C0FB21CA-3E67-4637-B8CC-2B44D536F6C8}"/>
              </a:ext>
            </a:extLst>
          </p:cNvPr>
          <p:cNvSpPr txBox="1"/>
          <p:nvPr/>
        </p:nvSpPr>
        <p:spPr>
          <a:xfrm>
            <a:off x="8715737" y="3424331"/>
            <a:ext cx="28828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Dependent Variable</a:t>
            </a:r>
          </a:p>
        </p:txBody>
      </p:sp>
      <p:sp>
        <p:nvSpPr>
          <p:cNvPr id="19" name="Rectangle 18">
            <a:extLst>
              <a:ext uri="{FF2B5EF4-FFF2-40B4-BE49-F238E27FC236}">
                <a16:creationId xmlns:a16="http://schemas.microsoft.com/office/drawing/2014/main" id="{4CB27135-B8F1-4959-B888-6574ADCBAF16}"/>
              </a:ext>
            </a:extLst>
          </p:cNvPr>
          <p:cNvSpPr/>
          <p:nvPr/>
        </p:nvSpPr>
        <p:spPr>
          <a:xfrm>
            <a:off x="3058525" y="5582621"/>
            <a:ext cx="3106056" cy="820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Perceived Risk</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Moderating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977DBD6-8ED3-40A1-892D-6351387BC041}"/>
              </a:ext>
            </a:extLst>
          </p:cNvPr>
          <p:cNvSpPr/>
          <p:nvPr/>
        </p:nvSpPr>
        <p:spPr>
          <a:xfrm>
            <a:off x="6560458" y="5582621"/>
            <a:ext cx="3106056" cy="81298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Gender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Moderating Variable</a:t>
            </a: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7436378-6737-4CAB-9934-407076DAD4A0}"/>
              </a:ext>
            </a:extLst>
          </p:cNvPr>
          <p:cNvSpPr txBox="1"/>
          <p:nvPr/>
        </p:nvSpPr>
        <p:spPr>
          <a:xfrm>
            <a:off x="2989944" y="6322585"/>
            <a:ext cx="3106056"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panose="020F0502020204030204"/>
                <a:ea typeface="+mn-ea"/>
                <a:cs typeface="+mn-cs"/>
              </a:rPr>
              <a:t>Continuous Variable</a:t>
            </a:r>
          </a:p>
        </p:txBody>
      </p:sp>
      <p:sp>
        <p:nvSpPr>
          <p:cNvPr id="22" name="TextBox 21">
            <a:extLst>
              <a:ext uri="{FF2B5EF4-FFF2-40B4-BE49-F238E27FC236}">
                <a16:creationId xmlns:a16="http://schemas.microsoft.com/office/drawing/2014/main" id="{CAF61252-006C-4422-8F2B-5DCF03E0406E}"/>
              </a:ext>
            </a:extLst>
          </p:cNvPr>
          <p:cNvSpPr txBox="1"/>
          <p:nvPr/>
        </p:nvSpPr>
        <p:spPr>
          <a:xfrm>
            <a:off x="6560458" y="6322585"/>
            <a:ext cx="3106056"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panose="020F0502020204030204"/>
                <a:ea typeface="+mn-ea"/>
                <a:cs typeface="+mn-cs"/>
              </a:rPr>
              <a:t>Categorical Variable</a:t>
            </a:r>
          </a:p>
        </p:txBody>
      </p:sp>
      <p:sp>
        <p:nvSpPr>
          <p:cNvPr id="25" name="Rectangle 24">
            <a:extLst>
              <a:ext uri="{FF2B5EF4-FFF2-40B4-BE49-F238E27FC236}">
                <a16:creationId xmlns:a16="http://schemas.microsoft.com/office/drawing/2014/main" id="{7E9D35EC-B8AD-4BFE-868A-A5E9D37A0203}"/>
              </a:ext>
            </a:extLst>
          </p:cNvPr>
          <p:cNvSpPr/>
          <p:nvPr/>
        </p:nvSpPr>
        <p:spPr>
          <a:xfrm>
            <a:off x="4712691" y="3236711"/>
            <a:ext cx="2830750" cy="12985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Customer 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(Mediating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17">
            <a:extLst>
              <a:ext uri="{FF2B5EF4-FFF2-40B4-BE49-F238E27FC236}">
                <a16:creationId xmlns:a16="http://schemas.microsoft.com/office/drawing/2014/main" id="{54C8D1EE-127B-4B54-A78B-E649FFF0EE65}"/>
              </a:ext>
            </a:extLst>
          </p:cNvPr>
          <p:cNvSpPr txBox="1">
            <a:spLocks noChangeArrowheads="1"/>
          </p:cNvSpPr>
          <p:nvPr/>
        </p:nvSpPr>
        <p:spPr bwMode="auto">
          <a:xfrm>
            <a:off x="5763555" y="4920288"/>
            <a:ext cx="552960" cy="329977"/>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itchFamily="16" charset="0"/>
              </a:rPr>
              <a:t>c</a:t>
            </a:r>
          </a:p>
        </p:txBody>
      </p:sp>
      <p:sp>
        <p:nvSpPr>
          <p:cNvPr id="29" name="TextBox 17">
            <a:extLst>
              <a:ext uri="{FF2B5EF4-FFF2-40B4-BE49-F238E27FC236}">
                <a16:creationId xmlns:a16="http://schemas.microsoft.com/office/drawing/2014/main" id="{4D082177-6129-4440-BD3B-E814C71C1E46}"/>
              </a:ext>
            </a:extLst>
          </p:cNvPr>
          <p:cNvSpPr txBox="1">
            <a:spLocks noChangeArrowheads="1"/>
          </p:cNvSpPr>
          <p:nvPr/>
        </p:nvSpPr>
        <p:spPr bwMode="auto">
          <a:xfrm>
            <a:off x="3545809" y="3370250"/>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6" charset="0"/>
              </a:rPr>
              <a:t>a</a:t>
            </a:r>
          </a:p>
        </p:txBody>
      </p:sp>
      <p:sp>
        <p:nvSpPr>
          <p:cNvPr id="30" name="TextBox 17">
            <a:extLst>
              <a:ext uri="{FF2B5EF4-FFF2-40B4-BE49-F238E27FC236}">
                <a16:creationId xmlns:a16="http://schemas.microsoft.com/office/drawing/2014/main" id="{C3E441A7-60DD-4A0D-818E-D4A52F506E07}"/>
              </a:ext>
            </a:extLst>
          </p:cNvPr>
          <p:cNvSpPr txBox="1">
            <a:spLocks noChangeArrowheads="1"/>
          </p:cNvSpPr>
          <p:nvPr/>
        </p:nvSpPr>
        <p:spPr bwMode="auto">
          <a:xfrm>
            <a:off x="7837006" y="3299954"/>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6" charset="0"/>
              </a:rPr>
              <a:t>b</a:t>
            </a:r>
          </a:p>
        </p:txBody>
      </p:sp>
      <p:sp>
        <p:nvSpPr>
          <p:cNvPr id="33" name="Rectangle 32">
            <a:extLst>
              <a:ext uri="{FF2B5EF4-FFF2-40B4-BE49-F238E27FC236}">
                <a16:creationId xmlns:a16="http://schemas.microsoft.com/office/drawing/2014/main" id="{31ED235A-CC26-4AF5-9FC9-B5E16E4C4D62}"/>
              </a:ext>
            </a:extLst>
          </p:cNvPr>
          <p:cNvSpPr/>
          <p:nvPr/>
        </p:nvSpPr>
        <p:spPr>
          <a:xfrm>
            <a:off x="139701" y="4141462"/>
            <a:ext cx="2931888"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Service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(Independent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Arrow Connector 37">
            <a:extLst>
              <a:ext uri="{FF2B5EF4-FFF2-40B4-BE49-F238E27FC236}">
                <a16:creationId xmlns:a16="http://schemas.microsoft.com/office/drawing/2014/main" id="{6926E51A-2950-4FD8-B654-10319EAE88B6}"/>
              </a:ext>
            </a:extLst>
          </p:cNvPr>
          <p:cNvCxnSpPr>
            <a:cxnSpLocks/>
          </p:cNvCxnSpPr>
          <p:nvPr/>
        </p:nvCxnSpPr>
        <p:spPr>
          <a:xfrm flipV="1">
            <a:off x="3071589" y="3760756"/>
            <a:ext cx="1539964" cy="70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5AFC186-60B4-4EC5-930D-F638D66F5B0D}"/>
              </a:ext>
            </a:extLst>
          </p:cNvPr>
          <p:cNvCxnSpPr>
            <a:cxnSpLocks/>
            <a:stCxn id="19" idx="0"/>
          </p:cNvCxnSpPr>
          <p:nvPr/>
        </p:nvCxnSpPr>
        <p:spPr>
          <a:xfrm flipH="1" flipV="1">
            <a:off x="4611552" y="4935178"/>
            <a:ext cx="1" cy="647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308176"/>
      </p:ext>
    </p:extLst>
  </p:cSld>
  <p:clrMapOvr>
    <a:masterClrMapping/>
  </p:clrMapOvr>
</p:sld>
</file>

<file path=ppt/theme/theme1.xml><?xml version="1.0" encoding="utf-8"?>
<a:theme xmlns:a="http://schemas.openxmlformats.org/drawingml/2006/main" name="2_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3.xml><?xml version="1.0" encoding="utf-8"?>
<a:theme xmlns:a="http://schemas.openxmlformats.org/drawingml/2006/main" name="APU Level 3 Slides Template">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6.xml><?xml version="1.0" encoding="utf-8"?>
<a:theme xmlns:a="http://schemas.openxmlformats.org/drawingml/2006/main" name="3_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TotalTime>
  <Words>12646</Words>
  <Application>Microsoft Office PowerPoint</Application>
  <PresentationFormat>Widescreen</PresentationFormat>
  <Paragraphs>1331</Paragraphs>
  <Slides>115</Slides>
  <Notes>5</Notes>
  <HiddenSlides>0</HiddenSlides>
  <MMClips>0</MMClips>
  <ScaleCrop>false</ScaleCrop>
  <HeadingPairs>
    <vt:vector size="6" baseType="variant">
      <vt:variant>
        <vt:lpstr>Fonts Used</vt:lpstr>
      </vt:variant>
      <vt:variant>
        <vt:i4>31</vt:i4>
      </vt:variant>
      <vt:variant>
        <vt:lpstr>Theme</vt:lpstr>
      </vt:variant>
      <vt:variant>
        <vt:i4>8</vt:i4>
      </vt:variant>
      <vt:variant>
        <vt:lpstr>Slide Titles</vt:lpstr>
      </vt:variant>
      <vt:variant>
        <vt:i4>115</vt:i4>
      </vt:variant>
    </vt:vector>
  </HeadingPairs>
  <TitlesOfParts>
    <vt:vector size="154" baseType="lpstr">
      <vt:lpstr>Abadi</vt:lpstr>
      <vt:lpstr>Aharoni</vt:lpstr>
      <vt:lpstr>Arial</vt:lpstr>
      <vt:lpstr>Arial Narrow</vt:lpstr>
      <vt:lpstr>Britannic Bold</vt:lpstr>
      <vt:lpstr>Calibri</vt:lpstr>
      <vt:lpstr>Calibri Light</vt:lpstr>
      <vt:lpstr>CronosPro-Bold</vt:lpstr>
      <vt:lpstr>Elephant</vt:lpstr>
      <vt:lpstr>Garamond-Light</vt:lpstr>
      <vt:lpstr>Garamond-LightItalic</vt:lpstr>
      <vt:lpstr>Georgia</vt:lpstr>
      <vt:lpstr>Gill Sans MT</vt:lpstr>
      <vt:lpstr>MeridienLTStd-BoldItalic</vt:lpstr>
      <vt:lpstr>MeridienLTStd-Roman</vt:lpstr>
      <vt:lpstr>MinionPro-It</vt:lpstr>
      <vt:lpstr>MinionPro-Regular</vt:lpstr>
      <vt:lpstr>NewsGothicBT-Bold</vt:lpstr>
      <vt:lpstr>NewsGothicBT-BoldItalic</vt:lpstr>
      <vt:lpstr>NewsGothicBT-Roman</vt:lpstr>
      <vt:lpstr>Noto Sans</vt:lpstr>
      <vt:lpstr>OptimaLTStd-Bold</vt:lpstr>
      <vt:lpstr>Sabon-Italic</vt:lpstr>
      <vt:lpstr>Sabon-Roman</vt:lpstr>
      <vt:lpstr>Tahoma</vt:lpstr>
      <vt:lpstr>The Hand Bold</vt:lpstr>
      <vt:lpstr>The Serif Hand Black</vt:lpstr>
      <vt:lpstr>Times New Roman</vt:lpstr>
      <vt:lpstr>Wingdings</vt:lpstr>
      <vt:lpstr>ZapfDingbats</vt:lpstr>
      <vt:lpstr>ZapfDingbatsStd</vt:lpstr>
      <vt:lpstr>2_UCTI-Template-level-3</vt:lpstr>
      <vt:lpstr>Parcel</vt:lpstr>
      <vt:lpstr>APU Level 3 Slides Template</vt:lpstr>
      <vt:lpstr>Office Theme</vt:lpstr>
      <vt:lpstr>SketchyVTI</vt:lpstr>
      <vt:lpstr>3_UCTI-Template-level-3</vt:lpstr>
      <vt:lpstr>3_Office Theme</vt:lpstr>
      <vt:lpstr>1_Office Theme</vt:lpstr>
      <vt:lpstr>Define problem statement, develop research objectives, research questions, hypothesis and conceptual frameworks</vt:lpstr>
      <vt:lpstr>Chapter 1: Introduction</vt:lpstr>
      <vt:lpstr>How to write a background of your study?</vt:lpstr>
      <vt:lpstr>Background</vt:lpstr>
      <vt:lpstr>PowerPoint Presentation</vt:lpstr>
      <vt:lpstr>Common Mistakes in Proposal Defense/Viva </vt:lpstr>
      <vt:lpstr>PowerPoint Presentation</vt:lpstr>
      <vt:lpstr>Problem Identification  </vt:lpstr>
      <vt:lpstr>Research Problem</vt:lpstr>
      <vt:lpstr>Problem Identification Is a Research Problem? - Creswell</vt:lpstr>
      <vt:lpstr>Problem Identification? - Creswell</vt:lpstr>
      <vt:lpstr>Problem Identification  Sekaran &amp; Bougie (2016)</vt:lpstr>
      <vt:lpstr>PowerPoint Presentation</vt:lpstr>
      <vt:lpstr>Bringing clarity and focus to the problem</vt:lpstr>
      <vt:lpstr>Problem vs Symptom</vt:lpstr>
      <vt:lpstr>Problems versus symptoms of problems.  Address the true cause – Not the symptom</vt:lpstr>
      <vt:lpstr>Three Initial stages of Research Process</vt:lpstr>
      <vt:lpstr>Practical Research Problems</vt:lpstr>
      <vt:lpstr>Theoretical Research Problem</vt:lpstr>
      <vt:lpstr>Why the Research Problem Is Important</vt:lpstr>
      <vt:lpstr>What are the Components of a Problem Statement</vt:lpstr>
      <vt:lpstr>Deficiency model </vt:lpstr>
      <vt:lpstr>Deficiency Model - Creswell</vt:lpstr>
      <vt:lpstr>Determining Whether a Problem Should Be Researched</vt:lpstr>
      <vt:lpstr>Research Problem – ways to assess whether you should research a problem:</vt:lpstr>
      <vt:lpstr>Research Problem – ways to assess whether you should research a problem:</vt:lpstr>
      <vt:lpstr>PowerPoint Presentation</vt:lpstr>
      <vt:lpstr>Five Elements of a “Problem Statement”</vt:lpstr>
      <vt:lpstr>1. Advancing the Topic</vt:lpstr>
      <vt:lpstr>The Narrative Hook</vt:lpstr>
      <vt:lpstr>2. Stating the Research Problem</vt:lpstr>
      <vt:lpstr>Identify the Problem</vt:lpstr>
      <vt:lpstr>3. Justifying the Importance of the Research Problem</vt:lpstr>
      <vt:lpstr>Evidence from Literature</vt:lpstr>
      <vt:lpstr>4. Identifying Deficiencies in the Evidence</vt:lpstr>
      <vt:lpstr>Research Gap: Example - Teacher Bullying</vt:lpstr>
      <vt:lpstr>5. Identify the Audience</vt:lpstr>
      <vt:lpstr>Example of the Flow of Ideas in the Problem Statement</vt:lpstr>
      <vt:lpstr>Five Elements of a “Problem Statement”</vt:lpstr>
      <vt:lpstr>PowerPoint Presentation</vt:lpstr>
      <vt:lpstr>Example of the Flow of Ideas in the Problem Statement</vt:lpstr>
      <vt:lpstr>Five Elements of a “Problem Statement”</vt:lpstr>
      <vt:lpstr>Exercise</vt:lpstr>
      <vt:lpstr>Deficiency Model - Cresswell</vt:lpstr>
      <vt:lpstr>PowerPoint Presentation</vt:lpstr>
      <vt:lpstr>KEYWORDS THAT SIGNIFY ‘GAP’</vt:lpstr>
      <vt:lpstr>PowerPoint Presentation</vt:lpstr>
      <vt:lpstr>Example : Way to Measure the Concept Precarious Working Conditions in Oil Palm Plantations</vt:lpstr>
      <vt:lpstr>Example :The Theory of Planned Behaviour as a Framework for Whistle-Blowing Intentions</vt:lpstr>
      <vt:lpstr>Another way of writing the problem statement. </vt:lpstr>
      <vt:lpstr>Merriam and Tisdell (2015)</vt:lpstr>
      <vt:lpstr>Three important components to the problem statement.</vt:lpstr>
      <vt:lpstr>Three important components to the problem statement.</vt:lpstr>
      <vt:lpstr>Three important components to the problem statement.</vt:lpstr>
      <vt:lpstr>Problem Statement</vt:lpstr>
      <vt:lpstr>PROBLEM STATEMENT: ENGAGING MOMENTS: ADULT EDUCATORS READING AND RESPONDING TO EMOTION IN THE CLASSROOM. An explratory study.</vt:lpstr>
      <vt:lpstr>PROBLEM STATEMENT: THE ROLE OF SELF-DIRECTED LEARNING IN OLDER ADULTS’ HEALTH CARE.</vt:lpstr>
      <vt:lpstr>Low self-control and fraud offending</vt:lpstr>
      <vt:lpstr> Personality and Cross-Cultural Adjustment among Expatriate Assignees in Malaysia</vt:lpstr>
      <vt:lpstr>Putting It Together: Title, Problem Statements, Purpose Statements, and Research Questions</vt:lpstr>
      <vt:lpstr>Putting It Together: Title, Problem Statements, Purpose Statements, and Research Questions  </vt:lpstr>
      <vt:lpstr>Recap: Problem statement is aligned to Research Objective and Research Questions</vt:lpstr>
      <vt:lpstr>LO 2: Develop Research Purpose/Objective and Research Questions</vt:lpstr>
      <vt:lpstr>Purpose Statement and Objective</vt:lpstr>
      <vt:lpstr>  Research Purpose/Objective  </vt:lpstr>
      <vt:lpstr>PowerPoint Presentation</vt:lpstr>
      <vt:lpstr>PowerPoint Presentation</vt:lpstr>
      <vt:lpstr> Examples of research objectives  Source Awang Z. 2012 </vt:lpstr>
      <vt:lpstr> Examples of research objectives  Source Awang Z. 2012 </vt:lpstr>
      <vt:lpstr> Examples of research objectives   Source: Sekaran and Bougie </vt:lpstr>
      <vt:lpstr> Research objectives  - Exercise  </vt:lpstr>
      <vt:lpstr>Research Questions</vt:lpstr>
      <vt:lpstr>Research Questions: focusing on exactly what we are trying to understand</vt:lpstr>
      <vt:lpstr>Types of Questions</vt:lpstr>
      <vt:lpstr>Examples of Research Questions: Source – Awang, Z. 2012</vt:lpstr>
      <vt:lpstr>PowerPoint Presentation</vt:lpstr>
      <vt:lpstr>What makes a strong research question?</vt:lpstr>
      <vt:lpstr>Research Aims and Question Formulation</vt:lpstr>
      <vt:lpstr>PowerPoint Presentation</vt:lpstr>
      <vt:lpstr>LO3 Develop hypotheses for a study</vt:lpstr>
      <vt:lpstr>PowerPoint Presentation</vt:lpstr>
      <vt:lpstr>Null &amp; Alternate Hypothesis</vt:lpstr>
      <vt:lpstr>Null Hypothesis</vt:lpstr>
      <vt:lpstr>Alternate hypothesis</vt:lpstr>
      <vt:lpstr> Directional or Non-directional. </vt:lpstr>
      <vt:lpstr>Practice: Write a directional and a non directional hypothesis</vt:lpstr>
      <vt:lpstr>Practice</vt:lpstr>
      <vt:lpstr>HYPOTHESES</vt:lpstr>
      <vt:lpstr>PowerPoint Presentation</vt:lpstr>
      <vt:lpstr>PowerPoint Presentation</vt:lpstr>
      <vt:lpstr>Putting It Together: Problem Statements, Purpose Statements, and Research Questions</vt:lpstr>
      <vt:lpstr>Significance of Study</vt:lpstr>
      <vt:lpstr>Scope of the Study</vt:lpstr>
      <vt:lpstr>Scope of the Study</vt:lpstr>
      <vt:lpstr> Limitations of the Study </vt:lpstr>
      <vt:lpstr>PowerPoint Presentation</vt:lpstr>
      <vt:lpstr>LO4: Design your Research Framework</vt:lpstr>
      <vt:lpstr>Theoretical Framework</vt:lpstr>
      <vt:lpstr>Theoretical Framework</vt:lpstr>
      <vt:lpstr>Theoretical Framework</vt:lpstr>
      <vt:lpstr>Theoretical Framework</vt:lpstr>
      <vt:lpstr>Example: The relationship between service quality, customer satisfaction, and customer loyalty in the higher education industry in Malaysia </vt:lpstr>
      <vt:lpstr>Thomassen’s Customer Satisfaction Model </vt:lpstr>
      <vt:lpstr>Exercise</vt:lpstr>
      <vt:lpstr>Types of Conceptual Frameworks</vt:lpstr>
      <vt:lpstr>Correlational studies</vt:lpstr>
      <vt:lpstr>Path Least Squares</vt:lpstr>
      <vt:lpstr>Regression studies</vt:lpstr>
      <vt:lpstr>Mediating and Moderating Variables</vt:lpstr>
      <vt:lpstr>Exercise – Write the hypothesis</vt:lpstr>
      <vt:lpstr>Exercise – Write the hypothesis</vt:lpstr>
      <vt:lpstr>Exercise – Write the hypothesis</vt:lpstr>
      <vt:lpstr>Exercise - Mediator</vt:lpstr>
      <vt:lpstr>Categorical Variables: Gender 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jugindar singh</dc:creator>
  <cp:lastModifiedBy>jugindar singh</cp:lastModifiedBy>
  <cp:revision>63</cp:revision>
  <dcterms:created xsi:type="dcterms:W3CDTF">2020-05-19T08:07:11Z</dcterms:created>
  <dcterms:modified xsi:type="dcterms:W3CDTF">2022-04-03T02:45:27Z</dcterms:modified>
</cp:coreProperties>
</file>