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FA3"/>
    <a:srgbClr val="A2C1FE"/>
    <a:srgbClr val="FCFEB9"/>
    <a:srgbClr val="CECECE"/>
    <a:srgbClr val="B2B2B2"/>
    <a:srgbClr val="C44C4C"/>
    <a:srgbClr val="8ABCE6"/>
    <a:srgbClr val="BA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5" autoAdjust="0"/>
    <p:restoredTop sz="94702" autoAdjust="0"/>
  </p:normalViewPr>
  <p:slideViewPr>
    <p:cSldViewPr snapToGrid="0">
      <p:cViewPr>
        <p:scale>
          <a:sx n="50" d="100"/>
          <a:sy n="50" d="100"/>
        </p:scale>
        <p:origin x="15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030" y="109529"/>
            <a:ext cx="6744170" cy="310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400" dirty="0">
                <a:latin typeface="Book Antiqua" pitchFamily="18" charset="0"/>
              </a:rPr>
              <a:t>Asia Pacific University </a:t>
            </a:r>
            <a:r>
              <a:rPr lang="en-US" sz="1400" dirty="0" smtClean="0">
                <a:latin typeface="Book Antiqua" pitchFamily="18" charset="0"/>
              </a:rPr>
              <a:t>of </a:t>
            </a:r>
            <a:r>
              <a:rPr lang="en-US" sz="1400" dirty="0">
                <a:latin typeface="Book Antiqua" pitchFamily="18" charset="0"/>
              </a:rPr>
              <a:t>Technology and Innovation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33801" y="9522070"/>
            <a:ext cx="41037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7CC0BFB6-5620-40A7-A10C-C8237A90801E}" type="slidenum">
              <a:rPr lang="en-US" sz="1400">
                <a:latin typeface="Book Antiqua" pitchFamily="18" charset="0"/>
              </a:rPr>
              <a:pPr algn="r" eaLnBrk="0" hangingPunct="0"/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1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5179"/>
            <a:ext cx="4991947" cy="41829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868363"/>
            <a:ext cx="4641850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030" y="111353"/>
            <a:ext cx="6744170" cy="3066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400">
                <a:latin typeface="Book Antiqua" pitchFamily="18" charset="0"/>
              </a:rPr>
              <a:t>Asia Pacific University College of Technology and Innovation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33801" y="9522070"/>
            <a:ext cx="41037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972E4C37-C037-46C6-996B-C799EBB41B3B}" type="slidenum">
              <a:rPr lang="en-US" sz="1400">
                <a:latin typeface="Book Antiqua" pitchFamily="18" charset="0"/>
              </a:rPr>
              <a:pPr algn="r" eaLnBrk="0" hangingPunct="0"/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9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0" descr="ucti_logo_transparent_sma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606" y="2417763"/>
            <a:ext cx="2074862" cy="20748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3" name="Picture 17" descr="ucti_globe1_transparent_small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0825" y="2016125"/>
            <a:ext cx="5325727" cy="53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 descr="AP-UCTI-final(26-01-05)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672387" y="0"/>
            <a:ext cx="146843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800" dirty="0"/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00"/>
              <a:t>Title of Slides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Entry Strategies: Emerging Market Economies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Connect Brands to the Market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51054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000" smtClean="0"/>
              <a:t>There is no such thing as an ‘Indian’ or ‘Chinese’ market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Every national market is made up of several highly unique and fragmented markets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Local brands thrive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 smtClean="0"/>
              <a:t>Localize the brand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Tailor brand to individual markets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Use the national/regional language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z="1800" smtClean="0"/>
              <a:t>Eg: MTV Asia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endParaRPr lang="en-US" sz="1800" smtClean="0"/>
          </a:p>
        </p:txBody>
      </p:sp>
      <p:pic>
        <p:nvPicPr>
          <p:cNvPr id="27653" name="Picture 5" descr="37%20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524000"/>
            <a:ext cx="2651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mtv_P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Connect Brands to the Market (cont.)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334000" cy="51054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1800" smtClean="0"/>
              <a:t>Use local brands to establish market presence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600" smtClean="0"/>
              <a:t>Use the existing goodwill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600" smtClean="0"/>
              <a:t>Find brands that reflect the spirit of the company</a:t>
            </a:r>
          </a:p>
          <a:p>
            <a:pPr eaLnBrk="1" hangingPunct="1">
              <a:lnSpc>
                <a:spcPct val="125000"/>
              </a:lnSpc>
            </a:pPr>
            <a:r>
              <a:rPr lang="en-US" sz="1800" smtClean="0"/>
              <a:t>Grow local brands when possible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600" smtClean="0"/>
              <a:t>Acquiring local brands may be expensive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600" smtClean="0"/>
              <a:t>Create brands to counter well established local brands in their own market. Eg: Coca Cola’s Tian Yu Di</a:t>
            </a:r>
          </a:p>
          <a:p>
            <a:pPr eaLnBrk="1" hangingPunct="1">
              <a:lnSpc>
                <a:spcPct val="125000"/>
              </a:lnSpc>
            </a:pPr>
            <a:r>
              <a:rPr lang="en-US" sz="1800" smtClean="0"/>
              <a:t>Brands mean something different in emerging markets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600" smtClean="0"/>
              <a:t>Global brands may benefit because of their foreignness. Eg: Pizza Hut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600" smtClean="0"/>
              <a:t>Or they may lose in areas where they are not recognized</a:t>
            </a:r>
          </a:p>
        </p:txBody>
      </p:sp>
      <p:pic>
        <p:nvPicPr>
          <p:cNvPr id="96261" name="Picture 5" descr="dsc_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75125"/>
            <a:ext cx="3581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can03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1362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6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7575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Challenges: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Youthful and Growing Populations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Opportunities: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Think Young</a:t>
            </a:r>
          </a:p>
        </p:txBody>
      </p:sp>
    </p:spTree>
    <p:extLst>
      <p:ext uri="{BB962C8B-B14F-4D97-AF65-F5344CB8AC3E}">
        <p14:creationId xmlns:p14="http://schemas.microsoft.com/office/powerpoint/2010/main" val="31089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Think Young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1842" y="1047973"/>
            <a:ext cx="5232042" cy="45307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Young countries</a:t>
            </a:r>
            <a:r>
              <a:rPr lang="en-US" sz="2800" dirty="0" smtClean="0"/>
              <a:t>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000" dirty="0" smtClean="0"/>
              <a:t>Young adults make up nearly half the population in several of these countries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000" dirty="0" smtClean="0"/>
              <a:t>High birth rates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Create loyal customers when they’re young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Make your product ‘cool’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000" dirty="0" smtClean="0"/>
              <a:t>Huge market for entertainment, apparel, computers, fashion and other such youthful products and services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000" dirty="0" smtClean="0"/>
              <a:t>Young celebrity endorsements. </a:t>
            </a:r>
            <a:r>
              <a:rPr lang="en-US" sz="2000" dirty="0" err="1" smtClean="0"/>
              <a:t>Eg</a:t>
            </a:r>
            <a:r>
              <a:rPr lang="en-US" sz="2000" dirty="0" smtClean="0"/>
              <a:t>: </a:t>
            </a:r>
            <a:r>
              <a:rPr lang="en-US" sz="2000" dirty="0" err="1" smtClean="0"/>
              <a:t>Fastrack</a:t>
            </a:r>
            <a:r>
              <a:rPr lang="en-US" sz="2000" dirty="0" smtClean="0"/>
              <a:t> watches –MTV India VJs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18440" name="Picture 8" descr="032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1242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bi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9050"/>
            <a:ext cx="297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Think Young (cont.)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724400"/>
          </a:xfrm>
        </p:spPr>
        <p:txBody>
          <a:bodyPr/>
          <a:lstStyle/>
          <a:p>
            <a:pPr eaLnBrk="1" hangingPunct="1"/>
            <a:r>
              <a:rPr lang="en-US" smtClean="0"/>
              <a:t>Multiple channels of communication to reach the young</a:t>
            </a:r>
          </a:p>
          <a:p>
            <a:pPr lvl="1" eaLnBrk="1" hangingPunct="1"/>
            <a:r>
              <a:rPr lang="en-US" sz="1800" smtClean="0"/>
              <a:t>Eg: Community Internet for youth in the Dominican Republic</a:t>
            </a:r>
          </a:p>
          <a:p>
            <a:pPr eaLnBrk="1" hangingPunct="1"/>
            <a:r>
              <a:rPr lang="en-US" smtClean="0"/>
              <a:t>‘Dual passports’</a:t>
            </a:r>
          </a:p>
          <a:p>
            <a:pPr lvl="1" eaLnBrk="1" hangingPunct="1"/>
            <a:r>
              <a:rPr lang="en-US" sz="1800" smtClean="0"/>
              <a:t>Although plugged into global culture, youth are deeply rooted in their own culture and tradition</a:t>
            </a:r>
          </a:p>
          <a:p>
            <a:pPr lvl="1" eaLnBrk="1" hangingPunct="1"/>
            <a:r>
              <a:rPr lang="en-US" sz="1800" smtClean="0"/>
              <a:t>Individualism ranks higher than communities</a:t>
            </a:r>
          </a:p>
          <a:p>
            <a:pPr lvl="1" eaLnBrk="1" hangingPunct="1"/>
            <a:r>
              <a:rPr lang="en-US" sz="1800" smtClean="0"/>
              <a:t>Global theme, local feel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97287" name="Picture 7" descr="YIRN_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6" y="2362200"/>
            <a:ext cx="369838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3775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Challenges: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Limited Income and Space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7432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Opportunity: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Grow Big by Thinking Small</a:t>
            </a:r>
          </a:p>
        </p:txBody>
      </p:sp>
    </p:spTree>
    <p:extLst>
      <p:ext uri="{BB962C8B-B14F-4D97-AF65-F5344CB8AC3E}">
        <p14:creationId xmlns:p14="http://schemas.microsoft.com/office/powerpoint/2010/main" val="309309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Grow Big By Thinking Small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2000" smtClean="0"/>
              <a:t>Reducing pack size to reach a larger audience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smtClean="0"/>
              <a:t>Smaller packages for price, not convenience</a:t>
            </a:r>
          </a:p>
          <a:p>
            <a:pPr eaLnBrk="1" hangingPunct="1">
              <a:lnSpc>
                <a:spcPct val="115000"/>
              </a:lnSpc>
            </a:pPr>
            <a:r>
              <a:rPr lang="en-US" sz="2000" smtClean="0"/>
              <a:t>Installment plans for products that are expensive or out of reach to most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smtClean="0"/>
              <a:t>Eg: The Maruti Suzuki car for at a down payment of Rs.2000($45) and 0% interest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1600" b="1" smtClean="0"/>
          </a:p>
          <a:p>
            <a:pPr eaLnBrk="1" hangingPunct="1">
              <a:buFont typeface="Wingdings" pitchFamily="2" charset="2"/>
              <a:buNone/>
            </a:pPr>
            <a:endParaRPr lang="en-US" sz="1600" b="1" smtClean="0"/>
          </a:p>
        </p:txBody>
      </p:sp>
      <p:pic>
        <p:nvPicPr>
          <p:cNvPr id="22532" name="Picture 5" descr="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38450"/>
            <a:ext cx="25146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Grow Big By Thinking Small (cont.)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z="2000" smtClean="0"/>
              <a:t>Small packs with several variants popular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smtClean="0"/>
              <a:t>Allow customers to get a wide choice of products for their scarce resources</a:t>
            </a:r>
          </a:p>
          <a:p>
            <a:pPr eaLnBrk="1" hangingPunct="1">
              <a:lnSpc>
                <a:spcPct val="115000"/>
              </a:lnSpc>
            </a:pPr>
            <a:r>
              <a:rPr lang="en-US" sz="2000" smtClean="0"/>
              <a:t>Pool demand</a:t>
            </a:r>
          </a:p>
          <a:p>
            <a:pPr lvl="1" eaLnBrk="1" hangingPunct="1"/>
            <a:r>
              <a:rPr lang="en-US" sz="1800" smtClean="0"/>
              <a:t>What one customer may not be able to afford, several customers together can</a:t>
            </a:r>
          </a:p>
          <a:p>
            <a:pPr lvl="1" eaLnBrk="1" hangingPunct="1"/>
            <a:r>
              <a:rPr lang="en-US" sz="1800" smtClean="0"/>
              <a:t>Eg: E-Choupal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98309" name="Picture 5" descr="echou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629025"/>
            <a:ext cx="4762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Challenge: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Underdeveloped infrastructure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155892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Opportunity: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Working with Technology</a:t>
            </a:r>
          </a:p>
        </p:txBody>
      </p:sp>
    </p:spTree>
    <p:extLst>
      <p:ext uri="{BB962C8B-B14F-4D97-AF65-F5344CB8AC3E}">
        <p14:creationId xmlns:p14="http://schemas.microsoft.com/office/powerpoint/2010/main" val="4623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Working with Technology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114800" y="1676400"/>
            <a:ext cx="4800600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200" b="0"/>
              <a:t> Create markets in the gaps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1800" b="0"/>
              <a:t> Find ways to fill gaps in infrastructure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1800" b="0"/>
              <a:t>Eg:  Aquaguard in India, Sulabh International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200" b="0"/>
              <a:t> Create work around solutions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200" b="0"/>
              <a:t> </a:t>
            </a:r>
            <a:r>
              <a:rPr lang="en-US" sz="1800" b="0"/>
              <a:t>Work within limitations of climate, infrastructure and resources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1800" b="0"/>
              <a:t>Eg: Crank powered radio in Africa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200" b="0"/>
              <a:t> Build infrastructure to support the business or use existing infrastructure creatively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b="0"/>
          </a:p>
        </p:txBody>
      </p:sp>
      <p:pic>
        <p:nvPicPr>
          <p:cNvPr id="24582" name="Picture 6" descr="f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5425"/>
            <a:ext cx="2362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23loo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08325"/>
            <a:ext cx="266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baygen_short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00"/>
            <a:ext cx="26193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 descr="800px-Map-EmergingMarkets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33400" y="654050"/>
            <a:ext cx="46962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Garamond" pitchFamily="18" charset="0"/>
              </a:rPr>
              <a:t>Emerging Markets</a:t>
            </a:r>
          </a:p>
        </p:txBody>
      </p:sp>
    </p:spTree>
    <p:extLst>
      <p:ext uri="{BB962C8B-B14F-4D97-AF65-F5344CB8AC3E}">
        <p14:creationId xmlns:p14="http://schemas.microsoft.com/office/powerpoint/2010/main" val="12321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Working with Technology (cont.)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pPr eaLnBrk="1" hangingPunct="1"/>
            <a:r>
              <a:rPr lang="en-US" smtClean="0"/>
              <a:t> Recognize unseen rivals</a:t>
            </a:r>
          </a:p>
          <a:p>
            <a:pPr lvl="1" eaLnBrk="1" hangingPunct="1"/>
            <a:r>
              <a:rPr lang="en-US" sz="1800" smtClean="0"/>
              <a:t>Thriving business in counterfeits</a:t>
            </a:r>
          </a:p>
          <a:p>
            <a:pPr lvl="1" eaLnBrk="1" hangingPunct="1"/>
            <a:r>
              <a:rPr lang="en-US" sz="1800" smtClean="0"/>
              <a:t>Build barriers, such as quality guarantees to keep them out</a:t>
            </a:r>
          </a:p>
          <a:p>
            <a:pPr eaLnBrk="1" hangingPunct="1"/>
            <a:r>
              <a:rPr lang="en-US" smtClean="0"/>
              <a:t>Modify and Apply existing technologies in new ways</a:t>
            </a:r>
          </a:p>
          <a:p>
            <a:pPr lvl="1" eaLnBrk="1" hangingPunct="1"/>
            <a:r>
              <a:rPr lang="en-US" sz="1800" smtClean="0"/>
              <a:t>Eg: CNG Autos in Delhi or ‘fuel flex’ cabs in Mexico</a:t>
            </a:r>
          </a:p>
          <a:p>
            <a:pPr eaLnBrk="1" hangingPunct="1"/>
            <a:r>
              <a:rPr lang="en-US" smtClean="0"/>
              <a:t> Digitize and MPower</a:t>
            </a:r>
          </a:p>
          <a:p>
            <a:pPr lvl="1" eaLnBrk="1" hangingPunct="1"/>
            <a:r>
              <a:rPr lang="en-US" sz="1800" smtClean="0"/>
              <a:t>Digital media more accessible </a:t>
            </a:r>
          </a:p>
          <a:p>
            <a:pPr lvl="1" eaLnBrk="1" hangingPunct="1"/>
            <a:r>
              <a:rPr lang="en-US" sz="1800" smtClean="0"/>
              <a:t>Cheaper to run. Eg: telemedicine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84998" name="Picture 6" descr="P10104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6868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Challenge: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900" b="1" dirty="0" smtClean="0">
                <a:solidFill>
                  <a:schemeClr val="tx1"/>
                </a:solidFill>
              </a:rPr>
              <a:t>Weak Supply and Distribution Channels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41879"/>
            <a:ext cx="8229600" cy="22860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Opportunity: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Take the Market to the People</a:t>
            </a:r>
          </a:p>
        </p:txBody>
      </p:sp>
    </p:spTree>
    <p:extLst>
      <p:ext uri="{BB962C8B-B14F-4D97-AF65-F5344CB8AC3E}">
        <p14:creationId xmlns:p14="http://schemas.microsoft.com/office/powerpoint/2010/main" val="8128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-91122"/>
            <a:ext cx="704215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Take the Market to the People: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72795"/>
            <a:ext cx="4876800" cy="4987925"/>
          </a:xfrm>
        </p:spPr>
        <p:txBody>
          <a:bodyPr/>
          <a:lstStyle/>
          <a:p>
            <a:pPr eaLnBrk="1" hangingPunct="1"/>
            <a:r>
              <a:rPr lang="en-US" dirty="0" smtClean="0"/>
              <a:t>Position for the smallest shop owner</a:t>
            </a:r>
          </a:p>
          <a:p>
            <a:pPr lvl="1" eaLnBrk="1" hangingPunct="1"/>
            <a:r>
              <a:rPr lang="en-US" sz="1800" dirty="0" smtClean="0"/>
              <a:t>The organized retail sector in emerging markets is often only 2-8% of total</a:t>
            </a:r>
          </a:p>
          <a:p>
            <a:pPr lvl="1" eaLnBrk="1" hangingPunct="1"/>
            <a:r>
              <a:rPr lang="en-US" sz="1800" dirty="0" smtClean="0"/>
              <a:t>Small stores number in the millions and have greater reach</a:t>
            </a:r>
          </a:p>
          <a:p>
            <a:pPr lvl="1" eaLnBrk="1" hangingPunct="1"/>
            <a:r>
              <a:rPr lang="en-US" sz="1800" dirty="0" err="1" smtClean="0"/>
              <a:t>Eg</a:t>
            </a:r>
            <a:r>
              <a:rPr lang="en-US" sz="1800" dirty="0" smtClean="0"/>
              <a:t>: the </a:t>
            </a:r>
            <a:r>
              <a:rPr lang="en-US" sz="1800" dirty="0" err="1" smtClean="0"/>
              <a:t>kirana</a:t>
            </a:r>
            <a:r>
              <a:rPr lang="en-US" sz="1800" dirty="0" smtClean="0"/>
              <a:t> stores of India</a:t>
            </a:r>
          </a:p>
          <a:p>
            <a:pPr eaLnBrk="1" hangingPunct="1"/>
            <a:r>
              <a:rPr lang="en-US" dirty="0" smtClean="0"/>
              <a:t>Build strong supply and distribution channels</a:t>
            </a:r>
          </a:p>
          <a:p>
            <a:pPr lvl="1" eaLnBrk="1" hangingPunct="1"/>
            <a:r>
              <a:rPr lang="en-US" sz="1800" dirty="0" smtClean="0"/>
              <a:t>Distribution systems are only just being developed</a:t>
            </a:r>
          </a:p>
          <a:p>
            <a:pPr lvl="1" eaLnBrk="1" hangingPunct="1"/>
            <a:r>
              <a:rPr lang="en-US" sz="1800" dirty="0" smtClean="0"/>
              <a:t>Look for local or entrepreneurial networks that help understand and connect to local markets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25" name="Picture 5" descr="Indi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50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Take the Market to the People (cont.)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419600" cy="45307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mtClean="0"/>
              <a:t>Take the bank out of the branch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Finance and credit options scarce, but very important in emerging markets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Banks need to reach the smallest customer to tap ‘Fortune at the Bottom of the Pyramid’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800" smtClean="0"/>
              <a:t>Eg: Micro Credit in Africa</a:t>
            </a:r>
          </a:p>
          <a:p>
            <a:pPr eaLnBrk="1" hangingPunct="1">
              <a:lnSpc>
                <a:spcPct val="125000"/>
              </a:lnSpc>
            </a:pPr>
            <a:endParaRPr lang="en-US" smtClean="0"/>
          </a:p>
          <a:p>
            <a:pPr eaLnBrk="1" hangingPunct="1">
              <a:lnSpc>
                <a:spcPct val="125000"/>
              </a:lnSpc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99333" name="Picture 5" descr="fingerprint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4050"/>
            <a:ext cx="3390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Challenge: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Rapidly Changing Markets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1828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Opportunity: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4400" b="1" smtClean="0">
                <a:solidFill>
                  <a:srgbClr val="33CC33"/>
                </a:solidFill>
                <a:latin typeface="Garamond" pitchFamily="18" charset="0"/>
              </a:rPr>
              <a:t>Develop with the Market</a:t>
            </a:r>
          </a:p>
        </p:txBody>
      </p:sp>
    </p:spTree>
    <p:extLst>
      <p:ext uri="{BB962C8B-B14F-4D97-AF65-F5344CB8AC3E}">
        <p14:creationId xmlns:p14="http://schemas.microsoft.com/office/powerpoint/2010/main" val="27268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Develop With the Market: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7244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mtClean="0"/>
              <a:t>Work with Government, NGOs and other players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Use their understanding of the local culture and needs </a:t>
            </a:r>
          </a:p>
          <a:p>
            <a:pPr eaLnBrk="1" hangingPunct="1">
              <a:lnSpc>
                <a:spcPct val="125000"/>
              </a:lnSpc>
            </a:pPr>
            <a:r>
              <a:rPr lang="en-US" smtClean="0"/>
              <a:t>Look for patterns of change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Emerging markets often follow the growth patterns of other developed markets</a:t>
            </a:r>
          </a:p>
          <a:p>
            <a:pPr eaLnBrk="1" hangingPunct="1">
              <a:lnSpc>
                <a:spcPct val="125000"/>
              </a:lnSpc>
            </a:pPr>
            <a:r>
              <a:rPr lang="en-US" smtClean="0"/>
              <a:t>Exporting a success from one market to another</a:t>
            </a:r>
            <a:r>
              <a:rPr lang="en-US" sz="2800" smtClean="0"/>
              <a:t>. 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2000" smtClean="0"/>
              <a:t>Eg: Indica</a:t>
            </a:r>
            <a:endParaRPr lang="en-US" sz="1800" b="1" smtClean="0"/>
          </a:p>
          <a:p>
            <a:pPr eaLnBrk="1" hangingPunct="1">
              <a:buFont typeface="Wingdings" pitchFamily="2" charset="2"/>
              <a:buNone/>
            </a:pPr>
            <a:endParaRPr lang="en-US" sz="1800" b="1" smtClean="0"/>
          </a:p>
          <a:p>
            <a:pPr eaLnBrk="1" hangingPunct="1">
              <a:buFont typeface="Wingdings" pitchFamily="2" charset="2"/>
              <a:buNone/>
            </a:pPr>
            <a:endParaRPr lang="en-US" sz="1800" b="1" smtClean="0"/>
          </a:p>
        </p:txBody>
      </p:sp>
      <p:pic>
        <p:nvPicPr>
          <p:cNvPr id="31749" name="Picture 5" descr="indica-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05325"/>
            <a:ext cx="3581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 Conclusion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93875"/>
            <a:ext cx="8229600" cy="36925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mtClean="0"/>
              <a:t>"</a:t>
            </a:r>
            <a:r>
              <a:rPr lang="en-US" b="1" i="1" smtClean="0"/>
              <a:t>The transformation is just beginning</a:t>
            </a:r>
            <a:r>
              <a:rPr lang="en-US" smtClean="0"/>
              <a:t>.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mtClean="0"/>
              <a:t>  There will be hiccups along the way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mtClean="0"/>
              <a:t>The only certainty is, </a:t>
            </a:r>
            <a:r>
              <a:rPr lang="en-US" b="1" i="1" smtClean="0"/>
              <a:t>the 86 percent markets are here to stay</a:t>
            </a:r>
            <a:r>
              <a:rPr lang="en-US" smtClean="0"/>
              <a:t>.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mtClean="0"/>
              <a:t> Even though they won't become developed tomorrow, they are the future.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mtClean="0"/>
              <a:t>And the companies that can develop the right solutions to meet their needs will find a rich source of growth."</a:t>
            </a:r>
          </a:p>
        </p:txBody>
      </p:sp>
    </p:spTree>
    <p:extLst>
      <p:ext uri="{BB962C8B-B14F-4D97-AF65-F5344CB8AC3E}">
        <p14:creationId xmlns:p14="http://schemas.microsoft.com/office/powerpoint/2010/main" val="41736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86% Markets</a:t>
            </a:r>
          </a:p>
        </p:txBody>
      </p:sp>
      <p:graphicFrame>
        <p:nvGraphicFramePr>
          <p:cNvPr id="7171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2065646"/>
              </p:ext>
            </p:extLst>
          </p:nvPr>
        </p:nvGraphicFramePr>
        <p:xfrm>
          <a:off x="2247900" y="3813288"/>
          <a:ext cx="4648200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hart" r:id="rId3" imgW="4581449" imgH="2543251" progId="Excel.Chart.8">
                  <p:embed/>
                </p:oleObj>
              </mc:Choice>
              <mc:Fallback>
                <p:oleObj name="Chart" r:id="rId3" imgW="4581449" imgH="25432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813288"/>
                        <a:ext cx="4648200" cy="263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8"/>
          <p:cNvSpPr txBox="1">
            <a:spLocks noChangeArrowheads="1"/>
          </p:cNvSpPr>
          <p:nvPr/>
        </p:nvSpPr>
        <p:spPr bwMode="auto">
          <a:xfrm>
            <a:off x="609600" y="1676400"/>
            <a:ext cx="7924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25000"/>
              </a:lnSpc>
              <a:buFontTx/>
              <a:buChar char="•"/>
            </a:pPr>
            <a:r>
              <a:rPr lang="en-US" b="0" dirty="0"/>
              <a:t>The </a:t>
            </a:r>
            <a:r>
              <a:rPr lang="en-US" dirty="0"/>
              <a:t>developed world </a:t>
            </a:r>
            <a:r>
              <a:rPr lang="en-US" b="0" dirty="0"/>
              <a:t>- GNP of over $10K per capita- constitutes only </a:t>
            </a:r>
            <a:r>
              <a:rPr lang="en-US" dirty="0"/>
              <a:t>14% of </a:t>
            </a:r>
            <a:r>
              <a:rPr lang="en-US" b="0" dirty="0"/>
              <a:t>the world’s population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dirty="0"/>
              <a:t>86% of the world </a:t>
            </a:r>
            <a:r>
              <a:rPr lang="en-US" b="0" dirty="0"/>
              <a:t>– the </a:t>
            </a:r>
            <a:r>
              <a:rPr lang="en-US" dirty="0"/>
              <a:t>emerging markets</a:t>
            </a:r>
            <a:r>
              <a:rPr lang="en-US" b="0" dirty="0"/>
              <a:t> - has a GNP of less than $10K per capita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b="0" dirty="0"/>
              <a:t>It is this 86% that represents the future of global commerce</a:t>
            </a:r>
          </a:p>
        </p:txBody>
      </p:sp>
    </p:spTree>
    <p:extLst>
      <p:ext uri="{BB962C8B-B14F-4D97-AF65-F5344CB8AC3E}">
        <p14:creationId xmlns:p14="http://schemas.microsoft.com/office/powerpoint/2010/main" val="116237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Challenges in the 86% Markets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5193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Markets, culture and environments are </a:t>
            </a:r>
            <a:r>
              <a:rPr lang="en-US" sz="2800" b="1" dirty="0" smtClean="0"/>
              <a:t>demanding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Extremely </a:t>
            </a:r>
            <a:r>
              <a:rPr lang="en-US" sz="2800" b="1" dirty="0" smtClean="0"/>
              <a:t>fragmented markets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Youthful and growing populations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Limited income and space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/>
              <a:t>Underdeveloped infrastructure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dirty="0" smtClean="0"/>
              <a:t>Weak </a:t>
            </a:r>
            <a:r>
              <a:rPr lang="en-US" sz="2800" dirty="0" smtClean="0"/>
              <a:t>supply and distribution </a:t>
            </a:r>
            <a:r>
              <a:rPr lang="en-US" sz="2800" b="1" dirty="0" smtClean="0"/>
              <a:t>channels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Rapidly changing markets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9925" y="5545698"/>
            <a:ext cx="794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dirty="0"/>
              <a:t>Can these Challenges </a:t>
            </a:r>
          </a:p>
          <a:p>
            <a:pPr algn="ctr"/>
            <a:r>
              <a:rPr lang="en-US" sz="2800" dirty="0"/>
              <a:t>be converted into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42657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9377363" cy="1139825"/>
          </a:xfrm>
        </p:spPr>
        <p:txBody>
          <a:bodyPr/>
          <a:lstStyle/>
          <a:p>
            <a:pPr eaLnBrk="1" hangingPunct="1"/>
            <a:r>
              <a:rPr lang="en-US" b="1" dirty="0" smtClean="0"/>
              <a:t>The 86% Opportunities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04800" y="1524000"/>
            <a:ext cx="7467600" cy="4095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900"/>
              <a:t>Demanding markets, culture and environments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5575300" cy="4095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Youthful and growing populations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" y="4264025"/>
            <a:ext cx="3725863" cy="4095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Limited income and space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36550" y="5930900"/>
            <a:ext cx="4387850" cy="4095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Underdeveloped infrastructure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4800" y="5029200"/>
            <a:ext cx="5470525" cy="4095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Weak supply and distribution channels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81000" y="2603500"/>
            <a:ext cx="3736975" cy="4095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Rapidly changing markets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905000" y="2070100"/>
            <a:ext cx="6784975" cy="4095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“Don’t build a car when you need a bullock cart”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408488" y="3016250"/>
            <a:ext cx="3565525" cy="4095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Develop with the market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019800" y="3883025"/>
            <a:ext cx="1901825" cy="4095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Think Young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191000" y="4543425"/>
            <a:ext cx="3849688" cy="4095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Grow big by thinking small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532313" y="5499100"/>
            <a:ext cx="4306887" cy="4095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Take the market to the people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066800" y="6413500"/>
            <a:ext cx="7591425" cy="409575"/>
          </a:xfrm>
          <a:prstGeom prst="rect">
            <a:avLst/>
          </a:prstGeom>
          <a:noFill/>
          <a:ln w="2857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900"/>
              <a:t>‘Bring your own infrastructure/ Look for the Leapfrog’</a:t>
            </a:r>
          </a:p>
        </p:txBody>
      </p:sp>
    </p:spTree>
    <p:extLst>
      <p:ext uri="{BB962C8B-B14F-4D97-AF65-F5344CB8AC3E}">
        <p14:creationId xmlns:p14="http://schemas.microsoft.com/office/powerpoint/2010/main" val="31425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  <p:bldP spid="52231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212975"/>
            <a:ext cx="8686800" cy="11398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Challenge</a:t>
            </a:r>
            <a:r>
              <a:rPr lang="en-US" sz="4000" dirty="0" smtClean="0">
                <a:solidFill>
                  <a:schemeClr val="tx1"/>
                </a:solidFill>
              </a:rPr>
              <a:t> :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Demanding markets, culture and environments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3505200"/>
            <a:ext cx="8229600" cy="2209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33CC33"/>
                </a:solidFill>
                <a:latin typeface="Garamond" pitchFamily="18" charset="0"/>
              </a:rPr>
              <a:t>Opportunity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33CC33"/>
                </a:solidFill>
                <a:latin typeface="Garamond" pitchFamily="18" charset="0"/>
              </a:rPr>
              <a:t> Don’t Build A Car When You Need A Bullock Cart</a:t>
            </a:r>
          </a:p>
        </p:txBody>
      </p:sp>
      <p:sp>
        <p:nvSpPr>
          <p:cNvPr id="12292" name="Line 14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534400" cy="11398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Don’t Build A </a:t>
            </a:r>
            <a:r>
              <a:rPr lang="en-US" sz="3600" b="1" dirty="0" smtClean="0"/>
              <a:t>Car </a:t>
            </a:r>
            <a:br>
              <a:rPr lang="en-US" sz="3600" b="1" dirty="0" smtClean="0"/>
            </a:br>
            <a:r>
              <a:rPr lang="en-US" sz="3200" b="1" dirty="0" smtClean="0"/>
              <a:t>When You Need A Bullock Cart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699" y="1390650"/>
            <a:ext cx="5499278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dirty="0" smtClean="0"/>
              <a:t>Less is more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dirty="0" smtClean="0"/>
              <a:t>Product formulation and design must reflect the environment 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dirty="0" smtClean="0"/>
              <a:t>Poor infrastructure - strip things down to basics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dirty="0" smtClean="0"/>
              <a:t>People don’t need advanced functions – they need to get work done . </a:t>
            </a:r>
            <a:r>
              <a:rPr lang="en-US" sz="1800" dirty="0" err="1" smtClean="0"/>
              <a:t>Eg</a:t>
            </a:r>
            <a:r>
              <a:rPr lang="en-US" sz="1800" dirty="0" smtClean="0"/>
              <a:t>: </a:t>
            </a:r>
            <a:r>
              <a:rPr lang="en-US" sz="1800" dirty="0" err="1" smtClean="0"/>
              <a:t>Simputer</a:t>
            </a:r>
            <a:r>
              <a:rPr lang="en-US" sz="1800" dirty="0" smtClean="0"/>
              <a:t> -India</a:t>
            </a:r>
          </a:p>
          <a:p>
            <a:pPr eaLnBrk="1" hangingPunct="1">
              <a:lnSpc>
                <a:spcPct val="115000"/>
              </a:lnSpc>
            </a:pPr>
            <a:r>
              <a:rPr lang="en-US" dirty="0" smtClean="0"/>
              <a:t>Low price doesn’t mean low quality 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1800" dirty="0" smtClean="0"/>
              <a:t>Emerging market customers expect the most from their meager resources. </a:t>
            </a:r>
            <a:r>
              <a:rPr lang="en-US" sz="1800" dirty="0" err="1" smtClean="0"/>
              <a:t>Eg</a:t>
            </a:r>
            <a:r>
              <a:rPr lang="en-US" sz="1800" dirty="0" smtClean="0"/>
              <a:t>: </a:t>
            </a:r>
            <a:r>
              <a:rPr lang="en-US" sz="1800" dirty="0" err="1" smtClean="0"/>
              <a:t>Grameen</a:t>
            </a:r>
            <a:r>
              <a:rPr lang="en-US" sz="1800" dirty="0" smtClean="0"/>
              <a:t> Bank housing -Bangladesh</a:t>
            </a:r>
          </a:p>
        </p:txBody>
      </p:sp>
      <p:pic>
        <p:nvPicPr>
          <p:cNvPr id="25611" name="Picture 11" descr="si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20" y="1390650"/>
            <a:ext cx="312098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09_3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2" y="4467225"/>
            <a:ext cx="24770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5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600200"/>
            <a:ext cx="50292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Look at the deeper meaning of products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/>
              <a:t>Products may have deeper meanings than their intended use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/>
              <a:t>Address deeper elements of culture and religion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/>
              <a:t>Eg: talking Farah dolls  - Middle East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No customer culture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/>
              <a:t>Lack an understanding of consumerism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/>
              <a:t>Need to be educated about how to be customers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smtClean="0"/>
              <a:t>Eg: Spice Jet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b="1" dirty="0" smtClean="0"/>
              <a:t>Don’t Build A Car </a:t>
            </a:r>
            <a:br>
              <a:rPr lang="en-US" sz="3200" b="1" dirty="0" smtClean="0"/>
            </a:br>
            <a:r>
              <a:rPr lang="en-US" sz="3200" b="1" dirty="0" smtClean="0"/>
              <a:t>When You Need A Bullock Cart (cont.)</a:t>
            </a:r>
          </a:p>
        </p:txBody>
      </p:sp>
      <p:pic>
        <p:nvPicPr>
          <p:cNvPr id="95238" name="Picture 6" descr="Front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8763"/>
            <a:ext cx="36004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8" descr="ad_logo_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1375"/>
            <a:ext cx="28194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Challenge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Rapidly changing markets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229600" cy="1447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33CC33"/>
                </a:solidFill>
                <a:latin typeface="Garamond" pitchFamily="18" charset="0"/>
              </a:rPr>
              <a:t>Opportunity: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33CC33"/>
                </a:solidFill>
                <a:latin typeface="Garamond" pitchFamily="18" charset="0"/>
              </a:rPr>
              <a:t>Connect Brands to the market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theme/theme1.xml><?xml version="1.0" encoding="utf-8"?>
<a:theme xmlns:a="http://schemas.openxmlformats.org/drawingml/2006/main" name="UCTI-Template-level-M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UCTI-Template-level-M</Template>
  <TotalTime>51</TotalTime>
  <Pages>11</Pages>
  <Words>1074</Words>
  <Application>Microsoft Office PowerPoint</Application>
  <PresentationFormat>On-screen Show (4:3)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Garamond</vt:lpstr>
      <vt:lpstr>Verdana</vt:lpstr>
      <vt:lpstr>Wingdings</vt:lpstr>
      <vt:lpstr>UCTI-Template-level-M</vt:lpstr>
      <vt:lpstr>Chart</vt:lpstr>
      <vt:lpstr>Entry Strategies: Emerging Market Economies</vt:lpstr>
      <vt:lpstr>PowerPoint Presentation</vt:lpstr>
      <vt:lpstr>The 86% Markets</vt:lpstr>
      <vt:lpstr>Challenges in the 86% Markets</vt:lpstr>
      <vt:lpstr>The 86% Opportunities</vt:lpstr>
      <vt:lpstr>Challenge :  Demanding markets, culture and environments </vt:lpstr>
      <vt:lpstr>Don’t Build A Car  When You Need A Bullock Cart</vt:lpstr>
      <vt:lpstr>Don’t Build A Car  When You Need A Bullock Cart (cont.)</vt:lpstr>
      <vt:lpstr>Challenge: Rapidly changing markets</vt:lpstr>
      <vt:lpstr>Connect Brands to the Market</vt:lpstr>
      <vt:lpstr>Connect Brands to the Market (cont.)</vt:lpstr>
      <vt:lpstr>Challenges: Youthful and Growing Populations</vt:lpstr>
      <vt:lpstr>Think Young</vt:lpstr>
      <vt:lpstr>Think Young (cont.)</vt:lpstr>
      <vt:lpstr>Challenges: Limited Income and Space</vt:lpstr>
      <vt:lpstr>Grow Big By Thinking Small</vt:lpstr>
      <vt:lpstr>Grow Big By Thinking Small (cont.)</vt:lpstr>
      <vt:lpstr>Challenge: Underdeveloped infrastructure</vt:lpstr>
      <vt:lpstr>Working with Technology</vt:lpstr>
      <vt:lpstr>Working with Technology (cont.)</vt:lpstr>
      <vt:lpstr>Challenge: Weak Supply and Distribution Channels</vt:lpstr>
      <vt:lpstr>Take the Market to the People:</vt:lpstr>
      <vt:lpstr>Take the Market to the People (cont.)</vt:lpstr>
      <vt:lpstr>Challenge: Rapidly Changing Markets</vt:lpstr>
      <vt:lpstr>Develop With the Market:</vt:lpstr>
      <vt:lpstr>In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MSc</dc:subject>
  <dc:creator>zailan</dc:creator>
  <cp:lastModifiedBy>Dr. Ibiwani Alisa Binti Hussain</cp:lastModifiedBy>
  <cp:revision>22</cp:revision>
  <cp:lastPrinted>2017-11-01T00:31:46Z</cp:lastPrinted>
  <dcterms:created xsi:type="dcterms:W3CDTF">2012-09-24T03:45:58Z</dcterms:created>
  <dcterms:modified xsi:type="dcterms:W3CDTF">2018-03-14T07:27:30Z</dcterms:modified>
</cp:coreProperties>
</file>