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3" r:id="rId3"/>
    <p:sldId id="490" r:id="rId4"/>
    <p:sldId id="284" r:id="rId5"/>
    <p:sldId id="286" r:id="rId6"/>
    <p:sldId id="330" r:id="rId7"/>
    <p:sldId id="325" r:id="rId8"/>
    <p:sldId id="326" r:id="rId9"/>
    <p:sldId id="328" r:id="rId10"/>
    <p:sldId id="322" r:id="rId11"/>
    <p:sldId id="323" r:id="rId12"/>
    <p:sldId id="300" r:id="rId13"/>
    <p:sldId id="301" r:id="rId14"/>
    <p:sldId id="314" r:id="rId15"/>
    <p:sldId id="311" r:id="rId16"/>
    <p:sldId id="312" r:id="rId17"/>
    <p:sldId id="331" r:id="rId18"/>
    <p:sldId id="302" r:id="rId19"/>
    <p:sldId id="315" r:id="rId20"/>
    <p:sldId id="316" r:id="rId21"/>
    <p:sldId id="31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88312" autoAdjust="0"/>
  </p:normalViewPr>
  <p:slideViewPr>
    <p:cSldViewPr snapToGrid="0">
      <p:cViewPr varScale="1">
        <p:scale>
          <a:sx n="63" d="100"/>
          <a:sy n="63" d="100"/>
        </p:scale>
        <p:origin x="103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48CEE-5278-4579-8B59-240B75EA41C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7537FC1-5298-43E6-9ED8-F94FB3574508}">
      <dgm:prSet phldrT="[Text]" custT="1"/>
      <dgm:spPr/>
      <dgm:t>
        <a:bodyPr/>
        <a:lstStyle/>
        <a:p>
          <a:r>
            <a:rPr lang="en-US" sz="1600" dirty="0">
              <a:latin typeface="Calibri" pitchFamily="34" charset="0"/>
            </a:rPr>
            <a:t>Phase 1: Assessment</a:t>
          </a:r>
        </a:p>
      </dgm:t>
    </dgm:pt>
    <dgm:pt modelId="{DDD7A715-E618-4780-8ABD-5582C96AD9EF}" type="parTrans" cxnId="{8B357C1A-54BB-471B-ADED-5210C78A94DE}">
      <dgm:prSet/>
      <dgm:spPr/>
      <dgm:t>
        <a:bodyPr/>
        <a:lstStyle/>
        <a:p>
          <a:endParaRPr lang="en-US" sz="2400"/>
        </a:p>
      </dgm:t>
    </dgm:pt>
    <dgm:pt modelId="{8EE3B9C4-0C83-4BAF-844D-2CC37741BEF2}" type="sibTrans" cxnId="{8B357C1A-54BB-471B-ADED-5210C78A94DE}">
      <dgm:prSet/>
      <dgm:spPr/>
      <dgm:t>
        <a:bodyPr/>
        <a:lstStyle/>
        <a:p>
          <a:endParaRPr lang="en-US" sz="2400"/>
        </a:p>
      </dgm:t>
    </dgm:pt>
    <dgm:pt modelId="{F734ED1F-BBCB-4755-A42B-D104D017292F}">
      <dgm:prSet phldrT="[Text]" custT="1"/>
      <dgm:spPr/>
      <dgm:t>
        <a:bodyPr/>
        <a:lstStyle/>
        <a:p>
          <a:r>
            <a:rPr lang="en-US" sz="1600" dirty="0">
              <a:latin typeface="Calibri" pitchFamily="34" charset="0"/>
            </a:rPr>
            <a:t>Phase 2: Proof of Concept</a:t>
          </a:r>
        </a:p>
      </dgm:t>
    </dgm:pt>
    <dgm:pt modelId="{CAD8753B-87C8-49C1-A5A5-5066CCBC2115}" type="parTrans" cxnId="{4430F9D8-2C11-4D18-AEB5-FD84430C3B7C}">
      <dgm:prSet/>
      <dgm:spPr/>
      <dgm:t>
        <a:bodyPr/>
        <a:lstStyle/>
        <a:p>
          <a:endParaRPr lang="en-US" sz="2400"/>
        </a:p>
      </dgm:t>
    </dgm:pt>
    <dgm:pt modelId="{A62FD577-186A-43B0-9650-FABBFB07CE33}" type="sibTrans" cxnId="{4430F9D8-2C11-4D18-AEB5-FD84430C3B7C}">
      <dgm:prSet/>
      <dgm:spPr/>
      <dgm:t>
        <a:bodyPr/>
        <a:lstStyle/>
        <a:p>
          <a:endParaRPr lang="en-US" sz="2400"/>
        </a:p>
      </dgm:t>
    </dgm:pt>
    <dgm:pt modelId="{322DD5FF-F3F9-42E4-8EEE-00DC5F407878}">
      <dgm:prSet phldrT="[Text]" custT="1"/>
      <dgm:spPr/>
      <dgm:t>
        <a:bodyPr/>
        <a:lstStyle/>
        <a:p>
          <a:r>
            <a:rPr lang="en-US" sz="1600" dirty="0">
              <a:latin typeface="Calibri" pitchFamily="34" charset="0"/>
            </a:rPr>
            <a:t>Phase 3: Migration</a:t>
          </a:r>
        </a:p>
      </dgm:t>
    </dgm:pt>
    <dgm:pt modelId="{95E8A611-B353-4985-9335-E0A7F5FCC145}" type="parTrans" cxnId="{A247E872-19A8-4972-8839-FD808EA5B8E1}">
      <dgm:prSet/>
      <dgm:spPr/>
      <dgm:t>
        <a:bodyPr/>
        <a:lstStyle/>
        <a:p>
          <a:endParaRPr lang="en-US" sz="2400"/>
        </a:p>
      </dgm:t>
    </dgm:pt>
    <dgm:pt modelId="{C8321111-ECAA-40BF-B4E0-7082FA989590}" type="sibTrans" cxnId="{A247E872-19A8-4972-8839-FD808EA5B8E1}">
      <dgm:prSet/>
      <dgm:spPr/>
      <dgm:t>
        <a:bodyPr/>
        <a:lstStyle/>
        <a:p>
          <a:endParaRPr lang="en-US" sz="2400"/>
        </a:p>
      </dgm:t>
    </dgm:pt>
    <dgm:pt modelId="{A9AF6CB1-C4A3-4920-9FBD-06F84FB67F63}">
      <dgm:prSet phldrT="[Text]" custT="1"/>
      <dgm:spPr/>
      <dgm:t>
        <a:bodyPr/>
        <a:lstStyle/>
        <a:p>
          <a:r>
            <a:rPr lang="en-US" sz="1600" dirty="0">
              <a:latin typeface="Calibri" pitchFamily="34" charset="0"/>
            </a:rPr>
            <a:t>Phase 4: </a:t>
          </a:r>
          <a:r>
            <a:rPr lang="en-US" sz="1600" b="0" u="none" dirty="0">
              <a:latin typeface="Calibri" pitchFamily="34" charset="0"/>
            </a:rPr>
            <a:t>Optimization </a:t>
          </a:r>
        </a:p>
      </dgm:t>
    </dgm:pt>
    <dgm:pt modelId="{73BC21E9-A100-4BB0-9713-024957D9DA49}" type="parTrans" cxnId="{D9EDAEA5-B4D2-4FA6-93B8-FDECA8E56E7C}">
      <dgm:prSet/>
      <dgm:spPr/>
      <dgm:t>
        <a:bodyPr/>
        <a:lstStyle/>
        <a:p>
          <a:endParaRPr lang="en-US" sz="2400"/>
        </a:p>
      </dgm:t>
    </dgm:pt>
    <dgm:pt modelId="{B76022F4-C3E1-4D56-BC7C-2963B684CBE0}" type="sibTrans" cxnId="{D9EDAEA5-B4D2-4FA6-93B8-FDECA8E56E7C}">
      <dgm:prSet/>
      <dgm:spPr/>
      <dgm:t>
        <a:bodyPr/>
        <a:lstStyle/>
        <a:p>
          <a:endParaRPr lang="en-US" sz="2400"/>
        </a:p>
      </dgm:t>
    </dgm:pt>
    <dgm:pt modelId="{4C40415F-F4D9-4533-AEC9-5A6D55BB5521}" type="pres">
      <dgm:prSet presAssocID="{0B848CEE-5278-4579-8B59-240B75EA41CE}" presName="arrowDiagram" presStyleCnt="0">
        <dgm:presLayoutVars>
          <dgm:chMax val="5"/>
          <dgm:dir/>
          <dgm:resizeHandles val="exact"/>
        </dgm:presLayoutVars>
      </dgm:prSet>
      <dgm:spPr/>
    </dgm:pt>
    <dgm:pt modelId="{FB70A7AD-1A36-4AFC-9E12-FBA1DDE7D27A}" type="pres">
      <dgm:prSet presAssocID="{0B848CEE-5278-4579-8B59-240B75EA41CE}" presName="arrow" presStyleLbl="bgShp" presStyleIdx="0" presStyleCnt="1" custLinFactNeighborY="-1613"/>
      <dgm:spPr/>
    </dgm:pt>
    <dgm:pt modelId="{06605BB8-B703-47F8-A0DA-FCBC23682098}" type="pres">
      <dgm:prSet presAssocID="{0B848CEE-5278-4579-8B59-240B75EA41CE}" presName="arrowDiagram4" presStyleCnt="0"/>
      <dgm:spPr/>
    </dgm:pt>
    <dgm:pt modelId="{2EA29A29-2E76-4279-9B05-4B164C672D5D}" type="pres">
      <dgm:prSet presAssocID="{97537FC1-5298-43E6-9ED8-F94FB3574508}" presName="bullet4a" presStyleLbl="node1" presStyleIdx="0" presStyleCnt="4"/>
      <dgm:spPr/>
    </dgm:pt>
    <dgm:pt modelId="{5023BD42-09C2-4476-8D3D-922A6C460EC9}" type="pres">
      <dgm:prSet presAssocID="{97537FC1-5298-43E6-9ED8-F94FB3574508}" presName="textBox4a" presStyleLbl="revTx" presStyleIdx="0" presStyleCnt="4">
        <dgm:presLayoutVars>
          <dgm:bulletEnabled val="1"/>
        </dgm:presLayoutVars>
      </dgm:prSet>
      <dgm:spPr/>
    </dgm:pt>
    <dgm:pt modelId="{CE2911DB-236F-4A50-B622-7F55CB658A21}" type="pres">
      <dgm:prSet presAssocID="{F734ED1F-BBCB-4755-A42B-D104D017292F}" presName="bullet4b" presStyleLbl="node1" presStyleIdx="1" presStyleCnt="4"/>
      <dgm:spPr/>
    </dgm:pt>
    <dgm:pt modelId="{41CEF475-2A2B-4345-A65B-EE8D79BA7319}" type="pres">
      <dgm:prSet presAssocID="{F734ED1F-BBCB-4755-A42B-D104D017292F}" presName="textBox4b" presStyleLbl="revTx" presStyleIdx="1" presStyleCnt="4">
        <dgm:presLayoutVars>
          <dgm:bulletEnabled val="1"/>
        </dgm:presLayoutVars>
      </dgm:prSet>
      <dgm:spPr/>
    </dgm:pt>
    <dgm:pt modelId="{6FDF81A9-40A2-4314-A425-E6C19345F707}" type="pres">
      <dgm:prSet presAssocID="{322DD5FF-F3F9-42E4-8EEE-00DC5F407878}" presName="bullet4c" presStyleLbl="node1" presStyleIdx="2" presStyleCnt="4"/>
      <dgm:spPr/>
    </dgm:pt>
    <dgm:pt modelId="{ECC7A6FE-B94D-4BD8-9744-14B2DD7A2D85}" type="pres">
      <dgm:prSet presAssocID="{322DD5FF-F3F9-42E4-8EEE-00DC5F407878}" presName="textBox4c" presStyleLbl="revTx" presStyleIdx="2" presStyleCnt="4">
        <dgm:presLayoutVars>
          <dgm:bulletEnabled val="1"/>
        </dgm:presLayoutVars>
      </dgm:prSet>
      <dgm:spPr/>
    </dgm:pt>
    <dgm:pt modelId="{88C98D72-2B52-4595-A9F3-483AEACEDEAB}" type="pres">
      <dgm:prSet presAssocID="{A9AF6CB1-C4A3-4920-9FBD-06F84FB67F63}" presName="bullet4d" presStyleLbl="node1" presStyleIdx="3" presStyleCnt="4" custLinFactNeighborX="-35472"/>
      <dgm:spPr/>
    </dgm:pt>
    <dgm:pt modelId="{5890E800-3FD0-4BD0-B76A-792BCDE09C55}" type="pres">
      <dgm:prSet presAssocID="{A9AF6CB1-C4A3-4920-9FBD-06F84FB67F63}" presName="textBox4d" presStyleLbl="revTx" presStyleIdx="3" presStyleCnt="4" custLinFactNeighborX="-11988">
        <dgm:presLayoutVars>
          <dgm:bulletEnabled val="1"/>
        </dgm:presLayoutVars>
      </dgm:prSet>
      <dgm:spPr/>
    </dgm:pt>
  </dgm:ptLst>
  <dgm:cxnLst>
    <dgm:cxn modelId="{E353AB0B-A37E-401B-B7F5-FB96559A1EF3}" type="presOf" srcId="{97537FC1-5298-43E6-9ED8-F94FB3574508}" destId="{5023BD42-09C2-4476-8D3D-922A6C460EC9}" srcOrd="0" destOrd="0" presId="urn:microsoft.com/office/officeart/2005/8/layout/arrow2"/>
    <dgm:cxn modelId="{8B357C1A-54BB-471B-ADED-5210C78A94DE}" srcId="{0B848CEE-5278-4579-8B59-240B75EA41CE}" destId="{97537FC1-5298-43E6-9ED8-F94FB3574508}" srcOrd="0" destOrd="0" parTransId="{DDD7A715-E618-4780-8ABD-5582C96AD9EF}" sibTransId="{8EE3B9C4-0C83-4BAF-844D-2CC37741BEF2}"/>
    <dgm:cxn modelId="{EF5E9725-2C22-4519-8C3A-685B279A1284}" type="presOf" srcId="{322DD5FF-F3F9-42E4-8EEE-00DC5F407878}" destId="{ECC7A6FE-B94D-4BD8-9744-14B2DD7A2D85}" srcOrd="0" destOrd="0" presId="urn:microsoft.com/office/officeart/2005/8/layout/arrow2"/>
    <dgm:cxn modelId="{5DCE6067-615A-4D77-BCCD-31787AE3ACF6}" type="presOf" srcId="{A9AF6CB1-C4A3-4920-9FBD-06F84FB67F63}" destId="{5890E800-3FD0-4BD0-B76A-792BCDE09C55}" srcOrd="0" destOrd="0" presId="urn:microsoft.com/office/officeart/2005/8/layout/arrow2"/>
    <dgm:cxn modelId="{D7A7DC4B-28DE-470D-BFBA-6926776395C0}" type="presOf" srcId="{0B848CEE-5278-4579-8B59-240B75EA41CE}" destId="{4C40415F-F4D9-4533-AEC9-5A6D55BB5521}" srcOrd="0" destOrd="0" presId="urn:microsoft.com/office/officeart/2005/8/layout/arrow2"/>
    <dgm:cxn modelId="{A247E872-19A8-4972-8839-FD808EA5B8E1}" srcId="{0B848CEE-5278-4579-8B59-240B75EA41CE}" destId="{322DD5FF-F3F9-42E4-8EEE-00DC5F407878}" srcOrd="2" destOrd="0" parTransId="{95E8A611-B353-4985-9335-E0A7F5FCC145}" sibTransId="{C8321111-ECAA-40BF-B4E0-7082FA989590}"/>
    <dgm:cxn modelId="{D9EDAEA5-B4D2-4FA6-93B8-FDECA8E56E7C}" srcId="{0B848CEE-5278-4579-8B59-240B75EA41CE}" destId="{A9AF6CB1-C4A3-4920-9FBD-06F84FB67F63}" srcOrd="3" destOrd="0" parTransId="{73BC21E9-A100-4BB0-9713-024957D9DA49}" sibTransId="{B76022F4-C3E1-4D56-BC7C-2963B684CBE0}"/>
    <dgm:cxn modelId="{AB3E72C1-E709-4810-AC6D-1A4116FFF812}" type="presOf" srcId="{F734ED1F-BBCB-4755-A42B-D104D017292F}" destId="{41CEF475-2A2B-4345-A65B-EE8D79BA7319}" srcOrd="0" destOrd="0" presId="urn:microsoft.com/office/officeart/2005/8/layout/arrow2"/>
    <dgm:cxn modelId="{4430F9D8-2C11-4D18-AEB5-FD84430C3B7C}" srcId="{0B848CEE-5278-4579-8B59-240B75EA41CE}" destId="{F734ED1F-BBCB-4755-A42B-D104D017292F}" srcOrd="1" destOrd="0" parTransId="{CAD8753B-87C8-49C1-A5A5-5066CCBC2115}" sibTransId="{A62FD577-186A-43B0-9650-FABBFB07CE33}"/>
    <dgm:cxn modelId="{E1004C2B-DF26-4733-AEE7-61E1D63F8FBA}" type="presParOf" srcId="{4C40415F-F4D9-4533-AEC9-5A6D55BB5521}" destId="{FB70A7AD-1A36-4AFC-9E12-FBA1DDE7D27A}" srcOrd="0" destOrd="0" presId="urn:microsoft.com/office/officeart/2005/8/layout/arrow2"/>
    <dgm:cxn modelId="{19AD36E1-E3BA-46BA-A629-724C7D6949A9}" type="presParOf" srcId="{4C40415F-F4D9-4533-AEC9-5A6D55BB5521}" destId="{06605BB8-B703-47F8-A0DA-FCBC23682098}" srcOrd="1" destOrd="0" presId="urn:microsoft.com/office/officeart/2005/8/layout/arrow2"/>
    <dgm:cxn modelId="{2A210520-1D0C-464C-AFD0-3AF555D65E52}" type="presParOf" srcId="{06605BB8-B703-47F8-A0DA-FCBC23682098}" destId="{2EA29A29-2E76-4279-9B05-4B164C672D5D}" srcOrd="0" destOrd="0" presId="urn:microsoft.com/office/officeart/2005/8/layout/arrow2"/>
    <dgm:cxn modelId="{E38F3790-7A4E-42D6-8724-4F7F41422DAF}" type="presParOf" srcId="{06605BB8-B703-47F8-A0DA-FCBC23682098}" destId="{5023BD42-09C2-4476-8D3D-922A6C460EC9}" srcOrd="1" destOrd="0" presId="urn:microsoft.com/office/officeart/2005/8/layout/arrow2"/>
    <dgm:cxn modelId="{AA42A48E-47E6-4DEF-9641-0564EC49F6D8}" type="presParOf" srcId="{06605BB8-B703-47F8-A0DA-FCBC23682098}" destId="{CE2911DB-236F-4A50-B622-7F55CB658A21}" srcOrd="2" destOrd="0" presId="urn:microsoft.com/office/officeart/2005/8/layout/arrow2"/>
    <dgm:cxn modelId="{089B201A-BE89-4564-97CF-2C9B1E0C446A}" type="presParOf" srcId="{06605BB8-B703-47F8-A0DA-FCBC23682098}" destId="{41CEF475-2A2B-4345-A65B-EE8D79BA7319}" srcOrd="3" destOrd="0" presId="urn:microsoft.com/office/officeart/2005/8/layout/arrow2"/>
    <dgm:cxn modelId="{6390ACEA-7C35-4D51-9C4D-7B2429868AD6}" type="presParOf" srcId="{06605BB8-B703-47F8-A0DA-FCBC23682098}" destId="{6FDF81A9-40A2-4314-A425-E6C19345F707}" srcOrd="4" destOrd="0" presId="urn:microsoft.com/office/officeart/2005/8/layout/arrow2"/>
    <dgm:cxn modelId="{A3B1F027-FADF-4D70-95B3-C3B993837EFE}" type="presParOf" srcId="{06605BB8-B703-47F8-A0DA-FCBC23682098}" destId="{ECC7A6FE-B94D-4BD8-9744-14B2DD7A2D85}" srcOrd="5" destOrd="0" presId="urn:microsoft.com/office/officeart/2005/8/layout/arrow2"/>
    <dgm:cxn modelId="{DCBBFAE7-302C-44A4-A1A0-9C13D9DB9E88}" type="presParOf" srcId="{06605BB8-B703-47F8-A0DA-FCBC23682098}" destId="{88C98D72-2B52-4595-A9F3-483AEACEDEAB}" srcOrd="6" destOrd="0" presId="urn:microsoft.com/office/officeart/2005/8/layout/arrow2"/>
    <dgm:cxn modelId="{EF7E557C-191B-482F-9435-962B2A7A4F06}" type="presParOf" srcId="{06605BB8-B703-47F8-A0DA-FCBC23682098}" destId="{5890E800-3FD0-4BD0-B76A-792BCDE09C5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0A7AD-1A36-4AFC-9E12-FBA1DDE7D27A}">
      <dsp:nvSpPr>
        <dsp:cNvPr id="0" name=""/>
        <dsp:cNvSpPr/>
      </dsp:nvSpPr>
      <dsp:spPr>
        <a:xfrm>
          <a:off x="352827" y="0"/>
          <a:ext cx="7142945" cy="44643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29A29-2E76-4279-9B05-4B164C672D5D}">
      <dsp:nvSpPr>
        <dsp:cNvPr id="0" name=""/>
        <dsp:cNvSpPr/>
      </dsp:nvSpPr>
      <dsp:spPr>
        <a:xfrm>
          <a:off x="1056407" y="3319683"/>
          <a:ext cx="164287" cy="164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3BD42-09C2-4476-8D3D-922A6C460EC9}">
      <dsp:nvSpPr>
        <dsp:cNvPr id="0" name=""/>
        <dsp:cNvSpPr/>
      </dsp:nvSpPr>
      <dsp:spPr>
        <a:xfrm>
          <a:off x="1138551" y="3401827"/>
          <a:ext cx="1221443" cy="1062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53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itchFamily="34" charset="0"/>
            </a:rPr>
            <a:t>Phase 1: Assessment</a:t>
          </a:r>
        </a:p>
      </dsp:txBody>
      <dsp:txXfrm>
        <a:off x="1138551" y="3401827"/>
        <a:ext cx="1221443" cy="1062513"/>
      </dsp:txXfrm>
    </dsp:sp>
    <dsp:sp modelId="{CE2911DB-236F-4A50-B622-7F55CB658A21}">
      <dsp:nvSpPr>
        <dsp:cNvPr id="0" name=""/>
        <dsp:cNvSpPr/>
      </dsp:nvSpPr>
      <dsp:spPr>
        <a:xfrm>
          <a:off x="2217136" y="2281278"/>
          <a:ext cx="285717" cy="285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EF475-2A2B-4345-A65B-EE8D79BA7319}">
      <dsp:nvSpPr>
        <dsp:cNvPr id="0" name=""/>
        <dsp:cNvSpPr/>
      </dsp:nvSpPr>
      <dsp:spPr>
        <a:xfrm>
          <a:off x="2359994" y="2424137"/>
          <a:ext cx="1500018" cy="2040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39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itchFamily="34" charset="0"/>
            </a:rPr>
            <a:t>Phase 2: Proof of Concept</a:t>
          </a:r>
        </a:p>
      </dsp:txBody>
      <dsp:txXfrm>
        <a:off x="2359994" y="2424137"/>
        <a:ext cx="1500018" cy="2040203"/>
      </dsp:txXfrm>
    </dsp:sp>
    <dsp:sp modelId="{6FDF81A9-40A2-4314-A425-E6C19345F707}">
      <dsp:nvSpPr>
        <dsp:cNvPr id="0" name=""/>
        <dsp:cNvSpPr/>
      </dsp:nvSpPr>
      <dsp:spPr>
        <a:xfrm>
          <a:off x="3699297" y="1516090"/>
          <a:ext cx="378576" cy="378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7A6FE-B94D-4BD8-9744-14B2DD7A2D85}">
      <dsp:nvSpPr>
        <dsp:cNvPr id="0" name=""/>
        <dsp:cNvSpPr/>
      </dsp:nvSpPr>
      <dsp:spPr>
        <a:xfrm>
          <a:off x="3888585" y="1705378"/>
          <a:ext cx="1500018" cy="2758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60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itchFamily="34" charset="0"/>
            </a:rPr>
            <a:t>Phase 3: Migration</a:t>
          </a:r>
        </a:p>
      </dsp:txBody>
      <dsp:txXfrm>
        <a:off x="3888585" y="1705378"/>
        <a:ext cx="1500018" cy="2758962"/>
      </dsp:txXfrm>
    </dsp:sp>
    <dsp:sp modelId="{88C98D72-2B52-4595-A9F3-483AEACEDEAB}">
      <dsp:nvSpPr>
        <dsp:cNvPr id="0" name=""/>
        <dsp:cNvSpPr/>
      </dsp:nvSpPr>
      <dsp:spPr>
        <a:xfrm>
          <a:off x="5133706" y="1009833"/>
          <a:ext cx="507149" cy="50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0E800-3FD0-4BD0-B76A-792BCDE09C55}">
      <dsp:nvSpPr>
        <dsp:cNvPr id="0" name=""/>
        <dsp:cNvSpPr/>
      </dsp:nvSpPr>
      <dsp:spPr>
        <a:xfrm>
          <a:off x="5387355" y="1263408"/>
          <a:ext cx="1500018" cy="3200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28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itchFamily="34" charset="0"/>
            </a:rPr>
            <a:t>Phase 4: </a:t>
          </a:r>
          <a:r>
            <a:rPr lang="en-US" sz="1600" b="0" u="none" kern="1200" dirty="0">
              <a:latin typeface="Calibri" pitchFamily="34" charset="0"/>
            </a:rPr>
            <a:t>Optimization </a:t>
          </a:r>
        </a:p>
      </dsp:txBody>
      <dsp:txXfrm>
        <a:off x="5387355" y="1263408"/>
        <a:ext cx="1500018" cy="3200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62B48D-90F3-411D-90E9-5489CAE9A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BF546-987B-406C-9769-1F90C53E19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56FF-B983-4E3D-B12D-D5A21FE86C6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36D5-B278-43BD-972B-6F0953540A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CECF8-190B-4113-9882-7DB3ED9773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D12BB-86A8-483E-88D8-4C49BACF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2C304-BC1F-4C23-9430-3AB84865885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B0DAE-1295-4BE1-AA0C-C27DEDEDA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B0DAE-1295-4BE1-AA0C-C27DEDEDAB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1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867" tIns="44934" rIns="89867" bIns="44934"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00800" y="8839200"/>
            <a:ext cx="455613" cy="304800"/>
          </a:xfrm>
        </p:spPr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2011 EMC Corporation. Do not Copy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1068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867" tIns="44934" rIns="89867" bIns="44934"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00800" y="8839200"/>
            <a:ext cx="455613" cy="304800"/>
          </a:xfrm>
        </p:spPr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2011 EMC Corporation. Do not Copy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95025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2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9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4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04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algn="l">
              <a:buFont typeface="Arial" pitchFamily="34" charset="0"/>
              <a:buNone/>
            </a:pPr>
            <a:endParaRPr lang="en-US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23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2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9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sz="1200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lesson </a:t>
            </a:r>
            <a:r>
              <a:rPr lang="en-US" dirty="0">
                <a:solidFill>
                  <a:schemeClr val="bg2"/>
                </a:solidFill>
              </a:rPr>
              <a:t>focuses on</a:t>
            </a:r>
            <a:r>
              <a:rPr lang="en-US" baseline="0" dirty="0">
                <a:solidFill>
                  <a:schemeClr val="bg2"/>
                </a:solidFill>
              </a:rPr>
              <a:t> digital disruption, and how it affects every industry. It also focuses on various business and IT challenges. Further the lesson focuses on how d</a:t>
            </a:r>
            <a:r>
              <a:rPr lang="en-US" dirty="0">
                <a:solidFill>
                  <a:schemeClr val="bg2"/>
                </a:solidFill>
              </a:rPr>
              <a:t>igital and IT transformation drives cloud adoption, and also covers IT transformation</a:t>
            </a:r>
            <a:r>
              <a:rPr lang="en-US" baseline="0" dirty="0">
                <a:solidFill>
                  <a:schemeClr val="bg2"/>
                </a:solidFill>
              </a:rPr>
              <a:t> key focus areas</a:t>
            </a:r>
            <a:r>
              <a:rPr lang="en-US" dirty="0">
                <a:solidFill>
                  <a:schemeClr val="bg2"/>
                </a:solidFill>
              </a:rPr>
              <a:t>. </a:t>
            </a:r>
            <a:r>
              <a:rPr lang="en-US" baseline="0" dirty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1277545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14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A7300B-54D2-4B6E-BFDD-A399FFCA06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9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1000" y="685800"/>
            <a:ext cx="3556000" cy="266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09800" y="8984259"/>
            <a:ext cx="4210202" cy="159741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119438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8277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8278" name="Rectangle 6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00800" y="8839200"/>
            <a:ext cx="455613" cy="304800"/>
          </a:xfrm>
        </p:spPr>
        <p:txBody>
          <a:bodyPr/>
          <a:lstStyle/>
          <a:p>
            <a:pPr>
              <a:defRPr/>
            </a:pPr>
            <a:fld id="{0AE62709-12B7-481E-AF02-15961EF83D3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0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2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25" name="Rectangle 5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00800" y="8839200"/>
            <a:ext cx="455613" cy="304800"/>
          </a:xfrm>
        </p:spPr>
        <p:txBody>
          <a:bodyPr/>
          <a:lstStyle/>
          <a:p>
            <a:pPr>
              <a:defRPr/>
            </a:pPr>
            <a:fld id="{0AE62709-12B7-481E-AF02-15961EF83D3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1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3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kern="120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Copyright © 2011 EMC Corporation. Do not Copy -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9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2011 EMC Corporation. Do not Copy -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24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867" tIns="44934" rIns="89867" bIns="44934">
            <a:normAutofit/>
          </a:bodyPr>
          <a:lstStyle/>
          <a:p>
            <a:endParaRPr lang="en-US" kern="1200" baseline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00800" y="8839200"/>
            <a:ext cx="455613" cy="304800"/>
          </a:xfrm>
        </p:spPr>
        <p:txBody>
          <a:bodyPr/>
          <a:lstStyle/>
          <a:p>
            <a:pPr>
              <a:defRPr/>
            </a:pPr>
            <a:fld id="{80249327-EC2F-4096-8D35-6B76097739F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4267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2011 EMC Corporation. Do not Copy -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423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10" descr="APU Logo_Final_Vertical_V1_HR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514600"/>
            <a:ext cx="2530476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4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64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sson Topic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1" y="685800"/>
            <a:ext cx="8077200" cy="6096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9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3400" y="1498600"/>
            <a:ext cx="8077200" cy="3962400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604000"/>
            <a:ext cx="5181600" cy="177800"/>
          </a:xfrm>
          <a:prstGeom prst="rect">
            <a:avLst/>
          </a:prstGeom>
        </p:spPr>
        <p:txBody>
          <a:bodyPr/>
          <a:lstStyle>
            <a:lvl1pPr>
              <a:defRPr sz="600" b="0">
                <a:solidFill>
                  <a:schemeClr val="bg2"/>
                </a:solidFill>
              </a:defRPr>
            </a:lvl1pPr>
          </a:lstStyle>
          <a:p>
            <a:pPr algn="r"/>
            <a:r>
              <a:rPr lang="en-US"/>
              <a:t>Module: Introduction to Cloud Computing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768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_Two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9530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315200" cy="76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9530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Migration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62288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Free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24400" y="6629400"/>
            <a:ext cx="4191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ucti_globe1_transparent_small"/>
          <p:cNvPicPr>
            <a:picLocks noChangeAspect="1" noChangeArrowheads="1"/>
          </p:cNvPicPr>
          <p:nvPr/>
        </p:nvPicPr>
        <p:blipFill>
          <a:blip r:embed="rId17">
            <a:lum bright="80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1450" y="2570163"/>
            <a:ext cx="72072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Title of Slides</a:t>
            </a:r>
          </a:p>
        </p:txBody>
      </p:sp>
      <p:pic>
        <p:nvPicPr>
          <p:cNvPr id="1033" name="Picture 10" descr="APU Logo Final-medium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0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7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90" r:id="rId13"/>
    <p:sldLayoutId id="2147483693" r:id="rId14"/>
    <p:sldLayoutId id="2147483694" r:id="rId1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736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CT105-3-M Cloud Infrastructure and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7837" y="4109216"/>
            <a:ext cx="5846164" cy="1187355"/>
          </a:xfrm>
        </p:spPr>
        <p:txBody>
          <a:bodyPr/>
          <a:lstStyle/>
          <a:p>
            <a:r>
              <a:rPr lang="en-US" dirty="0"/>
              <a:t>Cloud Migration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9268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Vendor Lock-in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7363" y="1697038"/>
            <a:ext cx="8386814" cy="4525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Cloud vendor (service provider) may lack open standards or use proprietary software/APIs</a:t>
            </a:r>
          </a:p>
          <a:p>
            <a:r>
              <a:rPr lang="en-US" sz="2400" dirty="0"/>
              <a:t>Rigid agreements prevent the consumer from moving without penalties</a:t>
            </a:r>
          </a:p>
          <a:p>
            <a:r>
              <a:rPr lang="en-US" sz="2400" dirty="0"/>
              <a:t>Cloud vendors may prevent a consumer from moving one service model to another (i.e. application built on a </a:t>
            </a:r>
            <a:r>
              <a:rPr lang="en-US" sz="2400" dirty="0" err="1"/>
              <a:t>PaaS</a:t>
            </a:r>
            <a:r>
              <a:rPr lang="en-US" sz="2400" dirty="0"/>
              <a:t> moving to an </a:t>
            </a:r>
            <a:r>
              <a:rPr lang="en-US" sz="2400" dirty="0" err="1"/>
              <a:t>IaaS</a:t>
            </a:r>
            <a:r>
              <a:rPr lang="en-US" sz="2400" dirty="0"/>
              <a:t> model)</a:t>
            </a:r>
          </a:p>
          <a:p>
            <a:r>
              <a:rPr lang="en-US" sz="2400" dirty="0"/>
              <a:t>Application may require significant rework/redesign before deploying in different Cloud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Open Standards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Use proven and widely accepted technologies </a:t>
            </a:r>
          </a:p>
          <a:p>
            <a:pPr lvl="0"/>
            <a:r>
              <a:rPr lang="en-US" sz="2400" dirty="0"/>
              <a:t>Widely accepted standards provide interoperability and portability. </a:t>
            </a:r>
          </a:p>
          <a:p>
            <a:pPr lvl="0"/>
            <a:r>
              <a:rPr lang="en-US" sz="2400" dirty="0"/>
              <a:t>Prevent lock-in issues</a:t>
            </a:r>
          </a:p>
          <a:p>
            <a:pPr lvl="0"/>
            <a:r>
              <a:rPr lang="en-US" sz="2400" dirty="0"/>
              <a:t>Open Virtual Machine Format (OVF)  -  an example of open standard</a:t>
            </a:r>
          </a:p>
          <a:p>
            <a:pPr lvl="1"/>
            <a:r>
              <a:rPr lang="en-US" sz="2000" dirty="0"/>
              <a:t>enables using a VM built in one Cloud to be deployed to another Cloud with minimum or no changes.</a:t>
            </a:r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Adoption Phases 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4107745806"/>
              </p:ext>
            </p:extLst>
          </p:nvPr>
        </p:nvGraphicFramePr>
        <p:xfrm>
          <a:off x="1143000" y="1771334"/>
          <a:ext cx="7848600" cy="4464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5029200" y="5276534"/>
            <a:ext cx="365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r>
              <a:rPr lang="en-US" sz="2200" dirty="0">
                <a:latin typeface="Calibri" pitchFamily="34" charset="0"/>
              </a:rPr>
              <a:t>Using a phased approach to adopt the Cloud enables a smooth transition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948333" y="4151119"/>
            <a:ext cx="1566267" cy="2479369"/>
            <a:chOff x="16967" y="4073831"/>
            <a:chExt cx="1566267" cy="2479369"/>
          </a:xfrm>
        </p:grpSpPr>
        <p:sp>
          <p:nvSpPr>
            <p:cNvPr id="10" name="TextBox 85"/>
            <p:cNvSpPr txBox="1">
              <a:spLocks noChangeArrowheads="1"/>
            </p:cNvSpPr>
            <p:nvPr/>
          </p:nvSpPr>
          <p:spPr bwMode="auto">
            <a:xfrm>
              <a:off x="355369" y="4073831"/>
              <a:ext cx="1143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Virtualized Data Center</a:t>
              </a:r>
            </a:p>
          </p:txBody>
        </p:sp>
        <p:pic>
          <p:nvPicPr>
            <p:cNvPr id="32" name="Picture 84" descr="Virtualized Data Center Progression_d.png"/>
            <p:cNvPicPr>
              <a:picLocks noChangeAspect="1"/>
            </p:cNvPicPr>
            <p:nvPr/>
          </p:nvPicPr>
          <p:blipFill>
            <a:blip r:embed="rId8" cstate="print"/>
            <a:srcRect l="79587" t="4797" b="48061"/>
            <a:stretch>
              <a:fillRect/>
            </a:stretch>
          </p:blipFill>
          <p:spPr bwMode="auto">
            <a:xfrm>
              <a:off x="16967" y="4730065"/>
              <a:ext cx="1566267" cy="1823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40" descr="Virtualized Data Center Progression_b.png"/>
          <p:cNvPicPr>
            <a:picLocks noChangeAspect="1"/>
          </p:cNvPicPr>
          <p:nvPr/>
        </p:nvPicPr>
        <p:blipFill>
          <a:blip r:embed="rId9" cstate="print"/>
          <a:srcRect t="54718" r="85083"/>
          <a:stretch>
            <a:fillRect/>
          </a:stretch>
        </p:blipFill>
        <p:spPr bwMode="auto">
          <a:xfrm>
            <a:off x="35170" y="4558984"/>
            <a:ext cx="1218986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78"/>
          <p:cNvSpPr txBox="1">
            <a:spLocks noChangeArrowheads="1"/>
          </p:cNvSpPr>
          <p:nvPr/>
        </p:nvSpPr>
        <p:spPr bwMode="auto">
          <a:xfrm>
            <a:off x="21608" y="4145946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Classic Data Center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8829" y="42097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itchFamily="34" charset="0"/>
              </a:rPr>
              <a:t>OR</a:t>
            </a:r>
          </a:p>
        </p:txBody>
      </p:sp>
      <p:pic>
        <p:nvPicPr>
          <p:cNvPr id="20" name="Picture 10" descr="Dark Green Cloud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5500" y="1760417"/>
            <a:ext cx="2298700" cy="108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Group 47"/>
          <p:cNvGrpSpPr/>
          <p:nvPr/>
        </p:nvGrpSpPr>
        <p:grpSpPr>
          <a:xfrm>
            <a:off x="7465100" y="1400327"/>
            <a:ext cx="1566267" cy="2126444"/>
            <a:chOff x="10210800" y="1038725"/>
            <a:chExt cx="1566267" cy="2126444"/>
          </a:xfrm>
        </p:grpSpPr>
        <p:grpSp>
          <p:nvGrpSpPr>
            <p:cNvPr id="47" name="Group 46"/>
            <p:cNvGrpSpPr/>
            <p:nvPr/>
          </p:nvGrpSpPr>
          <p:grpSpPr>
            <a:xfrm>
              <a:off x="10562925" y="1038725"/>
              <a:ext cx="859030" cy="329582"/>
              <a:chOff x="10562925" y="1000225"/>
              <a:chExt cx="859030" cy="329582"/>
            </a:xfrm>
          </p:grpSpPr>
          <p:pic>
            <p:nvPicPr>
              <p:cNvPr id="42" name="Picture 9" descr="Virtualized Infrastructure Bar 2.png"/>
              <p:cNvPicPr>
                <a:picLocks noChangeAspect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0611050" y="1000225"/>
                <a:ext cx="757617" cy="329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TextBox 11"/>
              <p:cNvSpPr txBox="1">
                <a:spLocks noChangeArrowheads="1"/>
              </p:cNvSpPr>
              <p:nvPr/>
            </p:nvSpPr>
            <p:spPr bwMode="auto">
              <a:xfrm>
                <a:off x="10562925" y="1047550"/>
                <a:ext cx="859030" cy="215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rgbClr val="528642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Cloud Services</a:t>
                </a:r>
              </a:p>
            </p:txBody>
          </p:sp>
        </p:grpSp>
        <p:pic>
          <p:nvPicPr>
            <p:cNvPr id="46" name="Picture 84" descr="Virtualized Data Center Progression_d.png"/>
            <p:cNvPicPr>
              <a:picLocks noChangeAspect="1"/>
            </p:cNvPicPr>
            <p:nvPr/>
          </p:nvPicPr>
          <p:blipFill>
            <a:blip r:embed="rId8" cstate="print"/>
            <a:srcRect l="79587" t="4797" b="48061"/>
            <a:stretch>
              <a:fillRect/>
            </a:stretch>
          </p:blipFill>
          <p:spPr bwMode="auto">
            <a:xfrm>
              <a:off x="10210800" y="1342034"/>
              <a:ext cx="1566267" cy="1823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500890"/>
            <a:ext cx="8458200" cy="4800600"/>
          </a:xfrm>
        </p:spPr>
        <p:txBody>
          <a:bodyPr/>
          <a:lstStyle/>
          <a:p>
            <a:r>
              <a:rPr lang="en-US" dirty="0"/>
              <a:t>The assessment phase involves consideration of various factors </a:t>
            </a:r>
          </a:p>
          <a:p>
            <a:r>
              <a:rPr lang="en-US" dirty="0"/>
              <a:t>Besides Cloud migration considerations discussed earlier, other key assessments are: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/>
              <a:t>Security and compliance</a:t>
            </a:r>
          </a:p>
          <a:p>
            <a:pPr lvl="1"/>
            <a:r>
              <a:rPr lang="en-US" dirty="0"/>
              <a:t>Technical</a:t>
            </a:r>
          </a:p>
          <a:p>
            <a:pPr lvl="1"/>
            <a:r>
              <a:rPr lang="en-US" dirty="0"/>
              <a:t>Issues with licensed products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Phase 1: Assessment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Assessment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cost comparison of in-house vs. service provider</a:t>
            </a:r>
          </a:p>
          <a:p>
            <a:pPr lvl="1"/>
            <a:r>
              <a:rPr lang="en-US" dirty="0"/>
              <a:t>TCO and ROI</a:t>
            </a:r>
          </a:p>
          <a:p>
            <a:r>
              <a:rPr lang="en-US" dirty="0"/>
              <a:t>Requires cost consideration of the following elements:</a:t>
            </a: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9955" y="2819400"/>
          <a:ext cx="8153400" cy="28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5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Saving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68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Servers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Storage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Operating System (OS)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Application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Network equipments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Real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Power and cooling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Personnel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Bandwidth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Maintenance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Support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Backup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Migration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Governance 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Service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and Compliance Assessment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5775" y="1697038"/>
            <a:ext cx="8328441" cy="4932362"/>
          </a:xfrm>
        </p:spPr>
        <p:txBody>
          <a:bodyPr/>
          <a:lstStyle/>
          <a:p>
            <a:r>
              <a:rPr lang="en-US" sz="2400" dirty="0"/>
              <a:t>Involves security advisor early in the process</a:t>
            </a:r>
          </a:p>
          <a:p>
            <a:r>
              <a:rPr lang="en-US" sz="2400" dirty="0"/>
              <a:t>Enables organizations to:</a:t>
            </a:r>
          </a:p>
          <a:p>
            <a:pPr lvl="1"/>
            <a:r>
              <a:rPr lang="en-US" sz="2000" dirty="0"/>
              <a:t>Identify risk tolerance and security threats for an application</a:t>
            </a:r>
          </a:p>
          <a:p>
            <a:pPr lvl="1"/>
            <a:r>
              <a:rPr lang="en-US" sz="2000" dirty="0"/>
              <a:t>Understand regulatory/contractual obligations to store data in specific jurisdictions</a:t>
            </a:r>
          </a:p>
          <a:p>
            <a:pPr lvl="1"/>
            <a:r>
              <a:rPr lang="en-US" sz="2000" dirty="0"/>
              <a:t>Explore whether the Cloud vendor offers: </a:t>
            </a:r>
          </a:p>
          <a:p>
            <a:pPr lvl="2"/>
            <a:r>
              <a:rPr lang="en-US" sz="2000" dirty="0"/>
              <a:t>Choice of selecting geographic location to store the data</a:t>
            </a:r>
          </a:p>
          <a:p>
            <a:pPr lvl="2"/>
            <a:r>
              <a:rPr lang="en-US" sz="2000" dirty="0"/>
              <a:t>Guarantee that data does not move unless organization decides to move</a:t>
            </a:r>
          </a:p>
          <a:p>
            <a:pPr lvl="1"/>
            <a:r>
              <a:rPr lang="en-US" sz="2000" dirty="0"/>
              <a:t>Explore options to retrieve all data back from the Cloud when required</a:t>
            </a:r>
          </a:p>
          <a:p>
            <a:pPr lvl="1"/>
            <a:r>
              <a:rPr lang="en-US" sz="2000" dirty="0"/>
              <a:t>Identify the download or delete option of data, if required </a:t>
            </a:r>
          </a:p>
          <a:p>
            <a:pPr lvl="1"/>
            <a:r>
              <a:rPr lang="en-US" sz="2000" dirty="0"/>
              <a:t>Identify the choice of encryption of data when in transit and at rest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Assessment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Enables organizations to:</a:t>
            </a:r>
          </a:p>
          <a:p>
            <a:pPr lvl="1"/>
            <a:r>
              <a:rPr lang="en-US" sz="2000" dirty="0"/>
              <a:t>Identify whether Cloud service provider offers the required infrastructure</a:t>
            </a:r>
          </a:p>
          <a:p>
            <a:pPr lvl="1"/>
            <a:r>
              <a:rPr lang="en-US" sz="2000" dirty="0"/>
              <a:t>Identify whether an application is compatible with Cloud infrastructure</a:t>
            </a:r>
          </a:p>
          <a:p>
            <a:pPr lvl="1"/>
            <a:r>
              <a:rPr lang="en-US" sz="2000" dirty="0"/>
              <a:t>Identify the dependencies of an application on other components and services</a:t>
            </a:r>
          </a:p>
          <a:p>
            <a:pPr lvl="1"/>
            <a:r>
              <a:rPr lang="en-US" sz="2000" dirty="0"/>
              <a:t>Identify the component that must be local (on-premise) and components that can move to the Cloud</a:t>
            </a:r>
          </a:p>
          <a:p>
            <a:pPr lvl="1"/>
            <a:r>
              <a:rPr lang="en-US" sz="2000" dirty="0"/>
              <a:t>Identify the latency and bandwidth requirements</a:t>
            </a:r>
          </a:p>
          <a:p>
            <a:pPr lvl="1"/>
            <a:r>
              <a:rPr lang="en-US" sz="2000" dirty="0"/>
              <a:t>Estimate the effort required to migrate the application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of License Issues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lvl="2" indent="-231775">
              <a:buClr>
                <a:srgbClr val="92D050"/>
              </a:buClr>
              <a:buSzPct val="120000"/>
              <a:buFont typeface="Arial" charset="0"/>
              <a:buChar char="•"/>
            </a:pPr>
            <a:r>
              <a:rPr lang="en-US" sz="2400" dirty="0"/>
              <a:t>Use existing license</a:t>
            </a:r>
          </a:p>
          <a:p>
            <a:pPr lvl="1"/>
            <a:r>
              <a:rPr lang="en-US" sz="2000" dirty="0"/>
              <a:t>Identify whether the organization can move its existing licensed software into the Cloud</a:t>
            </a:r>
          </a:p>
          <a:p>
            <a:pPr lvl="1"/>
            <a:r>
              <a:rPr lang="en-US" sz="2000" dirty="0"/>
              <a:t>Cloud providers have partnered with software vendors to permit the use of existing software license in the Cloud</a:t>
            </a:r>
          </a:p>
          <a:p>
            <a:r>
              <a:rPr lang="en-US" sz="2400" dirty="0"/>
              <a:t>Use </a:t>
            </a:r>
            <a:r>
              <a:rPr lang="en-US" sz="2400" dirty="0" err="1"/>
              <a:t>SaaS</a:t>
            </a:r>
            <a:r>
              <a:rPr lang="en-US" sz="2400" dirty="0"/>
              <a:t> based Cloud service</a:t>
            </a:r>
          </a:p>
          <a:p>
            <a:pPr lvl="1"/>
            <a:r>
              <a:rPr lang="en-US" sz="2000" dirty="0"/>
              <a:t>Some software vendors offer their software as a service apart from installable option</a:t>
            </a:r>
          </a:p>
          <a:p>
            <a:pPr lvl="1"/>
            <a:r>
              <a:rPr lang="en-US" sz="2000" dirty="0"/>
              <a:t>If a software vendor does not offer its software as a service, explore an equivalent offering by different Cloud vendor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Proof of Concept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Goal of this phase is to verify that an application runs as expected in the Cloud</a:t>
            </a:r>
          </a:p>
          <a:p>
            <a:r>
              <a:rPr lang="en-US" sz="2400" dirty="0"/>
              <a:t>Proof of Concept enables organizations to:</a:t>
            </a:r>
          </a:p>
          <a:p>
            <a:pPr lvl="1"/>
            <a:r>
              <a:rPr lang="en-US" sz="2000" dirty="0"/>
              <a:t>Explore the capabilities of the Cloud</a:t>
            </a:r>
          </a:p>
          <a:p>
            <a:pPr lvl="1"/>
            <a:r>
              <a:rPr lang="en-US" sz="2000" dirty="0"/>
              <a:t>Explore the different business continuity and disaster recovery options offered by the Cloud vendor</a:t>
            </a:r>
          </a:p>
          <a:p>
            <a:pPr lvl="1"/>
            <a:r>
              <a:rPr lang="en-US" sz="2000" dirty="0"/>
              <a:t>Estimate the effort required to roll out the application</a:t>
            </a:r>
          </a:p>
          <a:p>
            <a:pPr lvl="1"/>
            <a:r>
              <a:rPr lang="en-US" sz="2000" dirty="0"/>
              <a:t>Identify applications that can be immediately</a:t>
            </a:r>
            <a:r>
              <a:rPr lang="en-US" sz="2000" b="1" dirty="0"/>
              <a:t> </a:t>
            </a:r>
            <a:r>
              <a:rPr lang="en-US" sz="2000" dirty="0"/>
              <a:t>moved after proof of concept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3: Migration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7509"/>
              </p:ext>
            </p:extLst>
          </p:nvPr>
        </p:nvGraphicFramePr>
        <p:xfrm>
          <a:off x="533400" y="1610194"/>
          <a:ext cx="80772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Migration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Forklift migration strategy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Entire application is migrated at once instead of 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</a:rPr>
                        <a:t>in parts</a:t>
                      </a:r>
                    </a:p>
                    <a:p>
                      <a:pPr marL="231775" lvl="0" indent="-231775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Good for tightly coupled or self-contained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Hybrid migration strategy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parts of 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pplication are moved into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Cloud and some part remains in the data center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231775" lvl="0" indent="-231775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Good for application that have several components, and not tightly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1" y="685800"/>
            <a:ext cx="8077200" cy="812800"/>
          </a:xfrm>
        </p:spPr>
        <p:txBody>
          <a:bodyPr/>
          <a:lstStyle/>
          <a:p>
            <a:r>
              <a:rPr lang="en-US" dirty="0"/>
              <a:t>Lesson: Cloud Migration Considerations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This lesson covers the following topics:</a:t>
            </a:r>
          </a:p>
          <a:p>
            <a:pPr>
              <a:defRPr/>
            </a:pPr>
            <a:r>
              <a:rPr lang="en-US" dirty="0"/>
              <a:t>Discuss the considerations for migration to Cloud</a:t>
            </a:r>
          </a:p>
          <a:p>
            <a:pPr>
              <a:defRPr/>
            </a:pPr>
            <a:r>
              <a:rPr lang="en-US" dirty="0"/>
              <a:t>Discuss the Cloud models suitable for different categories of users</a:t>
            </a:r>
          </a:p>
          <a:p>
            <a:pPr>
              <a:defRPr/>
            </a:pPr>
            <a:r>
              <a:rPr lang="en-US" dirty="0"/>
              <a:t>List the considerations for choosing applications suitable for Cloud</a:t>
            </a:r>
          </a:p>
          <a:p>
            <a:pPr>
              <a:defRPr/>
            </a:pPr>
            <a:r>
              <a:rPr lang="en-US" dirty="0"/>
              <a:t>Discuss different phases to adopt the Cloud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615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Phase 4: Optimization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Test the application after migration is complete</a:t>
            </a:r>
          </a:p>
          <a:p>
            <a:r>
              <a:rPr lang="en-US" sz="2400" dirty="0"/>
              <a:t>Understand the usage pattern and optimize resource consumption</a:t>
            </a:r>
          </a:p>
          <a:p>
            <a:r>
              <a:rPr lang="en-US" sz="2400" dirty="0"/>
              <a:t>Relinquish idle resources</a:t>
            </a:r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Cloud Migration Considerations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Lesson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this lesson, the following topics were covered:</a:t>
            </a:r>
          </a:p>
          <a:p>
            <a:r>
              <a:rPr lang="en-US" dirty="0"/>
              <a:t>Considerations for migration to Cloud</a:t>
            </a:r>
          </a:p>
          <a:p>
            <a:r>
              <a:rPr lang="en-US" dirty="0"/>
              <a:t>Cloud models suitable for different categories of users</a:t>
            </a:r>
          </a:p>
          <a:p>
            <a:r>
              <a:rPr lang="en-US" dirty="0"/>
              <a:t>Guidelines for selecting a suitable application for Cloud</a:t>
            </a:r>
          </a:p>
          <a:p>
            <a:r>
              <a:rPr lang="en-US" dirty="0"/>
              <a:t>Phases to adopt the Cloud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65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1" y="685800"/>
            <a:ext cx="8077200" cy="812800"/>
          </a:xfrm>
        </p:spPr>
        <p:txBody>
          <a:bodyPr/>
          <a:lstStyle/>
          <a:p>
            <a:r>
              <a:rPr lang="en-US" dirty="0"/>
              <a:t>Cloud Migration – Key Questions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3400" y="1498600"/>
            <a:ext cx="8077200" cy="49321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CIOs/IT Managers seeking to move to Cloud face several questions:</a:t>
            </a:r>
          </a:p>
          <a:p>
            <a:r>
              <a:rPr lang="en-US" dirty="0"/>
              <a:t>How does Cloud fit into the organization’s requirements?</a:t>
            </a:r>
          </a:p>
          <a:p>
            <a:pPr lvl="1"/>
            <a:r>
              <a:rPr lang="en-US" dirty="0"/>
              <a:t>Financial advantage, convenience, etc.</a:t>
            </a:r>
          </a:p>
          <a:p>
            <a:r>
              <a:rPr lang="en-US" dirty="0"/>
              <a:t>Which are the applications  suitable for Cloud?</a:t>
            </a:r>
          </a:p>
          <a:p>
            <a:r>
              <a:rPr lang="en-US" dirty="0"/>
              <a:t>How do I choose the Cloud Vendor?</a:t>
            </a:r>
          </a:p>
          <a:p>
            <a:r>
              <a:rPr lang="en-US" dirty="0"/>
              <a:t>Is the Cloud infrastructure capable of providing the required Quality of Service (QoS)?</a:t>
            </a:r>
          </a:p>
          <a:p>
            <a:pPr lvl="1"/>
            <a:r>
              <a:rPr lang="en-US" dirty="0"/>
              <a:t>Performance, availability, and security</a:t>
            </a:r>
          </a:p>
          <a:p>
            <a:r>
              <a:rPr lang="en-US" dirty="0"/>
              <a:t>How will I address Change Management concerns?</a:t>
            </a:r>
          </a:p>
          <a:p>
            <a:r>
              <a:rPr lang="en-US" dirty="0"/>
              <a:t>What can Cloud provide?</a:t>
            </a:r>
          </a:p>
          <a:p>
            <a:pPr lvl="1"/>
            <a:r>
              <a:rPr lang="en-US" dirty="0"/>
              <a:t>Application, platform and infrastructure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US" dirty="0"/>
              <a:t>Module: Introduction to Cloud Computing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6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7289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How does Cloud fit to your requirements?</a:t>
            </a:r>
          </a:p>
        </p:txBody>
      </p:sp>
      <p:sp>
        <p:nvSpPr>
          <p:cNvPr id="2997290" name="Rectangle 4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Current infrastructure and requirements</a:t>
            </a:r>
          </a:p>
          <a:p>
            <a:pPr lvl="1"/>
            <a:r>
              <a:rPr lang="en-US" sz="2000" dirty="0"/>
              <a:t>Consider from application, network, and security perspectives</a:t>
            </a:r>
          </a:p>
          <a:p>
            <a:r>
              <a:rPr lang="en-US" sz="2400" dirty="0"/>
              <a:t>‘Risk vs. Convenience’ profile </a:t>
            </a:r>
          </a:p>
          <a:p>
            <a:pPr lvl="1"/>
            <a:r>
              <a:rPr lang="en-US" sz="2000" dirty="0"/>
              <a:t>Based on this profile, choose ‘Cloud model’ for your organization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08257" y="3254375"/>
            <a:ext cx="6987943" cy="3168650"/>
            <a:chOff x="1841956" y="2895600"/>
            <a:chExt cx="6987943" cy="3168650"/>
          </a:xfrm>
        </p:grpSpPr>
        <p:sp>
          <p:nvSpPr>
            <p:cNvPr id="2997252" name="Line 4"/>
            <p:cNvSpPr>
              <a:spLocks noChangeShapeType="1"/>
            </p:cNvSpPr>
            <p:nvPr/>
          </p:nvSpPr>
          <p:spPr bwMode="auto">
            <a:xfrm>
              <a:off x="2124299" y="2895600"/>
              <a:ext cx="20413" cy="31686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97253" name="Line 5"/>
            <p:cNvSpPr>
              <a:spLocks noChangeShapeType="1"/>
            </p:cNvSpPr>
            <p:nvPr/>
          </p:nvSpPr>
          <p:spPr bwMode="auto">
            <a:xfrm flipV="1">
              <a:off x="2130425" y="6019800"/>
              <a:ext cx="6699474" cy="428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97284" name="Text Box 36"/>
            <p:cNvSpPr txBox="1">
              <a:spLocks noChangeArrowheads="1"/>
            </p:cNvSpPr>
            <p:nvPr/>
          </p:nvSpPr>
          <p:spPr bwMode="auto">
            <a:xfrm>
              <a:off x="7010400" y="5791200"/>
              <a:ext cx="1181100" cy="21272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med"/>
            </a:ln>
            <a:effectLst/>
          </p:spPr>
          <p:txBody>
            <a:bodyPr lIns="0" tIns="0" rIns="0" bIns="0">
              <a:spAutoFit/>
            </a:bodyPr>
            <a:lstStyle/>
            <a:p>
              <a:pPr marL="354013" indent="-354013" defTabSz="941388"/>
              <a:r>
                <a:rPr kumimoji="1" lang="en-US" sz="1400" b="1" dirty="0">
                  <a:solidFill>
                    <a:schemeClr val="tx1"/>
                  </a:solidFill>
                </a:rPr>
                <a:t>Convenience</a:t>
              </a:r>
            </a:p>
          </p:txBody>
        </p:sp>
        <p:sp>
          <p:nvSpPr>
            <p:cNvPr id="2997286" name="Text Box 38"/>
            <p:cNvSpPr txBox="1">
              <a:spLocks noChangeArrowheads="1"/>
            </p:cNvSpPr>
            <p:nvPr/>
          </p:nvSpPr>
          <p:spPr bwMode="auto">
            <a:xfrm rot="16200000">
              <a:off x="1682978" y="4426178"/>
              <a:ext cx="533400" cy="21544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med"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354013" indent="-354013" defTabSz="941388"/>
              <a:r>
                <a:rPr kumimoji="1" lang="en-US" sz="1400" b="1">
                  <a:solidFill>
                    <a:schemeClr val="tx1"/>
                  </a:solidFill>
                </a:rPr>
                <a:t>Risk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362200" y="4876800"/>
              <a:ext cx="1895699" cy="981375"/>
              <a:chOff x="6858000" y="3949180"/>
              <a:chExt cx="1895699" cy="981375"/>
            </a:xfrm>
          </p:grpSpPr>
          <p:pic>
            <p:nvPicPr>
              <p:cNvPr id="23" name="Picture 22" descr="Light Gray Cloud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58000" y="3949180"/>
                <a:ext cx="1895699" cy="981375"/>
              </a:xfrm>
              <a:prstGeom prst="rect">
                <a:avLst/>
              </a:prstGeom>
            </p:spPr>
          </p:pic>
          <p:sp>
            <p:nvSpPr>
              <p:cNvPr id="2997272" name="Text Box 24"/>
              <p:cNvSpPr txBox="1">
                <a:spLocks noChangeArrowheads="1"/>
              </p:cNvSpPr>
              <p:nvPr/>
            </p:nvSpPr>
            <p:spPr bwMode="auto">
              <a:xfrm>
                <a:off x="7135504" y="4343400"/>
                <a:ext cx="1181100" cy="2154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marL="354013" indent="-354013" algn="ctr" defTabSz="941388"/>
                <a:r>
                  <a:rPr kumimoji="1" lang="en-US" sz="1400" b="1" dirty="0">
                    <a:solidFill>
                      <a:schemeClr val="tx1"/>
                    </a:solidFill>
                  </a:rPr>
                  <a:t>Enterprise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743101" y="4276425"/>
              <a:ext cx="1895699" cy="981375"/>
              <a:chOff x="6858000" y="3949180"/>
              <a:chExt cx="1895699" cy="981375"/>
            </a:xfrm>
          </p:grpSpPr>
          <p:pic>
            <p:nvPicPr>
              <p:cNvPr id="28" name="Picture 27" descr="Light Gray Cloud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58000" y="3949180"/>
                <a:ext cx="1895699" cy="981375"/>
              </a:xfrm>
              <a:prstGeom prst="rect">
                <a:avLst/>
              </a:prstGeom>
            </p:spPr>
          </p:pic>
          <p:sp>
            <p:nvSpPr>
              <p:cNvPr id="30" name="Text Box 24"/>
              <p:cNvSpPr txBox="1">
                <a:spLocks noChangeArrowheads="1"/>
              </p:cNvSpPr>
              <p:nvPr/>
            </p:nvSpPr>
            <p:spPr bwMode="auto">
              <a:xfrm>
                <a:off x="7001099" y="4410311"/>
                <a:ext cx="1181100" cy="2154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marL="354013" indent="-354013" algn="ctr" defTabSz="941388"/>
                <a:r>
                  <a:rPr kumimoji="1" lang="en-US" sz="1400" b="1" dirty="0">
                    <a:solidFill>
                      <a:schemeClr val="tx1"/>
                    </a:solidFill>
                  </a:rPr>
                  <a:t>SMB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267101" y="3743025"/>
              <a:ext cx="1895699" cy="981375"/>
              <a:chOff x="6858000" y="3949180"/>
              <a:chExt cx="1895699" cy="981375"/>
            </a:xfrm>
          </p:grpSpPr>
          <p:pic>
            <p:nvPicPr>
              <p:cNvPr id="32" name="Picture 31" descr="Light Gray Cloud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58000" y="3949180"/>
                <a:ext cx="1895699" cy="981375"/>
              </a:xfrm>
              <a:prstGeom prst="rect">
                <a:avLst/>
              </a:prstGeom>
            </p:spPr>
          </p:pic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077299" y="4410311"/>
                <a:ext cx="1181100" cy="2154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marL="354013" indent="-354013" algn="ctr" defTabSz="941388"/>
                <a:r>
                  <a:rPr kumimoji="1" lang="en-US" sz="1400" b="1" dirty="0">
                    <a:solidFill>
                      <a:schemeClr val="tx1"/>
                    </a:solidFill>
                  </a:rPr>
                  <a:t>Startup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629400" y="3124200"/>
              <a:ext cx="1895699" cy="981375"/>
              <a:chOff x="6858000" y="3949180"/>
              <a:chExt cx="1895699" cy="981375"/>
            </a:xfrm>
          </p:grpSpPr>
          <p:pic>
            <p:nvPicPr>
              <p:cNvPr id="35" name="Picture 34" descr="Light Gray Cloud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58000" y="3949180"/>
                <a:ext cx="1895699" cy="981375"/>
              </a:xfrm>
              <a:prstGeom prst="rect">
                <a:avLst/>
              </a:prstGeom>
            </p:spPr>
          </p:pic>
          <p:sp>
            <p:nvSpPr>
              <p:cNvPr id="36" name="Text Box 24"/>
              <p:cNvSpPr txBox="1">
                <a:spLocks noChangeArrowheads="1"/>
              </p:cNvSpPr>
              <p:nvPr/>
            </p:nvSpPr>
            <p:spPr bwMode="auto">
              <a:xfrm>
                <a:off x="7048500" y="4419536"/>
                <a:ext cx="1181100" cy="21544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med"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marL="354013" indent="-354013" algn="ctr" defTabSz="941388"/>
                <a:r>
                  <a:rPr kumimoji="1" lang="en-US" sz="1400" b="1" dirty="0">
                    <a:solidFill>
                      <a:schemeClr val="tx1"/>
                    </a:solidFill>
                  </a:rPr>
                  <a:t>Individual</a:t>
                </a:r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9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7937"/>
            <a:ext cx="7086601" cy="762000"/>
          </a:xfrm>
        </p:spPr>
        <p:txBody>
          <a:bodyPr/>
          <a:lstStyle/>
          <a:p>
            <a:r>
              <a:rPr lang="en-US" dirty="0"/>
              <a:t>What Model Fits for You?</a:t>
            </a:r>
          </a:p>
        </p:txBody>
      </p:sp>
      <p:sp>
        <p:nvSpPr>
          <p:cNvPr id="4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813781" y="7154055"/>
            <a:ext cx="4191000" cy="228600"/>
          </a:xfrm>
        </p:spPr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9381" y="524655"/>
            <a:ext cx="0" cy="0"/>
          </a:xfrm>
        </p:spPr>
        <p:txBody>
          <a:bodyPr/>
          <a:lstStyle/>
          <a:p>
            <a:pPr>
              <a:defRPr/>
            </a:pPr>
            <a:fld id="{91E976C5-867F-44DB-A20C-2FC1C56FCD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gray">
          <a:xfrm rot="3419336">
            <a:off x="1108185" y="1630077"/>
            <a:ext cx="1166398" cy="1103382"/>
          </a:xfrm>
          <a:prstGeom prst="rect">
            <a:avLst/>
          </a:prstGeom>
          <a:gradFill rotWithShape="0">
            <a:gsLst>
              <a:gs pos="0">
                <a:srgbClr val="004776"/>
              </a:gs>
              <a:gs pos="100000">
                <a:schemeClr val="bg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rot="10800000" vert="eaVert" wrap="none" anchor="ctr">
            <a:flatTx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en-US" sz="1600" dirty="0">
              <a:solidFill>
                <a:schemeClr val="tx1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2231581" y="1765197"/>
            <a:ext cx="1024569" cy="166628"/>
            <a:chOff x="2003" y="3439"/>
            <a:chExt cx="469" cy="244"/>
          </a:xfrm>
        </p:grpSpPr>
        <p:sp>
          <p:nvSpPr>
            <p:cNvPr id="68" name="Oval 11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gray">
            <a:xfrm>
              <a:off x="2048" y="3444"/>
              <a:ext cx="388" cy="23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70" name="Oval 13"/>
            <p:cNvSpPr>
              <a:spLocks noChangeArrowheads="1"/>
            </p:cNvSpPr>
            <p:nvPr/>
          </p:nvSpPr>
          <p:spPr bwMode="gray">
            <a:xfrm>
              <a:off x="2401" y="3444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gray">
            <a:xfrm>
              <a:off x="2439" y="3518"/>
              <a:ext cx="20" cy="7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55" name="Rectangle 15"/>
          <p:cNvSpPr>
            <a:spLocks noChangeArrowheads="1"/>
          </p:cNvSpPr>
          <p:nvPr/>
        </p:nvSpPr>
        <p:spPr bwMode="gray">
          <a:xfrm rot="3419336">
            <a:off x="2998055" y="1545074"/>
            <a:ext cx="1166398" cy="1105024"/>
          </a:xfrm>
          <a:prstGeom prst="rect">
            <a:avLst/>
          </a:prstGeom>
          <a:gradFill rotWithShape="0">
            <a:gsLst>
              <a:gs pos="0">
                <a:srgbClr val="001847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rot="10800000" vert="eaVert" wrap="none" anchor="ctr">
            <a:flatTx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en-US" sz="1600" dirty="0">
              <a:solidFill>
                <a:schemeClr val="tx1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56" name="Group 16"/>
          <p:cNvGrpSpPr>
            <a:grpSpLocks/>
          </p:cNvGrpSpPr>
          <p:nvPr/>
        </p:nvGrpSpPr>
        <p:grpSpPr bwMode="auto">
          <a:xfrm>
            <a:off x="4128019" y="1765197"/>
            <a:ext cx="1022927" cy="166628"/>
            <a:chOff x="2003" y="3439"/>
            <a:chExt cx="468" cy="244"/>
          </a:xfrm>
        </p:grpSpPr>
        <p:sp>
          <p:nvSpPr>
            <p:cNvPr id="64" name="Oval 17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gray">
            <a:xfrm>
              <a:off x="2048" y="3444"/>
              <a:ext cx="388" cy="23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6" name="Oval 19"/>
            <p:cNvSpPr>
              <a:spLocks noChangeArrowheads="1"/>
            </p:cNvSpPr>
            <p:nvPr/>
          </p:nvSpPr>
          <p:spPr bwMode="gray">
            <a:xfrm>
              <a:off x="2400" y="3444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7" name="Oval 20"/>
            <p:cNvSpPr>
              <a:spLocks noChangeArrowheads="1"/>
            </p:cNvSpPr>
            <p:nvPr/>
          </p:nvSpPr>
          <p:spPr bwMode="gray">
            <a:xfrm>
              <a:off x="2438" y="3518"/>
              <a:ext cx="20" cy="7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57" name="Rectangle 21"/>
          <p:cNvSpPr>
            <a:spLocks noChangeArrowheads="1"/>
          </p:cNvSpPr>
          <p:nvPr/>
        </p:nvSpPr>
        <p:spPr bwMode="gray">
          <a:xfrm rot="3419336">
            <a:off x="4812396" y="1545074"/>
            <a:ext cx="1166398" cy="1105024"/>
          </a:xfrm>
          <a:prstGeom prst="rect">
            <a:avLst/>
          </a:prstGeom>
          <a:gradFill rotWithShape="0">
            <a:gsLst>
              <a:gs pos="0">
                <a:srgbClr val="004776"/>
              </a:gs>
              <a:gs pos="100000">
                <a:schemeClr val="bg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rot="10800000" vert="eaVert" wrap="none" anchor="ctr">
            <a:flatTx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en-US" sz="1600" dirty="0">
              <a:solidFill>
                <a:schemeClr val="tx1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72" name="Group 60"/>
          <p:cNvGrpSpPr>
            <a:grpSpLocks/>
          </p:cNvGrpSpPr>
          <p:nvPr/>
        </p:nvGrpSpPr>
        <p:grpSpPr bwMode="auto">
          <a:xfrm>
            <a:off x="304799" y="2666069"/>
            <a:ext cx="3359528" cy="2066370"/>
            <a:chOff x="23" y="1476"/>
            <a:chExt cx="2189" cy="1379"/>
          </a:xfrm>
        </p:grpSpPr>
        <p:grpSp>
          <p:nvGrpSpPr>
            <p:cNvPr id="73" name="Group 59"/>
            <p:cNvGrpSpPr>
              <a:grpSpLocks/>
            </p:cNvGrpSpPr>
            <p:nvPr/>
          </p:nvGrpSpPr>
          <p:grpSpPr bwMode="auto">
            <a:xfrm>
              <a:off x="23" y="1725"/>
              <a:ext cx="2189" cy="1130"/>
              <a:chOff x="23" y="1725"/>
              <a:chExt cx="2189" cy="1130"/>
            </a:xfrm>
          </p:grpSpPr>
          <p:pic>
            <p:nvPicPr>
              <p:cNvPr id="75" name="AutoShape 7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" y="1741"/>
                <a:ext cx="2189" cy="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" name="Text Box 37"/>
              <p:cNvSpPr txBox="1">
                <a:spLocks noChangeArrowheads="1"/>
              </p:cNvSpPr>
              <p:nvPr/>
            </p:nvSpPr>
            <p:spPr bwMode="auto">
              <a:xfrm rot="16200000">
                <a:off x="610" y="1186"/>
                <a:ext cx="1015" cy="2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600" b="1" dirty="0">
                    <a:latin typeface="Calibri" pitchFamily="34" charset="0"/>
                  </a:rPr>
                  <a:t>Public Cloud</a:t>
                </a:r>
              </a:p>
              <a:p>
                <a:pPr marL="231775" indent="-231775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600" dirty="0">
                    <a:latin typeface="Calibri" pitchFamily="34" charset="0"/>
                  </a:rPr>
                  <a:t>Convenience Outweighs Risk</a:t>
                </a:r>
              </a:p>
              <a:p>
                <a:pPr marL="231775" indent="-231775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600" dirty="0">
                    <a:latin typeface="Calibri" pitchFamily="34" charset="0"/>
                  </a:rPr>
                  <a:t>Low Cost or Free</a:t>
                </a:r>
              </a:p>
              <a:p>
                <a:pPr marL="231775" indent="-231775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600" dirty="0">
                    <a:latin typeface="Calibri" pitchFamily="34" charset="0"/>
                  </a:rPr>
                  <a:t>Ex: Picasa, Google apps</a:t>
                </a:r>
              </a:p>
            </p:txBody>
          </p:sp>
        </p:grpSp>
        <p:cxnSp>
          <p:nvCxnSpPr>
            <p:cNvPr id="74" name="Elbow Connector 73"/>
            <p:cNvCxnSpPr/>
            <p:nvPr/>
          </p:nvCxnSpPr>
          <p:spPr>
            <a:xfrm rot="16200000" flipH="1">
              <a:off x="1209" y="1567"/>
              <a:ext cx="271" cy="89"/>
            </a:xfrm>
            <a:prstGeom prst="bentConnector3">
              <a:avLst>
                <a:gd name="adj1" fmla="val 50000"/>
              </a:avLst>
            </a:prstGeom>
            <a:ln w="3492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65"/>
          <p:cNvGrpSpPr>
            <a:grpSpLocks/>
          </p:cNvGrpSpPr>
          <p:nvPr/>
        </p:nvGrpSpPr>
        <p:grpSpPr bwMode="auto">
          <a:xfrm>
            <a:off x="4106330" y="2733500"/>
            <a:ext cx="3359529" cy="1986952"/>
            <a:chOff x="2500" y="1521"/>
            <a:chExt cx="2189" cy="1326"/>
          </a:xfrm>
        </p:grpSpPr>
        <p:grpSp>
          <p:nvGrpSpPr>
            <p:cNvPr id="78" name="Group 58"/>
            <p:cNvGrpSpPr>
              <a:grpSpLocks/>
            </p:cNvGrpSpPr>
            <p:nvPr/>
          </p:nvGrpSpPr>
          <p:grpSpPr bwMode="auto">
            <a:xfrm>
              <a:off x="2500" y="1741"/>
              <a:ext cx="2189" cy="1106"/>
              <a:chOff x="2500" y="1741"/>
              <a:chExt cx="2189" cy="1106"/>
            </a:xfrm>
          </p:grpSpPr>
          <p:pic>
            <p:nvPicPr>
              <p:cNvPr id="80" name="AutoShape 5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00" y="1741"/>
                <a:ext cx="2189" cy="1106"/>
              </a:xfrm>
              <a:prstGeom prst="rect">
                <a:avLst/>
              </a:prstGeom>
              <a:noFill/>
            </p:spPr>
          </p:pic>
          <p:sp>
            <p:nvSpPr>
              <p:cNvPr id="81" name="Text Box 42"/>
              <p:cNvSpPr txBox="1">
                <a:spLocks noChangeArrowheads="1"/>
              </p:cNvSpPr>
              <p:nvPr/>
            </p:nvSpPr>
            <p:spPr bwMode="auto">
              <a:xfrm rot="16200000">
                <a:off x="3088" y="1248"/>
                <a:ext cx="1009" cy="20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600" b="1" dirty="0">
                    <a:latin typeface="Calibri" pitchFamily="34" charset="0"/>
                  </a:rPr>
                  <a:t>Hybrid Cloud</a:t>
                </a:r>
                <a:r>
                  <a:rPr lang="en-US" sz="1600" dirty="0">
                    <a:latin typeface="Calibri" pitchFamily="34" charset="0"/>
                  </a:rPr>
                  <a:t> </a:t>
                </a:r>
              </a:p>
              <a:p>
                <a:pPr marL="231775" indent="-231775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600" dirty="0">
                    <a:latin typeface="Calibri" pitchFamily="34" charset="0"/>
                  </a:rPr>
                  <a:t>Tier 1 Apps: Private Cloud</a:t>
                </a:r>
              </a:p>
              <a:p>
                <a:pPr marL="231775" indent="-231775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600" dirty="0">
                    <a:latin typeface="Calibri" pitchFamily="34" charset="0"/>
                  </a:rPr>
                  <a:t>Tier 2-4:</a:t>
                </a:r>
              </a:p>
              <a:p>
                <a:pPr marL="682625" lvl="1" indent="-334963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400" dirty="0">
                    <a:latin typeface="Calibri" pitchFamily="34" charset="0"/>
                  </a:rPr>
                  <a:t>Public Cloud for Backup, Archive, Testing</a:t>
                </a:r>
              </a:p>
              <a:p>
                <a:pPr marL="682625" lvl="1" indent="-334963" algn="l">
                  <a:spcBef>
                    <a:spcPct val="0"/>
                  </a:spcBef>
                  <a:buClrTx/>
                  <a:buFont typeface="Arial" charset="0"/>
                  <a:buChar char="•"/>
                </a:pPr>
                <a:r>
                  <a:rPr lang="en-US" sz="1400" dirty="0">
                    <a:latin typeface="Calibri" pitchFamily="34" charset="0"/>
                  </a:rPr>
                  <a:t>Non OLTP Apps</a:t>
                </a:r>
              </a:p>
            </p:txBody>
          </p:sp>
        </p:grpSp>
        <p:cxnSp>
          <p:nvCxnSpPr>
            <p:cNvPr id="79" name="Elbow Connector 78"/>
            <p:cNvCxnSpPr/>
            <p:nvPr/>
          </p:nvCxnSpPr>
          <p:spPr>
            <a:xfrm rot="16200000" flipH="1">
              <a:off x="3463" y="1612"/>
              <a:ext cx="271" cy="89"/>
            </a:xfrm>
            <a:prstGeom prst="bentConnector3">
              <a:avLst>
                <a:gd name="adj1" fmla="val 56654"/>
              </a:avLst>
            </a:prstGeom>
            <a:ln w="3492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968449" y="2800930"/>
            <a:ext cx="3347250" cy="3752132"/>
            <a:chOff x="1714481" y="2428868"/>
            <a:chExt cx="3462738" cy="3975325"/>
          </a:xfrm>
        </p:grpSpPr>
        <p:sp>
          <p:nvSpPr>
            <p:cNvPr id="83" name="AutoShape 6"/>
            <p:cNvSpPr>
              <a:spLocks noChangeArrowheads="1"/>
            </p:cNvSpPr>
            <p:nvPr/>
          </p:nvSpPr>
          <p:spPr bwMode="auto">
            <a:xfrm rot="16200000">
              <a:off x="2601195" y="3828170"/>
              <a:ext cx="1689309" cy="3462738"/>
            </a:xfrm>
            <a:prstGeom prst="roundRect">
              <a:avLst>
                <a:gd name="adj" fmla="val 13745"/>
              </a:avLst>
            </a:prstGeom>
            <a:solidFill>
              <a:srgbClr val="FFFFFF"/>
            </a:solidFill>
            <a:ln w="38100">
              <a:noFill/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 vert="eaVert"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sz="1600" b="1" dirty="0">
                  <a:latin typeface="Calibri" pitchFamily="34" charset="0"/>
                </a:rPr>
                <a:t>Public Cloud 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Convenience Outweighs Risk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No CAPEX and OPEX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Self-service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Back Office, Development, and</a:t>
              </a:r>
            </a:p>
            <a:p>
              <a:pPr marL="231775" indent="-231775" algn="l">
                <a:spcBef>
                  <a:spcPct val="0"/>
                </a:spcBef>
                <a:buClrTx/>
              </a:pPr>
              <a:r>
                <a:rPr lang="en-US" sz="1600" dirty="0">
                  <a:latin typeface="Calibri" pitchFamily="34" charset="0"/>
                </a:rPr>
                <a:t>    Production</a:t>
              </a:r>
            </a:p>
          </p:txBody>
        </p:sp>
        <p:cxnSp>
          <p:nvCxnSpPr>
            <p:cNvPr id="84" name="Elbow Connector 83"/>
            <p:cNvCxnSpPr/>
            <p:nvPr/>
          </p:nvCxnSpPr>
          <p:spPr>
            <a:xfrm rot="16200000" flipH="1">
              <a:off x="2536175" y="3464764"/>
              <a:ext cx="2286129" cy="214337"/>
            </a:xfrm>
            <a:prstGeom prst="bentConnector3">
              <a:avLst>
                <a:gd name="adj1" fmla="val 50000"/>
              </a:avLst>
            </a:prstGeom>
            <a:ln w="34925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Elbow Connector 84"/>
          <p:cNvCxnSpPr/>
          <p:nvPr/>
        </p:nvCxnSpPr>
        <p:spPr>
          <a:xfrm rot="16200000" flipH="1">
            <a:off x="6759912" y="3605198"/>
            <a:ext cx="2157776" cy="414378"/>
          </a:xfrm>
          <a:prstGeom prst="bentConnector3">
            <a:avLst>
              <a:gd name="adj1" fmla="val 50000"/>
            </a:avLst>
          </a:prstGeom>
          <a:ln w="34925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54"/>
          <p:cNvSpPr txBox="1">
            <a:spLocks noChangeArrowheads="1"/>
          </p:cNvSpPr>
          <p:nvPr/>
        </p:nvSpPr>
        <p:spPr bwMode="auto">
          <a:xfrm>
            <a:off x="1144297" y="2027727"/>
            <a:ext cx="1141841" cy="246221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med"/>
          </a:ln>
          <a:effectLst>
            <a:outerShdw dist="35921" dir="2700000" algn="ctr" rotWithShape="0">
              <a:srgbClr val="777777"/>
            </a:outerShdw>
          </a:effectLst>
        </p:spPr>
        <p:txBody>
          <a:bodyPr lIns="0" tIns="0" rIns="0" bIns="0">
            <a:spAutoFit/>
          </a:bodyPr>
          <a:lstStyle/>
          <a:p>
            <a:pPr marL="354013" indent="-354013" defTabSz="941388"/>
            <a:r>
              <a:rPr kumimoji="1" lang="en-US" sz="1600" b="1" dirty="0">
                <a:solidFill>
                  <a:schemeClr val="bg1"/>
                </a:solidFill>
                <a:latin typeface="Calibri" pitchFamily="34" charset="0"/>
              </a:rPr>
              <a:t>Individual</a:t>
            </a:r>
          </a:p>
        </p:txBody>
      </p:sp>
      <p:sp>
        <p:nvSpPr>
          <p:cNvPr id="87" name="Text Box 55"/>
          <p:cNvSpPr txBox="1">
            <a:spLocks noChangeArrowheads="1"/>
          </p:cNvSpPr>
          <p:nvPr/>
        </p:nvSpPr>
        <p:spPr bwMode="auto">
          <a:xfrm>
            <a:off x="3073456" y="2036717"/>
            <a:ext cx="1141841" cy="246221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med"/>
          </a:ln>
          <a:effectLst>
            <a:outerShdw dist="35921" dir="2700000" algn="ctr" rotWithShape="0">
              <a:srgbClr val="777777"/>
            </a:outerShdw>
          </a:effectLst>
        </p:spPr>
        <p:txBody>
          <a:bodyPr lIns="0" tIns="0" rIns="0" bIns="0">
            <a:spAutoFit/>
          </a:bodyPr>
          <a:lstStyle/>
          <a:p>
            <a:pPr marL="354013" indent="-354013" defTabSz="941388"/>
            <a:r>
              <a:rPr kumimoji="1" lang="en-US" sz="1600" b="1">
                <a:solidFill>
                  <a:schemeClr val="bg1"/>
                </a:solidFill>
                <a:latin typeface="Calibri" pitchFamily="34" charset="0"/>
              </a:rPr>
              <a:t>Startup</a:t>
            </a:r>
          </a:p>
        </p:txBody>
      </p:sp>
      <p:sp>
        <p:nvSpPr>
          <p:cNvPr id="88" name="Text Box 56"/>
          <p:cNvSpPr txBox="1">
            <a:spLocks noChangeArrowheads="1"/>
          </p:cNvSpPr>
          <p:nvPr/>
        </p:nvSpPr>
        <p:spPr bwMode="auto">
          <a:xfrm>
            <a:off x="4896718" y="2036717"/>
            <a:ext cx="1141841" cy="246221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med"/>
          </a:ln>
          <a:effectLst>
            <a:outerShdw dist="35921" dir="2700000" algn="ctr" rotWithShape="0">
              <a:srgbClr val="777777"/>
            </a:outerShdw>
          </a:effectLst>
        </p:spPr>
        <p:txBody>
          <a:bodyPr lIns="0" tIns="0" rIns="0" bIns="0">
            <a:spAutoFit/>
          </a:bodyPr>
          <a:lstStyle/>
          <a:p>
            <a:pPr marL="354013" indent="-354013" defTabSz="941388"/>
            <a:r>
              <a:rPr kumimoji="1" lang="en-US" sz="1600" b="1">
                <a:solidFill>
                  <a:schemeClr val="bg1"/>
                </a:solidFill>
                <a:latin typeface="Calibri" pitchFamily="34" charset="0"/>
              </a:rPr>
              <a:t>SMB</a:t>
            </a:r>
          </a:p>
        </p:txBody>
      </p:sp>
      <p:grpSp>
        <p:nvGrpSpPr>
          <p:cNvPr id="90" name="Group 64"/>
          <p:cNvGrpSpPr>
            <a:grpSpLocks/>
          </p:cNvGrpSpPr>
          <p:nvPr/>
        </p:nvGrpSpPr>
        <p:grpSpPr bwMode="auto">
          <a:xfrm>
            <a:off x="5671757" y="4879288"/>
            <a:ext cx="3359529" cy="1765180"/>
            <a:chOff x="5500" y="1585"/>
            <a:chExt cx="2189" cy="1178"/>
          </a:xfrm>
        </p:grpSpPr>
        <p:pic>
          <p:nvPicPr>
            <p:cNvPr id="91" name="AutoShape 5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0" y="1585"/>
              <a:ext cx="2189" cy="1166"/>
            </a:xfrm>
            <a:prstGeom prst="rect">
              <a:avLst/>
            </a:prstGeom>
            <a:noFill/>
          </p:spPr>
        </p:pic>
        <p:sp>
          <p:nvSpPr>
            <p:cNvPr id="92" name="Text Box 63"/>
            <p:cNvSpPr txBox="1">
              <a:spLocks noChangeArrowheads="1"/>
            </p:cNvSpPr>
            <p:nvPr/>
          </p:nvSpPr>
          <p:spPr bwMode="auto">
            <a:xfrm rot="16200000">
              <a:off x="6010" y="1134"/>
              <a:ext cx="1165" cy="2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r>
                <a:rPr lang="en-US" sz="1600" b="1" dirty="0">
                  <a:latin typeface="Calibri" pitchFamily="34" charset="0"/>
                </a:rPr>
                <a:t>Private Cloud</a:t>
              </a:r>
              <a:r>
                <a:rPr lang="en-US" sz="1600" dirty="0">
                  <a:latin typeface="Calibri" pitchFamily="34" charset="0"/>
                </a:rPr>
                <a:t> 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Tier 2-4: Private Cloud</a:t>
              </a:r>
            </a:p>
            <a:p>
              <a:pPr marL="231775" indent="-231775" algn="l">
                <a:spcBef>
                  <a:spcPct val="0"/>
                </a:spcBef>
                <a:buClrTx/>
                <a:buFont typeface="Arial" charset="0"/>
                <a:buChar char="•"/>
              </a:pPr>
              <a:r>
                <a:rPr lang="en-US" sz="1600" dirty="0">
                  <a:latin typeface="Calibri" pitchFamily="34" charset="0"/>
                </a:rPr>
                <a:t>Tier 1 may continue to run in a classic environment</a:t>
              </a:r>
            </a:p>
          </p:txBody>
        </p:sp>
      </p:grpSp>
      <p:grpSp>
        <p:nvGrpSpPr>
          <p:cNvPr id="58" name="Group 22"/>
          <p:cNvGrpSpPr>
            <a:grpSpLocks/>
          </p:cNvGrpSpPr>
          <p:nvPr/>
        </p:nvGrpSpPr>
        <p:grpSpPr bwMode="auto">
          <a:xfrm>
            <a:off x="6034309" y="1765197"/>
            <a:ext cx="1341463" cy="166628"/>
            <a:chOff x="2003" y="3439"/>
            <a:chExt cx="468" cy="244"/>
          </a:xfrm>
        </p:grpSpPr>
        <p:sp>
          <p:nvSpPr>
            <p:cNvPr id="60" name="Oval 23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gray">
            <a:xfrm>
              <a:off x="2400" y="3444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3" name="Oval 26"/>
            <p:cNvSpPr>
              <a:spLocks noChangeArrowheads="1"/>
            </p:cNvSpPr>
            <p:nvPr/>
          </p:nvSpPr>
          <p:spPr bwMode="gray">
            <a:xfrm>
              <a:off x="2438" y="3518"/>
              <a:ext cx="20" cy="70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61" name="Rectangle 24"/>
            <p:cNvSpPr>
              <a:spLocks noChangeArrowheads="1"/>
            </p:cNvSpPr>
            <p:nvPr/>
          </p:nvSpPr>
          <p:spPr bwMode="gray">
            <a:xfrm>
              <a:off x="2048" y="3444"/>
              <a:ext cx="388" cy="23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  <a:defRPr/>
              </a:pPr>
              <a:endParaRPr lang="en-US" sz="1600" dirty="0">
                <a:solidFill>
                  <a:schemeClr val="tx1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59" name="Rectangle 27"/>
          <p:cNvSpPr>
            <a:spLocks noChangeArrowheads="1"/>
          </p:cNvSpPr>
          <p:nvPr/>
        </p:nvSpPr>
        <p:spPr bwMode="gray">
          <a:xfrm rot="3419336">
            <a:off x="6703908" y="1546763"/>
            <a:ext cx="1166398" cy="1103382"/>
          </a:xfrm>
          <a:prstGeom prst="rect">
            <a:avLst/>
          </a:prstGeom>
          <a:gradFill rotWithShape="0">
            <a:gsLst>
              <a:gs pos="0">
                <a:srgbClr val="001847"/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rot="10800000" vert="eaVert" wrap="none" anchor="ctr">
            <a:flatTx/>
          </a:bodyPr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en-US" sz="1600" dirty="0">
              <a:solidFill>
                <a:schemeClr val="tx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89" name="Text Box 57"/>
          <p:cNvSpPr txBox="1">
            <a:spLocks noChangeArrowheads="1"/>
          </p:cNvSpPr>
          <p:nvPr/>
        </p:nvSpPr>
        <p:spPr bwMode="auto">
          <a:xfrm>
            <a:off x="6784438" y="2032223"/>
            <a:ext cx="1141841" cy="246221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med"/>
          </a:ln>
          <a:effectLst>
            <a:outerShdw dist="35921" dir="2700000" algn="ctr" rotWithShape="0">
              <a:srgbClr val="777777"/>
            </a:outerShdw>
          </a:effectLst>
        </p:spPr>
        <p:txBody>
          <a:bodyPr lIns="0" tIns="0" rIns="0" bIns="0">
            <a:spAutoFit/>
          </a:bodyPr>
          <a:lstStyle/>
          <a:p>
            <a:pPr marL="354013" indent="-354013" defTabSz="941388"/>
            <a:r>
              <a:rPr kumimoji="1" lang="en-US" sz="1600" b="1">
                <a:solidFill>
                  <a:schemeClr val="bg1"/>
                </a:solidFill>
                <a:latin typeface="Calibri" pitchFamily="34" charset="0"/>
              </a:rPr>
              <a:t>Enterprise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Applications for Public Cloud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7363" y="1423988"/>
            <a:ext cx="8229600" cy="5159374"/>
          </a:xfrm>
        </p:spPr>
        <p:txBody>
          <a:bodyPr/>
          <a:lstStyle/>
          <a:p>
            <a:r>
              <a:rPr lang="en-US" sz="2400" dirty="0"/>
              <a:t>Proprietary and mission-critical application</a:t>
            </a:r>
          </a:p>
          <a:p>
            <a:pPr lvl="1"/>
            <a:r>
              <a:rPr lang="en-US" sz="2000" dirty="0"/>
              <a:t>Proprietary applications provide competitive advantage</a:t>
            </a:r>
          </a:p>
          <a:p>
            <a:pPr lvl="1"/>
            <a:r>
              <a:rPr lang="en-US" sz="2000" dirty="0"/>
              <a:t>Organization perceives high risk to move this application to Cloud</a:t>
            </a:r>
          </a:p>
          <a:p>
            <a:pPr lvl="1"/>
            <a:r>
              <a:rPr lang="en-US" sz="2000" dirty="0"/>
              <a:t>These applications are typically maintained in-house</a:t>
            </a:r>
          </a:p>
          <a:p>
            <a:r>
              <a:rPr lang="en-US" sz="2400" dirty="0"/>
              <a:t>Non-proprietary but mission-critical application</a:t>
            </a:r>
          </a:p>
          <a:p>
            <a:pPr lvl="1"/>
            <a:r>
              <a:rPr lang="en-US" sz="2000" dirty="0"/>
              <a:t>Organization perceives high risk to move this application to Cloud </a:t>
            </a:r>
          </a:p>
          <a:p>
            <a:pPr lvl="1"/>
            <a:r>
              <a:rPr lang="en-US" sz="2000" dirty="0"/>
              <a:t>It can be moved to Cloud if:</a:t>
            </a:r>
          </a:p>
          <a:p>
            <a:pPr lvl="2"/>
            <a:r>
              <a:rPr lang="en-US" sz="2000" dirty="0"/>
              <a:t>Organization does not have adequate resources to maintain the application</a:t>
            </a:r>
          </a:p>
          <a:p>
            <a:r>
              <a:rPr lang="en-US" sz="2400" dirty="0"/>
              <a:t>Non-proprietary and non-mission critical application</a:t>
            </a:r>
          </a:p>
          <a:p>
            <a:pPr lvl="1"/>
            <a:r>
              <a:rPr lang="en-US" sz="2000" dirty="0"/>
              <a:t>Perceived as good candidate for Cloud, unless it is performance sensitive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Cloud Service Provider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5775" y="1478589"/>
            <a:ext cx="8604354" cy="4997162"/>
          </a:xfrm>
        </p:spPr>
        <p:txBody>
          <a:bodyPr/>
          <a:lstStyle/>
          <a:p>
            <a:r>
              <a:rPr lang="en-US" sz="2400" dirty="0"/>
              <a:t>Some key questions to ask before selecting a Cloud Service provider:</a:t>
            </a:r>
          </a:p>
          <a:p>
            <a:pPr lvl="1"/>
            <a:r>
              <a:rPr lang="en-US" sz="2000" dirty="0"/>
              <a:t>How long has the provider been providing the services?</a:t>
            </a:r>
          </a:p>
          <a:p>
            <a:pPr lvl="1"/>
            <a:r>
              <a:rPr lang="en-US" sz="2000" dirty="0"/>
              <a:t>How well does the provider meet the organization’s current and future requirements?</a:t>
            </a:r>
          </a:p>
          <a:p>
            <a:pPr lvl="1"/>
            <a:r>
              <a:rPr lang="en-US" sz="2000" dirty="0"/>
              <a:t>How easy is it to relinquish resources not in use and to reduce cost?</a:t>
            </a:r>
          </a:p>
          <a:p>
            <a:pPr lvl="1"/>
            <a:r>
              <a:rPr lang="en-US" sz="2000" dirty="0"/>
              <a:t>What tools does the provider offer (like virtual machine images) that would make it easy to move to another provider when required?</a:t>
            </a:r>
          </a:p>
          <a:p>
            <a:pPr lvl="1"/>
            <a:r>
              <a:rPr lang="en-US" sz="2000" dirty="0"/>
              <a:t>How easy is it to add/remove services?</a:t>
            </a:r>
          </a:p>
          <a:p>
            <a:pPr lvl="1"/>
            <a:r>
              <a:rPr lang="en-US" sz="2000" dirty="0"/>
              <a:t>Does the provider have good customer service support?</a:t>
            </a:r>
          </a:p>
          <a:p>
            <a:pPr lvl="1"/>
            <a:r>
              <a:rPr lang="en-US" sz="2000" dirty="0"/>
              <a:t>What happens when the provider upgrades their software? Is it forced on everyone? Can you upgrade on your own schedule?</a:t>
            </a:r>
          </a:p>
          <a:p>
            <a:pPr lvl="1"/>
            <a:r>
              <a:rPr lang="en-US" sz="2000" dirty="0"/>
              <a:t>Does the provider offer required security services?</a:t>
            </a:r>
          </a:p>
          <a:p>
            <a:pPr lvl="1"/>
            <a:r>
              <a:rPr lang="en-US" sz="2000" dirty="0"/>
              <a:t>Does the provider meet your legal and privacy requirements?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Level Agreement (SLA)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SLA is an agreement between the Cloud provider and the consumer that defines the quality and reliability of service</a:t>
            </a:r>
          </a:p>
          <a:p>
            <a:r>
              <a:rPr lang="en-US" sz="2400" dirty="0"/>
              <a:t>SLA also defines the penalty for not meeting the agreement</a:t>
            </a:r>
            <a:endParaRPr lang="en-US" sz="2400" b="1" u="sng" dirty="0"/>
          </a:p>
          <a:p>
            <a:r>
              <a:rPr lang="en-US" sz="2400" dirty="0"/>
              <a:t>SLAs include factors such as network availability, performance, etc.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Performance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Two key performance considerations:</a:t>
            </a:r>
          </a:p>
          <a:p>
            <a:pPr lvl="1"/>
            <a:r>
              <a:rPr lang="en-US" dirty="0"/>
              <a:t>Infrastructure performance</a:t>
            </a:r>
          </a:p>
          <a:p>
            <a:pPr lvl="2"/>
            <a:r>
              <a:rPr lang="en-US" dirty="0"/>
              <a:t>Saturation of Cloud infrastructure may impact performance</a:t>
            </a:r>
          </a:p>
          <a:p>
            <a:pPr lvl="2"/>
            <a:r>
              <a:rPr lang="en-US" dirty="0"/>
              <a:t>Right amount of resources should be allocated to the application to ensure performance </a:t>
            </a:r>
          </a:p>
          <a:p>
            <a:pPr lvl="1"/>
            <a:r>
              <a:rPr lang="en-US" dirty="0"/>
              <a:t>Network latency</a:t>
            </a:r>
          </a:p>
          <a:p>
            <a:pPr lvl="2"/>
            <a:r>
              <a:rPr lang="en-US" dirty="0"/>
              <a:t>Network latency typically arises due to large data sets being sent to and from the Cloud provider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Cloud Migration Considerations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62940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BA1DFFF-3F85-458B-986A-7762775E0C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.0"/>
  <p:tag name="ARTICULATE_SLIDE_PAUSE" val="1"/>
  <p:tag name="ARTICULATE_NAV_LEVEL" val="2"/>
  <p:tag name="ARTICULATE_PLAYLIST_ID" val="-1"/>
  <p:tag name="ARTICULATE_VIEW_MOD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.0"/>
  <p:tag name="ARTICULATE_SLIDE_PAUSE" val="1"/>
  <p:tag name="ARTICULATE_NAV_LEVEL" val="2"/>
  <p:tag name="ARTICULATE_PLAYLIST_ID" val="-1"/>
  <p:tag name="ARTICULATE_VIEW_MOD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CTI-Template-foundation-level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-Presentation1" id="{056D3B58-78C5-4792-9A15-3976C5F26F37}" vid="{CABCEE13-F20D-4B07-A546-C80DB163D7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1-Presentation1</Template>
  <TotalTime>39879</TotalTime>
  <Words>1675</Words>
  <Application>Microsoft Office PowerPoint</Application>
  <PresentationFormat>On-screen Show (4:3)</PresentationFormat>
  <Paragraphs>266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UCTI-Template-foundation-level</vt:lpstr>
      <vt:lpstr>CT105-3-M Cloud Infrastructure and Services</vt:lpstr>
      <vt:lpstr>Lesson: Cloud Migration Considerations </vt:lpstr>
      <vt:lpstr>Cloud Migration – Key Questions </vt:lpstr>
      <vt:lpstr> How does Cloud fit to your requirements?</vt:lpstr>
      <vt:lpstr>What Model Fits for You?</vt:lpstr>
      <vt:lpstr>Choosing Applications for Public Cloud</vt:lpstr>
      <vt:lpstr>Selecting a Cloud Service Provider</vt:lpstr>
      <vt:lpstr>Service Level Agreement (SLA)</vt:lpstr>
      <vt:lpstr>Cloud Performance</vt:lpstr>
      <vt:lpstr>Cloud Vendor Lock-in </vt:lpstr>
      <vt:lpstr>Cloud Open Standards</vt:lpstr>
      <vt:lpstr>Cloud Adoption Phases </vt:lpstr>
      <vt:lpstr>Phase 1: Assessment</vt:lpstr>
      <vt:lpstr>Financial Assessment</vt:lpstr>
      <vt:lpstr>Security and Compliance Assessment</vt:lpstr>
      <vt:lpstr>Technical Assessment</vt:lpstr>
      <vt:lpstr>Assessment of License Issues</vt:lpstr>
      <vt:lpstr>Phase 2: Proof of Concept</vt:lpstr>
      <vt:lpstr>Phase 3: Migration</vt:lpstr>
      <vt:lpstr>Phase 4: Optimization</vt:lpstr>
      <vt:lpstr>Lesson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CT102-3-M-FL-Fuzzy Logic</dc:title>
  <dc:creator>Dr. Vazeerudeen Hameed</dc:creator>
  <cp:lastModifiedBy>Muhammad Ehsan Rana</cp:lastModifiedBy>
  <cp:revision>143</cp:revision>
  <dcterms:created xsi:type="dcterms:W3CDTF">2020-05-07T07:59:44Z</dcterms:created>
  <dcterms:modified xsi:type="dcterms:W3CDTF">2020-09-09T07:58:48Z</dcterms:modified>
</cp:coreProperties>
</file>