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6" r:id="rId4"/>
    <p:sldMasterId id="2147483698" r:id="rId5"/>
  </p:sldMasterIdLst>
  <p:notesMasterIdLst>
    <p:notesMasterId r:id="rId80"/>
  </p:notesMasterIdLst>
  <p:sldIdLst>
    <p:sldId id="256" r:id="rId6"/>
    <p:sldId id="877" r:id="rId7"/>
    <p:sldId id="466" r:id="rId8"/>
    <p:sldId id="681" r:id="rId9"/>
    <p:sldId id="563" r:id="rId10"/>
    <p:sldId id="543" r:id="rId11"/>
    <p:sldId id="859" r:id="rId12"/>
    <p:sldId id="725" r:id="rId13"/>
    <p:sldId id="860" r:id="rId14"/>
    <p:sldId id="560" r:id="rId15"/>
    <p:sldId id="562" r:id="rId16"/>
    <p:sldId id="676" r:id="rId17"/>
    <p:sldId id="660" r:id="rId18"/>
    <p:sldId id="726" r:id="rId19"/>
    <p:sldId id="691" r:id="rId20"/>
    <p:sldId id="861" r:id="rId21"/>
    <p:sldId id="862" r:id="rId22"/>
    <p:sldId id="863" r:id="rId23"/>
    <p:sldId id="864" r:id="rId24"/>
    <p:sldId id="598" r:id="rId25"/>
    <p:sldId id="599" r:id="rId26"/>
    <p:sldId id="544" r:id="rId27"/>
    <p:sldId id="596" r:id="rId28"/>
    <p:sldId id="674" r:id="rId29"/>
    <p:sldId id="588" r:id="rId30"/>
    <p:sldId id="664" r:id="rId31"/>
    <p:sldId id="854" r:id="rId32"/>
    <p:sldId id="853" r:id="rId33"/>
    <p:sldId id="852" r:id="rId34"/>
    <p:sldId id="582" r:id="rId35"/>
    <p:sldId id="878" r:id="rId36"/>
    <p:sldId id="682" r:id="rId37"/>
    <p:sldId id="684" r:id="rId38"/>
    <p:sldId id="685" r:id="rId39"/>
    <p:sldId id="528" r:id="rId40"/>
    <p:sldId id="262" r:id="rId41"/>
    <p:sldId id="678" r:id="rId42"/>
    <p:sldId id="679" r:id="rId43"/>
    <p:sldId id="266" r:id="rId44"/>
    <p:sldId id="264" r:id="rId45"/>
    <p:sldId id="530" r:id="rId46"/>
    <p:sldId id="549" r:id="rId47"/>
    <p:sldId id="531" r:id="rId48"/>
    <p:sldId id="584" r:id="rId49"/>
    <p:sldId id="550" r:id="rId50"/>
    <p:sldId id="551" r:id="rId51"/>
    <p:sldId id="865" r:id="rId52"/>
    <p:sldId id="534" r:id="rId53"/>
    <p:sldId id="574" r:id="rId54"/>
    <p:sldId id="552" r:id="rId55"/>
    <p:sldId id="866" r:id="rId56"/>
    <p:sldId id="535" r:id="rId57"/>
    <p:sldId id="576" r:id="rId58"/>
    <p:sldId id="689" r:id="rId59"/>
    <p:sldId id="873" r:id="rId60"/>
    <p:sldId id="868" r:id="rId61"/>
    <p:sldId id="872" r:id="rId62"/>
    <p:sldId id="870" r:id="rId63"/>
    <p:sldId id="603" r:id="rId64"/>
    <p:sldId id="571" r:id="rId65"/>
    <p:sldId id="572" r:id="rId66"/>
    <p:sldId id="874" r:id="rId67"/>
    <p:sldId id="573" r:id="rId68"/>
    <p:sldId id="536" r:id="rId69"/>
    <p:sldId id="537" r:id="rId70"/>
    <p:sldId id="538" r:id="rId71"/>
    <p:sldId id="875" r:id="rId72"/>
    <p:sldId id="540" r:id="rId73"/>
    <p:sldId id="578" r:id="rId74"/>
    <p:sldId id="876" r:id="rId75"/>
    <p:sldId id="611" r:id="rId76"/>
    <p:sldId id="610" r:id="rId77"/>
    <p:sldId id="669" r:id="rId78"/>
    <p:sldId id="379"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35DA7-41EB-4C98-BAE6-DD462B093667}" type="datetimeFigureOut">
              <a:rPr lang="en-MY" smtClean="0"/>
              <a:t>3/4/2022</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B4A2E-9867-4D2B-9E8D-4EA47433F0A8}" type="slidenum">
              <a:rPr lang="en-MY" smtClean="0"/>
              <a:t>‹#›</a:t>
            </a:fld>
            <a:endParaRPr lang="en-MY"/>
          </a:p>
        </p:txBody>
      </p:sp>
    </p:spTree>
    <p:extLst>
      <p:ext uri="{BB962C8B-B14F-4D97-AF65-F5344CB8AC3E}">
        <p14:creationId xmlns:p14="http://schemas.microsoft.com/office/powerpoint/2010/main" val="3158979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otes Placeholder"/>
          <p:cNvSpPr>
            <a:spLocks noGrp="1"/>
          </p:cNvSpPr>
          <p:nvPr>
            <p:ph type="body" idx="1"/>
          </p:nvPr>
        </p:nvSpPr>
        <p:spPr bwMode="auto">
          <a:xfrm>
            <a:off x="-1610612736"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p>
        </p:txBody>
      </p:sp>
    </p:spTree>
    <p:extLst>
      <p:ext uri="{BB962C8B-B14F-4D97-AF65-F5344CB8AC3E}">
        <p14:creationId xmlns:p14="http://schemas.microsoft.com/office/powerpoint/2010/main" val="3919035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F63061-64BB-4626-8D3C-734D614DEA8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38" name="Rectangle 2"/>
          <p:cNvSpPr>
            <a:spLocks noChangeArrowheads="1"/>
          </p:cNvSpPr>
          <p:nvPr/>
        </p:nvSpPr>
        <p:spPr bwMode="auto">
          <a:xfrm>
            <a:off x="3886200" y="1"/>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Calibri" panose="020F0502020204030204"/>
                <a:ea typeface="+mn-ea"/>
                <a:cs typeface="+mn-cs"/>
              </a:rPr>
              <a:t>4</a:t>
            </a:r>
          </a:p>
        </p:txBody>
      </p:sp>
      <p:sp>
        <p:nvSpPr>
          <p:cNvPr id="14340" name="Rectangle 4"/>
          <p:cNvSpPr>
            <a:spLocks noChangeArrowheads="1"/>
          </p:cNvSpPr>
          <p:nvPr/>
        </p:nvSpPr>
        <p:spPr bwMode="auto">
          <a:xfrm>
            <a:off x="1"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1" name="Rectangle 5"/>
          <p:cNvSpPr>
            <a:spLocks noChangeArrowheads="1"/>
          </p:cNvSpPr>
          <p:nvPr/>
        </p:nvSpPr>
        <p:spPr bwMode="auto">
          <a:xfrm>
            <a:off x="1" y="1"/>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42" name="Rectangle 6"/>
          <p:cNvSpPr>
            <a:spLocks noGrp="1" noRot="1" noChangeAspect="1" noChangeArrowheads="1" noTextEdit="1"/>
          </p:cNvSpPr>
          <p:nvPr>
            <p:ph type="sldImg"/>
          </p:nvPr>
        </p:nvSpPr>
        <p:spPr>
          <a:xfrm>
            <a:off x="393700" y="692150"/>
            <a:ext cx="6070600" cy="3416300"/>
          </a:xfrm>
          <a:ln w="12700" cap="flat">
            <a:solidFill>
              <a:schemeClr val="tx1"/>
            </a:solidFill>
          </a:ln>
          <a:extLst>
            <a:ext uri="{909E8E84-426E-40DD-AFC4-6F175D3DCCD1}">
              <a14:hiddenFill xmlns:a14="http://schemas.microsoft.com/office/drawing/2010/main">
                <a:noFill/>
              </a14:hiddenFill>
            </a:ext>
          </a:extLst>
        </p:spPr>
      </p:sp>
      <p:sp>
        <p:nvSpPr>
          <p:cNvPr id="14343" name="Rectangle 7"/>
          <p:cNvSpPr>
            <a:spLocks noGrp="1" noChangeArrowheads="1"/>
          </p:cNvSpPr>
          <p:nvPr>
            <p:ph type="body" idx="1"/>
          </p:nvPr>
        </p:nvSpPr>
        <p:spPr>
          <a:ln/>
          <a:extLst>
            <a:ext uri="{91240B29-F687-4F45-9708-019B960494DF}">
              <a14:hiddenLine xmlns:a14="http://schemas.microsoft.com/office/drawing/2010/main" w="12700" cap="flat" cmpd="sng">
                <a:solidFill>
                  <a:schemeClr val="tx1"/>
                </a:solidFill>
                <a:prstDash val="solid"/>
                <a:miter lim="800000"/>
                <a:headEnd/>
                <a:tailEnd/>
              </a14:hiddenLine>
            </a:ext>
          </a:extLst>
        </p:spPr>
        <p:txBody>
          <a:bodyPr lIns="90488" tIns="44450" rIns="90488" bIns="44450"/>
          <a:lstStyle/>
          <a:p>
            <a:endParaRPr lang="en-US"/>
          </a:p>
        </p:txBody>
      </p:sp>
    </p:spTree>
    <p:extLst>
      <p:ext uri="{BB962C8B-B14F-4D97-AF65-F5344CB8AC3E}">
        <p14:creationId xmlns:p14="http://schemas.microsoft.com/office/powerpoint/2010/main" val="126686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1BD6E-35C1-4CE1-891C-08D624342AF1}" type="slidenum">
              <a:rPr kumimoji="0" lang="en-US" altLang="zh-TW"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zh-TW"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67623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A334E88-69BE-487A-8E0A-0BB8070946A8}"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84003" name="Rectangle 2"/>
          <p:cNvSpPr>
            <a:spLocks noGrp="1" noRot="1" noChangeAspect="1" noChangeArrowheads="1" noTextEdit="1"/>
          </p:cNvSpPr>
          <p:nvPr>
            <p:ph type="sldImg"/>
          </p:nvPr>
        </p:nvSpPr>
        <p:spPr>
          <a:ln w="12699" cap="flat"/>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p>
        </p:txBody>
      </p:sp>
    </p:spTree>
    <p:extLst>
      <p:ext uri="{BB962C8B-B14F-4D97-AF65-F5344CB8AC3E}">
        <p14:creationId xmlns:p14="http://schemas.microsoft.com/office/powerpoint/2010/main" val="3218180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FB94A5B-C95E-4766-9E5E-1529ECD1D17B}" type="slidenum">
              <a:rPr lang="en-US">
                <a:solidFill>
                  <a:prstClr val="black"/>
                </a:solidFill>
                <a:latin typeface="Times New Roman" pitchFamily="18" charset="0"/>
              </a:rPr>
              <a:pPr eaLnBrk="1" hangingPunct="1"/>
              <a:t>64</a:t>
            </a:fld>
            <a:endParaRPr lang="en-US">
              <a:solidFill>
                <a:prstClr val="black"/>
              </a:solidFill>
              <a:latin typeface="Times New Roman" pitchFamily="18" charset="0"/>
            </a:endParaRPr>
          </a:p>
        </p:txBody>
      </p:sp>
      <p:sp>
        <p:nvSpPr>
          <p:cNvPr id="389123" name="Rectangle 2"/>
          <p:cNvSpPr>
            <a:spLocks noGrp="1" noRot="1" noChangeAspect="1" noChangeArrowheads="1" noTextEdit="1"/>
          </p:cNvSpPr>
          <p:nvPr>
            <p:ph type="sldImg"/>
          </p:nvPr>
        </p:nvSpPr>
        <p:spPr>
          <a:ln w="12699" cap="flat"/>
        </p:spPr>
      </p:sp>
      <p:sp>
        <p:nvSpPr>
          <p:cNvPr id="389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88CD886-9D72-4A2A-B3FB-5C50C29522C4}" type="slidenum">
              <a:rPr lang="en-US">
                <a:solidFill>
                  <a:prstClr val="black"/>
                </a:solidFill>
              </a:rPr>
              <a:pPr eaLnBrk="1" hangingPunct="1"/>
              <a:t>65</a:t>
            </a:fld>
            <a:endParaRPr lang="en-US">
              <a:solidFill>
                <a:prstClr val="black"/>
              </a:solidFill>
            </a:endParaRPr>
          </a:p>
        </p:txBody>
      </p:sp>
      <p:sp>
        <p:nvSpPr>
          <p:cNvPr id="390147" name="Rectangle 2"/>
          <p:cNvSpPr>
            <a:spLocks noGrp="1" noRot="1" noChangeAspect="1" noChangeArrowheads="1" noTextEdit="1"/>
          </p:cNvSpPr>
          <p:nvPr>
            <p:ph type="sldImg"/>
          </p:nvPr>
        </p:nvSpPr>
        <p:spPr>
          <a:ln w="12700" cap="flat"/>
        </p:spPr>
      </p:sp>
      <p:sp>
        <p:nvSpPr>
          <p:cNvPr id="390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D02DB2-AF9B-4858-9D37-592922AE6703}" type="slidenum">
              <a:rPr lang="en-US">
                <a:solidFill>
                  <a:prstClr val="black"/>
                </a:solidFill>
              </a:rPr>
              <a:pPr eaLnBrk="1" hangingPunct="1"/>
              <a:t>66</a:t>
            </a:fld>
            <a:endParaRPr lang="en-US">
              <a:solidFill>
                <a:prstClr val="black"/>
              </a:solidFill>
            </a:endParaRPr>
          </a:p>
        </p:txBody>
      </p:sp>
      <p:sp>
        <p:nvSpPr>
          <p:cNvPr id="391171" name="Rectangle 2"/>
          <p:cNvSpPr>
            <a:spLocks noGrp="1" noRot="1" noChangeAspect="1" noChangeArrowheads="1" noTextEdit="1"/>
          </p:cNvSpPr>
          <p:nvPr>
            <p:ph type="sldImg"/>
          </p:nvPr>
        </p:nvSpPr>
        <p:spPr>
          <a:ln w="12700" cap="flat"/>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0D02DB2-AF9B-4858-9D37-592922AE6703}" type="slidenum">
              <a:rPr lang="en-US">
                <a:solidFill>
                  <a:prstClr val="black"/>
                </a:solidFill>
              </a:rPr>
              <a:pPr eaLnBrk="1" hangingPunct="1"/>
              <a:t>67</a:t>
            </a:fld>
            <a:endParaRPr lang="en-US">
              <a:solidFill>
                <a:prstClr val="black"/>
              </a:solidFill>
            </a:endParaRPr>
          </a:p>
        </p:txBody>
      </p:sp>
      <p:sp>
        <p:nvSpPr>
          <p:cNvPr id="391171" name="Rectangle 2"/>
          <p:cNvSpPr>
            <a:spLocks noGrp="1" noRot="1" noChangeAspect="1" noChangeArrowheads="1" noTextEdit="1"/>
          </p:cNvSpPr>
          <p:nvPr>
            <p:ph type="sldImg"/>
          </p:nvPr>
        </p:nvSpPr>
        <p:spPr>
          <a:ln w="12700" cap="flat"/>
        </p:spPr>
      </p:sp>
      <p:sp>
        <p:nvSpPr>
          <p:cNvPr id="391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US"/>
          </a:p>
        </p:txBody>
      </p:sp>
    </p:spTree>
    <p:extLst>
      <p:ext uri="{BB962C8B-B14F-4D97-AF65-F5344CB8AC3E}">
        <p14:creationId xmlns:p14="http://schemas.microsoft.com/office/powerpoint/2010/main" val="34352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1"/>
          <p:cNvSpPr>
            <a:spLocks noGrp="1" noRot="1" noChangeAspect="1" noChangeArrowheads="1" noTextEdit="1"/>
          </p:cNvSpPr>
          <p:nvPr>
            <p:ph type="sldImg"/>
          </p:nvPr>
        </p:nvSpPr>
        <p:spPr>
          <a:xfrm>
            <a:off x="0" y="303213"/>
            <a:ext cx="1588" cy="1587"/>
          </a:xfrm>
          <a:solidFill>
            <a:srgbClr val="FFFFFF"/>
          </a:solidFill>
          <a:ln/>
        </p:spPr>
      </p:sp>
      <p:sp>
        <p:nvSpPr>
          <p:cNvPr id="362499" name="Rectangle 2"/>
          <p:cNvSpPr>
            <a:spLocks noGrp="1" noChangeArrowheads="1"/>
          </p:cNvSpPr>
          <p:nvPr>
            <p:ph type="body" idx="1"/>
          </p:nvPr>
        </p:nvSpPr>
        <p:spPr>
          <a:xfrm>
            <a:off x="503238" y="4316413"/>
            <a:ext cx="5856287" cy="4060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EECD3-DCB6-4428-A39D-A108236575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B252FE6D-EC6F-4303-9287-46B1CC833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BF8D35DE-2C1F-47D4-B292-F44B64EEEE97}"/>
              </a:ext>
            </a:extLst>
          </p:cNvPr>
          <p:cNvSpPr>
            <a:spLocks noGrp="1"/>
          </p:cNvSpPr>
          <p:nvPr>
            <p:ph type="dt" sz="half" idx="10"/>
          </p:nvPr>
        </p:nvSpPr>
        <p:spPr/>
        <p:txBody>
          <a:bodyPr/>
          <a:lstStyle/>
          <a:p>
            <a:fld id="{B38BEA32-81DE-42E7-A6E0-2D5E46954E18}" type="datetimeFigureOut">
              <a:rPr lang="en-MY" smtClean="0"/>
              <a:t>3/4/2022</a:t>
            </a:fld>
            <a:endParaRPr lang="en-MY"/>
          </a:p>
        </p:txBody>
      </p:sp>
      <p:sp>
        <p:nvSpPr>
          <p:cNvPr id="5" name="Footer Placeholder 4">
            <a:extLst>
              <a:ext uri="{FF2B5EF4-FFF2-40B4-BE49-F238E27FC236}">
                <a16:creationId xmlns:a16="http://schemas.microsoft.com/office/drawing/2014/main" id="{ADFF795D-FA5E-4AEA-B283-D557C7B15AE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5527D96-8A8A-43DA-9134-23A20981C030}"/>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292356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4AA0-2A67-4973-9F8E-FA8A77D135C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09002F69-034B-4A72-8A1F-BAE31AD3A9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8954519-4059-4D41-BEC6-D69D96AB6EE8}"/>
              </a:ext>
            </a:extLst>
          </p:cNvPr>
          <p:cNvSpPr>
            <a:spLocks noGrp="1"/>
          </p:cNvSpPr>
          <p:nvPr>
            <p:ph type="dt" sz="half" idx="10"/>
          </p:nvPr>
        </p:nvSpPr>
        <p:spPr/>
        <p:txBody>
          <a:bodyPr/>
          <a:lstStyle/>
          <a:p>
            <a:fld id="{B38BEA32-81DE-42E7-A6E0-2D5E46954E18}" type="datetimeFigureOut">
              <a:rPr lang="en-MY" smtClean="0"/>
              <a:t>3/4/2022</a:t>
            </a:fld>
            <a:endParaRPr lang="en-MY"/>
          </a:p>
        </p:txBody>
      </p:sp>
      <p:sp>
        <p:nvSpPr>
          <p:cNvPr id="5" name="Footer Placeholder 4">
            <a:extLst>
              <a:ext uri="{FF2B5EF4-FFF2-40B4-BE49-F238E27FC236}">
                <a16:creationId xmlns:a16="http://schemas.microsoft.com/office/drawing/2014/main" id="{E1099495-A322-4645-B245-D4BF46E93CF4}"/>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A33C973-5A8A-4418-B61D-411BEDB7EB41}"/>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228771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B511C3-DB63-4BBD-832D-6A91847878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D7966512-84D1-4FDF-9ECE-0C5A17A81D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1BF6D52-526E-43E5-8C02-660720559FF7}"/>
              </a:ext>
            </a:extLst>
          </p:cNvPr>
          <p:cNvSpPr>
            <a:spLocks noGrp="1"/>
          </p:cNvSpPr>
          <p:nvPr>
            <p:ph type="dt" sz="half" idx="10"/>
          </p:nvPr>
        </p:nvSpPr>
        <p:spPr/>
        <p:txBody>
          <a:bodyPr/>
          <a:lstStyle/>
          <a:p>
            <a:fld id="{B38BEA32-81DE-42E7-A6E0-2D5E46954E18}" type="datetimeFigureOut">
              <a:rPr lang="en-MY" smtClean="0"/>
              <a:t>3/4/2022</a:t>
            </a:fld>
            <a:endParaRPr lang="en-MY"/>
          </a:p>
        </p:txBody>
      </p:sp>
      <p:sp>
        <p:nvSpPr>
          <p:cNvPr id="5" name="Footer Placeholder 4">
            <a:extLst>
              <a:ext uri="{FF2B5EF4-FFF2-40B4-BE49-F238E27FC236}">
                <a16:creationId xmlns:a16="http://schemas.microsoft.com/office/drawing/2014/main" id="{6F31A7AA-5401-40D1-83D3-A50B7F54B07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87C0D4A-8746-456C-A96E-BA6F19708349}"/>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1504114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22239"/>
            <a:ext cx="109728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8400"/>
            <a:ext cx="2844800" cy="45720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r>
              <a:rPr lang="en-US" altLang="en-US"/>
              <a:t>Dr Jugindar Singh</a:t>
            </a:r>
          </a:p>
        </p:txBody>
      </p:sp>
      <p:sp>
        <p:nvSpPr>
          <p:cNvPr id="5" name="Slide Number Placeholder 4"/>
          <p:cNvSpPr>
            <a:spLocks noGrp="1"/>
          </p:cNvSpPr>
          <p:nvPr>
            <p:ph type="sldNum" sz="quarter" idx="12"/>
          </p:nvPr>
        </p:nvSpPr>
        <p:spPr>
          <a:xfrm>
            <a:off x="8737600" y="6248400"/>
            <a:ext cx="2844800" cy="457200"/>
          </a:xfrm>
          <a:prstGeom prst="rect">
            <a:avLst/>
          </a:prstGeom>
        </p:spPr>
        <p:txBody>
          <a:bodyPr/>
          <a:lstStyle>
            <a:lvl1pPr>
              <a:defRPr/>
            </a:lvl1pPr>
          </a:lstStyle>
          <a:p>
            <a:fld id="{1E6E445C-4A62-4656-A39E-13B0C46AB937}" type="slidenum">
              <a:rPr lang="en-US" altLang="en-US"/>
              <a:pPr/>
              <a:t>‹#›</a:t>
            </a:fld>
            <a:endParaRPr lang="en-US" altLang="en-US"/>
          </a:p>
        </p:txBody>
      </p:sp>
    </p:spTree>
    <p:extLst>
      <p:ext uri="{BB962C8B-B14F-4D97-AF65-F5344CB8AC3E}">
        <p14:creationId xmlns:p14="http://schemas.microsoft.com/office/powerpoint/2010/main" val="393860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41633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495049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168512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76688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268505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54677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56762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3DAC6-22C2-48ED-A77D-1D0E16C4E20A}"/>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FEE686E7-C257-46F3-A7C8-C5FFD7D989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53ABF292-AB17-4455-AFDD-11969587061A}"/>
              </a:ext>
            </a:extLst>
          </p:cNvPr>
          <p:cNvSpPr>
            <a:spLocks noGrp="1"/>
          </p:cNvSpPr>
          <p:nvPr>
            <p:ph type="dt" sz="half" idx="10"/>
          </p:nvPr>
        </p:nvSpPr>
        <p:spPr/>
        <p:txBody>
          <a:bodyPr/>
          <a:lstStyle/>
          <a:p>
            <a:fld id="{B38BEA32-81DE-42E7-A6E0-2D5E46954E18}" type="datetimeFigureOut">
              <a:rPr lang="en-MY" smtClean="0"/>
              <a:t>3/4/2022</a:t>
            </a:fld>
            <a:endParaRPr lang="en-MY"/>
          </a:p>
        </p:txBody>
      </p:sp>
      <p:sp>
        <p:nvSpPr>
          <p:cNvPr id="5" name="Footer Placeholder 4">
            <a:extLst>
              <a:ext uri="{FF2B5EF4-FFF2-40B4-BE49-F238E27FC236}">
                <a16:creationId xmlns:a16="http://schemas.microsoft.com/office/drawing/2014/main" id="{B6ED85D8-75AA-4E82-BD6D-B352DCADB898}"/>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99F257D-8E00-4249-B4E6-59DCC5217CFE}"/>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3557429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602330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6235763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020509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73827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274638"/>
            <a:ext cx="10974917" cy="594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9"/>
          <p:cNvSpPr>
            <a:spLocks noGrp="1" noChangeArrowheads="1"/>
          </p:cNvSpPr>
          <p:nvPr>
            <p:ph type="ftr" sz="quarter" idx="10"/>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2090087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12192000" cy="3429000"/>
          </a:xfrm>
          <a:prstGeom prst="rect">
            <a:avLst/>
          </a:prstGeom>
          <a:solidFill>
            <a:srgbClr val="C44C4C"/>
          </a:solidFill>
          <a:ln w="9525">
            <a:noFill/>
            <a:miter lim="800000"/>
            <a:headEnd/>
            <a:tailEnd/>
          </a:ln>
          <a:effectLst/>
        </p:spPr>
        <p:txBody>
          <a:bodyPr wrap="none"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pic>
        <p:nvPicPr>
          <p:cNvPr id="5" name="Picture 10" descr="ucti_logo_transparent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2417763"/>
            <a:ext cx="3170767"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 y="3838575"/>
            <a:ext cx="31623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8"/>
            <a:ext cx="9006416" cy="1470025"/>
          </a:xfrm>
        </p:spPr>
        <p:txBody>
          <a:bodyPr/>
          <a:lstStyle>
            <a:lvl1pPr>
              <a:defRPr/>
            </a:lvl1pPr>
          </a:lstStyle>
          <a:p>
            <a:r>
              <a:rPr lang="en-US"/>
              <a:t>Click to edit Master title style</a:t>
            </a:r>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530858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830350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873352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817" y="16970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7817" y="1697038"/>
            <a:ext cx="53848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367506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598176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8DC78-3BF3-405E-9798-96885AAC84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8082C39B-9CB9-46B1-BD63-1D1AE2E033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556A29-397D-46B6-BF5D-845E61D9BDC9}"/>
              </a:ext>
            </a:extLst>
          </p:cNvPr>
          <p:cNvSpPr>
            <a:spLocks noGrp="1"/>
          </p:cNvSpPr>
          <p:nvPr>
            <p:ph type="dt" sz="half" idx="10"/>
          </p:nvPr>
        </p:nvSpPr>
        <p:spPr/>
        <p:txBody>
          <a:bodyPr/>
          <a:lstStyle/>
          <a:p>
            <a:fld id="{B38BEA32-81DE-42E7-A6E0-2D5E46954E18}" type="datetimeFigureOut">
              <a:rPr lang="en-MY" smtClean="0"/>
              <a:t>3/4/2022</a:t>
            </a:fld>
            <a:endParaRPr lang="en-MY"/>
          </a:p>
        </p:txBody>
      </p:sp>
      <p:sp>
        <p:nvSpPr>
          <p:cNvPr id="5" name="Footer Placeholder 4">
            <a:extLst>
              <a:ext uri="{FF2B5EF4-FFF2-40B4-BE49-F238E27FC236}">
                <a16:creationId xmlns:a16="http://schemas.microsoft.com/office/drawing/2014/main" id="{9381C190-995C-43FB-A139-9DED01D8A930}"/>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12CB5D3-E4CF-46C5-8D0C-ED59790A5189}"/>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183115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457800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631793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006376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1195993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2788119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ftr" sz="quarter" idx="10"/>
          </p:nvPr>
        </p:nvSpPr>
        <p:spPr>
          <a:ln/>
        </p:spPr>
        <p:txBody>
          <a:bodyPr/>
          <a:lstStyle>
            <a:lvl1pPr>
              <a:defRPr/>
            </a:lvl1pPr>
          </a:lstStyle>
          <a:p>
            <a:r>
              <a:rPr lang="en-US">
                <a:solidFill>
                  <a:srgbClr val="000000"/>
                </a:solidFill>
              </a:rPr>
              <a:t>Dr Jugindar Singh</a:t>
            </a:r>
          </a:p>
        </p:txBody>
      </p:sp>
    </p:spTree>
    <p:extLst>
      <p:ext uri="{BB962C8B-B14F-4D97-AF65-F5344CB8AC3E}">
        <p14:creationId xmlns:p14="http://schemas.microsoft.com/office/powerpoint/2010/main" val="3906250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4/3/2022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0722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4/3/2022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24970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4/3/2022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47176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4/3/2022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44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E4C6-EB14-4ACB-8383-350BEBA9D21F}"/>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ED499014-210D-4B26-BECD-9F240D5E3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15F86379-E659-47A6-B7F9-3B5B67BF23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0255B44C-9EC8-4584-BB9D-2E56400A989D}"/>
              </a:ext>
            </a:extLst>
          </p:cNvPr>
          <p:cNvSpPr>
            <a:spLocks noGrp="1"/>
          </p:cNvSpPr>
          <p:nvPr>
            <p:ph type="dt" sz="half" idx="10"/>
          </p:nvPr>
        </p:nvSpPr>
        <p:spPr/>
        <p:txBody>
          <a:bodyPr/>
          <a:lstStyle/>
          <a:p>
            <a:fld id="{B38BEA32-81DE-42E7-A6E0-2D5E46954E18}" type="datetimeFigureOut">
              <a:rPr lang="en-MY" smtClean="0"/>
              <a:t>3/4/2022</a:t>
            </a:fld>
            <a:endParaRPr lang="en-MY"/>
          </a:p>
        </p:txBody>
      </p:sp>
      <p:sp>
        <p:nvSpPr>
          <p:cNvPr id="6" name="Footer Placeholder 5">
            <a:extLst>
              <a:ext uri="{FF2B5EF4-FFF2-40B4-BE49-F238E27FC236}">
                <a16:creationId xmlns:a16="http://schemas.microsoft.com/office/drawing/2014/main" id="{2257EBCA-C64B-4AC3-8FF8-1D093DFDAE60}"/>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5D4F703-F4F8-45C6-B8AD-4769FA0E7E41}"/>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1957161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4/3/2022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780052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4/3/2022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5311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4/3/2022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163385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4/3/2022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52168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4/3/2022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47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4/3/2022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46762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4/3/2022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450145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940D18-9192-4A2B-B052-720E78B24901}" type="datetime1">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205075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6FD554-8332-4849-883C-390464F4D5E6}" type="datetime1">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4131757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224351-58C8-474B-B72F-26501F6ED28D}" type="datetime1">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2539886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25CF-7DA5-4777-9F56-53B1D75DFBA7}"/>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1DED8B79-F588-4730-91BB-C94C1CA65F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EEAF7-FE6C-449A-AF2A-A44862AEB6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AEDC64B9-5502-4D1A-9670-E556F75BD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A87A7-D724-437B-B094-E839CAEA7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C96EC0D6-9E17-45F2-A8C1-D1C0D4DDCFF0}"/>
              </a:ext>
            </a:extLst>
          </p:cNvPr>
          <p:cNvSpPr>
            <a:spLocks noGrp="1"/>
          </p:cNvSpPr>
          <p:nvPr>
            <p:ph type="dt" sz="half" idx="10"/>
          </p:nvPr>
        </p:nvSpPr>
        <p:spPr/>
        <p:txBody>
          <a:bodyPr/>
          <a:lstStyle/>
          <a:p>
            <a:fld id="{B38BEA32-81DE-42E7-A6E0-2D5E46954E18}" type="datetimeFigureOut">
              <a:rPr lang="en-MY" smtClean="0"/>
              <a:t>3/4/2022</a:t>
            </a:fld>
            <a:endParaRPr lang="en-MY"/>
          </a:p>
        </p:txBody>
      </p:sp>
      <p:sp>
        <p:nvSpPr>
          <p:cNvPr id="8" name="Footer Placeholder 7">
            <a:extLst>
              <a:ext uri="{FF2B5EF4-FFF2-40B4-BE49-F238E27FC236}">
                <a16:creationId xmlns:a16="http://schemas.microsoft.com/office/drawing/2014/main" id="{269D9A8E-FB52-406C-9110-EEE6FC5214E9}"/>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EF292AB3-81B3-4DC4-819D-1195F3E751F9}"/>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40436210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42DDDA-EEB1-4CDB-86F4-3B3FA2946DAB}" type="datetime1">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3192328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1F225B-EC87-4524-907B-1FBE6B8BE738}" type="datetime1">
              <a:rPr lang="en-US" smtClean="0"/>
              <a:t>4/3/2022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9380893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86BB8C-E51F-41A0-B0F5-E6621968084C}" type="datetime1">
              <a:rPr lang="en-US" smtClean="0"/>
              <a:t>4/3/2022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29710436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087C3-E20E-45E3-8FDB-1897B3EA00F5}" type="datetime1">
              <a:rPr lang="en-US" smtClean="0"/>
              <a:t>4/3/2022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1432506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FC8E0C-B3C7-4951-A16F-DEA0039A59F1}" type="datetime1">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41240949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32258F-9DEA-43ED-A82B-72EBBC46F862}" type="datetime1">
              <a:rPr lang="en-US" smtClean="0"/>
              <a:t>4/3/2022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17405012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F76A5-6441-4413-8F73-4181C9F868B3}" type="datetime1">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35758477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A12973-5958-4EA7-BC67-83BB5D0F4984}" type="datetime1">
              <a:rPr lang="en-US" smtClean="0"/>
              <a:t>4/3/2022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500812-9335-4C3A-88C7-303D8D395142}" type="slidenum">
              <a:rPr lang="en-US" smtClean="0"/>
              <a:t>‹#›</a:t>
            </a:fld>
            <a:endParaRPr lang="en-US"/>
          </a:p>
        </p:txBody>
      </p:sp>
    </p:spTree>
    <p:extLst>
      <p:ext uri="{BB962C8B-B14F-4D97-AF65-F5344CB8AC3E}">
        <p14:creationId xmlns:p14="http://schemas.microsoft.com/office/powerpoint/2010/main" val="411979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1B2C2-54C1-4824-863D-7347F8F134DD}"/>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52952D43-1906-4657-884D-24B9D58EF2C2}"/>
              </a:ext>
            </a:extLst>
          </p:cNvPr>
          <p:cNvSpPr>
            <a:spLocks noGrp="1"/>
          </p:cNvSpPr>
          <p:nvPr>
            <p:ph type="dt" sz="half" idx="10"/>
          </p:nvPr>
        </p:nvSpPr>
        <p:spPr/>
        <p:txBody>
          <a:bodyPr/>
          <a:lstStyle/>
          <a:p>
            <a:fld id="{B38BEA32-81DE-42E7-A6E0-2D5E46954E18}" type="datetimeFigureOut">
              <a:rPr lang="en-MY" smtClean="0"/>
              <a:t>3/4/2022</a:t>
            </a:fld>
            <a:endParaRPr lang="en-MY"/>
          </a:p>
        </p:txBody>
      </p:sp>
      <p:sp>
        <p:nvSpPr>
          <p:cNvPr id="4" name="Footer Placeholder 3">
            <a:extLst>
              <a:ext uri="{FF2B5EF4-FFF2-40B4-BE49-F238E27FC236}">
                <a16:creationId xmlns:a16="http://schemas.microsoft.com/office/drawing/2014/main" id="{63C38DF9-F227-4A53-9A7B-58C094B01E70}"/>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152AA439-0C6B-4173-86FE-C357259E8DAE}"/>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6286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5F17DC-39C5-4A03-8A09-6EAF968CFED0}"/>
              </a:ext>
            </a:extLst>
          </p:cNvPr>
          <p:cNvSpPr>
            <a:spLocks noGrp="1"/>
          </p:cNvSpPr>
          <p:nvPr>
            <p:ph type="dt" sz="half" idx="10"/>
          </p:nvPr>
        </p:nvSpPr>
        <p:spPr/>
        <p:txBody>
          <a:bodyPr/>
          <a:lstStyle/>
          <a:p>
            <a:fld id="{B38BEA32-81DE-42E7-A6E0-2D5E46954E18}" type="datetimeFigureOut">
              <a:rPr lang="en-MY" smtClean="0"/>
              <a:t>3/4/2022</a:t>
            </a:fld>
            <a:endParaRPr lang="en-MY"/>
          </a:p>
        </p:txBody>
      </p:sp>
      <p:sp>
        <p:nvSpPr>
          <p:cNvPr id="3" name="Footer Placeholder 2">
            <a:extLst>
              <a:ext uri="{FF2B5EF4-FFF2-40B4-BE49-F238E27FC236}">
                <a16:creationId xmlns:a16="http://schemas.microsoft.com/office/drawing/2014/main" id="{061B958C-C6DC-4879-9587-EC9AD7C2E40D}"/>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B35E76A3-1C24-409A-A6AF-731AE1FE9824}"/>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3443629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CCEB-B2D9-475E-B65A-85CB5C9799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D0798CAF-D928-4BAA-96DC-AC272A4C34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B5CA037F-E8BD-47D8-B551-E432C3BF8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23E93C-CC61-4D5E-8FF8-AB3761C72DFC}"/>
              </a:ext>
            </a:extLst>
          </p:cNvPr>
          <p:cNvSpPr>
            <a:spLocks noGrp="1"/>
          </p:cNvSpPr>
          <p:nvPr>
            <p:ph type="dt" sz="half" idx="10"/>
          </p:nvPr>
        </p:nvSpPr>
        <p:spPr/>
        <p:txBody>
          <a:bodyPr/>
          <a:lstStyle/>
          <a:p>
            <a:fld id="{B38BEA32-81DE-42E7-A6E0-2D5E46954E18}" type="datetimeFigureOut">
              <a:rPr lang="en-MY" smtClean="0"/>
              <a:t>3/4/2022</a:t>
            </a:fld>
            <a:endParaRPr lang="en-MY"/>
          </a:p>
        </p:txBody>
      </p:sp>
      <p:sp>
        <p:nvSpPr>
          <p:cNvPr id="6" name="Footer Placeholder 5">
            <a:extLst>
              <a:ext uri="{FF2B5EF4-FFF2-40B4-BE49-F238E27FC236}">
                <a16:creationId xmlns:a16="http://schemas.microsoft.com/office/drawing/2014/main" id="{EE811E31-DEA4-4046-ACB4-1FFBE40819B7}"/>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FD49087D-C117-488D-B22F-D5327F91315F}"/>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373678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224E-196C-4EBD-81BB-C9F20756AA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338F2589-9585-474E-8E8B-FCAE54C74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F7FC8D32-9408-4340-8291-80F39CC92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02D37-E8B2-4226-8005-AB17BA4D7875}"/>
              </a:ext>
            </a:extLst>
          </p:cNvPr>
          <p:cNvSpPr>
            <a:spLocks noGrp="1"/>
          </p:cNvSpPr>
          <p:nvPr>
            <p:ph type="dt" sz="half" idx="10"/>
          </p:nvPr>
        </p:nvSpPr>
        <p:spPr/>
        <p:txBody>
          <a:bodyPr/>
          <a:lstStyle/>
          <a:p>
            <a:fld id="{B38BEA32-81DE-42E7-A6E0-2D5E46954E18}" type="datetimeFigureOut">
              <a:rPr lang="en-MY" smtClean="0"/>
              <a:t>3/4/2022</a:t>
            </a:fld>
            <a:endParaRPr lang="en-MY"/>
          </a:p>
        </p:txBody>
      </p:sp>
      <p:sp>
        <p:nvSpPr>
          <p:cNvPr id="6" name="Footer Placeholder 5">
            <a:extLst>
              <a:ext uri="{FF2B5EF4-FFF2-40B4-BE49-F238E27FC236}">
                <a16:creationId xmlns:a16="http://schemas.microsoft.com/office/drawing/2014/main" id="{D05B6C03-E5DC-41B3-A1DF-BC89119039EF}"/>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D2D8B5E-CD87-4C79-B640-BBDB6E2660B1}"/>
              </a:ext>
            </a:extLst>
          </p:cNvPr>
          <p:cNvSpPr>
            <a:spLocks noGrp="1"/>
          </p:cNvSpPr>
          <p:nvPr>
            <p:ph type="sldNum" sz="quarter" idx="12"/>
          </p:nvPr>
        </p:nvSpPr>
        <p:spPr/>
        <p:txBody>
          <a:bodyPr/>
          <a:lstStyle/>
          <a:p>
            <a:fld id="{AD61AAC9-3C3E-4FA3-A5BA-244621DA1CA9}" type="slidenum">
              <a:rPr lang="en-MY" smtClean="0"/>
              <a:t>‹#›</a:t>
            </a:fld>
            <a:endParaRPr lang="en-MY"/>
          </a:p>
        </p:txBody>
      </p:sp>
    </p:spTree>
    <p:extLst>
      <p:ext uri="{BB962C8B-B14F-4D97-AF65-F5344CB8AC3E}">
        <p14:creationId xmlns:p14="http://schemas.microsoft.com/office/powerpoint/2010/main" val="901809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BE7947-E8AD-4743-87CF-80E6272B11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49030918-A72A-4FEA-B78E-C75B5E6040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ADE5274-AB4E-444F-A8E0-AA70239BA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BEA32-81DE-42E7-A6E0-2D5E46954E18}" type="datetimeFigureOut">
              <a:rPr lang="en-MY" smtClean="0"/>
              <a:t>3/4/2022</a:t>
            </a:fld>
            <a:endParaRPr lang="en-MY"/>
          </a:p>
        </p:txBody>
      </p:sp>
      <p:sp>
        <p:nvSpPr>
          <p:cNvPr id="5" name="Footer Placeholder 4">
            <a:extLst>
              <a:ext uri="{FF2B5EF4-FFF2-40B4-BE49-F238E27FC236}">
                <a16:creationId xmlns:a16="http://schemas.microsoft.com/office/drawing/2014/main" id="{150F0D5F-A68E-43DD-9594-2EFDD9AD42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EA8B7DBF-1BB5-4735-AB19-100F5E4C1D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1AAC9-3C3E-4FA3-A5BA-244621DA1CA9}" type="slidenum">
              <a:rPr lang="en-MY" smtClean="0"/>
              <a:t>‹#›</a:t>
            </a:fld>
            <a:endParaRPr lang="en-MY"/>
          </a:p>
        </p:txBody>
      </p:sp>
    </p:spTree>
    <p:extLst>
      <p:ext uri="{BB962C8B-B14F-4D97-AF65-F5344CB8AC3E}">
        <p14:creationId xmlns:p14="http://schemas.microsoft.com/office/powerpoint/2010/main" val="216449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090152"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4"/>
            <a:ext cx="12192000" cy="236537"/>
          </a:xfrm>
          <a:prstGeom prst="rect">
            <a:avLst/>
          </a:prstGeom>
          <a:solidFill>
            <a:srgbClr val="C44C4C"/>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28" name="Rectangle 4"/>
          <p:cNvSpPr>
            <a:spLocks noGrp="1" noChangeArrowheads="1"/>
          </p:cNvSpPr>
          <p:nvPr>
            <p:ph type="body" idx="1"/>
          </p:nvPr>
        </p:nvSpPr>
        <p:spPr bwMode="auto">
          <a:xfrm>
            <a:off x="630767" y="173672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0" y="6597650"/>
            <a:ext cx="3615267" cy="260350"/>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fontAlgn="base">
              <a:spcBef>
                <a:spcPct val="0"/>
              </a:spcBef>
              <a:spcAft>
                <a:spcPct val="0"/>
              </a:spcAft>
            </a:pPr>
            <a:r>
              <a:rPr lang="en-US">
                <a:solidFill>
                  <a:srgbClr val="000000"/>
                </a:solidFill>
              </a:rPr>
              <a:t>Dr Jugindar Singh</a:t>
            </a: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Title of Slides</a:t>
            </a:r>
          </a:p>
        </p:txBody>
      </p:sp>
      <p:pic>
        <p:nvPicPr>
          <p:cNvPr id="1033" name="Picture 20"/>
          <p:cNvPicPr>
            <a:picLocks noChangeAspect="1" noChangeArrowheads="1"/>
          </p:cNvPicPr>
          <p:nvPr userDrawn="1"/>
        </p:nvPicPr>
        <p:blipFill>
          <a:blip r:embed="rId14">
            <a:lum bright="72000" contrast="-64000"/>
            <a:extLst>
              <a:ext uri="{28A0092B-C50C-407E-A947-70E740481C1C}">
                <a14:useLocalDpi xmlns:a14="http://schemas.microsoft.com/office/drawing/2010/main" val="0"/>
              </a:ext>
            </a:extLst>
          </a:blip>
          <a:srcRect/>
          <a:stretch>
            <a:fillRect/>
          </a:stretch>
        </p:blipFill>
        <p:spPr bwMode="auto">
          <a:xfrm>
            <a:off x="0" y="2344739"/>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036038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5" r:id="rId12"/>
  </p:sldLayoutIdLst>
  <p:hf hdr="0" dt="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090153" y="0"/>
            <a:ext cx="2101849"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6019" name="Rectangle 3"/>
          <p:cNvSpPr>
            <a:spLocks noChangeArrowheads="1"/>
          </p:cNvSpPr>
          <p:nvPr/>
        </p:nvSpPr>
        <p:spPr bwMode="auto">
          <a:xfrm>
            <a:off x="0" y="6621466"/>
            <a:ext cx="12192000" cy="236537"/>
          </a:xfrm>
          <a:prstGeom prst="rect">
            <a:avLst/>
          </a:prstGeom>
          <a:solidFill>
            <a:srgbClr val="C44C4C"/>
          </a:solidFill>
          <a:ln w="9525">
            <a:noFill/>
            <a:miter lim="800000"/>
            <a:headEnd/>
            <a:tailEnd/>
          </a:ln>
          <a:effec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a:ea typeface="+mn-ea"/>
              <a:cs typeface="+mn-cs"/>
            </a:endParaRPr>
          </a:p>
        </p:txBody>
      </p:sp>
      <p:sp>
        <p:nvSpPr>
          <p:cNvPr id="1028" name="Rectangle 4"/>
          <p:cNvSpPr>
            <a:spLocks noGrp="1" noChangeArrowheads="1"/>
          </p:cNvSpPr>
          <p:nvPr>
            <p:ph type="body" idx="1"/>
          </p:nvPr>
        </p:nvSpPr>
        <p:spPr bwMode="auto">
          <a:xfrm>
            <a:off x="630767" y="1736728"/>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6"/>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6023" name="Rectangle 7"/>
          <p:cNvSpPr>
            <a:spLocks noChangeArrowheads="1"/>
          </p:cNvSpPr>
          <p:nvPr/>
        </p:nvSpPr>
        <p:spPr bwMode="auto">
          <a:xfrm>
            <a:off x="1" y="6597650"/>
            <a:ext cx="3615267" cy="260350"/>
          </a:xfrm>
          <a:prstGeom prst="rect">
            <a:avLst/>
          </a:prstGeom>
          <a:noFill/>
          <a:ln w="9525">
            <a:noFill/>
            <a:miter lim="800000"/>
            <a:headEnd/>
            <a:tailEnd/>
          </a:ln>
          <a:effectLst/>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Module Code and Module Title</a:t>
            </a:r>
          </a:p>
        </p:txBody>
      </p:sp>
      <p:sp>
        <p:nvSpPr>
          <p:cNvPr id="86024" name="Rectangle 8"/>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a:lvl1pPr>
          </a:lstStyle>
          <a:p>
            <a:pPr fontAlgn="base">
              <a:spcBef>
                <a:spcPct val="0"/>
              </a:spcBef>
              <a:spcAft>
                <a:spcPct val="0"/>
              </a:spcAft>
            </a:pPr>
            <a:r>
              <a:rPr lang="en-US">
                <a:solidFill>
                  <a:srgbClr val="000000"/>
                </a:solidFill>
              </a:rPr>
              <a:t>Dr Jugindar Singh</a:t>
            </a:r>
          </a:p>
        </p:txBody>
      </p:sp>
      <p:sp>
        <p:nvSpPr>
          <p:cNvPr id="86025" name="Rectangle 9"/>
          <p:cNvSpPr>
            <a:spLocks noChangeArrowheads="1"/>
          </p:cNvSpPr>
          <p:nvPr/>
        </p:nvSpPr>
        <p:spPr bwMode="auto">
          <a:xfrm>
            <a:off x="4233333" y="6597650"/>
            <a:ext cx="3615267" cy="260350"/>
          </a:xfrm>
          <a:prstGeom prst="rect">
            <a:avLst/>
          </a:prstGeom>
          <a:noFill/>
          <a:ln w="9525">
            <a:noFill/>
            <a:miter lim="800000"/>
            <a:headEnd/>
            <a:tailEnd/>
          </a:ln>
          <a:effectLst/>
        </p:spPr>
        <p:txBody>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Title of Slides</a:t>
            </a:r>
          </a:p>
        </p:txBody>
      </p:sp>
      <p:pic>
        <p:nvPicPr>
          <p:cNvPr id="1033" name="Picture 20"/>
          <p:cNvPicPr>
            <a:picLocks noChangeAspect="1" noChangeArrowheads="1"/>
          </p:cNvPicPr>
          <p:nvPr userDrawn="1"/>
        </p:nvPicPr>
        <p:blipFill>
          <a:blip r:embed="rId13">
            <a:lum bright="72000" contrast="-64000"/>
            <a:extLst>
              <a:ext uri="{28A0092B-C50C-407E-A947-70E740481C1C}">
                <a14:useLocalDpi xmlns:a14="http://schemas.microsoft.com/office/drawing/2010/main" val="0"/>
              </a:ext>
            </a:extLst>
          </a:blip>
          <a:srcRect/>
          <a:stretch>
            <a:fillRect/>
          </a:stretch>
        </p:blipFill>
        <p:spPr bwMode="auto">
          <a:xfrm>
            <a:off x="0" y="2344741"/>
            <a:ext cx="6697133"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6537363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rtl="0" fontAlgn="base">
        <a:spcBef>
          <a:spcPct val="0"/>
        </a:spcBef>
        <a:spcAft>
          <a:spcPct val="0"/>
        </a:spcAft>
        <a:defRPr sz="2700">
          <a:solidFill>
            <a:schemeClr val="tx2"/>
          </a:solidFill>
          <a:latin typeface="+mj-lt"/>
          <a:ea typeface="+mj-ea"/>
          <a:cs typeface="+mj-cs"/>
        </a:defRPr>
      </a:lvl1pPr>
      <a:lvl2pPr algn="ctr" rtl="0" fontAlgn="base">
        <a:spcBef>
          <a:spcPct val="0"/>
        </a:spcBef>
        <a:spcAft>
          <a:spcPct val="0"/>
        </a:spcAft>
        <a:defRPr sz="2700">
          <a:solidFill>
            <a:schemeClr val="tx2"/>
          </a:solidFill>
          <a:latin typeface="Arial" charset="0"/>
        </a:defRPr>
      </a:lvl2pPr>
      <a:lvl3pPr algn="ctr" rtl="0" fontAlgn="base">
        <a:spcBef>
          <a:spcPct val="0"/>
        </a:spcBef>
        <a:spcAft>
          <a:spcPct val="0"/>
        </a:spcAft>
        <a:defRPr sz="2700">
          <a:solidFill>
            <a:schemeClr val="tx2"/>
          </a:solidFill>
          <a:latin typeface="Arial" charset="0"/>
        </a:defRPr>
      </a:lvl3pPr>
      <a:lvl4pPr algn="ctr" rtl="0" fontAlgn="base">
        <a:spcBef>
          <a:spcPct val="0"/>
        </a:spcBef>
        <a:spcAft>
          <a:spcPct val="0"/>
        </a:spcAft>
        <a:defRPr sz="2700">
          <a:solidFill>
            <a:schemeClr val="tx2"/>
          </a:solidFill>
          <a:latin typeface="Arial" charset="0"/>
        </a:defRPr>
      </a:lvl4pPr>
      <a:lvl5pPr algn="ctr" rtl="0" fontAlgn="base">
        <a:spcBef>
          <a:spcPct val="0"/>
        </a:spcBef>
        <a:spcAft>
          <a:spcPct val="0"/>
        </a:spcAft>
        <a:defRPr sz="2700">
          <a:solidFill>
            <a:schemeClr val="tx2"/>
          </a:solidFill>
          <a:latin typeface="Arial" charset="0"/>
        </a:defRPr>
      </a:lvl5pPr>
      <a:lvl6pPr marL="342900" algn="ctr" rtl="0" eaLnBrk="1" fontAlgn="base" hangingPunct="1">
        <a:spcBef>
          <a:spcPct val="0"/>
        </a:spcBef>
        <a:spcAft>
          <a:spcPct val="0"/>
        </a:spcAft>
        <a:defRPr sz="2700">
          <a:solidFill>
            <a:schemeClr val="tx2"/>
          </a:solidFill>
          <a:latin typeface="Arial" charset="0"/>
        </a:defRPr>
      </a:lvl6pPr>
      <a:lvl7pPr marL="685800" algn="ctr" rtl="0" eaLnBrk="1" fontAlgn="base" hangingPunct="1">
        <a:spcBef>
          <a:spcPct val="0"/>
        </a:spcBef>
        <a:spcAft>
          <a:spcPct val="0"/>
        </a:spcAft>
        <a:defRPr sz="2700">
          <a:solidFill>
            <a:schemeClr val="tx2"/>
          </a:solidFill>
          <a:latin typeface="Arial" charset="0"/>
        </a:defRPr>
      </a:lvl7pPr>
      <a:lvl8pPr marL="1028700" algn="ctr" rtl="0" eaLnBrk="1" fontAlgn="base" hangingPunct="1">
        <a:spcBef>
          <a:spcPct val="0"/>
        </a:spcBef>
        <a:spcAft>
          <a:spcPct val="0"/>
        </a:spcAft>
        <a:defRPr sz="2700">
          <a:solidFill>
            <a:schemeClr val="tx2"/>
          </a:solidFill>
          <a:latin typeface="Arial" charset="0"/>
        </a:defRPr>
      </a:lvl8pPr>
      <a:lvl9pPr marL="1371600" algn="ctr" rtl="0" eaLnBrk="1" fontAlgn="base" hangingPunct="1">
        <a:spcBef>
          <a:spcPct val="0"/>
        </a:spcBef>
        <a:spcAft>
          <a:spcPct val="0"/>
        </a:spcAft>
        <a:defRPr sz="2700">
          <a:solidFill>
            <a:schemeClr val="tx2"/>
          </a:solidFill>
          <a:latin typeface="Arial" charset="0"/>
        </a:defRPr>
      </a:lvl9pPr>
    </p:titleStyle>
    <p:bodyStyle>
      <a:lvl1pPr marL="257175" indent="-257175" algn="l" rtl="0" fontAlgn="base">
        <a:spcBef>
          <a:spcPct val="20000"/>
        </a:spcBef>
        <a:spcAft>
          <a:spcPct val="0"/>
        </a:spcAft>
        <a:buChar char="•"/>
        <a:defRPr sz="2400">
          <a:solidFill>
            <a:schemeClr val="tx1"/>
          </a:solidFill>
          <a:latin typeface="+mn-lt"/>
          <a:ea typeface="+mn-ea"/>
          <a:cs typeface="+mn-cs"/>
        </a:defRPr>
      </a:lvl1pPr>
      <a:lvl2pPr marL="557213" indent="-214313" algn="l" rtl="0" fontAlgn="base">
        <a:spcBef>
          <a:spcPct val="20000"/>
        </a:spcBef>
        <a:spcAft>
          <a:spcPct val="0"/>
        </a:spcAft>
        <a:buChar char="–"/>
        <a:defRPr sz="2100">
          <a:solidFill>
            <a:schemeClr val="tx1"/>
          </a:solidFill>
          <a:latin typeface="+mn-lt"/>
        </a:defRPr>
      </a:lvl2pPr>
      <a:lvl3pPr marL="857250" indent="-171450" algn="l" rtl="0" fontAlgn="base">
        <a:spcBef>
          <a:spcPct val="20000"/>
        </a:spcBef>
        <a:spcAft>
          <a:spcPct val="0"/>
        </a:spcAft>
        <a:buChar char="•"/>
        <a:defRPr sz="1800">
          <a:solidFill>
            <a:schemeClr val="tx1"/>
          </a:solidFill>
          <a:latin typeface="+mn-lt"/>
        </a:defRPr>
      </a:lvl3pPr>
      <a:lvl4pPr marL="1200150" indent="-171450" algn="l" rtl="0" fontAlgn="base">
        <a:spcBef>
          <a:spcPct val="20000"/>
        </a:spcBef>
        <a:spcAft>
          <a:spcPct val="0"/>
        </a:spcAft>
        <a:buChar char="–"/>
        <a:defRPr sz="1500">
          <a:solidFill>
            <a:schemeClr val="tx1"/>
          </a:solidFill>
          <a:latin typeface="+mn-lt"/>
        </a:defRPr>
      </a:lvl4pPr>
      <a:lvl5pPr marL="1543050" indent="-171450" algn="l" rtl="0" fontAlgn="base">
        <a:spcBef>
          <a:spcPct val="20000"/>
        </a:spcBef>
        <a:spcAft>
          <a:spcPct val="0"/>
        </a:spcAft>
        <a:buChar char="»"/>
        <a:defRPr sz="1500">
          <a:solidFill>
            <a:schemeClr val="tx1"/>
          </a:solidFill>
          <a:latin typeface="+mn-lt"/>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4/3/2022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1149305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3CCDAB-B846-4E5C-B99D-DC833A421A5A}" type="datetime1">
              <a:rPr lang="en-US" smtClean="0"/>
              <a:t>4/3/2022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0812-9335-4C3A-88C7-303D8D395142}" type="slidenum">
              <a:rPr lang="en-US" smtClean="0"/>
              <a:t>‹#›</a:t>
            </a:fld>
            <a:endParaRPr lang="en-US"/>
          </a:p>
        </p:txBody>
      </p:sp>
    </p:spTree>
    <p:extLst>
      <p:ext uri="{BB962C8B-B14F-4D97-AF65-F5344CB8AC3E}">
        <p14:creationId xmlns:p14="http://schemas.microsoft.com/office/powerpoint/2010/main" val="12852785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4" name="Picture 3" descr="A stone footpath on the grassy field against the sky">
            <a:extLst>
              <a:ext uri="{FF2B5EF4-FFF2-40B4-BE49-F238E27FC236}">
                <a16:creationId xmlns:a16="http://schemas.microsoft.com/office/drawing/2014/main" id="{9AD117F3-FB5C-4FC8-9ECA-9DDCF1D6EF23}"/>
              </a:ext>
            </a:extLst>
          </p:cNvPr>
          <p:cNvPicPr>
            <a:picLocks noChangeAspect="1"/>
          </p:cNvPicPr>
          <p:nvPr/>
        </p:nvPicPr>
        <p:blipFill rotWithShape="1">
          <a:blip r:embed="rId2">
            <a:alphaModFix amt="50000"/>
          </a:blip>
          <a:srcRect t="14438" r="-1" b="10543"/>
          <a:stretch/>
        </p:blipFill>
        <p:spPr>
          <a:xfrm>
            <a:off x="20" y="10"/>
            <a:ext cx="12188930" cy="6857990"/>
          </a:xfrm>
          <a:prstGeom prst="rect">
            <a:avLst/>
          </a:prstGeom>
        </p:spPr>
      </p:pic>
      <p:sp>
        <p:nvSpPr>
          <p:cNvPr id="2" name="Title 1">
            <a:extLst>
              <a:ext uri="{FF2B5EF4-FFF2-40B4-BE49-F238E27FC236}">
                <a16:creationId xmlns:a16="http://schemas.microsoft.com/office/drawing/2014/main" id="{0845E3FF-FA11-43C7-807D-3BA60C286713}"/>
              </a:ext>
            </a:extLst>
          </p:cNvPr>
          <p:cNvSpPr>
            <a:spLocks noGrp="1"/>
          </p:cNvSpPr>
          <p:nvPr>
            <p:ph type="ctrTitle"/>
          </p:nvPr>
        </p:nvSpPr>
        <p:spPr>
          <a:xfrm>
            <a:off x="1524000" y="54864"/>
            <a:ext cx="9144000" cy="4183307"/>
          </a:xfrm>
        </p:spPr>
        <p:txBody>
          <a:bodyPr>
            <a:normAutofit fontScale="90000"/>
          </a:bodyPr>
          <a:lstStyle/>
          <a:p>
            <a:pPr algn="ctr">
              <a:lnSpc>
                <a:spcPct val="90000"/>
              </a:lnSpc>
            </a:pPr>
            <a:r>
              <a:rPr lang="en-MY" sz="10800" dirty="0"/>
              <a:t>Theories</a:t>
            </a:r>
            <a:br>
              <a:rPr lang="en-MY" sz="10800" dirty="0"/>
            </a:br>
            <a:r>
              <a:rPr lang="en-MY" sz="10800" dirty="0"/>
              <a:t>Variables </a:t>
            </a:r>
            <a:br>
              <a:rPr lang="en-MY" sz="10800" dirty="0"/>
            </a:br>
            <a:r>
              <a:rPr lang="en-MY" sz="10800" dirty="0"/>
              <a:t>Framework</a:t>
            </a:r>
          </a:p>
        </p:txBody>
      </p:sp>
      <p:sp>
        <p:nvSpPr>
          <p:cNvPr id="3" name="Subtitle 2">
            <a:extLst>
              <a:ext uri="{FF2B5EF4-FFF2-40B4-BE49-F238E27FC236}">
                <a16:creationId xmlns:a16="http://schemas.microsoft.com/office/drawing/2014/main" id="{372F7725-8BC7-494B-AEE6-38ADA3D4DFEA}"/>
              </a:ext>
            </a:extLst>
          </p:cNvPr>
          <p:cNvSpPr>
            <a:spLocks noGrp="1"/>
          </p:cNvSpPr>
          <p:nvPr>
            <p:ph type="subTitle" idx="1"/>
          </p:nvPr>
        </p:nvSpPr>
        <p:spPr>
          <a:xfrm>
            <a:off x="0" y="6296158"/>
            <a:ext cx="12188930" cy="561832"/>
          </a:xfrm>
        </p:spPr>
        <p:txBody>
          <a:bodyPr>
            <a:normAutofit fontScale="92500" lnSpcReduction="10000"/>
          </a:bodyPr>
          <a:lstStyle/>
          <a:p>
            <a:pPr algn="ctr"/>
            <a:r>
              <a:rPr lang="en-MY" sz="3200" dirty="0"/>
              <a:t>Dr Jugindar Singh</a:t>
            </a:r>
          </a:p>
        </p:txBody>
      </p:sp>
      <p:sp>
        <p:nvSpPr>
          <p:cNvPr id="23"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Tree>
    <p:extLst>
      <p:ext uri="{BB962C8B-B14F-4D97-AF65-F5344CB8AC3E}">
        <p14:creationId xmlns:p14="http://schemas.microsoft.com/office/powerpoint/2010/main" val="29902528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3600" y="304800"/>
            <a:ext cx="8229600" cy="609600"/>
          </a:xfrm>
        </p:spPr>
        <p:txBody>
          <a:bodyPr>
            <a:normAutofit fontScale="90000"/>
          </a:bodyPr>
          <a:lstStyle/>
          <a:p>
            <a:pPr algn="l"/>
            <a:r>
              <a:rPr lang="en-US" sz="3200" b="1" dirty="0">
                <a:solidFill>
                  <a:srgbClr val="FF0000"/>
                </a:solidFill>
              </a:rPr>
              <a:t>Example 1: </a:t>
            </a:r>
            <a:r>
              <a:rPr lang="en-US" b="1" dirty="0">
                <a:solidFill>
                  <a:srgbClr val="FF0000"/>
                </a:solidFill>
              </a:rPr>
              <a:t>Theory of Planned Behavior</a:t>
            </a:r>
            <a:endParaRPr lang="en-US" sz="3200" b="1" dirty="0">
              <a:solidFill>
                <a:srgbClr val="FF0000"/>
              </a:solidFill>
            </a:endParaRPr>
          </a:p>
        </p:txBody>
      </p:sp>
      <p:sp>
        <p:nvSpPr>
          <p:cNvPr id="12291" name="Rectangle 3"/>
          <p:cNvSpPr>
            <a:spLocks noGrp="1" noChangeArrowheads="1"/>
          </p:cNvSpPr>
          <p:nvPr>
            <p:ph type="body" idx="1"/>
          </p:nvPr>
        </p:nvSpPr>
        <p:spPr>
          <a:xfrm>
            <a:off x="0" y="3131016"/>
            <a:ext cx="6982195" cy="3726983"/>
          </a:xfrm>
        </p:spPr>
        <p:txBody>
          <a:bodyPr/>
          <a:lstStyle/>
          <a:p>
            <a:endParaRPr lang="en-US" dirty="0"/>
          </a:p>
          <a:p>
            <a:endParaRPr lang="en-US" dirty="0"/>
          </a:p>
        </p:txBody>
      </p:sp>
      <p:sp>
        <p:nvSpPr>
          <p:cNvPr id="2" name="Rectangle 1"/>
          <p:cNvSpPr/>
          <p:nvPr/>
        </p:nvSpPr>
        <p:spPr>
          <a:xfrm>
            <a:off x="0" y="923744"/>
            <a:ext cx="12087225" cy="830997"/>
          </a:xfrm>
          <a:prstGeom prst="rect">
            <a:avLst/>
          </a:prstGeom>
          <a:solidFill>
            <a:schemeClr val="bg1"/>
          </a:solidFill>
        </p:spPr>
        <p:txBody>
          <a:bodyPr wrap="square">
            <a:spAutoFit/>
          </a:bodyPr>
          <a:lstStyle/>
          <a:p>
            <a:r>
              <a:rPr lang="en-US" sz="2400" b="1" dirty="0">
                <a:solidFill>
                  <a:srgbClr val="002060"/>
                </a:solidFill>
              </a:rPr>
              <a:t>One’s intentions are formed through the measuring of one’s attitude and subjective norm towards performing a certain voluntary behavior. </a:t>
            </a:r>
          </a:p>
        </p:txBody>
      </p:sp>
      <p:sp>
        <p:nvSpPr>
          <p:cNvPr id="3" name="Rectangle 2"/>
          <p:cNvSpPr/>
          <p:nvPr/>
        </p:nvSpPr>
        <p:spPr>
          <a:xfrm>
            <a:off x="6982195" y="3095115"/>
            <a:ext cx="5209805" cy="3785652"/>
          </a:xfrm>
          <a:prstGeom prst="rect">
            <a:avLst/>
          </a:prstGeom>
          <a:ln>
            <a:solidFill>
              <a:schemeClr val="accent1"/>
            </a:solidFill>
          </a:ln>
        </p:spPr>
        <p:txBody>
          <a:bodyPr wrap="square">
            <a:spAutoFit/>
          </a:bodyPr>
          <a:lstStyle/>
          <a:p>
            <a:r>
              <a:rPr lang="en-US" sz="2400" b="1" dirty="0">
                <a:solidFill>
                  <a:srgbClr val="002060"/>
                </a:solidFill>
              </a:rPr>
              <a:t>Attitude</a:t>
            </a:r>
            <a:r>
              <a:rPr lang="en-US" sz="2400" dirty="0">
                <a:solidFill>
                  <a:srgbClr val="002060"/>
                </a:solidFill>
              </a:rPr>
              <a:t> toward the specific act or behavior</a:t>
            </a:r>
          </a:p>
          <a:p>
            <a:endParaRPr lang="en-US" sz="2400" dirty="0">
              <a:solidFill>
                <a:srgbClr val="002060"/>
              </a:solidFill>
            </a:endParaRPr>
          </a:p>
          <a:p>
            <a:r>
              <a:rPr lang="en-US" sz="2400" dirty="0">
                <a:solidFill>
                  <a:srgbClr val="002060"/>
                </a:solidFill>
              </a:rPr>
              <a:t>The </a:t>
            </a:r>
            <a:r>
              <a:rPr lang="en-US" sz="2400" b="1" dirty="0">
                <a:solidFill>
                  <a:srgbClr val="002060"/>
                </a:solidFill>
              </a:rPr>
              <a:t>normative component</a:t>
            </a:r>
            <a:r>
              <a:rPr lang="en-US" sz="2400" dirty="0">
                <a:solidFill>
                  <a:srgbClr val="002060"/>
                </a:solidFill>
              </a:rPr>
              <a:t>, our belief about what valued others expect us to do</a:t>
            </a:r>
          </a:p>
          <a:p>
            <a:endParaRPr lang="en-US" sz="2400" dirty="0">
              <a:solidFill>
                <a:srgbClr val="002060"/>
              </a:solidFill>
            </a:endParaRPr>
          </a:p>
          <a:p>
            <a:r>
              <a:rPr lang="en-US" sz="2400" b="1" dirty="0">
                <a:solidFill>
                  <a:srgbClr val="002060"/>
                </a:solidFill>
              </a:rPr>
              <a:t>Perceived behavior control</a:t>
            </a:r>
            <a:r>
              <a:rPr lang="en-US" sz="2400" dirty="0">
                <a:solidFill>
                  <a:srgbClr val="002060"/>
                </a:solidFill>
              </a:rPr>
              <a:t>,  which is the degree to which a person can control the behavior </a:t>
            </a:r>
          </a:p>
        </p:txBody>
      </p:sp>
      <p:sp>
        <p:nvSpPr>
          <p:cNvPr id="4" name="Rectangle 3"/>
          <p:cNvSpPr/>
          <p:nvPr/>
        </p:nvSpPr>
        <p:spPr>
          <a:xfrm>
            <a:off x="0" y="1718839"/>
            <a:ext cx="12192000" cy="1384995"/>
          </a:xfrm>
          <a:prstGeom prst="rect">
            <a:avLst/>
          </a:prstGeom>
          <a:ln>
            <a:solidFill>
              <a:srgbClr val="FF0000"/>
            </a:solidFill>
          </a:ln>
        </p:spPr>
        <p:txBody>
          <a:bodyPr wrap="square">
            <a:spAutoFit/>
          </a:bodyPr>
          <a:lstStyle/>
          <a:p>
            <a:r>
              <a:rPr lang="en-US" sz="2800" dirty="0">
                <a:solidFill>
                  <a:srgbClr val="002060"/>
                </a:solidFill>
              </a:rPr>
              <a:t>TPB suggest that more favorable attitudes toward specific act, more favorable subjective norms, and greater perceived behavioral control strengthen the intention to perform the behavior. </a:t>
            </a:r>
          </a:p>
        </p:txBody>
      </p:sp>
      <p:sp>
        <p:nvSpPr>
          <p:cNvPr id="5" name="Footer Placeholder 4"/>
          <p:cNvSpPr>
            <a:spLocks noGrp="1"/>
          </p:cNvSpPr>
          <p:nvPr>
            <p:ph type="ftr" sz="quarter" idx="10"/>
          </p:nvPr>
        </p:nvSpPr>
        <p:spPr/>
        <p:txBody>
          <a:bodyPr/>
          <a:lstStyle/>
          <a:p>
            <a:pPr>
              <a:defRPr/>
            </a:pPr>
            <a:r>
              <a:rPr lang="ms-MY">
                <a:solidFill>
                  <a:srgbClr val="000000"/>
                </a:solidFill>
              </a:rPr>
              <a:t>Dr Jugindar Singh</a:t>
            </a:r>
          </a:p>
        </p:txBody>
      </p:sp>
      <p:sp>
        <p:nvSpPr>
          <p:cNvPr id="6" name="Rectangle 5">
            <a:extLst>
              <a:ext uri="{FF2B5EF4-FFF2-40B4-BE49-F238E27FC236}">
                <a16:creationId xmlns:a16="http://schemas.microsoft.com/office/drawing/2014/main" id="{323DD8EB-6B19-40F5-A136-0D8E4B28CC2E}"/>
              </a:ext>
            </a:extLst>
          </p:cNvPr>
          <p:cNvSpPr/>
          <p:nvPr/>
        </p:nvSpPr>
        <p:spPr bwMode="auto">
          <a:xfrm>
            <a:off x="199792" y="3279655"/>
            <a:ext cx="2919009"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spcBef>
                <a:spcPct val="0"/>
              </a:spcBef>
              <a:spcAft>
                <a:spcPct val="0"/>
              </a:spcAft>
            </a:pPr>
            <a:r>
              <a:rPr lang="en-US" b="1" dirty="0">
                <a:latin typeface="Arial" charset="0"/>
              </a:rPr>
              <a:t>Attitude</a:t>
            </a:r>
            <a:endParaRPr lang="en-MY" b="1" dirty="0">
              <a:latin typeface="Arial" charset="0"/>
            </a:endParaRPr>
          </a:p>
        </p:txBody>
      </p:sp>
      <p:sp>
        <p:nvSpPr>
          <p:cNvPr id="10" name="Rectangle 9">
            <a:extLst>
              <a:ext uri="{FF2B5EF4-FFF2-40B4-BE49-F238E27FC236}">
                <a16:creationId xmlns:a16="http://schemas.microsoft.com/office/drawing/2014/main" id="{C83A9259-646C-45FE-BE63-3B5D3AFCB550}"/>
              </a:ext>
            </a:extLst>
          </p:cNvPr>
          <p:cNvSpPr/>
          <p:nvPr/>
        </p:nvSpPr>
        <p:spPr bwMode="auto">
          <a:xfrm>
            <a:off x="199792" y="4294257"/>
            <a:ext cx="2919009"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spcBef>
                <a:spcPct val="0"/>
              </a:spcBef>
              <a:spcAft>
                <a:spcPct val="0"/>
              </a:spcAft>
            </a:pPr>
            <a:r>
              <a:rPr lang="en-US" b="1" dirty="0">
                <a:latin typeface="Arial" charset="0"/>
              </a:rPr>
              <a:t>Subjective Norms</a:t>
            </a:r>
            <a:endParaRPr lang="en-MY" b="1" dirty="0">
              <a:latin typeface="Arial" charset="0"/>
            </a:endParaRPr>
          </a:p>
        </p:txBody>
      </p:sp>
      <p:sp>
        <p:nvSpPr>
          <p:cNvPr id="11" name="Rectangle 10">
            <a:extLst>
              <a:ext uri="{FF2B5EF4-FFF2-40B4-BE49-F238E27FC236}">
                <a16:creationId xmlns:a16="http://schemas.microsoft.com/office/drawing/2014/main" id="{36A5354C-A052-45DF-A75E-64A5C4400C51}"/>
              </a:ext>
            </a:extLst>
          </p:cNvPr>
          <p:cNvSpPr/>
          <p:nvPr/>
        </p:nvSpPr>
        <p:spPr bwMode="auto">
          <a:xfrm>
            <a:off x="199792" y="5435564"/>
            <a:ext cx="2919009"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fontAlgn="base">
              <a:spcBef>
                <a:spcPct val="0"/>
              </a:spcBef>
              <a:spcAft>
                <a:spcPct val="0"/>
              </a:spcAft>
            </a:pPr>
            <a:r>
              <a:rPr lang="en-US" b="1" dirty="0">
                <a:latin typeface="Arial" charset="0"/>
              </a:rPr>
              <a:t>Perceived Behavioral Control</a:t>
            </a:r>
            <a:endParaRPr lang="en-MY" b="1" dirty="0">
              <a:latin typeface="Arial" charset="0"/>
            </a:endParaRPr>
          </a:p>
        </p:txBody>
      </p:sp>
      <p:sp>
        <p:nvSpPr>
          <p:cNvPr id="12" name="Rectangle 11">
            <a:extLst>
              <a:ext uri="{FF2B5EF4-FFF2-40B4-BE49-F238E27FC236}">
                <a16:creationId xmlns:a16="http://schemas.microsoft.com/office/drawing/2014/main" id="{99FC2B96-3C9A-464B-8269-B2A161D99CE5}"/>
              </a:ext>
            </a:extLst>
          </p:cNvPr>
          <p:cNvSpPr/>
          <p:nvPr/>
        </p:nvSpPr>
        <p:spPr bwMode="auto">
          <a:xfrm>
            <a:off x="3733800" y="3960019"/>
            <a:ext cx="1409398"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r>
              <a:rPr lang="en-US" b="1" dirty="0">
                <a:latin typeface="Arial" charset="0"/>
              </a:rPr>
              <a:t>Behavior Intention</a:t>
            </a:r>
            <a:endParaRPr lang="en-MY" b="1" dirty="0">
              <a:latin typeface="Arial" charset="0"/>
            </a:endParaRPr>
          </a:p>
        </p:txBody>
      </p:sp>
      <p:sp>
        <p:nvSpPr>
          <p:cNvPr id="13" name="Rectangle 12">
            <a:extLst>
              <a:ext uri="{FF2B5EF4-FFF2-40B4-BE49-F238E27FC236}">
                <a16:creationId xmlns:a16="http://schemas.microsoft.com/office/drawing/2014/main" id="{1128893A-5F7C-4A47-8818-674359C5B695}"/>
              </a:ext>
            </a:extLst>
          </p:cNvPr>
          <p:cNvSpPr/>
          <p:nvPr/>
        </p:nvSpPr>
        <p:spPr bwMode="auto">
          <a:xfrm>
            <a:off x="5409597" y="3966387"/>
            <a:ext cx="1524000"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spcBef>
                <a:spcPct val="0"/>
              </a:spcBef>
              <a:spcAft>
                <a:spcPct val="0"/>
              </a:spcAft>
            </a:pPr>
            <a:r>
              <a:rPr lang="en-US" b="1" dirty="0">
                <a:latin typeface="Arial" charset="0"/>
              </a:rPr>
              <a:t>Behavior</a:t>
            </a:r>
            <a:endParaRPr lang="en-MY" b="1" dirty="0">
              <a:latin typeface="Arial" charset="0"/>
            </a:endParaRPr>
          </a:p>
        </p:txBody>
      </p:sp>
      <p:cxnSp>
        <p:nvCxnSpPr>
          <p:cNvPr id="8" name="Straight Arrow Connector 7">
            <a:extLst>
              <a:ext uri="{FF2B5EF4-FFF2-40B4-BE49-F238E27FC236}">
                <a16:creationId xmlns:a16="http://schemas.microsoft.com/office/drawing/2014/main" id="{953BB34C-4626-4872-83E0-5BC81ACDFE1C}"/>
              </a:ext>
            </a:extLst>
          </p:cNvPr>
          <p:cNvCxnSpPr>
            <a:cxnSpLocks/>
            <a:stCxn id="6" idx="3"/>
            <a:endCxn id="12" idx="1"/>
          </p:cNvCxnSpPr>
          <p:nvPr/>
        </p:nvCxnSpPr>
        <p:spPr bwMode="auto">
          <a:xfrm>
            <a:off x="3118801" y="3736855"/>
            <a:ext cx="614999" cy="680364"/>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657CCF2A-B298-4AB1-AF1E-C1E456E6849C}"/>
              </a:ext>
            </a:extLst>
          </p:cNvPr>
          <p:cNvCxnSpPr>
            <a:cxnSpLocks/>
            <a:stCxn id="10" idx="3"/>
            <a:endCxn id="12" idx="1"/>
          </p:cNvCxnSpPr>
          <p:nvPr/>
        </p:nvCxnSpPr>
        <p:spPr bwMode="auto">
          <a:xfrm flipV="1">
            <a:off x="3118801" y="4417219"/>
            <a:ext cx="614999" cy="33423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50813B28-A05C-4C44-A0FD-ACBA39354831}"/>
              </a:ext>
            </a:extLst>
          </p:cNvPr>
          <p:cNvCxnSpPr>
            <a:cxnSpLocks/>
            <a:stCxn id="11" idx="3"/>
          </p:cNvCxnSpPr>
          <p:nvPr/>
        </p:nvCxnSpPr>
        <p:spPr bwMode="auto">
          <a:xfrm flipV="1">
            <a:off x="3118801" y="4651256"/>
            <a:ext cx="685800" cy="124150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B1715F29-4D0D-404A-B1DD-1F8ED99D8A29}"/>
              </a:ext>
            </a:extLst>
          </p:cNvPr>
          <p:cNvCxnSpPr>
            <a:stCxn id="12" idx="3"/>
            <a:endCxn id="13" idx="1"/>
          </p:cNvCxnSpPr>
          <p:nvPr/>
        </p:nvCxnSpPr>
        <p:spPr bwMode="auto">
          <a:xfrm>
            <a:off x="5143199" y="4417219"/>
            <a:ext cx="266399" cy="636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7" name="TextBox 6">
            <a:extLst>
              <a:ext uri="{FF2B5EF4-FFF2-40B4-BE49-F238E27FC236}">
                <a16:creationId xmlns:a16="http://schemas.microsoft.com/office/drawing/2014/main" id="{0656E80C-B04A-4030-A7DE-E81370531182}"/>
              </a:ext>
            </a:extLst>
          </p:cNvPr>
          <p:cNvSpPr txBox="1"/>
          <p:nvPr/>
        </p:nvSpPr>
        <p:spPr>
          <a:xfrm>
            <a:off x="4907416" y="6217713"/>
            <a:ext cx="1274323" cy="369332"/>
          </a:xfrm>
          <a:prstGeom prst="rect">
            <a:avLst/>
          </a:prstGeom>
          <a:noFill/>
        </p:spPr>
        <p:txBody>
          <a:bodyPr wrap="none" rtlCol="0">
            <a:spAutoFit/>
          </a:bodyPr>
          <a:lstStyle/>
          <a:p>
            <a:r>
              <a:rPr lang="en-MY" dirty="0">
                <a:solidFill>
                  <a:srgbClr val="C00000"/>
                </a:solidFill>
              </a:rPr>
              <a:t>Ajzen, 1988</a:t>
            </a:r>
          </a:p>
        </p:txBody>
      </p:sp>
    </p:spTree>
    <p:extLst>
      <p:ext uri="{BB962C8B-B14F-4D97-AF65-F5344CB8AC3E}">
        <p14:creationId xmlns:p14="http://schemas.microsoft.com/office/powerpoint/2010/main" val="182911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199"/>
            <a:ext cx="12191999" cy="2616101"/>
          </a:xfrm>
          <a:prstGeom prst="rect">
            <a:avLst/>
          </a:prstGeom>
          <a:solidFill>
            <a:schemeClr val="bg1"/>
          </a:solidFill>
        </p:spPr>
        <p:txBody>
          <a:bodyPr wrap="square">
            <a:spAutoFit/>
          </a:bodyPr>
          <a:lstStyle/>
          <a:p>
            <a:r>
              <a:rPr lang="en-US" sz="3200" b="1" dirty="0">
                <a:solidFill>
                  <a:srgbClr val="FF0000"/>
                </a:solidFill>
              </a:rPr>
              <a:t>Example 2</a:t>
            </a:r>
          </a:p>
          <a:p>
            <a:r>
              <a:rPr lang="en-US" sz="2800" dirty="0">
                <a:solidFill>
                  <a:srgbClr val="000000"/>
                </a:solidFill>
              </a:rPr>
              <a:t>According to TRA, a person’s performance of a specific behavior is determined by his/her behavioral intention (BI) to perform the behavior and BI is jointly determined by the person’s attitude (A) and subjective norm (SN) concerning the behavior in question</a:t>
            </a:r>
          </a:p>
          <a:p>
            <a:endParaRPr lang="en-US" sz="2000" dirty="0">
              <a:solidFill>
                <a:srgbClr val="000000"/>
              </a:solidFill>
            </a:endParaRPr>
          </a:p>
        </p:txBody>
      </p:sp>
      <p:sp>
        <p:nvSpPr>
          <p:cNvPr id="2" name="object 2"/>
          <p:cNvSpPr txBox="1"/>
          <p:nvPr/>
        </p:nvSpPr>
        <p:spPr>
          <a:xfrm>
            <a:off x="4094163" y="152401"/>
            <a:ext cx="5735637" cy="492443"/>
          </a:xfrm>
          <a:prstGeom prst="rect">
            <a:avLst/>
          </a:prstGeom>
          <a:solidFill>
            <a:schemeClr val="bg1"/>
          </a:solidFill>
        </p:spPr>
        <p:txBody>
          <a:bodyPr wrap="square" lIns="0" tIns="0" rIns="0" bIns="0">
            <a:spAutoFit/>
          </a:bodyPr>
          <a:lstStyle/>
          <a:p>
            <a:pPr marL="91440">
              <a:defRPr/>
            </a:pPr>
            <a:r>
              <a:rPr lang="en-US" sz="3200" dirty="0">
                <a:solidFill>
                  <a:srgbClr val="FF0000"/>
                </a:solidFill>
                <a:latin typeface="Berlin Sans FB"/>
                <a:cs typeface="Berlin Sans FB"/>
              </a:rPr>
              <a:t>Theory of Reasoned Action</a:t>
            </a:r>
            <a:endParaRPr sz="2800" dirty="0">
              <a:solidFill>
                <a:srgbClr val="FF0000"/>
              </a:solidFill>
              <a:latin typeface="Berlin Sans FB"/>
              <a:cs typeface="Berlin Sans FB"/>
            </a:endParaRPr>
          </a:p>
        </p:txBody>
      </p:sp>
      <p:sp>
        <p:nvSpPr>
          <p:cNvPr id="4" name="Footer Placeholder 3"/>
          <p:cNvSpPr>
            <a:spLocks noGrp="1"/>
          </p:cNvSpPr>
          <p:nvPr>
            <p:ph type="ftr" sz="quarter" idx="10"/>
          </p:nvPr>
        </p:nvSpPr>
        <p:spPr/>
        <p:txBody>
          <a:bodyPr/>
          <a:lstStyle/>
          <a:p>
            <a:r>
              <a:rPr lang="en-US">
                <a:solidFill>
                  <a:srgbClr val="000000"/>
                </a:solidFill>
              </a:rPr>
              <a:t>Dr Jugindar Singh</a:t>
            </a:r>
          </a:p>
        </p:txBody>
      </p:sp>
      <p:pic>
        <p:nvPicPr>
          <p:cNvPr id="5122" name="Picture 2">
            <a:extLst>
              <a:ext uri="{FF2B5EF4-FFF2-40B4-BE49-F238E27FC236}">
                <a16:creationId xmlns:a16="http://schemas.microsoft.com/office/drawing/2014/main" id="{C62A2DEB-1197-45C5-8FED-20620FE03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3886"/>
            <a:ext cx="12191998" cy="44341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88518A7-AA73-49E6-85F6-37447964EBB9}"/>
              </a:ext>
            </a:extLst>
          </p:cNvPr>
          <p:cNvSpPr txBox="1"/>
          <p:nvPr/>
        </p:nvSpPr>
        <p:spPr>
          <a:xfrm>
            <a:off x="3918855" y="2426971"/>
            <a:ext cx="8273143" cy="369332"/>
          </a:xfrm>
          <a:prstGeom prst="rect">
            <a:avLst/>
          </a:prstGeom>
          <a:noFill/>
          <a:ln>
            <a:solidFill>
              <a:schemeClr val="accent1"/>
            </a:solidFill>
          </a:ln>
        </p:spPr>
        <p:txBody>
          <a:bodyPr wrap="square">
            <a:spAutoFit/>
          </a:bodyPr>
          <a:lstStyle/>
          <a:p>
            <a:r>
              <a:rPr lang="en-US" b="0" i="0" dirty="0">
                <a:solidFill>
                  <a:srgbClr val="333333"/>
                </a:solidFill>
                <a:effectLst/>
                <a:latin typeface="Roboto" panose="02000000000000000000" pitchFamily="2" charset="0"/>
              </a:rPr>
              <a:t>Theory of Reasoned Action – TRA (Fishbein &amp; Ajzen, 1975) </a:t>
            </a:r>
            <a:endParaRPr lang="en-MY" dirty="0"/>
          </a:p>
        </p:txBody>
      </p:sp>
    </p:spTree>
    <p:extLst>
      <p:ext uri="{BB962C8B-B14F-4D97-AF65-F5344CB8AC3E}">
        <p14:creationId xmlns:p14="http://schemas.microsoft.com/office/powerpoint/2010/main" val="3789302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D764-AE93-4168-9E81-051801F3B2F8}"/>
              </a:ext>
            </a:extLst>
          </p:cNvPr>
          <p:cNvSpPr>
            <a:spLocks noGrp="1"/>
          </p:cNvSpPr>
          <p:nvPr>
            <p:ph type="title"/>
          </p:nvPr>
        </p:nvSpPr>
        <p:spPr>
          <a:xfrm>
            <a:off x="0" y="365125"/>
            <a:ext cx="11353800" cy="491217"/>
          </a:xfrm>
        </p:spPr>
        <p:txBody>
          <a:bodyPr>
            <a:normAutofit fontScale="90000"/>
          </a:bodyPr>
          <a:lstStyle/>
          <a:p>
            <a:r>
              <a:rPr lang="en-MY" dirty="0">
                <a:solidFill>
                  <a:srgbClr val="C00000"/>
                </a:solidFill>
              </a:rPr>
              <a:t>Example 3 - </a:t>
            </a:r>
            <a:r>
              <a:rPr lang="en-MY" sz="3600" dirty="0">
                <a:solidFill>
                  <a:srgbClr val="C00000"/>
                </a:solidFill>
              </a:rPr>
              <a:t>Lawrence and </a:t>
            </a:r>
            <a:r>
              <a:rPr lang="en-MY" sz="3600" dirty="0" err="1">
                <a:solidFill>
                  <a:srgbClr val="C00000"/>
                </a:solidFill>
              </a:rPr>
              <a:t>Nohria</a:t>
            </a:r>
            <a:r>
              <a:rPr lang="en-MY" sz="3600" dirty="0">
                <a:solidFill>
                  <a:srgbClr val="C00000"/>
                </a:solidFill>
              </a:rPr>
              <a:t> (2002) </a:t>
            </a:r>
            <a:endParaRPr lang="en-MY" dirty="0">
              <a:solidFill>
                <a:srgbClr val="C00000"/>
              </a:solidFill>
            </a:endParaRPr>
          </a:p>
        </p:txBody>
      </p:sp>
      <p:pic>
        <p:nvPicPr>
          <p:cNvPr id="3" name="Picture 2">
            <a:extLst>
              <a:ext uri="{FF2B5EF4-FFF2-40B4-BE49-F238E27FC236}">
                <a16:creationId xmlns:a16="http://schemas.microsoft.com/office/drawing/2014/main" id="{F0C5FDE9-FEB9-4B1B-8705-E515886E3CA2}"/>
              </a:ext>
            </a:extLst>
          </p:cNvPr>
          <p:cNvPicPr>
            <a:picLocks noChangeAspect="1"/>
          </p:cNvPicPr>
          <p:nvPr/>
        </p:nvPicPr>
        <p:blipFill>
          <a:blip r:embed="rId2"/>
          <a:stretch>
            <a:fillRect/>
          </a:stretch>
        </p:blipFill>
        <p:spPr>
          <a:xfrm>
            <a:off x="1" y="856342"/>
            <a:ext cx="6964680" cy="6001657"/>
          </a:xfrm>
          <a:prstGeom prst="rect">
            <a:avLst/>
          </a:prstGeom>
        </p:spPr>
      </p:pic>
      <p:pic>
        <p:nvPicPr>
          <p:cNvPr id="6146" name="Picture 2" descr=" Screenshot 16">
            <a:extLst>
              <a:ext uri="{FF2B5EF4-FFF2-40B4-BE49-F238E27FC236}">
                <a16:creationId xmlns:a16="http://schemas.microsoft.com/office/drawing/2014/main" id="{4FD480CE-6F95-4D6C-8053-0A37211E82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4681" y="990600"/>
            <a:ext cx="5227319" cy="5867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507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9748"/>
            <a:ext cx="6324602" cy="487362"/>
          </a:xfrm>
        </p:spPr>
        <p:txBody>
          <a:bodyPr/>
          <a:lstStyle/>
          <a:p>
            <a:r>
              <a:rPr lang="en-US" sz="2400" b="1" dirty="0">
                <a:solidFill>
                  <a:srgbClr val="C00000"/>
                </a:solidFill>
              </a:rPr>
              <a:t>Example 4</a:t>
            </a:r>
            <a:r>
              <a:rPr lang="en-US" sz="3200" b="1" dirty="0">
                <a:solidFill>
                  <a:srgbClr val="FF0000"/>
                </a:solidFill>
              </a:rPr>
              <a:t>: The Fraud Diamond</a:t>
            </a:r>
          </a:p>
        </p:txBody>
      </p:sp>
      <p:sp>
        <p:nvSpPr>
          <p:cNvPr id="4" name="Footer Placeholder 3"/>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29000"/>
            <a:ext cx="6324603" cy="3086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7112"/>
            <a:ext cx="6324601" cy="2676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2BF3908-65D9-422C-8D9F-8E1927151454}"/>
              </a:ext>
            </a:extLst>
          </p:cNvPr>
          <p:cNvPicPr>
            <a:picLocks noChangeAspect="1"/>
          </p:cNvPicPr>
          <p:nvPr/>
        </p:nvPicPr>
        <p:blipFill>
          <a:blip r:embed="rId4"/>
          <a:stretch>
            <a:fillRect/>
          </a:stretch>
        </p:blipFill>
        <p:spPr>
          <a:xfrm>
            <a:off x="6516914" y="787111"/>
            <a:ext cx="5685222" cy="2676525"/>
          </a:xfrm>
          <a:prstGeom prst="rect">
            <a:avLst/>
          </a:prstGeom>
          <a:ln>
            <a:solidFill>
              <a:srgbClr val="0070C0"/>
            </a:solidFill>
          </a:ln>
        </p:spPr>
      </p:pic>
      <p:sp>
        <p:nvSpPr>
          <p:cNvPr id="7" name="Title 1">
            <a:extLst>
              <a:ext uri="{FF2B5EF4-FFF2-40B4-BE49-F238E27FC236}">
                <a16:creationId xmlns:a16="http://schemas.microsoft.com/office/drawing/2014/main" id="{10BC16B0-6E8A-40AD-8BD1-483095DC3637}"/>
              </a:ext>
            </a:extLst>
          </p:cNvPr>
          <p:cNvSpPr txBox="1">
            <a:spLocks/>
          </p:cNvSpPr>
          <p:nvPr/>
        </p:nvSpPr>
        <p:spPr bwMode="auto">
          <a:xfrm>
            <a:off x="6543385" y="377537"/>
            <a:ext cx="5648613" cy="354845"/>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Arial"/>
                <a:ea typeface="+mj-ea"/>
                <a:cs typeface="+mj-cs"/>
              </a:rPr>
              <a:t>The Fraud Triangle</a:t>
            </a:r>
          </a:p>
        </p:txBody>
      </p:sp>
      <p:sp>
        <p:nvSpPr>
          <p:cNvPr id="5" name="Rectangle 4">
            <a:extLst>
              <a:ext uri="{FF2B5EF4-FFF2-40B4-BE49-F238E27FC236}">
                <a16:creationId xmlns:a16="http://schemas.microsoft.com/office/drawing/2014/main" id="{ABC967B1-E4A9-48F2-AD75-0E4846B6FF10}"/>
              </a:ext>
            </a:extLst>
          </p:cNvPr>
          <p:cNvSpPr/>
          <p:nvPr/>
        </p:nvSpPr>
        <p:spPr>
          <a:xfrm>
            <a:off x="6543386" y="3429001"/>
            <a:ext cx="5648614" cy="3077766"/>
          </a:xfrm>
          <a:prstGeom prst="rect">
            <a:avLst/>
          </a:prstGeom>
          <a:ln>
            <a:solidFill>
              <a:srgbClr val="0070C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The three key elements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Rationalization:</a:t>
            </a:r>
            <a:r>
              <a:rPr kumimoji="0" lang="en-US" sz="2000" b="0" i="0" u="none" strike="noStrike" kern="1200" cap="none" spc="0" normalizeH="0" baseline="0" noProof="0" dirty="0">
                <a:ln>
                  <a:noFill/>
                </a:ln>
                <a:solidFill>
                  <a:srgbClr val="000000"/>
                </a:solidFill>
                <a:effectLst/>
                <a:uLnTx/>
                <a:uFillTx/>
                <a:latin typeface="Arial"/>
                <a:ea typeface="+mn-ea"/>
                <a:cs typeface="+mn-cs"/>
              </a:rPr>
              <a:t> Justification of dishonest actions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Pressure</a:t>
            </a:r>
            <a:r>
              <a:rPr kumimoji="0" lang="en-US" sz="2000" b="0" i="0" u="none" strike="noStrike" kern="1200" cap="none" spc="0" normalizeH="0" baseline="0" noProof="0" dirty="0">
                <a:ln>
                  <a:noFill/>
                </a:ln>
                <a:solidFill>
                  <a:srgbClr val="000000"/>
                </a:solidFill>
                <a:effectLst/>
                <a:uLnTx/>
                <a:uFillTx/>
                <a:latin typeface="Arial"/>
                <a:ea typeface="+mn-ea"/>
                <a:cs typeface="+mn-cs"/>
              </a:rPr>
              <a:t>: Motivation or incentive to commit fraud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Arial"/>
                <a:ea typeface="+mn-ea"/>
                <a:cs typeface="+mn-cs"/>
              </a:rPr>
              <a:t>Opportunity</a:t>
            </a:r>
            <a:r>
              <a:rPr kumimoji="0" lang="en-US" sz="2000" b="0" i="0" u="none" strike="noStrike" kern="1200" cap="none" spc="0" normalizeH="0" baseline="0" noProof="0" dirty="0">
                <a:ln>
                  <a:noFill/>
                </a:ln>
                <a:solidFill>
                  <a:srgbClr val="000000"/>
                </a:solidFill>
                <a:effectLst/>
                <a:uLnTx/>
                <a:uFillTx/>
                <a:latin typeface="Arial"/>
                <a:ea typeface="+mn-ea"/>
                <a:cs typeface="+mn-cs"/>
              </a:rPr>
              <a:t>: The method by which fraud can be committed (i.e. ability to carry out the misappropriation of cash or organizational </a:t>
            </a:r>
            <a:r>
              <a:rPr kumimoji="0" lang="en-US" sz="1800" b="0" i="0" u="none" strike="noStrike" kern="1200" cap="none" spc="0" normalizeH="0" baseline="0" noProof="0" dirty="0">
                <a:ln>
                  <a:noFill/>
                </a:ln>
                <a:solidFill>
                  <a:srgbClr val="000000"/>
                </a:solidFill>
                <a:effectLst/>
                <a:uLnTx/>
                <a:uFillTx/>
                <a:latin typeface="Arial"/>
                <a:ea typeface="+mn-ea"/>
                <a:cs typeface="+mn-cs"/>
              </a:rPr>
              <a:t>assets)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TextBox 10">
            <a:extLst>
              <a:ext uri="{FF2B5EF4-FFF2-40B4-BE49-F238E27FC236}">
                <a16:creationId xmlns:a16="http://schemas.microsoft.com/office/drawing/2014/main" id="{00BC0B80-060B-46C4-BB2C-82E87A51CCC4}"/>
              </a:ext>
            </a:extLst>
          </p:cNvPr>
          <p:cNvSpPr txBox="1"/>
          <p:nvPr/>
        </p:nvSpPr>
        <p:spPr>
          <a:xfrm>
            <a:off x="-55019" y="6488668"/>
            <a:ext cx="6397926" cy="369332"/>
          </a:xfrm>
          <a:prstGeom prst="rect">
            <a:avLst/>
          </a:prstGeom>
          <a:solidFill>
            <a:schemeClr val="bg1"/>
          </a:solidFill>
          <a:ln>
            <a:solidFill>
              <a:schemeClr val="accent1"/>
            </a:solidFill>
          </a:ln>
        </p:spPr>
        <p:txBody>
          <a:bodyPr wrap="square">
            <a:spAutoFit/>
          </a:bodyPr>
          <a:lstStyle/>
          <a:p>
            <a:r>
              <a:rPr lang="en-MY" b="1" i="0" dirty="0">
                <a:solidFill>
                  <a:srgbClr val="C00000"/>
                </a:solidFill>
                <a:effectLst/>
                <a:latin typeface="g_d0_f4"/>
              </a:rPr>
              <a:t>Wolfe and Hermanson (2004)</a:t>
            </a:r>
            <a:endParaRPr lang="en-MY" b="1" dirty="0">
              <a:solidFill>
                <a:srgbClr val="C00000"/>
              </a:solidFill>
            </a:endParaRPr>
          </a:p>
        </p:txBody>
      </p:sp>
      <p:sp>
        <p:nvSpPr>
          <p:cNvPr id="13" name="TextBox 12">
            <a:extLst>
              <a:ext uri="{FF2B5EF4-FFF2-40B4-BE49-F238E27FC236}">
                <a16:creationId xmlns:a16="http://schemas.microsoft.com/office/drawing/2014/main" id="{F1EAC696-D9D1-4D97-87DF-A007AD3C3E60}"/>
              </a:ext>
            </a:extLst>
          </p:cNvPr>
          <p:cNvSpPr txBox="1"/>
          <p:nvPr/>
        </p:nvSpPr>
        <p:spPr>
          <a:xfrm>
            <a:off x="6561691" y="6438384"/>
            <a:ext cx="5640445" cy="369332"/>
          </a:xfrm>
          <a:prstGeom prst="rect">
            <a:avLst/>
          </a:prstGeom>
          <a:solidFill>
            <a:schemeClr val="bg1"/>
          </a:solidFill>
          <a:ln>
            <a:solidFill>
              <a:schemeClr val="accent1"/>
            </a:solidFill>
          </a:ln>
        </p:spPr>
        <p:txBody>
          <a:bodyPr wrap="square">
            <a:spAutoFit/>
          </a:bodyPr>
          <a:lstStyle/>
          <a:p>
            <a:r>
              <a:rPr lang="en-MY" b="1" i="0" dirty="0">
                <a:solidFill>
                  <a:srgbClr val="C00000"/>
                </a:solidFill>
                <a:effectLst/>
                <a:latin typeface="g_d0_f4"/>
              </a:rPr>
              <a:t>Cressey (1950</a:t>
            </a:r>
            <a:endParaRPr lang="en-MY" b="1" dirty="0">
              <a:solidFill>
                <a:srgbClr val="C00000"/>
              </a:solidFill>
            </a:endParaRPr>
          </a:p>
        </p:txBody>
      </p:sp>
    </p:spTree>
    <p:extLst>
      <p:ext uri="{BB962C8B-B14F-4D97-AF65-F5344CB8AC3E}">
        <p14:creationId xmlns:p14="http://schemas.microsoft.com/office/powerpoint/2010/main" val="1512568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74638"/>
            <a:ext cx="9389533" cy="1143000"/>
          </a:xfrm>
        </p:spPr>
        <p:txBody>
          <a:bodyPr wrap="square" anchor="ctr">
            <a:normAutofit/>
          </a:bodyPr>
          <a:lstStyle/>
          <a:p>
            <a:r>
              <a:rPr lang="en-US" b="1" dirty="0">
                <a:solidFill>
                  <a:srgbClr val="FF0000"/>
                </a:solidFill>
              </a:rPr>
              <a:t>Example 5: Agency Theory</a:t>
            </a:r>
          </a:p>
        </p:txBody>
      </p:sp>
      <p:sp>
        <p:nvSpPr>
          <p:cNvPr id="3" name="Content Placeholder 2"/>
          <p:cNvSpPr>
            <a:spLocks noGrp="1"/>
          </p:cNvSpPr>
          <p:nvPr>
            <p:ph sz="half" idx="1"/>
          </p:nvPr>
        </p:nvSpPr>
        <p:spPr>
          <a:xfrm>
            <a:off x="145143" y="1697038"/>
            <a:ext cx="5889474" cy="4525962"/>
          </a:xfrm>
        </p:spPr>
        <p:txBody>
          <a:bodyPr wrap="square" anchor="t">
            <a:normAutofit/>
          </a:bodyPr>
          <a:lstStyle/>
          <a:p>
            <a:pPr marL="0" indent="0">
              <a:buNone/>
            </a:pPr>
            <a:r>
              <a:rPr lang="en-US" sz="2400" dirty="0">
                <a:solidFill>
                  <a:srgbClr val="FF0000"/>
                </a:solidFill>
              </a:rPr>
              <a:t>Jensen and </a:t>
            </a:r>
            <a:r>
              <a:rPr lang="en-US" sz="2400" dirty="0" err="1">
                <a:solidFill>
                  <a:srgbClr val="FF0000"/>
                </a:solidFill>
              </a:rPr>
              <a:t>Meckling</a:t>
            </a:r>
            <a:r>
              <a:rPr lang="en-US" sz="2400" dirty="0">
                <a:solidFill>
                  <a:srgbClr val="FF0000"/>
                </a:solidFill>
              </a:rPr>
              <a:t> </a:t>
            </a:r>
            <a:r>
              <a:rPr lang="en-US" dirty="0"/>
              <a:t>defined: </a:t>
            </a:r>
          </a:p>
          <a:p>
            <a:pPr marL="0" indent="0">
              <a:buNone/>
            </a:pPr>
            <a:r>
              <a:rPr lang="en-US" dirty="0"/>
              <a:t>“A contract under which one or more persons (the principal(s)) engage another person (the agent) to perform some service on their behalf which involves delegating some decision making authority to the agent.” (1976, p.308)</a:t>
            </a:r>
          </a:p>
        </p:txBody>
      </p:sp>
      <p:pic>
        <p:nvPicPr>
          <p:cNvPr id="14338" name="Picture 2" descr="Diagram&#10;&#10;Description automatically genera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37817" y="2432082"/>
            <a:ext cx="5384800" cy="305587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mn-cs"/>
              </a:rPr>
              <a:t>Dr Jugindar Singh</a:t>
            </a:r>
          </a:p>
        </p:txBody>
      </p:sp>
    </p:spTree>
    <p:extLst>
      <p:ext uri="{BB962C8B-B14F-4D97-AF65-F5344CB8AC3E}">
        <p14:creationId xmlns:p14="http://schemas.microsoft.com/office/powerpoint/2010/main" val="103538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089F97-9CF0-4B34-A84D-466789C87DD7}"/>
              </a:ext>
            </a:extLst>
          </p:cNvPr>
          <p:cNvSpPr>
            <a:spLocks noGrp="1"/>
          </p:cNvSpPr>
          <p:nvPr>
            <p:ph/>
          </p:nvPr>
        </p:nvSpPr>
        <p:spPr>
          <a:xfrm>
            <a:off x="609600" y="122240"/>
            <a:ext cx="10972800" cy="559931"/>
          </a:xfrm>
        </p:spPr>
        <p:txBody>
          <a:bodyPr/>
          <a:lstStyle/>
          <a:p>
            <a:pPr marL="0" indent="0">
              <a:buNone/>
            </a:pPr>
            <a:r>
              <a:rPr lang="en-MY" b="1" dirty="0">
                <a:solidFill>
                  <a:srgbClr val="FF0000"/>
                </a:solidFill>
              </a:rPr>
              <a:t>Example 6: </a:t>
            </a:r>
            <a:r>
              <a:rPr lang="en-MY" sz="3200" b="1" dirty="0">
                <a:solidFill>
                  <a:srgbClr val="FF0000"/>
                </a:solidFill>
              </a:rPr>
              <a:t>Stakeholder Theory</a:t>
            </a:r>
            <a:endParaRPr lang="en-MY" b="1" dirty="0">
              <a:solidFill>
                <a:srgbClr val="FF0000"/>
              </a:solidFill>
            </a:endParaRPr>
          </a:p>
          <a:p>
            <a:pPr marL="0" indent="0">
              <a:buNone/>
            </a:pPr>
            <a:endParaRPr lang="en-MY" dirty="0"/>
          </a:p>
        </p:txBody>
      </p:sp>
      <p:sp>
        <p:nvSpPr>
          <p:cNvPr id="4" name="TextBox 3">
            <a:extLst>
              <a:ext uri="{FF2B5EF4-FFF2-40B4-BE49-F238E27FC236}">
                <a16:creationId xmlns:a16="http://schemas.microsoft.com/office/drawing/2014/main" id="{C0FFB236-0185-40F3-B847-803E7468AAAB}"/>
              </a:ext>
            </a:extLst>
          </p:cNvPr>
          <p:cNvSpPr txBox="1"/>
          <p:nvPr/>
        </p:nvSpPr>
        <p:spPr>
          <a:xfrm>
            <a:off x="-50799" y="544623"/>
            <a:ext cx="6538685" cy="63709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Stresses the interconnected </a:t>
            </a:r>
            <a:r>
              <a:rPr kumimoji="0" lang="en-US" sz="2800" b="0" i="0" u="none" strike="noStrike" kern="1200" cap="none" spc="0" normalizeH="0" baseline="0" noProof="0" dirty="0">
                <a:ln>
                  <a:noFill/>
                </a:ln>
                <a:solidFill>
                  <a:srgbClr val="FF0000"/>
                </a:solidFill>
                <a:effectLst/>
                <a:uLnTx/>
                <a:uFillTx/>
                <a:latin typeface="Roboto" panose="02000000000000000000" pitchFamily="2" charset="0"/>
                <a:ea typeface="+mn-ea"/>
                <a:cs typeface="+mn-cs"/>
              </a:rPr>
              <a:t>relationships between a business and its customers</a:t>
            </a:r>
            <a:r>
              <a:rPr kumimoji="0" lang="en-US" sz="28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Anyone that is affected by the organization or its workings in any way is considered a stakeholder </a:t>
            </a:r>
            <a:r>
              <a:rPr kumimoji="0" lang="en-US" sz="2400" b="0" i="0" u="none" strike="noStrike" kern="1200" cap="none" spc="0" normalizeH="0" baseline="0" noProof="0" dirty="0" err="1">
                <a:ln>
                  <a:noFill/>
                </a:ln>
                <a:solidFill>
                  <a:srgbClr val="4F4936"/>
                </a:solidFill>
                <a:effectLst/>
                <a:uLnTx/>
                <a:uFillTx/>
                <a:latin typeface="Roboto" panose="02000000000000000000" pitchFamily="2" charset="0"/>
                <a:ea typeface="+mn-ea"/>
                <a:cs typeface="+mn-cs"/>
              </a:rPr>
              <a:t>Eg</a:t>
            </a:r>
            <a:r>
              <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 Customers, employees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Stakeholder theory holds that organizations and corporations should strive to do right by all these stakeholders and that in doing so, the organization will achieve true, lasting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Roboto" panose="02000000000000000000" pitchFamily="2" charset="0"/>
                <a:ea typeface="+mn-ea"/>
                <a:cs typeface="+mn-cs"/>
              </a:rPr>
              <a:t>The theory argues that a firm should create value for all stakeholders, not just shareholders</a:t>
            </a:r>
            <a:r>
              <a:rPr kumimoji="0" lang="en-US" sz="2400" b="0" i="0" u="none" strike="noStrike" kern="1200" cap="none" spc="0" normalizeH="0" baseline="0" noProof="0" dirty="0">
                <a:ln>
                  <a:noFill/>
                </a:ln>
                <a:solidFill>
                  <a:srgbClr val="4F4936"/>
                </a:solidFill>
                <a:effectLst/>
                <a:uLnTx/>
                <a:uFillTx/>
                <a:latin typeface="Roboto" panose="02000000000000000000" pitchFamily="2" charset="0"/>
                <a:ea typeface="+mn-ea"/>
                <a:cs typeface="+mn-cs"/>
              </a:rPr>
              <a:t>.</a:t>
            </a:r>
          </a:p>
        </p:txBody>
      </p:sp>
      <p:pic>
        <p:nvPicPr>
          <p:cNvPr id="5" name="Picture 4">
            <a:extLst>
              <a:ext uri="{FF2B5EF4-FFF2-40B4-BE49-F238E27FC236}">
                <a16:creationId xmlns:a16="http://schemas.microsoft.com/office/drawing/2014/main" id="{C303F76C-4DA1-443D-A174-5CA96231C0F5}"/>
              </a:ext>
            </a:extLst>
          </p:cNvPr>
          <p:cNvPicPr>
            <a:picLocks noChangeAspect="1"/>
          </p:cNvPicPr>
          <p:nvPr/>
        </p:nvPicPr>
        <p:blipFill>
          <a:blip r:embed="rId2"/>
          <a:stretch>
            <a:fillRect/>
          </a:stretch>
        </p:blipFill>
        <p:spPr>
          <a:xfrm>
            <a:off x="6342742" y="0"/>
            <a:ext cx="5900057" cy="6858000"/>
          </a:xfrm>
          <a:prstGeom prst="rect">
            <a:avLst/>
          </a:prstGeom>
        </p:spPr>
      </p:pic>
    </p:spTree>
    <p:extLst>
      <p:ext uri="{BB962C8B-B14F-4D97-AF65-F5344CB8AC3E}">
        <p14:creationId xmlns:p14="http://schemas.microsoft.com/office/powerpoint/2010/main" val="306097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1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16" name="Rectangle 4"/>
          <p:cNvSpPr>
            <a:spLocks noGrp="1" noChangeArrowheads="1"/>
          </p:cNvSpPr>
          <p:nvPr>
            <p:ph type="title"/>
          </p:nvPr>
        </p:nvSpPr>
        <p:spPr>
          <a:xfrm>
            <a:off x="0" y="228601"/>
            <a:ext cx="12192000" cy="92392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ctr">
            <a:normAutofit/>
          </a:bodyPr>
          <a:lstStyle/>
          <a:p>
            <a:r>
              <a:rPr lang="en-US" b="1" dirty="0">
                <a:solidFill>
                  <a:srgbClr val="FF0000"/>
                </a:solidFill>
              </a:rPr>
              <a:t>Example 7: Maslow’s Hierarchy of Needs Theory</a:t>
            </a:r>
          </a:p>
        </p:txBody>
      </p:sp>
      <p:sp>
        <p:nvSpPr>
          <p:cNvPr id="13317" name="Rectangle 5"/>
          <p:cNvSpPr>
            <a:spLocks noChangeArrowheads="1"/>
          </p:cNvSpPr>
          <p:nvPr/>
        </p:nvSpPr>
        <p:spPr bwMode="auto">
          <a:xfrm>
            <a:off x="8464551" y="6324394"/>
            <a:ext cx="219551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pitchFamily="34" charset="0"/>
                <a:ea typeface="+mn-ea"/>
                <a:cs typeface="+mn-cs"/>
              </a:rPr>
              <a:t>Adapted from Figure 14.2</a:t>
            </a:r>
          </a:p>
        </p:txBody>
      </p:sp>
      <p:sp>
        <p:nvSpPr>
          <p:cNvPr id="13318" name="AutoShape 6"/>
          <p:cNvSpPr>
            <a:spLocks noChangeArrowheads="1"/>
          </p:cNvSpPr>
          <p:nvPr/>
        </p:nvSpPr>
        <p:spPr bwMode="auto">
          <a:xfrm>
            <a:off x="3457576" y="1300164"/>
            <a:ext cx="5356225" cy="4632325"/>
          </a:xfrm>
          <a:prstGeom prst="triangle">
            <a:avLst>
              <a:gd name="adj" fmla="val 49995"/>
            </a:avLst>
          </a:prstGeom>
          <a:gradFill rotWithShape="0">
            <a:gsLst>
              <a:gs pos="0">
                <a:srgbClr val="000066">
                  <a:gamma/>
                  <a:tint val="0"/>
                  <a:invGamma/>
                </a:srgbClr>
              </a:gs>
              <a:gs pos="100000">
                <a:srgbClr val="000066"/>
              </a:gs>
            </a:gsLst>
            <a:lin ang="2700000" scaled="1"/>
          </a:gradFill>
          <a:ln w="12700">
            <a:solidFill>
              <a:schemeClr val="tx1"/>
            </a:solidFill>
            <a:miter lim="800000"/>
            <a:headEnd/>
            <a:tailEnd/>
          </a:ln>
          <a:effectLst>
            <a:outerShdw dist="71842" dir="2700000" algn="ctr" rotWithShape="0">
              <a:schemeClr val="bg2"/>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19" name="AutoShape 7"/>
          <p:cNvSpPr>
            <a:spLocks noChangeArrowheads="1"/>
          </p:cNvSpPr>
          <p:nvPr/>
        </p:nvSpPr>
        <p:spPr bwMode="auto">
          <a:xfrm>
            <a:off x="3892551" y="1301750"/>
            <a:ext cx="4479925" cy="3860800"/>
          </a:xfrm>
          <a:prstGeom prst="triangle">
            <a:avLst>
              <a:gd name="adj" fmla="val 49995"/>
            </a:avLst>
          </a:prstGeom>
          <a:gradFill rotWithShape="0">
            <a:gsLst>
              <a:gs pos="0">
                <a:srgbClr val="480165">
                  <a:gamma/>
                  <a:tint val="0"/>
                  <a:invGamma/>
                </a:srgbClr>
              </a:gs>
              <a:gs pos="100000">
                <a:srgbClr val="480165"/>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20" name="AutoShape 8"/>
          <p:cNvSpPr>
            <a:spLocks noChangeArrowheads="1"/>
          </p:cNvSpPr>
          <p:nvPr/>
        </p:nvSpPr>
        <p:spPr bwMode="auto">
          <a:xfrm>
            <a:off x="4349751" y="1301751"/>
            <a:ext cx="3565525" cy="3082925"/>
          </a:xfrm>
          <a:prstGeom prst="triangle">
            <a:avLst>
              <a:gd name="adj" fmla="val 49995"/>
            </a:avLst>
          </a:prstGeom>
          <a:gradFill rotWithShape="0">
            <a:gsLst>
              <a:gs pos="0">
                <a:srgbClr val="660033">
                  <a:gamma/>
                  <a:tint val="0"/>
                  <a:invGamma/>
                </a:srgbClr>
              </a:gs>
              <a:gs pos="100000">
                <a:srgbClr val="660033"/>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21" name="AutoShape 9"/>
          <p:cNvSpPr>
            <a:spLocks noChangeArrowheads="1"/>
          </p:cNvSpPr>
          <p:nvPr/>
        </p:nvSpPr>
        <p:spPr bwMode="auto">
          <a:xfrm>
            <a:off x="4806951" y="1301750"/>
            <a:ext cx="2657475" cy="2298700"/>
          </a:xfrm>
          <a:prstGeom prst="triangle">
            <a:avLst>
              <a:gd name="adj" fmla="val 49995"/>
            </a:avLst>
          </a:prstGeom>
          <a:gradFill rotWithShape="0">
            <a:gsLst>
              <a:gs pos="0">
                <a:srgbClr val="C5A327">
                  <a:gamma/>
                  <a:tint val="0"/>
                  <a:invGamma/>
                </a:srgbClr>
              </a:gs>
              <a:gs pos="100000">
                <a:srgbClr val="C5A327"/>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22" name="AutoShape 10"/>
          <p:cNvSpPr>
            <a:spLocks noChangeArrowheads="1"/>
          </p:cNvSpPr>
          <p:nvPr/>
        </p:nvSpPr>
        <p:spPr bwMode="auto">
          <a:xfrm>
            <a:off x="5264151" y="1301751"/>
            <a:ext cx="1743075" cy="1508125"/>
          </a:xfrm>
          <a:prstGeom prst="triangle">
            <a:avLst>
              <a:gd name="adj" fmla="val 49995"/>
            </a:avLst>
          </a:prstGeom>
          <a:gradFill rotWithShape="0">
            <a:gsLst>
              <a:gs pos="0">
                <a:srgbClr val="006600">
                  <a:gamma/>
                  <a:tint val="0"/>
                  <a:invGamma/>
                </a:srgbClr>
              </a:gs>
              <a:gs pos="100000">
                <a:srgbClr val="006600"/>
              </a:gs>
            </a:gsLst>
            <a:lin ang="27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23" name="Rectangle 11"/>
          <p:cNvSpPr>
            <a:spLocks noChangeArrowheads="1"/>
          </p:cNvSpPr>
          <p:nvPr/>
        </p:nvSpPr>
        <p:spPr bwMode="auto">
          <a:xfrm>
            <a:off x="5264150" y="2128838"/>
            <a:ext cx="1739900"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prstClr val="black"/>
                </a:solidFill>
                <a:effectLst/>
                <a:uLnTx/>
                <a:uFillTx/>
                <a:latin typeface="Arial" pitchFamily="34" charset="0"/>
                <a:ea typeface="+mn-ea"/>
                <a:cs typeface="+mn-cs"/>
              </a:rPr>
              <a:t>Self-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prstClr val="black"/>
                </a:solidFill>
                <a:effectLst/>
                <a:uLnTx/>
                <a:uFillTx/>
                <a:latin typeface="Arial" pitchFamily="34" charset="0"/>
                <a:ea typeface="+mn-ea"/>
                <a:cs typeface="+mn-cs"/>
              </a:rPr>
              <a:t>Actualization</a:t>
            </a:r>
          </a:p>
        </p:txBody>
      </p:sp>
      <p:sp>
        <p:nvSpPr>
          <p:cNvPr id="13324" name="Rectangle 12"/>
          <p:cNvSpPr>
            <a:spLocks noChangeArrowheads="1"/>
          </p:cNvSpPr>
          <p:nvPr/>
        </p:nvSpPr>
        <p:spPr bwMode="auto">
          <a:xfrm>
            <a:off x="5264150" y="3019426"/>
            <a:ext cx="17399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black"/>
                </a:solidFill>
                <a:effectLst/>
                <a:uLnTx/>
                <a:uFillTx/>
                <a:latin typeface="Arial" pitchFamily="34" charset="0"/>
                <a:ea typeface="+mn-ea"/>
                <a:cs typeface="+mn-cs"/>
              </a:rPr>
              <a:t>Esteem</a:t>
            </a:r>
          </a:p>
        </p:txBody>
      </p:sp>
      <p:sp>
        <p:nvSpPr>
          <p:cNvPr id="13325" name="Rectangle 13"/>
          <p:cNvSpPr>
            <a:spLocks noChangeArrowheads="1"/>
          </p:cNvSpPr>
          <p:nvPr/>
        </p:nvSpPr>
        <p:spPr bwMode="auto">
          <a:xfrm>
            <a:off x="5264150" y="3729039"/>
            <a:ext cx="1739900"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a:ln>
                  <a:noFill/>
                </a:ln>
                <a:solidFill>
                  <a:prstClr val="black"/>
                </a:solidFill>
                <a:effectLst/>
                <a:uLnTx/>
                <a:uFillTx/>
                <a:latin typeface="Arial" pitchFamily="34" charset="0"/>
                <a:ea typeface="+mn-ea"/>
                <a:cs typeface="+mn-cs"/>
              </a:rPr>
              <a:t>Affiliation</a:t>
            </a:r>
          </a:p>
        </p:txBody>
      </p:sp>
      <p:sp>
        <p:nvSpPr>
          <p:cNvPr id="13326" name="Rectangle 14"/>
          <p:cNvSpPr>
            <a:spLocks noChangeArrowheads="1"/>
          </p:cNvSpPr>
          <p:nvPr/>
        </p:nvSpPr>
        <p:spPr bwMode="auto">
          <a:xfrm>
            <a:off x="5264150" y="4551363"/>
            <a:ext cx="1739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black"/>
                </a:solidFill>
                <a:effectLst/>
                <a:uLnTx/>
                <a:uFillTx/>
                <a:latin typeface="Arial" pitchFamily="34" charset="0"/>
                <a:ea typeface="+mn-ea"/>
                <a:cs typeface="+mn-cs"/>
              </a:rPr>
              <a:t>Security</a:t>
            </a:r>
          </a:p>
        </p:txBody>
      </p:sp>
      <p:sp>
        <p:nvSpPr>
          <p:cNvPr id="13327" name="Rectangle 15"/>
          <p:cNvSpPr>
            <a:spLocks noChangeArrowheads="1"/>
          </p:cNvSpPr>
          <p:nvPr/>
        </p:nvSpPr>
        <p:spPr bwMode="auto">
          <a:xfrm>
            <a:off x="4959350" y="5314951"/>
            <a:ext cx="234950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a:ln>
                  <a:noFill/>
                </a:ln>
                <a:solidFill>
                  <a:prstClr val="black"/>
                </a:solidFill>
                <a:effectLst/>
                <a:uLnTx/>
                <a:uFillTx/>
                <a:latin typeface="Arial" pitchFamily="34" charset="0"/>
                <a:ea typeface="+mn-ea"/>
                <a:cs typeface="+mn-cs"/>
              </a:rPr>
              <a:t>Physiological</a:t>
            </a:r>
          </a:p>
        </p:txBody>
      </p:sp>
      <p:grpSp>
        <p:nvGrpSpPr>
          <p:cNvPr id="13328" name="Group 16"/>
          <p:cNvGrpSpPr>
            <a:grpSpLocks/>
          </p:cNvGrpSpPr>
          <p:nvPr/>
        </p:nvGrpSpPr>
        <p:grpSpPr bwMode="auto">
          <a:xfrm>
            <a:off x="3282950" y="4714876"/>
            <a:ext cx="865188" cy="1139825"/>
            <a:chOff x="1108" y="2970"/>
            <a:chExt cx="545" cy="718"/>
          </a:xfrm>
        </p:grpSpPr>
        <p:sp>
          <p:nvSpPr>
            <p:cNvPr id="13329" name="Freeform 17"/>
            <p:cNvSpPr>
              <a:spLocks/>
            </p:cNvSpPr>
            <p:nvPr/>
          </p:nvSpPr>
          <p:spPr bwMode="auto">
            <a:xfrm>
              <a:off x="1379" y="3002"/>
              <a:ext cx="185" cy="174"/>
            </a:xfrm>
            <a:custGeom>
              <a:avLst/>
              <a:gdLst>
                <a:gd name="T0" fmla="*/ 83 w 185"/>
                <a:gd name="T1" fmla="*/ 58 h 174"/>
                <a:gd name="T2" fmla="*/ 65 w 185"/>
                <a:gd name="T3" fmla="*/ 65 h 174"/>
                <a:gd name="T4" fmla="*/ 47 w 185"/>
                <a:gd name="T5" fmla="*/ 74 h 174"/>
                <a:gd name="T6" fmla="*/ 31 w 185"/>
                <a:gd name="T7" fmla="*/ 86 h 174"/>
                <a:gd name="T8" fmla="*/ 12 w 185"/>
                <a:gd name="T9" fmla="*/ 105 h 174"/>
                <a:gd name="T10" fmla="*/ 1 w 185"/>
                <a:gd name="T11" fmla="*/ 123 h 174"/>
                <a:gd name="T12" fmla="*/ 0 w 185"/>
                <a:gd name="T13" fmla="*/ 137 h 174"/>
                <a:gd name="T14" fmla="*/ 4 w 185"/>
                <a:gd name="T15" fmla="*/ 152 h 174"/>
                <a:gd name="T16" fmla="*/ 16 w 185"/>
                <a:gd name="T17" fmla="*/ 163 h 174"/>
                <a:gd name="T18" fmla="*/ 36 w 185"/>
                <a:gd name="T19" fmla="*/ 171 h 174"/>
                <a:gd name="T20" fmla="*/ 62 w 185"/>
                <a:gd name="T21" fmla="*/ 173 h 174"/>
                <a:gd name="T22" fmla="*/ 88 w 185"/>
                <a:gd name="T23" fmla="*/ 171 h 174"/>
                <a:gd name="T24" fmla="*/ 116 w 185"/>
                <a:gd name="T25" fmla="*/ 164 h 174"/>
                <a:gd name="T26" fmla="*/ 134 w 185"/>
                <a:gd name="T27" fmla="*/ 155 h 174"/>
                <a:gd name="T28" fmla="*/ 160 w 185"/>
                <a:gd name="T29" fmla="*/ 140 h 174"/>
                <a:gd name="T30" fmla="*/ 176 w 185"/>
                <a:gd name="T31" fmla="*/ 124 h 174"/>
                <a:gd name="T32" fmla="*/ 184 w 185"/>
                <a:gd name="T33" fmla="*/ 108 h 174"/>
                <a:gd name="T34" fmla="*/ 181 w 185"/>
                <a:gd name="T35" fmla="*/ 93 h 174"/>
                <a:gd name="T36" fmla="*/ 170 w 185"/>
                <a:gd name="T37" fmla="*/ 81 h 174"/>
                <a:gd name="T38" fmla="*/ 150 w 185"/>
                <a:gd name="T39" fmla="*/ 70 h 174"/>
                <a:gd name="T40" fmla="*/ 128 w 185"/>
                <a:gd name="T41" fmla="*/ 66 h 174"/>
                <a:gd name="T42" fmla="*/ 105 w 185"/>
                <a:gd name="T43" fmla="*/ 60 h 174"/>
                <a:gd name="T44" fmla="*/ 106 w 185"/>
                <a:gd name="T45" fmla="*/ 33 h 174"/>
                <a:gd name="T46" fmla="*/ 112 w 185"/>
                <a:gd name="T47" fmla="*/ 16 h 174"/>
                <a:gd name="T48" fmla="*/ 112 w 185"/>
                <a:gd name="T49" fmla="*/ 11 h 174"/>
                <a:gd name="T50" fmla="*/ 113 w 185"/>
                <a:gd name="T51" fmla="*/ 7 h 174"/>
                <a:gd name="T52" fmla="*/ 111 w 185"/>
                <a:gd name="T53" fmla="*/ 5 h 174"/>
                <a:gd name="T54" fmla="*/ 109 w 185"/>
                <a:gd name="T55" fmla="*/ 2 h 174"/>
                <a:gd name="T56" fmla="*/ 107 w 185"/>
                <a:gd name="T57" fmla="*/ 0 h 174"/>
                <a:gd name="T58" fmla="*/ 102 w 185"/>
                <a:gd name="T59" fmla="*/ 2 h 174"/>
                <a:gd name="T60" fmla="*/ 98 w 185"/>
                <a:gd name="T61" fmla="*/ 2 h 174"/>
                <a:gd name="T62" fmla="*/ 94 w 185"/>
                <a:gd name="T63" fmla="*/ 5 h 174"/>
                <a:gd name="T64" fmla="*/ 90 w 185"/>
                <a:gd name="T65" fmla="*/ 7 h 174"/>
                <a:gd name="T66" fmla="*/ 87 w 185"/>
                <a:gd name="T67" fmla="*/ 10 h 174"/>
                <a:gd name="T68" fmla="*/ 84 w 185"/>
                <a:gd name="T69" fmla="*/ 12 h 174"/>
                <a:gd name="T70" fmla="*/ 80 w 185"/>
                <a:gd name="T71" fmla="*/ 16 h 174"/>
                <a:gd name="T72" fmla="*/ 81 w 185"/>
                <a:gd name="T73" fmla="*/ 19 h 174"/>
                <a:gd name="T74" fmla="*/ 82 w 185"/>
                <a:gd name="T75" fmla="*/ 40 h 174"/>
                <a:gd name="T76" fmla="*/ 83 w 185"/>
                <a:gd name="T77" fmla="*/ 5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 h="174">
                  <a:moveTo>
                    <a:pt x="83" y="58"/>
                  </a:moveTo>
                  <a:lnTo>
                    <a:pt x="65" y="65"/>
                  </a:lnTo>
                  <a:lnTo>
                    <a:pt x="47" y="74"/>
                  </a:lnTo>
                  <a:lnTo>
                    <a:pt x="31" y="86"/>
                  </a:lnTo>
                  <a:lnTo>
                    <a:pt x="12" y="105"/>
                  </a:lnTo>
                  <a:lnTo>
                    <a:pt x="1" y="123"/>
                  </a:lnTo>
                  <a:lnTo>
                    <a:pt x="0" y="137"/>
                  </a:lnTo>
                  <a:lnTo>
                    <a:pt x="4" y="152"/>
                  </a:lnTo>
                  <a:lnTo>
                    <a:pt x="16" y="163"/>
                  </a:lnTo>
                  <a:lnTo>
                    <a:pt x="36" y="171"/>
                  </a:lnTo>
                  <a:lnTo>
                    <a:pt x="62" y="173"/>
                  </a:lnTo>
                  <a:lnTo>
                    <a:pt x="88" y="171"/>
                  </a:lnTo>
                  <a:lnTo>
                    <a:pt x="116" y="164"/>
                  </a:lnTo>
                  <a:lnTo>
                    <a:pt x="134" y="155"/>
                  </a:lnTo>
                  <a:lnTo>
                    <a:pt x="160" y="140"/>
                  </a:lnTo>
                  <a:lnTo>
                    <a:pt x="176" y="124"/>
                  </a:lnTo>
                  <a:lnTo>
                    <a:pt x="184" y="108"/>
                  </a:lnTo>
                  <a:lnTo>
                    <a:pt x="181" y="93"/>
                  </a:lnTo>
                  <a:lnTo>
                    <a:pt x="170" y="81"/>
                  </a:lnTo>
                  <a:lnTo>
                    <a:pt x="150" y="70"/>
                  </a:lnTo>
                  <a:lnTo>
                    <a:pt x="128" y="66"/>
                  </a:lnTo>
                  <a:lnTo>
                    <a:pt x="105" y="60"/>
                  </a:lnTo>
                  <a:lnTo>
                    <a:pt x="106" y="33"/>
                  </a:lnTo>
                  <a:lnTo>
                    <a:pt x="112" y="16"/>
                  </a:lnTo>
                  <a:lnTo>
                    <a:pt x="112" y="11"/>
                  </a:lnTo>
                  <a:lnTo>
                    <a:pt x="113" y="7"/>
                  </a:lnTo>
                  <a:lnTo>
                    <a:pt x="111" y="5"/>
                  </a:lnTo>
                  <a:lnTo>
                    <a:pt x="109" y="2"/>
                  </a:lnTo>
                  <a:lnTo>
                    <a:pt x="107" y="0"/>
                  </a:lnTo>
                  <a:lnTo>
                    <a:pt x="102" y="2"/>
                  </a:lnTo>
                  <a:lnTo>
                    <a:pt x="98" y="2"/>
                  </a:lnTo>
                  <a:lnTo>
                    <a:pt x="94" y="5"/>
                  </a:lnTo>
                  <a:lnTo>
                    <a:pt x="90" y="7"/>
                  </a:lnTo>
                  <a:lnTo>
                    <a:pt x="87" y="10"/>
                  </a:lnTo>
                  <a:lnTo>
                    <a:pt x="84" y="12"/>
                  </a:lnTo>
                  <a:lnTo>
                    <a:pt x="80" y="16"/>
                  </a:lnTo>
                  <a:lnTo>
                    <a:pt x="81" y="19"/>
                  </a:lnTo>
                  <a:lnTo>
                    <a:pt x="82" y="40"/>
                  </a:lnTo>
                  <a:lnTo>
                    <a:pt x="83" y="5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0" name="Freeform 18"/>
            <p:cNvSpPr>
              <a:spLocks/>
            </p:cNvSpPr>
            <p:nvPr/>
          </p:nvSpPr>
          <p:spPr bwMode="auto">
            <a:xfrm>
              <a:off x="1477" y="3087"/>
              <a:ext cx="141" cy="295"/>
            </a:xfrm>
            <a:custGeom>
              <a:avLst/>
              <a:gdLst>
                <a:gd name="T0" fmla="*/ 15 w 141"/>
                <a:gd name="T1" fmla="*/ 254 h 295"/>
                <a:gd name="T2" fmla="*/ 1 w 141"/>
                <a:gd name="T3" fmla="*/ 284 h 295"/>
                <a:gd name="T4" fmla="*/ 16 w 141"/>
                <a:gd name="T5" fmla="*/ 294 h 295"/>
                <a:gd name="T6" fmla="*/ 89 w 141"/>
                <a:gd name="T7" fmla="*/ 271 h 295"/>
                <a:gd name="T8" fmla="*/ 136 w 141"/>
                <a:gd name="T9" fmla="*/ 222 h 295"/>
                <a:gd name="T10" fmla="*/ 113 w 141"/>
                <a:gd name="T11" fmla="*/ 170 h 295"/>
                <a:gd name="T12" fmla="*/ 86 w 141"/>
                <a:gd name="T13" fmla="*/ 107 h 295"/>
                <a:gd name="T14" fmla="*/ 93 w 141"/>
                <a:gd name="T15" fmla="*/ 85 h 295"/>
                <a:gd name="T16" fmla="*/ 100 w 141"/>
                <a:gd name="T17" fmla="*/ 81 h 295"/>
                <a:gd name="T18" fmla="*/ 107 w 141"/>
                <a:gd name="T19" fmla="*/ 83 h 295"/>
                <a:gd name="T20" fmla="*/ 112 w 141"/>
                <a:gd name="T21" fmla="*/ 87 h 295"/>
                <a:gd name="T22" fmla="*/ 115 w 141"/>
                <a:gd name="T23" fmla="*/ 92 h 295"/>
                <a:gd name="T24" fmla="*/ 121 w 141"/>
                <a:gd name="T25" fmla="*/ 95 h 295"/>
                <a:gd name="T26" fmla="*/ 131 w 141"/>
                <a:gd name="T27" fmla="*/ 92 h 295"/>
                <a:gd name="T28" fmla="*/ 137 w 141"/>
                <a:gd name="T29" fmla="*/ 87 h 295"/>
                <a:gd name="T30" fmla="*/ 139 w 141"/>
                <a:gd name="T31" fmla="*/ 80 h 295"/>
                <a:gd name="T32" fmla="*/ 135 w 141"/>
                <a:gd name="T33" fmla="*/ 75 h 295"/>
                <a:gd name="T34" fmla="*/ 131 w 141"/>
                <a:gd name="T35" fmla="*/ 69 h 295"/>
                <a:gd name="T36" fmla="*/ 127 w 141"/>
                <a:gd name="T37" fmla="*/ 65 h 295"/>
                <a:gd name="T38" fmla="*/ 116 w 141"/>
                <a:gd name="T39" fmla="*/ 65 h 295"/>
                <a:gd name="T40" fmla="*/ 109 w 141"/>
                <a:gd name="T41" fmla="*/ 64 h 295"/>
                <a:gd name="T42" fmla="*/ 99 w 141"/>
                <a:gd name="T43" fmla="*/ 64 h 295"/>
                <a:gd name="T44" fmla="*/ 95 w 141"/>
                <a:gd name="T45" fmla="*/ 59 h 295"/>
                <a:gd name="T46" fmla="*/ 99 w 141"/>
                <a:gd name="T47" fmla="*/ 51 h 295"/>
                <a:gd name="T48" fmla="*/ 105 w 141"/>
                <a:gd name="T49" fmla="*/ 45 h 295"/>
                <a:gd name="T50" fmla="*/ 112 w 141"/>
                <a:gd name="T51" fmla="*/ 39 h 295"/>
                <a:gd name="T52" fmla="*/ 118 w 141"/>
                <a:gd name="T53" fmla="*/ 29 h 295"/>
                <a:gd name="T54" fmla="*/ 115 w 141"/>
                <a:gd name="T55" fmla="*/ 22 h 295"/>
                <a:gd name="T56" fmla="*/ 107 w 141"/>
                <a:gd name="T57" fmla="*/ 22 h 295"/>
                <a:gd name="T58" fmla="*/ 100 w 141"/>
                <a:gd name="T59" fmla="*/ 27 h 295"/>
                <a:gd name="T60" fmla="*/ 92 w 141"/>
                <a:gd name="T61" fmla="*/ 34 h 295"/>
                <a:gd name="T62" fmla="*/ 87 w 141"/>
                <a:gd name="T63" fmla="*/ 40 h 295"/>
                <a:gd name="T64" fmla="*/ 87 w 141"/>
                <a:gd name="T65" fmla="*/ 34 h 295"/>
                <a:gd name="T66" fmla="*/ 90 w 141"/>
                <a:gd name="T67" fmla="*/ 27 h 295"/>
                <a:gd name="T68" fmla="*/ 92 w 141"/>
                <a:gd name="T69" fmla="*/ 16 h 295"/>
                <a:gd name="T70" fmla="*/ 91 w 141"/>
                <a:gd name="T71" fmla="*/ 9 h 295"/>
                <a:gd name="T72" fmla="*/ 91 w 141"/>
                <a:gd name="T73" fmla="*/ 3 h 295"/>
                <a:gd name="T74" fmla="*/ 84 w 141"/>
                <a:gd name="T75" fmla="*/ 3 h 295"/>
                <a:gd name="T76" fmla="*/ 75 w 141"/>
                <a:gd name="T77" fmla="*/ 5 h 295"/>
                <a:gd name="T78" fmla="*/ 68 w 141"/>
                <a:gd name="T79" fmla="*/ 10 h 295"/>
                <a:gd name="T80" fmla="*/ 65 w 141"/>
                <a:gd name="T81" fmla="*/ 18 h 295"/>
                <a:gd name="T82" fmla="*/ 61 w 141"/>
                <a:gd name="T83" fmla="*/ 27 h 295"/>
                <a:gd name="T84" fmla="*/ 59 w 141"/>
                <a:gd name="T85" fmla="*/ 36 h 295"/>
                <a:gd name="T86" fmla="*/ 61 w 141"/>
                <a:gd name="T87" fmla="*/ 44 h 295"/>
                <a:gd name="T88" fmla="*/ 61 w 141"/>
                <a:gd name="T89" fmla="*/ 50 h 295"/>
                <a:gd name="T90" fmla="*/ 63 w 141"/>
                <a:gd name="T91" fmla="*/ 57 h 295"/>
                <a:gd name="T92" fmla="*/ 63 w 141"/>
                <a:gd name="T93" fmla="*/ 82 h 295"/>
                <a:gd name="T94" fmla="*/ 67 w 141"/>
                <a:gd name="T95" fmla="*/ 133 h 295"/>
                <a:gd name="T96" fmla="*/ 91 w 141"/>
                <a:gd name="T97" fmla="*/ 183 h 295"/>
                <a:gd name="T98" fmla="*/ 102 w 141"/>
                <a:gd name="T99" fmla="*/ 222 h 295"/>
                <a:gd name="T100" fmla="*/ 82 w 141"/>
                <a:gd name="T101" fmla="*/ 239 h 295"/>
                <a:gd name="T102" fmla="*/ 43 w 141"/>
                <a:gd name="T103" fmla="*/ 24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295">
                  <a:moveTo>
                    <a:pt x="43" y="245"/>
                  </a:moveTo>
                  <a:lnTo>
                    <a:pt x="15" y="254"/>
                  </a:lnTo>
                  <a:lnTo>
                    <a:pt x="0" y="268"/>
                  </a:lnTo>
                  <a:lnTo>
                    <a:pt x="1" y="284"/>
                  </a:lnTo>
                  <a:lnTo>
                    <a:pt x="13" y="294"/>
                  </a:lnTo>
                  <a:lnTo>
                    <a:pt x="16" y="294"/>
                  </a:lnTo>
                  <a:lnTo>
                    <a:pt x="41" y="293"/>
                  </a:lnTo>
                  <a:lnTo>
                    <a:pt x="89" y="271"/>
                  </a:lnTo>
                  <a:lnTo>
                    <a:pt x="122" y="244"/>
                  </a:lnTo>
                  <a:lnTo>
                    <a:pt x="136" y="222"/>
                  </a:lnTo>
                  <a:lnTo>
                    <a:pt x="133" y="201"/>
                  </a:lnTo>
                  <a:lnTo>
                    <a:pt x="113" y="170"/>
                  </a:lnTo>
                  <a:lnTo>
                    <a:pt x="94" y="140"/>
                  </a:lnTo>
                  <a:lnTo>
                    <a:pt x="86" y="107"/>
                  </a:lnTo>
                  <a:lnTo>
                    <a:pt x="89" y="88"/>
                  </a:lnTo>
                  <a:lnTo>
                    <a:pt x="93" y="85"/>
                  </a:lnTo>
                  <a:lnTo>
                    <a:pt x="96" y="84"/>
                  </a:lnTo>
                  <a:lnTo>
                    <a:pt x="100" y="81"/>
                  </a:lnTo>
                  <a:lnTo>
                    <a:pt x="104" y="82"/>
                  </a:lnTo>
                  <a:lnTo>
                    <a:pt x="107" y="83"/>
                  </a:lnTo>
                  <a:lnTo>
                    <a:pt x="110" y="85"/>
                  </a:lnTo>
                  <a:lnTo>
                    <a:pt x="112" y="87"/>
                  </a:lnTo>
                  <a:lnTo>
                    <a:pt x="113" y="89"/>
                  </a:lnTo>
                  <a:lnTo>
                    <a:pt x="115" y="92"/>
                  </a:lnTo>
                  <a:lnTo>
                    <a:pt x="117" y="94"/>
                  </a:lnTo>
                  <a:lnTo>
                    <a:pt x="121" y="95"/>
                  </a:lnTo>
                  <a:lnTo>
                    <a:pt x="127" y="95"/>
                  </a:lnTo>
                  <a:lnTo>
                    <a:pt x="131" y="92"/>
                  </a:lnTo>
                  <a:lnTo>
                    <a:pt x="134" y="90"/>
                  </a:lnTo>
                  <a:lnTo>
                    <a:pt x="137" y="87"/>
                  </a:lnTo>
                  <a:lnTo>
                    <a:pt x="140" y="83"/>
                  </a:lnTo>
                  <a:lnTo>
                    <a:pt x="139" y="80"/>
                  </a:lnTo>
                  <a:lnTo>
                    <a:pt x="137" y="77"/>
                  </a:lnTo>
                  <a:lnTo>
                    <a:pt x="135" y="75"/>
                  </a:lnTo>
                  <a:lnTo>
                    <a:pt x="133" y="72"/>
                  </a:lnTo>
                  <a:lnTo>
                    <a:pt x="131" y="69"/>
                  </a:lnTo>
                  <a:lnTo>
                    <a:pt x="129" y="67"/>
                  </a:lnTo>
                  <a:lnTo>
                    <a:pt x="127" y="65"/>
                  </a:lnTo>
                  <a:lnTo>
                    <a:pt x="122" y="65"/>
                  </a:lnTo>
                  <a:lnTo>
                    <a:pt x="116" y="65"/>
                  </a:lnTo>
                  <a:lnTo>
                    <a:pt x="113" y="64"/>
                  </a:lnTo>
                  <a:lnTo>
                    <a:pt x="109" y="64"/>
                  </a:lnTo>
                  <a:lnTo>
                    <a:pt x="105" y="63"/>
                  </a:lnTo>
                  <a:lnTo>
                    <a:pt x="99" y="64"/>
                  </a:lnTo>
                  <a:lnTo>
                    <a:pt x="96" y="62"/>
                  </a:lnTo>
                  <a:lnTo>
                    <a:pt x="95" y="59"/>
                  </a:lnTo>
                  <a:lnTo>
                    <a:pt x="96" y="55"/>
                  </a:lnTo>
                  <a:lnTo>
                    <a:pt x="99" y="51"/>
                  </a:lnTo>
                  <a:lnTo>
                    <a:pt x="101" y="48"/>
                  </a:lnTo>
                  <a:lnTo>
                    <a:pt x="105" y="45"/>
                  </a:lnTo>
                  <a:lnTo>
                    <a:pt x="109" y="42"/>
                  </a:lnTo>
                  <a:lnTo>
                    <a:pt x="112" y="39"/>
                  </a:lnTo>
                  <a:lnTo>
                    <a:pt x="115" y="34"/>
                  </a:lnTo>
                  <a:lnTo>
                    <a:pt x="118" y="29"/>
                  </a:lnTo>
                  <a:lnTo>
                    <a:pt x="116" y="25"/>
                  </a:lnTo>
                  <a:lnTo>
                    <a:pt x="115" y="22"/>
                  </a:lnTo>
                  <a:lnTo>
                    <a:pt x="112" y="21"/>
                  </a:lnTo>
                  <a:lnTo>
                    <a:pt x="107" y="22"/>
                  </a:lnTo>
                  <a:lnTo>
                    <a:pt x="104" y="25"/>
                  </a:lnTo>
                  <a:lnTo>
                    <a:pt x="100" y="27"/>
                  </a:lnTo>
                  <a:lnTo>
                    <a:pt x="97" y="30"/>
                  </a:lnTo>
                  <a:lnTo>
                    <a:pt x="92" y="34"/>
                  </a:lnTo>
                  <a:lnTo>
                    <a:pt x="90" y="38"/>
                  </a:lnTo>
                  <a:lnTo>
                    <a:pt x="87" y="40"/>
                  </a:lnTo>
                  <a:lnTo>
                    <a:pt x="85" y="39"/>
                  </a:lnTo>
                  <a:lnTo>
                    <a:pt x="87" y="34"/>
                  </a:lnTo>
                  <a:lnTo>
                    <a:pt x="87" y="30"/>
                  </a:lnTo>
                  <a:lnTo>
                    <a:pt x="90" y="27"/>
                  </a:lnTo>
                  <a:lnTo>
                    <a:pt x="90" y="22"/>
                  </a:lnTo>
                  <a:lnTo>
                    <a:pt x="92" y="16"/>
                  </a:lnTo>
                  <a:lnTo>
                    <a:pt x="92" y="13"/>
                  </a:lnTo>
                  <a:lnTo>
                    <a:pt x="91" y="9"/>
                  </a:lnTo>
                  <a:lnTo>
                    <a:pt x="90" y="7"/>
                  </a:lnTo>
                  <a:lnTo>
                    <a:pt x="91" y="3"/>
                  </a:lnTo>
                  <a:lnTo>
                    <a:pt x="88" y="0"/>
                  </a:lnTo>
                  <a:lnTo>
                    <a:pt x="84" y="3"/>
                  </a:lnTo>
                  <a:lnTo>
                    <a:pt x="79" y="2"/>
                  </a:lnTo>
                  <a:lnTo>
                    <a:pt x="75" y="5"/>
                  </a:lnTo>
                  <a:lnTo>
                    <a:pt x="71" y="8"/>
                  </a:lnTo>
                  <a:lnTo>
                    <a:pt x="68" y="10"/>
                  </a:lnTo>
                  <a:lnTo>
                    <a:pt x="66" y="14"/>
                  </a:lnTo>
                  <a:lnTo>
                    <a:pt x="65" y="18"/>
                  </a:lnTo>
                  <a:lnTo>
                    <a:pt x="65" y="23"/>
                  </a:lnTo>
                  <a:lnTo>
                    <a:pt x="61" y="27"/>
                  </a:lnTo>
                  <a:lnTo>
                    <a:pt x="61" y="32"/>
                  </a:lnTo>
                  <a:lnTo>
                    <a:pt x="59" y="36"/>
                  </a:lnTo>
                  <a:lnTo>
                    <a:pt x="60" y="39"/>
                  </a:lnTo>
                  <a:lnTo>
                    <a:pt x="61" y="44"/>
                  </a:lnTo>
                  <a:lnTo>
                    <a:pt x="59" y="48"/>
                  </a:lnTo>
                  <a:lnTo>
                    <a:pt x="61" y="50"/>
                  </a:lnTo>
                  <a:lnTo>
                    <a:pt x="63" y="53"/>
                  </a:lnTo>
                  <a:lnTo>
                    <a:pt x="63" y="57"/>
                  </a:lnTo>
                  <a:lnTo>
                    <a:pt x="61" y="61"/>
                  </a:lnTo>
                  <a:lnTo>
                    <a:pt x="63" y="82"/>
                  </a:lnTo>
                  <a:lnTo>
                    <a:pt x="63" y="114"/>
                  </a:lnTo>
                  <a:lnTo>
                    <a:pt x="67" y="133"/>
                  </a:lnTo>
                  <a:lnTo>
                    <a:pt x="77" y="157"/>
                  </a:lnTo>
                  <a:lnTo>
                    <a:pt x="91" y="183"/>
                  </a:lnTo>
                  <a:lnTo>
                    <a:pt x="99" y="206"/>
                  </a:lnTo>
                  <a:lnTo>
                    <a:pt x="102" y="222"/>
                  </a:lnTo>
                  <a:lnTo>
                    <a:pt x="94" y="230"/>
                  </a:lnTo>
                  <a:lnTo>
                    <a:pt x="82" y="239"/>
                  </a:lnTo>
                  <a:lnTo>
                    <a:pt x="64" y="244"/>
                  </a:lnTo>
                  <a:lnTo>
                    <a:pt x="43" y="24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1" name="Freeform 19"/>
            <p:cNvSpPr>
              <a:spLocks/>
            </p:cNvSpPr>
            <p:nvPr/>
          </p:nvSpPr>
          <p:spPr bwMode="auto">
            <a:xfrm>
              <a:off x="1437" y="2970"/>
              <a:ext cx="216" cy="319"/>
            </a:xfrm>
            <a:custGeom>
              <a:avLst/>
              <a:gdLst>
                <a:gd name="T0" fmla="*/ 170 w 216"/>
                <a:gd name="T1" fmla="*/ 233 h 319"/>
                <a:gd name="T2" fmla="*/ 155 w 216"/>
                <a:gd name="T3" fmla="*/ 296 h 319"/>
                <a:gd name="T4" fmla="*/ 171 w 216"/>
                <a:gd name="T5" fmla="*/ 318 h 319"/>
                <a:gd name="T6" fmla="*/ 210 w 216"/>
                <a:gd name="T7" fmla="*/ 303 h 319"/>
                <a:gd name="T8" fmla="*/ 212 w 216"/>
                <a:gd name="T9" fmla="*/ 263 h 319"/>
                <a:gd name="T10" fmla="*/ 185 w 216"/>
                <a:gd name="T11" fmla="*/ 153 h 319"/>
                <a:gd name="T12" fmla="*/ 148 w 216"/>
                <a:gd name="T13" fmla="*/ 93 h 319"/>
                <a:gd name="T14" fmla="*/ 98 w 216"/>
                <a:gd name="T15" fmla="*/ 60 h 319"/>
                <a:gd name="T16" fmla="*/ 85 w 216"/>
                <a:gd name="T17" fmla="*/ 48 h 319"/>
                <a:gd name="T18" fmla="*/ 89 w 216"/>
                <a:gd name="T19" fmla="*/ 41 h 319"/>
                <a:gd name="T20" fmla="*/ 96 w 216"/>
                <a:gd name="T21" fmla="*/ 33 h 319"/>
                <a:gd name="T22" fmla="*/ 102 w 216"/>
                <a:gd name="T23" fmla="*/ 28 h 319"/>
                <a:gd name="T24" fmla="*/ 110 w 216"/>
                <a:gd name="T25" fmla="*/ 19 h 319"/>
                <a:gd name="T26" fmla="*/ 116 w 216"/>
                <a:gd name="T27" fmla="*/ 12 h 319"/>
                <a:gd name="T28" fmla="*/ 116 w 216"/>
                <a:gd name="T29" fmla="*/ 4 h 319"/>
                <a:gd name="T30" fmla="*/ 112 w 216"/>
                <a:gd name="T31" fmla="*/ 0 h 319"/>
                <a:gd name="T32" fmla="*/ 102 w 216"/>
                <a:gd name="T33" fmla="*/ 3 h 319"/>
                <a:gd name="T34" fmla="*/ 92 w 216"/>
                <a:gd name="T35" fmla="*/ 11 h 319"/>
                <a:gd name="T36" fmla="*/ 85 w 216"/>
                <a:gd name="T37" fmla="*/ 19 h 319"/>
                <a:gd name="T38" fmla="*/ 79 w 216"/>
                <a:gd name="T39" fmla="*/ 26 h 319"/>
                <a:gd name="T40" fmla="*/ 73 w 216"/>
                <a:gd name="T41" fmla="*/ 23 h 319"/>
                <a:gd name="T42" fmla="*/ 73 w 216"/>
                <a:gd name="T43" fmla="*/ 14 h 319"/>
                <a:gd name="T44" fmla="*/ 71 w 216"/>
                <a:gd name="T45" fmla="*/ 10 h 319"/>
                <a:gd name="T46" fmla="*/ 66 w 216"/>
                <a:gd name="T47" fmla="*/ 6 h 319"/>
                <a:gd name="T48" fmla="*/ 58 w 216"/>
                <a:gd name="T49" fmla="*/ 4 h 319"/>
                <a:gd name="T50" fmla="*/ 49 w 216"/>
                <a:gd name="T51" fmla="*/ 9 h 319"/>
                <a:gd name="T52" fmla="*/ 46 w 216"/>
                <a:gd name="T53" fmla="*/ 19 h 319"/>
                <a:gd name="T54" fmla="*/ 48 w 216"/>
                <a:gd name="T55" fmla="*/ 27 h 319"/>
                <a:gd name="T56" fmla="*/ 51 w 216"/>
                <a:gd name="T57" fmla="*/ 31 h 319"/>
                <a:gd name="T58" fmla="*/ 57 w 216"/>
                <a:gd name="T59" fmla="*/ 36 h 319"/>
                <a:gd name="T60" fmla="*/ 49 w 216"/>
                <a:gd name="T61" fmla="*/ 40 h 319"/>
                <a:gd name="T62" fmla="*/ 39 w 216"/>
                <a:gd name="T63" fmla="*/ 41 h 319"/>
                <a:gd name="T64" fmla="*/ 30 w 216"/>
                <a:gd name="T65" fmla="*/ 43 h 319"/>
                <a:gd name="T66" fmla="*/ 19 w 216"/>
                <a:gd name="T67" fmla="*/ 45 h 319"/>
                <a:gd name="T68" fmla="*/ 10 w 216"/>
                <a:gd name="T69" fmla="*/ 50 h 319"/>
                <a:gd name="T70" fmla="*/ 4 w 216"/>
                <a:gd name="T71" fmla="*/ 57 h 319"/>
                <a:gd name="T72" fmla="*/ 0 w 216"/>
                <a:gd name="T73" fmla="*/ 66 h 319"/>
                <a:gd name="T74" fmla="*/ 4 w 216"/>
                <a:gd name="T75" fmla="*/ 71 h 319"/>
                <a:gd name="T76" fmla="*/ 9 w 216"/>
                <a:gd name="T77" fmla="*/ 73 h 319"/>
                <a:gd name="T78" fmla="*/ 22 w 216"/>
                <a:gd name="T79" fmla="*/ 71 h 319"/>
                <a:gd name="T80" fmla="*/ 32 w 216"/>
                <a:gd name="T81" fmla="*/ 67 h 319"/>
                <a:gd name="T82" fmla="*/ 38 w 216"/>
                <a:gd name="T83" fmla="*/ 61 h 319"/>
                <a:gd name="T84" fmla="*/ 45 w 216"/>
                <a:gd name="T85" fmla="*/ 56 h 319"/>
                <a:gd name="T86" fmla="*/ 52 w 216"/>
                <a:gd name="T87" fmla="*/ 54 h 319"/>
                <a:gd name="T88" fmla="*/ 92 w 216"/>
                <a:gd name="T89" fmla="*/ 80 h 319"/>
                <a:gd name="T90" fmla="*/ 142 w 216"/>
                <a:gd name="T91" fmla="*/ 113 h 319"/>
                <a:gd name="T92" fmla="*/ 164 w 216"/>
                <a:gd name="T93" fmla="*/ 161 h 319"/>
                <a:gd name="T94" fmla="*/ 169 w 216"/>
                <a:gd name="T95" fmla="*/ 18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319">
                  <a:moveTo>
                    <a:pt x="169" y="189"/>
                  </a:moveTo>
                  <a:lnTo>
                    <a:pt x="170" y="233"/>
                  </a:lnTo>
                  <a:lnTo>
                    <a:pt x="161" y="278"/>
                  </a:lnTo>
                  <a:lnTo>
                    <a:pt x="155" y="296"/>
                  </a:lnTo>
                  <a:lnTo>
                    <a:pt x="159" y="308"/>
                  </a:lnTo>
                  <a:lnTo>
                    <a:pt x="171" y="318"/>
                  </a:lnTo>
                  <a:lnTo>
                    <a:pt x="191" y="316"/>
                  </a:lnTo>
                  <a:lnTo>
                    <a:pt x="210" y="303"/>
                  </a:lnTo>
                  <a:lnTo>
                    <a:pt x="215" y="290"/>
                  </a:lnTo>
                  <a:lnTo>
                    <a:pt x="212" y="263"/>
                  </a:lnTo>
                  <a:lnTo>
                    <a:pt x="200" y="209"/>
                  </a:lnTo>
                  <a:lnTo>
                    <a:pt x="185" y="153"/>
                  </a:lnTo>
                  <a:lnTo>
                    <a:pt x="170" y="117"/>
                  </a:lnTo>
                  <a:lnTo>
                    <a:pt x="148" y="93"/>
                  </a:lnTo>
                  <a:lnTo>
                    <a:pt x="125" y="74"/>
                  </a:lnTo>
                  <a:lnTo>
                    <a:pt x="98" y="60"/>
                  </a:lnTo>
                  <a:lnTo>
                    <a:pt x="84" y="53"/>
                  </a:lnTo>
                  <a:lnTo>
                    <a:pt x="85" y="48"/>
                  </a:lnTo>
                  <a:lnTo>
                    <a:pt x="85" y="44"/>
                  </a:lnTo>
                  <a:lnTo>
                    <a:pt x="89" y="41"/>
                  </a:lnTo>
                  <a:lnTo>
                    <a:pt x="91" y="37"/>
                  </a:lnTo>
                  <a:lnTo>
                    <a:pt x="96" y="33"/>
                  </a:lnTo>
                  <a:lnTo>
                    <a:pt x="99" y="31"/>
                  </a:lnTo>
                  <a:lnTo>
                    <a:pt x="102" y="28"/>
                  </a:lnTo>
                  <a:lnTo>
                    <a:pt x="107" y="25"/>
                  </a:lnTo>
                  <a:lnTo>
                    <a:pt x="110" y="19"/>
                  </a:lnTo>
                  <a:lnTo>
                    <a:pt x="114" y="17"/>
                  </a:lnTo>
                  <a:lnTo>
                    <a:pt x="116" y="12"/>
                  </a:lnTo>
                  <a:lnTo>
                    <a:pt x="118" y="8"/>
                  </a:lnTo>
                  <a:lnTo>
                    <a:pt x="116" y="4"/>
                  </a:lnTo>
                  <a:lnTo>
                    <a:pt x="115" y="2"/>
                  </a:lnTo>
                  <a:lnTo>
                    <a:pt x="112" y="0"/>
                  </a:lnTo>
                  <a:lnTo>
                    <a:pt x="105" y="1"/>
                  </a:lnTo>
                  <a:lnTo>
                    <a:pt x="102" y="3"/>
                  </a:lnTo>
                  <a:lnTo>
                    <a:pt x="97" y="7"/>
                  </a:lnTo>
                  <a:lnTo>
                    <a:pt x="92" y="11"/>
                  </a:lnTo>
                  <a:lnTo>
                    <a:pt x="90" y="15"/>
                  </a:lnTo>
                  <a:lnTo>
                    <a:pt x="85" y="19"/>
                  </a:lnTo>
                  <a:lnTo>
                    <a:pt x="82" y="24"/>
                  </a:lnTo>
                  <a:lnTo>
                    <a:pt x="79" y="26"/>
                  </a:lnTo>
                  <a:lnTo>
                    <a:pt x="75" y="27"/>
                  </a:lnTo>
                  <a:lnTo>
                    <a:pt x="73" y="23"/>
                  </a:lnTo>
                  <a:lnTo>
                    <a:pt x="74" y="20"/>
                  </a:lnTo>
                  <a:lnTo>
                    <a:pt x="73" y="14"/>
                  </a:lnTo>
                  <a:lnTo>
                    <a:pt x="73" y="12"/>
                  </a:lnTo>
                  <a:lnTo>
                    <a:pt x="71" y="10"/>
                  </a:lnTo>
                  <a:lnTo>
                    <a:pt x="69" y="6"/>
                  </a:lnTo>
                  <a:lnTo>
                    <a:pt x="66" y="6"/>
                  </a:lnTo>
                  <a:lnTo>
                    <a:pt x="65" y="3"/>
                  </a:lnTo>
                  <a:lnTo>
                    <a:pt x="58" y="4"/>
                  </a:lnTo>
                  <a:lnTo>
                    <a:pt x="52" y="7"/>
                  </a:lnTo>
                  <a:lnTo>
                    <a:pt x="49" y="9"/>
                  </a:lnTo>
                  <a:lnTo>
                    <a:pt x="47" y="13"/>
                  </a:lnTo>
                  <a:lnTo>
                    <a:pt x="46" y="19"/>
                  </a:lnTo>
                  <a:lnTo>
                    <a:pt x="44" y="23"/>
                  </a:lnTo>
                  <a:lnTo>
                    <a:pt x="48" y="27"/>
                  </a:lnTo>
                  <a:lnTo>
                    <a:pt x="50" y="30"/>
                  </a:lnTo>
                  <a:lnTo>
                    <a:pt x="51" y="31"/>
                  </a:lnTo>
                  <a:lnTo>
                    <a:pt x="55" y="33"/>
                  </a:lnTo>
                  <a:lnTo>
                    <a:pt x="57" y="36"/>
                  </a:lnTo>
                  <a:lnTo>
                    <a:pt x="54" y="38"/>
                  </a:lnTo>
                  <a:lnTo>
                    <a:pt x="49" y="40"/>
                  </a:lnTo>
                  <a:lnTo>
                    <a:pt x="45" y="39"/>
                  </a:lnTo>
                  <a:lnTo>
                    <a:pt x="39" y="41"/>
                  </a:lnTo>
                  <a:lnTo>
                    <a:pt x="34" y="42"/>
                  </a:lnTo>
                  <a:lnTo>
                    <a:pt x="30" y="43"/>
                  </a:lnTo>
                  <a:lnTo>
                    <a:pt x="23" y="44"/>
                  </a:lnTo>
                  <a:lnTo>
                    <a:pt x="19" y="45"/>
                  </a:lnTo>
                  <a:lnTo>
                    <a:pt x="15" y="48"/>
                  </a:lnTo>
                  <a:lnTo>
                    <a:pt x="10" y="50"/>
                  </a:lnTo>
                  <a:lnTo>
                    <a:pt x="6" y="53"/>
                  </a:lnTo>
                  <a:lnTo>
                    <a:pt x="4" y="57"/>
                  </a:lnTo>
                  <a:lnTo>
                    <a:pt x="1" y="59"/>
                  </a:lnTo>
                  <a:lnTo>
                    <a:pt x="0" y="66"/>
                  </a:lnTo>
                  <a:lnTo>
                    <a:pt x="1" y="68"/>
                  </a:lnTo>
                  <a:lnTo>
                    <a:pt x="4" y="71"/>
                  </a:lnTo>
                  <a:lnTo>
                    <a:pt x="5" y="74"/>
                  </a:lnTo>
                  <a:lnTo>
                    <a:pt x="9" y="73"/>
                  </a:lnTo>
                  <a:lnTo>
                    <a:pt x="16" y="73"/>
                  </a:lnTo>
                  <a:lnTo>
                    <a:pt x="22" y="71"/>
                  </a:lnTo>
                  <a:lnTo>
                    <a:pt x="27" y="70"/>
                  </a:lnTo>
                  <a:lnTo>
                    <a:pt x="32" y="67"/>
                  </a:lnTo>
                  <a:lnTo>
                    <a:pt x="35" y="64"/>
                  </a:lnTo>
                  <a:lnTo>
                    <a:pt x="38" y="61"/>
                  </a:lnTo>
                  <a:lnTo>
                    <a:pt x="42" y="58"/>
                  </a:lnTo>
                  <a:lnTo>
                    <a:pt x="45" y="56"/>
                  </a:lnTo>
                  <a:lnTo>
                    <a:pt x="48" y="53"/>
                  </a:lnTo>
                  <a:lnTo>
                    <a:pt x="52" y="54"/>
                  </a:lnTo>
                  <a:lnTo>
                    <a:pt x="65" y="62"/>
                  </a:lnTo>
                  <a:lnTo>
                    <a:pt x="92" y="80"/>
                  </a:lnTo>
                  <a:lnTo>
                    <a:pt x="117" y="95"/>
                  </a:lnTo>
                  <a:lnTo>
                    <a:pt x="142" y="113"/>
                  </a:lnTo>
                  <a:lnTo>
                    <a:pt x="157" y="133"/>
                  </a:lnTo>
                  <a:lnTo>
                    <a:pt x="164" y="161"/>
                  </a:lnTo>
                  <a:lnTo>
                    <a:pt x="169" y="183"/>
                  </a:lnTo>
                  <a:lnTo>
                    <a:pt x="169" y="18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2" name="Freeform 20"/>
            <p:cNvSpPr>
              <a:spLocks/>
            </p:cNvSpPr>
            <p:nvPr/>
          </p:nvSpPr>
          <p:spPr bwMode="auto">
            <a:xfrm>
              <a:off x="1229" y="3230"/>
              <a:ext cx="289" cy="232"/>
            </a:xfrm>
            <a:custGeom>
              <a:avLst/>
              <a:gdLst>
                <a:gd name="T0" fmla="*/ 102 w 289"/>
                <a:gd name="T1" fmla="*/ 3 h 232"/>
                <a:gd name="T2" fmla="*/ 81 w 289"/>
                <a:gd name="T3" fmla="*/ 0 h 232"/>
                <a:gd name="T4" fmla="*/ 59 w 289"/>
                <a:gd name="T5" fmla="*/ 4 h 232"/>
                <a:gd name="T6" fmla="*/ 36 w 289"/>
                <a:gd name="T7" fmla="*/ 16 h 232"/>
                <a:gd name="T8" fmla="*/ 15 w 289"/>
                <a:gd name="T9" fmla="*/ 32 h 232"/>
                <a:gd name="T10" fmla="*/ 6 w 289"/>
                <a:gd name="T11" fmla="*/ 45 h 232"/>
                <a:gd name="T12" fmla="*/ 2 w 289"/>
                <a:gd name="T13" fmla="*/ 59 h 232"/>
                <a:gd name="T14" fmla="*/ 0 w 289"/>
                <a:gd name="T15" fmla="*/ 75 h 232"/>
                <a:gd name="T16" fmla="*/ 8 w 289"/>
                <a:gd name="T17" fmla="*/ 90 h 232"/>
                <a:gd name="T18" fmla="*/ 24 w 289"/>
                <a:gd name="T19" fmla="*/ 109 h 232"/>
                <a:gd name="T20" fmla="*/ 45 w 289"/>
                <a:gd name="T21" fmla="*/ 117 h 232"/>
                <a:gd name="T22" fmla="*/ 68 w 289"/>
                <a:gd name="T23" fmla="*/ 124 h 232"/>
                <a:gd name="T24" fmla="*/ 100 w 289"/>
                <a:gd name="T25" fmla="*/ 133 h 232"/>
                <a:gd name="T26" fmla="*/ 123 w 289"/>
                <a:gd name="T27" fmla="*/ 143 h 232"/>
                <a:gd name="T28" fmla="*/ 137 w 289"/>
                <a:gd name="T29" fmla="*/ 156 h 232"/>
                <a:gd name="T30" fmla="*/ 141 w 289"/>
                <a:gd name="T31" fmla="*/ 175 h 232"/>
                <a:gd name="T32" fmla="*/ 144 w 289"/>
                <a:gd name="T33" fmla="*/ 196 h 232"/>
                <a:gd name="T34" fmla="*/ 152 w 289"/>
                <a:gd name="T35" fmla="*/ 212 h 232"/>
                <a:gd name="T36" fmla="*/ 165 w 289"/>
                <a:gd name="T37" fmla="*/ 225 h 232"/>
                <a:gd name="T38" fmla="*/ 180 w 289"/>
                <a:gd name="T39" fmla="*/ 230 h 232"/>
                <a:gd name="T40" fmla="*/ 196 w 289"/>
                <a:gd name="T41" fmla="*/ 231 h 232"/>
                <a:gd name="T42" fmla="*/ 216 w 289"/>
                <a:gd name="T43" fmla="*/ 229 h 232"/>
                <a:gd name="T44" fmla="*/ 237 w 289"/>
                <a:gd name="T45" fmla="*/ 219 h 232"/>
                <a:gd name="T46" fmla="*/ 259 w 289"/>
                <a:gd name="T47" fmla="*/ 201 h 232"/>
                <a:gd name="T48" fmla="*/ 276 w 289"/>
                <a:gd name="T49" fmla="*/ 183 h 232"/>
                <a:gd name="T50" fmla="*/ 286 w 289"/>
                <a:gd name="T51" fmla="*/ 168 h 232"/>
                <a:gd name="T52" fmla="*/ 288 w 289"/>
                <a:gd name="T53" fmla="*/ 150 h 232"/>
                <a:gd name="T54" fmla="*/ 284 w 289"/>
                <a:gd name="T55" fmla="*/ 118 h 232"/>
                <a:gd name="T56" fmla="*/ 267 w 289"/>
                <a:gd name="T57" fmla="*/ 95 h 232"/>
                <a:gd name="T58" fmla="*/ 248 w 289"/>
                <a:gd name="T59" fmla="*/ 71 h 232"/>
                <a:gd name="T60" fmla="*/ 227 w 289"/>
                <a:gd name="T61" fmla="*/ 48 h 232"/>
                <a:gd name="T62" fmla="*/ 198 w 289"/>
                <a:gd name="T63" fmla="*/ 31 h 232"/>
                <a:gd name="T64" fmla="*/ 169 w 289"/>
                <a:gd name="T65" fmla="*/ 23 h 232"/>
                <a:gd name="T66" fmla="*/ 141 w 289"/>
                <a:gd name="T67" fmla="*/ 14 h 232"/>
                <a:gd name="T68" fmla="*/ 114 w 289"/>
                <a:gd name="T69" fmla="*/ 6 h 232"/>
                <a:gd name="T70" fmla="*/ 90 w 289"/>
                <a:gd name="T71" fmla="*/ 0 h 232"/>
                <a:gd name="T72" fmla="*/ 102 w 289"/>
                <a:gd name="T7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9" h="232">
                  <a:moveTo>
                    <a:pt x="102" y="3"/>
                  </a:moveTo>
                  <a:lnTo>
                    <a:pt x="81" y="0"/>
                  </a:lnTo>
                  <a:lnTo>
                    <a:pt x="59" y="4"/>
                  </a:lnTo>
                  <a:lnTo>
                    <a:pt x="36" y="16"/>
                  </a:lnTo>
                  <a:lnTo>
                    <a:pt x="15" y="32"/>
                  </a:lnTo>
                  <a:lnTo>
                    <a:pt x="6" y="45"/>
                  </a:lnTo>
                  <a:lnTo>
                    <a:pt x="2" y="59"/>
                  </a:lnTo>
                  <a:lnTo>
                    <a:pt x="0" y="75"/>
                  </a:lnTo>
                  <a:lnTo>
                    <a:pt x="8" y="90"/>
                  </a:lnTo>
                  <a:lnTo>
                    <a:pt x="24" y="109"/>
                  </a:lnTo>
                  <a:lnTo>
                    <a:pt x="45" y="117"/>
                  </a:lnTo>
                  <a:lnTo>
                    <a:pt x="68" y="124"/>
                  </a:lnTo>
                  <a:lnTo>
                    <a:pt x="100" y="133"/>
                  </a:lnTo>
                  <a:lnTo>
                    <a:pt x="123" y="143"/>
                  </a:lnTo>
                  <a:lnTo>
                    <a:pt x="137" y="156"/>
                  </a:lnTo>
                  <a:lnTo>
                    <a:pt x="141" y="175"/>
                  </a:lnTo>
                  <a:lnTo>
                    <a:pt x="144" y="196"/>
                  </a:lnTo>
                  <a:lnTo>
                    <a:pt x="152" y="212"/>
                  </a:lnTo>
                  <a:lnTo>
                    <a:pt x="165" y="225"/>
                  </a:lnTo>
                  <a:lnTo>
                    <a:pt x="180" y="230"/>
                  </a:lnTo>
                  <a:lnTo>
                    <a:pt x="196" y="231"/>
                  </a:lnTo>
                  <a:lnTo>
                    <a:pt x="216" y="229"/>
                  </a:lnTo>
                  <a:lnTo>
                    <a:pt x="237" y="219"/>
                  </a:lnTo>
                  <a:lnTo>
                    <a:pt x="259" y="201"/>
                  </a:lnTo>
                  <a:lnTo>
                    <a:pt x="276" y="183"/>
                  </a:lnTo>
                  <a:lnTo>
                    <a:pt x="286" y="168"/>
                  </a:lnTo>
                  <a:lnTo>
                    <a:pt x="288" y="150"/>
                  </a:lnTo>
                  <a:lnTo>
                    <a:pt x="284" y="118"/>
                  </a:lnTo>
                  <a:lnTo>
                    <a:pt x="267" y="95"/>
                  </a:lnTo>
                  <a:lnTo>
                    <a:pt x="248" y="71"/>
                  </a:lnTo>
                  <a:lnTo>
                    <a:pt x="227" y="48"/>
                  </a:lnTo>
                  <a:lnTo>
                    <a:pt x="198" y="31"/>
                  </a:lnTo>
                  <a:lnTo>
                    <a:pt x="169" y="23"/>
                  </a:lnTo>
                  <a:lnTo>
                    <a:pt x="141" y="14"/>
                  </a:lnTo>
                  <a:lnTo>
                    <a:pt x="114" y="6"/>
                  </a:lnTo>
                  <a:lnTo>
                    <a:pt x="90" y="0"/>
                  </a:lnTo>
                  <a:lnTo>
                    <a:pt x="102" y="3"/>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3" name="Freeform 21"/>
            <p:cNvSpPr>
              <a:spLocks/>
            </p:cNvSpPr>
            <p:nvPr/>
          </p:nvSpPr>
          <p:spPr bwMode="auto">
            <a:xfrm>
              <a:off x="1214" y="3403"/>
              <a:ext cx="328" cy="209"/>
            </a:xfrm>
            <a:custGeom>
              <a:avLst/>
              <a:gdLst>
                <a:gd name="T0" fmla="*/ 84 w 328"/>
                <a:gd name="T1" fmla="*/ 105 h 209"/>
                <a:gd name="T2" fmla="*/ 42 w 328"/>
                <a:gd name="T3" fmla="*/ 144 h 209"/>
                <a:gd name="T4" fmla="*/ 10 w 328"/>
                <a:gd name="T5" fmla="*/ 175 h 209"/>
                <a:gd name="T6" fmla="*/ 0 w 328"/>
                <a:gd name="T7" fmla="*/ 192 h 209"/>
                <a:gd name="T8" fmla="*/ 9 w 328"/>
                <a:gd name="T9" fmla="*/ 205 h 209"/>
                <a:gd name="T10" fmla="*/ 26 w 328"/>
                <a:gd name="T11" fmla="*/ 208 h 209"/>
                <a:gd name="T12" fmla="*/ 48 w 328"/>
                <a:gd name="T13" fmla="*/ 198 h 209"/>
                <a:gd name="T14" fmla="*/ 79 w 328"/>
                <a:gd name="T15" fmla="*/ 174 h 209"/>
                <a:gd name="T16" fmla="*/ 109 w 328"/>
                <a:gd name="T17" fmla="*/ 146 h 209"/>
                <a:gd name="T18" fmla="*/ 131 w 328"/>
                <a:gd name="T19" fmla="*/ 117 h 209"/>
                <a:gd name="T20" fmla="*/ 154 w 328"/>
                <a:gd name="T21" fmla="*/ 83 h 209"/>
                <a:gd name="T22" fmla="*/ 172 w 328"/>
                <a:gd name="T23" fmla="*/ 53 h 209"/>
                <a:gd name="T24" fmla="*/ 187 w 328"/>
                <a:gd name="T25" fmla="*/ 37 h 209"/>
                <a:gd name="T26" fmla="*/ 194 w 328"/>
                <a:gd name="T27" fmla="*/ 36 h 209"/>
                <a:gd name="T28" fmla="*/ 199 w 328"/>
                <a:gd name="T29" fmla="*/ 45 h 209"/>
                <a:gd name="T30" fmla="*/ 198 w 328"/>
                <a:gd name="T31" fmla="*/ 71 h 209"/>
                <a:gd name="T32" fmla="*/ 200 w 328"/>
                <a:gd name="T33" fmla="*/ 110 h 209"/>
                <a:gd name="T34" fmla="*/ 198 w 328"/>
                <a:gd name="T35" fmla="*/ 150 h 209"/>
                <a:gd name="T36" fmla="*/ 193 w 328"/>
                <a:gd name="T37" fmla="*/ 166 h 209"/>
                <a:gd name="T38" fmla="*/ 190 w 328"/>
                <a:gd name="T39" fmla="*/ 176 h 209"/>
                <a:gd name="T40" fmla="*/ 189 w 328"/>
                <a:gd name="T41" fmla="*/ 186 h 209"/>
                <a:gd name="T42" fmla="*/ 199 w 328"/>
                <a:gd name="T43" fmla="*/ 193 h 209"/>
                <a:gd name="T44" fmla="*/ 216 w 328"/>
                <a:gd name="T45" fmla="*/ 191 h 209"/>
                <a:gd name="T46" fmla="*/ 240 w 328"/>
                <a:gd name="T47" fmla="*/ 179 h 209"/>
                <a:gd name="T48" fmla="*/ 264 w 328"/>
                <a:gd name="T49" fmla="*/ 183 h 209"/>
                <a:gd name="T50" fmla="*/ 281 w 328"/>
                <a:gd name="T51" fmla="*/ 195 h 209"/>
                <a:gd name="T52" fmla="*/ 293 w 328"/>
                <a:gd name="T53" fmla="*/ 199 h 209"/>
                <a:gd name="T54" fmla="*/ 297 w 328"/>
                <a:gd name="T55" fmla="*/ 197 h 209"/>
                <a:gd name="T56" fmla="*/ 311 w 328"/>
                <a:gd name="T57" fmla="*/ 191 h 209"/>
                <a:gd name="T58" fmla="*/ 325 w 328"/>
                <a:gd name="T59" fmla="*/ 175 h 209"/>
                <a:gd name="T60" fmla="*/ 327 w 328"/>
                <a:gd name="T61" fmla="*/ 162 h 209"/>
                <a:gd name="T62" fmla="*/ 318 w 328"/>
                <a:gd name="T63" fmla="*/ 151 h 209"/>
                <a:gd name="T64" fmla="*/ 321 w 328"/>
                <a:gd name="T65" fmla="*/ 149 h 209"/>
                <a:gd name="T66" fmla="*/ 306 w 328"/>
                <a:gd name="T67" fmla="*/ 158 h 209"/>
                <a:gd name="T68" fmla="*/ 293 w 328"/>
                <a:gd name="T69" fmla="*/ 166 h 209"/>
                <a:gd name="T70" fmla="*/ 277 w 328"/>
                <a:gd name="T71" fmla="*/ 157 h 209"/>
                <a:gd name="T72" fmla="*/ 256 w 328"/>
                <a:gd name="T73" fmla="*/ 151 h 209"/>
                <a:gd name="T74" fmla="*/ 234 w 328"/>
                <a:gd name="T75" fmla="*/ 154 h 209"/>
                <a:gd name="T76" fmla="*/ 222 w 328"/>
                <a:gd name="T77" fmla="*/ 149 h 209"/>
                <a:gd name="T78" fmla="*/ 220 w 328"/>
                <a:gd name="T79" fmla="*/ 121 h 209"/>
                <a:gd name="T80" fmla="*/ 227 w 328"/>
                <a:gd name="T81" fmla="*/ 79 h 209"/>
                <a:gd name="T82" fmla="*/ 231 w 328"/>
                <a:gd name="T83" fmla="*/ 46 h 209"/>
                <a:gd name="T84" fmla="*/ 228 w 328"/>
                <a:gd name="T85" fmla="*/ 20 h 209"/>
                <a:gd name="T86" fmla="*/ 224 w 328"/>
                <a:gd name="T87" fmla="*/ 4 h 209"/>
                <a:gd name="T88" fmla="*/ 213 w 328"/>
                <a:gd name="T89" fmla="*/ 0 h 209"/>
                <a:gd name="T90" fmla="*/ 199 w 328"/>
                <a:gd name="T91" fmla="*/ 0 h 209"/>
                <a:gd name="T92" fmla="*/ 181 w 328"/>
                <a:gd name="T93" fmla="*/ 7 h 209"/>
                <a:gd name="T94" fmla="*/ 165 w 328"/>
                <a:gd name="T95" fmla="*/ 20 h 209"/>
                <a:gd name="T96" fmla="*/ 142 w 328"/>
                <a:gd name="T97" fmla="*/ 43 h 209"/>
                <a:gd name="T98" fmla="*/ 125 w 328"/>
                <a:gd name="T99" fmla="*/ 63 h 209"/>
                <a:gd name="T100" fmla="*/ 108 w 328"/>
                <a:gd name="T101" fmla="*/ 82 h 209"/>
                <a:gd name="T102" fmla="*/ 84 w 328"/>
                <a:gd name="T103" fmla="*/ 1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8" h="209">
                  <a:moveTo>
                    <a:pt x="84" y="105"/>
                  </a:moveTo>
                  <a:lnTo>
                    <a:pt x="42" y="144"/>
                  </a:lnTo>
                  <a:lnTo>
                    <a:pt x="10" y="175"/>
                  </a:lnTo>
                  <a:lnTo>
                    <a:pt x="0" y="192"/>
                  </a:lnTo>
                  <a:lnTo>
                    <a:pt x="9" y="205"/>
                  </a:lnTo>
                  <a:lnTo>
                    <a:pt x="26" y="208"/>
                  </a:lnTo>
                  <a:lnTo>
                    <a:pt x="48" y="198"/>
                  </a:lnTo>
                  <a:lnTo>
                    <a:pt x="79" y="174"/>
                  </a:lnTo>
                  <a:lnTo>
                    <a:pt x="109" y="146"/>
                  </a:lnTo>
                  <a:lnTo>
                    <a:pt x="131" y="117"/>
                  </a:lnTo>
                  <a:lnTo>
                    <a:pt x="154" y="83"/>
                  </a:lnTo>
                  <a:lnTo>
                    <a:pt x="172" y="53"/>
                  </a:lnTo>
                  <a:lnTo>
                    <a:pt x="187" y="37"/>
                  </a:lnTo>
                  <a:lnTo>
                    <a:pt x="194" y="36"/>
                  </a:lnTo>
                  <a:lnTo>
                    <a:pt x="199" y="45"/>
                  </a:lnTo>
                  <a:lnTo>
                    <a:pt x="198" y="71"/>
                  </a:lnTo>
                  <a:lnTo>
                    <a:pt x="200" y="110"/>
                  </a:lnTo>
                  <a:lnTo>
                    <a:pt x="198" y="150"/>
                  </a:lnTo>
                  <a:lnTo>
                    <a:pt x="193" y="166"/>
                  </a:lnTo>
                  <a:lnTo>
                    <a:pt x="190" y="176"/>
                  </a:lnTo>
                  <a:lnTo>
                    <a:pt x="189" y="186"/>
                  </a:lnTo>
                  <a:lnTo>
                    <a:pt x="199" y="193"/>
                  </a:lnTo>
                  <a:lnTo>
                    <a:pt x="216" y="191"/>
                  </a:lnTo>
                  <a:lnTo>
                    <a:pt x="240" y="179"/>
                  </a:lnTo>
                  <a:lnTo>
                    <a:pt x="264" y="183"/>
                  </a:lnTo>
                  <a:lnTo>
                    <a:pt x="281" y="195"/>
                  </a:lnTo>
                  <a:lnTo>
                    <a:pt x="293" y="199"/>
                  </a:lnTo>
                  <a:lnTo>
                    <a:pt x="297" y="197"/>
                  </a:lnTo>
                  <a:lnTo>
                    <a:pt x="311" y="191"/>
                  </a:lnTo>
                  <a:lnTo>
                    <a:pt x="325" y="175"/>
                  </a:lnTo>
                  <a:lnTo>
                    <a:pt x="327" y="162"/>
                  </a:lnTo>
                  <a:lnTo>
                    <a:pt x="318" y="151"/>
                  </a:lnTo>
                  <a:lnTo>
                    <a:pt x="321" y="149"/>
                  </a:lnTo>
                  <a:lnTo>
                    <a:pt x="306" y="158"/>
                  </a:lnTo>
                  <a:lnTo>
                    <a:pt x="293" y="166"/>
                  </a:lnTo>
                  <a:lnTo>
                    <a:pt x="277" y="157"/>
                  </a:lnTo>
                  <a:lnTo>
                    <a:pt x="256" y="151"/>
                  </a:lnTo>
                  <a:lnTo>
                    <a:pt x="234" y="154"/>
                  </a:lnTo>
                  <a:lnTo>
                    <a:pt x="222" y="149"/>
                  </a:lnTo>
                  <a:lnTo>
                    <a:pt x="220" y="121"/>
                  </a:lnTo>
                  <a:lnTo>
                    <a:pt x="227" y="79"/>
                  </a:lnTo>
                  <a:lnTo>
                    <a:pt x="231" y="46"/>
                  </a:lnTo>
                  <a:lnTo>
                    <a:pt x="228" y="20"/>
                  </a:lnTo>
                  <a:lnTo>
                    <a:pt x="224" y="4"/>
                  </a:lnTo>
                  <a:lnTo>
                    <a:pt x="213" y="0"/>
                  </a:lnTo>
                  <a:lnTo>
                    <a:pt x="199" y="0"/>
                  </a:lnTo>
                  <a:lnTo>
                    <a:pt x="181" y="7"/>
                  </a:lnTo>
                  <a:lnTo>
                    <a:pt x="165" y="20"/>
                  </a:lnTo>
                  <a:lnTo>
                    <a:pt x="142" y="43"/>
                  </a:lnTo>
                  <a:lnTo>
                    <a:pt x="125" y="63"/>
                  </a:lnTo>
                  <a:lnTo>
                    <a:pt x="108" y="82"/>
                  </a:lnTo>
                  <a:lnTo>
                    <a:pt x="84" y="10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4" name="Freeform 22"/>
            <p:cNvSpPr>
              <a:spLocks/>
            </p:cNvSpPr>
            <p:nvPr/>
          </p:nvSpPr>
          <p:spPr bwMode="auto">
            <a:xfrm>
              <a:off x="1108" y="3431"/>
              <a:ext cx="268" cy="257"/>
            </a:xfrm>
            <a:custGeom>
              <a:avLst/>
              <a:gdLst>
                <a:gd name="T0" fmla="*/ 116 w 268"/>
                <a:gd name="T1" fmla="*/ 41 h 257"/>
                <a:gd name="T2" fmla="*/ 85 w 268"/>
                <a:gd name="T3" fmla="*/ 11 h 257"/>
                <a:gd name="T4" fmla="*/ 56 w 268"/>
                <a:gd name="T5" fmla="*/ 0 h 257"/>
                <a:gd name="T6" fmla="*/ 36 w 268"/>
                <a:gd name="T7" fmla="*/ 9 h 257"/>
                <a:gd name="T8" fmla="*/ 7 w 268"/>
                <a:gd name="T9" fmla="*/ 32 h 257"/>
                <a:gd name="T10" fmla="*/ 0 w 268"/>
                <a:gd name="T11" fmla="*/ 50 h 257"/>
                <a:gd name="T12" fmla="*/ 15 w 268"/>
                <a:gd name="T13" fmla="*/ 65 h 257"/>
                <a:gd name="T14" fmla="*/ 54 w 268"/>
                <a:gd name="T15" fmla="*/ 74 h 257"/>
                <a:gd name="T16" fmla="*/ 101 w 268"/>
                <a:gd name="T17" fmla="*/ 84 h 257"/>
                <a:gd name="T18" fmla="*/ 137 w 268"/>
                <a:gd name="T19" fmla="*/ 94 h 257"/>
                <a:gd name="T20" fmla="*/ 165 w 268"/>
                <a:gd name="T21" fmla="*/ 105 h 257"/>
                <a:gd name="T22" fmla="*/ 173 w 268"/>
                <a:gd name="T23" fmla="*/ 118 h 257"/>
                <a:gd name="T24" fmla="*/ 175 w 268"/>
                <a:gd name="T25" fmla="*/ 136 h 257"/>
                <a:gd name="T26" fmla="*/ 176 w 268"/>
                <a:gd name="T27" fmla="*/ 164 h 257"/>
                <a:gd name="T28" fmla="*/ 174 w 268"/>
                <a:gd name="T29" fmla="*/ 185 h 257"/>
                <a:gd name="T30" fmla="*/ 180 w 268"/>
                <a:gd name="T31" fmla="*/ 207 h 257"/>
                <a:gd name="T32" fmla="*/ 191 w 268"/>
                <a:gd name="T33" fmla="*/ 226 h 257"/>
                <a:gd name="T34" fmla="*/ 195 w 268"/>
                <a:gd name="T35" fmla="*/ 241 h 257"/>
                <a:gd name="T36" fmla="*/ 200 w 268"/>
                <a:gd name="T37" fmla="*/ 253 h 257"/>
                <a:gd name="T38" fmla="*/ 209 w 268"/>
                <a:gd name="T39" fmla="*/ 256 h 257"/>
                <a:gd name="T40" fmla="*/ 220 w 268"/>
                <a:gd name="T41" fmla="*/ 254 h 257"/>
                <a:gd name="T42" fmla="*/ 231 w 268"/>
                <a:gd name="T43" fmla="*/ 240 h 257"/>
                <a:gd name="T44" fmla="*/ 241 w 268"/>
                <a:gd name="T45" fmla="*/ 226 h 257"/>
                <a:gd name="T46" fmla="*/ 243 w 268"/>
                <a:gd name="T47" fmla="*/ 208 h 257"/>
                <a:gd name="T48" fmla="*/ 248 w 268"/>
                <a:gd name="T49" fmla="*/ 179 h 257"/>
                <a:gd name="T50" fmla="*/ 254 w 268"/>
                <a:gd name="T51" fmla="*/ 165 h 257"/>
                <a:gd name="T52" fmla="*/ 267 w 268"/>
                <a:gd name="T53" fmla="*/ 153 h 257"/>
                <a:gd name="T54" fmla="*/ 267 w 268"/>
                <a:gd name="T55" fmla="*/ 143 h 257"/>
                <a:gd name="T56" fmla="*/ 246 w 268"/>
                <a:gd name="T57" fmla="*/ 128 h 257"/>
                <a:gd name="T58" fmla="*/ 235 w 268"/>
                <a:gd name="T59" fmla="*/ 141 h 257"/>
                <a:gd name="T60" fmla="*/ 224 w 268"/>
                <a:gd name="T61" fmla="*/ 165 h 257"/>
                <a:gd name="T62" fmla="*/ 215 w 268"/>
                <a:gd name="T63" fmla="*/ 193 h 257"/>
                <a:gd name="T64" fmla="*/ 210 w 268"/>
                <a:gd name="T65" fmla="*/ 199 h 257"/>
                <a:gd name="T66" fmla="*/ 202 w 268"/>
                <a:gd name="T67" fmla="*/ 182 h 257"/>
                <a:gd name="T68" fmla="*/ 203 w 268"/>
                <a:gd name="T69" fmla="*/ 157 h 257"/>
                <a:gd name="T70" fmla="*/ 205 w 268"/>
                <a:gd name="T71" fmla="*/ 134 h 257"/>
                <a:gd name="T72" fmla="*/ 210 w 268"/>
                <a:gd name="T73" fmla="*/ 107 h 257"/>
                <a:gd name="T74" fmla="*/ 207 w 268"/>
                <a:gd name="T75" fmla="*/ 95 h 257"/>
                <a:gd name="T76" fmla="*/ 197 w 268"/>
                <a:gd name="T77" fmla="*/ 86 h 257"/>
                <a:gd name="T78" fmla="*/ 168 w 268"/>
                <a:gd name="T79" fmla="*/ 70 h 257"/>
                <a:gd name="T80" fmla="*/ 138 w 268"/>
                <a:gd name="T81" fmla="*/ 55 h 257"/>
                <a:gd name="T82" fmla="*/ 116 w 268"/>
                <a:gd name="T83" fmla="*/ 4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8" h="257">
                  <a:moveTo>
                    <a:pt x="116" y="41"/>
                  </a:moveTo>
                  <a:lnTo>
                    <a:pt x="85" y="11"/>
                  </a:lnTo>
                  <a:lnTo>
                    <a:pt x="56" y="0"/>
                  </a:lnTo>
                  <a:lnTo>
                    <a:pt x="36" y="9"/>
                  </a:lnTo>
                  <a:lnTo>
                    <a:pt x="7" y="32"/>
                  </a:lnTo>
                  <a:lnTo>
                    <a:pt x="0" y="50"/>
                  </a:lnTo>
                  <a:lnTo>
                    <a:pt x="15" y="65"/>
                  </a:lnTo>
                  <a:lnTo>
                    <a:pt x="54" y="74"/>
                  </a:lnTo>
                  <a:lnTo>
                    <a:pt x="101" y="84"/>
                  </a:lnTo>
                  <a:lnTo>
                    <a:pt x="137" y="94"/>
                  </a:lnTo>
                  <a:lnTo>
                    <a:pt x="165" y="105"/>
                  </a:lnTo>
                  <a:lnTo>
                    <a:pt x="173" y="118"/>
                  </a:lnTo>
                  <a:lnTo>
                    <a:pt x="175" y="136"/>
                  </a:lnTo>
                  <a:lnTo>
                    <a:pt x="176" y="164"/>
                  </a:lnTo>
                  <a:lnTo>
                    <a:pt x="174" y="185"/>
                  </a:lnTo>
                  <a:lnTo>
                    <a:pt x="180" y="207"/>
                  </a:lnTo>
                  <a:lnTo>
                    <a:pt x="191" y="226"/>
                  </a:lnTo>
                  <a:lnTo>
                    <a:pt x="195" y="241"/>
                  </a:lnTo>
                  <a:lnTo>
                    <a:pt x="200" y="253"/>
                  </a:lnTo>
                  <a:lnTo>
                    <a:pt x="209" y="256"/>
                  </a:lnTo>
                  <a:lnTo>
                    <a:pt x="220" y="254"/>
                  </a:lnTo>
                  <a:lnTo>
                    <a:pt x="231" y="240"/>
                  </a:lnTo>
                  <a:lnTo>
                    <a:pt x="241" y="226"/>
                  </a:lnTo>
                  <a:lnTo>
                    <a:pt x="243" y="208"/>
                  </a:lnTo>
                  <a:lnTo>
                    <a:pt x="248" y="179"/>
                  </a:lnTo>
                  <a:lnTo>
                    <a:pt x="254" y="165"/>
                  </a:lnTo>
                  <a:lnTo>
                    <a:pt x="267" y="153"/>
                  </a:lnTo>
                  <a:lnTo>
                    <a:pt x="267" y="143"/>
                  </a:lnTo>
                  <a:lnTo>
                    <a:pt x="246" y="128"/>
                  </a:lnTo>
                  <a:lnTo>
                    <a:pt x="235" y="141"/>
                  </a:lnTo>
                  <a:lnTo>
                    <a:pt x="224" y="165"/>
                  </a:lnTo>
                  <a:lnTo>
                    <a:pt x="215" y="193"/>
                  </a:lnTo>
                  <a:lnTo>
                    <a:pt x="210" y="199"/>
                  </a:lnTo>
                  <a:lnTo>
                    <a:pt x="202" y="182"/>
                  </a:lnTo>
                  <a:lnTo>
                    <a:pt x="203" y="157"/>
                  </a:lnTo>
                  <a:lnTo>
                    <a:pt x="205" y="134"/>
                  </a:lnTo>
                  <a:lnTo>
                    <a:pt x="210" y="107"/>
                  </a:lnTo>
                  <a:lnTo>
                    <a:pt x="207" y="95"/>
                  </a:lnTo>
                  <a:lnTo>
                    <a:pt x="197" y="86"/>
                  </a:lnTo>
                  <a:lnTo>
                    <a:pt x="168" y="70"/>
                  </a:lnTo>
                  <a:lnTo>
                    <a:pt x="138" y="55"/>
                  </a:lnTo>
                  <a:lnTo>
                    <a:pt x="116" y="41"/>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5" name="Freeform 23"/>
            <p:cNvSpPr>
              <a:spLocks/>
            </p:cNvSpPr>
            <p:nvPr/>
          </p:nvSpPr>
          <p:spPr bwMode="auto">
            <a:xfrm>
              <a:off x="1138" y="3293"/>
              <a:ext cx="262" cy="190"/>
            </a:xfrm>
            <a:custGeom>
              <a:avLst/>
              <a:gdLst>
                <a:gd name="T0" fmla="*/ 123 w 262"/>
                <a:gd name="T1" fmla="*/ 19 h 190"/>
                <a:gd name="T2" fmla="*/ 113 w 262"/>
                <a:gd name="T3" fmla="*/ 5 h 190"/>
                <a:gd name="T4" fmla="*/ 93 w 262"/>
                <a:gd name="T5" fmla="*/ 0 h 190"/>
                <a:gd name="T6" fmla="*/ 70 w 262"/>
                <a:gd name="T7" fmla="*/ 9 h 190"/>
                <a:gd name="T8" fmla="*/ 37 w 262"/>
                <a:gd name="T9" fmla="*/ 31 h 190"/>
                <a:gd name="T10" fmla="*/ 9 w 262"/>
                <a:gd name="T11" fmla="*/ 61 h 190"/>
                <a:gd name="T12" fmla="*/ 1 w 262"/>
                <a:gd name="T13" fmla="*/ 81 h 190"/>
                <a:gd name="T14" fmla="*/ 0 w 262"/>
                <a:gd name="T15" fmla="*/ 101 h 190"/>
                <a:gd name="T16" fmla="*/ 12 w 262"/>
                <a:gd name="T17" fmla="*/ 118 h 190"/>
                <a:gd name="T18" fmla="*/ 30 w 262"/>
                <a:gd name="T19" fmla="*/ 122 h 190"/>
                <a:gd name="T20" fmla="*/ 54 w 262"/>
                <a:gd name="T21" fmla="*/ 121 h 190"/>
                <a:gd name="T22" fmla="*/ 50 w 262"/>
                <a:gd name="T23" fmla="*/ 144 h 190"/>
                <a:gd name="T24" fmla="*/ 53 w 262"/>
                <a:gd name="T25" fmla="*/ 162 h 190"/>
                <a:gd name="T26" fmla="*/ 67 w 262"/>
                <a:gd name="T27" fmla="*/ 175 h 190"/>
                <a:gd name="T28" fmla="*/ 84 w 262"/>
                <a:gd name="T29" fmla="*/ 178 h 190"/>
                <a:gd name="T30" fmla="*/ 106 w 262"/>
                <a:gd name="T31" fmla="*/ 174 h 190"/>
                <a:gd name="T32" fmla="*/ 147 w 262"/>
                <a:gd name="T33" fmla="*/ 158 h 190"/>
                <a:gd name="T34" fmla="*/ 151 w 262"/>
                <a:gd name="T35" fmla="*/ 176 h 190"/>
                <a:gd name="T36" fmla="*/ 163 w 262"/>
                <a:gd name="T37" fmla="*/ 189 h 190"/>
                <a:gd name="T38" fmla="*/ 185 w 262"/>
                <a:gd name="T39" fmla="*/ 189 h 190"/>
                <a:gd name="T40" fmla="*/ 206 w 262"/>
                <a:gd name="T41" fmla="*/ 181 h 190"/>
                <a:gd name="T42" fmla="*/ 228 w 262"/>
                <a:gd name="T43" fmla="*/ 159 h 190"/>
                <a:gd name="T44" fmla="*/ 237 w 262"/>
                <a:gd name="T45" fmla="*/ 139 h 190"/>
                <a:gd name="T46" fmla="*/ 241 w 262"/>
                <a:gd name="T47" fmla="*/ 116 h 190"/>
                <a:gd name="T48" fmla="*/ 239 w 262"/>
                <a:gd name="T49" fmla="*/ 102 h 190"/>
                <a:gd name="T50" fmla="*/ 254 w 262"/>
                <a:gd name="T51" fmla="*/ 79 h 190"/>
                <a:gd name="T52" fmla="*/ 261 w 262"/>
                <a:gd name="T53" fmla="*/ 62 h 190"/>
                <a:gd name="T54" fmla="*/ 260 w 262"/>
                <a:gd name="T55" fmla="*/ 46 h 190"/>
                <a:gd name="T56" fmla="*/ 249 w 262"/>
                <a:gd name="T57" fmla="*/ 32 h 190"/>
                <a:gd name="T58" fmla="*/ 236 w 262"/>
                <a:gd name="T59" fmla="*/ 22 h 190"/>
                <a:gd name="T60" fmla="*/ 215 w 262"/>
                <a:gd name="T61" fmla="*/ 21 h 190"/>
                <a:gd name="T62" fmla="*/ 200 w 262"/>
                <a:gd name="T63" fmla="*/ 27 h 190"/>
                <a:gd name="T64" fmla="*/ 182 w 262"/>
                <a:gd name="T65" fmla="*/ 17 h 190"/>
                <a:gd name="T66" fmla="*/ 163 w 262"/>
                <a:gd name="T67" fmla="*/ 6 h 190"/>
                <a:gd name="T68" fmla="*/ 143 w 262"/>
                <a:gd name="T69" fmla="*/ 5 h 190"/>
                <a:gd name="T70" fmla="*/ 123 w 262"/>
                <a:gd name="T71"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2" h="190">
                  <a:moveTo>
                    <a:pt x="123" y="19"/>
                  </a:moveTo>
                  <a:lnTo>
                    <a:pt x="113" y="5"/>
                  </a:lnTo>
                  <a:lnTo>
                    <a:pt x="93" y="0"/>
                  </a:lnTo>
                  <a:lnTo>
                    <a:pt x="70" y="9"/>
                  </a:lnTo>
                  <a:lnTo>
                    <a:pt x="37" y="31"/>
                  </a:lnTo>
                  <a:lnTo>
                    <a:pt x="9" y="61"/>
                  </a:lnTo>
                  <a:lnTo>
                    <a:pt x="1" y="81"/>
                  </a:lnTo>
                  <a:lnTo>
                    <a:pt x="0" y="101"/>
                  </a:lnTo>
                  <a:lnTo>
                    <a:pt x="12" y="118"/>
                  </a:lnTo>
                  <a:lnTo>
                    <a:pt x="30" y="122"/>
                  </a:lnTo>
                  <a:lnTo>
                    <a:pt x="54" y="121"/>
                  </a:lnTo>
                  <a:lnTo>
                    <a:pt x="50" y="144"/>
                  </a:lnTo>
                  <a:lnTo>
                    <a:pt x="53" y="162"/>
                  </a:lnTo>
                  <a:lnTo>
                    <a:pt x="67" y="175"/>
                  </a:lnTo>
                  <a:lnTo>
                    <a:pt x="84" y="178"/>
                  </a:lnTo>
                  <a:lnTo>
                    <a:pt x="106" y="174"/>
                  </a:lnTo>
                  <a:lnTo>
                    <a:pt x="147" y="158"/>
                  </a:lnTo>
                  <a:lnTo>
                    <a:pt x="151" y="176"/>
                  </a:lnTo>
                  <a:lnTo>
                    <a:pt x="163" y="189"/>
                  </a:lnTo>
                  <a:lnTo>
                    <a:pt x="185" y="189"/>
                  </a:lnTo>
                  <a:lnTo>
                    <a:pt x="206" y="181"/>
                  </a:lnTo>
                  <a:lnTo>
                    <a:pt x="228" y="159"/>
                  </a:lnTo>
                  <a:lnTo>
                    <a:pt x="237" y="139"/>
                  </a:lnTo>
                  <a:lnTo>
                    <a:pt x="241" y="116"/>
                  </a:lnTo>
                  <a:lnTo>
                    <a:pt x="239" y="102"/>
                  </a:lnTo>
                  <a:lnTo>
                    <a:pt x="254" y="79"/>
                  </a:lnTo>
                  <a:lnTo>
                    <a:pt x="261" y="62"/>
                  </a:lnTo>
                  <a:lnTo>
                    <a:pt x="260" y="46"/>
                  </a:lnTo>
                  <a:lnTo>
                    <a:pt x="249" y="32"/>
                  </a:lnTo>
                  <a:lnTo>
                    <a:pt x="236" y="22"/>
                  </a:lnTo>
                  <a:lnTo>
                    <a:pt x="215" y="21"/>
                  </a:lnTo>
                  <a:lnTo>
                    <a:pt x="200" y="27"/>
                  </a:lnTo>
                  <a:lnTo>
                    <a:pt x="182" y="17"/>
                  </a:lnTo>
                  <a:lnTo>
                    <a:pt x="163" y="6"/>
                  </a:lnTo>
                  <a:lnTo>
                    <a:pt x="143" y="5"/>
                  </a:lnTo>
                  <a:lnTo>
                    <a:pt x="123" y="19"/>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6" name="Freeform 24"/>
            <p:cNvSpPr>
              <a:spLocks/>
            </p:cNvSpPr>
            <p:nvPr/>
          </p:nvSpPr>
          <p:spPr bwMode="auto">
            <a:xfrm>
              <a:off x="1150" y="3306"/>
              <a:ext cx="234" cy="162"/>
            </a:xfrm>
            <a:custGeom>
              <a:avLst/>
              <a:gdLst>
                <a:gd name="T0" fmla="*/ 101 w 234"/>
                <a:gd name="T1" fmla="*/ 24 h 162"/>
                <a:gd name="T2" fmla="*/ 95 w 234"/>
                <a:gd name="T3" fmla="*/ 9 h 162"/>
                <a:gd name="T4" fmla="*/ 83 w 234"/>
                <a:gd name="T5" fmla="*/ 0 h 162"/>
                <a:gd name="T6" fmla="*/ 70 w 234"/>
                <a:gd name="T7" fmla="*/ 0 h 162"/>
                <a:gd name="T8" fmla="*/ 49 w 234"/>
                <a:gd name="T9" fmla="*/ 11 h 162"/>
                <a:gd name="T10" fmla="*/ 25 w 234"/>
                <a:gd name="T11" fmla="*/ 30 h 162"/>
                <a:gd name="T12" fmla="*/ 4 w 234"/>
                <a:gd name="T13" fmla="*/ 54 h 162"/>
                <a:gd name="T14" fmla="*/ 0 w 234"/>
                <a:gd name="T15" fmla="*/ 78 h 162"/>
                <a:gd name="T16" fmla="*/ 7 w 234"/>
                <a:gd name="T17" fmla="*/ 92 h 162"/>
                <a:gd name="T18" fmla="*/ 19 w 234"/>
                <a:gd name="T19" fmla="*/ 97 h 162"/>
                <a:gd name="T20" fmla="*/ 33 w 234"/>
                <a:gd name="T21" fmla="*/ 97 h 162"/>
                <a:gd name="T22" fmla="*/ 55 w 234"/>
                <a:gd name="T23" fmla="*/ 91 h 162"/>
                <a:gd name="T24" fmla="*/ 57 w 234"/>
                <a:gd name="T25" fmla="*/ 99 h 162"/>
                <a:gd name="T26" fmla="*/ 50 w 234"/>
                <a:gd name="T27" fmla="*/ 126 h 162"/>
                <a:gd name="T28" fmla="*/ 55 w 234"/>
                <a:gd name="T29" fmla="*/ 143 h 162"/>
                <a:gd name="T30" fmla="*/ 70 w 234"/>
                <a:gd name="T31" fmla="*/ 151 h 162"/>
                <a:gd name="T32" fmla="*/ 91 w 234"/>
                <a:gd name="T33" fmla="*/ 147 h 162"/>
                <a:gd name="T34" fmla="*/ 116 w 234"/>
                <a:gd name="T35" fmla="*/ 140 h 162"/>
                <a:gd name="T36" fmla="*/ 140 w 234"/>
                <a:gd name="T37" fmla="*/ 130 h 162"/>
                <a:gd name="T38" fmla="*/ 143 w 234"/>
                <a:gd name="T39" fmla="*/ 134 h 162"/>
                <a:gd name="T40" fmla="*/ 148 w 234"/>
                <a:gd name="T41" fmla="*/ 151 h 162"/>
                <a:gd name="T42" fmla="*/ 155 w 234"/>
                <a:gd name="T43" fmla="*/ 159 h 162"/>
                <a:gd name="T44" fmla="*/ 171 w 234"/>
                <a:gd name="T45" fmla="*/ 161 h 162"/>
                <a:gd name="T46" fmla="*/ 188 w 234"/>
                <a:gd name="T47" fmla="*/ 159 h 162"/>
                <a:gd name="T48" fmla="*/ 203 w 234"/>
                <a:gd name="T49" fmla="*/ 144 h 162"/>
                <a:gd name="T50" fmla="*/ 215 w 234"/>
                <a:gd name="T51" fmla="*/ 115 h 162"/>
                <a:gd name="T52" fmla="*/ 208 w 234"/>
                <a:gd name="T53" fmla="*/ 92 h 162"/>
                <a:gd name="T54" fmla="*/ 215 w 234"/>
                <a:gd name="T55" fmla="*/ 85 h 162"/>
                <a:gd name="T56" fmla="*/ 224 w 234"/>
                <a:gd name="T57" fmla="*/ 75 h 162"/>
                <a:gd name="T58" fmla="*/ 233 w 234"/>
                <a:gd name="T59" fmla="*/ 56 h 162"/>
                <a:gd name="T60" fmla="*/ 233 w 234"/>
                <a:gd name="T61" fmla="*/ 40 h 162"/>
                <a:gd name="T62" fmla="*/ 220 w 234"/>
                <a:gd name="T63" fmla="*/ 23 h 162"/>
                <a:gd name="T64" fmla="*/ 197 w 234"/>
                <a:gd name="T65" fmla="*/ 21 h 162"/>
                <a:gd name="T66" fmla="*/ 183 w 234"/>
                <a:gd name="T67" fmla="*/ 29 h 162"/>
                <a:gd name="T68" fmla="*/ 176 w 234"/>
                <a:gd name="T69" fmla="*/ 25 h 162"/>
                <a:gd name="T70" fmla="*/ 160 w 234"/>
                <a:gd name="T71" fmla="*/ 7 h 162"/>
                <a:gd name="T72" fmla="*/ 146 w 234"/>
                <a:gd name="T73" fmla="*/ 1 h 162"/>
                <a:gd name="T74" fmla="*/ 127 w 234"/>
                <a:gd name="T75" fmla="*/ 4 h 162"/>
                <a:gd name="T76" fmla="*/ 112 w 234"/>
                <a:gd name="T77" fmla="*/ 14 h 162"/>
                <a:gd name="T78" fmla="*/ 101 w 234"/>
                <a:gd name="T79" fmla="*/ 2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4" h="162">
                  <a:moveTo>
                    <a:pt x="101" y="24"/>
                  </a:moveTo>
                  <a:lnTo>
                    <a:pt x="95" y="9"/>
                  </a:lnTo>
                  <a:lnTo>
                    <a:pt x="83" y="0"/>
                  </a:lnTo>
                  <a:lnTo>
                    <a:pt x="70" y="0"/>
                  </a:lnTo>
                  <a:lnTo>
                    <a:pt x="49" y="11"/>
                  </a:lnTo>
                  <a:lnTo>
                    <a:pt x="25" y="30"/>
                  </a:lnTo>
                  <a:lnTo>
                    <a:pt x="4" y="54"/>
                  </a:lnTo>
                  <a:lnTo>
                    <a:pt x="0" y="78"/>
                  </a:lnTo>
                  <a:lnTo>
                    <a:pt x="7" y="92"/>
                  </a:lnTo>
                  <a:lnTo>
                    <a:pt x="19" y="97"/>
                  </a:lnTo>
                  <a:lnTo>
                    <a:pt x="33" y="97"/>
                  </a:lnTo>
                  <a:lnTo>
                    <a:pt x="55" y="91"/>
                  </a:lnTo>
                  <a:lnTo>
                    <a:pt x="57" y="99"/>
                  </a:lnTo>
                  <a:lnTo>
                    <a:pt x="50" y="126"/>
                  </a:lnTo>
                  <a:lnTo>
                    <a:pt x="55" y="143"/>
                  </a:lnTo>
                  <a:lnTo>
                    <a:pt x="70" y="151"/>
                  </a:lnTo>
                  <a:lnTo>
                    <a:pt x="91" y="147"/>
                  </a:lnTo>
                  <a:lnTo>
                    <a:pt x="116" y="140"/>
                  </a:lnTo>
                  <a:lnTo>
                    <a:pt x="140" y="130"/>
                  </a:lnTo>
                  <a:lnTo>
                    <a:pt x="143" y="134"/>
                  </a:lnTo>
                  <a:lnTo>
                    <a:pt x="148" y="151"/>
                  </a:lnTo>
                  <a:lnTo>
                    <a:pt x="155" y="159"/>
                  </a:lnTo>
                  <a:lnTo>
                    <a:pt x="171" y="161"/>
                  </a:lnTo>
                  <a:lnTo>
                    <a:pt x="188" y="159"/>
                  </a:lnTo>
                  <a:lnTo>
                    <a:pt x="203" y="144"/>
                  </a:lnTo>
                  <a:lnTo>
                    <a:pt x="215" y="115"/>
                  </a:lnTo>
                  <a:lnTo>
                    <a:pt x="208" y="92"/>
                  </a:lnTo>
                  <a:lnTo>
                    <a:pt x="215" y="85"/>
                  </a:lnTo>
                  <a:lnTo>
                    <a:pt x="224" y="75"/>
                  </a:lnTo>
                  <a:lnTo>
                    <a:pt x="233" y="56"/>
                  </a:lnTo>
                  <a:lnTo>
                    <a:pt x="233" y="40"/>
                  </a:lnTo>
                  <a:lnTo>
                    <a:pt x="220" y="23"/>
                  </a:lnTo>
                  <a:lnTo>
                    <a:pt x="197" y="21"/>
                  </a:lnTo>
                  <a:lnTo>
                    <a:pt x="183" y="29"/>
                  </a:lnTo>
                  <a:lnTo>
                    <a:pt x="176" y="25"/>
                  </a:lnTo>
                  <a:lnTo>
                    <a:pt x="160" y="7"/>
                  </a:lnTo>
                  <a:lnTo>
                    <a:pt x="146" y="1"/>
                  </a:lnTo>
                  <a:lnTo>
                    <a:pt x="127" y="4"/>
                  </a:lnTo>
                  <a:lnTo>
                    <a:pt x="112" y="14"/>
                  </a:lnTo>
                  <a:lnTo>
                    <a:pt x="101" y="24"/>
                  </a:lnTo>
                </a:path>
              </a:pathLst>
            </a:custGeom>
            <a:solidFill>
              <a:srgbClr val="3366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37" name="Freeform 25"/>
            <p:cNvSpPr>
              <a:spLocks/>
            </p:cNvSpPr>
            <p:nvPr/>
          </p:nvSpPr>
          <p:spPr bwMode="auto">
            <a:xfrm>
              <a:off x="1189" y="3316"/>
              <a:ext cx="203" cy="131"/>
            </a:xfrm>
            <a:custGeom>
              <a:avLst/>
              <a:gdLst>
                <a:gd name="T0" fmla="*/ 86 w 203"/>
                <a:gd name="T1" fmla="*/ 0 h 131"/>
                <a:gd name="T2" fmla="*/ 63 w 203"/>
                <a:gd name="T3" fmla="*/ 25 h 131"/>
                <a:gd name="T4" fmla="*/ 46 w 203"/>
                <a:gd name="T5" fmla="*/ 44 h 131"/>
                <a:gd name="T6" fmla="*/ 24 w 203"/>
                <a:gd name="T7" fmla="*/ 37 h 131"/>
                <a:gd name="T8" fmla="*/ 16 w 203"/>
                <a:gd name="T9" fmla="*/ 27 h 131"/>
                <a:gd name="T10" fmla="*/ 10 w 203"/>
                <a:gd name="T11" fmla="*/ 17 h 131"/>
                <a:gd name="T12" fmla="*/ 0 w 203"/>
                <a:gd name="T13" fmla="*/ 25 h 131"/>
                <a:gd name="T14" fmla="*/ 7 w 203"/>
                <a:gd name="T15" fmla="*/ 40 h 131"/>
                <a:gd name="T16" fmla="*/ 22 w 203"/>
                <a:gd name="T17" fmla="*/ 50 h 131"/>
                <a:gd name="T18" fmla="*/ 42 w 203"/>
                <a:gd name="T19" fmla="*/ 53 h 131"/>
                <a:gd name="T20" fmla="*/ 35 w 203"/>
                <a:gd name="T21" fmla="*/ 73 h 131"/>
                <a:gd name="T22" fmla="*/ 30 w 203"/>
                <a:gd name="T23" fmla="*/ 90 h 131"/>
                <a:gd name="T24" fmla="*/ 39 w 203"/>
                <a:gd name="T25" fmla="*/ 88 h 131"/>
                <a:gd name="T26" fmla="*/ 47 w 203"/>
                <a:gd name="T27" fmla="*/ 71 h 131"/>
                <a:gd name="T28" fmla="*/ 51 w 203"/>
                <a:gd name="T29" fmla="*/ 61 h 131"/>
                <a:gd name="T30" fmla="*/ 67 w 203"/>
                <a:gd name="T31" fmla="*/ 75 h 131"/>
                <a:gd name="T32" fmla="*/ 93 w 203"/>
                <a:gd name="T33" fmla="*/ 81 h 131"/>
                <a:gd name="T34" fmla="*/ 125 w 203"/>
                <a:gd name="T35" fmla="*/ 86 h 131"/>
                <a:gd name="T36" fmla="*/ 118 w 203"/>
                <a:gd name="T37" fmla="*/ 102 h 131"/>
                <a:gd name="T38" fmla="*/ 115 w 203"/>
                <a:gd name="T39" fmla="*/ 127 h 131"/>
                <a:gd name="T40" fmla="*/ 125 w 203"/>
                <a:gd name="T41" fmla="*/ 130 h 131"/>
                <a:gd name="T42" fmla="*/ 128 w 203"/>
                <a:gd name="T43" fmla="*/ 111 h 131"/>
                <a:gd name="T44" fmla="*/ 136 w 203"/>
                <a:gd name="T45" fmla="*/ 88 h 131"/>
                <a:gd name="T46" fmla="*/ 167 w 203"/>
                <a:gd name="T47" fmla="*/ 86 h 131"/>
                <a:gd name="T48" fmla="*/ 197 w 203"/>
                <a:gd name="T49" fmla="*/ 85 h 131"/>
                <a:gd name="T50" fmla="*/ 202 w 203"/>
                <a:gd name="T51" fmla="*/ 74 h 131"/>
                <a:gd name="T52" fmla="*/ 182 w 203"/>
                <a:gd name="T53" fmla="*/ 75 h 131"/>
                <a:gd name="T54" fmla="*/ 161 w 203"/>
                <a:gd name="T55" fmla="*/ 74 h 131"/>
                <a:gd name="T56" fmla="*/ 144 w 203"/>
                <a:gd name="T57" fmla="*/ 75 h 131"/>
                <a:gd name="T58" fmla="*/ 156 w 203"/>
                <a:gd name="T59" fmla="*/ 53 h 131"/>
                <a:gd name="T60" fmla="*/ 167 w 203"/>
                <a:gd name="T61" fmla="*/ 31 h 131"/>
                <a:gd name="T62" fmla="*/ 171 w 203"/>
                <a:gd name="T63" fmla="*/ 12 h 131"/>
                <a:gd name="T64" fmla="*/ 166 w 203"/>
                <a:gd name="T65" fmla="*/ 9 h 131"/>
                <a:gd name="T66" fmla="*/ 158 w 203"/>
                <a:gd name="T67" fmla="*/ 28 h 131"/>
                <a:gd name="T68" fmla="*/ 149 w 203"/>
                <a:gd name="T69" fmla="*/ 46 h 131"/>
                <a:gd name="T70" fmla="*/ 133 w 203"/>
                <a:gd name="T71" fmla="*/ 72 h 131"/>
                <a:gd name="T72" fmla="*/ 111 w 203"/>
                <a:gd name="T73" fmla="*/ 70 h 131"/>
                <a:gd name="T74" fmla="*/ 93 w 203"/>
                <a:gd name="T75" fmla="*/ 62 h 131"/>
                <a:gd name="T76" fmla="*/ 73 w 203"/>
                <a:gd name="T77" fmla="*/ 56 h 131"/>
                <a:gd name="T78" fmla="*/ 58 w 203"/>
                <a:gd name="T79" fmla="*/ 45 h 131"/>
                <a:gd name="T80" fmla="*/ 95 w 203"/>
                <a:gd name="T81" fmla="*/ 2 h 131"/>
                <a:gd name="T82" fmla="*/ 86 w 203"/>
                <a:gd name="T8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131">
                  <a:moveTo>
                    <a:pt x="86" y="0"/>
                  </a:moveTo>
                  <a:lnTo>
                    <a:pt x="63" y="25"/>
                  </a:lnTo>
                  <a:lnTo>
                    <a:pt x="46" y="44"/>
                  </a:lnTo>
                  <a:lnTo>
                    <a:pt x="24" y="37"/>
                  </a:lnTo>
                  <a:lnTo>
                    <a:pt x="16" y="27"/>
                  </a:lnTo>
                  <a:lnTo>
                    <a:pt x="10" y="17"/>
                  </a:lnTo>
                  <a:lnTo>
                    <a:pt x="0" y="25"/>
                  </a:lnTo>
                  <a:lnTo>
                    <a:pt x="7" y="40"/>
                  </a:lnTo>
                  <a:lnTo>
                    <a:pt x="22" y="50"/>
                  </a:lnTo>
                  <a:lnTo>
                    <a:pt x="42" y="53"/>
                  </a:lnTo>
                  <a:lnTo>
                    <a:pt x="35" y="73"/>
                  </a:lnTo>
                  <a:lnTo>
                    <a:pt x="30" y="90"/>
                  </a:lnTo>
                  <a:lnTo>
                    <a:pt x="39" y="88"/>
                  </a:lnTo>
                  <a:lnTo>
                    <a:pt x="47" y="71"/>
                  </a:lnTo>
                  <a:lnTo>
                    <a:pt x="51" y="61"/>
                  </a:lnTo>
                  <a:lnTo>
                    <a:pt x="67" y="75"/>
                  </a:lnTo>
                  <a:lnTo>
                    <a:pt x="93" y="81"/>
                  </a:lnTo>
                  <a:lnTo>
                    <a:pt x="125" y="86"/>
                  </a:lnTo>
                  <a:lnTo>
                    <a:pt x="118" y="102"/>
                  </a:lnTo>
                  <a:lnTo>
                    <a:pt x="115" y="127"/>
                  </a:lnTo>
                  <a:lnTo>
                    <a:pt x="125" y="130"/>
                  </a:lnTo>
                  <a:lnTo>
                    <a:pt x="128" y="111"/>
                  </a:lnTo>
                  <a:lnTo>
                    <a:pt x="136" y="88"/>
                  </a:lnTo>
                  <a:lnTo>
                    <a:pt x="167" y="86"/>
                  </a:lnTo>
                  <a:lnTo>
                    <a:pt x="197" y="85"/>
                  </a:lnTo>
                  <a:lnTo>
                    <a:pt x="202" y="74"/>
                  </a:lnTo>
                  <a:lnTo>
                    <a:pt x="182" y="75"/>
                  </a:lnTo>
                  <a:lnTo>
                    <a:pt x="161" y="74"/>
                  </a:lnTo>
                  <a:lnTo>
                    <a:pt x="144" y="75"/>
                  </a:lnTo>
                  <a:lnTo>
                    <a:pt x="156" y="53"/>
                  </a:lnTo>
                  <a:lnTo>
                    <a:pt x="167" y="31"/>
                  </a:lnTo>
                  <a:lnTo>
                    <a:pt x="171" y="12"/>
                  </a:lnTo>
                  <a:lnTo>
                    <a:pt x="166" y="9"/>
                  </a:lnTo>
                  <a:lnTo>
                    <a:pt x="158" y="28"/>
                  </a:lnTo>
                  <a:lnTo>
                    <a:pt x="149" y="46"/>
                  </a:lnTo>
                  <a:lnTo>
                    <a:pt x="133" y="72"/>
                  </a:lnTo>
                  <a:lnTo>
                    <a:pt x="111" y="70"/>
                  </a:lnTo>
                  <a:lnTo>
                    <a:pt x="93" y="62"/>
                  </a:lnTo>
                  <a:lnTo>
                    <a:pt x="73" y="56"/>
                  </a:lnTo>
                  <a:lnTo>
                    <a:pt x="58" y="45"/>
                  </a:lnTo>
                  <a:lnTo>
                    <a:pt x="95" y="2"/>
                  </a:lnTo>
                  <a:lnTo>
                    <a:pt x="86" y="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3338" name="Group 26"/>
          <p:cNvGrpSpPr>
            <a:grpSpLocks/>
          </p:cNvGrpSpPr>
          <p:nvPr/>
        </p:nvGrpSpPr>
        <p:grpSpPr bwMode="auto">
          <a:xfrm>
            <a:off x="7392989" y="2668588"/>
            <a:ext cx="985837" cy="1414462"/>
            <a:chOff x="3697" y="1681"/>
            <a:chExt cx="621" cy="891"/>
          </a:xfrm>
        </p:grpSpPr>
        <p:sp>
          <p:nvSpPr>
            <p:cNvPr id="13339" name="Freeform 27"/>
            <p:cNvSpPr>
              <a:spLocks/>
            </p:cNvSpPr>
            <p:nvPr/>
          </p:nvSpPr>
          <p:spPr bwMode="auto">
            <a:xfrm>
              <a:off x="3827" y="1823"/>
              <a:ext cx="146" cy="181"/>
            </a:xfrm>
            <a:custGeom>
              <a:avLst/>
              <a:gdLst>
                <a:gd name="T0" fmla="*/ 55 w 146"/>
                <a:gd name="T1" fmla="*/ 42 h 181"/>
                <a:gd name="T2" fmla="*/ 78 w 146"/>
                <a:gd name="T3" fmla="*/ 21 h 181"/>
                <a:gd name="T4" fmla="*/ 101 w 146"/>
                <a:gd name="T5" fmla="*/ 14 h 181"/>
                <a:gd name="T6" fmla="*/ 123 w 146"/>
                <a:gd name="T7" fmla="*/ 19 h 181"/>
                <a:gd name="T8" fmla="*/ 145 w 146"/>
                <a:gd name="T9" fmla="*/ 44 h 181"/>
                <a:gd name="T10" fmla="*/ 138 w 146"/>
                <a:gd name="T11" fmla="*/ 81 h 181"/>
                <a:gd name="T12" fmla="*/ 122 w 146"/>
                <a:gd name="T13" fmla="*/ 113 h 181"/>
                <a:gd name="T14" fmla="*/ 100 w 146"/>
                <a:gd name="T15" fmla="*/ 143 h 181"/>
                <a:gd name="T16" fmla="*/ 71 w 146"/>
                <a:gd name="T17" fmla="*/ 173 h 181"/>
                <a:gd name="T18" fmla="*/ 38 w 146"/>
                <a:gd name="T19" fmla="*/ 180 h 181"/>
                <a:gd name="T20" fmla="*/ 18 w 146"/>
                <a:gd name="T21" fmla="*/ 171 h 181"/>
                <a:gd name="T22" fmla="*/ 0 w 146"/>
                <a:gd name="T23" fmla="*/ 150 h 181"/>
                <a:gd name="T24" fmla="*/ 7 w 146"/>
                <a:gd name="T25" fmla="*/ 120 h 181"/>
                <a:gd name="T26" fmla="*/ 16 w 146"/>
                <a:gd name="T27" fmla="*/ 92 h 181"/>
                <a:gd name="T28" fmla="*/ 26 w 146"/>
                <a:gd name="T29" fmla="*/ 71 h 181"/>
                <a:gd name="T30" fmla="*/ 36 w 146"/>
                <a:gd name="T31" fmla="*/ 58 h 181"/>
                <a:gd name="T32" fmla="*/ 29 w 146"/>
                <a:gd name="T33" fmla="*/ 11 h 181"/>
                <a:gd name="T34" fmla="*/ 34 w 146"/>
                <a:gd name="T35" fmla="*/ 0 h 181"/>
                <a:gd name="T36" fmla="*/ 42 w 146"/>
                <a:gd name="T37" fmla="*/ 0 h 181"/>
                <a:gd name="T38" fmla="*/ 46 w 146"/>
                <a:gd name="T39" fmla="*/ 51 h 181"/>
                <a:gd name="T40" fmla="*/ 55 w 146"/>
                <a:gd name="T41" fmla="*/ 4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 h="181">
                  <a:moveTo>
                    <a:pt x="55" y="42"/>
                  </a:moveTo>
                  <a:lnTo>
                    <a:pt x="78" y="21"/>
                  </a:lnTo>
                  <a:lnTo>
                    <a:pt x="101" y="14"/>
                  </a:lnTo>
                  <a:lnTo>
                    <a:pt x="123" y="19"/>
                  </a:lnTo>
                  <a:lnTo>
                    <a:pt x="145" y="44"/>
                  </a:lnTo>
                  <a:lnTo>
                    <a:pt x="138" y="81"/>
                  </a:lnTo>
                  <a:lnTo>
                    <a:pt x="122" y="113"/>
                  </a:lnTo>
                  <a:lnTo>
                    <a:pt x="100" y="143"/>
                  </a:lnTo>
                  <a:lnTo>
                    <a:pt x="71" y="173"/>
                  </a:lnTo>
                  <a:lnTo>
                    <a:pt x="38" y="180"/>
                  </a:lnTo>
                  <a:lnTo>
                    <a:pt x="18" y="171"/>
                  </a:lnTo>
                  <a:lnTo>
                    <a:pt x="0" y="150"/>
                  </a:lnTo>
                  <a:lnTo>
                    <a:pt x="7" y="120"/>
                  </a:lnTo>
                  <a:lnTo>
                    <a:pt x="16" y="92"/>
                  </a:lnTo>
                  <a:lnTo>
                    <a:pt x="26" y="71"/>
                  </a:lnTo>
                  <a:lnTo>
                    <a:pt x="36" y="58"/>
                  </a:lnTo>
                  <a:lnTo>
                    <a:pt x="29" y="11"/>
                  </a:lnTo>
                  <a:lnTo>
                    <a:pt x="34" y="0"/>
                  </a:lnTo>
                  <a:lnTo>
                    <a:pt x="42" y="0"/>
                  </a:lnTo>
                  <a:lnTo>
                    <a:pt x="46" y="51"/>
                  </a:lnTo>
                  <a:lnTo>
                    <a:pt x="55" y="42"/>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0" name="Freeform 28"/>
            <p:cNvSpPr>
              <a:spLocks/>
            </p:cNvSpPr>
            <p:nvPr/>
          </p:nvSpPr>
          <p:spPr bwMode="auto">
            <a:xfrm>
              <a:off x="3697" y="1681"/>
              <a:ext cx="96" cy="376"/>
            </a:xfrm>
            <a:custGeom>
              <a:avLst/>
              <a:gdLst>
                <a:gd name="T0" fmla="*/ 55 w 96"/>
                <a:gd name="T1" fmla="*/ 375 h 376"/>
                <a:gd name="T2" fmla="*/ 75 w 96"/>
                <a:gd name="T3" fmla="*/ 354 h 376"/>
                <a:gd name="T4" fmla="*/ 89 w 96"/>
                <a:gd name="T5" fmla="*/ 318 h 376"/>
                <a:gd name="T6" fmla="*/ 82 w 96"/>
                <a:gd name="T7" fmla="*/ 276 h 376"/>
                <a:gd name="T8" fmla="*/ 72 w 96"/>
                <a:gd name="T9" fmla="*/ 218 h 376"/>
                <a:gd name="T10" fmla="*/ 64 w 96"/>
                <a:gd name="T11" fmla="*/ 155 h 376"/>
                <a:gd name="T12" fmla="*/ 65 w 96"/>
                <a:gd name="T13" fmla="*/ 85 h 376"/>
                <a:gd name="T14" fmla="*/ 76 w 96"/>
                <a:gd name="T15" fmla="*/ 50 h 376"/>
                <a:gd name="T16" fmla="*/ 95 w 96"/>
                <a:gd name="T17" fmla="*/ 15 h 376"/>
                <a:gd name="T18" fmla="*/ 88 w 96"/>
                <a:gd name="T19" fmla="*/ 10 h 376"/>
                <a:gd name="T20" fmla="*/ 68 w 96"/>
                <a:gd name="T21" fmla="*/ 46 h 376"/>
                <a:gd name="T22" fmla="*/ 63 w 96"/>
                <a:gd name="T23" fmla="*/ 42 h 376"/>
                <a:gd name="T24" fmla="*/ 52 w 96"/>
                <a:gd name="T25" fmla="*/ 0 h 376"/>
                <a:gd name="T26" fmla="*/ 41 w 96"/>
                <a:gd name="T27" fmla="*/ 4 h 376"/>
                <a:gd name="T28" fmla="*/ 51 w 96"/>
                <a:gd name="T29" fmla="*/ 36 h 376"/>
                <a:gd name="T30" fmla="*/ 46 w 96"/>
                <a:gd name="T31" fmla="*/ 50 h 376"/>
                <a:gd name="T32" fmla="*/ 37 w 96"/>
                <a:gd name="T33" fmla="*/ 49 h 376"/>
                <a:gd name="T34" fmla="*/ 15 w 96"/>
                <a:gd name="T35" fmla="*/ 34 h 376"/>
                <a:gd name="T36" fmla="*/ 6 w 96"/>
                <a:gd name="T37" fmla="*/ 33 h 376"/>
                <a:gd name="T38" fmla="*/ 5 w 96"/>
                <a:gd name="T39" fmla="*/ 41 h 376"/>
                <a:gd name="T40" fmla="*/ 33 w 96"/>
                <a:gd name="T41" fmla="*/ 58 h 376"/>
                <a:gd name="T42" fmla="*/ 42 w 96"/>
                <a:gd name="T43" fmla="*/ 64 h 376"/>
                <a:gd name="T44" fmla="*/ 39 w 96"/>
                <a:gd name="T45" fmla="*/ 71 h 376"/>
                <a:gd name="T46" fmla="*/ 0 w 96"/>
                <a:gd name="T47" fmla="*/ 86 h 376"/>
                <a:gd name="T48" fmla="*/ 1 w 96"/>
                <a:gd name="T49" fmla="*/ 95 h 376"/>
                <a:gd name="T50" fmla="*/ 39 w 96"/>
                <a:gd name="T51" fmla="*/ 82 h 376"/>
                <a:gd name="T52" fmla="*/ 45 w 96"/>
                <a:gd name="T53" fmla="*/ 87 h 376"/>
                <a:gd name="T54" fmla="*/ 51 w 96"/>
                <a:gd name="T55" fmla="*/ 108 h 376"/>
                <a:gd name="T56" fmla="*/ 49 w 96"/>
                <a:gd name="T57" fmla="*/ 161 h 376"/>
                <a:gd name="T58" fmla="*/ 49 w 96"/>
                <a:gd name="T59" fmla="*/ 207 h 376"/>
                <a:gd name="T60" fmla="*/ 51 w 96"/>
                <a:gd name="T61" fmla="*/ 258 h 376"/>
                <a:gd name="T62" fmla="*/ 48 w 96"/>
                <a:gd name="T63" fmla="*/ 303 h 376"/>
                <a:gd name="T64" fmla="*/ 41 w 96"/>
                <a:gd name="T65" fmla="*/ 362 h 376"/>
                <a:gd name="T66" fmla="*/ 55 w 96"/>
                <a:gd name="T67" fmla="*/ 37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376">
                  <a:moveTo>
                    <a:pt x="55" y="375"/>
                  </a:moveTo>
                  <a:lnTo>
                    <a:pt x="75" y="354"/>
                  </a:lnTo>
                  <a:lnTo>
                    <a:pt x="89" y="318"/>
                  </a:lnTo>
                  <a:lnTo>
                    <a:pt x="82" y="276"/>
                  </a:lnTo>
                  <a:lnTo>
                    <a:pt x="72" y="218"/>
                  </a:lnTo>
                  <a:lnTo>
                    <a:pt x="64" y="155"/>
                  </a:lnTo>
                  <a:lnTo>
                    <a:pt x="65" y="85"/>
                  </a:lnTo>
                  <a:lnTo>
                    <a:pt x="76" y="50"/>
                  </a:lnTo>
                  <a:lnTo>
                    <a:pt x="95" y="15"/>
                  </a:lnTo>
                  <a:lnTo>
                    <a:pt x="88" y="10"/>
                  </a:lnTo>
                  <a:lnTo>
                    <a:pt x="68" y="46"/>
                  </a:lnTo>
                  <a:lnTo>
                    <a:pt x="63" y="42"/>
                  </a:lnTo>
                  <a:lnTo>
                    <a:pt x="52" y="0"/>
                  </a:lnTo>
                  <a:lnTo>
                    <a:pt x="41" y="4"/>
                  </a:lnTo>
                  <a:lnTo>
                    <a:pt x="51" y="36"/>
                  </a:lnTo>
                  <a:lnTo>
                    <a:pt x="46" y="50"/>
                  </a:lnTo>
                  <a:lnTo>
                    <a:pt x="37" y="49"/>
                  </a:lnTo>
                  <a:lnTo>
                    <a:pt x="15" y="34"/>
                  </a:lnTo>
                  <a:lnTo>
                    <a:pt x="6" y="33"/>
                  </a:lnTo>
                  <a:lnTo>
                    <a:pt x="5" y="41"/>
                  </a:lnTo>
                  <a:lnTo>
                    <a:pt x="33" y="58"/>
                  </a:lnTo>
                  <a:lnTo>
                    <a:pt x="42" y="64"/>
                  </a:lnTo>
                  <a:lnTo>
                    <a:pt x="39" y="71"/>
                  </a:lnTo>
                  <a:lnTo>
                    <a:pt x="0" y="86"/>
                  </a:lnTo>
                  <a:lnTo>
                    <a:pt x="1" y="95"/>
                  </a:lnTo>
                  <a:lnTo>
                    <a:pt x="39" y="82"/>
                  </a:lnTo>
                  <a:lnTo>
                    <a:pt x="45" y="87"/>
                  </a:lnTo>
                  <a:lnTo>
                    <a:pt x="51" y="108"/>
                  </a:lnTo>
                  <a:lnTo>
                    <a:pt x="49" y="161"/>
                  </a:lnTo>
                  <a:lnTo>
                    <a:pt x="49" y="207"/>
                  </a:lnTo>
                  <a:lnTo>
                    <a:pt x="51" y="258"/>
                  </a:lnTo>
                  <a:lnTo>
                    <a:pt x="48" y="303"/>
                  </a:lnTo>
                  <a:lnTo>
                    <a:pt x="41" y="362"/>
                  </a:lnTo>
                  <a:lnTo>
                    <a:pt x="55" y="375"/>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1" name="Freeform 29"/>
            <p:cNvSpPr>
              <a:spLocks/>
            </p:cNvSpPr>
            <p:nvPr/>
          </p:nvSpPr>
          <p:spPr bwMode="auto">
            <a:xfrm>
              <a:off x="3732" y="1877"/>
              <a:ext cx="168" cy="317"/>
            </a:xfrm>
            <a:custGeom>
              <a:avLst/>
              <a:gdLst>
                <a:gd name="T0" fmla="*/ 167 w 168"/>
                <a:gd name="T1" fmla="*/ 300 h 317"/>
                <a:gd name="T2" fmla="*/ 155 w 168"/>
                <a:gd name="T3" fmla="*/ 313 h 317"/>
                <a:gd name="T4" fmla="*/ 136 w 168"/>
                <a:gd name="T5" fmla="*/ 316 h 317"/>
                <a:gd name="T6" fmla="*/ 99 w 168"/>
                <a:gd name="T7" fmla="*/ 305 h 317"/>
                <a:gd name="T8" fmla="*/ 63 w 168"/>
                <a:gd name="T9" fmla="*/ 290 h 317"/>
                <a:gd name="T10" fmla="*/ 24 w 168"/>
                <a:gd name="T11" fmla="*/ 265 h 317"/>
                <a:gd name="T12" fmla="*/ 11 w 168"/>
                <a:gd name="T13" fmla="*/ 251 h 317"/>
                <a:gd name="T14" fmla="*/ 31 w 168"/>
                <a:gd name="T15" fmla="*/ 174 h 317"/>
                <a:gd name="T16" fmla="*/ 44 w 168"/>
                <a:gd name="T17" fmla="*/ 112 h 317"/>
                <a:gd name="T18" fmla="*/ 49 w 168"/>
                <a:gd name="T19" fmla="*/ 70 h 317"/>
                <a:gd name="T20" fmla="*/ 42 w 168"/>
                <a:gd name="T21" fmla="*/ 65 h 317"/>
                <a:gd name="T22" fmla="*/ 35 w 168"/>
                <a:gd name="T23" fmla="*/ 69 h 317"/>
                <a:gd name="T24" fmla="*/ 24 w 168"/>
                <a:gd name="T25" fmla="*/ 84 h 317"/>
                <a:gd name="T26" fmla="*/ 24 w 168"/>
                <a:gd name="T27" fmla="*/ 98 h 317"/>
                <a:gd name="T28" fmla="*/ 18 w 168"/>
                <a:gd name="T29" fmla="*/ 99 h 317"/>
                <a:gd name="T30" fmla="*/ 13 w 168"/>
                <a:gd name="T31" fmla="*/ 87 h 317"/>
                <a:gd name="T32" fmla="*/ 18 w 168"/>
                <a:gd name="T33" fmla="*/ 76 h 317"/>
                <a:gd name="T34" fmla="*/ 30 w 168"/>
                <a:gd name="T35" fmla="*/ 60 h 317"/>
                <a:gd name="T36" fmla="*/ 18 w 168"/>
                <a:gd name="T37" fmla="*/ 63 h 317"/>
                <a:gd name="T38" fmla="*/ 4 w 168"/>
                <a:gd name="T39" fmla="*/ 72 h 317"/>
                <a:gd name="T40" fmla="*/ 0 w 168"/>
                <a:gd name="T41" fmla="*/ 67 h 317"/>
                <a:gd name="T42" fmla="*/ 16 w 168"/>
                <a:gd name="T43" fmla="*/ 55 h 317"/>
                <a:gd name="T44" fmla="*/ 28 w 168"/>
                <a:gd name="T45" fmla="*/ 52 h 317"/>
                <a:gd name="T46" fmla="*/ 37 w 168"/>
                <a:gd name="T47" fmla="*/ 50 h 317"/>
                <a:gd name="T48" fmla="*/ 29 w 168"/>
                <a:gd name="T49" fmla="*/ 38 h 317"/>
                <a:gd name="T50" fmla="*/ 12 w 168"/>
                <a:gd name="T51" fmla="*/ 35 h 317"/>
                <a:gd name="T52" fmla="*/ 16 w 168"/>
                <a:gd name="T53" fmla="*/ 26 h 317"/>
                <a:gd name="T54" fmla="*/ 34 w 168"/>
                <a:gd name="T55" fmla="*/ 31 h 317"/>
                <a:gd name="T56" fmla="*/ 45 w 168"/>
                <a:gd name="T57" fmla="*/ 43 h 317"/>
                <a:gd name="T58" fmla="*/ 50 w 168"/>
                <a:gd name="T59" fmla="*/ 32 h 317"/>
                <a:gd name="T60" fmla="*/ 48 w 168"/>
                <a:gd name="T61" fmla="*/ 19 h 317"/>
                <a:gd name="T62" fmla="*/ 36 w 168"/>
                <a:gd name="T63" fmla="*/ 10 h 317"/>
                <a:gd name="T64" fmla="*/ 31 w 168"/>
                <a:gd name="T65" fmla="*/ 0 h 317"/>
                <a:gd name="T66" fmla="*/ 48 w 168"/>
                <a:gd name="T67" fmla="*/ 8 h 317"/>
                <a:gd name="T68" fmla="*/ 58 w 168"/>
                <a:gd name="T69" fmla="*/ 18 h 317"/>
                <a:gd name="T70" fmla="*/ 61 w 168"/>
                <a:gd name="T71" fmla="*/ 29 h 317"/>
                <a:gd name="T72" fmla="*/ 70 w 168"/>
                <a:gd name="T73" fmla="*/ 52 h 317"/>
                <a:gd name="T74" fmla="*/ 68 w 168"/>
                <a:gd name="T75" fmla="*/ 73 h 317"/>
                <a:gd name="T76" fmla="*/ 64 w 168"/>
                <a:gd name="T77" fmla="*/ 107 h 317"/>
                <a:gd name="T78" fmla="*/ 56 w 168"/>
                <a:gd name="T79" fmla="*/ 153 h 317"/>
                <a:gd name="T80" fmla="*/ 48 w 168"/>
                <a:gd name="T81" fmla="*/ 207 h 317"/>
                <a:gd name="T82" fmla="*/ 41 w 168"/>
                <a:gd name="T83" fmla="*/ 236 h 317"/>
                <a:gd name="T84" fmla="*/ 49 w 168"/>
                <a:gd name="T85" fmla="*/ 242 h 317"/>
                <a:gd name="T86" fmla="*/ 83 w 168"/>
                <a:gd name="T87" fmla="*/ 263 h 317"/>
                <a:gd name="T88" fmla="*/ 115 w 168"/>
                <a:gd name="T89" fmla="*/ 270 h 317"/>
                <a:gd name="T90" fmla="*/ 147 w 168"/>
                <a:gd name="T91" fmla="*/ 272 h 317"/>
                <a:gd name="T92" fmla="*/ 166 w 168"/>
                <a:gd name="T93" fmla="*/ 281 h 317"/>
                <a:gd name="T94" fmla="*/ 167 w 168"/>
                <a:gd name="T95" fmla="*/ 282 h 317"/>
                <a:gd name="T96" fmla="*/ 167 w 168"/>
                <a:gd name="T97" fmla="*/ 3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8" h="317">
                  <a:moveTo>
                    <a:pt x="167" y="300"/>
                  </a:moveTo>
                  <a:lnTo>
                    <a:pt x="155" y="313"/>
                  </a:lnTo>
                  <a:lnTo>
                    <a:pt x="136" y="316"/>
                  </a:lnTo>
                  <a:lnTo>
                    <a:pt x="99" y="305"/>
                  </a:lnTo>
                  <a:lnTo>
                    <a:pt x="63" y="290"/>
                  </a:lnTo>
                  <a:lnTo>
                    <a:pt x="24" y="265"/>
                  </a:lnTo>
                  <a:lnTo>
                    <a:pt x="11" y="251"/>
                  </a:lnTo>
                  <a:lnTo>
                    <a:pt x="31" y="174"/>
                  </a:lnTo>
                  <a:lnTo>
                    <a:pt x="44" y="112"/>
                  </a:lnTo>
                  <a:lnTo>
                    <a:pt x="49" y="70"/>
                  </a:lnTo>
                  <a:lnTo>
                    <a:pt x="42" y="65"/>
                  </a:lnTo>
                  <a:lnTo>
                    <a:pt x="35" y="69"/>
                  </a:lnTo>
                  <a:lnTo>
                    <a:pt x="24" y="84"/>
                  </a:lnTo>
                  <a:lnTo>
                    <a:pt x="24" y="98"/>
                  </a:lnTo>
                  <a:lnTo>
                    <a:pt x="18" y="99"/>
                  </a:lnTo>
                  <a:lnTo>
                    <a:pt x="13" y="87"/>
                  </a:lnTo>
                  <a:lnTo>
                    <a:pt x="18" y="76"/>
                  </a:lnTo>
                  <a:lnTo>
                    <a:pt x="30" y="60"/>
                  </a:lnTo>
                  <a:lnTo>
                    <a:pt x="18" y="63"/>
                  </a:lnTo>
                  <a:lnTo>
                    <a:pt x="4" y="72"/>
                  </a:lnTo>
                  <a:lnTo>
                    <a:pt x="0" y="67"/>
                  </a:lnTo>
                  <a:lnTo>
                    <a:pt x="16" y="55"/>
                  </a:lnTo>
                  <a:lnTo>
                    <a:pt x="28" y="52"/>
                  </a:lnTo>
                  <a:lnTo>
                    <a:pt x="37" y="50"/>
                  </a:lnTo>
                  <a:lnTo>
                    <a:pt x="29" y="38"/>
                  </a:lnTo>
                  <a:lnTo>
                    <a:pt x="12" y="35"/>
                  </a:lnTo>
                  <a:lnTo>
                    <a:pt x="16" y="26"/>
                  </a:lnTo>
                  <a:lnTo>
                    <a:pt x="34" y="31"/>
                  </a:lnTo>
                  <a:lnTo>
                    <a:pt x="45" y="43"/>
                  </a:lnTo>
                  <a:lnTo>
                    <a:pt x="50" y="32"/>
                  </a:lnTo>
                  <a:lnTo>
                    <a:pt x="48" y="19"/>
                  </a:lnTo>
                  <a:lnTo>
                    <a:pt x="36" y="10"/>
                  </a:lnTo>
                  <a:lnTo>
                    <a:pt x="31" y="0"/>
                  </a:lnTo>
                  <a:lnTo>
                    <a:pt x="48" y="8"/>
                  </a:lnTo>
                  <a:lnTo>
                    <a:pt x="58" y="18"/>
                  </a:lnTo>
                  <a:lnTo>
                    <a:pt x="61" y="29"/>
                  </a:lnTo>
                  <a:lnTo>
                    <a:pt x="70" y="52"/>
                  </a:lnTo>
                  <a:lnTo>
                    <a:pt x="68" y="73"/>
                  </a:lnTo>
                  <a:lnTo>
                    <a:pt x="64" y="107"/>
                  </a:lnTo>
                  <a:lnTo>
                    <a:pt x="56" y="153"/>
                  </a:lnTo>
                  <a:lnTo>
                    <a:pt x="48" y="207"/>
                  </a:lnTo>
                  <a:lnTo>
                    <a:pt x="41" y="236"/>
                  </a:lnTo>
                  <a:lnTo>
                    <a:pt x="49" y="242"/>
                  </a:lnTo>
                  <a:lnTo>
                    <a:pt x="83" y="263"/>
                  </a:lnTo>
                  <a:lnTo>
                    <a:pt x="115" y="270"/>
                  </a:lnTo>
                  <a:lnTo>
                    <a:pt x="147" y="272"/>
                  </a:lnTo>
                  <a:lnTo>
                    <a:pt x="166" y="281"/>
                  </a:lnTo>
                  <a:lnTo>
                    <a:pt x="167" y="282"/>
                  </a:lnTo>
                  <a:lnTo>
                    <a:pt x="167" y="300"/>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2" name="Freeform 30"/>
            <p:cNvSpPr>
              <a:spLocks/>
            </p:cNvSpPr>
            <p:nvPr/>
          </p:nvSpPr>
          <p:spPr bwMode="auto">
            <a:xfrm>
              <a:off x="3915" y="1990"/>
              <a:ext cx="252" cy="289"/>
            </a:xfrm>
            <a:custGeom>
              <a:avLst/>
              <a:gdLst>
                <a:gd name="T0" fmla="*/ 251 w 252"/>
                <a:gd name="T1" fmla="*/ 66 h 289"/>
                <a:gd name="T2" fmla="*/ 251 w 252"/>
                <a:gd name="T3" fmla="*/ 31 h 289"/>
                <a:gd name="T4" fmla="*/ 236 w 252"/>
                <a:gd name="T5" fmla="*/ 13 h 289"/>
                <a:gd name="T6" fmla="*/ 203 w 252"/>
                <a:gd name="T7" fmla="*/ 0 h 289"/>
                <a:gd name="T8" fmla="*/ 187 w 252"/>
                <a:gd name="T9" fmla="*/ 11 h 289"/>
                <a:gd name="T10" fmla="*/ 165 w 252"/>
                <a:gd name="T11" fmla="*/ 38 h 289"/>
                <a:gd name="T12" fmla="*/ 143 w 252"/>
                <a:gd name="T13" fmla="*/ 90 h 289"/>
                <a:gd name="T14" fmla="*/ 134 w 252"/>
                <a:gd name="T15" fmla="*/ 112 h 289"/>
                <a:gd name="T16" fmla="*/ 119 w 252"/>
                <a:gd name="T17" fmla="*/ 133 h 289"/>
                <a:gd name="T18" fmla="*/ 99 w 252"/>
                <a:gd name="T19" fmla="*/ 147 h 289"/>
                <a:gd name="T20" fmla="*/ 77 w 252"/>
                <a:gd name="T21" fmla="*/ 155 h 289"/>
                <a:gd name="T22" fmla="*/ 38 w 252"/>
                <a:gd name="T23" fmla="*/ 160 h 289"/>
                <a:gd name="T24" fmla="*/ 15 w 252"/>
                <a:gd name="T25" fmla="*/ 180 h 289"/>
                <a:gd name="T26" fmla="*/ 5 w 252"/>
                <a:gd name="T27" fmla="*/ 201 h 289"/>
                <a:gd name="T28" fmla="*/ 0 w 252"/>
                <a:gd name="T29" fmla="*/ 221 h 289"/>
                <a:gd name="T30" fmla="*/ 5 w 252"/>
                <a:gd name="T31" fmla="*/ 251 h 289"/>
                <a:gd name="T32" fmla="*/ 15 w 252"/>
                <a:gd name="T33" fmla="*/ 266 h 289"/>
                <a:gd name="T34" fmla="*/ 37 w 252"/>
                <a:gd name="T35" fmla="*/ 279 h 289"/>
                <a:gd name="T36" fmla="*/ 62 w 252"/>
                <a:gd name="T37" fmla="*/ 288 h 289"/>
                <a:gd name="T38" fmla="*/ 84 w 252"/>
                <a:gd name="T39" fmla="*/ 282 h 289"/>
                <a:gd name="T40" fmla="*/ 115 w 252"/>
                <a:gd name="T41" fmla="*/ 268 h 289"/>
                <a:gd name="T42" fmla="*/ 138 w 252"/>
                <a:gd name="T43" fmla="*/ 250 h 289"/>
                <a:gd name="T44" fmla="*/ 173 w 252"/>
                <a:gd name="T45" fmla="*/ 216 h 289"/>
                <a:gd name="T46" fmla="*/ 204 w 252"/>
                <a:gd name="T47" fmla="*/ 172 h 289"/>
                <a:gd name="T48" fmla="*/ 230 w 252"/>
                <a:gd name="T49" fmla="*/ 119 h 289"/>
                <a:gd name="T50" fmla="*/ 244 w 252"/>
                <a:gd name="T51" fmla="*/ 87 h 289"/>
                <a:gd name="T52" fmla="*/ 251 w 252"/>
                <a:gd name="T53"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2" h="289">
                  <a:moveTo>
                    <a:pt x="251" y="66"/>
                  </a:moveTo>
                  <a:lnTo>
                    <a:pt x="251" y="31"/>
                  </a:lnTo>
                  <a:lnTo>
                    <a:pt x="236" y="13"/>
                  </a:lnTo>
                  <a:lnTo>
                    <a:pt x="203" y="0"/>
                  </a:lnTo>
                  <a:lnTo>
                    <a:pt x="187" y="11"/>
                  </a:lnTo>
                  <a:lnTo>
                    <a:pt x="165" y="38"/>
                  </a:lnTo>
                  <a:lnTo>
                    <a:pt x="143" y="90"/>
                  </a:lnTo>
                  <a:lnTo>
                    <a:pt x="134" y="112"/>
                  </a:lnTo>
                  <a:lnTo>
                    <a:pt x="119" y="133"/>
                  </a:lnTo>
                  <a:lnTo>
                    <a:pt x="99" y="147"/>
                  </a:lnTo>
                  <a:lnTo>
                    <a:pt x="77" y="155"/>
                  </a:lnTo>
                  <a:lnTo>
                    <a:pt x="38" y="160"/>
                  </a:lnTo>
                  <a:lnTo>
                    <a:pt x="15" y="180"/>
                  </a:lnTo>
                  <a:lnTo>
                    <a:pt x="5" y="201"/>
                  </a:lnTo>
                  <a:lnTo>
                    <a:pt x="0" y="221"/>
                  </a:lnTo>
                  <a:lnTo>
                    <a:pt x="5" y="251"/>
                  </a:lnTo>
                  <a:lnTo>
                    <a:pt x="15" y="266"/>
                  </a:lnTo>
                  <a:lnTo>
                    <a:pt x="37" y="279"/>
                  </a:lnTo>
                  <a:lnTo>
                    <a:pt x="62" y="288"/>
                  </a:lnTo>
                  <a:lnTo>
                    <a:pt x="84" y="282"/>
                  </a:lnTo>
                  <a:lnTo>
                    <a:pt x="115" y="268"/>
                  </a:lnTo>
                  <a:lnTo>
                    <a:pt x="138" y="250"/>
                  </a:lnTo>
                  <a:lnTo>
                    <a:pt x="173" y="216"/>
                  </a:lnTo>
                  <a:lnTo>
                    <a:pt x="204" y="172"/>
                  </a:lnTo>
                  <a:lnTo>
                    <a:pt x="230" y="119"/>
                  </a:lnTo>
                  <a:lnTo>
                    <a:pt x="244" y="87"/>
                  </a:lnTo>
                  <a:lnTo>
                    <a:pt x="251" y="66"/>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3" name="Freeform 31"/>
            <p:cNvSpPr>
              <a:spLocks/>
            </p:cNvSpPr>
            <p:nvPr/>
          </p:nvSpPr>
          <p:spPr bwMode="auto">
            <a:xfrm>
              <a:off x="4049" y="2272"/>
              <a:ext cx="269" cy="300"/>
            </a:xfrm>
            <a:custGeom>
              <a:avLst/>
              <a:gdLst>
                <a:gd name="T0" fmla="*/ 261 w 269"/>
                <a:gd name="T1" fmla="*/ 38 h 300"/>
                <a:gd name="T2" fmla="*/ 268 w 269"/>
                <a:gd name="T3" fmla="*/ 18 h 300"/>
                <a:gd name="T4" fmla="*/ 255 w 269"/>
                <a:gd name="T5" fmla="*/ 3 h 300"/>
                <a:gd name="T6" fmla="*/ 236 w 269"/>
                <a:gd name="T7" fmla="*/ 0 h 300"/>
                <a:gd name="T8" fmla="*/ 197 w 269"/>
                <a:gd name="T9" fmla="*/ 20 h 300"/>
                <a:gd name="T10" fmla="*/ 149 w 269"/>
                <a:gd name="T11" fmla="*/ 42 h 300"/>
                <a:gd name="T12" fmla="*/ 112 w 269"/>
                <a:gd name="T13" fmla="*/ 62 h 300"/>
                <a:gd name="T14" fmla="*/ 83 w 269"/>
                <a:gd name="T15" fmla="*/ 91 h 300"/>
                <a:gd name="T16" fmla="*/ 69 w 269"/>
                <a:gd name="T17" fmla="*/ 116 h 300"/>
                <a:gd name="T18" fmla="*/ 61 w 269"/>
                <a:gd name="T19" fmla="*/ 156 h 300"/>
                <a:gd name="T20" fmla="*/ 65 w 269"/>
                <a:gd name="T21" fmla="*/ 190 h 300"/>
                <a:gd name="T22" fmla="*/ 74 w 269"/>
                <a:gd name="T23" fmla="*/ 211 h 300"/>
                <a:gd name="T24" fmla="*/ 93 w 269"/>
                <a:gd name="T25" fmla="*/ 234 h 300"/>
                <a:gd name="T26" fmla="*/ 95 w 269"/>
                <a:gd name="T27" fmla="*/ 249 h 300"/>
                <a:gd name="T28" fmla="*/ 77 w 269"/>
                <a:gd name="T29" fmla="*/ 259 h 300"/>
                <a:gd name="T30" fmla="*/ 56 w 269"/>
                <a:gd name="T31" fmla="*/ 264 h 300"/>
                <a:gd name="T32" fmla="*/ 30 w 269"/>
                <a:gd name="T33" fmla="*/ 282 h 300"/>
                <a:gd name="T34" fmla="*/ 19 w 269"/>
                <a:gd name="T35" fmla="*/ 270 h 300"/>
                <a:gd name="T36" fmla="*/ 0 w 269"/>
                <a:gd name="T37" fmla="*/ 277 h 300"/>
                <a:gd name="T38" fmla="*/ 4 w 269"/>
                <a:gd name="T39" fmla="*/ 297 h 300"/>
                <a:gd name="T40" fmla="*/ 17 w 269"/>
                <a:gd name="T41" fmla="*/ 299 h 300"/>
                <a:gd name="T42" fmla="*/ 37 w 269"/>
                <a:gd name="T43" fmla="*/ 298 h 300"/>
                <a:gd name="T44" fmla="*/ 59 w 269"/>
                <a:gd name="T45" fmla="*/ 277 h 300"/>
                <a:gd name="T46" fmla="*/ 88 w 269"/>
                <a:gd name="T47" fmla="*/ 272 h 300"/>
                <a:gd name="T48" fmla="*/ 113 w 269"/>
                <a:gd name="T49" fmla="*/ 262 h 300"/>
                <a:gd name="T50" fmla="*/ 121 w 269"/>
                <a:gd name="T51" fmla="*/ 248 h 300"/>
                <a:gd name="T52" fmla="*/ 114 w 269"/>
                <a:gd name="T53" fmla="*/ 234 h 300"/>
                <a:gd name="T54" fmla="*/ 93 w 269"/>
                <a:gd name="T55" fmla="*/ 201 h 300"/>
                <a:gd name="T56" fmla="*/ 80 w 269"/>
                <a:gd name="T57" fmla="*/ 170 h 300"/>
                <a:gd name="T58" fmla="*/ 88 w 269"/>
                <a:gd name="T59" fmla="*/ 141 h 300"/>
                <a:gd name="T60" fmla="*/ 96 w 269"/>
                <a:gd name="T61" fmla="*/ 121 h 300"/>
                <a:gd name="T62" fmla="*/ 107 w 269"/>
                <a:gd name="T63" fmla="*/ 105 h 300"/>
                <a:gd name="T64" fmla="*/ 122 w 269"/>
                <a:gd name="T65" fmla="*/ 88 h 300"/>
                <a:gd name="T66" fmla="*/ 139 w 269"/>
                <a:gd name="T67" fmla="*/ 78 h 300"/>
                <a:gd name="T68" fmla="*/ 168 w 269"/>
                <a:gd name="T69" fmla="*/ 64 h 300"/>
                <a:gd name="T70" fmla="*/ 206 w 269"/>
                <a:gd name="T71" fmla="*/ 55 h 300"/>
                <a:gd name="T72" fmla="*/ 228 w 269"/>
                <a:gd name="T73" fmla="*/ 51 h 300"/>
                <a:gd name="T74" fmla="*/ 251 w 269"/>
                <a:gd name="T75" fmla="*/ 45 h 300"/>
                <a:gd name="T76" fmla="*/ 261 w 269"/>
                <a:gd name="T77" fmla="*/ 3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300">
                  <a:moveTo>
                    <a:pt x="261" y="38"/>
                  </a:moveTo>
                  <a:lnTo>
                    <a:pt x="268" y="18"/>
                  </a:lnTo>
                  <a:lnTo>
                    <a:pt x="255" y="3"/>
                  </a:lnTo>
                  <a:lnTo>
                    <a:pt x="236" y="0"/>
                  </a:lnTo>
                  <a:lnTo>
                    <a:pt x="197" y="20"/>
                  </a:lnTo>
                  <a:lnTo>
                    <a:pt x="149" y="42"/>
                  </a:lnTo>
                  <a:lnTo>
                    <a:pt x="112" y="62"/>
                  </a:lnTo>
                  <a:lnTo>
                    <a:pt x="83" y="91"/>
                  </a:lnTo>
                  <a:lnTo>
                    <a:pt x="69" y="116"/>
                  </a:lnTo>
                  <a:lnTo>
                    <a:pt x="61" y="156"/>
                  </a:lnTo>
                  <a:lnTo>
                    <a:pt x="65" y="190"/>
                  </a:lnTo>
                  <a:lnTo>
                    <a:pt x="74" y="211"/>
                  </a:lnTo>
                  <a:lnTo>
                    <a:pt x="93" y="234"/>
                  </a:lnTo>
                  <a:lnTo>
                    <a:pt x="95" y="249"/>
                  </a:lnTo>
                  <a:lnTo>
                    <a:pt x="77" y="259"/>
                  </a:lnTo>
                  <a:lnTo>
                    <a:pt x="56" y="264"/>
                  </a:lnTo>
                  <a:lnTo>
                    <a:pt x="30" y="282"/>
                  </a:lnTo>
                  <a:lnTo>
                    <a:pt x="19" y="270"/>
                  </a:lnTo>
                  <a:lnTo>
                    <a:pt x="0" y="277"/>
                  </a:lnTo>
                  <a:lnTo>
                    <a:pt x="4" y="297"/>
                  </a:lnTo>
                  <a:lnTo>
                    <a:pt x="17" y="299"/>
                  </a:lnTo>
                  <a:lnTo>
                    <a:pt x="37" y="298"/>
                  </a:lnTo>
                  <a:lnTo>
                    <a:pt x="59" y="277"/>
                  </a:lnTo>
                  <a:lnTo>
                    <a:pt x="88" y="272"/>
                  </a:lnTo>
                  <a:lnTo>
                    <a:pt x="113" y="262"/>
                  </a:lnTo>
                  <a:lnTo>
                    <a:pt x="121" y="248"/>
                  </a:lnTo>
                  <a:lnTo>
                    <a:pt x="114" y="234"/>
                  </a:lnTo>
                  <a:lnTo>
                    <a:pt x="93" y="201"/>
                  </a:lnTo>
                  <a:lnTo>
                    <a:pt x="80" y="170"/>
                  </a:lnTo>
                  <a:lnTo>
                    <a:pt x="88" y="141"/>
                  </a:lnTo>
                  <a:lnTo>
                    <a:pt x="96" y="121"/>
                  </a:lnTo>
                  <a:lnTo>
                    <a:pt x="107" y="105"/>
                  </a:lnTo>
                  <a:lnTo>
                    <a:pt x="122" y="88"/>
                  </a:lnTo>
                  <a:lnTo>
                    <a:pt x="139" y="78"/>
                  </a:lnTo>
                  <a:lnTo>
                    <a:pt x="168" y="64"/>
                  </a:lnTo>
                  <a:lnTo>
                    <a:pt x="206" y="55"/>
                  </a:lnTo>
                  <a:lnTo>
                    <a:pt x="228" y="51"/>
                  </a:lnTo>
                  <a:lnTo>
                    <a:pt x="251" y="45"/>
                  </a:lnTo>
                  <a:lnTo>
                    <a:pt x="261" y="38"/>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4" name="Freeform 32"/>
            <p:cNvSpPr>
              <a:spLocks/>
            </p:cNvSpPr>
            <p:nvPr/>
          </p:nvSpPr>
          <p:spPr bwMode="auto">
            <a:xfrm>
              <a:off x="3892" y="2222"/>
              <a:ext cx="230" cy="188"/>
            </a:xfrm>
            <a:custGeom>
              <a:avLst/>
              <a:gdLst>
                <a:gd name="T0" fmla="*/ 229 w 230"/>
                <a:gd name="T1" fmla="*/ 174 h 188"/>
                <a:gd name="T2" fmla="*/ 217 w 230"/>
                <a:gd name="T3" fmla="*/ 187 h 188"/>
                <a:gd name="T4" fmla="*/ 183 w 230"/>
                <a:gd name="T5" fmla="*/ 180 h 188"/>
                <a:gd name="T6" fmla="*/ 155 w 230"/>
                <a:gd name="T7" fmla="*/ 162 h 188"/>
                <a:gd name="T8" fmla="*/ 138 w 230"/>
                <a:gd name="T9" fmla="*/ 132 h 188"/>
                <a:gd name="T10" fmla="*/ 142 w 230"/>
                <a:gd name="T11" fmla="*/ 87 h 188"/>
                <a:gd name="T12" fmla="*/ 151 w 230"/>
                <a:gd name="T13" fmla="*/ 46 h 188"/>
                <a:gd name="T14" fmla="*/ 150 w 230"/>
                <a:gd name="T15" fmla="*/ 36 h 188"/>
                <a:gd name="T16" fmla="*/ 140 w 230"/>
                <a:gd name="T17" fmla="*/ 32 h 188"/>
                <a:gd name="T18" fmla="*/ 109 w 230"/>
                <a:gd name="T19" fmla="*/ 49 h 188"/>
                <a:gd name="T20" fmla="*/ 66 w 230"/>
                <a:gd name="T21" fmla="*/ 88 h 188"/>
                <a:gd name="T22" fmla="*/ 33 w 230"/>
                <a:gd name="T23" fmla="*/ 119 h 188"/>
                <a:gd name="T24" fmla="*/ 16 w 230"/>
                <a:gd name="T25" fmla="*/ 135 h 188"/>
                <a:gd name="T26" fmla="*/ 2 w 230"/>
                <a:gd name="T27" fmla="*/ 132 h 188"/>
                <a:gd name="T28" fmla="*/ 0 w 230"/>
                <a:gd name="T29" fmla="*/ 118 h 188"/>
                <a:gd name="T30" fmla="*/ 12 w 230"/>
                <a:gd name="T31" fmla="*/ 86 h 188"/>
                <a:gd name="T32" fmla="*/ 20 w 230"/>
                <a:gd name="T33" fmla="*/ 55 h 188"/>
                <a:gd name="T34" fmla="*/ 36 w 230"/>
                <a:gd name="T35" fmla="*/ 21 h 188"/>
                <a:gd name="T36" fmla="*/ 27 w 230"/>
                <a:gd name="T37" fmla="*/ 12 h 188"/>
                <a:gd name="T38" fmla="*/ 29 w 230"/>
                <a:gd name="T39" fmla="*/ 5 h 188"/>
                <a:gd name="T40" fmla="*/ 41 w 230"/>
                <a:gd name="T41" fmla="*/ 3 h 188"/>
                <a:gd name="T42" fmla="*/ 52 w 230"/>
                <a:gd name="T43" fmla="*/ 13 h 188"/>
                <a:gd name="T44" fmla="*/ 44 w 230"/>
                <a:gd name="T45" fmla="*/ 35 h 188"/>
                <a:gd name="T46" fmla="*/ 34 w 230"/>
                <a:gd name="T47" fmla="*/ 52 h 188"/>
                <a:gd name="T48" fmla="*/ 27 w 230"/>
                <a:gd name="T49" fmla="*/ 77 h 188"/>
                <a:gd name="T50" fmla="*/ 30 w 230"/>
                <a:gd name="T51" fmla="*/ 91 h 188"/>
                <a:gd name="T52" fmla="*/ 53 w 230"/>
                <a:gd name="T53" fmla="*/ 74 h 188"/>
                <a:gd name="T54" fmla="*/ 90 w 230"/>
                <a:gd name="T55" fmla="*/ 40 h 188"/>
                <a:gd name="T56" fmla="*/ 108 w 230"/>
                <a:gd name="T57" fmla="*/ 25 h 188"/>
                <a:gd name="T58" fmla="*/ 135 w 230"/>
                <a:gd name="T59" fmla="*/ 10 h 188"/>
                <a:gd name="T60" fmla="*/ 156 w 230"/>
                <a:gd name="T61" fmla="*/ 0 h 188"/>
                <a:gd name="T62" fmla="*/ 174 w 230"/>
                <a:gd name="T63" fmla="*/ 5 h 188"/>
                <a:gd name="T64" fmla="*/ 180 w 230"/>
                <a:gd name="T65" fmla="*/ 12 h 188"/>
                <a:gd name="T66" fmla="*/ 173 w 230"/>
                <a:gd name="T67" fmla="*/ 44 h 188"/>
                <a:gd name="T68" fmla="*/ 163 w 230"/>
                <a:gd name="T69" fmla="*/ 82 h 188"/>
                <a:gd name="T70" fmla="*/ 166 w 230"/>
                <a:gd name="T71" fmla="*/ 104 h 188"/>
                <a:gd name="T72" fmla="*/ 172 w 230"/>
                <a:gd name="T73" fmla="*/ 128 h 188"/>
                <a:gd name="T74" fmla="*/ 198 w 230"/>
                <a:gd name="T75" fmla="*/ 130 h 188"/>
                <a:gd name="T76" fmla="*/ 225 w 230"/>
                <a:gd name="T77" fmla="*/ 139 h 188"/>
                <a:gd name="T78" fmla="*/ 229 w 230"/>
                <a:gd name="T79" fmla="*/ 153 h 188"/>
                <a:gd name="T80" fmla="*/ 229 w 230"/>
                <a:gd name="T81"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188">
                  <a:moveTo>
                    <a:pt x="229" y="174"/>
                  </a:moveTo>
                  <a:lnTo>
                    <a:pt x="217" y="187"/>
                  </a:lnTo>
                  <a:lnTo>
                    <a:pt x="183" y="180"/>
                  </a:lnTo>
                  <a:lnTo>
                    <a:pt x="155" y="162"/>
                  </a:lnTo>
                  <a:lnTo>
                    <a:pt x="138" y="132"/>
                  </a:lnTo>
                  <a:lnTo>
                    <a:pt x="142" y="87"/>
                  </a:lnTo>
                  <a:lnTo>
                    <a:pt x="151" y="46"/>
                  </a:lnTo>
                  <a:lnTo>
                    <a:pt x="150" y="36"/>
                  </a:lnTo>
                  <a:lnTo>
                    <a:pt x="140" y="32"/>
                  </a:lnTo>
                  <a:lnTo>
                    <a:pt x="109" y="49"/>
                  </a:lnTo>
                  <a:lnTo>
                    <a:pt x="66" y="88"/>
                  </a:lnTo>
                  <a:lnTo>
                    <a:pt x="33" y="119"/>
                  </a:lnTo>
                  <a:lnTo>
                    <a:pt x="16" y="135"/>
                  </a:lnTo>
                  <a:lnTo>
                    <a:pt x="2" y="132"/>
                  </a:lnTo>
                  <a:lnTo>
                    <a:pt x="0" y="118"/>
                  </a:lnTo>
                  <a:lnTo>
                    <a:pt x="12" y="86"/>
                  </a:lnTo>
                  <a:lnTo>
                    <a:pt x="20" y="55"/>
                  </a:lnTo>
                  <a:lnTo>
                    <a:pt x="36" y="21"/>
                  </a:lnTo>
                  <a:lnTo>
                    <a:pt x="27" y="12"/>
                  </a:lnTo>
                  <a:lnTo>
                    <a:pt x="29" y="5"/>
                  </a:lnTo>
                  <a:lnTo>
                    <a:pt x="41" y="3"/>
                  </a:lnTo>
                  <a:lnTo>
                    <a:pt x="52" y="13"/>
                  </a:lnTo>
                  <a:lnTo>
                    <a:pt x="44" y="35"/>
                  </a:lnTo>
                  <a:lnTo>
                    <a:pt x="34" y="52"/>
                  </a:lnTo>
                  <a:lnTo>
                    <a:pt x="27" y="77"/>
                  </a:lnTo>
                  <a:lnTo>
                    <a:pt x="30" y="91"/>
                  </a:lnTo>
                  <a:lnTo>
                    <a:pt x="53" y="74"/>
                  </a:lnTo>
                  <a:lnTo>
                    <a:pt x="90" y="40"/>
                  </a:lnTo>
                  <a:lnTo>
                    <a:pt x="108" y="25"/>
                  </a:lnTo>
                  <a:lnTo>
                    <a:pt x="135" y="10"/>
                  </a:lnTo>
                  <a:lnTo>
                    <a:pt x="156" y="0"/>
                  </a:lnTo>
                  <a:lnTo>
                    <a:pt x="174" y="5"/>
                  </a:lnTo>
                  <a:lnTo>
                    <a:pt x="180" y="12"/>
                  </a:lnTo>
                  <a:lnTo>
                    <a:pt x="173" y="44"/>
                  </a:lnTo>
                  <a:lnTo>
                    <a:pt x="163" y="82"/>
                  </a:lnTo>
                  <a:lnTo>
                    <a:pt x="166" y="104"/>
                  </a:lnTo>
                  <a:lnTo>
                    <a:pt x="172" y="128"/>
                  </a:lnTo>
                  <a:lnTo>
                    <a:pt x="198" y="130"/>
                  </a:lnTo>
                  <a:lnTo>
                    <a:pt x="225" y="139"/>
                  </a:lnTo>
                  <a:lnTo>
                    <a:pt x="229" y="153"/>
                  </a:lnTo>
                  <a:lnTo>
                    <a:pt x="229" y="17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5" name="Freeform 33"/>
            <p:cNvSpPr>
              <a:spLocks/>
            </p:cNvSpPr>
            <p:nvPr/>
          </p:nvSpPr>
          <p:spPr bwMode="auto">
            <a:xfrm>
              <a:off x="4001" y="1921"/>
              <a:ext cx="225" cy="288"/>
            </a:xfrm>
            <a:custGeom>
              <a:avLst/>
              <a:gdLst>
                <a:gd name="T0" fmla="*/ 219 w 225"/>
                <a:gd name="T1" fmla="*/ 78 h 288"/>
                <a:gd name="T2" fmla="*/ 224 w 225"/>
                <a:gd name="T3" fmla="*/ 48 h 288"/>
                <a:gd name="T4" fmla="*/ 223 w 225"/>
                <a:gd name="T5" fmla="*/ 35 h 288"/>
                <a:gd name="T6" fmla="*/ 215 w 225"/>
                <a:gd name="T7" fmla="*/ 25 h 288"/>
                <a:gd name="T8" fmla="*/ 203 w 225"/>
                <a:gd name="T9" fmla="*/ 13 h 288"/>
                <a:gd name="T10" fmla="*/ 183 w 225"/>
                <a:gd name="T11" fmla="*/ 4 h 288"/>
                <a:gd name="T12" fmla="*/ 150 w 225"/>
                <a:gd name="T13" fmla="*/ 0 h 288"/>
                <a:gd name="T14" fmla="*/ 136 w 225"/>
                <a:gd name="T15" fmla="*/ 6 h 288"/>
                <a:gd name="T16" fmla="*/ 120 w 225"/>
                <a:gd name="T17" fmla="*/ 12 h 288"/>
                <a:gd name="T18" fmla="*/ 110 w 225"/>
                <a:gd name="T19" fmla="*/ 23 h 288"/>
                <a:gd name="T20" fmla="*/ 97 w 225"/>
                <a:gd name="T21" fmla="*/ 35 h 288"/>
                <a:gd name="T22" fmla="*/ 84 w 225"/>
                <a:gd name="T23" fmla="*/ 54 h 288"/>
                <a:gd name="T24" fmla="*/ 72 w 225"/>
                <a:gd name="T25" fmla="*/ 75 h 288"/>
                <a:gd name="T26" fmla="*/ 63 w 225"/>
                <a:gd name="T27" fmla="*/ 91 h 288"/>
                <a:gd name="T28" fmla="*/ 52 w 225"/>
                <a:gd name="T29" fmla="*/ 106 h 288"/>
                <a:gd name="T30" fmla="*/ 43 w 225"/>
                <a:gd name="T31" fmla="*/ 119 h 288"/>
                <a:gd name="T32" fmla="*/ 29 w 225"/>
                <a:gd name="T33" fmla="*/ 135 h 288"/>
                <a:gd name="T34" fmla="*/ 16 w 225"/>
                <a:gd name="T35" fmla="*/ 148 h 288"/>
                <a:gd name="T36" fmla="*/ 10 w 225"/>
                <a:gd name="T37" fmla="*/ 161 h 288"/>
                <a:gd name="T38" fmla="*/ 1 w 225"/>
                <a:gd name="T39" fmla="*/ 183 h 288"/>
                <a:gd name="T40" fmla="*/ 0 w 225"/>
                <a:gd name="T41" fmla="*/ 200 h 288"/>
                <a:gd name="T42" fmla="*/ 0 w 225"/>
                <a:gd name="T43" fmla="*/ 214 h 288"/>
                <a:gd name="T44" fmla="*/ 11 w 225"/>
                <a:gd name="T45" fmla="*/ 231 h 288"/>
                <a:gd name="T46" fmla="*/ 24 w 225"/>
                <a:gd name="T47" fmla="*/ 249 h 288"/>
                <a:gd name="T48" fmla="*/ 41 w 225"/>
                <a:gd name="T49" fmla="*/ 264 h 288"/>
                <a:gd name="T50" fmla="*/ 54 w 225"/>
                <a:gd name="T51" fmla="*/ 279 h 288"/>
                <a:gd name="T52" fmla="*/ 76 w 225"/>
                <a:gd name="T53" fmla="*/ 287 h 288"/>
                <a:gd name="T54" fmla="*/ 108 w 225"/>
                <a:gd name="T55" fmla="*/ 280 h 288"/>
                <a:gd name="T56" fmla="*/ 128 w 225"/>
                <a:gd name="T57" fmla="*/ 266 h 288"/>
                <a:gd name="T58" fmla="*/ 150 w 225"/>
                <a:gd name="T59" fmla="*/ 243 h 288"/>
                <a:gd name="T60" fmla="*/ 171 w 225"/>
                <a:gd name="T61" fmla="*/ 213 h 288"/>
                <a:gd name="T62" fmla="*/ 186 w 225"/>
                <a:gd name="T63" fmla="*/ 182 h 288"/>
                <a:gd name="T64" fmla="*/ 199 w 225"/>
                <a:gd name="T65" fmla="*/ 155 h 288"/>
                <a:gd name="T66" fmla="*/ 207 w 225"/>
                <a:gd name="T67" fmla="*/ 130 h 288"/>
                <a:gd name="T68" fmla="*/ 211 w 225"/>
                <a:gd name="T69" fmla="*/ 115 h 288"/>
                <a:gd name="T70" fmla="*/ 220 w 225"/>
                <a:gd name="T71" fmla="*/ 93 h 288"/>
                <a:gd name="T72" fmla="*/ 219 w 225"/>
                <a:gd name="T73" fmla="*/ 7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5" h="288">
                  <a:moveTo>
                    <a:pt x="219" y="78"/>
                  </a:moveTo>
                  <a:lnTo>
                    <a:pt x="224" y="48"/>
                  </a:lnTo>
                  <a:lnTo>
                    <a:pt x="223" y="35"/>
                  </a:lnTo>
                  <a:lnTo>
                    <a:pt x="215" y="25"/>
                  </a:lnTo>
                  <a:lnTo>
                    <a:pt x="203" y="13"/>
                  </a:lnTo>
                  <a:lnTo>
                    <a:pt x="183" y="4"/>
                  </a:lnTo>
                  <a:lnTo>
                    <a:pt x="150" y="0"/>
                  </a:lnTo>
                  <a:lnTo>
                    <a:pt x="136" y="6"/>
                  </a:lnTo>
                  <a:lnTo>
                    <a:pt x="120" y="12"/>
                  </a:lnTo>
                  <a:lnTo>
                    <a:pt x="110" y="23"/>
                  </a:lnTo>
                  <a:lnTo>
                    <a:pt x="97" y="35"/>
                  </a:lnTo>
                  <a:lnTo>
                    <a:pt x="84" y="54"/>
                  </a:lnTo>
                  <a:lnTo>
                    <a:pt x="72" y="75"/>
                  </a:lnTo>
                  <a:lnTo>
                    <a:pt x="63" y="91"/>
                  </a:lnTo>
                  <a:lnTo>
                    <a:pt x="52" y="106"/>
                  </a:lnTo>
                  <a:lnTo>
                    <a:pt x="43" y="119"/>
                  </a:lnTo>
                  <a:lnTo>
                    <a:pt x="29" y="135"/>
                  </a:lnTo>
                  <a:lnTo>
                    <a:pt x="16" y="148"/>
                  </a:lnTo>
                  <a:lnTo>
                    <a:pt x="10" y="161"/>
                  </a:lnTo>
                  <a:lnTo>
                    <a:pt x="1" y="183"/>
                  </a:lnTo>
                  <a:lnTo>
                    <a:pt x="0" y="200"/>
                  </a:lnTo>
                  <a:lnTo>
                    <a:pt x="0" y="214"/>
                  </a:lnTo>
                  <a:lnTo>
                    <a:pt x="11" y="231"/>
                  </a:lnTo>
                  <a:lnTo>
                    <a:pt x="24" y="249"/>
                  </a:lnTo>
                  <a:lnTo>
                    <a:pt x="41" y="264"/>
                  </a:lnTo>
                  <a:lnTo>
                    <a:pt x="54" y="279"/>
                  </a:lnTo>
                  <a:lnTo>
                    <a:pt x="76" y="287"/>
                  </a:lnTo>
                  <a:lnTo>
                    <a:pt x="108" y="280"/>
                  </a:lnTo>
                  <a:lnTo>
                    <a:pt x="128" y="266"/>
                  </a:lnTo>
                  <a:lnTo>
                    <a:pt x="150" y="243"/>
                  </a:lnTo>
                  <a:lnTo>
                    <a:pt x="171" y="213"/>
                  </a:lnTo>
                  <a:lnTo>
                    <a:pt x="186" y="182"/>
                  </a:lnTo>
                  <a:lnTo>
                    <a:pt x="199" y="155"/>
                  </a:lnTo>
                  <a:lnTo>
                    <a:pt x="207" y="130"/>
                  </a:lnTo>
                  <a:lnTo>
                    <a:pt x="211" y="115"/>
                  </a:lnTo>
                  <a:lnTo>
                    <a:pt x="220" y="93"/>
                  </a:lnTo>
                  <a:lnTo>
                    <a:pt x="219" y="78"/>
                  </a:lnTo>
                </a:path>
              </a:pathLst>
            </a:custGeom>
            <a:solidFill>
              <a:srgbClr val="CC99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46" name="Freeform 34"/>
            <p:cNvSpPr>
              <a:spLocks/>
            </p:cNvSpPr>
            <p:nvPr/>
          </p:nvSpPr>
          <p:spPr bwMode="auto">
            <a:xfrm>
              <a:off x="3994" y="1910"/>
              <a:ext cx="240" cy="304"/>
            </a:xfrm>
            <a:custGeom>
              <a:avLst/>
              <a:gdLst>
                <a:gd name="T0" fmla="*/ 223 w 240"/>
                <a:gd name="T1" fmla="*/ 41 h 304"/>
                <a:gd name="T2" fmla="*/ 188 w 240"/>
                <a:gd name="T3" fmla="*/ 41 h 304"/>
                <a:gd name="T4" fmla="*/ 153 w 240"/>
                <a:gd name="T5" fmla="*/ 101 h 304"/>
                <a:gd name="T6" fmla="*/ 170 w 240"/>
                <a:gd name="T7" fmla="*/ 42 h 304"/>
                <a:gd name="T8" fmla="*/ 147 w 240"/>
                <a:gd name="T9" fmla="*/ 20 h 304"/>
                <a:gd name="T10" fmla="*/ 110 w 240"/>
                <a:gd name="T11" fmla="*/ 50 h 304"/>
                <a:gd name="T12" fmla="*/ 139 w 240"/>
                <a:gd name="T13" fmla="*/ 102 h 304"/>
                <a:gd name="T14" fmla="*/ 125 w 240"/>
                <a:gd name="T15" fmla="*/ 104 h 304"/>
                <a:gd name="T16" fmla="*/ 97 w 240"/>
                <a:gd name="T17" fmla="*/ 67 h 304"/>
                <a:gd name="T18" fmla="*/ 61 w 240"/>
                <a:gd name="T19" fmla="*/ 129 h 304"/>
                <a:gd name="T20" fmla="*/ 61 w 240"/>
                <a:gd name="T21" fmla="*/ 184 h 304"/>
                <a:gd name="T22" fmla="*/ 89 w 240"/>
                <a:gd name="T23" fmla="*/ 218 h 304"/>
                <a:gd name="T24" fmla="*/ 35 w 240"/>
                <a:gd name="T25" fmla="*/ 167 h 304"/>
                <a:gd name="T26" fmla="*/ 12 w 240"/>
                <a:gd name="T27" fmla="*/ 216 h 304"/>
                <a:gd name="T28" fmla="*/ 44 w 240"/>
                <a:gd name="T29" fmla="*/ 263 h 304"/>
                <a:gd name="T30" fmla="*/ 86 w 240"/>
                <a:gd name="T31" fmla="*/ 222 h 304"/>
                <a:gd name="T32" fmla="*/ 123 w 240"/>
                <a:gd name="T33" fmla="*/ 157 h 304"/>
                <a:gd name="T34" fmla="*/ 152 w 240"/>
                <a:gd name="T35" fmla="*/ 107 h 304"/>
                <a:gd name="T36" fmla="*/ 208 w 240"/>
                <a:gd name="T37" fmla="*/ 99 h 304"/>
                <a:gd name="T38" fmla="*/ 200 w 240"/>
                <a:gd name="T39" fmla="*/ 116 h 304"/>
                <a:gd name="T40" fmla="*/ 148 w 240"/>
                <a:gd name="T41" fmla="*/ 123 h 304"/>
                <a:gd name="T42" fmla="*/ 119 w 240"/>
                <a:gd name="T43" fmla="*/ 191 h 304"/>
                <a:gd name="T44" fmla="*/ 149 w 240"/>
                <a:gd name="T45" fmla="*/ 211 h 304"/>
                <a:gd name="T46" fmla="*/ 172 w 240"/>
                <a:gd name="T47" fmla="*/ 210 h 304"/>
                <a:gd name="T48" fmla="*/ 123 w 240"/>
                <a:gd name="T49" fmla="*/ 229 h 304"/>
                <a:gd name="T50" fmla="*/ 94 w 240"/>
                <a:gd name="T51" fmla="*/ 239 h 304"/>
                <a:gd name="T52" fmla="*/ 63 w 240"/>
                <a:gd name="T53" fmla="*/ 265 h 304"/>
                <a:gd name="T54" fmla="*/ 72 w 240"/>
                <a:gd name="T55" fmla="*/ 288 h 304"/>
                <a:gd name="T56" fmla="*/ 131 w 240"/>
                <a:gd name="T57" fmla="*/ 268 h 304"/>
                <a:gd name="T58" fmla="*/ 173 w 240"/>
                <a:gd name="T59" fmla="*/ 222 h 304"/>
                <a:gd name="T60" fmla="*/ 207 w 240"/>
                <a:gd name="T61" fmla="*/ 152 h 304"/>
                <a:gd name="T62" fmla="*/ 216 w 240"/>
                <a:gd name="T63" fmla="*/ 155 h 304"/>
                <a:gd name="T64" fmla="*/ 184 w 240"/>
                <a:gd name="T65" fmla="*/ 230 h 304"/>
                <a:gd name="T66" fmla="*/ 117 w 240"/>
                <a:gd name="T67" fmla="*/ 298 h 304"/>
                <a:gd name="T68" fmla="*/ 47 w 240"/>
                <a:gd name="T69" fmla="*/ 291 h 304"/>
                <a:gd name="T70" fmla="*/ 20 w 240"/>
                <a:gd name="T71" fmla="*/ 259 h 304"/>
                <a:gd name="T72" fmla="*/ 4 w 240"/>
                <a:gd name="T73" fmla="*/ 199 h 304"/>
                <a:gd name="T74" fmla="*/ 27 w 240"/>
                <a:gd name="T75" fmla="*/ 150 h 304"/>
                <a:gd name="T76" fmla="*/ 62 w 240"/>
                <a:gd name="T77" fmla="*/ 104 h 304"/>
                <a:gd name="T78" fmla="*/ 106 w 240"/>
                <a:gd name="T79" fmla="*/ 41 h 304"/>
                <a:gd name="T80" fmla="*/ 159 w 240"/>
                <a:gd name="T81" fmla="*/ 0 h 304"/>
                <a:gd name="T82" fmla="*/ 218 w 240"/>
                <a:gd name="T83" fmla="*/ 23 h 304"/>
                <a:gd name="T84" fmla="*/ 232 w 240"/>
                <a:gd name="T85" fmla="*/ 78 h 304"/>
                <a:gd name="T86" fmla="*/ 221 w 240"/>
                <a:gd name="T87" fmla="*/ 113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304">
                  <a:moveTo>
                    <a:pt x="223" y="84"/>
                  </a:moveTo>
                  <a:lnTo>
                    <a:pt x="226" y="58"/>
                  </a:lnTo>
                  <a:lnTo>
                    <a:pt x="223" y="41"/>
                  </a:lnTo>
                  <a:lnTo>
                    <a:pt x="202" y="26"/>
                  </a:lnTo>
                  <a:lnTo>
                    <a:pt x="186" y="20"/>
                  </a:lnTo>
                  <a:lnTo>
                    <a:pt x="188" y="41"/>
                  </a:lnTo>
                  <a:lnTo>
                    <a:pt x="178" y="71"/>
                  </a:lnTo>
                  <a:lnTo>
                    <a:pt x="161" y="95"/>
                  </a:lnTo>
                  <a:lnTo>
                    <a:pt x="153" y="101"/>
                  </a:lnTo>
                  <a:lnTo>
                    <a:pt x="157" y="84"/>
                  </a:lnTo>
                  <a:lnTo>
                    <a:pt x="169" y="62"/>
                  </a:lnTo>
                  <a:lnTo>
                    <a:pt x="170" y="42"/>
                  </a:lnTo>
                  <a:lnTo>
                    <a:pt x="170" y="31"/>
                  </a:lnTo>
                  <a:lnTo>
                    <a:pt x="165" y="16"/>
                  </a:lnTo>
                  <a:lnTo>
                    <a:pt x="147" y="20"/>
                  </a:lnTo>
                  <a:lnTo>
                    <a:pt x="130" y="27"/>
                  </a:lnTo>
                  <a:lnTo>
                    <a:pt x="115" y="42"/>
                  </a:lnTo>
                  <a:lnTo>
                    <a:pt x="110" y="50"/>
                  </a:lnTo>
                  <a:lnTo>
                    <a:pt x="111" y="73"/>
                  </a:lnTo>
                  <a:lnTo>
                    <a:pt x="126" y="92"/>
                  </a:lnTo>
                  <a:lnTo>
                    <a:pt x="139" y="102"/>
                  </a:lnTo>
                  <a:lnTo>
                    <a:pt x="145" y="104"/>
                  </a:lnTo>
                  <a:lnTo>
                    <a:pt x="140" y="115"/>
                  </a:lnTo>
                  <a:lnTo>
                    <a:pt x="125" y="104"/>
                  </a:lnTo>
                  <a:lnTo>
                    <a:pt x="106" y="87"/>
                  </a:lnTo>
                  <a:lnTo>
                    <a:pt x="97" y="75"/>
                  </a:lnTo>
                  <a:lnTo>
                    <a:pt x="97" y="67"/>
                  </a:lnTo>
                  <a:lnTo>
                    <a:pt x="85" y="84"/>
                  </a:lnTo>
                  <a:lnTo>
                    <a:pt x="74" y="107"/>
                  </a:lnTo>
                  <a:lnTo>
                    <a:pt x="61" y="129"/>
                  </a:lnTo>
                  <a:lnTo>
                    <a:pt x="44" y="145"/>
                  </a:lnTo>
                  <a:lnTo>
                    <a:pt x="49" y="166"/>
                  </a:lnTo>
                  <a:lnTo>
                    <a:pt x="61" y="184"/>
                  </a:lnTo>
                  <a:lnTo>
                    <a:pt x="80" y="198"/>
                  </a:lnTo>
                  <a:lnTo>
                    <a:pt x="94" y="208"/>
                  </a:lnTo>
                  <a:lnTo>
                    <a:pt x="89" y="218"/>
                  </a:lnTo>
                  <a:lnTo>
                    <a:pt x="69" y="203"/>
                  </a:lnTo>
                  <a:lnTo>
                    <a:pt x="52" y="186"/>
                  </a:lnTo>
                  <a:lnTo>
                    <a:pt x="35" y="167"/>
                  </a:lnTo>
                  <a:lnTo>
                    <a:pt x="32" y="156"/>
                  </a:lnTo>
                  <a:lnTo>
                    <a:pt x="19" y="179"/>
                  </a:lnTo>
                  <a:lnTo>
                    <a:pt x="12" y="216"/>
                  </a:lnTo>
                  <a:lnTo>
                    <a:pt x="21" y="233"/>
                  </a:lnTo>
                  <a:lnTo>
                    <a:pt x="32" y="250"/>
                  </a:lnTo>
                  <a:lnTo>
                    <a:pt x="44" y="263"/>
                  </a:lnTo>
                  <a:lnTo>
                    <a:pt x="61" y="256"/>
                  </a:lnTo>
                  <a:lnTo>
                    <a:pt x="82" y="239"/>
                  </a:lnTo>
                  <a:lnTo>
                    <a:pt x="86" y="222"/>
                  </a:lnTo>
                  <a:lnTo>
                    <a:pt x="97" y="206"/>
                  </a:lnTo>
                  <a:lnTo>
                    <a:pt x="111" y="188"/>
                  </a:lnTo>
                  <a:lnTo>
                    <a:pt x="123" y="157"/>
                  </a:lnTo>
                  <a:lnTo>
                    <a:pt x="132" y="129"/>
                  </a:lnTo>
                  <a:lnTo>
                    <a:pt x="143" y="114"/>
                  </a:lnTo>
                  <a:lnTo>
                    <a:pt x="152" y="107"/>
                  </a:lnTo>
                  <a:lnTo>
                    <a:pt x="164" y="111"/>
                  </a:lnTo>
                  <a:lnTo>
                    <a:pt x="189" y="109"/>
                  </a:lnTo>
                  <a:lnTo>
                    <a:pt x="208" y="99"/>
                  </a:lnTo>
                  <a:lnTo>
                    <a:pt x="221" y="94"/>
                  </a:lnTo>
                  <a:lnTo>
                    <a:pt x="216" y="104"/>
                  </a:lnTo>
                  <a:lnTo>
                    <a:pt x="200" y="116"/>
                  </a:lnTo>
                  <a:lnTo>
                    <a:pt x="180" y="121"/>
                  </a:lnTo>
                  <a:lnTo>
                    <a:pt x="162" y="125"/>
                  </a:lnTo>
                  <a:lnTo>
                    <a:pt x="148" y="123"/>
                  </a:lnTo>
                  <a:lnTo>
                    <a:pt x="137" y="152"/>
                  </a:lnTo>
                  <a:lnTo>
                    <a:pt x="130" y="173"/>
                  </a:lnTo>
                  <a:lnTo>
                    <a:pt x="119" y="191"/>
                  </a:lnTo>
                  <a:lnTo>
                    <a:pt x="111" y="209"/>
                  </a:lnTo>
                  <a:lnTo>
                    <a:pt x="122" y="217"/>
                  </a:lnTo>
                  <a:lnTo>
                    <a:pt x="149" y="211"/>
                  </a:lnTo>
                  <a:lnTo>
                    <a:pt x="167" y="204"/>
                  </a:lnTo>
                  <a:lnTo>
                    <a:pt x="180" y="199"/>
                  </a:lnTo>
                  <a:lnTo>
                    <a:pt x="172" y="210"/>
                  </a:lnTo>
                  <a:lnTo>
                    <a:pt x="158" y="217"/>
                  </a:lnTo>
                  <a:lnTo>
                    <a:pt x="136" y="221"/>
                  </a:lnTo>
                  <a:lnTo>
                    <a:pt x="123" y="229"/>
                  </a:lnTo>
                  <a:lnTo>
                    <a:pt x="108" y="227"/>
                  </a:lnTo>
                  <a:lnTo>
                    <a:pt x="99" y="229"/>
                  </a:lnTo>
                  <a:lnTo>
                    <a:pt x="94" y="239"/>
                  </a:lnTo>
                  <a:lnTo>
                    <a:pt x="83" y="251"/>
                  </a:lnTo>
                  <a:lnTo>
                    <a:pt x="74" y="261"/>
                  </a:lnTo>
                  <a:lnTo>
                    <a:pt x="63" y="265"/>
                  </a:lnTo>
                  <a:lnTo>
                    <a:pt x="55" y="273"/>
                  </a:lnTo>
                  <a:lnTo>
                    <a:pt x="57" y="281"/>
                  </a:lnTo>
                  <a:lnTo>
                    <a:pt x="72" y="288"/>
                  </a:lnTo>
                  <a:lnTo>
                    <a:pt x="92" y="289"/>
                  </a:lnTo>
                  <a:lnTo>
                    <a:pt x="113" y="281"/>
                  </a:lnTo>
                  <a:lnTo>
                    <a:pt x="131" y="268"/>
                  </a:lnTo>
                  <a:lnTo>
                    <a:pt x="146" y="259"/>
                  </a:lnTo>
                  <a:lnTo>
                    <a:pt x="157" y="243"/>
                  </a:lnTo>
                  <a:lnTo>
                    <a:pt x="173" y="222"/>
                  </a:lnTo>
                  <a:lnTo>
                    <a:pt x="179" y="206"/>
                  </a:lnTo>
                  <a:lnTo>
                    <a:pt x="189" y="187"/>
                  </a:lnTo>
                  <a:lnTo>
                    <a:pt x="207" y="152"/>
                  </a:lnTo>
                  <a:lnTo>
                    <a:pt x="219" y="118"/>
                  </a:lnTo>
                  <a:lnTo>
                    <a:pt x="225" y="127"/>
                  </a:lnTo>
                  <a:lnTo>
                    <a:pt x="216" y="155"/>
                  </a:lnTo>
                  <a:lnTo>
                    <a:pt x="207" y="184"/>
                  </a:lnTo>
                  <a:lnTo>
                    <a:pt x="193" y="210"/>
                  </a:lnTo>
                  <a:lnTo>
                    <a:pt x="184" y="230"/>
                  </a:lnTo>
                  <a:lnTo>
                    <a:pt x="163" y="258"/>
                  </a:lnTo>
                  <a:lnTo>
                    <a:pt x="138" y="286"/>
                  </a:lnTo>
                  <a:lnTo>
                    <a:pt x="117" y="298"/>
                  </a:lnTo>
                  <a:lnTo>
                    <a:pt x="92" y="303"/>
                  </a:lnTo>
                  <a:lnTo>
                    <a:pt x="68" y="298"/>
                  </a:lnTo>
                  <a:lnTo>
                    <a:pt x="47" y="291"/>
                  </a:lnTo>
                  <a:lnTo>
                    <a:pt x="38" y="278"/>
                  </a:lnTo>
                  <a:lnTo>
                    <a:pt x="34" y="273"/>
                  </a:lnTo>
                  <a:lnTo>
                    <a:pt x="20" y="259"/>
                  </a:lnTo>
                  <a:lnTo>
                    <a:pt x="8" y="241"/>
                  </a:lnTo>
                  <a:lnTo>
                    <a:pt x="0" y="219"/>
                  </a:lnTo>
                  <a:lnTo>
                    <a:pt x="4" y="199"/>
                  </a:lnTo>
                  <a:lnTo>
                    <a:pt x="8" y="176"/>
                  </a:lnTo>
                  <a:lnTo>
                    <a:pt x="15" y="161"/>
                  </a:lnTo>
                  <a:lnTo>
                    <a:pt x="27" y="150"/>
                  </a:lnTo>
                  <a:lnTo>
                    <a:pt x="41" y="134"/>
                  </a:lnTo>
                  <a:lnTo>
                    <a:pt x="51" y="120"/>
                  </a:lnTo>
                  <a:lnTo>
                    <a:pt x="62" y="104"/>
                  </a:lnTo>
                  <a:lnTo>
                    <a:pt x="76" y="82"/>
                  </a:lnTo>
                  <a:lnTo>
                    <a:pt x="94" y="58"/>
                  </a:lnTo>
                  <a:lnTo>
                    <a:pt x="106" y="41"/>
                  </a:lnTo>
                  <a:lnTo>
                    <a:pt x="124" y="20"/>
                  </a:lnTo>
                  <a:lnTo>
                    <a:pt x="143" y="9"/>
                  </a:lnTo>
                  <a:lnTo>
                    <a:pt x="159" y="0"/>
                  </a:lnTo>
                  <a:lnTo>
                    <a:pt x="182" y="5"/>
                  </a:lnTo>
                  <a:lnTo>
                    <a:pt x="204" y="13"/>
                  </a:lnTo>
                  <a:lnTo>
                    <a:pt x="218" y="23"/>
                  </a:lnTo>
                  <a:lnTo>
                    <a:pt x="235" y="38"/>
                  </a:lnTo>
                  <a:lnTo>
                    <a:pt x="239" y="59"/>
                  </a:lnTo>
                  <a:lnTo>
                    <a:pt x="232" y="78"/>
                  </a:lnTo>
                  <a:lnTo>
                    <a:pt x="236" y="102"/>
                  </a:lnTo>
                  <a:lnTo>
                    <a:pt x="228" y="116"/>
                  </a:lnTo>
                  <a:lnTo>
                    <a:pt x="221" y="113"/>
                  </a:lnTo>
                  <a:lnTo>
                    <a:pt x="221" y="94"/>
                  </a:lnTo>
                  <a:lnTo>
                    <a:pt x="223" y="84"/>
                  </a:lnTo>
                </a:path>
              </a:pathLst>
            </a:custGeom>
            <a:solidFill>
              <a:srgbClr val="0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3347" name="Rectangle 35"/>
          <p:cNvSpPr>
            <a:spLocks noChangeArrowheads="1"/>
          </p:cNvSpPr>
          <p:nvPr/>
        </p:nvSpPr>
        <p:spPr bwMode="auto">
          <a:xfrm>
            <a:off x="9705976" y="25401"/>
            <a:ext cx="684213"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itchFamily="34" charset="0"/>
                <a:ea typeface="+mn-ea"/>
                <a:cs typeface="+mn-cs"/>
              </a:rPr>
              <a:t>14.3</a:t>
            </a:r>
          </a:p>
        </p:txBody>
      </p:sp>
    </p:spTree>
    <p:extLst>
      <p:ext uri="{BB962C8B-B14F-4D97-AF65-F5344CB8AC3E}">
        <p14:creationId xmlns:p14="http://schemas.microsoft.com/office/powerpoint/2010/main" val="2619947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03938" y="640081"/>
            <a:ext cx="2608655" cy="5257799"/>
          </a:xfrm>
        </p:spPr>
        <p:txBody>
          <a:bodyPr>
            <a:normAutofit/>
          </a:bodyPr>
          <a:lstStyle/>
          <a:p>
            <a:r>
              <a:rPr lang="en-US" sz="3600" b="1" dirty="0">
                <a:solidFill>
                  <a:srgbClr val="2C2C2C"/>
                </a:solidFill>
              </a:rPr>
              <a:t>Example 8</a:t>
            </a:r>
            <a:br>
              <a:rPr lang="en-US" sz="3600" b="1" dirty="0">
                <a:solidFill>
                  <a:srgbClr val="2C2C2C"/>
                </a:solidFill>
              </a:rPr>
            </a:br>
            <a:br>
              <a:rPr lang="en-US" sz="3600" b="1" dirty="0">
                <a:solidFill>
                  <a:srgbClr val="2C2C2C"/>
                </a:solidFill>
              </a:rPr>
            </a:br>
            <a:r>
              <a:rPr lang="en-US" sz="6000" b="1" dirty="0">
                <a:solidFill>
                  <a:srgbClr val="C00000"/>
                </a:solidFill>
              </a:rPr>
              <a:t>U Curve Theory</a:t>
            </a:r>
            <a:endParaRPr lang="en-US" sz="3600" b="1" dirty="0">
              <a:solidFill>
                <a:srgbClr val="C00000"/>
              </a:solidFill>
            </a:endParaRP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srcRect r="6147" b="2"/>
          <a:stretch/>
        </p:blipFill>
        <p:spPr>
          <a:xfrm>
            <a:off x="4062964" y="942538"/>
            <a:ext cx="7163222" cy="4808332"/>
          </a:xfrm>
          <a:prstGeom prst="rect">
            <a:avLst/>
          </a:prstGeom>
          <a:effectLst/>
        </p:spPr>
      </p:pic>
      <p:sp>
        <p:nvSpPr>
          <p:cNvPr id="3" name="Footer Placeholder 2"/>
          <p:cNvSpPr>
            <a:spLocks noGrp="1"/>
          </p:cNvSpPr>
          <p:nvPr>
            <p:ph type="ftr" sz="quarter" idx="10"/>
          </p:nvPr>
        </p:nvSpPr>
        <p:spPr>
          <a:xfrm>
            <a:off x="4038600" y="6356350"/>
            <a:ext cx="4114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595959"/>
                </a:solidFill>
                <a:effectLst/>
                <a:uLnTx/>
                <a:uFillTx/>
                <a:latin typeface="Calibri" panose="020F0502020204030204"/>
                <a:ea typeface="+mn-ea"/>
                <a:cs typeface="+mn-cs"/>
              </a:rPr>
              <a:t>Dr Jugindar Singh</a:t>
            </a:r>
          </a:p>
        </p:txBody>
      </p:sp>
      <p:sp>
        <p:nvSpPr>
          <p:cNvPr id="8" name="TextBox 7">
            <a:extLst>
              <a:ext uri="{FF2B5EF4-FFF2-40B4-BE49-F238E27FC236}">
                <a16:creationId xmlns:a16="http://schemas.microsoft.com/office/drawing/2014/main" id="{E445B6D3-1D9C-4C02-890E-92F45B3CC37D}"/>
              </a:ext>
            </a:extLst>
          </p:cNvPr>
          <p:cNvSpPr txBox="1"/>
          <p:nvPr/>
        </p:nvSpPr>
        <p:spPr>
          <a:xfrm>
            <a:off x="4038599" y="5713214"/>
            <a:ext cx="5873931" cy="461665"/>
          </a:xfrm>
          <a:prstGeom prst="rect">
            <a:avLst/>
          </a:prstGeom>
          <a:noFill/>
        </p:spPr>
        <p:txBody>
          <a:bodyPr wrap="square">
            <a:spAutoFit/>
          </a:bodyPr>
          <a:lstStyle/>
          <a:p>
            <a:r>
              <a:rPr lang="en-MY" sz="2400" b="0" i="0" dirty="0">
                <a:solidFill>
                  <a:srgbClr val="C00000"/>
                </a:solidFill>
                <a:effectLst/>
                <a:latin typeface="Times" panose="02020603050405020304" pitchFamily="18" charset="0"/>
              </a:rPr>
              <a:t>Oberg 1960</a:t>
            </a:r>
            <a:endParaRPr lang="en-MY" sz="2400" dirty="0">
              <a:solidFill>
                <a:srgbClr val="C00000"/>
              </a:solidFill>
            </a:endParaRPr>
          </a:p>
        </p:txBody>
      </p:sp>
    </p:spTree>
    <p:extLst>
      <p:ext uri="{BB962C8B-B14F-4D97-AF65-F5344CB8AC3E}">
        <p14:creationId xmlns:p14="http://schemas.microsoft.com/office/powerpoint/2010/main" val="2420595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A8524C-AB81-4AA7-838B-1898645FCB38}"/>
              </a:ext>
            </a:extLst>
          </p:cNvPr>
          <p:cNvSpPr>
            <a:spLocks noGrp="1"/>
          </p:cNvSpPr>
          <p:nvPr>
            <p:ph type="title"/>
          </p:nvPr>
        </p:nvSpPr>
        <p:spPr>
          <a:xfrm>
            <a:off x="722085" y="0"/>
            <a:ext cx="10515600" cy="671443"/>
          </a:xfrm>
        </p:spPr>
        <p:txBody>
          <a:bodyPr anchor="ctr">
            <a:normAutofit fontScale="90000"/>
          </a:bodyPr>
          <a:lstStyle/>
          <a:p>
            <a:r>
              <a:rPr lang="en-MY" sz="5200" dirty="0">
                <a:solidFill>
                  <a:srgbClr val="C00000"/>
                </a:solidFill>
              </a:rPr>
              <a:t>Example 9: Change Curve</a:t>
            </a:r>
          </a:p>
        </p:txBody>
      </p:sp>
      <p:pic>
        <p:nvPicPr>
          <p:cNvPr id="3" name="Picture 2">
            <a:extLst>
              <a:ext uri="{FF2B5EF4-FFF2-40B4-BE49-F238E27FC236}">
                <a16:creationId xmlns:a16="http://schemas.microsoft.com/office/drawing/2014/main" id="{47287A15-5017-46B7-A16C-7A0ED9010748}"/>
              </a:ext>
            </a:extLst>
          </p:cNvPr>
          <p:cNvPicPr>
            <a:picLocks noChangeAspect="1"/>
          </p:cNvPicPr>
          <p:nvPr/>
        </p:nvPicPr>
        <p:blipFill rotWithShape="1">
          <a:blip r:embed="rId2"/>
          <a:srcRect t="10667" r="-1" b="4666"/>
          <a:stretch/>
        </p:blipFill>
        <p:spPr>
          <a:xfrm>
            <a:off x="0" y="1030514"/>
            <a:ext cx="12192000" cy="5827486"/>
          </a:xfrm>
          <a:prstGeom prst="rect">
            <a:avLst/>
          </a:prstGeom>
          <a:ln>
            <a:solidFill>
              <a:schemeClr val="accent1"/>
            </a:solidFill>
          </a:ln>
        </p:spPr>
      </p:pic>
    </p:spTree>
    <p:extLst>
      <p:ext uri="{BB962C8B-B14F-4D97-AF65-F5344CB8AC3E}">
        <p14:creationId xmlns:p14="http://schemas.microsoft.com/office/powerpoint/2010/main" val="428641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0" y="-1"/>
            <a:ext cx="6324600" cy="4782483"/>
          </a:xfrm>
          <a:ln>
            <a:solidFill>
              <a:schemeClr val="accent1"/>
            </a:solidFill>
          </a:ln>
        </p:spPr>
        <p:txBody>
          <a:bodyPr/>
          <a:lstStyle/>
          <a:p>
            <a:pPr marL="609600" indent="-609600">
              <a:buNone/>
            </a:pPr>
            <a:r>
              <a:rPr lang="en-US" sz="3700" b="1" dirty="0">
                <a:solidFill>
                  <a:schemeClr val="bg2"/>
                </a:solidFill>
              </a:rPr>
              <a:t>    </a:t>
            </a:r>
            <a:r>
              <a:rPr lang="en-US" sz="3700" b="1" dirty="0">
                <a:solidFill>
                  <a:srgbClr val="002060"/>
                </a:solidFill>
              </a:rPr>
              <a:t>Example 10 </a:t>
            </a:r>
          </a:p>
          <a:p>
            <a:pPr marL="609600" indent="-609600">
              <a:buNone/>
            </a:pPr>
            <a:r>
              <a:rPr lang="en-US" sz="3600" b="1" dirty="0">
                <a:solidFill>
                  <a:srgbClr val="FF0000"/>
                </a:solidFill>
              </a:rPr>
              <a:t>Customer Satisfaction</a:t>
            </a:r>
          </a:p>
          <a:p>
            <a:pPr marL="609600" indent="-609600">
              <a:buNone/>
            </a:pPr>
            <a:r>
              <a:rPr lang="en-US" sz="2400" b="1" dirty="0">
                <a:solidFill>
                  <a:srgbClr val="FF0000"/>
                </a:solidFill>
                <a:latin typeface="Comic Sans MS" pitchFamily="66" charset="0"/>
              </a:rPr>
              <a:t>Kano Model: (</a:t>
            </a:r>
            <a:r>
              <a:rPr lang="en-US" sz="2400" b="1" dirty="0" err="1">
                <a:solidFill>
                  <a:srgbClr val="FF0000"/>
                </a:solidFill>
                <a:latin typeface="Comic Sans MS" pitchFamily="66" charset="0"/>
              </a:rPr>
              <a:t>Dr.Nariaki</a:t>
            </a:r>
            <a:r>
              <a:rPr lang="en-US" sz="2400" b="1" dirty="0">
                <a:solidFill>
                  <a:srgbClr val="FF0000"/>
                </a:solidFill>
                <a:latin typeface="Comic Sans MS" pitchFamily="66" charset="0"/>
              </a:rPr>
              <a:t> Kano)</a:t>
            </a:r>
          </a:p>
          <a:p>
            <a:pPr marL="609600" indent="-609600" algn="just">
              <a:buNone/>
            </a:pPr>
            <a:r>
              <a:rPr lang="en-US" sz="4000" b="1" dirty="0"/>
              <a:t>    </a:t>
            </a:r>
            <a:r>
              <a:rPr lang="en-US" sz="2000" b="1" dirty="0"/>
              <a:t>Kano model distinguishes between three types of product or service requirements which influence customer satisfaction in different ways when met.</a:t>
            </a:r>
          </a:p>
          <a:p>
            <a:pPr marL="609600" indent="-609600" algn="just">
              <a:buFontTx/>
              <a:buAutoNum type="arabicPeriod"/>
            </a:pPr>
            <a:r>
              <a:rPr lang="en-US" sz="2000" b="1" dirty="0"/>
              <a:t>Basic attributes</a:t>
            </a:r>
          </a:p>
          <a:p>
            <a:pPr marL="609600" indent="-609600" algn="just">
              <a:buFontTx/>
              <a:buAutoNum type="arabicPeriod"/>
            </a:pPr>
            <a:r>
              <a:rPr lang="en-US" sz="2000" b="1" dirty="0"/>
              <a:t>Performance attributes</a:t>
            </a:r>
          </a:p>
          <a:p>
            <a:pPr marL="609600" indent="-609600" algn="just">
              <a:buFontTx/>
              <a:buAutoNum type="arabicPeriod"/>
            </a:pPr>
            <a:r>
              <a:rPr lang="en-US" sz="2000" b="1" dirty="0"/>
              <a:t>Excitement attributes</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732472"/>
            <a:ext cx="5867400" cy="411926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 y="4851738"/>
            <a:ext cx="12192000" cy="1938992"/>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0070C0"/>
                </a:solidFill>
                <a:effectLst/>
                <a:uLnTx/>
                <a:uFillTx/>
                <a:latin typeface="Calibri" panose="020F0502020204030204"/>
                <a:ea typeface="+mn-ea"/>
                <a:cs typeface="+mn-cs"/>
              </a:rPr>
              <a:t>Basic Needs:  </a:t>
            </a:r>
            <a:r>
              <a:rPr kumimoji="0" lang="en-US" sz="2000" b="1" i="1" u="none" strike="noStrike" kern="1200" cap="none" spc="0" normalizeH="0" baseline="0" noProof="0" dirty="0" err="1">
                <a:ln>
                  <a:noFill/>
                </a:ln>
                <a:solidFill>
                  <a:srgbClr val="0070C0"/>
                </a:solidFill>
                <a:effectLst/>
                <a:uLnTx/>
                <a:uFillTx/>
                <a:latin typeface="Calibri" panose="020F0502020204030204"/>
                <a:ea typeface="+mn-ea"/>
                <a:cs typeface="+mn-cs"/>
              </a:rPr>
              <a:t>Dissatisfiers</a:t>
            </a:r>
            <a:r>
              <a:rPr kumimoji="0" lang="en-US" sz="2000" b="0" i="1" u="none" strike="noStrike" kern="1200" cap="none" spc="0" normalizeH="0" baseline="0" noProof="0" dirty="0">
                <a:ln>
                  <a:noFill/>
                </a:ln>
                <a:solidFill>
                  <a:srgbClr val="FF0000"/>
                </a:solidFill>
                <a:effectLst/>
                <a:uLnTx/>
                <a:uFillTx/>
                <a:latin typeface="Calibri" panose="020F0502020204030204"/>
                <a:ea typeface="+mn-ea"/>
                <a:cs typeface="+mn-cs"/>
              </a:rPr>
              <a:t> is a product or service characteristics that the customer takes for granted. Absence of basic attributes results in extreme customer dissatisfaction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Performance Needs – Satisfiers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satisfier is something that customer want in their product or service, and usually ask for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Calibri" panose="020F0502020204030204"/>
                <a:ea typeface="+mn-ea"/>
                <a:cs typeface="+mn-cs"/>
              </a:rPr>
              <a:t>Excitement Needs – Delighters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 delighter is unspoken or unexpected requirement of a customer and can result into high level of customer satisfaction.</a:t>
            </a:r>
          </a:p>
        </p:txBody>
      </p:sp>
      <p:sp>
        <p:nvSpPr>
          <p:cNvPr id="3" name="Rectangle 2"/>
          <p:cNvSpPr/>
          <p:nvPr/>
        </p:nvSpPr>
        <p:spPr>
          <a:xfrm>
            <a:off x="6429828" y="67270"/>
            <a:ext cx="5762171" cy="646331"/>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Prof. Kano pointed out that not all product/service attributes have same role in satisfying customer needs</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Tree>
    <p:extLst>
      <p:ext uri="{BB962C8B-B14F-4D97-AF65-F5344CB8AC3E}">
        <p14:creationId xmlns:p14="http://schemas.microsoft.com/office/powerpoint/2010/main" val="97726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DEBEE0-62B5-4B8B-8199-6E0DE2D82D7E}"/>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4" name="TextBox 3">
            <a:extLst>
              <a:ext uri="{FF2B5EF4-FFF2-40B4-BE49-F238E27FC236}">
                <a16:creationId xmlns:a16="http://schemas.microsoft.com/office/drawing/2014/main" id="{8E5BB86A-D459-4035-B13B-013E3ACD375F}"/>
              </a:ext>
            </a:extLst>
          </p:cNvPr>
          <p:cNvSpPr txBox="1"/>
          <p:nvPr/>
        </p:nvSpPr>
        <p:spPr>
          <a:xfrm>
            <a:off x="261256" y="258020"/>
            <a:ext cx="11930743" cy="1077218"/>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
                <a:ea typeface="+mn-ea"/>
                <a:cs typeface="+mn-cs"/>
              </a:rPr>
              <a:t>LO1: Propose the theories or models that underpin the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031FAF5B-8A23-47E2-BC6A-E917C69527B1}"/>
              </a:ext>
            </a:extLst>
          </p:cNvPr>
          <p:cNvPicPr>
            <a:picLocks noChangeAspect="1"/>
          </p:cNvPicPr>
          <p:nvPr/>
        </p:nvPicPr>
        <p:blipFill>
          <a:blip r:embed="rId2"/>
          <a:stretch>
            <a:fillRect/>
          </a:stretch>
        </p:blipFill>
        <p:spPr>
          <a:xfrm>
            <a:off x="1219200" y="990600"/>
            <a:ext cx="9753600" cy="4876800"/>
          </a:xfrm>
          <a:prstGeom prst="rect">
            <a:avLst/>
          </a:prstGeom>
        </p:spPr>
      </p:pic>
    </p:spTree>
    <p:extLst>
      <p:ext uri="{BB962C8B-B14F-4D97-AF65-F5344CB8AC3E}">
        <p14:creationId xmlns:p14="http://schemas.microsoft.com/office/powerpoint/2010/main" val="2044739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CA5191E-52F2-4182-86D1-B4C5A74A5F1D}"/>
              </a:ext>
            </a:extLst>
          </p:cNvPr>
          <p:cNvSpPr>
            <a:spLocks noGrp="1"/>
          </p:cNvSpPr>
          <p:nvPr>
            <p:ph type="title"/>
          </p:nvPr>
        </p:nvSpPr>
        <p:spPr>
          <a:xfrm>
            <a:off x="1113810" y="1886857"/>
            <a:ext cx="4036334" cy="3630784"/>
          </a:xfrm>
        </p:spPr>
        <p:txBody>
          <a:bodyPr vert="horz" lIns="91440" tIns="45720" rIns="91440" bIns="45720" rtlCol="0" anchor="t">
            <a:normAutofit/>
          </a:bodyPr>
          <a:lstStyle/>
          <a:p>
            <a:r>
              <a:rPr lang="en-US" sz="5400" dirty="0"/>
              <a:t>Ansoff Matrix</a:t>
            </a:r>
            <a:br>
              <a:rPr lang="en-US" sz="5400" dirty="0"/>
            </a:br>
            <a:r>
              <a:rPr lang="en-US" dirty="0">
                <a:solidFill>
                  <a:srgbClr val="C00000"/>
                </a:solidFill>
              </a:rPr>
              <a:t>Intensive Growth Theories</a:t>
            </a:r>
            <a:endParaRPr lang="en-US" sz="5400" dirty="0">
              <a:solidFill>
                <a:srgbClr val="C00000"/>
              </a:solidFill>
            </a:endParaRP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62672372-4587-419C-B971-49BA32947732}"/>
              </a:ext>
            </a:extLst>
          </p:cNvPr>
          <p:cNvPicPr>
            <a:picLocks noGrp="1" noChangeAspect="1"/>
          </p:cNvPicPr>
          <p:nvPr>
            <p:ph idx="1"/>
          </p:nvPr>
        </p:nvPicPr>
        <p:blipFill rotWithShape="1">
          <a:blip r:embed="rId2"/>
          <a:srcRect r="3" b="6702"/>
          <a:stretch/>
        </p:blipFill>
        <p:spPr>
          <a:xfrm>
            <a:off x="5922492" y="666728"/>
            <a:ext cx="5536001" cy="5465791"/>
          </a:xfrm>
          <a:prstGeom prst="rect">
            <a:avLst/>
          </a:prstGeom>
        </p:spPr>
      </p:pic>
      <p:sp>
        <p:nvSpPr>
          <p:cNvPr id="3" name="TextBox 2">
            <a:extLst>
              <a:ext uri="{FF2B5EF4-FFF2-40B4-BE49-F238E27FC236}">
                <a16:creationId xmlns:a16="http://schemas.microsoft.com/office/drawing/2014/main" id="{10088F5E-9F7C-4CB9-AB07-B9E21C347405}"/>
              </a:ext>
            </a:extLst>
          </p:cNvPr>
          <p:cNvSpPr txBox="1"/>
          <p:nvPr/>
        </p:nvSpPr>
        <p:spPr>
          <a:xfrm>
            <a:off x="535666" y="666728"/>
            <a:ext cx="1621791" cy="461665"/>
          </a:xfrm>
          <a:prstGeom prst="rect">
            <a:avLst/>
          </a:prstGeom>
          <a:noFill/>
        </p:spPr>
        <p:txBody>
          <a:bodyPr wrap="none" rtlCol="0">
            <a:spAutoFit/>
          </a:bodyPr>
          <a:lstStyle/>
          <a:p>
            <a:r>
              <a:rPr lang="en-MY" sz="2400" dirty="0">
                <a:solidFill>
                  <a:srgbClr val="002060"/>
                </a:solidFill>
              </a:rPr>
              <a:t>Example 11</a:t>
            </a:r>
          </a:p>
        </p:txBody>
      </p:sp>
    </p:spTree>
    <p:extLst>
      <p:ext uri="{BB962C8B-B14F-4D97-AF65-F5344CB8AC3E}">
        <p14:creationId xmlns:p14="http://schemas.microsoft.com/office/powerpoint/2010/main" val="1634706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3E7E03D3-931D-4353-B1A4-F9869D093B14}"/>
              </a:ext>
            </a:extLst>
          </p:cNvPr>
          <p:cNvPicPr>
            <a:picLocks noGrp="1" noChangeAspect="1"/>
          </p:cNvPicPr>
          <p:nvPr>
            <p:ph idx="1"/>
          </p:nvPr>
        </p:nvPicPr>
        <p:blipFill rotWithShape="1">
          <a:blip r:embed="rId2"/>
          <a:srcRect r="1334"/>
          <a:stretch/>
        </p:blipFill>
        <p:spPr>
          <a:xfrm>
            <a:off x="20" y="10"/>
            <a:ext cx="12191980" cy="6857990"/>
          </a:xfrm>
          <a:prstGeom prst="rect">
            <a:avLst/>
          </a:prstGeom>
        </p:spPr>
      </p:pic>
      <p:sp>
        <p:nvSpPr>
          <p:cNvPr id="3" name="TextBox 2">
            <a:extLst>
              <a:ext uri="{FF2B5EF4-FFF2-40B4-BE49-F238E27FC236}">
                <a16:creationId xmlns:a16="http://schemas.microsoft.com/office/drawing/2014/main" id="{62A3F13C-2BF1-4F80-8A45-5F9ABFCAB03B}"/>
              </a:ext>
            </a:extLst>
          </p:cNvPr>
          <p:cNvSpPr txBox="1"/>
          <p:nvPr/>
        </p:nvSpPr>
        <p:spPr>
          <a:xfrm>
            <a:off x="535666" y="666728"/>
            <a:ext cx="1621791" cy="461665"/>
          </a:xfrm>
          <a:prstGeom prst="rect">
            <a:avLst/>
          </a:prstGeom>
          <a:noFill/>
        </p:spPr>
        <p:txBody>
          <a:bodyPr wrap="none" rtlCol="0">
            <a:spAutoFit/>
          </a:bodyPr>
          <a:lstStyle/>
          <a:p>
            <a:r>
              <a:rPr lang="en-MY" sz="2400" dirty="0">
                <a:solidFill>
                  <a:srgbClr val="002060"/>
                </a:solidFill>
              </a:rPr>
              <a:t>Example 12</a:t>
            </a:r>
          </a:p>
        </p:txBody>
      </p:sp>
    </p:spTree>
    <p:extLst>
      <p:ext uri="{BB962C8B-B14F-4D97-AF65-F5344CB8AC3E}">
        <p14:creationId xmlns:p14="http://schemas.microsoft.com/office/powerpoint/2010/main" val="2711299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2578" name="Rectangle 2"/>
          <p:cNvSpPr>
            <a:spLocks noGrp="1" noChangeArrowheads="1"/>
          </p:cNvSpPr>
          <p:nvPr>
            <p:ph type="title"/>
          </p:nvPr>
        </p:nvSpPr>
        <p:spPr>
          <a:xfrm>
            <a:off x="808638" y="386930"/>
            <a:ext cx="9236700" cy="1188950"/>
          </a:xfrm>
        </p:spPr>
        <p:txBody>
          <a:bodyPr anchor="b">
            <a:normAutofit/>
          </a:bodyPr>
          <a:lstStyle/>
          <a:p>
            <a:r>
              <a:rPr lang="en-US" sz="5400" b="1" dirty="0">
                <a:solidFill>
                  <a:srgbClr val="C00000"/>
                </a:solidFill>
              </a:rPr>
              <a:t>The Pecking-Order Theory</a:t>
            </a:r>
          </a:p>
        </p:txBody>
      </p:sp>
      <p:grpSp>
        <p:nvGrpSpPr>
          <p:cNvPr id="74" name="Group 7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5" name="Rectangle 74">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8" name="Rectangle 7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2579" name="Rectangle 3"/>
          <p:cNvSpPr>
            <a:spLocks noGrp="1" noChangeArrowheads="1"/>
          </p:cNvSpPr>
          <p:nvPr>
            <p:ph type="body" idx="1"/>
          </p:nvPr>
        </p:nvSpPr>
        <p:spPr>
          <a:xfrm>
            <a:off x="1" y="1696003"/>
            <a:ext cx="12191999" cy="4654921"/>
          </a:xfrm>
          <a:solidFill>
            <a:schemeClr val="bg1"/>
          </a:solidFill>
        </p:spPr>
        <p:txBody>
          <a:bodyPr anchor="ctr">
            <a:normAutofit/>
          </a:bodyPr>
          <a:lstStyle/>
          <a:p>
            <a:pPr marL="0" indent="0">
              <a:buNone/>
            </a:pPr>
            <a:r>
              <a:rPr lang="en-US" dirty="0"/>
              <a:t>The pecking order theory  suggests that there is an order of preference for the firm of capital sources when funding is needed. The firm will seek to satisfy funding needs in the following order:</a:t>
            </a:r>
          </a:p>
          <a:p>
            <a:pPr marL="457200" indent="-457200">
              <a:buFont typeface="+mj-lt"/>
              <a:buAutoNum type="arabicPeriod"/>
            </a:pPr>
            <a:r>
              <a:rPr lang="en-US" dirty="0"/>
              <a:t>Internal funds (Use internal financing first).</a:t>
            </a:r>
          </a:p>
          <a:p>
            <a:pPr marL="457200" indent="-457200">
              <a:buFont typeface="+mj-lt"/>
              <a:buAutoNum type="arabicPeriod"/>
            </a:pPr>
            <a:r>
              <a:rPr lang="en-US" dirty="0"/>
              <a:t>External funds</a:t>
            </a:r>
          </a:p>
          <a:p>
            <a:pPr lvl="1"/>
            <a:r>
              <a:rPr lang="en-US" sz="2800" dirty="0"/>
              <a:t>Debt (Issue debt next, new equity last)</a:t>
            </a:r>
          </a:p>
          <a:p>
            <a:pPr lvl="1"/>
            <a:r>
              <a:rPr lang="en-US" sz="2800" dirty="0"/>
              <a:t>Equity</a:t>
            </a:r>
          </a:p>
          <a:p>
            <a:pPr marL="114300" indent="0">
              <a:buNone/>
            </a:pPr>
            <a:r>
              <a:rPr lang="en-US" sz="2400" dirty="0"/>
              <a:t>The pecking order theory recognizes that different types of capital have different costs. This leads to a pecking order in the financing choices that managers make. Managers choose the least expensive capital first then move to increasingly costly capital when the lower-cost sources of capital are no longer available.</a:t>
            </a:r>
          </a:p>
          <a:p>
            <a:pPr marL="114300" indent="0">
              <a:buNone/>
            </a:pPr>
            <a:endParaRPr lang="en-US" sz="1900" dirty="0"/>
          </a:p>
        </p:txBody>
      </p:sp>
      <p:sp>
        <p:nvSpPr>
          <p:cNvPr id="9" name="TextBox 8">
            <a:extLst>
              <a:ext uri="{FF2B5EF4-FFF2-40B4-BE49-F238E27FC236}">
                <a16:creationId xmlns:a16="http://schemas.microsoft.com/office/drawing/2014/main" id="{DCA83127-4F41-40E1-A61A-962ADFED234E}"/>
              </a:ext>
            </a:extLst>
          </p:cNvPr>
          <p:cNvSpPr txBox="1"/>
          <p:nvPr/>
        </p:nvSpPr>
        <p:spPr>
          <a:xfrm>
            <a:off x="808638" y="386930"/>
            <a:ext cx="1621791" cy="461665"/>
          </a:xfrm>
          <a:prstGeom prst="rect">
            <a:avLst/>
          </a:prstGeom>
          <a:noFill/>
        </p:spPr>
        <p:txBody>
          <a:bodyPr wrap="none" rtlCol="0">
            <a:spAutoFit/>
          </a:bodyPr>
          <a:lstStyle/>
          <a:p>
            <a:r>
              <a:rPr lang="en-MY" sz="2400" dirty="0">
                <a:solidFill>
                  <a:srgbClr val="002060"/>
                </a:solidFill>
              </a:rPr>
              <a:t>Example 13</a:t>
            </a:r>
          </a:p>
        </p:txBody>
      </p:sp>
    </p:spTree>
    <p:extLst>
      <p:ext uri="{BB962C8B-B14F-4D97-AF65-F5344CB8AC3E}">
        <p14:creationId xmlns:p14="http://schemas.microsoft.com/office/powerpoint/2010/main" val="89287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4294967295"/>
          </p:nvPr>
        </p:nvSpPr>
        <p:spPr>
          <a:xfrm>
            <a:off x="8077200" y="6248400"/>
            <a:ext cx="19050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C7BD6-0A89-48E0-957D-A781A6B4B320}" type="slidenum">
              <a:rPr kumimoji="0" lang="en-US" altLang="zh-TW"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zh-TW"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pSp>
        <p:nvGrpSpPr>
          <p:cNvPr id="77838" name="Group 14"/>
          <p:cNvGrpSpPr>
            <a:grpSpLocks/>
          </p:cNvGrpSpPr>
          <p:nvPr/>
        </p:nvGrpSpPr>
        <p:grpSpPr bwMode="auto">
          <a:xfrm>
            <a:off x="1676400" y="714307"/>
            <a:ext cx="4572000" cy="2530475"/>
            <a:chOff x="340" y="890"/>
            <a:chExt cx="2880" cy="1594"/>
          </a:xfrm>
        </p:grpSpPr>
        <p:sp>
          <p:nvSpPr>
            <p:cNvPr id="77835" name="Text Box 11"/>
            <p:cNvSpPr txBox="1">
              <a:spLocks noChangeArrowheads="1"/>
            </p:cNvSpPr>
            <p:nvPr/>
          </p:nvSpPr>
          <p:spPr bwMode="auto">
            <a:xfrm>
              <a:off x="340" y="890"/>
              <a:ext cx="816" cy="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Arial" charset="0"/>
                  <a:ea typeface="新細明體" panose="02020500000000000000" pitchFamily="18" charset="-120"/>
                  <a:cs typeface="+mn-cs"/>
                </a:rPr>
                <a:t>4</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McCarthy</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(1960)</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Product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Price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Promotion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Place</a:t>
              </a:r>
            </a:p>
          </p:txBody>
        </p:sp>
        <p:sp>
          <p:nvSpPr>
            <p:cNvPr id="77836" name="Text Box 12"/>
            <p:cNvSpPr txBox="1">
              <a:spLocks noChangeArrowheads="1"/>
            </p:cNvSpPr>
            <p:nvPr/>
          </p:nvSpPr>
          <p:spPr bwMode="auto">
            <a:xfrm>
              <a:off x="1156" y="890"/>
              <a:ext cx="816" cy="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Arial" charset="0"/>
                  <a:ea typeface="新細明體" panose="02020500000000000000" pitchFamily="18" charset="-120"/>
                  <a:cs typeface="+mn-cs"/>
                </a:rPr>
                <a:t>5</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Judd</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(1987)</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Product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Price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Promotion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Place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People</a:t>
              </a:r>
            </a:p>
          </p:txBody>
        </p:sp>
        <p:sp>
          <p:nvSpPr>
            <p:cNvPr id="77837" name="Text Box 13"/>
            <p:cNvSpPr txBox="1">
              <a:spLocks noChangeArrowheads="1"/>
            </p:cNvSpPr>
            <p:nvPr/>
          </p:nvSpPr>
          <p:spPr bwMode="auto">
            <a:xfrm>
              <a:off x="1927" y="890"/>
              <a:ext cx="1293" cy="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Arial" charset="0"/>
                  <a:ea typeface="新細明體" panose="02020500000000000000" pitchFamily="18" charset="-120"/>
                  <a:cs typeface="+mn-cs"/>
                </a:rPr>
                <a:t>6</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err="1">
                  <a:ln>
                    <a:noFill/>
                  </a:ln>
                  <a:solidFill>
                    <a:prstClr val="black"/>
                  </a:solidFill>
                  <a:effectLst/>
                  <a:uLnTx/>
                  <a:uFillTx/>
                  <a:latin typeface="Arial" charset="0"/>
                  <a:ea typeface="新細明體" panose="02020500000000000000" pitchFamily="18" charset="-120"/>
                  <a:cs typeface="+mn-cs"/>
                </a:rPr>
                <a:t>Kotler</a:t>
              </a:r>
              <a:endPar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(1985)</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Product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Price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Promotion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Place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Political power</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Public opinion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  formation</a:t>
              </a:r>
            </a:p>
          </p:txBody>
        </p:sp>
      </p:grpSp>
      <p:sp>
        <p:nvSpPr>
          <p:cNvPr id="77841" name="Text Box 17"/>
          <p:cNvSpPr txBox="1">
            <a:spLocks noChangeArrowheads="1"/>
          </p:cNvSpPr>
          <p:nvPr/>
        </p:nvSpPr>
        <p:spPr bwMode="auto">
          <a:xfrm>
            <a:off x="6079224" y="789992"/>
            <a:ext cx="2089150" cy="252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Arial" charset="0"/>
                <a:ea typeface="新細明體" panose="02020500000000000000" pitchFamily="18" charset="-120"/>
                <a:cs typeface="+mn-cs"/>
              </a:rPr>
              <a:t>7</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Booms and </a:t>
            </a:r>
            <a:r>
              <a:rPr kumimoji="0" lang="en-US" altLang="zh-TW" sz="1800" b="1" i="0" u="none" strike="noStrike" kern="1200" cap="none" spc="0" normalizeH="0" baseline="0" noProof="0" dirty="0" err="1">
                <a:ln>
                  <a:noFill/>
                </a:ln>
                <a:solidFill>
                  <a:prstClr val="black"/>
                </a:solidFill>
                <a:effectLst/>
                <a:uLnTx/>
                <a:uFillTx/>
                <a:latin typeface="Arial" charset="0"/>
                <a:ea typeface="新細明體" panose="02020500000000000000" pitchFamily="18" charset="-120"/>
                <a:cs typeface="+mn-cs"/>
              </a:rPr>
              <a:t>Bitner</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 (1981)</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Product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Price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Promotion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Place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Participants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Physical evidence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Process</a:t>
            </a:r>
          </a:p>
        </p:txBody>
      </p:sp>
      <p:sp>
        <p:nvSpPr>
          <p:cNvPr id="77842" name="Text Box 18"/>
          <p:cNvSpPr txBox="1">
            <a:spLocks noChangeArrowheads="1"/>
          </p:cNvSpPr>
          <p:nvPr/>
        </p:nvSpPr>
        <p:spPr bwMode="auto">
          <a:xfrm>
            <a:off x="8228098" y="657286"/>
            <a:ext cx="2439902" cy="4524315"/>
          </a:xfrm>
          <a:prstGeom prst="rect">
            <a:avLst/>
          </a:prstGeom>
          <a:solidFill>
            <a:schemeClr val="bg1"/>
          </a:solidFill>
          <a:ln>
            <a:noFill/>
          </a:ln>
          <a:effectLst/>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srgbClr val="FF0000"/>
                </a:solidFill>
                <a:effectLst/>
                <a:uLnTx/>
                <a:uFillTx/>
                <a:latin typeface="Arial" charset="0"/>
                <a:ea typeface="新細明體" panose="02020500000000000000" pitchFamily="18" charset="-120"/>
                <a:cs typeface="+mn-cs"/>
              </a:rPr>
              <a:t>15</a:t>
            </a: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Ps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Baumgartner</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rPr>
              <a:t>(1991)</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en-US" altLang="zh-TW" sz="1800" b="0" i="0" u="none" strike="noStrike" kern="1200" cap="none" spc="0" normalizeH="0" baseline="0" noProof="0" dirty="0">
              <a:ln>
                <a:noFill/>
              </a:ln>
              <a:solidFill>
                <a:prstClr val="black"/>
              </a:solidFill>
              <a:effectLst/>
              <a:uLnTx/>
              <a:uFillTx/>
              <a:latin typeface="Arial" charset="0"/>
              <a:ea typeface="新細明體" panose="02020500000000000000" pitchFamily="18" charset="-12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Product / Service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Price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Promotion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Place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People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Politics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Public relations</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Probe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Partition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Prioritize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Position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Profit</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Plan</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Performance</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Positive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002060"/>
                </a:solidFill>
                <a:effectLst/>
                <a:uLnTx/>
                <a:uFillTx/>
                <a:latin typeface="Arial" charset="0"/>
                <a:ea typeface="新細明體" panose="02020500000000000000" pitchFamily="18" charset="-120"/>
                <a:cs typeface="+mn-cs"/>
              </a:rPr>
              <a:t> implementations</a:t>
            </a:r>
          </a:p>
        </p:txBody>
      </p:sp>
      <p:sp>
        <p:nvSpPr>
          <p:cNvPr id="77843" name="Line 19"/>
          <p:cNvSpPr>
            <a:spLocks noChangeShapeType="1"/>
          </p:cNvSpPr>
          <p:nvPr/>
        </p:nvSpPr>
        <p:spPr bwMode="auto">
          <a:xfrm>
            <a:off x="1676400" y="1506469"/>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844" name="Text Box 20"/>
          <p:cNvSpPr txBox="1">
            <a:spLocks noChangeArrowheads="1"/>
          </p:cNvSpPr>
          <p:nvPr/>
        </p:nvSpPr>
        <p:spPr bwMode="auto">
          <a:xfrm>
            <a:off x="1789456" y="3305245"/>
            <a:ext cx="49554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The Marketing Mix and Proposed Extensions of the 4Ps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400" b="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cs typeface="+mn-cs"/>
              </a:rPr>
              <a:t>Gummesson</a:t>
            </a:r>
            <a:r>
              <a:rPr kumimoji="0" lang="en-US" altLang="zh-TW" sz="1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 (1994)</a:t>
            </a:r>
          </a:p>
        </p:txBody>
      </p:sp>
      <p:pic>
        <p:nvPicPr>
          <p:cNvPr id="2" name="Picture 1"/>
          <p:cNvPicPr>
            <a:picLocks noChangeAspect="1"/>
          </p:cNvPicPr>
          <p:nvPr/>
        </p:nvPicPr>
        <p:blipFill>
          <a:blip r:embed="rId3"/>
          <a:stretch>
            <a:fillRect/>
          </a:stretch>
        </p:blipFill>
        <p:spPr>
          <a:xfrm>
            <a:off x="1524001" y="4883243"/>
            <a:ext cx="2828925" cy="1749177"/>
          </a:xfrm>
          <a:prstGeom prst="rect">
            <a:avLst/>
          </a:prstGeom>
        </p:spPr>
      </p:pic>
      <p:sp>
        <p:nvSpPr>
          <p:cNvPr id="3" name="Rectangle 2"/>
          <p:cNvSpPr/>
          <p:nvPr/>
        </p:nvSpPr>
        <p:spPr>
          <a:xfrm>
            <a:off x="4648200" y="5380063"/>
            <a:ext cx="4572000" cy="923330"/>
          </a:xfrm>
          <a:prstGeom prst="rect">
            <a:avLst/>
          </a:prstGeom>
          <a:ln>
            <a:solidFill>
              <a:srgbClr val="FF0000"/>
            </a:solid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4Ps was expanded to the 4Cs, 5Cs and 7Cs Model to provide a more complete picture of the nature of marketing</a:t>
            </a:r>
          </a:p>
        </p:txBody>
      </p:sp>
      <p:sp>
        <p:nvSpPr>
          <p:cNvPr id="4" name="TextBox 3"/>
          <p:cNvSpPr txBox="1"/>
          <p:nvPr/>
        </p:nvSpPr>
        <p:spPr>
          <a:xfrm>
            <a:off x="1676401" y="21772"/>
            <a:ext cx="265527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Marketing mix</a:t>
            </a:r>
          </a:p>
        </p:txBody>
      </p:sp>
      <p:sp>
        <p:nvSpPr>
          <p:cNvPr id="14" name="TextBox 13">
            <a:extLst>
              <a:ext uri="{FF2B5EF4-FFF2-40B4-BE49-F238E27FC236}">
                <a16:creationId xmlns:a16="http://schemas.microsoft.com/office/drawing/2014/main" id="{6DC7BD1D-7DCC-4A75-9CB9-747D21660572}"/>
              </a:ext>
            </a:extLst>
          </p:cNvPr>
          <p:cNvSpPr txBox="1"/>
          <p:nvPr/>
        </p:nvSpPr>
        <p:spPr>
          <a:xfrm>
            <a:off x="167665" y="145416"/>
            <a:ext cx="1621791" cy="461665"/>
          </a:xfrm>
          <a:prstGeom prst="rect">
            <a:avLst/>
          </a:prstGeom>
          <a:noFill/>
        </p:spPr>
        <p:txBody>
          <a:bodyPr wrap="none" rtlCol="0">
            <a:spAutoFit/>
          </a:bodyPr>
          <a:lstStyle/>
          <a:p>
            <a:r>
              <a:rPr lang="en-MY" sz="2400" dirty="0">
                <a:solidFill>
                  <a:srgbClr val="002060"/>
                </a:solidFill>
              </a:rPr>
              <a:t>Example 14</a:t>
            </a:r>
          </a:p>
        </p:txBody>
      </p:sp>
    </p:spTree>
    <p:extLst>
      <p:ext uri="{BB962C8B-B14F-4D97-AF65-F5344CB8AC3E}">
        <p14:creationId xmlns:p14="http://schemas.microsoft.com/office/powerpoint/2010/main" val="3611353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2046F9-4402-49F7-A30F-F5035A487DDF}"/>
              </a:ext>
            </a:extLst>
          </p:cNvPr>
          <p:cNvSpPr txBox="1"/>
          <p:nvPr/>
        </p:nvSpPr>
        <p:spPr>
          <a:xfrm>
            <a:off x="0" y="557783"/>
            <a:ext cx="5123687" cy="6300217"/>
          </a:xfrm>
          <a:prstGeom prst="rect">
            <a:avLst/>
          </a:prstGeom>
        </p:spPr>
        <p:txBody>
          <a:bodyPr vert="horz" lIns="91440" tIns="45720" rIns="91440" bIns="45720" rtlCol="0">
            <a:normAutofit fontScale="92500"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Self-determination theory (SDT) is a broad theory of human personality and motivation concerned with how the individual interacts with and depends on the social environment.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SDT defines intrinsic and several types of extrinsic motivation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outlines how these motivations influence situational responses in different domains, as well as social and cognitive development and personality.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SDT is centered on the basic psychological needs of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autonomy, competence, and relatedness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their necessary role in self-determined motivation, well-being, and growth.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Finally, SDT describes the critical impact of the social and cultural context in either facilitating or thwarting people’s basic psychological needs, perceived sense of 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elf-direction, performance, and well-being.</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5BFC469-9337-4EBC-AB12-D8B9516FE24B}"/>
              </a:ext>
            </a:extLst>
          </p:cNvPr>
          <p:cNvPicPr>
            <a:picLocks noChangeAspect="1"/>
          </p:cNvPicPr>
          <p:nvPr/>
        </p:nvPicPr>
        <p:blipFill>
          <a:blip r:embed="rId2"/>
          <a:stretch>
            <a:fillRect/>
          </a:stretch>
        </p:blipFill>
        <p:spPr>
          <a:xfrm>
            <a:off x="5222982" y="626806"/>
            <a:ext cx="6019331" cy="3024713"/>
          </a:xfrm>
          <a:prstGeom prst="rect">
            <a:avLst/>
          </a:prstGeom>
          <a:effectLst/>
        </p:spPr>
      </p:pic>
      <p:pic>
        <p:nvPicPr>
          <p:cNvPr id="4" name="Picture 3">
            <a:extLst>
              <a:ext uri="{FF2B5EF4-FFF2-40B4-BE49-F238E27FC236}">
                <a16:creationId xmlns:a16="http://schemas.microsoft.com/office/drawing/2014/main" id="{427B4C8B-D568-4B43-A200-85C0C4C81290}"/>
              </a:ext>
            </a:extLst>
          </p:cNvPr>
          <p:cNvPicPr>
            <a:picLocks noChangeAspect="1"/>
          </p:cNvPicPr>
          <p:nvPr/>
        </p:nvPicPr>
        <p:blipFill>
          <a:blip r:embed="rId3"/>
          <a:stretch>
            <a:fillRect/>
          </a:stretch>
        </p:blipFill>
        <p:spPr>
          <a:xfrm>
            <a:off x="6473516" y="3889829"/>
            <a:ext cx="3291841" cy="2407141"/>
          </a:xfrm>
          <a:prstGeom prst="rect">
            <a:avLst/>
          </a:prstGeom>
        </p:spPr>
      </p:pic>
      <p:sp>
        <p:nvSpPr>
          <p:cNvPr id="2" name="Title 1">
            <a:extLst>
              <a:ext uri="{FF2B5EF4-FFF2-40B4-BE49-F238E27FC236}">
                <a16:creationId xmlns:a16="http://schemas.microsoft.com/office/drawing/2014/main" id="{0E90337D-C8CD-483A-BEA7-8815480459B4}"/>
              </a:ext>
            </a:extLst>
          </p:cNvPr>
          <p:cNvSpPr>
            <a:spLocks noGrp="1"/>
          </p:cNvSpPr>
          <p:nvPr>
            <p:ph type="title"/>
          </p:nvPr>
        </p:nvSpPr>
        <p:spPr>
          <a:xfrm>
            <a:off x="0" y="1"/>
            <a:ext cx="12351657" cy="557784"/>
          </a:xfrm>
          <a:solidFill>
            <a:schemeClr val="bg1"/>
          </a:solidFill>
        </p:spPr>
        <p:txBody>
          <a:bodyPr vert="horz" lIns="91440" tIns="45720" rIns="91440" bIns="45720" rtlCol="0" anchor="ctr">
            <a:normAutofit fontScale="90000"/>
          </a:bodyPr>
          <a:lstStyle/>
          <a:p>
            <a:r>
              <a:rPr lang="en-US" sz="3700" b="1" kern="1200" dirty="0">
                <a:solidFill>
                  <a:schemeClr val="tx1"/>
                </a:solidFill>
                <a:latin typeface="+mj-lt"/>
                <a:ea typeface="+mj-ea"/>
                <a:cs typeface="+mj-cs"/>
              </a:rPr>
              <a:t>Self Determination Theory</a:t>
            </a:r>
          </a:p>
        </p:txBody>
      </p:sp>
      <p:sp>
        <p:nvSpPr>
          <p:cNvPr id="8" name="TextBox 7">
            <a:extLst>
              <a:ext uri="{FF2B5EF4-FFF2-40B4-BE49-F238E27FC236}">
                <a16:creationId xmlns:a16="http://schemas.microsoft.com/office/drawing/2014/main" id="{B8DDA46D-F87F-4D78-B6FD-91A98027513C}"/>
              </a:ext>
            </a:extLst>
          </p:cNvPr>
          <p:cNvSpPr txBox="1"/>
          <p:nvPr/>
        </p:nvSpPr>
        <p:spPr>
          <a:xfrm>
            <a:off x="7952466" y="-15557"/>
            <a:ext cx="1621791" cy="461665"/>
          </a:xfrm>
          <a:prstGeom prst="rect">
            <a:avLst/>
          </a:prstGeom>
          <a:noFill/>
        </p:spPr>
        <p:txBody>
          <a:bodyPr wrap="none" rtlCol="0">
            <a:spAutoFit/>
          </a:bodyPr>
          <a:lstStyle/>
          <a:p>
            <a:r>
              <a:rPr lang="en-MY" sz="2400" dirty="0">
                <a:solidFill>
                  <a:srgbClr val="002060"/>
                </a:solidFill>
              </a:rPr>
              <a:t>Example 15</a:t>
            </a:r>
          </a:p>
        </p:txBody>
      </p:sp>
    </p:spTree>
    <p:extLst>
      <p:ext uri="{BB962C8B-B14F-4D97-AF65-F5344CB8AC3E}">
        <p14:creationId xmlns:p14="http://schemas.microsoft.com/office/powerpoint/2010/main" val="4263030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8EE95-06FB-4862-A06A-EB440CED6532}"/>
              </a:ext>
            </a:extLst>
          </p:cNvPr>
          <p:cNvSpPr>
            <a:spLocks noGrp="1"/>
          </p:cNvSpPr>
          <p:nvPr>
            <p:ph type="title"/>
          </p:nvPr>
        </p:nvSpPr>
        <p:spPr>
          <a:xfrm>
            <a:off x="101600" y="274638"/>
            <a:ext cx="8950325" cy="2849562"/>
          </a:xfrm>
        </p:spPr>
        <p:txBody>
          <a:bodyPr/>
          <a:lstStyle/>
          <a:p>
            <a:r>
              <a:rPr lang="en-US" b="1" dirty="0">
                <a:solidFill>
                  <a:srgbClr val="C00000"/>
                </a:solidFill>
              </a:rPr>
              <a:t>Pause:</a:t>
            </a:r>
            <a:br>
              <a:rPr lang="en-US" dirty="0"/>
            </a:br>
            <a:r>
              <a:rPr lang="en-US" dirty="0"/>
              <a:t>The Factors that Influence on Intention to adopt Cloud computing by SMEs..</a:t>
            </a:r>
            <a:endParaRPr lang="en-MY" dirty="0"/>
          </a:p>
        </p:txBody>
      </p:sp>
      <p:sp>
        <p:nvSpPr>
          <p:cNvPr id="3" name="Footer Placeholder 2">
            <a:extLst>
              <a:ext uri="{FF2B5EF4-FFF2-40B4-BE49-F238E27FC236}">
                <a16:creationId xmlns:a16="http://schemas.microsoft.com/office/drawing/2014/main" id="{7034F8A1-B2CA-4369-98D2-9DD380E9BF8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t>Dr Jugindar Singh</a:t>
            </a:r>
          </a:p>
        </p:txBody>
      </p:sp>
      <p:sp>
        <p:nvSpPr>
          <p:cNvPr id="4" name="TextBox 3">
            <a:extLst>
              <a:ext uri="{FF2B5EF4-FFF2-40B4-BE49-F238E27FC236}">
                <a16:creationId xmlns:a16="http://schemas.microsoft.com/office/drawing/2014/main" id="{B21AC19E-8B94-4A6B-9A9E-ECA8AA5D7B4F}"/>
              </a:ext>
            </a:extLst>
          </p:cNvPr>
          <p:cNvSpPr txBox="1"/>
          <p:nvPr/>
        </p:nvSpPr>
        <p:spPr>
          <a:xfrm>
            <a:off x="2286001" y="3733802"/>
            <a:ext cx="264707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002060"/>
                </a:solidFill>
                <a:effectLst/>
                <a:uLnTx/>
                <a:uFillTx/>
                <a:latin typeface="Calibri" panose="020F0502020204030204"/>
                <a:ea typeface="+mn-ea"/>
                <a:cs typeface="+mn-cs"/>
              </a:rPr>
              <a:t>Which Theory </a:t>
            </a:r>
          </a:p>
        </p:txBody>
      </p:sp>
    </p:spTree>
    <p:extLst>
      <p:ext uri="{BB962C8B-B14F-4D97-AF65-F5344CB8AC3E}">
        <p14:creationId xmlns:p14="http://schemas.microsoft.com/office/powerpoint/2010/main" val="1534746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22"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154" y="1252796"/>
            <a:ext cx="10888394" cy="479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idx="4294967295"/>
          </p:nvPr>
        </p:nvSpPr>
        <p:spPr>
          <a:xfrm>
            <a:off x="3487570" y="76200"/>
            <a:ext cx="7180431" cy="615950"/>
          </a:xfrm>
          <a:solidFill>
            <a:schemeClr val="bg1"/>
          </a:solidFill>
        </p:spPr>
        <p:txBody>
          <a:bodyPr/>
          <a:lstStyle/>
          <a:p>
            <a:pPr algn="ctr"/>
            <a:r>
              <a:rPr lang="en-US" sz="2800" b="1" dirty="0">
                <a:solidFill>
                  <a:srgbClr val="FF0000"/>
                </a:solidFill>
              </a:rPr>
              <a:t>TECHNOLOGY ACCEPTANCE MODEL(TAM</a:t>
            </a:r>
            <a:r>
              <a:rPr lang="en-US" sz="2800" b="1" dirty="0"/>
              <a:t>)</a:t>
            </a:r>
          </a:p>
        </p:txBody>
      </p:sp>
      <p:sp>
        <p:nvSpPr>
          <p:cNvPr id="8219" name="Text Box 27"/>
          <p:cNvSpPr txBox="1">
            <a:spLocks noChangeArrowheads="1"/>
          </p:cNvSpPr>
          <p:nvPr/>
        </p:nvSpPr>
        <p:spPr bwMode="auto">
          <a:xfrm>
            <a:off x="8868948" y="5637078"/>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Davis et.al (1989)</a:t>
            </a:r>
          </a:p>
        </p:txBody>
      </p:sp>
      <p:sp>
        <p:nvSpPr>
          <p:cNvPr id="2" name="TextBox 1"/>
          <p:cNvSpPr txBox="1"/>
          <p:nvPr/>
        </p:nvSpPr>
        <p:spPr>
          <a:xfrm>
            <a:off x="1525173" y="43190"/>
            <a:ext cx="176202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a:ea typeface="+mn-ea"/>
                <a:cs typeface="+mn-cs"/>
              </a:rPr>
              <a:t>Example </a:t>
            </a:r>
          </a:p>
        </p:txBody>
      </p:sp>
      <p:cxnSp>
        <p:nvCxnSpPr>
          <p:cNvPr id="4" name="Straight Connector 3"/>
          <p:cNvCxnSpPr/>
          <p:nvPr/>
        </p:nvCxnSpPr>
        <p:spPr bwMode="auto">
          <a:xfrm>
            <a:off x="1358937" y="6732563"/>
            <a:ext cx="9142828"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05344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anim calcmode="lin" valueType="num">
                                      <p:cBhvr>
                                        <p:cTn id="8" dur="500" fill="hold"/>
                                        <p:tgtEl>
                                          <p:spTgt spid="8194"/>
                                        </p:tgtEl>
                                        <p:attrNameLst>
                                          <p:attrName>ppt_w</p:attrName>
                                        </p:attrNameLst>
                                      </p:cBhvr>
                                      <p:tavLst>
                                        <p:tav tm="0" fmla="#ppt_w*sin(2.5*pi*$)">
                                          <p:val>
                                            <p:fltVal val="0"/>
                                          </p:val>
                                        </p:tav>
                                        <p:tav tm="100000">
                                          <p:val>
                                            <p:fltVal val="1"/>
                                          </p:val>
                                        </p:tav>
                                      </p:tavLst>
                                    </p:anim>
                                    <p:anim calcmode="lin" valueType="num">
                                      <p:cBhvr>
                                        <p:cTn id="9" dur="500" fill="hold"/>
                                        <p:tgtEl>
                                          <p:spTgt spid="8194"/>
                                        </p:tgtEl>
                                        <p:attrNameLst>
                                          <p:attrName>ppt_h</p:attrName>
                                        </p:attrNameLst>
                                      </p:cBhvr>
                                      <p:tavLst>
                                        <p:tav tm="0">
                                          <p:val>
                                            <p:strVal val="#ppt_h"/>
                                          </p:val>
                                        </p:tav>
                                        <p:tav tm="100000">
                                          <p:val>
                                            <p:strVal val="#ppt_h"/>
                                          </p:val>
                                        </p:tav>
                                      </p:tavLst>
                                    </p:anim>
                                  </p:childTnLst>
                                </p:cTn>
                              </p:par>
                              <p:par>
                                <p:cTn id="10" presetID="29" presetClass="entr" presetSubtype="0" fill="hold" grpId="0" nodeType="withEffect">
                                  <p:stCondLst>
                                    <p:cond delay="0"/>
                                  </p:stCondLst>
                                  <p:childTnLst>
                                    <p:set>
                                      <p:cBhvr>
                                        <p:cTn id="11" dur="1" fill="hold">
                                          <p:stCondLst>
                                            <p:cond delay="0"/>
                                          </p:stCondLst>
                                        </p:cTn>
                                        <p:tgtEl>
                                          <p:spTgt spid="8219"/>
                                        </p:tgtEl>
                                        <p:attrNameLst>
                                          <p:attrName>style.visibility</p:attrName>
                                        </p:attrNameLst>
                                      </p:cBhvr>
                                      <p:to>
                                        <p:strVal val="visible"/>
                                      </p:to>
                                    </p:set>
                                    <p:anim calcmode="lin" valueType="num">
                                      <p:cBhvr>
                                        <p:cTn id="12" dur="3000" fill="hold"/>
                                        <p:tgtEl>
                                          <p:spTgt spid="8219"/>
                                        </p:tgtEl>
                                        <p:attrNameLst>
                                          <p:attrName>ppt_x</p:attrName>
                                        </p:attrNameLst>
                                      </p:cBhvr>
                                      <p:tavLst>
                                        <p:tav tm="0">
                                          <p:val>
                                            <p:strVal val="#ppt_x-.2"/>
                                          </p:val>
                                        </p:tav>
                                        <p:tav tm="100000">
                                          <p:val>
                                            <p:strVal val="#ppt_x"/>
                                          </p:val>
                                        </p:tav>
                                      </p:tavLst>
                                    </p:anim>
                                    <p:anim calcmode="lin" valueType="num">
                                      <p:cBhvr>
                                        <p:cTn id="13" dur="3000" fill="hold"/>
                                        <p:tgtEl>
                                          <p:spTgt spid="8219"/>
                                        </p:tgtEl>
                                        <p:attrNameLst>
                                          <p:attrName>ppt_y</p:attrName>
                                        </p:attrNameLst>
                                      </p:cBhvr>
                                      <p:tavLst>
                                        <p:tav tm="0">
                                          <p:val>
                                            <p:strVal val="#ppt_y"/>
                                          </p:val>
                                        </p:tav>
                                        <p:tav tm="100000">
                                          <p:val>
                                            <p:strVal val="#ppt_y"/>
                                          </p:val>
                                        </p:tav>
                                      </p:tavLst>
                                    </p:anim>
                                    <p:animEffect transition="in" filter="wipe(right)" prLst="gradientSize: 0.1">
                                      <p:cBhvr>
                                        <p:cTn id="14" dur="3000"/>
                                        <p:tgtEl>
                                          <p:spTgt spid="8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2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4CD769-ED9D-4FF4-9EFA-A636085C3F58}"/>
              </a:ext>
            </a:extLst>
          </p:cNvPr>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a:ea typeface="+mn-ea"/>
                <a:cs typeface="+mn-cs"/>
              </a:rPr>
              <a:t>Dr Jugindar Singh</a:t>
            </a:r>
          </a:p>
        </p:txBody>
      </p:sp>
      <p:pic>
        <p:nvPicPr>
          <p:cNvPr id="5" name="Picture 4">
            <a:extLst>
              <a:ext uri="{FF2B5EF4-FFF2-40B4-BE49-F238E27FC236}">
                <a16:creationId xmlns:a16="http://schemas.microsoft.com/office/drawing/2014/main" id="{37B0F93C-9FD9-4DE3-9BC7-29337D7ABE54}"/>
              </a:ext>
            </a:extLst>
          </p:cNvPr>
          <p:cNvPicPr>
            <a:picLocks noChangeAspect="1"/>
          </p:cNvPicPr>
          <p:nvPr/>
        </p:nvPicPr>
        <p:blipFill>
          <a:blip r:embed="rId2"/>
          <a:stretch>
            <a:fillRect/>
          </a:stretch>
        </p:blipFill>
        <p:spPr>
          <a:xfrm>
            <a:off x="-98473" y="0"/>
            <a:ext cx="12126350" cy="6858000"/>
          </a:xfrm>
          <a:prstGeom prst="rect">
            <a:avLst/>
          </a:prstGeom>
        </p:spPr>
      </p:pic>
      <p:sp>
        <p:nvSpPr>
          <p:cNvPr id="6" name="TextBox 5">
            <a:extLst>
              <a:ext uri="{FF2B5EF4-FFF2-40B4-BE49-F238E27FC236}">
                <a16:creationId xmlns:a16="http://schemas.microsoft.com/office/drawing/2014/main" id="{BDEF0BCB-3252-4469-9059-0C06A6B0BE0A}"/>
              </a:ext>
            </a:extLst>
          </p:cNvPr>
          <p:cNvSpPr txBox="1"/>
          <p:nvPr/>
        </p:nvSpPr>
        <p:spPr>
          <a:xfrm>
            <a:off x="7216726" y="6260123"/>
            <a:ext cx="29931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00000"/>
                </a:solidFill>
                <a:effectLst/>
                <a:uLnTx/>
                <a:uFillTx/>
                <a:latin typeface="Arial"/>
                <a:ea typeface="+mn-ea"/>
                <a:cs typeface="+mn-cs"/>
              </a:rPr>
              <a:t>Venkatesh and Davis, 2002</a:t>
            </a:r>
          </a:p>
        </p:txBody>
      </p:sp>
      <p:sp>
        <p:nvSpPr>
          <p:cNvPr id="7" name="TextBox 6">
            <a:extLst>
              <a:ext uri="{FF2B5EF4-FFF2-40B4-BE49-F238E27FC236}">
                <a16:creationId xmlns:a16="http://schemas.microsoft.com/office/drawing/2014/main" id="{CB681E94-BCDB-4506-82F1-4D6DA1B19640}"/>
              </a:ext>
            </a:extLst>
          </p:cNvPr>
          <p:cNvSpPr txBox="1"/>
          <p:nvPr/>
        </p:nvSpPr>
        <p:spPr>
          <a:xfrm>
            <a:off x="8859419" y="1659988"/>
            <a:ext cx="27009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4000" b="1" i="0" u="none" strike="noStrike" kern="1200" cap="none" spc="0" normalizeH="0" baseline="0" noProof="0" dirty="0">
                <a:ln>
                  <a:noFill/>
                </a:ln>
                <a:solidFill>
                  <a:srgbClr val="FF0000"/>
                </a:solidFill>
                <a:effectLst/>
                <a:uLnTx/>
                <a:uFillTx/>
                <a:latin typeface="Arial"/>
                <a:ea typeface="+mn-ea"/>
                <a:cs typeface="+mn-cs"/>
              </a:rPr>
              <a:t>TAM2</a:t>
            </a:r>
          </a:p>
        </p:txBody>
      </p:sp>
    </p:spTree>
    <p:extLst>
      <p:ext uri="{BB962C8B-B14F-4D97-AF65-F5344CB8AC3E}">
        <p14:creationId xmlns:p14="http://schemas.microsoft.com/office/powerpoint/2010/main" val="3443043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72" y="623668"/>
            <a:ext cx="10449951" cy="491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5748" y="0"/>
            <a:ext cx="9155723"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Unified Theory of Acceptance and Use of Technology (UTAUT)</a:t>
            </a:r>
          </a:p>
        </p:txBody>
      </p:sp>
      <p:sp>
        <p:nvSpPr>
          <p:cNvPr id="6" name="Rectangle 5"/>
          <p:cNvSpPr/>
          <p:nvPr/>
        </p:nvSpPr>
        <p:spPr>
          <a:xfrm>
            <a:off x="7920115" y="6172200"/>
            <a:ext cx="258282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Arial"/>
                <a:ea typeface="+mn-ea"/>
                <a:cs typeface="+mn-cs"/>
              </a:rPr>
              <a:t>Venkatesh</a:t>
            </a:r>
            <a:r>
              <a:rPr kumimoji="0" lang="en-US" sz="1800" b="1" i="0" u="none" strike="noStrike" kern="1200" cap="none" spc="0" normalizeH="0" baseline="0" noProof="0" dirty="0">
                <a:ln>
                  <a:noFill/>
                </a:ln>
                <a:solidFill>
                  <a:srgbClr val="FF0000"/>
                </a:solidFill>
                <a:effectLst/>
                <a:uLnTx/>
                <a:uFillTx/>
                <a:latin typeface="Arial"/>
                <a:ea typeface="+mn-ea"/>
                <a:cs typeface="+mn-cs"/>
              </a:rPr>
              <a:t> et al (2003)</a:t>
            </a:r>
          </a:p>
        </p:txBody>
      </p:sp>
    </p:spTree>
    <p:extLst>
      <p:ext uri="{BB962C8B-B14F-4D97-AF65-F5344CB8AC3E}">
        <p14:creationId xmlns:p14="http://schemas.microsoft.com/office/powerpoint/2010/main" val="69685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02BA3-F39B-4DFF-B19A-AE9B5946DAA3}"/>
              </a:ext>
            </a:extLst>
          </p:cNvPr>
          <p:cNvPicPr>
            <a:picLocks noChangeAspect="1"/>
          </p:cNvPicPr>
          <p:nvPr/>
        </p:nvPicPr>
        <p:blipFill>
          <a:blip r:embed="rId2"/>
          <a:stretch>
            <a:fillRect/>
          </a:stretch>
        </p:blipFill>
        <p:spPr>
          <a:xfrm>
            <a:off x="0" y="0"/>
            <a:ext cx="12192000" cy="6858000"/>
          </a:xfrm>
          <a:prstGeom prst="rect">
            <a:avLst/>
          </a:prstGeom>
          <a:solidFill>
            <a:schemeClr val="bg1"/>
          </a:solidFill>
        </p:spPr>
      </p:pic>
      <p:sp>
        <p:nvSpPr>
          <p:cNvPr id="3" name="Footer Placeholder 2">
            <a:extLst>
              <a:ext uri="{FF2B5EF4-FFF2-40B4-BE49-F238E27FC236}">
                <a16:creationId xmlns:a16="http://schemas.microsoft.com/office/drawing/2014/main" id="{EE27E34B-4C37-49B6-B21F-85474C4B2E46}"/>
              </a:ext>
            </a:extLst>
          </p:cNvPr>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B70A3AEA-EF8D-466C-8A12-0BCDE31BAA45}"/>
              </a:ext>
            </a:extLst>
          </p:cNvPr>
          <p:cNvSpPr txBox="1"/>
          <p:nvPr/>
        </p:nvSpPr>
        <p:spPr>
          <a:xfrm>
            <a:off x="6443003" y="436098"/>
            <a:ext cx="24674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00000"/>
                </a:solidFill>
                <a:effectLst/>
                <a:uLnTx/>
                <a:uFillTx/>
                <a:latin typeface="Arial"/>
                <a:ea typeface="+mn-ea"/>
                <a:cs typeface="+mn-cs"/>
              </a:rPr>
              <a:t>Venkatesh et al., 2012</a:t>
            </a:r>
          </a:p>
        </p:txBody>
      </p:sp>
      <p:sp>
        <p:nvSpPr>
          <p:cNvPr id="7" name="TextBox 6">
            <a:extLst>
              <a:ext uri="{FF2B5EF4-FFF2-40B4-BE49-F238E27FC236}">
                <a16:creationId xmlns:a16="http://schemas.microsoft.com/office/drawing/2014/main" id="{718EBAFA-7CCB-451A-81DE-986755CECFBD}"/>
              </a:ext>
            </a:extLst>
          </p:cNvPr>
          <p:cNvSpPr txBox="1"/>
          <p:nvPr/>
        </p:nvSpPr>
        <p:spPr>
          <a:xfrm>
            <a:off x="8331201" y="3727938"/>
            <a:ext cx="34575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a:ln>
                  <a:noFill/>
                </a:ln>
                <a:solidFill>
                  <a:srgbClr val="FF0000"/>
                </a:solidFill>
                <a:effectLst/>
                <a:uLnTx/>
                <a:uFillTx/>
                <a:latin typeface="Arial"/>
                <a:ea typeface="+mn-ea"/>
                <a:cs typeface="+mn-cs"/>
              </a:rPr>
              <a:t>UTAUT 2</a:t>
            </a:r>
          </a:p>
        </p:txBody>
      </p:sp>
    </p:spTree>
    <p:extLst>
      <p:ext uri="{BB962C8B-B14F-4D97-AF65-F5344CB8AC3E}">
        <p14:creationId xmlns:p14="http://schemas.microsoft.com/office/powerpoint/2010/main" val="110343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25495"/>
            <a:ext cx="7024914" cy="2554545"/>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ea typeface="+mn-ea"/>
                <a:cs typeface="+mn-cs"/>
              </a:rPr>
              <a:t>Example 1 : Quantitative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Arial"/>
                <a:ea typeface="+mn-ea"/>
                <a:cs typeface="+mn-cs"/>
              </a:rPr>
              <a:t>The relationship between </a:t>
            </a:r>
            <a:r>
              <a:rPr kumimoji="0" lang="en-US" sz="3200" b="1" i="0" u="none" strike="noStrike" kern="1200" cap="none" spc="0" normalizeH="0" baseline="0" noProof="0" dirty="0">
                <a:ln>
                  <a:noFill/>
                </a:ln>
                <a:solidFill>
                  <a:srgbClr val="C00000"/>
                </a:solidFill>
                <a:effectLst/>
                <a:uLnTx/>
                <a:uFillTx/>
                <a:latin typeface="Arial"/>
                <a:ea typeface="+mn-ea"/>
                <a:cs typeface="+mn-cs"/>
              </a:rPr>
              <a:t>service quality, customer satisfaction</a:t>
            </a:r>
            <a:r>
              <a:rPr kumimoji="0" lang="en-US" sz="3200" b="1" i="0" u="none" strike="noStrike" kern="1200" cap="none" spc="0" normalizeH="0" baseline="0" noProof="0" dirty="0">
                <a:ln>
                  <a:noFill/>
                </a:ln>
                <a:solidFill>
                  <a:srgbClr val="002060"/>
                </a:solidFill>
                <a:effectLst/>
                <a:uLnTx/>
                <a:uFillTx/>
                <a:latin typeface="Arial"/>
                <a:ea typeface="+mn-ea"/>
                <a:cs typeface="+mn-cs"/>
              </a:rPr>
              <a:t>, and </a:t>
            </a:r>
            <a:r>
              <a:rPr kumimoji="0" lang="en-US" sz="3200" b="1" i="0" u="none" strike="noStrike" kern="1200" cap="none" spc="0" normalizeH="0" baseline="0" noProof="0" dirty="0">
                <a:ln>
                  <a:noFill/>
                </a:ln>
                <a:solidFill>
                  <a:srgbClr val="C00000"/>
                </a:solidFill>
                <a:effectLst/>
                <a:uLnTx/>
                <a:uFillTx/>
                <a:latin typeface="Arial"/>
                <a:ea typeface="+mn-ea"/>
                <a:cs typeface="+mn-cs"/>
              </a:rPr>
              <a:t>customer loyalty </a:t>
            </a:r>
            <a:r>
              <a:rPr kumimoji="0" lang="en-US" sz="3200" b="1" i="0" u="none" strike="noStrike" kern="1200" cap="none" spc="0" normalizeH="0" baseline="0" noProof="0" dirty="0">
                <a:ln>
                  <a:noFill/>
                </a:ln>
                <a:solidFill>
                  <a:srgbClr val="002060"/>
                </a:solidFill>
                <a:effectLst/>
                <a:uLnTx/>
                <a:uFillTx/>
                <a:latin typeface="Arial"/>
                <a:ea typeface="+mn-ea"/>
                <a:cs typeface="+mn-cs"/>
              </a:rPr>
              <a:t>in the higher education industry in Malaysia</a:t>
            </a:r>
          </a:p>
        </p:txBody>
      </p:sp>
      <p:sp>
        <p:nvSpPr>
          <p:cNvPr id="3" name="TextBox 2"/>
          <p:cNvSpPr txBox="1"/>
          <p:nvPr/>
        </p:nvSpPr>
        <p:spPr>
          <a:xfrm>
            <a:off x="0" y="2275"/>
            <a:ext cx="274068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Arial"/>
                <a:ea typeface="+mn-ea"/>
                <a:cs typeface="+mn-cs"/>
              </a:rPr>
              <a:t>Pause</a:t>
            </a:r>
          </a:p>
        </p:txBody>
      </p:sp>
      <p:sp>
        <p:nvSpPr>
          <p:cNvPr id="4" name="Rectangle 3"/>
          <p:cNvSpPr/>
          <p:nvPr/>
        </p:nvSpPr>
        <p:spPr>
          <a:xfrm>
            <a:off x="0" y="3777960"/>
            <a:ext cx="7024914" cy="2554545"/>
          </a:xfrm>
          <a:prstGeom prst="rect">
            <a:avLst/>
          </a:prstGeom>
          <a:solidFill>
            <a:schemeClr val="bg1"/>
          </a:solidFill>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ea typeface="+mn-ea"/>
                <a:cs typeface="+mn-cs"/>
              </a:rPr>
              <a:t>Example 2 : Qualitative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
                <a:ea typeface="+mn-ea"/>
                <a:cs typeface="+mn-cs"/>
              </a:rPr>
              <a:t>Employers' perception towards hiring of ex-offenders in the manufacturing sector. A qualitative case study. </a:t>
            </a:r>
          </a:p>
        </p:txBody>
      </p:sp>
      <p:sp>
        <p:nvSpPr>
          <p:cNvPr id="5" name="Footer Placeholder 4"/>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Speech Bubble: Rectangle 5">
            <a:extLst>
              <a:ext uri="{FF2B5EF4-FFF2-40B4-BE49-F238E27FC236}">
                <a16:creationId xmlns:a16="http://schemas.microsoft.com/office/drawing/2014/main" id="{40E878F5-B18A-488E-A596-5D00CE47A911}"/>
              </a:ext>
            </a:extLst>
          </p:cNvPr>
          <p:cNvSpPr/>
          <p:nvPr/>
        </p:nvSpPr>
        <p:spPr bwMode="auto">
          <a:xfrm>
            <a:off x="7663543" y="798284"/>
            <a:ext cx="4528457" cy="1654629"/>
          </a:xfrm>
          <a:prstGeom prst="wedgeRectCallout">
            <a:avLst>
              <a:gd name="adj1" fmla="val -64943"/>
              <a:gd name="adj2" fmla="val 14510"/>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 typeface="+mj-lt"/>
              <a:buAutoNum type="arabicPeriod"/>
              <a:tabLst/>
            </a:pPr>
            <a:r>
              <a:rPr lang="en-MY" sz="2400" dirty="0">
                <a:latin typeface="Arial" charset="0"/>
              </a:rPr>
              <a:t>What Theory (</a:t>
            </a:r>
            <a:r>
              <a:rPr lang="en-MY" sz="2400" dirty="0" err="1">
                <a:latin typeface="Arial" charset="0"/>
              </a:rPr>
              <a:t>ies</a:t>
            </a:r>
            <a:r>
              <a:rPr lang="en-MY" sz="2400" dirty="0">
                <a:latin typeface="Arial" charset="0"/>
              </a:rPr>
              <a:t>) to support this study</a:t>
            </a:r>
          </a:p>
          <a:p>
            <a:pPr marL="457200" marR="0" indent="-457200" algn="l" defTabSz="914400" rtl="0" eaLnBrk="1" fontAlgn="base" latinLnBrk="0" hangingPunct="1">
              <a:lnSpc>
                <a:spcPct val="100000"/>
              </a:lnSpc>
              <a:spcBef>
                <a:spcPct val="0"/>
              </a:spcBef>
              <a:spcAft>
                <a:spcPct val="0"/>
              </a:spcAft>
              <a:buClrTx/>
              <a:buSzTx/>
              <a:buFont typeface="+mj-lt"/>
              <a:buAutoNum type="arabicPeriod"/>
              <a:tabLst/>
            </a:pPr>
            <a:r>
              <a:rPr lang="en-MY" sz="2400" dirty="0">
                <a:latin typeface="Arial" charset="0"/>
              </a:rPr>
              <a:t>What are the Variables</a:t>
            </a:r>
          </a:p>
          <a:p>
            <a:pPr marL="457200" marR="0" indent="-457200" algn="l" defTabSz="914400" rtl="0" eaLnBrk="1" fontAlgn="base" latinLnBrk="0" hangingPunct="1">
              <a:lnSpc>
                <a:spcPct val="100000"/>
              </a:lnSpc>
              <a:spcBef>
                <a:spcPct val="0"/>
              </a:spcBef>
              <a:spcAft>
                <a:spcPct val="0"/>
              </a:spcAft>
              <a:buClrTx/>
              <a:buSzTx/>
              <a:buFont typeface="+mj-lt"/>
              <a:buAutoNum type="arabicPeriod"/>
              <a:tabLst/>
            </a:pPr>
            <a:r>
              <a:rPr lang="en-MY" sz="2400" dirty="0">
                <a:latin typeface="Arial" charset="0"/>
              </a:rPr>
              <a:t>What are the hypothesis</a:t>
            </a:r>
          </a:p>
          <a:p>
            <a:pPr marL="0" marR="0" indent="0" algn="l" defTabSz="914400" rtl="0" eaLnBrk="1" fontAlgn="base" latinLnBrk="0" hangingPunct="1">
              <a:lnSpc>
                <a:spcPct val="100000"/>
              </a:lnSpc>
              <a:spcBef>
                <a:spcPct val="0"/>
              </a:spcBef>
              <a:spcAft>
                <a:spcPct val="0"/>
              </a:spcAft>
              <a:buClrTx/>
              <a:buSzTx/>
              <a:buFontTx/>
              <a:buNone/>
              <a:tabLst/>
            </a:pPr>
            <a:endParaRPr kumimoji="0" lang="en-MY" sz="1800" b="0" i="0" u="none" strike="noStrike" cap="none" normalizeH="0" baseline="0" dirty="0">
              <a:ln>
                <a:noFill/>
              </a:ln>
              <a:solidFill>
                <a:schemeClr val="tx1"/>
              </a:solidFill>
              <a:effectLst/>
              <a:latin typeface="Arial" charset="0"/>
            </a:endParaRPr>
          </a:p>
        </p:txBody>
      </p:sp>
      <p:sp>
        <p:nvSpPr>
          <p:cNvPr id="7" name="Speech Bubble: Rectangle 6">
            <a:extLst>
              <a:ext uri="{FF2B5EF4-FFF2-40B4-BE49-F238E27FC236}">
                <a16:creationId xmlns:a16="http://schemas.microsoft.com/office/drawing/2014/main" id="{7BBF9ABF-4BD1-4A9A-89BC-4C31EFE5D869}"/>
              </a:ext>
            </a:extLst>
          </p:cNvPr>
          <p:cNvSpPr/>
          <p:nvPr/>
        </p:nvSpPr>
        <p:spPr bwMode="auto">
          <a:xfrm>
            <a:off x="7786914" y="3710667"/>
            <a:ext cx="4528457" cy="1654629"/>
          </a:xfrm>
          <a:prstGeom prst="wedgeRectCallout">
            <a:avLst>
              <a:gd name="adj1" fmla="val -64943"/>
              <a:gd name="adj2" fmla="val 14510"/>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 typeface="+mj-lt"/>
              <a:buAutoNum type="arabicPeriod"/>
              <a:tabLst/>
            </a:pPr>
            <a:r>
              <a:rPr lang="en-MY" sz="2400" dirty="0">
                <a:latin typeface="Arial" charset="0"/>
              </a:rPr>
              <a:t>What Theory (</a:t>
            </a:r>
            <a:r>
              <a:rPr lang="en-MY" sz="2400" dirty="0" err="1">
                <a:latin typeface="Arial" charset="0"/>
              </a:rPr>
              <a:t>ies</a:t>
            </a:r>
            <a:r>
              <a:rPr lang="en-MY" sz="2400" dirty="0">
                <a:latin typeface="Arial" charset="0"/>
              </a:rPr>
              <a:t>) to support this study</a:t>
            </a:r>
          </a:p>
          <a:p>
            <a:pPr marL="457200" marR="0" indent="-457200" algn="l" defTabSz="914400" rtl="0" eaLnBrk="1" fontAlgn="base" latinLnBrk="0" hangingPunct="1">
              <a:lnSpc>
                <a:spcPct val="100000"/>
              </a:lnSpc>
              <a:spcBef>
                <a:spcPct val="0"/>
              </a:spcBef>
              <a:spcAft>
                <a:spcPct val="0"/>
              </a:spcAft>
              <a:buClrTx/>
              <a:buSzTx/>
              <a:buFont typeface="+mj-lt"/>
              <a:buAutoNum type="arabicPeriod"/>
              <a:tabLst/>
            </a:pPr>
            <a:r>
              <a:rPr lang="en-MY" sz="2400" dirty="0">
                <a:latin typeface="Arial" charset="0"/>
              </a:rPr>
              <a:t>No Variables</a:t>
            </a:r>
          </a:p>
          <a:p>
            <a:pPr marL="457200" marR="0" indent="-457200" algn="l" defTabSz="914400" rtl="0" eaLnBrk="1" fontAlgn="base" latinLnBrk="0" hangingPunct="1">
              <a:lnSpc>
                <a:spcPct val="100000"/>
              </a:lnSpc>
              <a:spcBef>
                <a:spcPct val="0"/>
              </a:spcBef>
              <a:spcAft>
                <a:spcPct val="0"/>
              </a:spcAft>
              <a:buClrTx/>
              <a:buSzTx/>
              <a:buFont typeface="+mj-lt"/>
              <a:buAutoNum type="arabicPeriod"/>
              <a:tabLst/>
            </a:pPr>
            <a:r>
              <a:rPr lang="en-MY" sz="2400" dirty="0">
                <a:latin typeface="Arial" charset="0"/>
              </a:rPr>
              <a:t>No hypothesis</a:t>
            </a:r>
          </a:p>
          <a:p>
            <a:pPr marL="0" marR="0" indent="0" algn="l" defTabSz="914400" rtl="0" eaLnBrk="1" fontAlgn="base" latinLnBrk="0" hangingPunct="1">
              <a:lnSpc>
                <a:spcPct val="100000"/>
              </a:lnSpc>
              <a:spcBef>
                <a:spcPct val="0"/>
              </a:spcBef>
              <a:spcAft>
                <a:spcPct val="0"/>
              </a:spcAft>
              <a:buClrTx/>
              <a:buSzTx/>
              <a:buFontTx/>
              <a:buNone/>
              <a:tabLst/>
            </a:pPr>
            <a:endParaRPr kumimoji="0" lang="en-MY"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6684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What is this theory?</a:t>
            </a: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rotWithShape="1">
          <a:blip r:embed="rId2"/>
          <a:srcRect b="8859"/>
          <a:stretch/>
        </p:blipFill>
        <p:spPr>
          <a:xfrm>
            <a:off x="545238" y="858525"/>
            <a:ext cx="7608304"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0"/>
          </p:nvPr>
        </p:nvSpPr>
        <p:spPr>
          <a:xfrm>
            <a:off x="4038600" y="6492240"/>
            <a:ext cx="4114800" cy="365125"/>
          </a:xfrm>
        </p:spPr>
        <p:txBody>
          <a:bodyPr vert="horz" lIns="91440" tIns="45720" rIns="91440" bIns="45720" rtlCol="0" anchor="ctr">
            <a:normAutofit/>
          </a:bodyPr>
          <a:lstStyle/>
          <a:p>
            <a:pPr algn="ctr">
              <a:spcAft>
                <a:spcPts val="600"/>
              </a:spcAft>
              <a:defRPr/>
            </a:pPr>
            <a:r>
              <a:rPr lang="en-US" kern="1200">
                <a:solidFill>
                  <a:prstClr val="black">
                    <a:tint val="75000"/>
                  </a:prstClr>
                </a:solidFill>
                <a:latin typeface="Calibri" panose="020F0502020204030204"/>
                <a:ea typeface="+mn-ea"/>
                <a:cs typeface="+mn-cs"/>
              </a:rPr>
              <a:t>Dr Jugindar Singh</a:t>
            </a:r>
          </a:p>
        </p:txBody>
      </p:sp>
    </p:spTree>
    <p:extLst>
      <p:ext uri="{BB962C8B-B14F-4D97-AF65-F5344CB8AC3E}">
        <p14:creationId xmlns:p14="http://schemas.microsoft.com/office/powerpoint/2010/main" val="11294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B40D5EF-AFCA-4BEA-A981-A81A4979D1B0}"/>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b="1" dirty="0">
                <a:solidFill>
                  <a:srgbClr val="002060"/>
                </a:solidFill>
              </a:rPr>
              <a:t>LO2</a:t>
            </a:r>
            <a:r>
              <a:rPr lang="en-US" sz="5400" dirty="0">
                <a:solidFill>
                  <a:schemeClr val="bg1">
                    <a:lumMod val="95000"/>
                    <a:lumOff val="5000"/>
                  </a:schemeClr>
                </a:solidFill>
              </a:rPr>
              <a:t> Explain concepts, propositions and the different types of variables in a study</a:t>
            </a:r>
          </a:p>
        </p:txBody>
      </p:sp>
    </p:spTree>
    <p:extLst>
      <p:ext uri="{BB962C8B-B14F-4D97-AF65-F5344CB8AC3E}">
        <p14:creationId xmlns:p14="http://schemas.microsoft.com/office/powerpoint/2010/main" val="212842700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E03A-99F0-406C-B7DD-C93686948683}"/>
              </a:ext>
            </a:extLst>
          </p:cNvPr>
          <p:cNvSpPr>
            <a:spLocks noGrp="1"/>
          </p:cNvSpPr>
          <p:nvPr>
            <p:ph type="title"/>
          </p:nvPr>
        </p:nvSpPr>
        <p:spPr>
          <a:xfrm>
            <a:off x="838200" y="-3199"/>
            <a:ext cx="10515600" cy="833194"/>
          </a:xfrm>
        </p:spPr>
        <p:txBody>
          <a:bodyPr/>
          <a:lstStyle/>
          <a:p>
            <a:r>
              <a:rPr lang="en-MY" b="1" dirty="0">
                <a:solidFill>
                  <a:srgbClr val="FF0000"/>
                </a:solidFill>
              </a:rPr>
              <a:t>Concept</a:t>
            </a:r>
          </a:p>
        </p:txBody>
      </p:sp>
      <p:sp>
        <p:nvSpPr>
          <p:cNvPr id="5" name="TextBox 4">
            <a:extLst>
              <a:ext uri="{FF2B5EF4-FFF2-40B4-BE49-F238E27FC236}">
                <a16:creationId xmlns:a16="http://schemas.microsoft.com/office/drawing/2014/main" id="{C8448BE5-E47D-41E2-9EF5-392FEB0257FD}"/>
              </a:ext>
            </a:extLst>
          </p:cNvPr>
          <p:cNvSpPr txBox="1"/>
          <p:nvPr/>
        </p:nvSpPr>
        <p:spPr>
          <a:xfrm>
            <a:off x="-1" y="689789"/>
            <a:ext cx="8187397" cy="6063198"/>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emboStd"/>
                <a:ea typeface="+mn-ea"/>
                <a:cs typeface="+mn-cs"/>
              </a:rPr>
              <a:t>A </a:t>
            </a:r>
            <a:r>
              <a:rPr kumimoji="0" lang="en-US" sz="2400" b="1" i="0" u="none" strike="noStrike" kern="1200" cap="none" spc="0" normalizeH="0" baseline="0" noProof="0" dirty="0">
                <a:ln>
                  <a:noFill/>
                </a:ln>
                <a:solidFill>
                  <a:prstClr val="black"/>
                </a:solidFill>
                <a:effectLst/>
                <a:uLnTx/>
                <a:uFillTx/>
                <a:latin typeface="MyriadPro-Bold"/>
                <a:ea typeface="+mn-ea"/>
                <a:cs typeface="+mn-cs"/>
              </a:rPr>
              <a:t>concept (sometimes construct) </a:t>
            </a:r>
            <a:r>
              <a:rPr kumimoji="0" lang="en-US" sz="2400" b="0" i="0" u="none" strike="noStrike" kern="1200" cap="none" spc="0" normalizeH="0" baseline="0" noProof="0" dirty="0">
                <a:ln>
                  <a:noFill/>
                </a:ln>
                <a:solidFill>
                  <a:prstClr val="black"/>
                </a:solidFill>
                <a:effectLst/>
                <a:uLnTx/>
                <a:uFillTx/>
                <a:latin typeface="BemboStd"/>
                <a:ea typeface="+mn-ea"/>
                <a:cs typeface="+mn-cs"/>
              </a:rPr>
              <a:t>is a generalized idea about a class of objects, attributes, occurrences, or processes that has been given a name.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emboSt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emboStd"/>
                <a:ea typeface="+mn-ea"/>
                <a:cs typeface="+mn-cs"/>
              </a:rPr>
              <a:t>Concepts are the building blocks of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emboSt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BemboStd"/>
                <a:ea typeface="+mn-ea"/>
                <a:cs typeface="+mn-cs"/>
              </a:rPr>
              <a:t>In organizational theory</a:t>
            </a:r>
            <a:r>
              <a:rPr kumimoji="0" lang="en-US" sz="2400" b="0" i="0" u="none" strike="noStrike" kern="1200" cap="none" spc="0" normalizeH="0" baseline="0" noProof="0" dirty="0">
                <a:ln>
                  <a:noFill/>
                </a:ln>
                <a:solidFill>
                  <a:prstClr val="black"/>
                </a:solidFill>
                <a:effectLst/>
                <a:uLnTx/>
                <a:uFillTx/>
                <a:latin typeface="BemboStd"/>
                <a:ea typeface="+mn-ea"/>
                <a:cs typeface="+mn-cs"/>
              </a:rPr>
              <a:t>, </a:t>
            </a:r>
            <a:r>
              <a:rPr kumimoji="0" lang="en-US" sz="2400" b="0" i="0" u="none" strike="noStrike" kern="1200" cap="none" spc="0" normalizeH="0" baseline="0" noProof="0" dirty="0">
                <a:ln>
                  <a:noFill/>
                </a:ln>
                <a:solidFill>
                  <a:srgbClr val="FF0000"/>
                </a:solidFill>
                <a:effectLst/>
                <a:uLnTx/>
                <a:uFillTx/>
                <a:latin typeface="BemboStd"/>
                <a:ea typeface="+mn-ea"/>
                <a:cs typeface="+mn-cs"/>
              </a:rPr>
              <a:t>leadership, productivity, and morale</a:t>
            </a:r>
            <a:r>
              <a:rPr kumimoji="0" lang="en-US" sz="2400" b="0" i="0" u="none" strike="noStrike" kern="1200" cap="none" spc="0" normalizeH="0" baseline="0" noProof="0" dirty="0">
                <a:ln>
                  <a:noFill/>
                </a:ln>
                <a:solidFill>
                  <a:prstClr val="black"/>
                </a:solidFill>
                <a:effectLst/>
                <a:uLnTx/>
                <a:uFillTx/>
                <a:latin typeface="BemboStd"/>
                <a:ea typeface="+mn-ea"/>
                <a:cs typeface="+mn-cs"/>
              </a:rPr>
              <a:t> are concepts.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emboSt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BemboStd"/>
                <a:ea typeface="+mn-ea"/>
                <a:cs typeface="+mn-cs"/>
              </a:rPr>
              <a:t>In the theory of finance</a:t>
            </a:r>
            <a:r>
              <a:rPr kumimoji="0" lang="en-US" sz="2400" b="0" i="0" u="none" strike="noStrike" kern="1200" cap="none" spc="0" normalizeH="0" baseline="0" noProof="0" dirty="0">
                <a:ln>
                  <a:noFill/>
                </a:ln>
                <a:solidFill>
                  <a:prstClr val="black"/>
                </a:solidFill>
                <a:effectLst/>
                <a:uLnTx/>
                <a:uFillTx/>
                <a:latin typeface="BemboStd"/>
                <a:ea typeface="+mn-ea"/>
                <a:cs typeface="+mn-cs"/>
              </a:rPr>
              <a:t>, </a:t>
            </a:r>
            <a:r>
              <a:rPr kumimoji="0" lang="en-US" sz="2400" b="0" i="0" u="none" strike="noStrike" kern="1200" cap="none" spc="0" normalizeH="0" baseline="0" noProof="0" dirty="0">
                <a:ln>
                  <a:noFill/>
                </a:ln>
                <a:solidFill>
                  <a:srgbClr val="FF0000"/>
                </a:solidFill>
                <a:effectLst/>
                <a:uLnTx/>
                <a:uFillTx/>
                <a:latin typeface="BemboStd"/>
                <a:ea typeface="+mn-ea"/>
                <a:cs typeface="+mn-cs"/>
              </a:rPr>
              <a:t>gross national product, risk aversion, and inflation </a:t>
            </a:r>
            <a:r>
              <a:rPr kumimoji="0" lang="en-US" sz="2400" b="0" i="0" u="none" strike="noStrike" kern="1200" cap="none" spc="0" normalizeH="0" baseline="0" noProof="0" dirty="0">
                <a:ln>
                  <a:noFill/>
                </a:ln>
                <a:solidFill>
                  <a:prstClr val="black"/>
                </a:solidFill>
                <a:effectLst/>
                <a:uLnTx/>
                <a:uFillTx/>
                <a:latin typeface="BemboStd"/>
                <a:ea typeface="+mn-ea"/>
                <a:cs typeface="+mn-cs"/>
              </a:rPr>
              <a:t>are frequently used concepts.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BemboStd"/>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BemboStd"/>
                <a:ea typeface="+mn-ea"/>
                <a:cs typeface="+mn-cs"/>
              </a:rPr>
              <a:t>Accounting concepts </a:t>
            </a:r>
            <a:r>
              <a:rPr kumimoji="0" lang="en-US" sz="2400" b="0" i="0" u="none" strike="noStrike" kern="1200" cap="none" spc="0" normalizeH="0" baseline="0" noProof="0" dirty="0">
                <a:ln>
                  <a:noFill/>
                </a:ln>
                <a:solidFill>
                  <a:prstClr val="black"/>
                </a:solidFill>
                <a:effectLst/>
                <a:uLnTx/>
                <a:uFillTx/>
                <a:latin typeface="BemboStd"/>
                <a:ea typeface="+mn-ea"/>
                <a:cs typeface="+mn-cs"/>
              </a:rPr>
              <a:t>include </a:t>
            </a:r>
            <a:r>
              <a:rPr kumimoji="0" lang="en-US" sz="2400" b="0" i="0" u="none" strike="noStrike" kern="1200" cap="none" spc="0" normalizeH="0" baseline="0" noProof="0" dirty="0">
                <a:ln>
                  <a:noFill/>
                </a:ln>
                <a:solidFill>
                  <a:srgbClr val="FF0000"/>
                </a:solidFill>
                <a:effectLst/>
                <a:uLnTx/>
                <a:uFillTx/>
                <a:latin typeface="BemboStd"/>
                <a:ea typeface="+mn-ea"/>
                <a:cs typeface="+mn-cs"/>
              </a:rPr>
              <a:t>assets, liabilities, and depreciation</a:t>
            </a:r>
            <a:r>
              <a:rPr kumimoji="0" lang="en-US" sz="2400" b="0" i="0" u="none" strike="noStrike" kern="1200" cap="none" spc="0" normalizeH="0" baseline="0" noProof="0" dirty="0">
                <a:ln>
                  <a:noFill/>
                </a:ln>
                <a:solidFill>
                  <a:prstClr val="black"/>
                </a:solidFill>
                <a:effectLst/>
                <a:uLnTx/>
                <a:uFillTx/>
                <a:latin typeface="BemboStd"/>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BemboStd"/>
                <a:ea typeface="+mn-ea"/>
                <a:cs typeface="+mn-cs"/>
              </a:rPr>
              <a:t> In marketing, customer satisfaction, market share, and loyalty are </a:t>
            </a:r>
            <a:r>
              <a:rPr kumimoji="0" lang="en-MY" sz="2400" b="0" i="0" u="none" strike="noStrike" kern="1200" cap="none" spc="0" normalizeH="0" baseline="0" noProof="0" dirty="0">
                <a:ln>
                  <a:noFill/>
                </a:ln>
                <a:solidFill>
                  <a:prstClr val="black"/>
                </a:solidFill>
                <a:effectLst/>
                <a:uLnTx/>
                <a:uFillTx/>
                <a:latin typeface="BemboStd"/>
                <a:ea typeface="+mn-ea"/>
                <a:cs typeface="+mn-cs"/>
              </a:rPr>
              <a:t>important concepts.</a:t>
            </a:r>
            <a:endParaRPr kumimoji="0" lang="en-MY"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0066942-4BAF-4392-B68A-47FCFE146C04}"/>
              </a:ext>
            </a:extLst>
          </p:cNvPr>
          <p:cNvPicPr>
            <a:picLocks noChangeAspect="1"/>
          </p:cNvPicPr>
          <p:nvPr/>
        </p:nvPicPr>
        <p:blipFill>
          <a:blip r:embed="rId2"/>
          <a:stretch>
            <a:fillRect/>
          </a:stretch>
        </p:blipFill>
        <p:spPr>
          <a:xfrm>
            <a:off x="8360228" y="-107662"/>
            <a:ext cx="3678743" cy="3387891"/>
          </a:xfrm>
          <a:prstGeom prst="rect">
            <a:avLst/>
          </a:prstGeom>
        </p:spPr>
      </p:pic>
      <p:sp>
        <p:nvSpPr>
          <p:cNvPr id="7" name="TextBox 6">
            <a:extLst>
              <a:ext uri="{FF2B5EF4-FFF2-40B4-BE49-F238E27FC236}">
                <a16:creationId xmlns:a16="http://schemas.microsoft.com/office/drawing/2014/main" id="{7C211FB0-AE18-411B-8BF5-02328623482F}"/>
              </a:ext>
            </a:extLst>
          </p:cNvPr>
          <p:cNvSpPr txBox="1"/>
          <p:nvPr/>
        </p:nvSpPr>
        <p:spPr>
          <a:xfrm>
            <a:off x="8534400" y="6226629"/>
            <a:ext cx="30045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Source: Zikmund et al. (2010)</a:t>
            </a:r>
          </a:p>
        </p:txBody>
      </p:sp>
      <p:sp>
        <p:nvSpPr>
          <p:cNvPr id="8" name="Rectangle 7">
            <a:extLst>
              <a:ext uri="{FF2B5EF4-FFF2-40B4-BE49-F238E27FC236}">
                <a16:creationId xmlns:a16="http://schemas.microsoft.com/office/drawing/2014/main" id="{A43C6AB3-D5DE-44FA-A37A-6BC423DE7506}"/>
              </a:ext>
            </a:extLst>
          </p:cNvPr>
          <p:cNvSpPr/>
          <p:nvPr/>
        </p:nvSpPr>
        <p:spPr>
          <a:xfrm>
            <a:off x="8360228" y="4267200"/>
            <a:ext cx="3678743" cy="1877437"/>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Sales Performance</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of calls</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Sales volume</a:t>
            </a:r>
          </a:p>
          <a:p>
            <a:pPr marL="457200" marR="0" lvl="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Value of sales</a:t>
            </a:r>
          </a:p>
        </p:txBody>
      </p:sp>
      <p:sp>
        <p:nvSpPr>
          <p:cNvPr id="9" name="Oval Callout 2">
            <a:extLst>
              <a:ext uri="{FF2B5EF4-FFF2-40B4-BE49-F238E27FC236}">
                <a16:creationId xmlns:a16="http://schemas.microsoft.com/office/drawing/2014/main" id="{9D0A9D10-8FC9-46C9-B680-E2A8D3AA1DBF}"/>
              </a:ext>
            </a:extLst>
          </p:cNvPr>
          <p:cNvSpPr/>
          <p:nvPr/>
        </p:nvSpPr>
        <p:spPr bwMode="auto">
          <a:xfrm>
            <a:off x="9477647" y="3429000"/>
            <a:ext cx="1512298" cy="612648"/>
          </a:xfrm>
          <a:prstGeom prst="wedgeEllipseCallout">
            <a:avLst>
              <a:gd name="adj1" fmla="val -87049"/>
              <a:gd name="adj2" fmla="val 129059"/>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Concept</a:t>
            </a:r>
          </a:p>
        </p:txBody>
      </p:sp>
    </p:spTree>
    <p:extLst>
      <p:ext uri="{BB962C8B-B14F-4D97-AF65-F5344CB8AC3E}">
        <p14:creationId xmlns:p14="http://schemas.microsoft.com/office/powerpoint/2010/main" val="509158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18535" y="56706"/>
            <a:ext cx="10515600" cy="535459"/>
          </a:xfrm>
        </p:spPr>
        <p:txBody>
          <a:bodyPr>
            <a:normAutofit fontScale="90000"/>
          </a:bodyPr>
          <a:lstStyle/>
          <a:p>
            <a:r>
              <a:rPr lang="en-US" b="1" dirty="0">
                <a:solidFill>
                  <a:srgbClr val="0070C0"/>
                </a:solidFill>
              </a:rPr>
              <a:t>Propositions       Hypothesis</a:t>
            </a:r>
          </a:p>
        </p:txBody>
      </p:sp>
      <p:sp>
        <p:nvSpPr>
          <p:cNvPr id="4" name="Rectangle 3"/>
          <p:cNvSpPr/>
          <p:nvPr/>
        </p:nvSpPr>
        <p:spPr bwMode="auto">
          <a:xfrm>
            <a:off x="111037" y="4740813"/>
            <a:ext cx="2713059" cy="66038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Proposition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(Abstract Level)</a:t>
            </a:r>
          </a:p>
        </p:txBody>
      </p:sp>
      <p:sp>
        <p:nvSpPr>
          <p:cNvPr id="5" name="Rectangle 4"/>
          <p:cNvSpPr/>
          <p:nvPr/>
        </p:nvSpPr>
        <p:spPr bwMode="auto">
          <a:xfrm>
            <a:off x="3380142" y="4740812"/>
            <a:ext cx="2667007" cy="660381"/>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Hypothesis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(Empirical Level)</a:t>
            </a:r>
          </a:p>
        </p:txBody>
      </p:sp>
      <p:sp>
        <p:nvSpPr>
          <p:cNvPr id="7" name="TextBox 6"/>
          <p:cNvSpPr txBox="1"/>
          <p:nvPr/>
        </p:nvSpPr>
        <p:spPr>
          <a:xfrm>
            <a:off x="111038" y="5440990"/>
            <a:ext cx="2713057" cy="1077218"/>
          </a:xfrm>
          <a:prstGeom prst="rect">
            <a:avLst/>
          </a:prstGeom>
          <a:solidFill>
            <a:schemeClr val="bg1"/>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General: Cannot be measured. EG:</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Treat Employees Better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Employees Loyalty</a:t>
            </a:r>
          </a:p>
        </p:txBody>
      </p:sp>
      <p:sp>
        <p:nvSpPr>
          <p:cNvPr id="8" name="TextBox 7"/>
          <p:cNvSpPr txBox="1"/>
          <p:nvPr/>
        </p:nvSpPr>
        <p:spPr>
          <a:xfrm>
            <a:off x="3357488" y="5445874"/>
            <a:ext cx="2667007" cy="1077218"/>
          </a:xfrm>
          <a:prstGeom prst="rect">
            <a:avLst/>
          </a:prstGeom>
          <a:solidFill>
            <a:schemeClr val="bg1"/>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Linkage among Concepts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Retirement Benefits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Employees Turnover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3" name="Straight Arrow Connector 2"/>
          <p:cNvCxnSpPr>
            <a:cxnSpLocks/>
            <a:stCxn id="4" idx="3"/>
            <a:endCxn id="5" idx="1"/>
          </p:cNvCxnSpPr>
          <p:nvPr/>
        </p:nvCxnSpPr>
        <p:spPr bwMode="auto">
          <a:xfrm flipV="1">
            <a:off x="2824096" y="5071003"/>
            <a:ext cx="556046" cy="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3" name="TextBox 12">
            <a:extLst>
              <a:ext uri="{FF2B5EF4-FFF2-40B4-BE49-F238E27FC236}">
                <a16:creationId xmlns:a16="http://schemas.microsoft.com/office/drawing/2014/main" id="{230CCB54-FA63-4571-9C2D-CE6329995F28}"/>
              </a:ext>
            </a:extLst>
          </p:cNvPr>
          <p:cNvSpPr txBox="1"/>
          <p:nvPr/>
        </p:nvSpPr>
        <p:spPr>
          <a:xfrm>
            <a:off x="18535" y="492828"/>
            <a:ext cx="12154930"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Propositions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Propositions are statements concerned with the relationships among concepts.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proposition explains the logical linkage among certain concepts by asserting a universal connection between concepts.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might propose that treating our employees better will make them more loyal employees.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is certainly a logical link between managerial actions and employee reactions but is quite general and not really testable in its current form.</a:t>
            </a:r>
            <a:endParaRPr kumimoji="0" lang="en-MY"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42C61E0-2459-49A2-94CA-A79C6D0BEA1C}"/>
              </a:ext>
            </a:extLst>
          </p:cNvPr>
          <p:cNvPicPr>
            <a:picLocks noChangeAspect="1"/>
          </p:cNvPicPr>
          <p:nvPr/>
        </p:nvPicPr>
        <p:blipFill>
          <a:blip r:embed="rId2"/>
          <a:stretch>
            <a:fillRect/>
          </a:stretch>
        </p:blipFill>
        <p:spPr>
          <a:xfrm>
            <a:off x="6215353" y="3429000"/>
            <a:ext cx="5724525" cy="3429000"/>
          </a:xfrm>
          <a:prstGeom prst="rect">
            <a:avLst/>
          </a:prstGeom>
        </p:spPr>
      </p:pic>
      <p:sp>
        <p:nvSpPr>
          <p:cNvPr id="17" name="Arrow: Right 16">
            <a:extLst>
              <a:ext uri="{FF2B5EF4-FFF2-40B4-BE49-F238E27FC236}">
                <a16:creationId xmlns:a16="http://schemas.microsoft.com/office/drawing/2014/main" id="{8CD5B75B-C4A1-4131-A9AF-14DD22D6C2AD}"/>
              </a:ext>
            </a:extLst>
          </p:cNvPr>
          <p:cNvSpPr/>
          <p:nvPr/>
        </p:nvSpPr>
        <p:spPr>
          <a:xfrm>
            <a:off x="2824095" y="168812"/>
            <a:ext cx="533393" cy="32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86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18535" y="56706"/>
            <a:ext cx="10515600" cy="535459"/>
          </a:xfrm>
        </p:spPr>
        <p:txBody>
          <a:bodyPr>
            <a:normAutofit fontScale="90000"/>
          </a:bodyPr>
          <a:lstStyle/>
          <a:p>
            <a:r>
              <a:rPr lang="en-US" b="1" dirty="0">
                <a:solidFill>
                  <a:srgbClr val="0070C0"/>
                </a:solidFill>
              </a:rPr>
              <a:t>Propositions       Hypothesis</a:t>
            </a:r>
          </a:p>
        </p:txBody>
      </p:sp>
      <p:sp>
        <p:nvSpPr>
          <p:cNvPr id="4" name="Rectangle 3"/>
          <p:cNvSpPr/>
          <p:nvPr/>
        </p:nvSpPr>
        <p:spPr bwMode="auto">
          <a:xfrm>
            <a:off x="111037" y="4740813"/>
            <a:ext cx="2713059" cy="66038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Proposition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(Abstract Level)</a:t>
            </a:r>
          </a:p>
        </p:txBody>
      </p:sp>
      <p:sp>
        <p:nvSpPr>
          <p:cNvPr id="5" name="Rectangle 4"/>
          <p:cNvSpPr/>
          <p:nvPr/>
        </p:nvSpPr>
        <p:spPr bwMode="auto">
          <a:xfrm>
            <a:off x="3380142" y="4740812"/>
            <a:ext cx="2667007" cy="660381"/>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Hypothesis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(Empirical Level)</a:t>
            </a:r>
          </a:p>
        </p:txBody>
      </p:sp>
      <p:sp>
        <p:nvSpPr>
          <p:cNvPr id="7" name="TextBox 6"/>
          <p:cNvSpPr txBox="1"/>
          <p:nvPr/>
        </p:nvSpPr>
        <p:spPr>
          <a:xfrm>
            <a:off x="111038" y="5440990"/>
            <a:ext cx="2713057" cy="1077218"/>
          </a:xfrm>
          <a:prstGeom prst="rect">
            <a:avLst/>
          </a:prstGeom>
          <a:solidFill>
            <a:schemeClr val="bg1"/>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General: Cannot be measured. EG:</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Treat Employees Better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Employees Loyalty</a:t>
            </a:r>
          </a:p>
        </p:txBody>
      </p:sp>
      <p:sp>
        <p:nvSpPr>
          <p:cNvPr id="8" name="TextBox 7"/>
          <p:cNvSpPr txBox="1"/>
          <p:nvPr/>
        </p:nvSpPr>
        <p:spPr>
          <a:xfrm>
            <a:off x="3357488" y="5445874"/>
            <a:ext cx="2667007" cy="1077218"/>
          </a:xfrm>
          <a:prstGeom prst="rect">
            <a:avLst/>
          </a:prstGeom>
          <a:solidFill>
            <a:schemeClr val="bg1"/>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Linkage among Concepts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Retirement Benefits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Employees Turnover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3" name="Straight Arrow Connector 2"/>
          <p:cNvCxnSpPr>
            <a:cxnSpLocks/>
            <a:stCxn id="4" idx="3"/>
            <a:endCxn id="5" idx="1"/>
          </p:cNvCxnSpPr>
          <p:nvPr/>
        </p:nvCxnSpPr>
        <p:spPr bwMode="auto">
          <a:xfrm flipV="1">
            <a:off x="2824096" y="5071003"/>
            <a:ext cx="556046" cy="1"/>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3" name="TextBox 12">
            <a:extLst>
              <a:ext uri="{FF2B5EF4-FFF2-40B4-BE49-F238E27FC236}">
                <a16:creationId xmlns:a16="http://schemas.microsoft.com/office/drawing/2014/main" id="{230CCB54-FA63-4571-9C2D-CE6329995F28}"/>
              </a:ext>
            </a:extLst>
          </p:cNvPr>
          <p:cNvSpPr txBox="1"/>
          <p:nvPr/>
        </p:nvSpPr>
        <p:spPr>
          <a:xfrm>
            <a:off x="18535" y="492828"/>
            <a:ext cx="5903963"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Hypothesis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hypothesis is a proposition that is empirically testable.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H1: There is a relationship between retirement benefits and Turnover of employees</a:t>
            </a:r>
          </a:p>
        </p:txBody>
      </p:sp>
      <p:pic>
        <p:nvPicPr>
          <p:cNvPr id="12" name="Picture 11">
            <a:extLst>
              <a:ext uri="{FF2B5EF4-FFF2-40B4-BE49-F238E27FC236}">
                <a16:creationId xmlns:a16="http://schemas.microsoft.com/office/drawing/2014/main" id="{642C61E0-2459-49A2-94CA-A79C6D0BEA1C}"/>
              </a:ext>
            </a:extLst>
          </p:cNvPr>
          <p:cNvPicPr>
            <a:picLocks noChangeAspect="1"/>
          </p:cNvPicPr>
          <p:nvPr/>
        </p:nvPicPr>
        <p:blipFill>
          <a:blip r:embed="rId2"/>
          <a:stretch>
            <a:fillRect/>
          </a:stretch>
        </p:blipFill>
        <p:spPr>
          <a:xfrm>
            <a:off x="6167507" y="1074453"/>
            <a:ext cx="6098799" cy="4930726"/>
          </a:xfrm>
          <a:prstGeom prst="rect">
            <a:avLst/>
          </a:prstGeom>
        </p:spPr>
      </p:pic>
      <p:sp>
        <p:nvSpPr>
          <p:cNvPr id="17" name="Arrow: Right 16">
            <a:extLst>
              <a:ext uri="{FF2B5EF4-FFF2-40B4-BE49-F238E27FC236}">
                <a16:creationId xmlns:a16="http://schemas.microsoft.com/office/drawing/2014/main" id="{8CD5B75B-C4A1-4131-A9AF-14DD22D6C2AD}"/>
              </a:ext>
            </a:extLst>
          </p:cNvPr>
          <p:cNvSpPr/>
          <p:nvPr/>
        </p:nvSpPr>
        <p:spPr>
          <a:xfrm>
            <a:off x="2824095" y="168812"/>
            <a:ext cx="533393" cy="32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86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4"/>
          <p:cNvSpPr>
            <a:spLocks noGrp="1" noChangeArrowheads="1"/>
          </p:cNvSpPr>
          <p:nvPr>
            <p:ph type="title"/>
          </p:nvPr>
        </p:nvSpPr>
        <p:spPr>
          <a:xfrm>
            <a:off x="1538416" y="0"/>
            <a:ext cx="8977184" cy="596721"/>
          </a:xfrm>
          <a:solidFill>
            <a:schemeClr val="bg1"/>
          </a:solidFill>
        </p:spPr>
        <p:txBody>
          <a:bodyPr/>
          <a:lstStyle/>
          <a:p>
            <a:r>
              <a:rPr lang="en-US" sz="3200" b="1" dirty="0">
                <a:solidFill>
                  <a:srgbClr val="FF0000"/>
                </a:solidFill>
                <a:latin typeface="Aharoni" panose="02010803020104030203" pitchFamily="2" charset="-79"/>
                <a:cs typeface="Aharoni" panose="02010803020104030203" pitchFamily="2" charset="-79"/>
              </a:rPr>
              <a:t>Ladder of abstraction</a:t>
            </a:r>
          </a:p>
        </p:txBody>
      </p:sp>
      <p:sp>
        <p:nvSpPr>
          <p:cNvPr id="18437" name="Rectangle 5"/>
          <p:cNvSpPr>
            <a:spLocks noGrp="1" noChangeArrowheads="1"/>
          </p:cNvSpPr>
          <p:nvPr>
            <p:ph type="body" idx="1"/>
          </p:nvPr>
        </p:nvSpPr>
        <p:spPr>
          <a:xfrm>
            <a:off x="1" y="495626"/>
            <a:ext cx="2859314" cy="6362374"/>
          </a:xfrm>
          <a:ln>
            <a:solidFill>
              <a:srgbClr val="FF0000"/>
            </a:solidFill>
          </a:ln>
        </p:spPr>
        <p:txBody>
          <a:bodyPr/>
          <a:lstStyle/>
          <a:p>
            <a:pPr marL="0" indent="0">
              <a:buNone/>
            </a:pPr>
            <a:r>
              <a:rPr lang="en-US" sz="3200" b="1" dirty="0">
                <a:solidFill>
                  <a:srgbClr val="FF0000"/>
                </a:solidFill>
              </a:rPr>
              <a:t>Abstract level </a:t>
            </a:r>
          </a:p>
          <a:p>
            <a:pPr lvl="1"/>
            <a:r>
              <a:rPr lang="en-US" sz="2800" b="1" dirty="0"/>
              <a:t>Concepts </a:t>
            </a:r>
          </a:p>
          <a:p>
            <a:pPr lvl="1"/>
            <a:r>
              <a:rPr lang="en-US" sz="2800" b="1" dirty="0"/>
              <a:t>Propositions</a:t>
            </a:r>
          </a:p>
          <a:p>
            <a:pPr marL="457200" lvl="1" indent="0">
              <a:buNone/>
            </a:pPr>
            <a:endParaRPr lang="en-US" sz="3200" b="1" dirty="0"/>
          </a:p>
          <a:p>
            <a:pPr marL="457200" lvl="1" indent="0">
              <a:buNone/>
            </a:pPr>
            <a:endParaRPr lang="en-US" sz="3200" b="1" dirty="0"/>
          </a:p>
          <a:p>
            <a:pPr marL="0" indent="0">
              <a:buNone/>
            </a:pPr>
            <a:r>
              <a:rPr lang="en-US" sz="3200" b="1" dirty="0">
                <a:solidFill>
                  <a:srgbClr val="FF0000"/>
                </a:solidFill>
              </a:rPr>
              <a:t>Empirical level</a:t>
            </a:r>
          </a:p>
          <a:p>
            <a:pPr lvl="1"/>
            <a:r>
              <a:rPr lang="en-US" sz="3200" b="1" dirty="0">
                <a:solidFill>
                  <a:srgbClr val="002060"/>
                </a:solidFill>
              </a:rPr>
              <a:t>Variables</a:t>
            </a:r>
          </a:p>
          <a:p>
            <a:pPr lvl="1"/>
            <a:r>
              <a:rPr lang="en-US" sz="3200" b="1" dirty="0">
                <a:solidFill>
                  <a:srgbClr val="002060"/>
                </a:solidFill>
              </a:rPr>
              <a:t>Hypotheses</a:t>
            </a:r>
          </a:p>
        </p:txBody>
      </p:sp>
      <p:sp>
        <p:nvSpPr>
          <p:cNvPr id="2" name="Rectangle 1"/>
          <p:cNvSpPr/>
          <p:nvPr/>
        </p:nvSpPr>
        <p:spPr>
          <a:xfrm>
            <a:off x="2859316" y="495626"/>
            <a:ext cx="5565792" cy="6432530"/>
          </a:xfrm>
          <a:prstGeom prst="rect">
            <a:avLst/>
          </a:prstGeom>
          <a:solidFill>
            <a:schemeClr val="bg1"/>
          </a:solidFill>
          <a:ln>
            <a:solidFill>
              <a:srgbClr val="FF0000"/>
            </a:solidFill>
          </a:ln>
        </p:spPr>
        <p:txBody>
          <a:bodyPr wrap="square">
            <a:spAutoFit/>
          </a:bodyPr>
          <a:lstStyle/>
          <a:p>
            <a:pPr marL="0" indent="0">
              <a:spcBef>
                <a:spcPts val="0"/>
              </a:spcBef>
              <a:buNone/>
            </a:pPr>
            <a:r>
              <a:rPr lang="en-US" sz="2400" dirty="0"/>
              <a:t>1</a:t>
            </a:r>
            <a:r>
              <a:rPr lang="en-US" sz="2400" b="1" dirty="0">
                <a:solidFill>
                  <a:srgbClr val="FF0000"/>
                </a:solidFill>
              </a:rPr>
              <a:t>. </a:t>
            </a:r>
            <a:r>
              <a:rPr lang="en-US" sz="2800" b="1" dirty="0">
                <a:solidFill>
                  <a:srgbClr val="FF0000"/>
                </a:solidFill>
              </a:rPr>
              <a:t>Abstract level </a:t>
            </a:r>
            <a:r>
              <a:rPr lang="en-US" sz="2400" dirty="0"/>
              <a:t>on the abstract level of </a:t>
            </a:r>
            <a:r>
              <a:rPr lang="en-US" sz="2400" b="1" dirty="0"/>
              <a:t>concepts</a:t>
            </a:r>
            <a:r>
              <a:rPr lang="en-US" sz="2400" dirty="0"/>
              <a:t> (&amp;propositions) </a:t>
            </a:r>
          </a:p>
          <a:p>
            <a:pPr marL="0" indent="0">
              <a:spcBef>
                <a:spcPts val="0"/>
              </a:spcBef>
              <a:buNone/>
            </a:pPr>
            <a:r>
              <a:rPr lang="en-US" sz="2400" i="1" dirty="0">
                <a:solidFill>
                  <a:srgbClr val="C00000"/>
                </a:solidFill>
              </a:rPr>
              <a:t>Example:</a:t>
            </a:r>
          </a:p>
          <a:p>
            <a:pPr marL="0" indent="0">
              <a:spcBef>
                <a:spcPts val="0"/>
              </a:spcBef>
              <a:buNone/>
            </a:pPr>
            <a:r>
              <a:rPr lang="en-US" sz="2400" b="0" i="0" u="none" strike="noStrike" baseline="0" dirty="0">
                <a:solidFill>
                  <a:srgbClr val="0070C0"/>
                </a:solidFill>
                <a:latin typeface="BemboStd"/>
              </a:rPr>
              <a:t>Job performance </a:t>
            </a:r>
            <a:r>
              <a:rPr lang="en-US" sz="2400" b="0" i="0" u="none" strike="noStrike" baseline="0" dirty="0">
                <a:latin typeface="BemboStd"/>
              </a:rPr>
              <a:t>- is an abstract term that can mean different things to different people or in different situations</a:t>
            </a:r>
          </a:p>
          <a:p>
            <a:pPr marL="0" indent="0">
              <a:spcBef>
                <a:spcPts val="0"/>
              </a:spcBef>
              <a:buNone/>
            </a:pPr>
            <a:r>
              <a:rPr lang="en-US" sz="2400" dirty="0"/>
              <a:t>2. </a:t>
            </a:r>
            <a:r>
              <a:rPr lang="en-US" sz="2800" b="1" dirty="0">
                <a:solidFill>
                  <a:srgbClr val="FF0000"/>
                </a:solidFill>
              </a:rPr>
              <a:t>Empirical level </a:t>
            </a:r>
            <a:r>
              <a:rPr lang="en-US" sz="2400" dirty="0"/>
              <a:t>of </a:t>
            </a:r>
            <a:r>
              <a:rPr lang="en-US" sz="2400" b="1" dirty="0"/>
              <a:t>variables</a:t>
            </a:r>
            <a:r>
              <a:rPr lang="en-US" sz="2400" dirty="0"/>
              <a:t> (</a:t>
            </a:r>
            <a:r>
              <a:rPr lang="en-US" sz="2000" dirty="0"/>
              <a:t>and hypotheses). </a:t>
            </a:r>
            <a:endParaRPr lang="en-US" sz="2400" dirty="0"/>
          </a:p>
          <a:p>
            <a:pPr marL="0" indent="0">
              <a:spcBef>
                <a:spcPts val="0"/>
              </a:spcBef>
              <a:buNone/>
            </a:pPr>
            <a:r>
              <a:rPr lang="en-US" sz="2400" dirty="0"/>
              <a:t>Can observe, measure, or manipulate objects or events.</a:t>
            </a:r>
          </a:p>
          <a:p>
            <a:pPr marL="0" indent="0">
              <a:spcBef>
                <a:spcPts val="0"/>
              </a:spcBef>
              <a:buNone/>
            </a:pPr>
            <a:r>
              <a:rPr lang="en-US" sz="2400" i="1" dirty="0">
                <a:solidFill>
                  <a:srgbClr val="C00000"/>
                </a:solidFill>
              </a:rPr>
              <a:t>Example: </a:t>
            </a:r>
          </a:p>
          <a:p>
            <a:pPr marL="0" indent="0">
              <a:spcBef>
                <a:spcPts val="0"/>
              </a:spcBef>
              <a:buNone/>
            </a:pPr>
            <a:r>
              <a:rPr lang="en-US" sz="2400" dirty="0">
                <a:solidFill>
                  <a:srgbClr val="0070C0"/>
                </a:solidFill>
              </a:rPr>
              <a:t>Job Performance </a:t>
            </a:r>
            <a:r>
              <a:rPr lang="en-US" sz="2400" dirty="0"/>
              <a:t>- Define this construct and identify actual measures that we can assess and measure to represent job performance</a:t>
            </a:r>
          </a:p>
          <a:p>
            <a:pPr marL="0" indent="0">
              <a:spcBef>
                <a:spcPts val="0"/>
              </a:spcBef>
              <a:buNone/>
            </a:pPr>
            <a:r>
              <a:rPr lang="en-US" sz="2400" dirty="0"/>
              <a:t>Measurement of performance includes sales volume, no. of calls</a:t>
            </a:r>
            <a:endParaRPr kumimoji="0" lang="en-US" sz="2400" b="0" i="0" u="none" strike="noStrike" kern="0" cap="none" spc="0" normalizeH="0" baseline="0" noProof="0" dirty="0">
              <a:ln>
                <a:noFill/>
              </a:ln>
              <a:solidFill>
                <a:srgbClr val="FF0000"/>
              </a:solidFill>
              <a:effectLst/>
              <a:uLnTx/>
              <a:uFillTx/>
              <a:latin typeface="Calibri" panose="020F0502020204030204"/>
              <a:ea typeface="+mn-ea"/>
              <a:cs typeface="+mn-cs"/>
            </a:endParaRP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Dr Jugindar Singh</a:t>
            </a:r>
          </a:p>
        </p:txBody>
      </p:sp>
      <p:pic>
        <p:nvPicPr>
          <p:cNvPr id="6" name="Picture 5">
            <a:extLst>
              <a:ext uri="{FF2B5EF4-FFF2-40B4-BE49-F238E27FC236}">
                <a16:creationId xmlns:a16="http://schemas.microsoft.com/office/drawing/2014/main" id="{F5A07A17-AB8D-45FD-A639-8ACD956E36CB}"/>
              </a:ext>
            </a:extLst>
          </p:cNvPr>
          <p:cNvPicPr>
            <a:picLocks noChangeAspect="1"/>
          </p:cNvPicPr>
          <p:nvPr/>
        </p:nvPicPr>
        <p:blipFill>
          <a:blip r:embed="rId3"/>
          <a:stretch>
            <a:fillRect/>
          </a:stretch>
        </p:blipFill>
        <p:spPr>
          <a:xfrm>
            <a:off x="8425108" y="899886"/>
            <a:ext cx="3766892" cy="5050971"/>
          </a:xfrm>
          <a:prstGeom prst="rect">
            <a:avLst/>
          </a:prstGeom>
        </p:spPr>
      </p:pic>
    </p:spTree>
    <p:extLst>
      <p:ext uri="{BB962C8B-B14F-4D97-AF65-F5344CB8AC3E}">
        <p14:creationId xmlns:p14="http://schemas.microsoft.com/office/powerpoint/2010/main" val="2387469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DAF881B-CAB1-4C58-81B2-52EF1B605AD1}"/>
              </a:ext>
            </a:extLst>
          </p:cNvPr>
          <p:cNvSpPr>
            <a:spLocks noGrp="1" noChangeArrowheads="1"/>
          </p:cNvSpPr>
          <p:nvPr>
            <p:ph type="title"/>
          </p:nvPr>
        </p:nvSpPr>
        <p:spPr>
          <a:xfrm>
            <a:off x="29030" y="55107"/>
            <a:ext cx="7793037" cy="373062"/>
          </a:xfrm>
        </p:spPr>
        <p:txBody>
          <a:bodyPr>
            <a:normAutofit fontScale="90000"/>
          </a:bodyPr>
          <a:lstStyle/>
          <a:p>
            <a:pPr eaLnBrk="1" hangingPunct="1"/>
            <a:r>
              <a:rPr lang="en-US" altLang="en-US" b="1" dirty="0">
                <a:solidFill>
                  <a:srgbClr val="FF0000"/>
                </a:solidFill>
                <a:latin typeface="Arial" panose="020B0604020202020204" pitchFamily="34" charset="0"/>
                <a:ea typeface="ＭＳ Ｐゴシック" panose="020B0600070205080204" pitchFamily="34" charset="-128"/>
              </a:rPr>
              <a:t>What Is a Variable?</a:t>
            </a:r>
          </a:p>
        </p:txBody>
      </p:sp>
      <p:sp>
        <p:nvSpPr>
          <p:cNvPr id="10243" name="Text Box 4">
            <a:extLst>
              <a:ext uri="{FF2B5EF4-FFF2-40B4-BE49-F238E27FC236}">
                <a16:creationId xmlns:a16="http://schemas.microsoft.com/office/drawing/2014/main" id="{DA26AF72-907C-4BFF-9978-3AA25B64923D}"/>
              </a:ext>
            </a:extLst>
          </p:cNvPr>
          <p:cNvSpPr txBox="1">
            <a:spLocks noChangeArrowheads="1"/>
          </p:cNvSpPr>
          <p:nvPr/>
        </p:nvSpPr>
        <p:spPr bwMode="auto">
          <a:xfrm>
            <a:off x="1710409" y="1904858"/>
            <a:ext cx="4267200" cy="830997"/>
          </a:xfrm>
          <a:prstGeom prst="rect">
            <a:avLst/>
          </a:prstGeom>
          <a:solidFill>
            <a:schemeClr val="accent1">
              <a:lumMod val="20000"/>
              <a:lumOff val="80000"/>
            </a:schemeClr>
          </a:solidFill>
          <a:ln w="9525">
            <a:solidFill>
              <a:srgbClr val="000000"/>
            </a:solidFill>
            <a:miter lim="800000"/>
            <a:headEnd/>
            <a:tailEnd/>
          </a:ln>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dirty="0">
                <a:latin typeface="Arial" panose="020B0604020202020204" pitchFamily="34" charset="0"/>
              </a:rPr>
              <a:t>A Variable</a:t>
            </a:r>
          </a:p>
          <a:p>
            <a:pPr algn="ctr">
              <a:spcBef>
                <a:spcPct val="0"/>
              </a:spcBef>
              <a:buClrTx/>
              <a:buSzTx/>
              <a:buFontTx/>
              <a:buNone/>
            </a:pPr>
            <a:r>
              <a:rPr lang="en-US" altLang="en-US" sz="2400" dirty="0">
                <a:latin typeface="Arial" panose="020B0604020202020204" pitchFamily="34" charset="0"/>
              </a:rPr>
              <a:t>(A </a:t>
            </a:r>
            <a:r>
              <a:rPr lang="en-US" altLang="en-US" sz="2400" dirty="0">
                <a:solidFill>
                  <a:srgbClr val="FF0000"/>
                </a:solidFill>
                <a:latin typeface="Arial" panose="020B0604020202020204" pitchFamily="34" charset="0"/>
              </a:rPr>
              <a:t>Characteristic or Attribute</a:t>
            </a:r>
            <a:r>
              <a:rPr lang="en-US" altLang="en-US" sz="2400" dirty="0">
                <a:latin typeface="Arial" panose="020B0604020202020204" pitchFamily="34" charset="0"/>
              </a:rPr>
              <a:t>)</a:t>
            </a:r>
          </a:p>
        </p:txBody>
      </p:sp>
      <p:sp>
        <p:nvSpPr>
          <p:cNvPr id="10244" name="AutoShape 5">
            <a:extLst>
              <a:ext uri="{FF2B5EF4-FFF2-40B4-BE49-F238E27FC236}">
                <a16:creationId xmlns:a16="http://schemas.microsoft.com/office/drawing/2014/main" id="{EED6560A-3BE7-4735-A7A3-5FC99D1E5287}"/>
              </a:ext>
            </a:extLst>
          </p:cNvPr>
          <p:cNvSpPr>
            <a:spLocks noChangeArrowheads="1"/>
          </p:cNvSpPr>
          <p:nvPr/>
        </p:nvSpPr>
        <p:spPr bwMode="auto">
          <a:xfrm rot="18889346">
            <a:off x="1858475" y="3363530"/>
            <a:ext cx="1790489" cy="507107"/>
          </a:xfrm>
          <a:prstGeom prst="leftArrow">
            <a:avLst>
              <a:gd name="adj1" fmla="val 50000"/>
              <a:gd name="adj2" fmla="val 135000"/>
            </a:avLst>
          </a:prstGeom>
          <a:solidFill>
            <a:schemeClr val="accent1"/>
          </a:solidFill>
          <a:ln w="9525">
            <a:solidFill>
              <a:schemeClr val="tx1"/>
            </a:solidFill>
            <a:miter lim="800000"/>
            <a:headEnd/>
            <a:tailEnd/>
          </a:ln>
        </p:spPr>
        <p:txBody>
          <a:bodyPr vert="eaVert"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endParaRPr lang="en-US" altLang="en-US" sz="2400">
              <a:latin typeface="Times New Roman" panose="02020603050405020304" pitchFamily="18" charset="0"/>
            </a:endParaRPr>
          </a:p>
        </p:txBody>
      </p:sp>
      <p:sp>
        <p:nvSpPr>
          <p:cNvPr id="10245" name="AutoShape 6">
            <a:extLst>
              <a:ext uri="{FF2B5EF4-FFF2-40B4-BE49-F238E27FC236}">
                <a16:creationId xmlns:a16="http://schemas.microsoft.com/office/drawing/2014/main" id="{438420DD-E00A-4483-98B0-FC84956095E8}"/>
              </a:ext>
            </a:extLst>
          </p:cNvPr>
          <p:cNvSpPr>
            <a:spLocks noChangeArrowheads="1"/>
          </p:cNvSpPr>
          <p:nvPr/>
        </p:nvSpPr>
        <p:spPr bwMode="auto">
          <a:xfrm rot="13910819">
            <a:off x="3908702" y="3400741"/>
            <a:ext cx="1629294" cy="381000"/>
          </a:xfrm>
          <a:prstGeom prst="leftArrow">
            <a:avLst>
              <a:gd name="adj1" fmla="val 64120"/>
              <a:gd name="adj2" fmla="val 135000"/>
            </a:avLst>
          </a:prstGeom>
          <a:solidFill>
            <a:schemeClr val="accent1"/>
          </a:solidFill>
          <a:ln w="9525">
            <a:solidFill>
              <a:schemeClr val="tx1"/>
            </a:solidFill>
            <a:miter lim="800000"/>
            <a:headEnd/>
            <a:tailEnd/>
          </a:ln>
        </p:spPr>
        <p:txBody>
          <a:bodyPr vert="eaVert"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endParaRPr lang="en-US" altLang="en-US" sz="2400">
              <a:latin typeface="Times New Roman" panose="02020603050405020304" pitchFamily="18" charset="0"/>
            </a:endParaRPr>
          </a:p>
        </p:txBody>
      </p:sp>
      <p:sp>
        <p:nvSpPr>
          <p:cNvPr id="10246" name="Text Box 7">
            <a:extLst>
              <a:ext uri="{FF2B5EF4-FFF2-40B4-BE49-F238E27FC236}">
                <a16:creationId xmlns:a16="http://schemas.microsoft.com/office/drawing/2014/main" id="{015FF397-02B4-48F8-91EF-C8BFF681D5D8}"/>
              </a:ext>
            </a:extLst>
          </p:cNvPr>
          <p:cNvSpPr txBox="1">
            <a:spLocks noChangeArrowheads="1"/>
          </p:cNvSpPr>
          <p:nvPr/>
        </p:nvSpPr>
        <p:spPr bwMode="auto">
          <a:xfrm>
            <a:off x="567872" y="2668353"/>
            <a:ext cx="2084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2800">
                <a:latin typeface="Arial" panose="020B0604020202020204" pitchFamily="34" charset="0"/>
              </a:rPr>
              <a:t>That can be</a:t>
            </a:r>
          </a:p>
        </p:txBody>
      </p:sp>
      <p:sp>
        <p:nvSpPr>
          <p:cNvPr id="10247" name="Text Box 9">
            <a:extLst>
              <a:ext uri="{FF2B5EF4-FFF2-40B4-BE49-F238E27FC236}">
                <a16:creationId xmlns:a16="http://schemas.microsoft.com/office/drawing/2014/main" id="{34475464-5DEC-4141-8B01-6BE5E9E8771F}"/>
              </a:ext>
            </a:extLst>
          </p:cNvPr>
          <p:cNvSpPr txBox="1">
            <a:spLocks noChangeArrowheads="1"/>
          </p:cNvSpPr>
          <p:nvPr/>
        </p:nvSpPr>
        <p:spPr bwMode="auto">
          <a:xfrm>
            <a:off x="4775271" y="2732567"/>
            <a:ext cx="7857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2800">
                <a:latin typeface="Arial" panose="020B0604020202020204" pitchFamily="34" charset="0"/>
              </a:rPr>
              <a:t>and</a:t>
            </a:r>
          </a:p>
        </p:txBody>
      </p:sp>
      <p:sp>
        <p:nvSpPr>
          <p:cNvPr id="10248" name="Text Box 8">
            <a:extLst>
              <a:ext uri="{FF2B5EF4-FFF2-40B4-BE49-F238E27FC236}">
                <a16:creationId xmlns:a16="http://schemas.microsoft.com/office/drawing/2014/main" id="{9415B4C6-429E-469B-99B2-8120415141B3}"/>
              </a:ext>
            </a:extLst>
          </p:cNvPr>
          <p:cNvSpPr txBox="1">
            <a:spLocks noChangeArrowheads="1"/>
          </p:cNvSpPr>
          <p:nvPr/>
        </p:nvSpPr>
        <p:spPr bwMode="auto">
          <a:xfrm>
            <a:off x="339271" y="4186003"/>
            <a:ext cx="20056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dirty="0">
                <a:solidFill>
                  <a:srgbClr val="FF0000"/>
                </a:solidFill>
                <a:latin typeface="Arial" panose="020B0604020202020204" pitchFamily="34" charset="0"/>
              </a:rPr>
              <a:t>Measured</a:t>
            </a:r>
            <a:endParaRPr lang="en-US" altLang="en-US" sz="2800" dirty="0">
              <a:solidFill>
                <a:srgbClr val="FF0000"/>
              </a:solidFill>
              <a:latin typeface="Arial" panose="020B0604020202020204" pitchFamily="34" charset="0"/>
            </a:endParaRPr>
          </a:p>
        </p:txBody>
      </p:sp>
      <p:sp>
        <p:nvSpPr>
          <p:cNvPr id="10249" name="Text Box 11">
            <a:extLst>
              <a:ext uri="{FF2B5EF4-FFF2-40B4-BE49-F238E27FC236}">
                <a16:creationId xmlns:a16="http://schemas.microsoft.com/office/drawing/2014/main" id="{ED56B054-BE56-46A0-9886-48714FD09898}"/>
              </a:ext>
            </a:extLst>
          </p:cNvPr>
          <p:cNvSpPr txBox="1">
            <a:spLocks noChangeArrowheads="1"/>
          </p:cNvSpPr>
          <p:nvPr/>
        </p:nvSpPr>
        <p:spPr bwMode="auto">
          <a:xfrm>
            <a:off x="250371" y="4735278"/>
            <a:ext cx="26677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2400">
                <a:latin typeface="Arial" panose="020B0604020202020204" pitchFamily="34" charset="0"/>
              </a:rPr>
              <a:t>(Can be assessed</a:t>
            </a:r>
          </a:p>
          <a:p>
            <a:pPr>
              <a:spcBef>
                <a:spcPct val="0"/>
              </a:spcBef>
              <a:buClrTx/>
              <a:buSzTx/>
              <a:buFontTx/>
              <a:buNone/>
            </a:pPr>
            <a:r>
              <a:rPr lang="en-US" altLang="en-US" sz="2400">
                <a:latin typeface="Arial" panose="020B0604020202020204" pitchFamily="34" charset="0"/>
              </a:rPr>
              <a:t>on an instrument</a:t>
            </a:r>
          </a:p>
          <a:p>
            <a:pPr>
              <a:spcBef>
                <a:spcPct val="0"/>
              </a:spcBef>
              <a:buClrTx/>
              <a:buSzTx/>
              <a:buFontTx/>
              <a:buNone/>
            </a:pPr>
            <a:r>
              <a:rPr lang="en-US" altLang="en-US" sz="2400">
                <a:latin typeface="Arial" panose="020B0604020202020204" pitchFamily="34" charset="0"/>
              </a:rPr>
              <a:t>and recorded on</a:t>
            </a:r>
          </a:p>
          <a:p>
            <a:pPr>
              <a:spcBef>
                <a:spcPct val="0"/>
              </a:spcBef>
              <a:buClrTx/>
              <a:buSzTx/>
              <a:buFontTx/>
              <a:buNone/>
            </a:pPr>
            <a:r>
              <a:rPr lang="en-US" altLang="en-US" sz="2400">
                <a:latin typeface="Arial" panose="020B0604020202020204" pitchFamily="34" charset="0"/>
              </a:rPr>
              <a:t>an instrument)</a:t>
            </a:r>
          </a:p>
        </p:txBody>
      </p:sp>
      <p:sp>
        <p:nvSpPr>
          <p:cNvPr id="10250" name="Text Box 10">
            <a:extLst>
              <a:ext uri="{FF2B5EF4-FFF2-40B4-BE49-F238E27FC236}">
                <a16:creationId xmlns:a16="http://schemas.microsoft.com/office/drawing/2014/main" id="{59AEDC21-F579-4B51-ABCC-1E14812C01A8}"/>
              </a:ext>
            </a:extLst>
          </p:cNvPr>
          <p:cNvSpPr txBox="1">
            <a:spLocks noChangeArrowheads="1"/>
          </p:cNvSpPr>
          <p:nvPr/>
        </p:nvSpPr>
        <p:spPr bwMode="auto">
          <a:xfrm>
            <a:off x="5355772" y="4186004"/>
            <a:ext cx="12436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2800" b="1" dirty="0">
                <a:solidFill>
                  <a:srgbClr val="FF0000"/>
                </a:solidFill>
                <a:latin typeface="Arial" panose="020B0604020202020204" pitchFamily="34" charset="0"/>
              </a:rPr>
              <a:t>Varies</a:t>
            </a:r>
          </a:p>
        </p:txBody>
      </p:sp>
      <p:sp>
        <p:nvSpPr>
          <p:cNvPr id="10251" name="Text Box 12">
            <a:extLst>
              <a:ext uri="{FF2B5EF4-FFF2-40B4-BE49-F238E27FC236}">
                <a16:creationId xmlns:a16="http://schemas.microsoft.com/office/drawing/2014/main" id="{E2CF349D-960C-4826-9905-1A89D4640476}"/>
              </a:ext>
            </a:extLst>
          </p:cNvPr>
          <p:cNvSpPr txBox="1">
            <a:spLocks noChangeArrowheads="1"/>
          </p:cNvSpPr>
          <p:nvPr/>
        </p:nvSpPr>
        <p:spPr bwMode="auto">
          <a:xfrm>
            <a:off x="5376410" y="4735278"/>
            <a:ext cx="281282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2400">
                <a:latin typeface="Arial" panose="020B0604020202020204" pitchFamily="34" charset="0"/>
              </a:rPr>
              <a:t>(Can assume</a:t>
            </a:r>
          </a:p>
          <a:p>
            <a:pPr>
              <a:spcBef>
                <a:spcPct val="0"/>
              </a:spcBef>
              <a:buClrTx/>
              <a:buSzTx/>
              <a:buFontTx/>
              <a:buNone/>
            </a:pPr>
            <a:r>
              <a:rPr lang="en-US" altLang="en-US" sz="2400">
                <a:latin typeface="Arial" panose="020B0604020202020204" pitchFamily="34" charset="0"/>
              </a:rPr>
              <a:t>different values or</a:t>
            </a:r>
          </a:p>
          <a:p>
            <a:pPr>
              <a:spcBef>
                <a:spcPct val="0"/>
              </a:spcBef>
              <a:buClrTx/>
              <a:buSzTx/>
              <a:buFontTx/>
              <a:buNone/>
            </a:pPr>
            <a:r>
              <a:rPr lang="en-US" altLang="en-US" sz="2400">
                <a:latin typeface="Arial" panose="020B0604020202020204" pitchFamily="34" charset="0"/>
              </a:rPr>
              <a:t>scores  for different</a:t>
            </a:r>
          </a:p>
          <a:p>
            <a:pPr>
              <a:spcBef>
                <a:spcPct val="0"/>
              </a:spcBef>
              <a:buClrTx/>
              <a:buSzTx/>
              <a:buFontTx/>
              <a:buNone/>
            </a:pPr>
            <a:r>
              <a:rPr lang="en-US" altLang="en-US" sz="2400">
                <a:latin typeface="Arial" panose="020B0604020202020204" pitchFamily="34" charset="0"/>
              </a:rPr>
              <a:t>individuals)</a:t>
            </a:r>
          </a:p>
        </p:txBody>
      </p:sp>
      <p:sp>
        <p:nvSpPr>
          <p:cNvPr id="13" name="TextBox 12">
            <a:extLst>
              <a:ext uri="{FF2B5EF4-FFF2-40B4-BE49-F238E27FC236}">
                <a16:creationId xmlns:a16="http://schemas.microsoft.com/office/drawing/2014/main" id="{FEFA2003-E55D-4F5E-B5B1-C17120D5FA5E}"/>
              </a:ext>
            </a:extLst>
          </p:cNvPr>
          <p:cNvSpPr txBox="1"/>
          <p:nvPr/>
        </p:nvSpPr>
        <p:spPr>
          <a:xfrm>
            <a:off x="0" y="6341228"/>
            <a:ext cx="12117362" cy="461665"/>
          </a:xfrm>
          <a:prstGeom prst="rect">
            <a:avLst/>
          </a:prstGeom>
          <a:noFill/>
          <a:ln>
            <a:solidFill>
              <a:schemeClr val="accent1"/>
            </a:solidFill>
          </a:ln>
        </p:spPr>
        <p:txBody>
          <a:bodyPr wrap="square">
            <a:spAutoFit/>
          </a:bodyPr>
          <a:lstStyle/>
          <a:p>
            <a:r>
              <a:rPr lang="en-US" sz="2400" dirty="0">
                <a:solidFill>
                  <a:srgbClr val="FF0000"/>
                </a:solidFill>
              </a:rPr>
              <a:t>We use variables to operationalize (i.e., measure) the constructs we are interested in. </a:t>
            </a:r>
            <a:endParaRPr lang="en-MY" sz="2400" dirty="0">
              <a:solidFill>
                <a:srgbClr val="FF0000"/>
              </a:solidFill>
            </a:endParaRPr>
          </a:p>
        </p:txBody>
      </p:sp>
      <p:sp>
        <p:nvSpPr>
          <p:cNvPr id="14" name="TextBox 13">
            <a:extLst>
              <a:ext uri="{FF2B5EF4-FFF2-40B4-BE49-F238E27FC236}">
                <a16:creationId xmlns:a16="http://schemas.microsoft.com/office/drawing/2014/main" id="{728F0B31-8330-442F-AC17-CF91F5FE4E4D}"/>
              </a:ext>
            </a:extLst>
          </p:cNvPr>
          <p:cNvSpPr txBox="1"/>
          <p:nvPr/>
        </p:nvSpPr>
        <p:spPr>
          <a:xfrm>
            <a:off x="58060" y="480492"/>
            <a:ext cx="12088332" cy="1384995"/>
          </a:xfrm>
          <a:prstGeom prst="rect">
            <a:avLst/>
          </a:prstGeom>
          <a:noFill/>
          <a:ln>
            <a:solidFill>
              <a:schemeClr val="accent1"/>
            </a:solidFill>
          </a:ln>
        </p:spPr>
        <p:txBody>
          <a:bodyPr wrap="square">
            <a:spAutoFit/>
          </a:bodyPr>
          <a:lstStyle/>
          <a:p>
            <a:pPr algn="l"/>
            <a:r>
              <a:rPr lang="en-US" sz="2800" b="0" i="0" u="none" strike="noStrike" baseline="0" dirty="0">
                <a:solidFill>
                  <a:srgbClr val="000000"/>
                </a:solidFill>
                <a:latin typeface="MinionPro-Regular"/>
              </a:rPr>
              <a:t>A </a:t>
            </a:r>
            <a:r>
              <a:rPr lang="en-US" sz="2800" b="1" i="0" u="none" strike="noStrike" baseline="0" dirty="0">
                <a:solidFill>
                  <a:srgbClr val="18688F"/>
                </a:solidFill>
                <a:latin typeface="MinionPro-Bold"/>
              </a:rPr>
              <a:t>variable </a:t>
            </a:r>
            <a:r>
              <a:rPr lang="en-US" sz="2800" b="0" i="0" u="none" strike="noStrike" baseline="0" dirty="0">
                <a:solidFill>
                  <a:srgbClr val="000000"/>
                </a:solidFill>
                <a:latin typeface="MinionPro-Regular"/>
              </a:rPr>
              <a:t>is anything that can take on </a:t>
            </a:r>
            <a:r>
              <a:rPr lang="en-US" sz="2800" b="0" i="0" u="none" strike="noStrike" baseline="0" dirty="0">
                <a:solidFill>
                  <a:srgbClr val="C00000"/>
                </a:solidFill>
                <a:latin typeface="MinionPro-Regular"/>
              </a:rPr>
              <a:t>differing or varying values</a:t>
            </a:r>
            <a:r>
              <a:rPr lang="en-US" sz="2800" b="0" i="0" u="none" strike="noStrike" baseline="0" dirty="0">
                <a:solidFill>
                  <a:srgbClr val="000000"/>
                </a:solidFill>
                <a:latin typeface="MinionPro-Regular"/>
              </a:rPr>
              <a:t>. The values can differ at various times for the same object or person, or at the same time for different objects or persons. </a:t>
            </a:r>
            <a:r>
              <a:rPr lang="en-MY" sz="2400" b="0" i="0" u="none" strike="noStrike" baseline="0" dirty="0">
                <a:solidFill>
                  <a:srgbClr val="000000"/>
                </a:solidFill>
                <a:latin typeface="MinionPro-Regular"/>
              </a:rPr>
              <a:t>– </a:t>
            </a:r>
            <a:r>
              <a:rPr lang="en-MY" b="0" i="0" u="none" strike="noStrike" baseline="0" dirty="0">
                <a:solidFill>
                  <a:srgbClr val="000000"/>
                </a:solidFill>
                <a:latin typeface="MinionPro-Regular"/>
              </a:rPr>
              <a:t>Sekaran &amp; Bougie (2016).</a:t>
            </a:r>
            <a:endParaRPr lang="en-MY" sz="4800" dirty="0"/>
          </a:p>
        </p:txBody>
      </p:sp>
      <p:sp>
        <p:nvSpPr>
          <p:cNvPr id="16" name="TextBox 15">
            <a:extLst>
              <a:ext uri="{FF2B5EF4-FFF2-40B4-BE49-F238E27FC236}">
                <a16:creationId xmlns:a16="http://schemas.microsoft.com/office/drawing/2014/main" id="{C18BB7EF-332B-4F74-949F-51777468CDC7}"/>
              </a:ext>
            </a:extLst>
          </p:cNvPr>
          <p:cNvSpPr txBox="1"/>
          <p:nvPr/>
        </p:nvSpPr>
        <p:spPr>
          <a:xfrm>
            <a:off x="8473599" y="2252412"/>
            <a:ext cx="3718401" cy="3539430"/>
          </a:xfrm>
          <a:prstGeom prst="rect">
            <a:avLst/>
          </a:prstGeom>
          <a:noFill/>
          <a:ln>
            <a:solidFill>
              <a:schemeClr val="accent1"/>
            </a:solidFill>
          </a:ln>
        </p:spPr>
        <p:txBody>
          <a:bodyPr wrap="square">
            <a:spAutoFit/>
          </a:bodyPr>
          <a:lstStyle/>
          <a:p>
            <a:r>
              <a:rPr lang="en-US" sz="2800" b="1" i="0" u="none" strike="noStrike" baseline="0" dirty="0">
                <a:solidFill>
                  <a:srgbClr val="C00000"/>
                </a:solidFill>
                <a:latin typeface="MinionPro-Regular"/>
              </a:rPr>
              <a:t>Examples of variables </a:t>
            </a:r>
          </a:p>
          <a:p>
            <a:r>
              <a:rPr lang="en-US" sz="2800" dirty="0">
                <a:solidFill>
                  <a:srgbClr val="000000"/>
                </a:solidFill>
                <a:latin typeface="MinionPro-Regular"/>
              </a:rPr>
              <a:t>P</a:t>
            </a:r>
            <a:r>
              <a:rPr lang="en-US" sz="2800" b="0" i="0" u="none" strike="noStrike" baseline="0" dirty="0">
                <a:solidFill>
                  <a:srgbClr val="000000"/>
                </a:solidFill>
                <a:latin typeface="MinionPro-Regular"/>
              </a:rPr>
              <a:t>roduction </a:t>
            </a:r>
            <a:r>
              <a:rPr lang="en-MY" sz="2800" b="0" i="0" u="none" strike="noStrike" baseline="0" dirty="0">
                <a:solidFill>
                  <a:srgbClr val="000000"/>
                </a:solidFill>
                <a:latin typeface="MinionPro-Regular"/>
              </a:rPr>
              <a:t>units</a:t>
            </a:r>
          </a:p>
          <a:p>
            <a:r>
              <a:rPr lang="en-MY" sz="2800" dirty="0">
                <a:solidFill>
                  <a:srgbClr val="000000"/>
                </a:solidFill>
                <a:latin typeface="MinionPro-Regular"/>
              </a:rPr>
              <a:t>Customer loyalty</a:t>
            </a:r>
            <a:br>
              <a:rPr lang="en-MY" sz="2800" dirty="0">
                <a:solidFill>
                  <a:srgbClr val="000000"/>
                </a:solidFill>
                <a:latin typeface="MinionPro-Regular"/>
              </a:rPr>
            </a:br>
            <a:r>
              <a:rPr lang="en-MY" sz="2800" dirty="0">
                <a:solidFill>
                  <a:srgbClr val="000000"/>
                </a:solidFill>
                <a:latin typeface="MinionPro-Regular"/>
              </a:rPr>
              <a:t>A</a:t>
            </a:r>
            <a:r>
              <a:rPr lang="en-MY" sz="2800" b="0" i="0" u="none" strike="noStrike" baseline="0" dirty="0">
                <a:solidFill>
                  <a:srgbClr val="000000"/>
                </a:solidFill>
                <a:latin typeface="MinionPro-Regular"/>
              </a:rPr>
              <a:t>bsenteeism</a:t>
            </a:r>
          </a:p>
          <a:p>
            <a:r>
              <a:rPr lang="en-MY" sz="2800" dirty="0">
                <a:solidFill>
                  <a:srgbClr val="000000"/>
                </a:solidFill>
                <a:latin typeface="MinionPro-Regular"/>
              </a:rPr>
              <a:t>Motivation</a:t>
            </a:r>
          </a:p>
          <a:p>
            <a:r>
              <a:rPr lang="en-MY" sz="2800" dirty="0">
                <a:solidFill>
                  <a:srgbClr val="000000"/>
                </a:solidFill>
                <a:latin typeface="MinionPro-Regular"/>
              </a:rPr>
              <a:t>Stress</a:t>
            </a:r>
          </a:p>
          <a:p>
            <a:r>
              <a:rPr lang="en-MY" sz="2800" dirty="0">
                <a:solidFill>
                  <a:srgbClr val="000000"/>
                </a:solidFill>
                <a:latin typeface="MinionPro-Regular"/>
              </a:rPr>
              <a:t>Perceived Ease of Use</a:t>
            </a:r>
            <a:br>
              <a:rPr lang="en-MY" sz="2800" dirty="0">
                <a:solidFill>
                  <a:srgbClr val="000000"/>
                </a:solidFill>
                <a:latin typeface="MinionPro-Regular"/>
              </a:rPr>
            </a:br>
            <a:r>
              <a:rPr lang="en-MY" sz="2800" dirty="0">
                <a:solidFill>
                  <a:srgbClr val="000000"/>
                </a:solidFill>
                <a:latin typeface="MinionPro-Regular"/>
              </a:rPr>
              <a:t>Intention to Use</a:t>
            </a:r>
            <a:endParaRPr lang="en-MY"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3BA4CB4-7909-4DB6-8E6D-C50F51332B0B}"/>
              </a:ext>
            </a:extLst>
          </p:cNvPr>
          <p:cNvSpPr txBox="1"/>
          <p:nvPr/>
        </p:nvSpPr>
        <p:spPr>
          <a:xfrm>
            <a:off x="4038600" y="319314"/>
            <a:ext cx="4481513" cy="6538685"/>
          </a:xfrm>
          <a:prstGeom prst="rect">
            <a:avLst/>
          </a:prstGeom>
          <a:noFill/>
        </p:spPr>
        <p:txBody>
          <a:bodyPr wrap="square"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variable is an indicator of a characteristic or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attribute of individuals or organizations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that researchers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measure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that </a:t>
            </a:r>
            <a:r>
              <a:rPr kumimoji="0" lang="en-US" sz="2800" b="1" i="0" u="none" strike="noStrike" kern="1200" cap="none" spc="0" normalizeH="0" baseline="0" noProof="0" dirty="0">
                <a:ln>
                  <a:noFill/>
                </a:ln>
                <a:solidFill>
                  <a:srgbClr val="C00000"/>
                </a:solidFill>
                <a:effectLst/>
                <a:uLnTx/>
                <a:uFillTx/>
                <a:latin typeface="Calibri" panose="020F0502020204030204"/>
                <a:ea typeface="+mn-ea"/>
                <a:cs typeface="+mn-cs"/>
              </a:rPr>
              <a:t>varies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among the individuals or organizations studied.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Variables are the key ideas for which researchers collect and analyze data to address their quantitative research purpose</a:t>
            </a:r>
            <a:endPar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E9B7533-D35F-4914-81CC-BC929C572B5E}"/>
              </a:ext>
            </a:extLst>
          </p:cNvPr>
          <p:cNvSpPr txBox="1"/>
          <p:nvPr/>
        </p:nvSpPr>
        <p:spPr>
          <a:xfrm>
            <a:off x="8569325" y="0"/>
            <a:ext cx="3375932" cy="6633029"/>
          </a:xfrm>
          <a:prstGeom prst="rect">
            <a:avLst/>
          </a:prstGeom>
          <a:solidFill>
            <a:schemeClr val="accent1">
              <a:lumMod val="20000"/>
              <a:lumOff val="80000"/>
            </a:schemeClr>
          </a:solidFill>
          <a:ln>
            <a:solidFill>
              <a:schemeClr val="accent1"/>
            </a:solidFill>
          </a:ln>
        </p:spPr>
        <p:txBody>
          <a:bodyPr wrap="square" anchor="t">
            <a:normAutofit lnSpcReduction="10000"/>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3 </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aspects</a:t>
            </a:r>
          </a:p>
          <a:p>
            <a:pPr marL="4572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Variables are </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indicators of characteristics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and attributes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Age, Customer satisfaction</a:t>
            </a:r>
          </a:p>
          <a:p>
            <a:pPr marL="4572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rPr>
              <a:t>Variables can be </a:t>
            </a:r>
            <a:r>
              <a:rPr kumimoji="0" lang="en-MY" sz="2800" b="0" i="0" u="none" strike="noStrike" kern="1200" cap="none" spc="0" normalizeH="0" baseline="0" noProof="0" dirty="0">
                <a:ln>
                  <a:noFill/>
                </a:ln>
                <a:solidFill>
                  <a:srgbClr val="C00000"/>
                </a:solidFill>
                <a:effectLst/>
                <a:uLnTx/>
                <a:uFillTx/>
                <a:latin typeface="Calibri" panose="020F0502020204030204"/>
                <a:ea typeface="+mn-ea"/>
                <a:cs typeface="+mn-cs"/>
              </a:rPr>
              <a:t>measured</a:t>
            </a:r>
          </a:p>
          <a:p>
            <a:pPr marL="4572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endPar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0"/>
              </a:spcBef>
              <a:spcAft>
                <a:spcPts val="6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 scores measured for a variable </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vary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the participants in the study.</a:t>
            </a:r>
            <a:endParaRPr kumimoji="0" lang="en-MY"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MY"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1E4CBA-9813-48B9-952E-250381D671CA}"/>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What are Variables</a:t>
            </a:r>
          </a:p>
        </p:txBody>
      </p:sp>
    </p:spTree>
    <p:extLst>
      <p:ext uri="{BB962C8B-B14F-4D97-AF65-F5344CB8AC3E}">
        <p14:creationId xmlns:p14="http://schemas.microsoft.com/office/powerpoint/2010/main" val="3990018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82EA-BDE4-4646-A60E-A4EF7D3FAABE}"/>
              </a:ext>
            </a:extLst>
          </p:cNvPr>
          <p:cNvSpPr>
            <a:spLocks noGrp="1"/>
          </p:cNvSpPr>
          <p:nvPr>
            <p:ph type="title"/>
          </p:nvPr>
        </p:nvSpPr>
        <p:spPr>
          <a:xfrm>
            <a:off x="34471" y="31296"/>
            <a:ext cx="12260943" cy="1325563"/>
          </a:xfrm>
        </p:spPr>
        <p:txBody>
          <a:bodyPr/>
          <a:lstStyle/>
          <a:p>
            <a:r>
              <a:rPr lang="en-US" b="1" dirty="0">
                <a:solidFill>
                  <a:srgbClr val="FF0000"/>
                </a:solidFill>
              </a:rPr>
              <a:t>Variables Are Connected to Other Variables Through Theories</a:t>
            </a:r>
            <a:endParaRPr lang="en-MY" b="1" dirty="0">
              <a:solidFill>
                <a:srgbClr val="FF0000"/>
              </a:solidFill>
            </a:endParaRPr>
          </a:p>
        </p:txBody>
      </p:sp>
      <p:sp>
        <p:nvSpPr>
          <p:cNvPr id="4" name="TextBox 3">
            <a:extLst>
              <a:ext uri="{FF2B5EF4-FFF2-40B4-BE49-F238E27FC236}">
                <a16:creationId xmlns:a16="http://schemas.microsoft.com/office/drawing/2014/main" id="{ECE56109-2086-406E-B329-40EE9BDA487C}"/>
              </a:ext>
            </a:extLst>
          </p:cNvPr>
          <p:cNvSpPr txBox="1"/>
          <p:nvPr/>
        </p:nvSpPr>
        <p:spPr>
          <a:xfrm>
            <a:off x="0" y="1983545"/>
            <a:ext cx="12192000" cy="1569660"/>
          </a:xfrm>
          <a:prstGeom prst="rect">
            <a:avLst/>
          </a:prstGeom>
          <a:noFill/>
        </p:spPr>
        <p:txBody>
          <a:bodyPr wrap="square">
            <a:spAutoFit/>
          </a:bodyPr>
          <a:lstStyle/>
          <a:p>
            <a:r>
              <a:rPr lang="en-US" sz="3200"/>
              <a:t>Theories suggest specific connections among different variables, including how one variable (e.g., </a:t>
            </a:r>
            <a:r>
              <a:rPr lang="en-US" sz="3200">
                <a:solidFill>
                  <a:srgbClr val="C00000"/>
                </a:solidFill>
              </a:rPr>
              <a:t>Perceived Ease of Use </a:t>
            </a:r>
            <a:r>
              <a:rPr lang="en-US" sz="3200"/>
              <a:t>) may influence another variable (e.g., </a:t>
            </a:r>
            <a:r>
              <a:rPr lang="en-US" sz="3200">
                <a:solidFill>
                  <a:srgbClr val="C00000"/>
                </a:solidFill>
              </a:rPr>
              <a:t>Intention to Use </a:t>
            </a:r>
            <a:r>
              <a:rPr lang="en-US" sz="3200"/>
              <a:t>).</a:t>
            </a:r>
            <a:endParaRPr lang="en-MY" sz="3200" dirty="0"/>
          </a:p>
        </p:txBody>
      </p:sp>
      <p:pic>
        <p:nvPicPr>
          <p:cNvPr id="5" name="Picture 30">
            <a:extLst>
              <a:ext uri="{FF2B5EF4-FFF2-40B4-BE49-F238E27FC236}">
                <a16:creationId xmlns:a16="http://schemas.microsoft.com/office/drawing/2014/main" id="{EA5BC8DF-6ECE-40D7-B657-8D687F52D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3" y="3715657"/>
            <a:ext cx="12192000" cy="32993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012FDEC-917F-47E2-93B8-B1A8B09758CD}"/>
              </a:ext>
            </a:extLst>
          </p:cNvPr>
          <p:cNvSpPr txBox="1"/>
          <p:nvPr/>
        </p:nvSpPr>
        <p:spPr>
          <a:xfrm>
            <a:off x="5127172" y="6123543"/>
            <a:ext cx="6226628" cy="369332"/>
          </a:xfrm>
          <a:prstGeom prst="rect">
            <a:avLst/>
          </a:prstGeom>
          <a:noFill/>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Davis et.al (1989)</a:t>
            </a:r>
          </a:p>
        </p:txBody>
      </p:sp>
    </p:spTree>
    <p:extLst>
      <p:ext uri="{BB962C8B-B14F-4D97-AF65-F5344CB8AC3E}">
        <p14:creationId xmlns:p14="http://schemas.microsoft.com/office/powerpoint/2010/main" val="1831568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BB6DE65-1383-49A0-B88B-AD8E37700E89}"/>
              </a:ext>
            </a:extLst>
          </p:cNvPr>
          <p:cNvSpPr>
            <a:spLocks noGrp="1" noChangeArrowheads="1"/>
          </p:cNvSpPr>
          <p:nvPr>
            <p:ph type="title"/>
          </p:nvPr>
        </p:nvSpPr>
        <p:spPr>
          <a:xfrm>
            <a:off x="0" y="274638"/>
            <a:ext cx="11887200" cy="1143000"/>
          </a:xfrm>
        </p:spPr>
        <p:txBody>
          <a:bodyPr>
            <a:normAutofit fontScale="90000"/>
          </a:bodyPr>
          <a:lstStyle/>
          <a:p>
            <a:pPr eaLnBrk="1" hangingPunct="1"/>
            <a:r>
              <a:rPr lang="en-US" altLang="en-US" b="1" dirty="0">
                <a:solidFill>
                  <a:srgbClr val="0070C0"/>
                </a:solidFill>
                <a:latin typeface="Arial" panose="020B0604020202020204" pitchFamily="34" charset="0"/>
                <a:ea typeface="ＭＳ Ｐゴシック" panose="020B0600070205080204" pitchFamily="34" charset="-128"/>
              </a:rPr>
              <a:t>Families of Variables in Quantitative Studies</a:t>
            </a:r>
          </a:p>
        </p:txBody>
      </p:sp>
      <p:sp>
        <p:nvSpPr>
          <p:cNvPr id="14339" name="Text Box 3">
            <a:extLst>
              <a:ext uri="{FF2B5EF4-FFF2-40B4-BE49-F238E27FC236}">
                <a16:creationId xmlns:a16="http://schemas.microsoft.com/office/drawing/2014/main" id="{0E19C73B-FCD5-4BDE-B495-09E454AFEA37}"/>
              </a:ext>
            </a:extLst>
          </p:cNvPr>
          <p:cNvSpPr txBox="1">
            <a:spLocks noChangeArrowheads="1"/>
          </p:cNvSpPr>
          <p:nvPr/>
        </p:nvSpPr>
        <p:spPr bwMode="auto">
          <a:xfrm>
            <a:off x="1066802" y="1671935"/>
            <a:ext cx="29718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400" dirty="0">
                <a:latin typeface="Arial" panose="020B0604020202020204" pitchFamily="34" charset="0"/>
              </a:rPr>
              <a:t>Probable </a:t>
            </a:r>
            <a:r>
              <a:rPr lang="en-US" altLang="en-US" sz="2400" b="1" dirty="0">
                <a:solidFill>
                  <a:srgbClr val="FF0000"/>
                </a:solidFill>
                <a:latin typeface="Arial" panose="020B0604020202020204" pitchFamily="34" charset="0"/>
              </a:rPr>
              <a:t>Cause</a:t>
            </a:r>
            <a:r>
              <a:rPr lang="en-US" altLang="en-US" sz="2400" dirty="0">
                <a:latin typeface="Arial" panose="020B0604020202020204" pitchFamily="34" charset="0"/>
              </a:rPr>
              <a:t>   </a:t>
            </a:r>
            <a:endParaRPr lang="en-US" altLang="en-US" sz="2400" b="1" dirty="0">
              <a:latin typeface="Arial" panose="020B0604020202020204" pitchFamily="34" charset="0"/>
            </a:endParaRPr>
          </a:p>
        </p:txBody>
      </p:sp>
      <p:sp>
        <p:nvSpPr>
          <p:cNvPr id="14340" name="Text Box 4">
            <a:extLst>
              <a:ext uri="{FF2B5EF4-FFF2-40B4-BE49-F238E27FC236}">
                <a16:creationId xmlns:a16="http://schemas.microsoft.com/office/drawing/2014/main" id="{38CC8B8C-C25F-4894-8842-84A74FA1708A}"/>
              </a:ext>
            </a:extLst>
          </p:cNvPr>
          <p:cNvSpPr txBox="1">
            <a:spLocks noChangeArrowheads="1"/>
          </p:cNvSpPr>
          <p:nvPr/>
        </p:nvSpPr>
        <p:spPr bwMode="auto">
          <a:xfrm>
            <a:off x="8001000" y="1714878"/>
            <a:ext cx="2267857"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2400" b="1" dirty="0">
                <a:solidFill>
                  <a:srgbClr val="C00000"/>
                </a:solidFill>
                <a:latin typeface="Arial" panose="020B0604020202020204" pitchFamily="34" charset="0"/>
              </a:rPr>
              <a:t>Effect</a:t>
            </a:r>
          </a:p>
        </p:txBody>
      </p:sp>
      <p:sp>
        <p:nvSpPr>
          <p:cNvPr id="14341" name="AutoShape 5">
            <a:extLst>
              <a:ext uri="{FF2B5EF4-FFF2-40B4-BE49-F238E27FC236}">
                <a16:creationId xmlns:a16="http://schemas.microsoft.com/office/drawing/2014/main" id="{4927CE26-D947-4DF9-90BE-19AB6F409631}"/>
              </a:ext>
            </a:extLst>
          </p:cNvPr>
          <p:cNvSpPr>
            <a:spLocks noChangeArrowheads="1"/>
          </p:cNvSpPr>
          <p:nvPr/>
        </p:nvSpPr>
        <p:spPr bwMode="auto">
          <a:xfrm>
            <a:off x="4038602" y="1676400"/>
            <a:ext cx="3962398" cy="457200"/>
          </a:xfrm>
          <a:prstGeom prst="rightArrow">
            <a:avLst>
              <a:gd name="adj1" fmla="val 50000"/>
              <a:gd name="adj2" fmla="val 179167"/>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en-US" sz="2400"/>
          </a:p>
        </p:txBody>
      </p:sp>
      <p:sp>
        <p:nvSpPr>
          <p:cNvPr id="14342" name="Rectangle 6">
            <a:extLst>
              <a:ext uri="{FF2B5EF4-FFF2-40B4-BE49-F238E27FC236}">
                <a16:creationId xmlns:a16="http://schemas.microsoft.com/office/drawing/2014/main" id="{72497E00-575B-445D-9597-E9EF75AD47A5}"/>
              </a:ext>
            </a:extLst>
          </p:cNvPr>
          <p:cNvSpPr>
            <a:spLocks noChangeArrowheads="1"/>
          </p:cNvSpPr>
          <p:nvPr/>
        </p:nvSpPr>
        <p:spPr bwMode="auto">
          <a:xfrm>
            <a:off x="1309254" y="2657362"/>
            <a:ext cx="3241964" cy="1371600"/>
          </a:xfrm>
          <a:prstGeom prst="rect">
            <a:avLst/>
          </a:prstGeom>
          <a:solidFill>
            <a:schemeClr val="accent1">
              <a:lumMod val="20000"/>
              <a:lumOff val="80000"/>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r>
              <a:rPr lang="en-US" altLang="en-US" sz="2000" b="1" dirty="0">
                <a:solidFill>
                  <a:srgbClr val="C00000"/>
                </a:solidFill>
                <a:latin typeface="Times New Roman" panose="02020603050405020304" pitchFamily="18" charset="0"/>
              </a:rPr>
              <a:t>Independent</a:t>
            </a:r>
          </a:p>
          <a:p>
            <a:pPr>
              <a:spcBef>
                <a:spcPct val="0"/>
              </a:spcBef>
              <a:buClrTx/>
              <a:buSzTx/>
              <a:buFontTx/>
              <a:buNone/>
            </a:pPr>
            <a:r>
              <a:rPr lang="en-US" altLang="en-US" sz="2000" b="1" dirty="0">
                <a:solidFill>
                  <a:srgbClr val="C00000"/>
                </a:solidFill>
                <a:latin typeface="Times New Roman" panose="02020603050405020304" pitchFamily="18" charset="0"/>
              </a:rPr>
              <a:t>Variables</a:t>
            </a:r>
          </a:p>
          <a:p>
            <a:pPr>
              <a:spcBef>
                <a:spcPct val="0"/>
              </a:spcBef>
              <a:buClrTx/>
              <a:buSzTx/>
              <a:buFontTx/>
              <a:buChar char="•"/>
            </a:pPr>
            <a:r>
              <a:rPr lang="en-US" altLang="en-US" sz="2000" b="1" dirty="0">
                <a:latin typeface="Times New Roman" panose="02020603050405020304" pitchFamily="18" charset="0"/>
              </a:rPr>
              <a:t> Treatment</a:t>
            </a:r>
          </a:p>
          <a:p>
            <a:pPr>
              <a:spcBef>
                <a:spcPct val="0"/>
              </a:spcBef>
              <a:buClrTx/>
              <a:buSzTx/>
              <a:buFontTx/>
              <a:buChar char="•"/>
            </a:pPr>
            <a:r>
              <a:rPr lang="en-US" altLang="en-US" sz="2000" b="1" dirty="0">
                <a:latin typeface="Times New Roman" panose="02020603050405020304" pitchFamily="18" charset="0"/>
              </a:rPr>
              <a:t> Measured</a:t>
            </a:r>
            <a:endParaRPr lang="en-US" altLang="en-US" sz="2000" dirty="0">
              <a:latin typeface="Times New Roman" panose="02020603050405020304" pitchFamily="18" charset="0"/>
            </a:endParaRPr>
          </a:p>
        </p:txBody>
      </p:sp>
      <p:sp>
        <p:nvSpPr>
          <p:cNvPr id="14343" name="Rectangle 7">
            <a:extLst>
              <a:ext uri="{FF2B5EF4-FFF2-40B4-BE49-F238E27FC236}">
                <a16:creationId xmlns:a16="http://schemas.microsoft.com/office/drawing/2014/main" id="{EF5146C9-B1C3-4301-A2EB-02F48098D612}"/>
              </a:ext>
            </a:extLst>
          </p:cNvPr>
          <p:cNvSpPr>
            <a:spLocks noChangeArrowheads="1"/>
          </p:cNvSpPr>
          <p:nvPr/>
        </p:nvSpPr>
        <p:spPr bwMode="auto">
          <a:xfrm>
            <a:off x="5257800" y="2743199"/>
            <a:ext cx="1981200" cy="1088571"/>
          </a:xfrm>
          <a:prstGeom prst="rect">
            <a:avLst/>
          </a:prstGeom>
          <a:solidFill>
            <a:schemeClr val="accent1">
              <a:lumMod val="20000"/>
              <a:lumOff val="80000"/>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000" b="1" dirty="0">
                <a:solidFill>
                  <a:srgbClr val="C00000"/>
                </a:solidFill>
                <a:latin typeface="Times New Roman" panose="02020603050405020304" pitchFamily="18" charset="0"/>
              </a:rPr>
              <a:t>Mediating</a:t>
            </a:r>
          </a:p>
          <a:p>
            <a:pPr algn="ctr">
              <a:spcBef>
                <a:spcPct val="0"/>
              </a:spcBef>
              <a:buClrTx/>
              <a:buSzTx/>
              <a:buFontTx/>
              <a:buNone/>
            </a:pPr>
            <a:r>
              <a:rPr lang="en-US" altLang="en-US" sz="2000" b="1" dirty="0">
                <a:solidFill>
                  <a:srgbClr val="C00000"/>
                </a:solidFill>
                <a:latin typeface="Times New Roman" panose="02020603050405020304" pitchFamily="18" charset="0"/>
              </a:rPr>
              <a:t>Variables</a:t>
            </a:r>
            <a:endParaRPr lang="en-US" altLang="en-US" sz="2400" dirty="0">
              <a:solidFill>
                <a:srgbClr val="C00000"/>
              </a:solidFill>
              <a:latin typeface="Times New Roman" panose="02020603050405020304" pitchFamily="18" charset="0"/>
            </a:endParaRPr>
          </a:p>
        </p:txBody>
      </p:sp>
      <p:sp>
        <p:nvSpPr>
          <p:cNvPr id="14344" name="Rectangle 8">
            <a:extLst>
              <a:ext uri="{FF2B5EF4-FFF2-40B4-BE49-F238E27FC236}">
                <a16:creationId xmlns:a16="http://schemas.microsoft.com/office/drawing/2014/main" id="{96DBAAEA-E875-4CF5-9405-FA5D988DE18D}"/>
              </a:ext>
            </a:extLst>
          </p:cNvPr>
          <p:cNvSpPr>
            <a:spLocks noChangeArrowheads="1"/>
          </p:cNvSpPr>
          <p:nvPr/>
        </p:nvSpPr>
        <p:spPr bwMode="auto">
          <a:xfrm>
            <a:off x="8077200" y="2743200"/>
            <a:ext cx="2723322" cy="838200"/>
          </a:xfrm>
          <a:prstGeom prst="rect">
            <a:avLst/>
          </a:prstGeom>
          <a:solidFill>
            <a:schemeClr val="accent1">
              <a:lumMod val="20000"/>
              <a:lumOff val="80000"/>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000" b="1" dirty="0">
                <a:solidFill>
                  <a:srgbClr val="C00000"/>
                </a:solidFill>
                <a:latin typeface="Times New Roman" panose="02020603050405020304" pitchFamily="18" charset="0"/>
              </a:rPr>
              <a:t>Dependent</a:t>
            </a:r>
          </a:p>
          <a:p>
            <a:pPr algn="ctr">
              <a:spcBef>
                <a:spcPct val="0"/>
              </a:spcBef>
              <a:buClrTx/>
              <a:buSzTx/>
              <a:buFontTx/>
              <a:buNone/>
            </a:pPr>
            <a:r>
              <a:rPr lang="en-US" altLang="en-US" sz="2000" b="1" dirty="0">
                <a:solidFill>
                  <a:srgbClr val="C00000"/>
                </a:solidFill>
                <a:latin typeface="Times New Roman" panose="02020603050405020304" pitchFamily="18" charset="0"/>
              </a:rPr>
              <a:t>Variables</a:t>
            </a:r>
          </a:p>
        </p:txBody>
      </p:sp>
      <p:sp>
        <p:nvSpPr>
          <p:cNvPr id="14345" name="Rectangle 9">
            <a:extLst>
              <a:ext uri="{FF2B5EF4-FFF2-40B4-BE49-F238E27FC236}">
                <a16:creationId xmlns:a16="http://schemas.microsoft.com/office/drawing/2014/main" id="{8E038CA5-D07D-4C28-BBF5-25822C09792D}"/>
              </a:ext>
            </a:extLst>
          </p:cNvPr>
          <p:cNvSpPr>
            <a:spLocks noChangeArrowheads="1"/>
          </p:cNvSpPr>
          <p:nvPr/>
        </p:nvSpPr>
        <p:spPr bwMode="auto">
          <a:xfrm>
            <a:off x="1309254" y="4191000"/>
            <a:ext cx="3089564" cy="787400"/>
          </a:xfrm>
          <a:prstGeom prst="rect">
            <a:avLst/>
          </a:prstGeom>
          <a:solidFill>
            <a:schemeClr val="accent1">
              <a:lumMod val="20000"/>
              <a:lumOff val="80000"/>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000" b="1" dirty="0">
                <a:solidFill>
                  <a:srgbClr val="C00000"/>
                </a:solidFill>
                <a:latin typeface="Times New Roman" panose="02020603050405020304" pitchFamily="18" charset="0"/>
              </a:rPr>
              <a:t>Control</a:t>
            </a:r>
          </a:p>
          <a:p>
            <a:pPr algn="ctr">
              <a:spcBef>
                <a:spcPct val="0"/>
              </a:spcBef>
              <a:buClrTx/>
              <a:buSzTx/>
              <a:buFontTx/>
              <a:buNone/>
            </a:pPr>
            <a:r>
              <a:rPr lang="en-US" altLang="en-US" sz="2000" b="1" dirty="0">
                <a:solidFill>
                  <a:srgbClr val="C00000"/>
                </a:solidFill>
                <a:latin typeface="Times New Roman" panose="02020603050405020304" pitchFamily="18" charset="0"/>
              </a:rPr>
              <a:t>Variables</a:t>
            </a:r>
            <a:endParaRPr lang="en-US" altLang="en-US" sz="2000" dirty="0">
              <a:solidFill>
                <a:srgbClr val="C00000"/>
              </a:solidFill>
              <a:latin typeface="Times New Roman" panose="02020603050405020304" pitchFamily="18" charset="0"/>
            </a:endParaRPr>
          </a:p>
        </p:txBody>
      </p:sp>
      <p:sp>
        <p:nvSpPr>
          <p:cNvPr id="14346" name="Rectangle 10">
            <a:extLst>
              <a:ext uri="{FF2B5EF4-FFF2-40B4-BE49-F238E27FC236}">
                <a16:creationId xmlns:a16="http://schemas.microsoft.com/office/drawing/2014/main" id="{3E0F5BAD-5BA7-4201-99CB-A97275421780}"/>
              </a:ext>
            </a:extLst>
          </p:cNvPr>
          <p:cNvSpPr>
            <a:spLocks noChangeArrowheads="1"/>
          </p:cNvSpPr>
          <p:nvPr/>
        </p:nvSpPr>
        <p:spPr bwMode="auto">
          <a:xfrm>
            <a:off x="1309254" y="5181600"/>
            <a:ext cx="3089564" cy="685800"/>
          </a:xfrm>
          <a:prstGeom prst="rect">
            <a:avLst/>
          </a:prstGeom>
          <a:solidFill>
            <a:schemeClr val="accent1">
              <a:lumMod val="20000"/>
              <a:lumOff val="80000"/>
            </a:schemeClr>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000" b="1" dirty="0">
                <a:solidFill>
                  <a:srgbClr val="C00000"/>
                </a:solidFill>
                <a:latin typeface="Times New Roman" panose="02020603050405020304" pitchFamily="18" charset="0"/>
              </a:rPr>
              <a:t>Moderating</a:t>
            </a:r>
          </a:p>
          <a:p>
            <a:pPr algn="ctr">
              <a:spcBef>
                <a:spcPct val="0"/>
              </a:spcBef>
              <a:buClrTx/>
              <a:buSzTx/>
              <a:buFontTx/>
              <a:buNone/>
            </a:pPr>
            <a:r>
              <a:rPr lang="en-US" altLang="en-US" sz="2000" b="1" dirty="0">
                <a:solidFill>
                  <a:srgbClr val="C00000"/>
                </a:solidFill>
                <a:latin typeface="Times New Roman" panose="02020603050405020304" pitchFamily="18" charset="0"/>
              </a:rPr>
              <a:t>Variables</a:t>
            </a:r>
          </a:p>
        </p:txBody>
      </p:sp>
      <p:sp>
        <p:nvSpPr>
          <p:cNvPr id="14347" name="Rectangle 11">
            <a:extLst>
              <a:ext uri="{FF2B5EF4-FFF2-40B4-BE49-F238E27FC236}">
                <a16:creationId xmlns:a16="http://schemas.microsoft.com/office/drawing/2014/main" id="{64AA51A2-5CBE-475F-BB8F-ADB2D823C3E2}"/>
              </a:ext>
            </a:extLst>
          </p:cNvPr>
          <p:cNvSpPr>
            <a:spLocks noChangeArrowheads="1"/>
          </p:cNvSpPr>
          <p:nvPr/>
        </p:nvSpPr>
        <p:spPr bwMode="auto">
          <a:xfrm>
            <a:off x="1309255" y="6172200"/>
            <a:ext cx="2955550" cy="6858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contourClr>
              <a:schemeClr val="accent1"/>
            </a:contourClr>
          </a:sp3d>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US" altLang="en-US" sz="2000" b="1" dirty="0">
                <a:solidFill>
                  <a:srgbClr val="C00000"/>
                </a:solidFill>
                <a:latin typeface="Times New Roman" panose="02020603050405020304" pitchFamily="18" charset="0"/>
              </a:rPr>
              <a:t>Categorical and </a:t>
            </a:r>
          </a:p>
          <a:p>
            <a:pPr algn="ctr">
              <a:spcBef>
                <a:spcPct val="0"/>
              </a:spcBef>
              <a:buClrTx/>
              <a:buSzTx/>
              <a:buFontTx/>
              <a:buNone/>
            </a:pPr>
            <a:r>
              <a:rPr lang="en-US" altLang="en-US" sz="2000" b="1" dirty="0">
                <a:solidFill>
                  <a:srgbClr val="C00000"/>
                </a:solidFill>
                <a:latin typeface="Times New Roman" panose="02020603050405020304" pitchFamily="18" charset="0"/>
              </a:rPr>
              <a:t>Continuous Variables</a:t>
            </a:r>
          </a:p>
        </p:txBody>
      </p:sp>
      <p:sp>
        <p:nvSpPr>
          <p:cNvPr id="14348" name="AutoShape 12">
            <a:extLst>
              <a:ext uri="{FF2B5EF4-FFF2-40B4-BE49-F238E27FC236}">
                <a16:creationId xmlns:a16="http://schemas.microsoft.com/office/drawing/2014/main" id="{4D6D324B-7F79-417B-A0B6-AE99D951617E}"/>
              </a:ext>
            </a:extLst>
          </p:cNvPr>
          <p:cNvSpPr>
            <a:spLocks noChangeArrowheads="1"/>
          </p:cNvSpPr>
          <p:nvPr/>
        </p:nvSpPr>
        <p:spPr bwMode="auto">
          <a:xfrm>
            <a:off x="4572000" y="2971800"/>
            <a:ext cx="533400" cy="304800"/>
          </a:xfrm>
          <a:prstGeom prst="rightArrow">
            <a:avLst>
              <a:gd name="adj1" fmla="val 50000"/>
              <a:gd name="adj2" fmla="val 43750"/>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en-US" sz="2400"/>
          </a:p>
        </p:txBody>
      </p:sp>
      <p:sp>
        <p:nvSpPr>
          <p:cNvPr id="14349" name="AutoShape 13">
            <a:extLst>
              <a:ext uri="{FF2B5EF4-FFF2-40B4-BE49-F238E27FC236}">
                <a16:creationId xmlns:a16="http://schemas.microsoft.com/office/drawing/2014/main" id="{560DDF9E-185D-4A9A-B39C-D48B45D7A647}"/>
              </a:ext>
            </a:extLst>
          </p:cNvPr>
          <p:cNvSpPr>
            <a:spLocks noChangeArrowheads="1"/>
          </p:cNvSpPr>
          <p:nvPr/>
        </p:nvSpPr>
        <p:spPr bwMode="auto">
          <a:xfrm>
            <a:off x="7239000" y="2971800"/>
            <a:ext cx="533400" cy="304800"/>
          </a:xfrm>
          <a:prstGeom prst="rightArrow">
            <a:avLst>
              <a:gd name="adj1" fmla="val 50000"/>
              <a:gd name="adj2" fmla="val 43750"/>
            </a:avLst>
          </a:prstGeom>
          <a:solidFill>
            <a:schemeClr val="accent2"/>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ＭＳ Ｐゴシック" panose="020B0600070205080204" pitchFamily="34" charset="-128"/>
              </a:defRPr>
            </a:lvl9pPr>
          </a:lstStyle>
          <a:p>
            <a:pPr eaLnBrk="1" hangingPunct="1">
              <a:spcBef>
                <a:spcPct val="0"/>
              </a:spcBef>
              <a:buClrTx/>
              <a:buSzTx/>
              <a:buFontTx/>
              <a:buNone/>
            </a:pPr>
            <a:endParaRPr lang="en-US" altLang="en-US" sz="2400"/>
          </a:p>
        </p:txBody>
      </p:sp>
      <p:sp>
        <p:nvSpPr>
          <p:cNvPr id="15" name="TextBox 14">
            <a:extLst>
              <a:ext uri="{FF2B5EF4-FFF2-40B4-BE49-F238E27FC236}">
                <a16:creationId xmlns:a16="http://schemas.microsoft.com/office/drawing/2014/main" id="{ADFD2979-8E19-43C4-8129-6ACECDEFACBB}"/>
              </a:ext>
            </a:extLst>
          </p:cNvPr>
          <p:cNvSpPr txBox="1"/>
          <p:nvPr/>
        </p:nvSpPr>
        <p:spPr>
          <a:xfrm>
            <a:off x="5003800" y="4185672"/>
            <a:ext cx="7188200" cy="2677656"/>
          </a:xfrm>
          <a:prstGeom prst="rect">
            <a:avLst/>
          </a:prstGeom>
          <a:noFill/>
        </p:spPr>
        <p:txBody>
          <a:bodyPr wrap="square">
            <a:spAutoFit/>
          </a:bodyPr>
          <a:lstStyle/>
          <a:p>
            <a:pPr algn="l"/>
            <a:r>
              <a:rPr lang="en-US" sz="2400" b="0" i="0" u="none" strike="noStrike" baseline="0" dirty="0">
                <a:solidFill>
                  <a:srgbClr val="002060"/>
                </a:solidFill>
                <a:latin typeface="MinionPro-Regular"/>
              </a:rPr>
              <a:t>Four main types of variables:</a:t>
            </a:r>
          </a:p>
          <a:p>
            <a:pPr algn="l"/>
            <a:r>
              <a:rPr lang="en-US" sz="2400" b="1" i="0" u="none" strike="noStrike" baseline="0" dirty="0">
                <a:solidFill>
                  <a:srgbClr val="002060"/>
                </a:solidFill>
                <a:latin typeface="CronosPro-Bold"/>
              </a:rPr>
              <a:t>1. </a:t>
            </a:r>
            <a:r>
              <a:rPr lang="en-US" sz="2400" b="0" i="0" u="none" strike="noStrike" baseline="0" dirty="0">
                <a:solidFill>
                  <a:srgbClr val="002060"/>
                </a:solidFill>
                <a:latin typeface="MinionPro-Regular"/>
              </a:rPr>
              <a:t>The </a:t>
            </a:r>
            <a:r>
              <a:rPr lang="en-US" sz="2400" b="1" i="0" u="none" strike="noStrike" baseline="0" dirty="0">
                <a:solidFill>
                  <a:srgbClr val="002060"/>
                </a:solidFill>
                <a:latin typeface="MinionPro-Regular"/>
              </a:rPr>
              <a:t>dependent variable </a:t>
            </a:r>
            <a:r>
              <a:rPr lang="en-US" sz="2400" b="0" i="0" u="none" strike="noStrike" baseline="0" dirty="0">
                <a:solidFill>
                  <a:srgbClr val="002060"/>
                </a:solidFill>
                <a:latin typeface="MinionPro-Regular"/>
              </a:rPr>
              <a:t>(also known as the criterion variable).</a:t>
            </a:r>
          </a:p>
          <a:p>
            <a:pPr algn="l"/>
            <a:r>
              <a:rPr lang="en-US" sz="2400" b="1" i="0" u="none" strike="noStrike" baseline="0" dirty="0">
                <a:solidFill>
                  <a:srgbClr val="002060"/>
                </a:solidFill>
                <a:latin typeface="CronosPro-Bold"/>
              </a:rPr>
              <a:t>2. </a:t>
            </a:r>
            <a:r>
              <a:rPr lang="en-US" sz="2400" b="0" i="0" u="none" strike="noStrike" baseline="0" dirty="0">
                <a:solidFill>
                  <a:srgbClr val="002060"/>
                </a:solidFill>
                <a:latin typeface="MinionPro-Regular"/>
              </a:rPr>
              <a:t>The </a:t>
            </a:r>
            <a:r>
              <a:rPr lang="en-US" sz="2400" b="1" i="0" u="none" strike="noStrike" baseline="0" dirty="0">
                <a:solidFill>
                  <a:srgbClr val="002060"/>
                </a:solidFill>
                <a:latin typeface="MinionPro-Regular"/>
              </a:rPr>
              <a:t>independent variable </a:t>
            </a:r>
            <a:r>
              <a:rPr lang="en-US" sz="2400" b="0" i="0" u="none" strike="noStrike" baseline="0" dirty="0">
                <a:solidFill>
                  <a:srgbClr val="002060"/>
                </a:solidFill>
                <a:latin typeface="MinionPro-Regular"/>
              </a:rPr>
              <a:t>(also known as the predictor variable).</a:t>
            </a:r>
          </a:p>
          <a:p>
            <a:pPr algn="l"/>
            <a:r>
              <a:rPr lang="en-MY" sz="2400" b="1" i="0" u="none" strike="noStrike" baseline="0" dirty="0">
                <a:solidFill>
                  <a:srgbClr val="002060"/>
                </a:solidFill>
                <a:latin typeface="CronosPro-Bold"/>
              </a:rPr>
              <a:t>3. </a:t>
            </a:r>
            <a:r>
              <a:rPr lang="en-MY" sz="2400" b="0" i="0" u="none" strike="noStrike" baseline="0" dirty="0">
                <a:solidFill>
                  <a:srgbClr val="002060"/>
                </a:solidFill>
                <a:latin typeface="MinionPro-Regular"/>
              </a:rPr>
              <a:t>The </a:t>
            </a:r>
            <a:r>
              <a:rPr lang="en-MY" sz="2400" b="1" i="0" u="none" strike="noStrike" baseline="0" dirty="0">
                <a:solidFill>
                  <a:srgbClr val="002060"/>
                </a:solidFill>
                <a:latin typeface="MinionPro-Regular"/>
              </a:rPr>
              <a:t>moderating variable</a:t>
            </a:r>
            <a:r>
              <a:rPr lang="en-MY" sz="2400" b="0" i="0" u="none" strike="noStrike" baseline="0" dirty="0">
                <a:solidFill>
                  <a:srgbClr val="002060"/>
                </a:solidFill>
                <a:latin typeface="MinionPro-Regular"/>
              </a:rPr>
              <a:t>.</a:t>
            </a:r>
          </a:p>
          <a:p>
            <a:pPr algn="l"/>
            <a:r>
              <a:rPr lang="en-MY" sz="2400" b="1" i="0" u="none" strike="noStrike" baseline="0" dirty="0">
                <a:solidFill>
                  <a:srgbClr val="002060"/>
                </a:solidFill>
                <a:latin typeface="CronosPro-Bold"/>
              </a:rPr>
              <a:t>4. </a:t>
            </a:r>
            <a:r>
              <a:rPr lang="en-MY" sz="2400" b="0" i="0" u="none" strike="noStrike" baseline="0" dirty="0">
                <a:solidFill>
                  <a:srgbClr val="002060"/>
                </a:solidFill>
                <a:latin typeface="MinionPro-Regular"/>
              </a:rPr>
              <a:t>The </a:t>
            </a:r>
            <a:r>
              <a:rPr lang="en-MY" sz="2400" b="1" i="0" u="none" strike="noStrike" baseline="0" dirty="0">
                <a:solidFill>
                  <a:srgbClr val="002060"/>
                </a:solidFill>
                <a:latin typeface="MinionPro-Regular"/>
              </a:rPr>
              <a:t>mediating variable</a:t>
            </a:r>
            <a:endParaRPr lang="en-MY" sz="2400" b="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5">
            <a:extLst>
              <a:ext uri="{FF2B5EF4-FFF2-40B4-BE49-F238E27FC236}">
                <a16:creationId xmlns:a16="http://schemas.microsoft.com/office/drawing/2014/main" id="{E0640C62-BBE5-4620-A122-E664BD590DCC}"/>
              </a:ext>
            </a:extLst>
          </p:cNvPr>
          <p:cNvPicPr>
            <a:picLocks noChangeAspect="1"/>
          </p:cNvPicPr>
          <p:nvPr/>
        </p:nvPicPr>
        <p:blipFill rotWithShape="1">
          <a:blip r:embed="rId2"/>
          <a:srcRect t="18858" r="-1" b="-1"/>
          <a:stretch/>
        </p:blipFill>
        <p:spPr>
          <a:xfrm>
            <a:off x="3523488" y="10"/>
            <a:ext cx="8668512" cy="6857990"/>
          </a:xfrm>
          <a:prstGeom prst="rect">
            <a:avLst/>
          </a:prstGeom>
        </p:spPr>
      </p:pic>
      <p:sp>
        <p:nvSpPr>
          <p:cNvPr id="92" name="Rectangle 9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0CFB78-F758-4D49-83B2-7B0FD31A4B2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dirty="0">
                <a:solidFill>
                  <a:srgbClr val="C00000"/>
                </a:solidFill>
              </a:rPr>
              <a:t>Theory</a:t>
            </a:r>
          </a:p>
        </p:txBody>
      </p:sp>
      <p:sp>
        <p:nvSpPr>
          <p:cNvPr id="94" name="Rectangle 9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6" name="Rectangle 9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54B0BE43-FC19-425C-956C-A89ABBF6E11E}"/>
              </a:ext>
            </a:extLst>
          </p:cNvPr>
          <p:cNvSpPr txBox="1"/>
          <p:nvPr/>
        </p:nvSpPr>
        <p:spPr>
          <a:xfrm>
            <a:off x="4939698" y="1997839"/>
            <a:ext cx="7252302" cy="2862322"/>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Theories are formulated to </a:t>
            </a:r>
            <a:r>
              <a:rPr kumimoji="0" lang="en-US" sz="4000" b="0" i="0" u="none" strike="noStrike" kern="1200" cap="none" spc="0" normalizeH="0" baseline="0" noProof="0" dirty="0">
                <a:ln>
                  <a:noFill/>
                </a:ln>
                <a:solidFill>
                  <a:srgbClr val="FF0000"/>
                </a:solidFill>
                <a:effectLst/>
                <a:uLnTx/>
                <a:uFillTx/>
                <a:latin typeface="Calibri" panose="020F0502020204030204"/>
                <a:ea typeface="+mn-ea"/>
                <a:cs typeface="+mn-cs"/>
              </a:rPr>
              <a:t>explain, predict, and understand phenomena </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in many cases, to challenge and extend existing knowledge </a:t>
            </a:r>
            <a:endParaRPr kumimoji="0" lang="en-MY"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61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290" name="Rectangle 2">
            <a:extLst>
              <a:ext uri="{FF2B5EF4-FFF2-40B4-BE49-F238E27FC236}">
                <a16:creationId xmlns:a16="http://schemas.microsoft.com/office/drawing/2014/main" id="{960BEBFA-CDF5-4457-B6D9-446A3C906C80}"/>
              </a:ext>
            </a:extLst>
          </p:cNvPr>
          <p:cNvSpPr>
            <a:spLocks noGrp="1" noChangeArrowheads="1"/>
          </p:cNvSpPr>
          <p:nvPr>
            <p:ph type="title"/>
          </p:nvPr>
        </p:nvSpPr>
        <p:spPr>
          <a:xfrm>
            <a:off x="1179226" y="559395"/>
            <a:ext cx="9833548" cy="1325563"/>
          </a:xfrm>
        </p:spPr>
        <p:txBody>
          <a:bodyPr>
            <a:normAutofit/>
          </a:bodyPr>
          <a:lstStyle/>
          <a:p>
            <a:pPr algn="ctr" eaLnBrk="1" hangingPunct="1"/>
            <a:r>
              <a:rPr lang="en-US" altLang="en-US" sz="4000" b="1">
                <a:solidFill>
                  <a:srgbClr val="FFFFFF"/>
                </a:solidFill>
                <a:latin typeface="Arial" panose="020B0604020202020204" pitchFamily="34" charset="0"/>
                <a:ea typeface="ＭＳ Ｐゴシック" panose="020B0600070205080204" pitchFamily="34" charset="-128"/>
              </a:rPr>
              <a:t>Categorical and Continuous Measures of Variables</a:t>
            </a:r>
          </a:p>
        </p:txBody>
      </p:sp>
      <p:sp>
        <p:nvSpPr>
          <p:cNvPr id="12291" name="Rectangle 3">
            <a:extLst>
              <a:ext uri="{FF2B5EF4-FFF2-40B4-BE49-F238E27FC236}">
                <a16:creationId xmlns:a16="http://schemas.microsoft.com/office/drawing/2014/main" id="{0A3FA825-6A3A-40DF-82EA-3951F9831683}"/>
              </a:ext>
            </a:extLst>
          </p:cNvPr>
          <p:cNvSpPr>
            <a:spLocks noGrp="1" noChangeArrowheads="1"/>
          </p:cNvSpPr>
          <p:nvPr>
            <p:ph type="body" idx="1"/>
          </p:nvPr>
        </p:nvSpPr>
        <p:spPr>
          <a:xfrm>
            <a:off x="0" y="2265430"/>
            <a:ext cx="12192000" cy="4487062"/>
          </a:xfrm>
        </p:spPr>
        <p:txBody>
          <a:bodyPr>
            <a:normAutofit/>
          </a:bodyPr>
          <a:lstStyle/>
          <a:p>
            <a:pPr eaLnBrk="1" hangingPunct="1"/>
            <a:r>
              <a:rPr lang="en-US" altLang="en-US" sz="2400" dirty="0">
                <a:solidFill>
                  <a:srgbClr val="000000"/>
                </a:solidFill>
                <a:latin typeface="Arial" panose="020B0604020202020204" pitchFamily="34" charset="0"/>
                <a:ea typeface="ＭＳ Ｐゴシック" panose="020B0600070205080204" pitchFamily="34" charset="-128"/>
              </a:rPr>
              <a:t>A </a:t>
            </a:r>
            <a:r>
              <a:rPr lang="en-US" altLang="en-US" sz="2400" b="1" dirty="0">
                <a:solidFill>
                  <a:srgbClr val="000000"/>
                </a:solidFill>
                <a:latin typeface="Arial" panose="020B0604020202020204" pitchFamily="34" charset="0"/>
                <a:ea typeface="ＭＳ Ｐゴシック" panose="020B0600070205080204" pitchFamily="34" charset="-128"/>
              </a:rPr>
              <a:t>categorical measure</a:t>
            </a:r>
            <a:r>
              <a:rPr lang="en-US" altLang="en-US" sz="2400" dirty="0">
                <a:solidFill>
                  <a:srgbClr val="000000"/>
                </a:solidFill>
                <a:latin typeface="Arial" panose="020B0604020202020204" pitchFamily="34" charset="0"/>
                <a:ea typeface="ＭＳ Ｐゴシック" panose="020B0600070205080204" pitchFamily="34" charset="-128"/>
              </a:rPr>
              <a:t> is a value of a variable assigned by the researcher into a small number of categories (e.g., gender).</a:t>
            </a:r>
          </a:p>
          <a:p>
            <a:pPr marL="0" indent="0" eaLnBrk="1" hangingPunct="1">
              <a:buNone/>
            </a:pPr>
            <a:r>
              <a:rPr lang="en-US" altLang="en-US" sz="2400" dirty="0">
                <a:solidFill>
                  <a:srgbClr val="002060"/>
                </a:solidFill>
                <a:latin typeface="Arial" panose="020B0604020202020204" pitchFamily="34" charset="0"/>
                <a:ea typeface="ＭＳ Ｐゴシック" panose="020B0600070205080204" pitchFamily="34" charset="-128"/>
              </a:rPr>
              <a:t>Categorical variables can be further classified as being nominal (e.g. Gender), dichotomous(e.g. Do you like Statistics: Y/N) or ordinal (e.g. Income category) variables.</a:t>
            </a:r>
          </a:p>
          <a:p>
            <a:pPr marL="0" indent="0" eaLnBrk="1" hangingPunct="1">
              <a:buNone/>
            </a:pPr>
            <a:endParaRPr lang="en-US" altLang="en-US" sz="2400" dirty="0">
              <a:solidFill>
                <a:srgbClr val="002060"/>
              </a:solidFill>
              <a:latin typeface="Arial" panose="020B0604020202020204" pitchFamily="34" charset="0"/>
              <a:ea typeface="ＭＳ Ｐゴシック" panose="020B0600070205080204" pitchFamily="34" charset="-128"/>
            </a:endParaRPr>
          </a:p>
          <a:p>
            <a:pPr eaLnBrk="1" hangingPunct="1"/>
            <a:r>
              <a:rPr lang="en-US" altLang="en-US" sz="2400" dirty="0">
                <a:solidFill>
                  <a:srgbClr val="000000"/>
                </a:solidFill>
                <a:latin typeface="Arial" panose="020B0604020202020204" pitchFamily="34" charset="0"/>
                <a:ea typeface="ＭＳ Ｐゴシック" panose="020B0600070205080204" pitchFamily="34" charset="-128"/>
              </a:rPr>
              <a:t>A </a:t>
            </a:r>
            <a:r>
              <a:rPr lang="en-US" altLang="en-US" sz="2400" b="1" dirty="0">
                <a:solidFill>
                  <a:srgbClr val="000000"/>
                </a:solidFill>
                <a:latin typeface="Arial" panose="020B0604020202020204" pitchFamily="34" charset="0"/>
                <a:ea typeface="ＭＳ Ｐゴシック" panose="020B0600070205080204" pitchFamily="34" charset="-128"/>
              </a:rPr>
              <a:t>continuous measure </a:t>
            </a:r>
            <a:r>
              <a:rPr lang="en-US" altLang="en-US" sz="2400" dirty="0">
                <a:solidFill>
                  <a:srgbClr val="000000"/>
                </a:solidFill>
                <a:latin typeface="Arial" panose="020B0604020202020204" pitchFamily="34" charset="0"/>
                <a:ea typeface="ＭＳ Ｐゴシック" panose="020B0600070205080204" pitchFamily="34" charset="-128"/>
              </a:rPr>
              <a:t>is the value of a variable assigned by the researcher to a point along a continuum of scores  can be further classified a being either interval or ratio variables. </a:t>
            </a:r>
          </a:p>
          <a:p>
            <a:pPr marL="0" indent="0" eaLnBrk="1" hangingPunct="1">
              <a:buNone/>
            </a:pPr>
            <a:r>
              <a:rPr lang="en-US" altLang="en-US" sz="2400" dirty="0">
                <a:solidFill>
                  <a:srgbClr val="000000"/>
                </a:solidFill>
                <a:latin typeface="Arial" panose="020B0604020202020204" pitchFamily="34" charset="0"/>
                <a:ea typeface="ＭＳ Ｐゴシック" panose="020B0600070205080204" pitchFamily="34" charset="-128"/>
              </a:rPr>
              <a:t>     </a:t>
            </a:r>
            <a:r>
              <a:rPr lang="en-US" altLang="en-US" sz="2400" dirty="0">
                <a:solidFill>
                  <a:srgbClr val="002060"/>
                </a:solidFill>
                <a:latin typeface="Arial" panose="020B0604020202020204" pitchFamily="34" charset="0"/>
                <a:ea typeface="ＭＳ Ｐゴシック" panose="020B0600070205080204" pitchFamily="34" charset="-128"/>
              </a:rPr>
              <a:t>Example: Exam score (ratio scale). Temperature (interval scale)</a:t>
            </a:r>
          </a:p>
          <a:p>
            <a:pPr marL="0" indent="0" eaLnBrk="1" hangingPunct="1">
              <a:buNone/>
            </a:pPr>
            <a:r>
              <a:rPr lang="en-US" altLang="en-US" sz="2000" dirty="0">
                <a:solidFill>
                  <a:srgbClr val="000000"/>
                </a:solidFill>
                <a:latin typeface="Arial" panose="020B0604020202020204" pitchFamily="34" charset="0"/>
                <a:ea typeface="ＭＳ Ｐゴシック" panose="020B0600070205080204" pitchFamily="34" charset="-128"/>
              </a:rPr>
              <a:t> </a:t>
            </a:r>
          </a:p>
          <a:p>
            <a:pPr marL="0" indent="0" eaLnBrk="1" hangingPunct="1">
              <a:buNone/>
            </a:pPr>
            <a:endParaRPr lang="en-US" altLang="en-US" sz="2000" dirty="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95874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0009" y="32951"/>
            <a:ext cx="12302620" cy="639762"/>
          </a:xfrm>
        </p:spPr>
        <p:txBody>
          <a:bodyPr>
            <a:normAutofit fontScale="90000"/>
          </a:bodyPr>
          <a:lstStyle/>
          <a:p>
            <a:r>
              <a:rPr lang="en-US" b="1" dirty="0">
                <a:solidFill>
                  <a:srgbClr val="FF0000"/>
                </a:solidFill>
              </a:rPr>
              <a:t>Independent and Dependent Variables</a:t>
            </a:r>
          </a:p>
        </p:txBody>
      </p:sp>
      <p:sp>
        <p:nvSpPr>
          <p:cNvPr id="114691" name="Rectangle 3"/>
          <p:cNvSpPr>
            <a:spLocks noGrp="1" noChangeArrowheads="1"/>
          </p:cNvSpPr>
          <p:nvPr>
            <p:ph type="body" idx="1"/>
          </p:nvPr>
        </p:nvSpPr>
        <p:spPr>
          <a:xfrm>
            <a:off x="0" y="685800"/>
            <a:ext cx="12192000" cy="2362200"/>
          </a:xfrm>
          <a:solidFill>
            <a:schemeClr val="bg1"/>
          </a:solidFill>
          <a:ln>
            <a:solidFill>
              <a:srgbClr val="FF0000"/>
            </a:solidFill>
          </a:ln>
        </p:spPr>
        <p:txBody>
          <a:bodyPr>
            <a:normAutofit fontScale="77500" lnSpcReduction="20000"/>
          </a:bodyPr>
          <a:lstStyle/>
          <a:p>
            <a:pPr marL="0" indent="0">
              <a:buNone/>
            </a:pPr>
            <a:r>
              <a:rPr lang="en-US" sz="3600" b="1" i="1" dirty="0">
                <a:solidFill>
                  <a:schemeClr val="hlink"/>
                </a:solidFill>
              </a:rPr>
              <a:t>Dependent</a:t>
            </a:r>
            <a:r>
              <a:rPr lang="en-US" sz="3600" b="1" dirty="0">
                <a:solidFill>
                  <a:srgbClr val="CC0066"/>
                </a:solidFill>
              </a:rPr>
              <a:t>  </a:t>
            </a:r>
            <a:r>
              <a:rPr lang="en-US" sz="3100" dirty="0"/>
              <a:t>The variable to be </a:t>
            </a:r>
            <a:r>
              <a:rPr lang="en-US" sz="3100" b="1" dirty="0"/>
              <a:t>explained</a:t>
            </a:r>
            <a:r>
              <a:rPr lang="en-US" sz="3100" dirty="0"/>
              <a:t> (the “</a:t>
            </a:r>
            <a:r>
              <a:rPr lang="en-US" sz="3100" b="1" dirty="0">
                <a:solidFill>
                  <a:srgbClr val="0070C0"/>
                </a:solidFill>
              </a:rPr>
              <a:t>effect</a:t>
            </a:r>
            <a:r>
              <a:rPr lang="en-US" sz="3100" dirty="0"/>
              <a:t>”).</a:t>
            </a:r>
          </a:p>
          <a:p>
            <a:pPr marL="0" indent="0">
              <a:buNone/>
            </a:pPr>
            <a:r>
              <a:rPr lang="en-US" sz="3100" dirty="0"/>
              <a:t>                            A variable which </a:t>
            </a:r>
            <a:r>
              <a:rPr lang="en-US" sz="3100" dirty="0">
                <a:solidFill>
                  <a:srgbClr val="FF0000"/>
                </a:solidFill>
              </a:rPr>
              <a:t>can be predicted and explained</a:t>
            </a:r>
          </a:p>
          <a:p>
            <a:pPr marL="0" indent="0">
              <a:buNone/>
            </a:pPr>
            <a:r>
              <a:rPr lang="en-US" sz="3600" b="1" i="1" dirty="0">
                <a:solidFill>
                  <a:schemeClr val="hlink"/>
                </a:solidFill>
              </a:rPr>
              <a:t>Independent </a:t>
            </a:r>
            <a:r>
              <a:rPr lang="en-US" sz="3100" dirty="0"/>
              <a:t>The variable expected to </a:t>
            </a:r>
            <a:r>
              <a:rPr lang="en-US" sz="3100" b="1" dirty="0"/>
              <a:t>account</a:t>
            </a:r>
            <a:r>
              <a:rPr lang="en-US" sz="3100" dirty="0"/>
              <a:t> for (the “</a:t>
            </a:r>
            <a:r>
              <a:rPr lang="en-US" sz="3100" b="1" dirty="0">
                <a:solidFill>
                  <a:srgbClr val="0070C0"/>
                </a:solidFill>
              </a:rPr>
              <a:t>cause</a:t>
            </a:r>
            <a:r>
              <a:rPr lang="en-US" sz="3100" dirty="0"/>
              <a:t>” of) the dependent  variable.</a:t>
            </a:r>
          </a:p>
          <a:p>
            <a:pPr marL="0" indent="0">
              <a:buNone/>
            </a:pPr>
            <a:r>
              <a:rPr lang="en-US" sz="3100" dirty="0"/>
              <a:t>                           The variable that is predicted to be </a:t>
            </a:r>
            <a:r>
              <a:rPr lang="en-US" sz="3100" dirty="0">
                <a:solidFill>
                  <a:srgbClr val="FF0000"/>
                </a:solidFill>
              </a:rPr>
              <a:t>associated  with or explains the variation</a:t>
            </a:r>
            <a:r>
              <a:rPr lang="en-US" sz="3100" dirty="0"/>
              <a:t> in</a:t>
            </a:r>
          </a:p>
          <a:p>
            <a:pPr marL="0" indent="0">
              <a:buNone/>
            </a:pPr>
            <a:r>
              <a:rPr lang="en-US" sz="3100" dirty="0"/>
              <a:t>                            the dependent variable.</a:t>
            </a:r>
            <a:endParaRPr lang="en-US" sz="3600" b="1" dirty="0">
              <a:solidFill>
                <a:srgbClr val="FF0000"/>
              </a:solidFill>
              <a:sym typeface="Wingdings" pitchFamily="2" charset="2"/>
            </a:endParaRPr>
          </a:p>
        </p:txBody>
      </p:sp>
      <p:sp>
        <p:nvSpPr>
          <p:cNvPr id="2" name="Footer Placeholder 1"/>
          <p:cNvSpPr>
            <a:spLocks noGrp="1"/>
          </p:cNvSpPr>
          <p:nvPr>
            <p:ph type="ftr" sz="quarter" idx="10"/>
          </p:nvPr>
        </p:nvSpPr>
        <p:spPr/>
        <p:txBody>
          <a:bodyPr/>
          <a:lstStyle/>
          <a:p>
            <a:r>
              <a:rPr lang="en-US">
                <a:solidFill>
                  <a:srgbClr val="000000"/>
                </a:solidFill>
              </a:rPr>
              <a:t>Dr Jugindar Singh</a:t>
            </a:r>
          </a:p>
        </p:txBody>
      </p:sp>
      <p:sp>
        <p:nvSpPr>
          <p:cNvPr id="8" name="Rectangle 7">
            <a:extLst>
              <a:ext uri="{FF2B5EF4-FFF2-40B4-BE49-F238E27FC236}">
                <a16:creationId xmlns:a16="http://schemas.microsoft.com/office/drawing/2014/main" id="{AAEDCBB9-4F92-4FB0-9454-8BC28A79AA94}"/>
              </a:ext>
            </a:extLst>
          </p:cNvPr>
          <p:cNvSpPr/>
          <p:nvPr/>
        </p:nvSpPr>
        <p:spPr>
          <a:xfrm>
            <a:off x="2192673" y="3816351"/>
            <a:ext cx="2949015" cy="94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Service Quality</a:t>
            </a:r>
          </a:p>
          <a:p>
            <a:pPr algn="ctr"/>
            <a:r>
              <a:rPr lang="en-US" sz="2000" dirty="0"/>
              <a:t>(Independent Variable)</a:t>
            </a:r>
          </a:p>
          <a:p>
            <a:pPr algn="ctr"/>
            <a:endParaRPr lang="en-MY" sz="2000" dirty="0"/>
          </a:p>
        </p:txBody>
      </p:sp>
      <p:sp>
        <p:nvSpPr>
          <p:cNvPr id="9" name="Rectangle 8">
            <a:extLst>
              <a:ext uri="{FF2B5EF4-FFF2-40B4-BE49-F238E27FC236}">
                <a16:creationId xmlns:a16="http://schemas.microsoft.com/office/drawing/2014/main" id="{DA4C7D35-ABAC-4877-8A4B-99F1E4A70628}"/>
              </a:ext>
            </a:extLst>
          </p:cNvPr>
          <p:cNvSpPr/>
          <p:nvPr/>
        </p:nvSpPr>
        <p:spPr>
          <a:xfrm>
            <a:off x="6077857" y="3810001"/>
            <a:ext cx="3124200" cy="95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Customer Loyalty</a:t>
            </a:r>
            <a:br>
              <a:rPr lang="en-US" dirty="0"/>
            </a:br>
            <a:r>
              <a:rPr lang="en-US" dirty="0"/>
              <a:t>Dependent Variable</a:t>
            </a:r>
            <a:endParaRPr lang="en-MY" dirty="0"/>
          </a:p>
        </p:txBody>
      </p:sp>
      <p:cxnSp>
        <p:nvCxnSpPr>
          <p:cNvPr id="10" name="Straight Arrow Connector 9">
            <a:extLst>
              <a:ext uri="{FF2B5EF4-FFF2-40B4-BE49-F238E27FC236}">
                <a16:creationId xmlns:a16="http://schemas.microsoft.com/office/drawing/2014/main" id="{BB0CE1CE-DB9A-4F91-8A04-7E2ECC0809AB}"/>
              </a:ext>
            </a:extLst>
          </p:cNvPr>
          <p:cNvCxnSpPr>
            <a:cxnSpLocks/>
          </p:cNvCxnSpPr>
          <p:nvPr/>
        </p:nvCxnSpPr>
        <p:spPr>
          <a:xfrm>
            <a:off x="5136114" y="4226379"/>
            <a:ext cx="959886" cy="0"/>
          </a:xfrm>
          <a:prstGeom prst="straightConnector1">
            <a:avLst/>
          </a:prstGeom>
          <a:ln w="25400" cmpd="sng">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70E4CC5-A0A8-4102-926E-B4F2E0DD8337}"/>
              </a:ext>
            </a:extLst>
          </p:cNvPr>
          <p:cNvSpPr txBox="1"/>
          <p:nvPr/>
        </p:nvSpPr>
        <p:spPr>
          <a:xfrm>
            <a:off x="2191657" y="3081025"/>
            <a:ext cx="3124200" cy="830998"/>
          </a:xfrm>
          <a:prstGeom prst="rect">
            <a:avLst/>
          </a:prstGeom>
          <a:noFill/>
        </p:spPr>
        <p:txBody>
          <a:bodyPr wrap="square">
            <a:spAutoFit/>
          </a:bodyPr>
          <a:lstStyle/>
          <a:p>
            <a:r>
              <a:rPr lang="en-US" sz="2400" b="1" i="1" dirty="0">
                <a:solidFill>
                  <a:schemeClr val="hlink"/>
                </a:solidFill>
              </a:rPr>
              <a:t>Independent Variable</a:t>
            </a:r>
          </a:p>
          <a:p>
            <a:r>
              <a:rPr lang="en-US" sz="2400" b="1" i="1" dirty="0">
                <a:solidFill>
                  <a:schemeClr val="hlink"/>
                </a:solidFill>
              </a:rPr>
              <a:t>CAUSE</a:t>
            </a:r>
            <a:endParaRPr lang="en-MY" sz="2400" dirty="0"/>
          </a:p>
        </p:txBody>
      </p:sp>
      <p:sp>
        <p:nvSpPr>
          <p:cNvPr id="14" name="TextBox 13">
            <a:extLst>
              <a:ext uri="{FF2B5EF4-FFF2-40B4-BE49-F238E27FC236}">
                <a16:creationId xmlns:a16="http://schemas.microsoft.com/office/drawing/2014/main" id="{A12594D6-2B60-4F84-9E06-4FA96D1CDA2A}"/>
              </a:ext>
            </a:extLst>
          </p:cNvPr>
          <p:cNvSpPr txBox="1"/>
          <p:nvPr/>
        </p:nvSpPr>
        <p:spPr>
          <a:xfrm>
            <a:off x="6190764" y="3037055"/>
            <a:ext cx="2899690" cy="830998"/>
          </a:xfrm>
          <a:prstGeom prst="rect">
            <a:avLst/>
          </a:prstGeom>
          <a:noFill/>
        </p:spPr>
        <p:txBody>
          <a:bodyPr wrap="square">
            <a:spAutoFit/>
          </a:bodyPr>
          <a:lstStyle/>
          <a:p>
            <a:r>
              <a:rPr lang="en-US" sz="2400" b="1" i="1" dirty="0">
                <a:solidFill>
                  <a:schemeClr val="hlink"/>
                </a:solidFill>
              </a:rPr>
              <a:t>Dependent Variable</a:t>
            </a:r>
          </a:p>
          <a:p>
            <a:r>
              <a:rPr lang="en-US" sz="2400" b="1" i="1" dirty="0">
                <a:solidFill>
                  <a:schemeClr val="hlink"/>
                </a:solidFill>
              </a:rPr>
              <a:t>EFFECT</a:t>
            </a:r>
            <a:endParaRPr lang="en-MY" sz="2400" dirty="0"/>
          </a:p>
        </p:txBody>
      </p:sp>
      <p:sp>
        <p:nvSpPr>
          <p:cNvPr id="16" name="TextBox 15">
            <a:extLst>
              <a:ext uri="{FF2B5EF4-FFF2-40B4-BE49-F238E27FC236}">
                <a16:creationId xmlns:a16="http://schemas.microsoft.com/office/drawing/2014/main" id="{9B8F7859-185F-41A2-B1D7-AB5D0575FEF4}"/>
              </a:ext>
            </a:extLst>
          </p:cNvPr>
          <p:cNvSpPr txBox="1"/>
          <p:nvPr/>
        </p:nvSpPr>
        <p:spPr>
          <a:xfrm>
            <a:off x="20008" y="4941274"/>
            <a:ext cx="12171991" cy="1569660"/>
          </a:xfrm>
          <a:prstGeom prst="rect">
            <a:avLst/>
          </a:prstGeom>
          <a:noFill/>
        </p:spPr>
        <p:txBody>
          <a:bodyPr wrap="square">
            <a:spAutoFit/>
          </a:bodyPr>
          <a:lstStyle/>
          <a:p>
            <a:pPr marL="342900" indent="-342900" algn="l">
              <a:buFont typeface="Arial" panose="020B0604020202020204" pitchFamily="34" charset="0"/>
              <a:buChar char="•"/>
            </a:pPr>
            <a:r>
              <a:rPr lang="en-US" sz="2400" b="0" i="0" u="none" strike="noStrike" baseline="0" dirty="0">
                <a:solidFill>
                  <a:srgbClr val="002060"/>
                </a:solidFill>
                <a:latin typeface="MinionPro-Regular"/>
              </a:rPr>
              <a:t>With each unit of increase in the independent variable (</a:t>
            </a:r>
            <a:r>
              <a:rPr lang="en-US" sz="2400" b="1" i="0" u="none" strike="noStrike" baseline="0" dirty="0">
                <a:solidFill>
                  <a:srgbClr val="002060"/>
                </a:solidFill>
                <a:latin typeface="MinionPro-Regular"/>
              </a:rPr>
              <a:t>Service Quality</a:t>
            </a:r>
            <a:r>
              <a:rPr lang="en-US" sz="2400" b="0" i="0" u="none" strike="noStrike" baseline="0" dirty="0">
                <a:solidFill>
                  <a:srgbClr val="002060"/>
                </a:solidFill>
                <a:latin typeface="MinionPro-Regular"/>
              </a:rPr>
              <a:t>), there is an increase or decrease in the dependent Variable (</a:t>
            </a:r>
            <a:r>
              <a:rPr lang="en-US" sz="2400" b="1" i="0" u="none" strike="noStrike" baseline="0" dirty="0">
                <a:solidFill>
                  <a:srgbClr val="002060"/>
                </a:solidFill>
                <a:latin typeface="MinionPro-Regular"/>
              </a:rPr>
              <a:t>Customer Loyalty</a:t>
            </a:r>
            <a:r>
              <a:rPr lang="en-US" sz="2400" b="0" i="0" u="none" strike="noStrike" baseline="0" dirty="0">
                <a:solidFill>
                  <a:srgbClr val="002060"/>
                </a:solidFill>
                <a:latin typeface="MinionPro-Regular"/>
              </a:rPr>
              <a:t>). </a:t>
            </a:r>
          </a:p>
          <a:p>
            <a:pPr marL="342900" indent="-342900" algn="l">
              <a:buFont typeface="Arial" panose="020B0604020202020204" pitchFamily="34" charset="0"/>
              <a:buChar char="•"/>
            </a:pPr>
            <a:r>
              <a:rPr lang="en-US" sz="2400" b="0" i="0" u="none" strike="noStrike" baseline="0" dirty="0">
                <a:solidFill>
                  <a:srgbClr val="002060"/>
                </a:solidFill>
                <a:latin typeface="MinionPro-Regular"/>
              </a:rPr>
              <a:t>In other words, the variance in the dependent variable is accounted for by the independent variable.</a:t>
            </a:r>
            <a:endParaRPr lang="en-MY" sz="2400" dirty="0">
              <a:solidFill>
                <a:srgbClr val="002060"/>
              </a:solidFill>
            </a:endParaRPr>
          </a:p>
        </p:txBody>
      </p:sp>
    </p:spTree>
    <p:extLst>
      <p:ext uri="{BB962C8B-B14F-4D97-AF65-F5344CB8AC3E}">
        <p14:creationId xmlns:p14="http://schemas.microsoft.com/office/powerpoint/2010/main" val="1566812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2"/>
            <a:ext cx="12192000" cy="1214436"/>
          </a:xfrm>
        </p:spPr>
        <p:txBody>
          <a:bodyPr/>
          <a:lstStyle/>
          <a:p>
            <a:pPr eaLnBrk="1" hangingPunct="1"/>
            <a:r>
              <a:rPr lang="en-MY" sz="3200" dirty="0">
                <a:solidFill>
                  <a:srgbClr val="FF0000"/>
                </a:solidFill>
                <a:latin typeface="Arial" charset="0"/>
                <a:cs typeface="Arial" charset="0"/>
              </a:rPr>
              <a:t>Example1: </a:t>
            </a:r>
            <a:r>
              <a:rPr lang="en-MY" sz="3200" b="1" dirty="0">
                <a:solidFill>
                  <a:srgbClr val="002060"/>
                </a:solidFill>
                <a:latin typeface="Arial" charset="0"/>
                <a:cs typeface="Arial" charset="0"/>
              </a:rPr>
              <a:t>The relationship between the independent and dependent variables</a:t>
            </a:r>
          </a:p>
        </p:txBody>
      </p:sp>
      <p:grpSp>
        <p:nvGrpSpPr>
          <p:cNvPr id="2" name="Group 10"/>
          <p:cNvGrpSpPr>
            <a:grpSpLocks/>
          </p:cNvGrpSpPr>
          <p:nvPr/>
        </p:nvGrpSpPr>
        <p:grpSpPr bwMode="auto">
          <a:xfrm>
            <a:off x="1809751" y="2214563"/>
            <a:ext cx="8501063" cy="3429000"/>
            <a:chOff x="285720" y="2214554"/>
            <a:chExt cx="8501122" cy="3429024"/>
          </a:xfrm>
        </p:grpSpPr>
        <p:sp>
          <p:nvSpPr>
            <p:cNvPr id="10" name="Rectangle 9"/>
            <p:cNvSpPr/>
            <p:nvPr/>
          </p:nvSpPr>
          <p:spPr>
            <a:xfrm>
              <a:off x="285720" y="2214554"/>
              <a:ext cx="8501122" cy="3429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srgbClr val="FFFFFF"/>
                </a:solidFill>
                <a:cs typeface="Arial" charset="0"/>
              </a:endParaRPr>
            </a:p>
          </p:txBody>
        </p:sp>
        <p:pic>
          <p:nvPicPr>
            <p:cNvPr id="112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72" y="2428868"/>
              <a:ext cx="7981973" cy="2970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0" y="6027001"/>
            <a:ext cx="12082071" cy="830997"/>
          </a:xfrm>
          <a:prstGeom prst="rect">
            <a:avLst/>
          </a:prstGeom>
          <a:ln>
            <a:solidFill>
              <a:schemeClr val="accent1"/>
            </a:solidFill>
          </a:ln>
        </p:spPr>
        <p:txBody>
          <a:bodyPr wrap="square">
            <a:spAutoFit/>
          </a:bodyPr>
          <a:lstStyle/>
          <a:p>
            <a:r>
              <a:rPr lang="en-US" sz="2400" dirty="0">
                <a:solidFill>
                  <a:srgbClr val="002060"/>
                </a:solidFill>
              </a:rPr>
              <a:t>A conceptual model that describes the relationships between the variables in the model should be given.</a:t>
            </a:r>
          </a:p>
        </p:txBody>
      </p:sp>
      <p:sp>
        <p:nvSpPr>
          <p:cNvPr id="4" name="TextBox 3">
            <a:extLst>
              <a:ext uri="{FF2B5EF4-FFF2-40B4-BE49-F238E27FC236}">
                <a16:creationId xmlns:a16="http://schemas.microsoft.com/office/drawing/2014/main" id="{1D352801-29B5-441D-A499-72BF02029678}"/>
              </a:ext>
            </a:extLst>
          </p:cNvPr>
          <p:cNvSpPr txBox="1"/>
          <p:nvPr/>
        </p:nvSpPr>
        <p:spPr>
          <a:xfrm>
            <a:off x="-1" y="1235415"/>
            <a:ext cx="12082071" cy="954107"/>
          </a:xfrm>
          <a:prstGeom prst="rect">
            <a:avLst/>
          </a:prstGeom>
          <a:noFill/>
          <a:ln>
            <a:solidFill>
              <a:schemeClr val="accent1"/>
            </a:solidFill>
          </a:ln>
        </p:spPr>
        <p:txBody>
          <a:bodyPr wrap="square" rtlCol="0">
            <a:spAutoFit/>
          </a:bodyPr>
          <a:lstStyle/>
          <a:p>
            <a:r>
              <a:rPr lang="en-MY" sz="2800" b="1" dirty="0"/>
              <a:t>Title: The effect of Service Quality and Product quality on Customer satisfaction towards Branded goods</a:t>
            </a:r>
          </a:p>
        </p:txBody>
      </p:sp>
    </p:spTree>
    <p:extLst>
      <p:ext uri="{BB962C8B-B14F-4D97-AF65-F5344CB8AC3E}">
        <p14:creationId xmlns:p14="http://schemas.microsoft.com/office/powerpoint/2010/main" val="1893200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0" y="101600"/>
            <a:ext cx="12192000" cy="1625600"/>
          </a:xfrm>
        </p:spPr>
        <p:txBody>
          <a:bodyPr/>
          <a:lstStyle/>
          <a:p>
            <a:r>
              <a:rPr lang="en-US" sz="3200" b="1" dirty="0">
                <a:solidFill>
                  <a:srgbClr val="FF0000"/>
                </a:solidFill>
              </a:rPr>
              <a:t>Example 2: </a:t>
            </a:r>
            <a:r>
              <a:rPr lang="en-US" sz="3200" b="1" dirty="0">
                <a:solidFill>
                  <a:srgbClr val="002060"/>
                </a:solidFill>
              </a:rPr>
              <a:t>An Evaluation of Factors Affecting Brand Awareness in the Context of Social Media in Malaysia </a:t>
            </a:r>
          </a:p>
        </p:txBody>
      </p:sp>
      <p:sp>
        <p:nvSpPr>
          <p:cNvPr id="101379" name="Rectangle 4"/>
          <p:cNvSpPr>
            <a:spLocks noChangeArrowheads="1"/>
          </p:cNvSpPr>
          <p:nvPr/>
        </p:nvSpPr>
        <p:spPr bwMode="auto">
          <a:xfrm>
            <a:off x="2514600" y="2100219"/>
            <a:ext cx="2527300" cy="914400"/>
          </a:xfrm>
          <a:prstGeom prst="rect">
            <a:avLst/>
          </a:prstGeom>
          <a:solidFill>
            <a:schemeClr val="accent1"/>
          </a:solidFill>
          <a:ln w="12700" algn="ctr">
            <a:solidFill>
              <a:schemeClr val="tx1"/>
            </a:solidFill>
            <a:round/>
            <a:headEnd/>
            <a:tailEnd/>
          </a:ln>
        </p:spPr>
        <p:txBody>
          <a:bodyPr/>
          <a:lstStyle/>
          <a:p>
            <a:pPr fontAlgn="base">
              <a:spcBef>
                <a:spcPct val="0"/>
              </a:spcBef>
              <a:spcAft>
                <a:spcPct val="0"/>
              </a:spcAft>
            </a:pPr>
            <a:r>
              <a:rPr lang="en-US" sz="2400" b="1">
                <a:solidFill>
                  <a:srgbClr val="000000"/>
                </a:solidFill>
              </a:rPr>
              <a:t>Brand Exposure </a:t>
            </a:r>
          </a:p>
        </p:txBody>
      </p:sp>
      <p:sp>
        <p:nvSpPr>
          <p:cNvPr id="101380" name="Rectangle 5"/>
          <p:cNvSpPr>
            <a:spLocks noChangeArrowheads="1"/>
          </p:cNvSpPr>
          <p:nvPr/>
        </p:nvSpPr>
        <p:spPr bwMode="auto">
          <a:xfrm>
            <a:off x="2514600" y="3225800"/>
            <a:ext cx="2527300" cy="914400"/>
          </a:xfrm>
          <a:prstGeom prst="rect">
            <a:avLst/>
          </a:prstGeom>
          <a:solidFill>
            <a:schemeClr val="accent1"/>
          </a:solidFill>
          <a:ln w="12700" algn="ctr">
            <a:solidFill>
              <a:schemeClr val="tx1"/>
            </a:solidFill>
            <a:round/>
            <a:headEnd/>
            <a:tailEnd/>
          </a:ln>
        </p:spPr>
        <p:txBody>
          <a:bodyPr/>
          <a:lstStyle/>
          <a:p>
            <a:pPr fontAlgn="base">
              <a:spcBef>
                <a:spcPct val="0"/>
              </a:spcBef>
              <a:spcAft>
                <a:spcPct val="0"/>
              </a:spcAft>
            </a:pPr>
            <a:r>
              <a:rPr lang="en-US" sz="2400" b="1">
                <a:solidFill>
                  <a:srgbClr val="000000"/>
                </a:solidFill>
              </a:rPr>
              <a:t>Customer Engagement </a:t>
            </a:r>
          </a:p>
        </p:txBody>
      </p:sp>
      <p:sp>
        <p:nvSpPr>
          <p:cNvPr id="101381" name="Rectangle 6"/>
          <p:cNvSpPr>
            <a:spLocks noChangeArrowheads="1"/>
          </p:cNvSpPr>
          <p:nvPr/>
        </p:nvSpPr>
        <p:spPr bwMode="auto">
          <a:xfrm>
            <a:off x="2514600" y="4368800"/>
            <a:ext cx="2527300" cy="914400"/>
          </a:xfrm>
          <a:prstGeom prst="rect">
            <a:avLst/>
          </a:prstGeom>
          <a:solidFill>
            <a:schemeClr val="accent1"/>
          </a:solidFill>
          <a:ln w="12700" algn="ctr">
            <a:solidFill>
              <a:schemeClr val="tx1"/>
            </a:solidFill>
            <a:round/>
            <a:headEnd/>
            <a:tailEnd/>
          </a:ln>
        </p:spPr>
        <p:txBody>
          <a:bodyPr/>
          <a:lstStyle/>
          <a:p>
            <a:pPr fontAlgn="base">
              <a:spcBef>
                <a:spcPct val="0"/>
              </a:spcBef>
              <a:spcAft>
                <a:spcPct val="0"/>
              </a:spcAft>
            </a:pPr>
            <a:r>
              <a:rPr lang="en-US" sz="2400" b="1">
                <a:solidFill>
                  <a:srgbClr val="000000"/>
                </a:solidFill>
              </a:rPr>
              <a:t>Electronic-WOM</a:t>
            </a:r>
          </a:p>
        </p:txBody>
      </p:sp>
      <p:sp>
        <p:nvSpPr>
          <p:cNvPr id="101382" name="Rectangle 7"/>
          <p:cNvSpPr>
            <a:spLocks noChangeArrowheads="1"/>
          </p:cNvSpPr>
          <p:nvPr/>
        </p:nvSpPr>
        <p:spPr bwMode="auto">
          <a:xfrm>
            <a:off x="6699250" y="3225800"/>
            <a:ext cx="2527300" cy="914400"/>
          </a:xfrm>
          <a:prstGeom prst="rect">
            <a:avLst/>
          </a:prstGeom>
          <a:solidFill>
            <a:schemeClr val="accent1"/>
          </a:solidFill>
          <a:ln w="12700" algn="ctr">
            <a:solidFill>
              <a:schemeClr val="tx1"/>
            </a:solidFill>
            <a:round/>
            <a:headEnd/>
            <a:tailEnd/>
          </a:ln>
        </p:spPr>
        <p:txBody>
          <a:bodyPr/>
          <a:lstStyle/>
          <a:p>
            <a:pPr fontAlgn="base">
              <a:spcBef>
                <a:spcPct val="0"/>
              </a:spcBef>
              <a:spcAft>
                <a:spcPct val="0"/>
              </a:spcAft>
            </a:pPr>
            <a:r>
              <a:rPr lang="en-US" sz="2400" b="1">
                <a:solidFill>
                  <a:srgbClr val="000000"/>
                </a:solidFill>
              </a:rPr>
              <a:t>Brand Awareness </a:t>
            </a:r>
          </a:p>
        </p:txBody>
      </p:sp>
      <p:cxnSp>
        <p:nvCxnSpPr>
          <p:cNvPr id="101383" name="Straight Arrow Connector 9"/>
          <p:cNvCxnSpPr>
            <a:cxnSpLocks noChangeShapeType="1"/>
            <a:stCxn id="101379" idx="3"/>
          </p:cNvCxnSpPr>
          <p:nvPr/>
        </p:nvCxnSpPr>
        <p:spPr bwMode="auto">
          <a:xfrm>
            <a:off x="5041900" y="2557419"/>
            <a:ext cx="1657350" cy="9398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1384" name="Straight Arrow Connector 11"/>
          <p:cNvCxnSpPr>
            <a:cxnSpLocks noChangeShapeType="1"/>
            <a:stCxn id="101380" idx="3"/>
            <a:endCxn id="101382" idx="1"/>
          </p:cNvCxnSpPr>
          <p:nvPr/>
        </p:nvCxnSpPr>
        <p:spPr bwMode="auto">
          <a:xfrm>
            <a:off x="5041900" y="3683000"/>
            <a:ext cx="165735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1385" name="Straight Arrow Connector 13"/>
          <p:cNvCxnSpPr>
            <a:cxnSpLocks noChangeShapeType="1"/>
            <a:stCxn id="101381" idx="3"/>
          </p:cNvCxnSpPr>
          <p:nvPr/>
        </p:nvCxnSpPr>
        <p:spPr bwMode="auto">
          <a:xfrm flipV="1">
            <a:off x="5041900" y="3975100"/>
            <a:ext cx="1657350" cy="85090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0" name="TextBox 9"/>
          <p:cNvSpPr txBox="1"/>
          <p:nvPr/>
        </p:nvSpPr>
        <p:spPr>
          <a:xfrm>
            <a:off x="2514600" y="1289487"/>
            <a:ext cx="2743200" cy="830997"/>
          </a:xfrm>
          <a:prstGeom prst="rect">
            <a:avLst/>
          </a:prstGeom>
          <a:noFill/>
        </p:spPr>
        <p:txBody>
          <a:bodyPr wrap="square" rtlCol="0">
            <a:spAutoFit/>
          </a:bodyPr>
          <a:lstStyle/>
          <a:p>
            <a:r>
              <a:rPr lang="en-US" sz="2400" b="1" dirty="0">
                <a:solidFill>
                  <a:srgbClr val="FF0000"/>
                </a:solidFill>
              </a:rPr>
              <a:t>Independent Variable</a:t>
            </a:r>
          </a:p>
        </p:txBody>
      </p:sp>
      <p:sp>
        <p:nvSpPr>
          <p:cNvPr id="11" name="TextBox 10"/>
          <p:cNvSpPr txBox="1"/>
          <p:nvPr/>
        </p:nvSpPr>
        <p:spPr>
          <a:xfrm>
            <a:off x="6788150" y="2334567"/>
            <a:ext cx="2438400" cy="830997"/>
          </a:xfrm>
          <a:prstGeom prst="rect">
            <a:avLst/>
          </a:prstGeom>
          <a:noFill/>
        </p:spPr>
        <p:txBody>
          <a:bodyPr wrap="square" rtlCol="0">
            <a:spAutoFit/>
          </a:bodyPr>
          <a:lstStyle/>
          <a:p>
            <a:r>
              <a:rPr lang="en-US" sz="2400" b="1" dirty="0">
                <a:solidFill>
                  <a:srgbClr val="FF0000"/>
                </a:solidFill>
              </a:rPr>
              <a:t>Dependent Variable</a:t>
            </a:r>
          </a:p>
        </p:txBody>
      </p:sp>
      <p:sp>
        <p:nvSpPr>
          <p:cNvPr id="13" name="TextBox 12"/>
          <p:cNvSpPr txBox="1"/>
          <p:nvPr/>
        </p:nvSpPr>
        <p:spPr>
          <a:xfrm>
            <a:off x="2819400" y="5416891"/>
            <a:ext cx="1415324" cy="523220"/>
          </a:xfrm>
          <a:prstGeom prst="rect">
            <a:avLst/>
          </a:prstGeom>
          <a:noFill/>
        </p:spPr>
        <p:txBody>
          <a:bodyPr wrap="none" rtlCol="0">
            <a:spAutoFit/>
          </a:bodyPr>
          <a:lstStyle/>
          <a:p>
            <a:r>
              <a:rPr lang="en-US" sz="2800" b="1" dirty="0">
                <a:solidFill>
                  <a:srgbClr val="0070C0"/>
                </a:solidFill>
              </a:rPr>
              <a:t>IV </a:t>
            </a:r>
            <a:r>
              <a:rPr lang="en-US" sz="2400" b="1" dirty="0">
                <a:solidFill>
                  <a:srgbClr val="0070C0"/>
                </a:solidFill>
              </a:rPr>
              <a:t>CAUSE</a:t>
            </a:r>
          </a:p>
        </p:txBody>
      </p:sp>
      <p:sp>
        <p:nvSpPr>
          <p:cNvPr id="14" name="TextBox 13"/>
          <p:cNvSpPr txBox="1"/>
          <p:nvPr/>
        </p:nvSpPr>
        <p:spPr>
          <a:xfrm>
            <a:off x="7016167" y="4200436"/>
            <a:ext cx="1935979" cy="523220"/>
          </a:xfrm>
          <a:prstGeom prst="rect">
            <a:avLst/>
          </a:prstGeom>
          <a:noFill/>
        </p:spPr>
        <p:txBody>
          <a:bodyPr wrap="none" rtlCol="0">
            <a:spAutoFit/>
          </a:bodyPr>
          <a:lstStyle/>
          <a:p>
            <a:r>
              <a:rPr lang="en-US" sz="2800" b="1" dirty="0">
                <a:solidFill>
                  <a:srgbClr val="0070C0"/>
                </a:solidFill>
              </a:rPr>
              <a:t>DV - EFFECT</a:t>
            </a:r>
            <a:endParaRPr lang="en-US" sz="2400" b="1" dirty="0">
              <a:solidFill>
                <a:srgbClr val="0070C0"/>
              </a:solidFill>
            </a:endParaRPr>
          </a:p>
        </p:txBody>
      </p:sp>
      <p:sp>
        <p:nvSpPr>
          <p:cNvPr id="2" name="Footer Placeholder 1"/>
          <p:cNvSpPr>
            <a:spLocks noGrp="1"/>
          </p:cNvSpPr>
          <p:nvPr>
            <p:ph type="ftr" sz="quarter" idx="10"/>
          </p:nvPr>
        </p:nvSpPr>
        <p:spPr/>
        <p:txBody>
          <a:bodyPr/>
          <a:lstStyle/>
          <a:p>
            <a:r>
              <a:rPr lang="en-US">
                <a:solidFill>
                  <a:srgbClr val="000000"/>
                </a:solidFill>
              </a:rPr>
              <a:t>Dr Jugindar Singh</a:t>
            </a:r>
          </a:p>
        </p:txBody>
      </p:sp>
    </p:spTree>
    <p:extLst>
      <p:ext uri="{BB962C8B-B14F-4D97-AF65-F5344CB8AC3E}">
        <p14:creationId xmlns:p14="http://schemas.microsoft.com/office/powerpoint/2010/main" val="1651265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999" cy="1227782"/>
          </a:xfrm>
        </p:spPr>
        <p:txBody>
          <a:bodyPr>
            <a:normAutofit/>
          </a:bodyPr>
          <a:lstStyle/>
          <a:p>
            <a:r>
              <a:rPr lang="en-US" sz="2800" b="1" dirty="0">
                <a:solidFill>
                  <a:srgbClr val="FF0000"/>
                </a:solidFill>
              </a:rPr>
              <a:t>Example 3: Determinants of customers’ online purchase intention of groceries :</a:t>
            </a:r>
            <a:br>
              <a:rPr lang="en-US" sz="2800" b="1" dirty="0">
                <a:solidFill>
                  <a:srgbClr val="FF0000"/>
                </a:solidFill>
              </a:rPr>
            </a:br>
            <a:r>
              <a:rPr lang="en-US" sz="2800" b="1" dirty="0">
                <a:solidFill>
                  <a:srgbClr val="FF0000"/>
                </a:solidFill>
              </a:rPr>
              <a:t>an empirical study in Singapore</a:t>
            </a:r>
          </a:p>
        </p:txBody>
      </p:sp>
      <p:sp>
        <p:nvSpPr>
          <p:cNvPr id="4" name="TextBox 3"/>
          <p:cNvSpPr txBox="1"/>
          <p:nvPr/>
        </p:nvSpPr>
        <p:spPr>
          <a:xfrm>
            <a:off x="2021359" y="1415534"/>
            <a:ext cx="3030326" cy="461665"/>
          </a:xfrm>
          <a:prstGeom prst="rect">
            <a:avLst/>
          </a:prstGeom>
          <a:noFill/>
        </p:spPr>
        <p:txBody>
          <a:bodyPr wrap="square" rtlCol="0">
            <a:spAutoFit/>
          </a:bodyPr>
          <a:lstStyle/>
          <a:p>
            <a:r>
              <a:rPr lang="en-US" sz="2400" b="1" dirty="0">
                <a:solidFill>
                  <a:srgbClr val="FF0000"/>
                </a:solidFill>
              </a:rPr>
              <a:t>Independent Variable</a:t>
            </a:r>
          </a:p>
        </p:txBody>
      </p:sp>
      <p:sp>
        <p:nvSpPr>
          <p:cNvPr id="6" name="TextBox 5"/>
          <p:cNvSpPr txBox="1"/>
          <p:nvPr/>
        </p:nvSpPr>
        <p:spPr>
          <a:xfrm>
            <a:off x="6324601" y="1966438"/>
            <a:ext cx="2819400" cy="461665"/>
          </a:xfrm>
          <a:prstGeom prst="rect">
            <a:avLst/>
          </a:prstGeom>
          <a:noFill/>
        </p:spPr>
        <p:txBody>
          <a:bodyPr wrap="square" rtlCol="0">
            <a:spAutoFit/>
          </a:bodyPr>
          <a:lstStyle/>
          <a:p>
            <a:r>
              <a:rPr lang="en-US" sz="2400" b="1" dirty="0">
                <a:solidFill>
                  <a:srgbClr val="FF0000"/>
                </a:solidFill>
              </a:rPr>
              <a:t>Dependent Variable</a:t>
            </a:r>
          </a:p>
        </p:txBody>
      </p:sp>
      <p:sp>
        <p:nvSpPr>
          <p:cNvPr id="3" name="Rectangle 2"/>
          <p:cNvSpPr/>
          <p:nvPr/>
        </p:nvSpPr>
        <p:spPr bwMode="auto">
          <a:xfrm>
            <a:off x="1945159" y="2006944"/>
            <a:ext cx="2819400" cy="770723"/>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a:t>Impulse purchase orientation</a:t>
            </a:r>
          </a:p>
        </p:txBody>
      </p:sp>
      <p:sp>
        <p:nvSpPr>
          <p:cNvPr id="8" name="Rectangle 7"/>
          <p:cNvSpPr/>
          <p:nvPr/>
        </p:nvSpPr>
        <p:spPr bwMode="auto">
          <a:xfrm>
            <a:off x="2014535" y="2910197"/>
            <a:ext cx="2750024" cy="6858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a:t>Quality Orientation</a:t>
            </a:r>
          </a:p>
        </p:txBody>
      </p:sp>
      <p:sp>
        <p:nvSpPr>
          <p:cNvPr id="9" name="Rectangle 8"/>
          <p:cNvSpPr/>
          <p:nvPr/>
        </p:nvSpPr>
        <p:spPr bwMode="auto">
          <a:xfrm>
            <a:off x="2021359" y="3710116"/>
            <a:ext cx="2667000" cy="6858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a:t>Online Trust</a:t>
            </a:r>
          </a:p>
        </p:txBody>
      </p:sp>
      <p:sp>
        <p:nvSpPr>
          <p:cNvPr id="10" name="Rectangle 9"/>
          <p:cNvSpPr/>
          <p:nvPr/>
        </p:nvSpPr>
        <p:spPr bwMode="auto">
          <a:xfrm>
            <a:off x="6400800" y="2644346"/>
            <a:ext cx="2667000" cy="169905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2400" b="1" dirty="0">
              <a:latin typeface="Arial" charset="0"/>
            </a:endParaRPr>
          </a:p>
          <a:p>
            <a:pPr fontAlgn="base">
              <a:spcBef>
                <a:spcPct val="0"/>
              </a:spcBef>
              <a:spcAft>
                <a:spcPct val="0"/>
              </a:spcAft>
            </a:pPr>
            <a:r>
              <a:rPr lang="en-US" sz="2400" b="1" dirty="0">
                <a:latin typeface="Arial" charset="0"/>
              </a:rPr>
              <a:t>Online Purchase Intention</a:t>
            </a:r>
          </a:p>
        </p:txBody>
      </p:sp>
      <p:cxnSp>
        <p:nvCxnSpPr>
          <p:cNvPr id="11" name="Straight Arrow Connector 10"/>
          <p:cNvCxnSpPr>
            <a:cxnSpLocks/>
            <a:stCxn id="3" idx="3"/>
          </p:cNvCxnSpPr>
          <p:nvPr/>
        </p:nvCxnSpPr>
        <p:spPr bwMode="auto">
          <a:xfrm>
            <a:off x="4764559" y="2392306"/>
            <a:ext cx="1626966" cy="933893"/>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4679084" y="3429000"/>
            <a:ext cx="1636241"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5" name="Straight Arrow Connector 14"/>
          <p:cNvCxnSpPr>
            <a:stCxn id="9" idx="3"/>
          </p:cNvCxnSpPr>
          <p:nvPr/>
        </p:nvCxnSpPr>
        <p:spPr bwMode="auto">
          <a:xfrm flipV="1">
            <a:off x="4688360" y="3558746"/>
            <a:ext cx="1636241" cy="784654"/>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7" name="TextBox 6"/>
          <p:cNvSpPr txBox="1"/>
          <p:nvPr/>
        </p:nvSpPr>
        <p:spPr>
          <a:xfrm>
            <a:off x="2537445" y="5411226"/>
            <a:ext cx="1219052" cy="461665"/>
          </a:xfrm>
          <a:prstGeom prst="rect">
            <a:avLst/>
          </a:prstGeom>
          <a:noFill/>
        </p:spPr>
        <p:txBody>
          <a:bodyPr wrap="none" rtlCol="0">
            <a:spAutoFit/>
          </a:bodyPr>
          <a:lstStyle/>
          <a:p>
            <a:r>
              <a:rPr lang="en-US" sz="2400" b="1" dirty="0">
                <a:solidFill>
                  <a:srgbClr val="0070C0"/>
                </a:solidFill>
              </a:rPr>
              <a:t>IV </a:t>
            </a:r>
            <a:r>
              <a:rPr lang="en-US" sz="2000" b="1" dirty="0">
                <a:solidFill>
                  <a:srgbClr val="0070C0"/>
                </a:solidFill>
              </a:rPr>
              <a:t>CAUSE</a:t>
            </a:r>
          </a:p>
        </p:txBody>
      </p:sp>
      <p:sp>
        <p:nvSpPr>
          <p:cNvPr id="14" name="TextBox 13"/>
          <p:cNvSpPr txBox="1"/>
          <p:nvPr/>
        </p:nvSpPr>
        <p:spPr>
          <a:xfrm>
            <a:off x="7158459" y="4389954"/>
            <a:ext cx="1522083" cy="461665"/>
          </a:xfrm>
          <a:prstGeom prst="rect">
            <a:avLst/>
          </a:prstGeom>
          <a:noFill/>
        </p:spPr>
        <p:txBody>
          <a:bodyPr wrap="none" rtlCol="0">
            <a:spAutoFit/>
          </a:bodyPr>
          <a:lstStyle/>
          <a:p>
            <a:r>
              <a:rPr lang="en-US" sz="2400" b="1" dirty="0">
                <a:solidFill>
                  <a:srgbClr val="0070C0"/>
                </a:solidFill>
              </a:rPr>
              <a:t>DV EFFECT</a:t>
            </a:r>
          </a:p>
        </p:txBody>
      </p:sp>
      <p:sp>
        <p:nvSpPr>
          <p:cNvPr id="12" name="Footer Placeholder 11"/>
          <p:cNvSpPr>
            <a:spLocks noGrp="1"/>
          </p:cNvSpPr>
          <p:nvPr>
            <p:ph type="ftr" sz="quarter" idx="10"/>
          </p:nvPr>
        </p:nvSpPr>
        <p:spPr/>
        <p:txBody>
          <a:bodyPr/>
          <a:lstStyle/>
          <a:p>
            <a:r>
              <a:rPr lang="en-US">
                <a:solidFill>
                  <a:srgbClr val="000000"/>
                </a:solidFill>
              </a:rPr>
              <a:t>Dr Jugindar Singh</a:t>
            </a:r>
          </a:p>
        </p:txBody>
      </p:sp>
      <p:sp>
        <p:nvSpPr>
          <p:cNvPr id="16" name="Rectangle 15"/>
          <p:cNvSpPr/>
          <p:nvPr/>
        </p:nvSpPr>
        <p:spPr bwMode="auto">
          <a:xfrm>
            <a:off x="2014535" y="4547285"/>
            <a:ext cx="2667000" cy="842149"/>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a:t>Online purchase experience</a:t>
            </a:r>
          </a:p>
        </p:txBody>
      </p:sp>
      <p:cxnSp>
        <p:nvCxnSpPr>
          <p:cNvPr id="18" name="Straight Arrow Connector 17"/>
          <p:cNvCxnSpPr/>
          <p:nvPr/>
        </p:nvCxnSpPr>
        <p:spPr bwMode="auto">
          <a:xfrm flipV="1">
            <a:off x="4669810" y="3710117"/>
            <a:ext cx="1654791" cy="1220929"/>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1" name="Rectangle 20">
            <a:extLst>
              <a:ext uri="{FF2B5EF4-FFF2-40B4-BE49-F238E27FC236}">
                <a16:creationId xmlns:a16="http://schemas.microsoft.com/office/drawing/2014/main" id="{BD44FD5C-3438-4E47-82E4-89C3A25F2644}"/>
              </a:ext>
            </a:extLst>
          </p:cNvPr>
          <p:cNvSpPr/>
          <p:nvPr/>
        </p:nvSpPr>
        <p:spPr bwMode="auto">
          <a:xfrm>
            <a:off x="9692845" y="2644345"/>
            <a:ext cx="2344696" cy="1634181"/>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a:t>Actual Purchase</a:t>
            </a:r>
          </a:p>
        </p:txBody>
      </p:sp>
      <p:cxnSp>
        <p:nvCxnSpPr>
          <p:cNvPr id="23" name="Straight Arrow Connector 22">
            <a:extLst>
              <a:ext uri="{FF2B5EF4-FFF2-40B4-BE49-F238E27FC236}">
                <a16:creationId xmlns:a16="http://schemas.microsoft.com/office/drawing/2014/main" id="{6593FFA5-7BD3-4111-9676-EF68C719DD6D}"/>
              </a:ext>
            </a:extLst>
          </p:cNvPr>
          <p:cNvCxnSpPr>
            <a:cxnSpLocks/>
            <a:stCxn id="10" idx="3"/>
            <a:endCxn id="21" idx="1"/>
          </p:cNvCxnSpPr>
          <p:nvPr/>
        </p:nvCxnSpPr>
        <p:spPr>
          <a:xfrm flipV="1">
            <a:off x="9067800" y="3461436"/>
            <a:ext cx="625045" cy="32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78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le 1"/>
          <p:cNvSpPr>
            <a:spLocks noGrp="1"/>
          </p:cNvSpPr>
          <p:nvPr>
            <p:ph type="title"/>
          </p:nvPr>
        </p:nvSpPr>
        <p:spPr>
          <a:xfrm>
            <a:off x="121920" y="1153572"/>
            <a:ext cx="3765314" cy="4461163"/>
          </a:xfrm>
        </p:spPr>
        <p:txBody>
          <a:bodyPr>
            <a:normAutofit/>
          </a:bodyPr>
          <a:lstStyle/>
          <a:p>
            <a:pPr eaLnBrk="1" hangingPunct="1"/>
            <a:r>
              <a:rPr lang="en-MY" sz="4800" b="1" dirty="0">
                <a:solidFill>
                  <a:srgbClr val="FFFFFF"/>
                </a:solidFill>
                <a:latin typeface="Arial" charset="0"/>
                <a:cs typeface="Arial" charset="0"/>
              </a:rPr>
              <a:t>Moderating Variable </a:t>
            </a:r>
            <a:r>
              <a:rPr lang="en-MY" b="1" dirty="0">
                <a:solidFill>
                  <a:srgbClr val="FFFFFF"/>
                </a:solidFill>
                <a:latin typeface="Arial" charset="0"/>
                <a:cs typeface="Arial" charset="0"/>
              </a:rPr>
              <a:t>(MV)</a:t>
            </a:r>
          </a:p>
        </p:txBody>
      </p:sp>
      <p:sp>
        <p:nvSpPr>
          <p:cNvPr id="140" name="Arc 1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91" name="Content Placeholder 2"/>
          <p:cNvSpPr>
            <a:spLocks noGrp="1"/>
          </p:cNvSpPr>
          <p:nvPr>
            <p:ph idx="1"/>
          </p:nvPr>
        </p:nvSpPr>
        <p:spPr>
          <a:xfrm>
            <a:off x="4447308" y="0"/>
            <a:ext cx="7622772" cy="7056120"/>
          </a:xfrm>
        </p:spPr>
        <p:txBody>
          <a:bodyPr anchor="ctr">
            <a:normAutofit/>
          </a:bodyPr>
          <a:lstStyle/>
          <a:p>
            <a:pPr marL="0" indent="0">
              <a:buNone/>
            </a:pPr>
            <a:r>
              <a:rPr lang="en-US" dirty="0">
                <a:latin typeface="Arial" charset="0"/>
                <a:cs typeface="Arial" charset="0"/>
              </a:rPr>
              <a:t>The moderating variable is one that has a strong </a:t>
            </a:r>
            <a:r>
              <a:rPr lang="en-US" dirty="0">
                <a:solidFill>
                  <a:srgbClr val="C00000"/>
                </a:solidFill>
                <a:latin typeface="Arial" charset="0"/>
                <a:cs typeface="Arial" charset="0"/>
              </a:rPr>
              <a:t>contingent effect on the independent </a:t>
            </a:r>
            <a:r>
              <a:rPr lang="en-US" dirty="0">
                <a:latin typeface="Arial" charset="0"/>
                <a:cs typeface="Arial" charset="0"/>
              </a:rPr>
              <a:t>variable–dependent variable relationship  (Sekaran and Bougie, 2016). </a:t>
            </a:r>
          </a:p>
          <a:p>
            <a:pPr marL="0" indent="0">
              <a:buNone/>
            </a:pPr>
            <a:endParaRPr lang="en-US" sz="2400" dirty="0">
              <a:latin typeface="Arial" charset="0"/>
              <a:cs typeface="Arial" charset="0"/>
            </a:endParaRPr>
          </a:p>
          <a:p>
            <a:pPr marL="0" indent="0">
              <a:buNone/>
            </a:pPr>
            <a:r>
              <a:rPr lang="en-US" sz="2400" dirty="0">
                <a:latin typeface="Arial" charset="0"/>
                <a:cs typeface="Arial" charset="0"/>
              </a:rPr>
              <a:t>That is, the presence of a third variable (the moderating variable) modifies the original relationship between the independent and the dependent variables</a:t>
            </a:r>
          </a:p>
          <a:p>
            <a:pPr marL="0" indent="0">
              <a:buNone/>
            </a:pPr>
            <a:endParaRPr lang="en-US" sz="2400" dirty="0">
              <a:latin typeface="Arial" charset="0"/>
              <a:cs typeface="Arial" charset="0"/>
            </a:endParaRPr>
          </a:p>
          <a:p>
            <a:pPr marL="0" indent="0">
              <a:buNone/>
            </a:pPr>
            <a:r>
              <a:rPr lang="en-MY" sz="2400" dirty="0">
                <a:latin typeface="Arial" charset="0"/>
                <a:cs typeface="Arial" charset="0"/>
              </a:rPr>
              <a:t>A moderating variable (MV) or moderator is a:  </a:t>
            </a:r>
            <a:r>
              <a:rPr lang="en-MY" sz="2400" dirty="0">
                <a:solidFill>
                  <a:srgbClr val="C00000"/>
                </a:solidFill>
                <a:latin typeface="Arial" charset="0"/>
                <a:cs typeface="Arial" charset="0"/>
              </a:rPr>
              <a:t>Categorical variable </a:t>
            </a:r>
            <a:r>
              <a:rPr lang="en-MY" sz="2400" dirty="0">
                <a:latin typeface="Arial" charset="0"/>
                <a:cs typeface="Arial" charset="0"/>
              </a:rPr>
              <a:t>(e.g., Gender, race, class)                               or </a:t>
            </a:r>
          </a:p>
          <a:p>
            <a:pPr marL="0" indent="0">
              <a:buNone/>
            </a:pPr>
            <a:r>
              <a:rPr lang="en-MY" sz="2400" dirty="0">
                <a:solidFill>
                  <a:srgbClr val="C00000"/>
                </a:solidFill>
                <a:latin typeface="Arial" charset="0"/>
                <a:cs typeface="Arial" charset="0"/>
              </a:rPr>
              <a:t>Continuous variable </a:t>
            </a:r>
            <a:r>
              <a:rPr lang="en-MY" sz="2400" dirty="0">
                <a:latin typeface="Arial" charset="0"/>
                <a:cs typeface="Arial" charset="0"/>
              </a:rPr>
              <a:t>(e.g. managerial expertise) variable that affects the direction and/or strength of the relation between an independent variable and a dependent variable.</a:t>
            </a:r>
          </a:p>
        </p:txBody>
      </p:sp>
    </p:spTree>
    <p:extLst>
      <p:ext uri="{BB962C8B-B14F-4D97-AF65-F5344CB8AC3E}">
        <p14:creationId xmlns:p14="http://schemas.microsoft.com/office/powerpoint/2010/main" val="2953295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p:cNvSpPr>
            <a:spLocks noGrp="1"/>
          </p:cNvSpPr>
          <p:nvPr>
            <p:ph type="title"/>
          </p:nvPr>
        </p:nvSpPr>
        <p:spPr>
          <a:xfrm>
            <a:off x="1857828" y="274638"/>
            <a:ext cx="10210800" cy="525241"/>
          </a:xfrm>
        </p:spPr>
        <p:txBody>
          <a:bodyPr>
            <a:normAutofit fontScale="90000"/>
          </a:bodyPr>
          <a:lstStyle/>
          <a:p>
            <a:pPr eaLnBrk="1" hangingPunct="1"/>
            <a:r>
              <a:rPr lang="en-MY" dirty="0">
                <a:solidFill>
                  <a:srgbClr val="FF0000"/>
                </a:solidFill>
                <a:latin typeface="Arial" charset="0"/>
                <a:cs typeface="Arial" charset="0"/>
              </a:rPr>
              <a:t>Moderating Variable (MV)</a:t>
            </a:r>
            <a:br>
              <a:rPr lang="en-MY" dirty="0">
                <a:solidFill>
                  <a:srgbClr val="FF0000"/>
                </a:solidFill>
                <a:latin typeface="Arial" charset="0"/>
                <a:cs typeface="Arial" charset="0"/>
              </a:rPr>
            </a:br>
            <a:endParaRPr lang="en-MY" sz="3200" dirty="0">
              <a:solidFill>
                <a:srgbClr val="FF0000"/>
              </a:solidFill>
              <a:latin typeface="Arial" charset="0"/>
              <a:cs typeface="Arial" charset="0"/>
            </a:endParaRPr>
          </a:p>
        </p:txBody>
      </p:sp>
      <p:grpSp>
        <p:nvGrpSpPr>
          <p:cNvPr id="2" name="Group 10"/>
          <p:cNvGrpSpPr>
            <a:grpSpLocks/>
          </p:cNvGrpSpPr>
          <p:nvPr/>
        </p:nvGrpSpPr>
        <p:grpSpPr bwMode="auto">
          <a:xfrm>
            <a:off x="123371" y="799879"/>
            <a:ext cx="11945257" cy="4429125"/>
            <a:chOff x="642910" y="1643050"/>
            <a:chExt cx="8001056" cy="4429156"/>
          </a:xfrm>
        </p:grpSpPr>
        <p:sp>
          <p:nvSpPr>
            <p:cNvPr id="10" name="Rectangle 9"/>
            <p:cNvSpPr/>
            <p:nvPr/>
          </p:nvSpPr>
          <p:spPr>
            <a:xfrm>
              <a:off x="642910" y="1643050"/>
              <a:ext cx="8001056" cy="44291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Calibri" panose="020F0502020204030204"/>
                <a:ea typeface="+mn-ea"/>
                <a:cs typeface="Arial" charset="0"/>
              </a:endParaRPr>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497" y="1788729"/>
              <a:ext cx="5902407" cy="207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66" y="3929066"/>
              <a:ext cx="5857916" cy="2071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7660257C-52C0-49BF-95A9-E120CA55E5A6}"/>
              </a:ext>
            </a:extLst>
          </p:cNvPr>
          <p:cNvSpPr txBox="1"/>
          <p:nvPr/>
        </p:nvSpPr>
        <p:spPr>
          <a:xfrm>
            <a:off x="0" y="5554190"/>
            <a:ext cx="12068628" cy="1384995"/>
          </a:xfrm>
          <a:prstGeom prst="rect">
            <a:avLst/>
          </a:prstGeom>
          <a:noFill/>
        </p:spPr>
        <p:txBody>
          <a:bodyPr wrap="square">
            <a:spAutoFit/>
          </a:bodyPr>
          <a:lstStyle/>
          <a:p>
            <a:pPr algn="l"/>
            <a:r>
              <a:rPr lang="en-US" sz="2800" dirty="0">
                <a:latin typeface="MinionPro-Regular"/>
              </a:rPr>
              <a:t>T</a:t>
            </a:r>
            <a:r>
              <a:rPr lang="en-US" sz="2800" b="0" i="0" u="none" strike="noStrike" baseline="0" dirty="0">
                <a:latin typeface="MinionPro-Regular"/>
              </a:rPr>
              <a:t>he relationship between the </a:t>
            </a:r>
            <a:r>
              <a:rPr lang="en-US" sz="2800" b="0" i="0" u="none" strike="noStrike" baseline="0" dirty="0">
                <a:solidFill>
                  <a:srgbClr val="C00000"/>
                </a:solidFill>
                <a:latin typeface="MinionPro-Regular"/>
              </a:rPr>
              <a:t>independent variable (Social Cl</a:t>
            </a:r>
            <a:r>
              <a:rPr lang="en-US" sz="2800" b="0" i="0" u="none" strike="noStrike" baseline="0" dirty="0">
                <a:latin typeface="MinionPro-Regular"/>
              </a:rPr>
              <a:t>ass) and the </a:t>
            </a:r>
            <a:r>
              <a:rPr lang="en-US" sz="2800" b="0" i="0" u="none" strike="noStrike" baseline="0" dirty="0">
                <a:solidFill>
                  <a:srgbClr val="C00000"/>
                </a:solidFill>
                <a:latin typeface="MinionPro-Regular"/>
              </a:rPr>
              <a:t>dependent variable (Frequency of Dining Out</a:t>
            </a:r>
            <a:r>
              <a:rPr lang="en-US" sz="2800" b="0" i="0" u="none" strike="noStrike" baseline="0" dirty="0">
                <a:latin typeface="MinionPro-Regular"/>
              </a:rPr>
              <a:t>) becomes contingent or dependent on the </a:t>
            </a:r>
            <a:r>
              <a:rPr lang="en-US" sz="2800" b="0" i="0" u="none" strike="noStrike" baseline="0" dirty="0">
                <a:solidFill>
                  <a:srgbClr val="C00000"/>
                </a:solidFill>
                <a:latin typeface="MinionPro-Regular"/>
              </a:rPr>
              <a:t>Moderating variable (Age</a:t>
            </a:r>
            <a:r>
              <a:rPr lang="en-US" sz="2400" b="0" i="0" u="none" strike="noStrike" baseline="0" dirty="0">
                <a:solidFill>
                  <a:srgbClr val="C00000"/>
                </a:solidFill>
                <a:latin typeface="MinionPro-Regular"/>
              </a:rPr>
              <a:t>)</a:t>
            </a:r>
            <a:endParaRPr lang="en-MY" sz="4800" dirty="0">
              <a:solidFill>
                <a:srgbClr val="C00000"/>
              </a:solidFill>
            </a:endParaRPr>
          </a:p>
        </p:txBody>
      </p:sp>
    </p:spTree>
    <p:extLst>
      <p:ext uri="{BB962C8B-B14F-4D97-AF65-F5344CB8AC3E}">
        <p14:creationId xmlns:p14="http://schemas.microsoft.com/office/powerpoint/2010/main" val="2385135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D6A3-B5AC-40F8-8B66-684E03BC58DA}"/>
              </a:ext>
            </a:extLst>
          </p:cNvPr>
          <p:cNvSpPr>
            <a:spLocks noGrp="1"/>
          </p:cNvSpPr>
          <p:nvPr>
            <p:ph type="title"/>
          </p:nvPr>
        </p:nvSpPr>
        <p:spPr>
          <a:xfrm>
            <a:off x="838200" y="365125"/>
            <a:ext cx="10515600" cy="433161"/>
          </a:xfrm>
        </p:spPr>
        <p:txBody>
          <a:bodyPr>
            <a:normAutofit fontScale="90000"/>
          </a:bodyPr>
          <a:lstStyle/>
          <a:p>
            <a:r>
              <a:rPr lang="en-MY" b="1" dirty="0">
                <a:solidFill>
                  <a:srgbClr val="C00000"/>
                </a:solidFill>
              </a:rPr>
              <a:t>Moderating Variable</a:t>
            </a:r>
          </a:p>
        </p:txBody>
      </p:sp>
      <p:sp>
        <p:nvSpPr>
          <p:cNvPr id="4" name="Rectangle 3">
            <a:extLst>
              <a:ext uri="{FF2B5EF4-FFF2-40B4-BE49-F238E27FC236}">
                <a16:creationId xmlns:a16="http://schemas.microsoft.com/office/drawing/2014/main" id="{9305F72C-AD98-40B6-9183-7CC8D5809E9B}"/>
              </a:ext>
            </a:extLst>
          </p:cNvPr>
          <p:cNvSpPr/>
          <p:nvPr/>
        </p:nvSpPr>
        <p:spPr>
          <a:xfrm>
            <a:off x="838200" y="2292347"/>
            <a:ext cx="2931888"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Service Quality</a:t>
            </a:r>
          </a:p>
          <a:p>
            <a:pPr algn="ctr"/>
            <a:r>
              <a:rPr lang="en-US" sz="2000" dirty="0"/>
              <a:t>(Independent Variable)</a:t>
            </a:r>
          </a:p>
          <a:p>
            <a:pPr algn="ctr"/>
            <a:endParaRPr lang="en-MY" sz="2000" dirty="0"/>
          </a:p>
        </p:txBody>
      </p:sp>
      <p:sp>
        <p:nvSpPr>
          <p:cNvPr id="5" name="Rectangle 4">
            <a:extLst>
              <a:ext uri="{FF2B5EF4-FFF2-40B4-BE49-F238E27FC236}">
                <a16:creationId xmlns:a16="http://schemas.microsoft.com/office/drawing/2014/main" id="{68601F5A-3CE5-4E19-92B8-AA2CF8DB43F8}"/>
              </a:ext>
            </a:extLst>
          </p:cNvPr>
          <p:cNvSpPr/>
          <p:nvPr/>
        </p:nvSpPr>
        <p:spPr>
          <a:xfrm>
            <a:off x="7155542" y="2300515"/>
            <a:ext cx="3106056"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Customer Loyalty</a:t>
            </a:r>
            <a:br>
              <a:rPr lang="en-US" dirty="0"/>
            </a:br>
            <a:r>
              <a:rPr lang="en-US" dirty="0"/>
              <a:t>Dependent Variable</a:t>
            </a:r>
            <a:endParaRPr lang="en-MY" dirty="0"/>
          </a:p>
        </p:txBody>
      </p:sp>
      <p:cxnSp>
        <p:nvCxnSpPr>
          <p:cNvPr id="6" name="Straight Arrow Connector 5">
            <a:extLst>
              <a:ext uri="{FF2B5EF4-FFF2-40B4-BE49-F238E27FC236}">
                <a16:creationId xmlns:a16="http://schemas.microsoft.com/office/drawing/2014/main" id="{4E0A23A4-BE80-42FB-B8DD-1DA6A68985ED}"/>
              </a:ext>
            </a:extLst>
          </p:cNvPr>
          <p:cNvCxnSpPr>
            <a:cxnSpLocks/>
          </p:cNvCxnSpPr>
          <p:nvPr/>
        </p:nvCxnSpPr>
        <p:spPr>
          <a:xfrm>
            <a:off x="3770088" y="2716893"/>
            <a:ext cx="3254826" cy="0"/>
          </a:xfrm>
          <a:prstGeom prst="straightConnector1">
            <a:avLst/>
          </a:prstGeom>
          <a:ln w="25400" cmpd="sng">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181379-3432-4E61-9CEA-B13A7B0E8138}"/>
              </a:ext>
            </a:extLst>
          </p:cNvPr>
          <p:cNvSpPr txBox="1"/>
          <p:nvPr/>
        </p:nvSpPr>
        <p:spPr>
          <a:xfrm>
            <a:off x="838200" y="1557022"/>
            <a:ext cx="3106056" cy="830997"/>
          </a:xfrm>
          <a:prstGeom prst="rect">
            <a:avLst/>
          </a:prstGeom>
          <a:noFill/>
        </p:spPr>
        <p:txBody>
          <a:bodyPr wrap="square">
            <a:spAutoFit/>
          </a:bodyPr>
          <a:lstStyle/>
          <a:p>
            <a:r>
              <a:rPr lang="en-US" sz="2400" b="1" i="1" dirty="0">
                <a:solidFill>
                  <a:srgbClr val="C00000"/>
                </a:solidFill>
              </a:rPr>
              <a:t>Independent Variable</a:t>
            </a:r>
          </a:p>
          <a:p>
            <a:r>
              <a:rPr lang="en-US" sz="2400" b="1" i="1" dirty="0">
                <a:solidFill>
                  <a:srgbClr val="C00000"/>
                </a:solidFill>
              </a:rPr>
              <a:t>CAUSE</a:t>
            </a:r>
            <a:endParaRPr lang="en-MY" sz="2400" dirty="0">
              <a:solidFill>
                <a:srgbClr val="C00000"/>
              </a:solidFill>
            </a:endParaRPr>
          </a:p>
        </p:txBody>
      </p:sp>
      <p:sp>
        <p:nvSpPr>
          <p:cNvPr id="8" name="TextBox 7">
            <a:extLst>
              <a:ext uri="{FF2B5EF4-FFF2-40B4-BE49-F238E27FC236}">
                <a16:creationId xmlns:a16="http://schemas.microsoft.com/office/drawing/2014/main" id="{6BFA27B6-530B-4B87-94FC-016F33D78D04}"/>
              </a:ext>
            </a:extLst>
          </p:cNvPr>
          <p:cNvSpPr txBox="1"/>
          <p:nvPr/>
        </p:nvSpPr>
        <p:spPr>
          <a:xfrm>
            <a:off x="7267145" y="1527570"/>
            <a:ext cx="2882850" cy="830997"/>
          </a:xfrm>
          <a:prstGeom prst="rect">
            <a:avLst/>
          </a:prstGeom>
          <a:noFill/>
        </p:spPr>
        <p:txBody>
          <a:bodyPr wrap="square">
            <a:spAutoFit/>
          </a:bodyPr>
          <a:lstStyle/>
          <a:p>
            <a:r>
              <a:rPr lang="en-US" sz="2400" b="1" i="1" dirty="0">
                <a:solidFill>
                  <a:srgbClr val="C00000"/>
                </a:solidFill>
              </a:rPr>
              <a:t>Dependent Variable</a:t>
            </a:r>
          </a:p>
          <a:p>
            <a:r>
              <a:rPr lang="en-US" sz="2400" b="1" i="1" dirty="0">
                <a:solidFill>
                  <a:srgbClr val="C00000"/>
                </a:solidFill>
              </a:rPr>
              <a:t>EFFECT</a:t>
            </a:r>
            <a:endParaRPr lang="en-MY" sz="2400" dirty="0">
              <a:solidFill>
                <a:srgbClr val="C00000"/>
              </a:solidFill>
            </a:endParaRPr>
          </a:p>
        </p:txBody>
      </p:sp>
      <p:sp>
        <p:nvSpPr>
          <p:cNvPr id="12" name="Rectangle 11">
            <a:extLst>
              <a:ext uri="{FF2B5EF4-FFF2-40B4-BE49-F238E27FC236}">
                <a16:creationId xmlns:a16="http://schemas.microsoft.com/office/drawing/2014/main" id="{33426921-CF83-4CC9-9013-8BCE9303FF41}"/>
              </a:ext>
            </a:extLst>
          </p:cNvPr>
          <p:cNvSpPr/>
          <p:nvPr/>
        </p:nvSpPr>
        <p:spPr>
          <a:xfrm>
            <a:off x="2663371" y="4461333"/>
            <a:ext cx="3106056" cy="113665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Perceived Risk</a:t>
            </a:r>
            <a:br>
              <a:rPr lang="en-US" dirty="0"/>
            </a:br>
            <a:r>
              <a:rPr lang="en-US" sz="2000" dirty="0"/>
              <a:t>Moderating Variable</a:t>
            </a:r>
            <a:endParaRPr lang="en-MY" dirty="0"/>
          </a:p>
        </p:txBody>
      </p:sp>
      <p:sp>
        <p:nvSpPr>
          <p:cNvPr id="13" name="Rectangle 12">
            <a:extLst>
              <a:ext uri="{FF2B5EF4-FFF2-40B4-BE49-F238E27FC236}">
                <a16:creationId xmlns:a16="http://schemas.microsoft.com/office/drawing/2014/main" id="{DB048B47-F1C3-45CA-A3B2-F22A271A61E2}"/>
              </a:ext>
            </a:extLst>
          </p:cNvPr>
          <p:cNvSpPr/>
          <p:nvPr/>
        </p:nvSpPr>
        <p:spPr>
          <a:xfrm>
            <a:off x="6233885" y="4461332"/>
            <a:ext cx="3106056" cy="113665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Gender</a:t>
            </a:r>
          </a:p>
          <a:p>
            <a:pPr algn="ctr"/>
            <a:r>
              <a:rPr lang="en-US" sz="2000" dirty="0"/>
              <a:t>Moderating Variable</a:t>
            </a:r>
            <a:endParaRPr lang="en-MY" sz="2000" dirty="0"/>
          </a:p>
        </p:txBody>
      </p:sp>
      <p:sp>
        <p:nvSpPr>
          <p:cNvPr id="14" name="TextBox 13">
            <a:extLst>
              <a:ext uri="{FF2B5EF4-FFF2-40B4-BE49-F238E27FC236}">
                <a16:creationId xmlns:a16="http://schemas.microsoft.com/office/drawing/2014/main" id="{CB72C7D0-980E-42F6-9F59-C52EEF1AE9E6}"/>
              </a:ext>
            </a:extLst>
          </p:cNvPr>
          <p:cNvSpPr txBox="1"/>
          <p:nvPr/>
        </p:nvSpPr>
        <p:spPr>
          <a:xfrm>
            <a:off x="2663371" y="5597985"/>
            <a:ext cx="3106056" cy="461665"/>
          </a:xfrm>
          <a:prstGeom prst="rect">
            <a:avLst/>
          </a:prstGeom>
          <a:noFill/>
          <a:ln>
            <a:solidFill>
              <a:schemeClr val="accent1"/>
            </a:solidFill>
          </a:ln>
        </p:spPr>
        <p:txBody>
          <a:bodyPr wrap="square" rtlCol="0">
            <a:spAutoFit/>
          </a:bodyPr>
          <a:lstStyle/>
          <a:p>
            <a:r>
              <a:rPr lang="en-MY" sz="2400" b="1" dirty="0">
                <a:solidFill>
                  <a:srgbClr val="C00000"/>
                </a:solidFill>
              </a:rPr>
              <a:t>Continuous Variable</a:t>
            </a:r>
          </a:p>
        </p:txBody>
      </p:sp>
      <p:sp>
        <p:nvSpPr>
          <p:cNvPr id="16" name="TextBox 15">
            <a:extLst>
              <a:ext uri="{FF2B5EF4-FFF2-40B4-BE49-F238E27FC236}">
                <a16:creationId xmlns:a16="http://schemas.microsoft.com/office/drawing/2014/main" id="{F7A35FD9-7487-4199-AF2F-3B32837A3985}"/>
              </a:ext>
            </a:extLst>
          </p:cNvPr>
          <p:cNvSpPr txBox="1"/>
          <p:nvPr/>
        </p:nvSpPr>
        <p:spPr>
          <a:xfrm>
            <a:off x="6233885" y="5597985"/>
            <a:ext cx="3106056" cy="461665"/>
          </a:xfrm>
          <a:prstGeom prst="rect">
            <a:avLst/>
          </a:prstGeom>
          <a:noFill/>
          <a:ln>
            <a:solidFill>
              <a:schemeClr val="accent1"/>
            </a:solidFill>
          </a:ln>
        </p:spPr>
        <p:txBody>
          <a:bodyPr wrap="square" rtlCol="0">
            <a:spAutoFit/>
          </a:bodyPr>
          <a:lstStyle/>
          <a:p>
            <a:r>
              <a:rPr lang="en-MY" sz="2400" b="1" dirty="0">
                <a:solidFill>
                  <a:srgbClr val="C00000"/>
                </a:solidFill>
              </a:rPr>
              <a:t>Categorical Variable</a:t>
            </a:r>
          </a:p>
        </p:txBody>
      </p:sp>
      <p:cxnSp>
        <p:nvCxnSpPr>
          <p:cNvPr id="20" name="Straight Arrow Connector 19">
            <a:extLst>
              <a:ext uri="{FF2B5EF4-FFF2-40B4-BE49-F238E27FC236}">
                <a16:creationId xmlns:a16="http://schemas.microsoft.com/office/drawing/2014/main" id="{0A7B192F-370C-412D-85F5-B18C7FC7CE32}"/>
              </a:ext>
            </a:extLst>
          </p:cNvPr>
          <p:cNvCxnSpPr>
            <a:stCxn id="12" idx="0"/>
          </p:cNvCxnSpPr>
          <p:nvPr/>
        </p:nvCxnSpPr>
        <p:spPr>
          <a:xfrm flipV="1">
            <a:off x="4216399" y="2716893"/>
            <a:ext cx="0" cy="174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5D7A680-BE49-44C5-979F-B2449BAB7244}"/>
              </a:ext>
            </a:extLst>
          </p:cNvPr>
          <p:cNvCxnSpPr/>
          <p:nvPr/>
        </p:nvCxnSpPr>
        <p:spPr>
          <a:xfrm flipV="1">
            <a:off x="6574971" y="2716893"/>
            <a:ext cx="0" cy="1744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BF1DFE-7598-438C-B545-87B2E4EA7D14}"/>
              </a:ext>
            </a:extLst>
          </p:cNvPr>
          <p:cNvSpPr txBox="1"/>
          <p:nvPr/>
        </p:nvSpPr>
        <p:spPr>
          <a:xfrm>
            <a:off x="0" y="6205770"/>
            <a:ext cx="12192000" cy="707886"/>
          </a:xfrm>
          <a:prstGeom prst="rect">
            <a:avLst/>
          </a:prstGeom>
          <a:solidFill>
            <a:schemeClr val="bg1"/>
          </a:solidFill>
          <a:ln>
            <a:solidFill>
              <a:schemeClr val="accent1"/>
            </a:solidFill>
          </a:ln>
        </p:spPr>
        <p:txBody>
          <a:bodyPr wrap="square">
            <a:spAutoFit/>
          </a:bodyPr>
          <a:lstStyle/>
          <a:p>
            <a:pPr algn="l"/>
            <a:r>
              <a:rPr lang="en-US" sz="2000" b="0" i="0" u="none" strike="noStrike" baseline="0" dirty="0">
                <a:solidFill>
                  <a:srgbClr val="C00000"/>
                </a:solidFill>
                <a:latin typeface="MinionPro-Regular"/>
              </a:rPr>
              <a:t>The presence of a third variable (the moderating variable) modifies the original relationship</a:t>
            </a:r>
          </a:p>
          <a:p>
            <a:pPr algn="l"/>
            <a:r>
              <a:rPr lang="en-US" sz="2000" b="0" i="0" u="none" strike="noStrike" baseline="0" dirty="0">
                <a:solidFill>
                  <a:srgbClr val="C00000"/>
                </a:solidFill>
                <a:latin typeface="MinionPro-Regular"/>
              </a:rPr>
              <a:t>between the independent and the dependent variables.</a:t>
            </a:r>
            <a:endParaRPr lang="en-MY" sz="4400" dirty="0">
              <a:solidFill>
                <a:srgbClr val="C00000"/>
              </a:solidFill>
            </a:endParaRPr>
          </a:p>
        </p:txBody>
      </p:sp>
    </p:spTree>
    <p:extLst>
      <p:ext uri="{BB962C8B-B14F-4D97-AF65-F5344CB8AC3E}">
        <p14:creationId xmlns:p14="http://schemas.microsoft.com/office/powerpoint/2010/main" val="4115784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9526"/>
            <a:ext cx="12224824" cy="1754326"/>
          </a:xfrm>
          <a:prstGeom prst="rect">
            <a:avLst/>
          </a:prstGeom>
          <a:solidFill>
            <a:schemeClr val="bg1"/>
          </a:solidFill>
        </p:spPr>
        <p:txBody>
          <a:bodyPr wrap="square">
            <a:spAutoFit/>
          </a:bodyPr>
          <a:lstStyle/>
          <a:p>
            <a:r>
              <a:rPr lang="en-US" sz="3600" dirty="0"/>
              <a:t>A moderating variable is one that affects the direction and/or strength of the relationship between a predictor variable (Training) and a criterion variable (Number of Accidents) </a:t>
            </a:r>
            <a:endParaRPr lang="en-US" sz="4400" b="1" dirty="0"/>
          </a:p>
        </p:txBody>
      </p:sp>
      <p:sp>
        <p:nvSpPr>
          <p:cNvPr id="3" name="TextBox 2"/>
          <p:cNvSpPr txBox="1"/>
          <p:nvPr/>
        </p:nvSpPr>
        <p:spPr>
          <a:xfrm>
            <a:off x="0" y="1949"/>
            <a:ext cx="12191999" cy="1077218"/>
          </a:xfrm>
          <a:prstGeom prst="rect">
            <a:avLst/>
          </a:prstGeom>
          <a:noFill/>
        </p:spPr>
        <p:txBody>
          <a:bodyPr wrap="square" rtlCol="0">
            <a:spAutoFit/>
          </a:bodyPr>
          <a:lstStyle/>
          <a:p>
            <a:r>
              <a:rPr lang="en-US" sz="3200" b="1" dirty="0">
                <a:solidFill>
                  <a:srgbClr val="FF0000"/>
                </a:solidFill>
              </a:rPr>
              <a:t>Example 1: Age as a Moderator between Training and Number of Accidents</a:t>
            </a:r>
          </a:p>
        </p:txBody>
      </p:sp>
      <p:sp>
        <p:nvSpPr>
          <p:cNvPr id="4" name="Rectangle 3"/>
          <p:cNvSpPr/>
          <p:nvPr/>
        </p:nvSpPr>
        <p:spPr bwMode="auto">
          <a:xfrm>
            <a:off x="1514006" y="3264783"/>
            <a:ext cx="2871697" cy="1304144"/>
          </a:xfrm>
          <a:prstGeom prst="rect">
            <a:avLst/>
          </a:prstGeom>
          <a:solidFill>
            <a:schemeClr val="bg2">
              <a:lumMod val="9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800" b="1" dirty="0">
                <a:latin typeface="Arial" charset="0"/>
              </a:rPr>
              <a:t>Predictor</a:t>
            </a:r>
          </a:p>
          <a:p>
            <a:pPr fontAlgn="base">
              <a:spcBef>
                <a:spcPct val="0"/>
              </a:spcBef>
              <a:spcAft>
                <a:spcPct val="0"/>
              </a:spcAft>
            </a:pPr>
            <a:r>
              <a:rPr lang="en-US" sz="2800" dirty="0">
                <a:latin typeface="Arial" charset="0"/>
              </a:rPr>
              <a:t>Training</a:t>
            </a:r>
          </a:p>
        </p:txBody>
      </p:sp>
      <p:sp>
        <p:nvSpPr>
          <p:cNvPr id="5" name="Rectangle 4"/>
          <p:cNvSpPr/>
          <p:nvPr/>
        </p:nvSpPr>
        <p:spPr bwMode="auto">
          <a:xfrm>
            <a:off x="7566456" y="3264783"/>
            <a:ext cx="2733204" cy="1304137"/>
          </a:xfrm>
          <a:prstGeom prst="rect">
            <a:avLst/>
          </a:prstGeom>
          <a:solidFill>
            <a:schemeClr val="bg2">
              <a:lumMod val="9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800" b="1" dirty="0">
                <a:latin typeface="Arial" charset="0"/>
              </a:rPr>
              <a:t>Dependent </a:t>
            </a:r>
          </a:p>
          <a:p>
            <a:pPr fontAlgn="base">
              <a:spcBef>
                <a:spcPct val="0"/>
              </a:spcBef>
              <a:spcAft>
                <a:spcPct val="0"/>
              </a:spcAft>
            </a:pPr>
            <a:r>
              <a:rPr lang="en-US" sz="2800" dirty="0">
                <a:latin typeface="Arial" charset="0"/>
              </a:rPr>
              <a:t>Accident</a:t>
            </a:r>
          </a:p>
        </p:txBody>
      </p:sp>
      <p:sp>
        <p:nvSpPr>
          <p:cNvPr id="6" name="Rectangle 5"/>
          <p:cNvSpPr/>
          <p:nvPr/>
        </p:nvSpPr>
        <p:spPr bwMode="auto">
          <a:xfrm>
            <a:off x="4860323" y="4640688"/>
            <a:ext cx="2260001" cy="998112"/>
          </a:xfrm>
          <a:prstGeom prst="rect">
            <a:avLst/>
          </a:prstGeom>
          <a:solidFill>
            <a:schemeClr val="bg2">
              <a:lumMod val="9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800" b="1" dirty="0">
                <a:latin typeface="Arial" charset="0"/>
              </a:rPr>
              <a:t>Moderator</a:t>
            </a:r>
          </a:p>
          <a:p>
            <a:pPr fontAlgn="base">
              <a:spcBef>
                <a:spcPct val="0"/>
              </a:spcBef>
              <a:spcAft>
                <a:spcPct val="0"/>
              </a:spcAft>
            </a:pPr>
            <a:r>
              <a:rPr lang="en-US" sz="2800" dirty="0">
                <a:latin typeface="Arial" charset="0"/>
              </a:rPr>
              <a:t>Age</a:t>
            </a:r>
          </a:p>
        </p:txBody>
      </p:sp>
      <p:cxnSp>
        <p:nvCxnSpPr>
          <p:cNvPr id="8" name="Straight Arrow Connector 7"/>
          <p:cNvCxnSpPr>
            <a:cxnSpLocks/>
          </p:cNvCxnSpPr>
          <p:nvPr/>
        </p:nvCxnSpPr>
        <p:spPr bwMode="auto">
          <a:xfrm>
            <a:off x="4385703" y="3779395"/>
            <a:ext cx="3180753"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0" name="Straight Arrow Connector 9"/>
          <p:cNvCxnSpPr>
            <a:cxnSpLocks/>
          </p:cNvCxnSpPr>
          <p:nvPr/>
        </p:nvCxnSpPr>
        <p:spPr bwMode="auto">
          <a:xfrm flipV="1">
            <a:off x="5977715" y="3845020"/>
            <a:ext cx="0" cy="7239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7" name="Rectangle 6"/>
          <p:cNvSpPr/>
          <p:nvPr/>
        </p:nvSpPr>
        <p:spPr>
          <a:xfrm>
            <a:off x="0" y="5715000"/>
            <a:ext cx="12192000" cy="954107"/>
          </a:xfrm>
          <a:prstGeom prst="rect">
            <a:avLst/>
          </a:prstGeom>
          <a:ln>
            <a:solidFill>
              <a:srgbClr val="FFC000"/>
            </a:solidFill>
          </a:ln>
        </p:spPr>
        <p:txBody>
          <a:bodyPr wrap="square">
            <a:spAutoFit/>
          </a:bodyPr>
          <a:lstStyle/>
          <a:p>
            <a:r>
              <a:rPr lang="en-US" sz="2800" b="1" dirty="0"/>
              <a:t>Example</a:t>
            </a:r>
          </a:p>
          <a:p>
            <a:r>
              <a:rPr lang="en-US" sz="2800" dirty="0"/>
              <a:t>Does Age effectively moderate the relationship between training and Accidents?</a:t>
            </a:r>
            <a:endParaRPr lang="en-US" sz="2400" dirty="0"/>
          </a:p>
        </p:txBody>
      </p:sp>
      <p:sp>
        <p:nvSpPr>
          <p:cNvPr id="9" name="Footer Placeholder 8"/>
          <p:cNvSpPr>
            <a:spLocks noGrp="1"/>
          </p:cNvSpPr>
          <p:nvPr>
            <p:ph type="ftr" sz="quarter" idx="10"/>
          </p:nvPr>
        </p:nvSpPr>
        <p:spPr/>
        <p:txBody>
          <a:bodyPr/>
          <a:lstStyle/>
          <a:p>
            <a:r>
              <a:rPr lang="en-US">
                <a:solidFill>
                  <a:srgbClr val="000000"/>
                </a:solidFill>
              </a:rPr>
              <a:t>Dr Jugindar Singh</a:t>
            </a:r>
          </a:p>
        </p:txBody>
      </p:sp>
    </p:spTree>
    <p:extLst>
      <p:ext uri="{BB962C8B-B14F-4D97-AF65-F5344CB8AC3E}">
        <p14:creationId xmlns:p14="http://schemas.microsoft.com/office/powerpoint/2010/main" val="11269184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8534"/>
            <a:ext cx="12192000" cy="829527"/>
          </a:xfrm>
        </p:spPr>
        <p:txBody>
          <a:bodyPr>
            <a:normAutofit fontScale="90000"/>
          </a:bodyPr>
          <a:lstStyle/>
          <a:p>
            <a:r>
              <a:rPr lang="en-US" sz="2800" b="1" dirty="0">
                <a:solidFill>
                  <a:srgbClr val="FF0000"/>
                </a:solidFill>
              </a:rPr>
              <a:t>Example 2: Does managerial Expertise moderate the relationship between Workforce Diversity and Organizational Effectiveness</a:t>
            </a:r>
            <a:endParaRPr lang="en-US" b="1" dirty="0">
              <a:solidFill>
                <a:srgbClr val="FF0000"/>
              </a:solidFill>
            </a:endParaRPr>
          </a:p>
        </p:txBody>
      </p:sp>
      <p:sp>
        <p:nvSpPr>
          <p:cNvPr id="2" name="Rectangle 1"/>
          <p:cNvSpPr/>
          <p:nvPr/>
        </p:nvSpPr>
        <p:spPr>
          <a:xfrm>
            <a:off x="0" y="917178"/>
            <a:ext cx="12070080" cy="1754326"/>
          </a:xfrm>
          <a:prstGeom prst="rect">
            <a:avLst/>
          </a:prstGeom>
          <a:solidFill>
            <a:schemeClr val="bg1"/>
          </a:solidFill>
        </p:spPr>
        <p:txBody>
          <a:bodyPr wrap="square">
            <a:spAutoFit/>
          </a:bodyPr>
          <a:lstStyle/>
          <a:p>
            <a:r>
              <a:rPr lang="en-US" sz="2800" b="1" dirty="0">
                <a:latin typeface="Arial Narrow" panose="020B0606020202030204" pitchFamily="34" charset="0"/>
              </a:rPr>
              <a:t>Diversity of the workforce contributes more to organizational effectiveness.</a:t>
            </a:r>
          </a:p>
          <a:p>
            <a:r>
              <a:rPr lang="en-US" sz="2800" b="1" dirty="0">
                <a:solidFill>
                  <a:srgbClr val="C00000"/>
                </a:solidFill>
                <a:latin typeface="Arial Narrow" panose="020B0606020202030204" pitchFamily="34" charset="0"/>
              </a:rPr>
              <a:t>Managerial Expertise </a:t>
            </a:r>
            <a:r>
              <a:rPr lang="en-US" sz="2800" b="1" dirty="0">
                <a:latin typeface="Arial Narrow" panose="020B0606020202030204" pitchFamily="34" charset="0"/>
              </a:rPr>
              <a:t>moderates the relationship between </a:t>
            </a:r>
            <a:r>
              <a:rPr lang="en-US" sz="2800" b="1" dirty="0">
                <a:solidFill>
                  <a:srgbClr val="C00000"/>
                </a:solidFill>
                <a:latin typeface="Arial Narrow" panose="020B0606020202030204" pitchFamily="34" charset="0"/>
              </a:rPr>
              <a:t>Workforce Diversity </a:t>
            </a:r>
            <a:r>
              <a:rPr lang="en-US" sz="2800" b="1" dirty="0">
                <a:latin typeface="Arial Narrow" panose="020B0606020202030204" pitchFamily="34" charset="0"/>
              </a:rPr>
              <a:t>and </a:t>
            </a:r>
            <a:r>
              <a:rPr lang="en-US" sz="2800" b="1" dirty="0">
                <a:solidFill>
                  <a:srgbClr val="C00000"/>
                </a:solidFill>
                <a:latin typeface="Arial Narrow" panose="020B0606020202030204" pitchFamily="34" charset="0"/>
              </a:rPr>
              <a:t>Organizational Effectiveness</a:t>
            </a:r>
          </a:p>
          <a:p>
            <a:endParaRPr lang="en-US" sz="2400" b="1" dirty="0">
              <a:latin typeface="Arial Narrow" panose="020B0606020202030204" pitchFamily="34" charset="0"/>
            </a:endParaRPr>
          </a:p>
        </p:txBody>
      </p:sp>
      <p:sp>
        <p:nvSpPr>
          <p:cNvPr id="3" name="Footer Placeholder 2"/>
          <p:cNvSpPr>
            <a:spLocks noGrp="1"/>
          </p:cNvSpPr>
          <p:nvPr>
            <p:ph type="ftr" sz="quarter" idx="10"/>
          </p:nvPr>
        </p:nvSpPr>
        <p:spPr/>
        <p:txBody>
          <a:bodyPr/>
          <a:lstStyle/>
          <a:p>
            <a:r>
              <a:rPr lang="en-US">
                <a:solidFill>
                  <a:srgbClr val="000000"/>
                </a:solidFill>
              </a:rPr>
              <a:t>Dr Jugindar Singh</a:t>
            </a:r>
          </a:p>
        </p:txBody>
      </p:sp>
      <p:pic>
        <p:nvPicPr>
          <p:cNvPr id="4" name="Picture 3">
            <a:extLst>
              <a:ext uri="{FF2B5EF4-FFF2-40B4-BE49-F238E27FC236}">
                <a16:creationId xmlns:a16="http://schemas.microsoft.com/office/drawing/2014/main" id="{64D18ACF-B26D-4A62-AB9F-C6768FA34536}"/>
              </a:ext>
            </a:extLst>
          </p:cNvPr>
          <p:cNvPicPr>
            <a:picLocks noChangeAspect="1"/>
          </p:cNvPicPr>
          <p:nvPr/>
        </p:nvPicPr>
        <p:blipFill>
          <a:blip r:embed="rId2"/>
          <a:stretch>
            <a:fillRect/>
          </a:stretch>
        </p:blipFill>
        <p:spPr>
          <a:xfrm>
            <a:off x="0" y="3312826"/>
            <a:ext cx="12192000" cy="3339533"/>
          </a:xfrm>
          <a:prstGeom prst="rect">
            <a:avLst/>
          </a:prstGeom>
        </p:spPr>
      </p:pic>
    </p:spTree>
    <p:extLst>
      <p:ext uri="{BB962C8B-B14F-4D97-AF65-F5344CB8AC3E}">
        <p14:creationId xmlns:p14="http://schemas.microsoft.com/office/powerpoint/2010/main" val="427654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22" name="Title 1"/>
          <p:cNvSpPr>
            <a:spLocks noGrp="1"/>
          </p:cNvSpPr>
          <p:nvPr>
            <p:ph type="title"/>
          </p:nvPr>
        </p:nvSpPr>
        <p:spPr>
          <a:xfrm>
            <a:off x="1179226" y="826680"/>
            <a:ext cx="9833548" cy="1325563"/>
          </a:xfrm>
        </p:spPr>
        <p:txBody>
          <a:bodyPr>
            <a:normAutofit/>
          </a:bodyPr>
          <a:lstStyle/>
          <a:p>
            <a:pPr algn="ctr"/>
            <a:r>
              <a:rPr lang="en-US" sz="4000" b="1">
                <a:solidFill>
                  <a:srgbClr val="FFFFFF"/>
                </a:solidFill>
              </a:rPr>
              <a:t>Definition of a Theory</a:t>
            </a:r>
          </a:p>
        </p:txBody>
      </p:sp>
      <p:sp>
        <p:nvSpPr>
          <p:cNvPr id="5123" name="Content Placeholder 2"/>
          <p:cNvSpPr>
            <a:spLocks noGrp="1"/>
          </p:cNvSpPr>
          <p:nvPr>
            <p:ph idx="1"/>
          </p:nvPr>
        </p:nvSpPr>
        <p:spPr>
          <a:xfrm>
            <a:off x="0" y="2336800"/>
            <a:ext cx="12192000" cy="4347029"/>
          </a:xfrm>
        </p:spPr>
        <p:txBody>
          <a:bodyPr>
            <a:normAutofit/>
          </a:bodyPr>
          <a:lstStyle/>
          <a:p>
            <a:pPr>
              <a:buFont typeface="Arial" charset="0"/>
              <a:buNone/>
            </a:pPr>
            <a:r>
              <a:rPr lang="en-US" sz="3200" dirty="0">
                <a:solidFill>
                  <a:srgbClr val="000000"/>
                </a:solidFill>
              </a:rPr>
              <a:t>(Quantitative)</a:t>
            </a:r>
          </a:p>
          <a:p>
            <a:pPr>
              <a:buFont typeface="Arial" charset="0"/>
              <a:buNone/>
            </a:pPr>
            <a:r>
              <a:rPr lang="en-US" sz="3200" dirty="0">
                <a:solidFill>
                  <a:srgbClr val="000000"/>
                </a:solidFill>
              </a:rPr>
              <a:t>	</a:t>
            </a:r>
            <a:r>
              <a:rPr lang="en-US" sz="3600" dirty="0">
                <a:solidFill>
                  <a:srgbClr val="000000"/>
                </a:solidFill>
              </a:rPr>
              <a:t>A theory is an interrelated set of </a:t>
            </a:r>
            <a:r>
              <a:rPr lang="en-US" sz="3600" dirty="0">
                <a:solidFill>
                  <a:srgbClr val="C00000"/>
                </a:solidFill>
              </a:rPr>
              <a:t>constructs (or variables</a:t>
            </a:r>
            <a:r>
              <a:rPr lang="en-US" sz="3600" dirty="0">
                <a:solidFill>
                  <a:srgbClr val="000000"/>
                </a:solidFill>
              </a:rPr>
              <a:t>) formed into </a:t>
            </a:r>
            <a:r>
              <a:rPr lang="en-US" sz="3600" dirty="0">
                <a:solidFill>
                  <a:srgbClr val="C00000"/>
                </a:solidFill>
              </a:rPr>
              <a:t>propositions, or hypotheses</a:t>
            </a:r>
            <a:r>
              <a:rPr lang="en-US" sz="3600" dirty="0">
                <a:solidFill>
                  <a:srgbClr val="000000"/>
                </a:solidFill>
              </a:rPr>
              <a:t>, that specify the relationship among variables (typically in terms of magnitude or direction).”</a:t>
            </a:r>
            <a:r>
              <a:rPr lang="en-US" sz="2400" dirty="0">
                <a:solidFill>
                  <a:srgbClr val="C00000"/>
                </a:solidFill>
              </a:rPr>
              <a:t>Creswell, 2008</a:t>
            </a:r>
            <a:endParaRPr lang="en-US" sz="3200" dirty="0">
              <a:solidFill>
                <a:srgbClr val="C00000"/>
              </a:solidFill>
            </a:endParaRPr>
          </a:p>
        </p:txBody>
      </p:sp>
      <p:sp>
        <p:nvSpPr>
          <p:cNvPr id="2" name="Footer Placeholder 1"/>
          <p:cNvSpPr>
            <a:spLocks noGrp="1"/>
          </p:cNvSpPr>
          <p:nvPr>
            <p:ph type="ftr" sz="quarter" idx="10"/>
          </p:nvPr>
        </p:nvSpPr>
        <p:spPr>
          <a:xfrm>
            <a:off x="805661" y="6223702"/>
            <a:ext cx="6584750" cy="314067"/>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rPr>
              <a:t>Dr Jugindar Singh</a:t>
            </a:r>
          </a:p>
        </p:txBody>
      </p:sp>
      <p:sp>
        <p:nvSpPr>
          <p:cNvPr id="4" name="Slide Number Placeholder 3"/>
          <p:cNvSpPr>
            <a:spLocks noGrp="1"/>
          </p:cNvSpPr>
          <p:nvPr>
            <p:ph type="sldNum" sz="quarter" idx="4294967295"/>
          </p:nvPr>
        </p:nvSpPr>
        <p:spPr>
          <a:xfrm>
            <a:off x="10825930" y="6223702"/>
            <a:ext cx="570728" cy="314067"/>
          </a:xfrm>
          <a:prstGeom prst="rect">
            <a:avLst/>
          </a:prstGeo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EE5B626-0A9B-480F-91FA-2DF79D35BD5F}" type="slidenum">
              <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F2C9E7BB-87AE-48D7-BB01-CA419CFFE7ED}"/>
              </a:ext>
            </a:extLst>
          </p:cNvPr>
          <p:cNvSpPr txBox="1"/>
          <p:nvPr/>
        </p:nvSpPr>
        <p:spPr>
          <a:xfrm>
            <a:off x="-152" y="5604449"/>
            <a:ext cx="12192000" cy="1231106"/>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Arial"/>
              </a:rPr>
              <a:t>Determinants of customers </a:t>
            </a:r>
            <a:r>
              <a:rPr lang="en-US" sz="2800" b="1" dirty="0">
                <a:solidFill>
                  <a:srgbClr val="C00000"/>
                </a:solidFill>
                <a:latin typeface="Arial"/>
              </a:rPr>
              <a:t>intention to purchase </a:t>
            </a:r>
            <a:r>
              <a:rPr lang="en-US" sz="2800" b="1" dirty="0">
                <a:solidFill>
                  <a:srgbClr val="002060"/>
                </a:solidFill>
                <a:latin typeface="Arial"/>
              </a:rPr>
              <a:t>organic products.</a:t>
            </a:r>
            <a:br>
              <a:rPr lang="en-US" sz="2800" b="1" dirty="0">
                <a:solidFill>
                  <a:srgbClr val="002060"/>
                </a:solidFill>
                <a:latin typeface="Arial"/>
              </a:rPr>
            </a:br>
            <a:r>
              <a:rPr lang="en-US" sz="2800" b="1" dirty="0">
                <a:solidFill>
                  <a:srgbClr val="002060"/>
                </a:solidFill>
                <a:latin typeface="Arial"/>
              </a:rPr>
              <a:t>A quantitative study in Malaysia. </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spTree>
    <p:extLst>
      <p:ext uri="{BB962C8B-B14F-4D97-AF65-F5344CB8AC3E}">
        <p14:creationId xmlns:p14="http://schemas.microsoft.com/office/powerpoint/2010/main" val="2667323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p:cNvSpPr>
            <a:spLocks noGrp="1"/>
          </p:cNvSpPr>
          <p:nvPr>
            <p:ph type="title"/>
          </p:nvPr>
        </p:nvSpPr>
        <p:spPr>
          <a:xfrm>
            <a:off x="838200" y="365125"/>
            <a:ext cx="10515600" cy="1828444"/>
          </a:xfrm>
        </p:spPr>
        <p:txBody>
          <a:bodyPr vert="horz" lIns="91440" tIns="45720" rIns="91440" bIns="45720" rtlCol="0" anchor="ctr">
            <a:normAutofit/>
          </a:bodyPr>
          <a:lstStyle/>
          <a:p>
            <a:r>
              <a:rPr lang="en-US" sz="6600" b="1" kern="1200" dirty="0">
                <a:solidFill>
                  <a:srgbClr val="FF0000"/>
                </a:solidFill>
                <a:latin typeface="+mj-lt"/>
                <a:ea typeface="+mj-ea"/>
                <a:cs typeface="+mj-cs"/>
              </a:rPr>
              <a:t>Mediator/Intervening Variable</a:t>
            </a:r>
          </a:p>
        </p:txBody>
      </p:sp>
      <p:sp>
        <p:nvSpPr>
          <p:cNvPr id="14339" name="Content Placeholder 2"/>
          <p:cNvSpPr>
            <a:spLocks noGrp="1"/>
          </p:cNvSpPr>
          <p:nvPr>
            <p:ph idx="1"/>
          </p:nvPr>
        </p:nvSpPr>
        <p:spPr>
          <a:xfrm>
            <a:off x="0" y="1683657"/>
            <a:ext cx="5996627" cy="5174342"/>
          </a:xfrm>
          <a:ln>
            <a:solidFill>
              <a:schemeClr val="accent1"/>
            </a:solidFill>
          </a:ln>
        </p:spPr>
        <p:txBody>
          <a:bodyPr vert="horz" lIns="91440" tIns="45720" rIns="91440" bIns="45720" rtlCol="0">
            <a:normAutofit/>
          </a:bodyPr>
          <a:lstStyle/>
          <a:p>
            <a:pPr marL="0" indent="0">
              <a:buNone/>
            </a:pPr>
            <a:r>
              <a:rPr lang="en-US" sz="3600" dirty="0"/>
              <a:t>An attribute or characteristic that “</a:t>
            </a:r>
            <a:r>
              <a:rPr lang="en-US" sz="3600" dirty="0">
                <a:solidFill>
                  <a:srgbClr val="C00000"/>
                </a:solidFill>
              </a:rPr>
              <a:t>stands between” the dependent and independent variables </a:t>
            </a:r>
            <a:r>
              <a:rPr lang="en-US" sz="2000" dirty="0"/>
              <a:t>– </a:t>
            </a:r>
            <a:r>
              <a:rPr lang="en-US" sz="2000" i="1" dirty="0" err="1"/>
              <a:t>Cresswell</a:t>
            </a:r>
            <a:endParaRPr lang="en-US" sz="2000" i="1" dirty="0"/>
          </a:p>
          <a:p>
            <a:pPr marL="0"/>
            <a:endParaRPr lang="en-US" sz="2000" i="1" dirty="0"/>
          </a:p>
          <a:p>
            <a:pPr marL="0"/>
            <a:endParaRPr lang="en-US" sz="2000" i="1" dirty="0"/>
          </a:p>
          <a:p>
            <a:pPr marL="0" indent="0">
              <a:buNone/>
            </a:pPr>
            <a:r>
              <a:rPr lang="en-US" sz="3200" i="1" dirty="0"/>
              <a:t>A mediator can be a potential mechanism by which an </a:t>
            </a:r>
            <a:r>
              <a:rPr lang="en-US" sz="3200" i="1" dirty="0">
                <a:solidFill>
                  <a:srgbClr val="C00000"/>
                </a:solidFill>
              </a:rPr>
              <a:t>independent variable can produce changes on a dependent variable</a:t>
            </a:r>
            <a:r>
              <a:rPr lang="en-US" sz="3200" i="1" dirty="0"/>
              <a:t>. </a:t>
            </a:r>
          </a:p>
          <a:p>
            <a:pPr marL="0"/>
            <a:endParaRPr lang="en-US" sz="2000" i="1" dirty="0"/>
          </a:p>
          <a:p>
            <a:pPr marL="0"/>
            <a:endParaRPr lang="en-US" sz="2000" i="1" dirty="0"/>
          </a:p>
          <a:p>
            <a:pPr marL="0"/>
            <a:endParaRPr lang="en-US" sz="2000" dirty="0"/>
          </a:p>
        </p:txBody>
      </p:sp>
      <p:sp>
        <p:nvSpPr>
          <p:cNvPr id="7" name="TextBox 6">
            <a:extLst>
              <a:ext uri="{FF2B5EF4-FFF2-40B4-BE49-F238E27FC236}">
                <a16:creationId xmlns:a16="http://schemas.microsoft.com/office/drawing/2014/main" id="{4693FBE6-2153-48A7-849D-E860667D2925}"/>
              </a:ext>
            </a:extLst>
          </p:cNvPr>
          <p:cNvSpPr txBox="1"/>
          <p:nvPr/>
        </p:nvSpPr>
        <p:spPr>
          <a:xfrm>
            <a:off x="6189154" y="1683657"/>
            <a:ext cx="5996627" cy="5174342"/>
          </a:xfrm>
          <a:prstGeom prst="rect">
            <a:avLst/>
          </a:prstGeom>
          <a:ln>
            <a:solidFill>
              <a:schemeClr val="accent1"/>
            </a:solidFill>
          </a:ln>
        </p:spPr>
        <p:txBody>
          <a:bodyPr vert="horz" lIns="91440" tIns="45720" rIns="91440" bIns="45720" rtlCol="0">
            <a:normAutofit fontScale="85000" lnSpcReduction="10000"/>
          </a:bodyPr>
          <a:lstStyle/>
          <a:p>
            <a:pPr indent="-228600">
              <a:lnSpc>
                <a:spcPct val="90000"/>
              </a:lnSpc>
              <a:spcAft>
                <a:spcPts val="600"/>
              </a:spcAft>
              <a:buFont typeface="Arial" panose="020B0604020202020204" pitchFamily="34" charset="0"/>
              <a:buChar char="•"/>
            </a:pPr>
            <a:r>
              <a:rPr lang="en-US" sz="3400" dirty="0"/>
              <a:t>A mediating variable (or intervening variable) is one that surfaces between the time the independent variables start operating to influence the dependent variable and the time their impact is felt on it. </a:t>
            </a:r>
          </a:p>
          <a:p>
            <a:pPr indent="-228600">
              <a:lnSpc>
                <a:spcPct val="90000"/>
              </a:lnSpc>
              <a:spcAft>
                <a:spcPts val="600"/>
              </a:spcAft>
              <a:buFont typeface="Arial" panose="020B0604020202020204" pitchFamily="34" charset="0"/>
              <a:buChar char="•"/>
            </a:pPr>
            <a:endParaRPr lang="en-US" sz="3400" dirty="0"/>
          </a:p>
          <a:p>
            <a:pPr indent="-228600">
              <a:lnSpc>
                <a:spcPct val="90000"/>
              </a:lnSpc>
              <a:spcAft>
                <a:spcPts val="600"/>
              </a:spcAft>
              <a:buFont typeface="Arial" panose="020B0604020202020204" pitchFamily="34" charset="0"/>
              <a:buChar char="•"/>
            </a:pPr>
            <a:r>
              <a:rPr lang="en-US" sz="3400" dirty="0"/>
              <a:t>The mediating variable surfaces as a function of the independent variable(s) operating in any situation and helps to conceptualize and explain the influence of the independent variable(s) on the dependent variable</a:t>
            </a:r>
            <a:r>
              <a:rPr lang="en-US" sz="2000" dirty="0"/>
              <a:t>. </a:t>
            </a:r>
            <a:r>
              <a:rPr lang="en-US" sz="2000" i="1" dirty="0"/>
              <a:t>Sekaran and Bougie (2016)</a:t>
            </a:r>
          </a:p>
        </p:txBody>
      </p:sp>
    </p:spTree>
    <p:extLst>
      <p:ext uri="{BB962C8B-B14F-4D97-AF65-F5344CB8AC3E}">
        <p14:creationId xmlns:p14="http://schemas.microsoft.com/office/powerpoint/2010/main" val="217987563"/>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D6A3-B5AC-40F8-8B66-684E03BC58DA}"/>
              </a:ext>
            </a:extLst>
          </p:cNvPr>
          <p:cNvSpPr>
            <a:spLocks noGrp="1"/>
          </p:cNvSpPr>
          <p:nvPr>
            <p:ph type="title"/>
          </p:nvPr>
        </p:nvSpPr>
        <p:spPr>
          <a:xfrm>
            <a:off x="139701" y="15808"/>
            <a:ext cx="10515600" cy="433161"/>
          </a:xfrm>
        </p:spPr>
        <p:txBody>
          <a:bodyPr>
            <a:normAutofit fontScale="90000"/>
          </a:bodyPr>
          <a:lstStyle/>
          <a:p>
            <a:r>
              <a:rPr lang="en-MY" b="1" dirty="0">
                <a:solidFill>
                  <a:srgbClr val="C00000"/>
                </a:solidFill>
              </a:rPr>
              <a:t>Mediating Variable</a:t>
            </a:r>
          </a:p>
        </p:txBody>
      </p:sp>
      <p:sp>
        <p:nvSpPr>
          <p:cNvPr id="4" name="Rectangle 3">
            <a:extLst>
              <a:ext uri="{FF2B5EF4-FFF2-40B4-BE49-F238E27FC236}">
                <a16:creationId xmlns:a16="http://schemas.microsoft.com/office/drawing/2014/main" id="{9305F72C-AD98-40B6-9183-7CC8D5809E9B}"/>
              </a:ext>
            </a:extLst>
          </p:cNvPr>
          <p:cNvSpPr/>
          <p:nvPr/>
        </p:nvSpPr>
        <p:spPr>
          <a:xfrm>
            <a:off x="322944" y="2225243"/>
            <a:ext cx="2931888"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Service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(Independent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8601F5A-3CE5-4E19-92B8-AA2CF8DB43F8}"/>
              </a:ext>
            </a:extLst>
          </p:cNvPr>
          <p:cNvSpPr/>
          <p:nvPr/>
        </p:nvSpPr>
        <p:spPr>
          <a:xfrm>
            <a:off x="8195445" y="2292347"/>
            <a:ext cx="3106056"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Customer Loyalty</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Dependent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Straight Arrow Connector 5">
            <a:extLst>
              <a:ext uri="{FF2B5EF4-FFF2-40B4-BE49-F238E27FC236}">
                <a16:creationId xmlns:a16="http://schemas.microsoft.com/office/drawing/2014/main" id="{4E0A23A4-BE80-42FB-B8DD-1DA6A68985ED}"/>
              </a:ext>
            </a:extLst>
          </p:cNvPr>
          <p:cNvCxnSpPr>
            <a:cxnSpLocks/>
          </p:cNvCxnSpPr>
          <p:nvPr/>
        </p:nvCxnSpPr>
        <p:spPr>
          <a:xfrm>
            <a:off x="3254832" y="2716893"/>
            <a:ext cx="4829625" cy="0"/>
          </a:xfrm>
          <a:prstGeom prst="straightConnector1">
            <a:avLst/>
          </a:prstGeom>
          <a:ln w="25400" cmpd="sng">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D181379-3432-4E61-9CEA-B13A7B0E8138}"/>
              </a:ext>
            </a:extLst>
          </p:cNvPr>
          <p:cNvSpPr txBox="1"/>
          <p:nvPr/>
        </p:nvSpPr>
        <p:spPr>
          <a:xfrm>
            <a:off x="139701" y="3409574"/>
            <a:ext cx="29318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Independent Variable</a:t>
            </a:r>
          </a:p>
        </p:txBody>
      </p:sp>
      <p:sp>
        <p:nvSpPr>
          <p:cNvPr id="8" name="TextBox 7">
            <a:extLst>
              <a:ext uri="{FF2B5EF4-FFF2-40B4-BE49-F238E27FC236}">
                <a16:creationId xmlns:a16="http://schemas.microsoft.com/office/drawing/2014/main" id="{6BFA27B6-530B-4B87-94FC-016F33D78D04}"/>
              </a:ext>
            </a:extLst>
          </p:cNvPr>
          <p:cNvSpPr txBox="1"/>
          <p:nvPr/>
        </p:nvSpPr>
        <p:spPr>
          <a:xfrm>
            <a:off x="8418651" y="3491789"/>
            <a:ext cx="28828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Dependent Variable</a:t>
            </a:r>
          </a:p>
        </p:txBody>
      </p:sp>
      <p:sp>
        <p:nvSpPr>
          <p:cNvPr id="12" name="Rectangle 11">
            <a:extLst>
              <a:ext uri="{FF2B5EF4-FFF2-40B4-BE49-F238E27FC236}">
                <a16:creationId xmlns:a16="http://schemas.microsoft.com/office/drawing/2014/main" id="{33426921-CF83-4CC9-9013-8BCE9303FF41}"/>
              </a:ext>
            </a:extLst>
          </p:cNvPr>
          <p:cNvSpPr/>
          <p:nvPr/>
        </p:nvSpPr>
        <p:spPr>
          <a:xfrm>
            <a:off x="2663371" y="4461333"/>
            <a:ext cx="3106056" cy="113665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Perceived Risk</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Moderating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B048B47-F1C3-45CA-A3B2-F22A271A61E2}"/>
              </a:ext>
            </a:extLst>
          </p:cNvPr>
          <p:cNvSpPr/>
          <p:nvPr/>
        </p:nvSpPr>
        <p:spPr>
          <a:xfrm>
            <a:off x="6233885" y="4461332"/>
            <a:ext cx="3106056" cy="113665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Gender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Moderating Variable</a:t>
            </a: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B72C7D0-980E-42F6-9F59-C52EEF1AE9E6}"/>
              </a:ext>
            </a:extLst>
          </p:cNvPr>
          <p:cNvSpPr txBox="1"/>
          <p:nvPr/>
        </p:nvSpPr>
        <p:spPr>
          <a:xfrm>
            <a:off x="2663371" y="5597985"/>
            <a:ext cx="3106056"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C00000"/>
                </a:solidFill>
                <a:effectLst/>
                <a:uLnTx/>
                <a:uFillTx/>
                <a:latin typeface="Calibri" panose="020F0502020204030204"/>
                <a:ea typeface="+mn-ea"/>
                <a:cs typeface="+mn-cs"/>
              </a:rPr>
              <a:t>Continuous Variable</a:t>
            </a:r>
          </a:p>
        </p:txBody>
      </p:sp>
      <p:sp>
        <p:nvSpPr>
          <p:cNvPr id="16" name="TextBox 15">
            <a:extLst>
              <a:ext uri="{FF2B5EF4-FFF2-40B4-BE49-F238E27FC236}">
                <a16:creationId xmlns:a16="http://schemas.microsoft.com/office/drawing/2014/main" id="{F7A35FD9-7487-4199-AF2F-3B32837A3985}"/>
              </a:ext>
            </a:extLst>
          </p:cNvPr>
          <p:cNvSpPr txBox="1"/>
          <p:nvPr/>
        </p:nvSpPr>
        <p:spPr>
          <a:xfrm>
            <a:off x="6233885" y="5597985"/>
            <a:ext cx="3106056"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C00000"/>
                </a:solidFill>
                <a:effectLst/>
                <a:uLnTx/>
                <a:uFillTx/>
                <a:latin typeface="Calibri" panose="020F0502020204030204"/>
                <a:ea typeface="+mn-ea"/>
                <a:cs typeface="+mn-cs"/>
              </a:rPr>
              <a:t>Categorical Variable</a:t>
            </a:r>
          </a:p>
        </p:txBody>
      </p:sp>
      <p:cxnSp>
        <p:nvCxnSpPr>
          <p:cNvPr id="20" name="Straight Arrow Connector 19">
            <a:extLst>
              <a:ext uri="{FF2B5EF4-FFF2-40B4-BE49-F238E27FC236}">
                <a16:creationId xmlns:a16="http://schemas.microsoft.com/office/drawing/2014/main" id="{0A7B192F-370C-412D-85F5-B18C7FC7CE32}"/>
              </a:ext>
            </a:extLst>
          </p:cNvPr>
          <p:cNvCxnSpPr>
            <a:stCxn id="12" idx="0"/>
          </p:cNvCxnSpPr>
          <p:nvPr/>
        </p:nvCxnSpPr>
        <p:spPr>
          <a:xfrm flipV="1">
            <a:off x="4216399" y="2716893"/>
            <a:ext cx="0" cy="1744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5D7A680-BE49-44C5-979F-B2449BAB7244}"/>
              </a:ext>
            </a:extLst>
          </p:cNvPr>
          <p:cNvCxnSpPr/>
          <p:nvPr/>
        </p:nvCxnSpPr>
        <p:spPr>
          <a:xfrm flipV="1">
            <a:off x="6889764" y="2716893"/>
            <a:ext cx="0" cy="1744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BF1DFE-7598-438C-B545-87B2E4EA7D14}"/>
              </a:ext>
            </a:extLst>
          </p:cNvPr>
          <p:cNvSpPr txBox="1"/>
          <p:nvPr/>
        </p:nvSpPr>
        <p:spPr>
          <a:xfrm>
            <a:off x="0" y="6105863"/>
            <a:ext cx="12192000" cy="830997"/>
          </a:xfrm>
          <a:prstGeom prst="rect">
            <a:avLst/>
          </a:prstGeom>
          <a:solidFill>
            <a:schemeClr val="bg2">
              <a:lumMod val="90000"/>
            </a:schemeClr>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The mediating variable surfaces at time t2 as a function of the independent variable, which also helps us to conceptualize the relationship between the independent and dependent variables</a:t>
            </a:r>
            <a:endParaRPr kumimoji="0" lang="en-MY"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930B27D0-E79F-430C-9F4B-40A9CA6A30E0}"/>
              </a:ext>
            </a:extLst>
          </p:cNvPr>
          <p:cNvSpPr/>
          <p:nvPr/>
        </p:nvSpPr>
        <p:spPr>
          <a:xfrm>
            <a:off x="4312556" y="333831"/>
            <a:ext cx="2931888" cy="129857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Customer Satisfaction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rPr>
              <a:t>(Mediating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1" name="Straight Arrow Connector 20">
            <a:extLst>
              <a:ext uri="{FF2B5EF4-FFF2-40B4-BE49-F238E27FC236}">
                <a16:creationId xmlns:a16="http://schemas.microsoft.com/office/drawing/2014/main" id="{FDE47249-EDFA-45ED-A79D-D1ED61592CD2}"/>
              </a:ext>
            </a:extLst>
          </p:cNvPr>
          <p:cNvCxnSpPr>
            <a:cxnSpLocks/>
            <a:endCxn id="17" idx="1"/>
          </p:cNvCxnSpPr>
          <p:nvPr/>
        </p:nvCxnSpPr>
        <p:spPr>
          <a:xfrm flipV="1">
            <a:off x="3254831" y="983116"/>
            <a:ext cx="1057725" cy="1523320"/>
          </a:xfrm>
          <a:prstGeom prst="straightConnector1">
            <a:avLst/>
          </a:prstGeom>
          <a:ln w="254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999938F-C637-4456-BC70-1D69CB91643E}"/>
              </a:ext>
            </a:extLst>
          </p:cNvPr>
          <p:cNvCxnSpPr>
            <a:cxnSpLocks/>
          </p:cNvCxnSpPr>
          <p:nvPr/>
        </p:nvCxnSpPr>
        <p:spPr>
          <a:xfrm>
            <a:off x="7258050" y="1054627"/>
            <a:ext cx="937395" cy="1477780"/>
          </a:xfrm>
          <a:prstGeom prst="straightConnector1">
            <a:avLst/>
          </a:prstGeom>
          <a:ln w="254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17">
            <a:extLst>
              <a:ext uri="{FF2B5EF4-FFF2-40B4-BE49-F238E27FC236}">
                <a16:creationId xmlns:a16="http://schemas.microsoft.com/office/drawing/2014/main" id="{685852E8-FF0A-44D1-8DD0-7F7099C3B9D3}"/>
              </a:ext>
            </a:extLst>
          </p:cNvPr>
          <p:cNvSpPr txBox="1">
            <a:spLocks noChangeArrowheads="1"/>
          </p:cNvSpPr>
          <p:nvPr/>
        </p:nvSpPr>
        <p:spPr bwMode="auto">
          <a:xfrm>
            <a:off x="5376483" y="2079319"/>
            <a:ext cx="552960" cy="453088"/>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algn="ctr" eaLnBrk="1"/>
            <a:r>
              <a:rPr lang="en-US" dirty="0">
                <a:solidFill>
                  <a:schemeClr val="tx1"/>
                </a:solidFill>
              </a:rPr>
              <a:t>c</a:t>
            </a:r>
          </a:p>
        </p:txBody>
      </p:sp>
      <p:sp>
        <p:nvSpPr>
          <p:cNvPr id="26" name="TextBox 17">
            <a:extLst>
              <a:ext uri="{FF2B5EF4-FFF2-40B4-BE49-F238E27FC236}">
                <a16:creationId xmlns:a16="http://schemas.microsoft.com/office/drawing/2014/main" id="{CC079736-400F-499C-9F33-331BECF72BD3}"/>
              </a:ext>
            </a:extLst>
          </p:cNvPr>
          <p:cNvSpPr txBox="1">
            <a:spLocks noChangeArrowheads="1"/>
          </p:cNvSpPr>
          <p:nvPr/>
        </p:nvSpPr>
        <p:spPr bwMode="auto">
          <a:xfrm>
            <a:off x="3248629" y="1152206"/>
            <a:ext cx="552960" cy="453088"/>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algn="ctr" eaLnBrk="1"/>
            <a:r>
              <a:rPr lang="en-US" dirty="0">
                <a:solidFill>
                  <a:schemeClr val="tx1"/>
                </a:solidFill>
              </a:rPr>
              <a:t>a</a:t>
            </a:r>
          </a:p>
        </p:txBody>
      </p:sp>
      <p:sp>
        <p:nvSpPr>
          <p:cNvPr id="27" name="TextBox 17">
            <a:extLst>
              <a:ext uri="{FF2B5EF4-FFF2-40B4-BE49-F238E27FC236}">
                <a16:creationId xmlns:a16="http://schemas.microsoft.com/office/drawing/2014/main" id="{B21EC9E5-C99D-461E-A9A4-BA0E2BA04507}"/>
              </a:ext>
            </a:extLst>
          </p:cNvPr>
          <p:cNvSpPr txBox="1">
            <a:spLocks noChangeArrowheads="1"/>
          </p:cNvSpPr>
          <p:nvPr/>
        </p:nvSpPr>
        <p:spPr bwMode="auto">
          <a:xfrm>
            <a:off x="7726747" y="1249639"/>
            <a:ext cx="552960" cy="453088"/>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algn="ctr" eaLnBrk="1"/>
            <a:r>
              <a:rPr lang="en-US" dirty="0">
                <a:solidFill>
                  <a:schemeClr val="tx1"/>
                </a:solidFill>
              </a:rPr>
              <a:t>b</a:t>
            </a:r>
          </a:p>
        </p:txBody>
      </p:sp>
    </p:spTree>
    <p:extLst>
      <p:ext uri="{BB962C8B-B14F-4D97-AF65-F5344CB8AC3E}">
        <p14:creationId xmlns:p14="http://schemas.microsoft.com/office/powerpoint/2010/main" val="2553026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8535"/>
            <a:ext cx="12090400" cy="1532806"/>
          </a:xfrm>
        </p:spPr>
        <p:txBody>
          <a:bodyPr>
            <a:normAutofit/>
          </a:bodyPr>
          <a:lstStyle/>
          <a:p>
            <a:r>
              <a:rPr lang="en-US" b="1" dirty="0">
                <a:solidFill>
                  <a:srgbClr val="FF0000"/>
                </a:solidFill>
              </a:rPr>
              <a:t>E</a:t>
            </a:r>
            <a:r>
              <a:rPr lang="en-US" sz="3600" b="1" dirty="0">
                <a:solidFill>
                  <a:srgbClr val="FF0000"/>
                </a:solidFill>
              </a:rPr>
              <a:t>xample 1</a:t>
            </a:r>
            <a:r>
              <a:rPr lang="en-US" b="1" dirty="0">
                <a:solidFill>
                  <a:srgbClr val="FF0000"/>
                </a:solidFill>
              </a:rPr>
              <a:t>: </a:t>
            </a:r>
            <a:r>
              <a:rPr lang="en-US" sz="3600" b="1" dirty="0">
                <a:solidFill>
                  <a:srgbClr val="FF0000"/>
                </a:solidFill>
              </a:rPr>
              <a:t>The relationship between Training and Performance. Mediating Role of Self Efficacy</a:t>
            </a:r>
            <a:endParaRPr lang="en-US" b="1" dirty="0">
              <a:solidFill>
                <a:srgbClr val="FF0000"/>
              </a:solidFill>
            </a:endParaRPr>
          </a:p>
        </p:txBody>
      </p:sp>
      <p:sp>
        <p:nvSpPr>
          <p:cNvPr id="6" name="Rectangle 5"/>
          <p:cNvSpPr/>
          <p:nvPr/>
        </p:nvSpPr>
        <p:spPr>
          <a:xfrm>
            <a:off x="50800" y="1406544"/>
            <a:ext cx="11988800" cy="2246769"/>
          </a:xfrm>
          <a:prstGeom prst="rect">
            <a:avLst/>
          </a:prstGeom>
          <a:solidFill>
            <a:schemeClr val="bg1"/>
          </a:solidFill>
          <a:ln>
            <a:solidFill>
              <a:schemeClr val="accent1"/>
            </a:solidFill>
          </a:ln>
        </p:spPr>
        <p:txBody>
          <a:bodyPr wrap="square">
            <a:spAutoFit/>
          </a:bodyPr>
          <a:lstStyle/>
          <a:p>
            <a:r>
              <a:rPr lang="en-US" sz="2800" dirty="0">
                <a:solidFill>
                  <a:srgbClr val="0070C0"/>
                </a:solidFill>
              </a:rPr>
              <a:t>The mediator can (</a:t>
            </a:r>
            <a:r>
              <a:rPr lang="en-US" sz="2800" dirty="0">
                <a:solidFill>
                  <a:srgbClr val="C00000"/>
                </a:solidFill>
              </a:rPr>
              <a:t>Self efficacy</a:t>
            </a:r>
            <a:r>
              <a:rPr lang="en-US" sz="2800" dirty="0">
                <a:solidFill>
                  <a:srgbClr val="0070C0"/>
                </a:solidFill>
              </a:rPr>
              <a:t>) is a potential mechanism by which an independent variable can produce changes on a dependent variable. </a:t>
            </a:r>
          </a:p>
          <a:p>
            <a:endParaRPr lang="en-US" sz="2800" dirty="0">
              <a:solidFill>
                <a:srgbClr val="0070C0"/>
              </a:solidFill>
            </a:endParaRPr>
          </a:p>
          <a:p>
            <a:r>
              <a:rPr lang="en-US" sz="2800" dirty="0">
                <a:solidFill>
                  <a:srgbClr val="0070C0"/>
                </a:solidFill>
              </a:rPr>
              <a:t>When you remove the effect of the mediator, the relation between independent and dependent variables may go away.</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400" y="3265434"/>
            <a:ext cx="3657600" cy="2362201"/>
          </a:xfrm>
          <a:prstGeom prst="rect">
            <a:avLst/>
          </a:prstGeom>
          <a:noFill/>
          <a:ln w="9525">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a:spLocks noChangeArrowheads="1"/>
          </p:cNvSpPr>
          <p:nvPr/>
        </p:nvSpPr>
        <p:spPr bwMode="auto">
          <a:xfrm>
            <a:off x="848280" y="5868999"/>
            <a:ext cx="2743200" cy="970465"/>
          </a:xfrm>
          <a:prstGeom prst="rect">
            <a:avLst/>
          </a:prstGeom>
          <a:solidFill>
            <a:srgbClr val="FFC000"/>
          </a:solidFill>
          <a:ln w="9525" algn="ctr">
            <a:solidFill>
              <a:schemeClr val="tx1"/>
            </a:solidFill>
            <a:round/>
            <a:headEnd/>
            <a:tailEnd/>
          </a:ln>
        </p:spPr>
        <p:txBody>
          <a:bodyPr lIns="82945" tIns="41473" rIns="82945" bIns="41473"/>
          <a:lstStyle/>
          <a:p>
            <a:pPr algn="ctr"/>
            <a:r>
              <a:rPr lang="en-US" sz="2400" b="1" dirty="0"/>
              <a:t>IV</a:t>
            </a:r>
          </a:p>
          <a:p>
            <a:pPr algn="ctr"/>
            <a:r>
              <a:rPr lang="en-US" sz="2400" b="1" dirty="0"/>
              <a:t>Training </a:t>
            </a:r>
            <a:endParaRPr lang="en-US" sz="2400" dirty="0"/>
          </a:p>
        </p:txBody>
      </p:sp>
      <p:sp>
        <p:nvSpPr>
          <p:cNvPr id="16" name="Rectangle 15"/>
          <p:cNvSpPr>
            <a:spLocks noChangeArrowheads="1"/>
          </p:cNvSpPr>
          <p:nvPr/>
        </p:nvSpPr>
        <p:spPr bwMode="auto">
          <a:xfrm>
            <a:off x="6225120" y="5844676"/>
            <a:ext cx="2743200" cy="970464"/>
          </a:xfrm>
          <a:prstGeom prst="rect">
            <a:avLst/>
          </a:prstGeom>
          <a:solidFill>
            <a:srgbClr val="FFC000"/>
          </a:solidFill>
          <a:ln w="9525" algn="ctr">
            <a:solidFill>
              <a:schemeClr val="tx1"/>
            </a:solidFill>
            <a:round/>
            <a:headEnd/>
            <a:tailEnd/>
          </a:ln>
        </p:spPr>
        <p:txBody>
          <a:bodyPr lIns="82945" tIns="41473" rIns="82945" bIns="41473"/>
          <a:lstStyle/>
          <a:p>
            <a:pPr algn="ctr"/>
            <a:r>
              <a:rPr lang="en-US" sz="2400" b="1" dirty="0"/>
              <a:t>DV</a:t>
            </a:r>
          </a:p>
          <a:p>
            <a:pPr algn="ctr"/>
            <a:r>
              <a:rPr lang="en-US" sz="2400" b="1" dirty="0"/>
              <a:t>Performance</a:t>
            </a:r>
          </a:p>
        </p:txBody>
      </p:sp>
      <p:sp>
        <p:nvSpPr>
          <p:cNvPr id="17" name="Rectangle 16"/>
          <p:cNvSpPr>
            <a:spLocks noChangeArrowheads="1"/>
          </p:cNvSpPr>
          <p:nvPr/>
        </p:nvSpPr>
        <p:spPr bwMode="auto">
          <a:xfrm>
            <a:off x="3591481" y="3960625"/>
            <a:ext cx="2125598" cy="971821"/>
          </a:xfrm>
          <a:prstGeom prst="rect">
            <a:avLst/>
          </a:prstGeom>
          <a:solidFill>
            <a:srgbClr val="FFC000"/>
          </a:solidFill>
          <a:ln w="9525" algn="ctr">
            <a:solidFill>
              <a:schemeClr val="tx1"/>
            </a:solidFill>
            <a:round/>
            <a:headEnd/>
            <a:tailEnd/>
          </a:ln>
        </p:spPr>
        <p:txBody>
          <a:bodyPr lIns="82945" tIns="41473" rIns="82945" bIns="41473"/>
          <a:lstStyle/>
          <a:p>
            <a:pPr algn="ctr"/>
            <a:r>
              <a:rPr lang="en-US" sz="3200" dirty="0">
                <a:solidFill>
                  <a:srgbClr val="C00000"/>
                </a:solidFill>
              </a:rPr>
              <a:t>Mediator</a:t>
            </a:r>
          </a:p>
          <a:p>
            <a:pPr algn="ctr"/>
            <a:r>
              <a:rPr lang="en-US" sz="2400" b="1" dirty="0"/>
              <a:t>Self Efficacy</a:t>
            </a:r>
          </a:p>
        </p:txBody>
      </p:sp>
      <p:cxnSp>
        <p:nvCxnSpPr>
          <p:cNvPr id="18" name="Straight Arrow Connector 7"/>
          <p:cNvCxnSpPr>
            <a:cxnSpLocks noChangeShapeType="1"/>
          </p:cNvCxnSpPr>
          <p:nvPr/>
        </p:nvCxnSpPr>
        <p:spPr bwMode="auto">
          <a:xfrm flipV="1">
            <a:off x="2209800" y="4556196"/>
            <a:ext cx="1371600" cy="121559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9"/>
          <p:cNvCxnSpPr>
            <a:cxnSpLocks noChangeShapeType="1"/>
            <a:stCxn id="15" idx="3"/>
            <a:endCxn id="16" idx="1"/>
          </p:cNvCxnSpPr>
          <p:nvPr/>
        </p:nvCxnSpPr>
        <p:spPr bwMode="auto">
          <a:xfrm flipV="1">
            <a:off x="3591480" y="6329908"/>
            <a:ext cx="2633640" cy="2432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11"/>
          <p:cNvCxnSpPr>
            <a:cxnSpLocks noChangeShapeType="1"/>
            <a:stCxn id="17" idx="3"/>
          </p:cNvCxnSpPr>
          <p:nvPr/>
        </p:nvCxnSpPr>
        <p:spPr bwMode="auto">
          <a:xfrm>
            <a:off x="5717079" y="4446536"/>
            <a:ext cx="1381331" cy="1350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 name="TextBox 15"/>
          <p:cNvSpPr txBox="1">
            <a:spLocks noChangeArrowheads="1"/>
          </p:cNvSpPr>
          <p:nvPr/>
        </p:nvSpPr>
        <p:spPr bwMode="auto">
          <a:xfrm>
            <a:off x="2557158" y="4589866"/>
            <a:ext cx="552960" cy="576199"/>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algn="ctr" eaLnBrk="1"/>
            <a:r>
              <a:rPr lang="en-US" sz="3200" dirty="0">
                <a:solidFill>
                  <a:schemeClr val="tx1"/>
                </a:solidFill>
              </a:rPr>
              <a:t>a</a:t>
            </a:r>
          </a:p>
        </p:txBody>
      </p:sp>
      <p:sp>
        <p:nvSpPr>
          <p:cNvPr id="22" name="TextBox 16"/>
          <p:cNvSpPr txBox="1">
            <a:spLocks noChangeArrowheads="1"/>
          </p:cNvSpPr>
          <p:nvPr/>
        </p:nvSpPr>
        <p:spPr bwMode="auto">
          <a:xfrm>
            <a:off x="6474922" y="4668448"/>
            <a:ext cx="552960" cy="576199"/>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algn="ctr" eaLnBrk="1"/>
            <a:r>
              <a:rPr lang="en-US" sz="3200" dirty="0">
                <a:solidFill>
                  <a:schemeClr val="tx1"/>
                </a:solidFill>
              </a:rPr>
              <a:t>b</a:t>
            </a:r>
          </a:p>
        </p:txBody>
      </p:sp>
      <p:sp>
        <p:nvSpPr>
          <p:cNvPr id="23" name="TextBox 17"/>
          <p:cNvSpPr txBox="1">
            <a:spLocks noChangeArrowheads="1"/>
          </p:cNvSpPr>
          <p:nvPr/>
        </p:nvSpPr>
        <p:spPr bwMode="auto">
          <a:xfrm>
            <a:off x="4351800" y="5771788"/>
            <a:ext cx="552960" cy="576199"/>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algn="ctr" eaLnBrk="1"/>
            <a:r>
              <a:rPr lang="en-US" sz="3200" dirty="0">
                <a:solidFill>
                  <a:schemeClr val="tx1"/>
                </a:solidFill>
              </a:rPr>
              <a:t>c</a:t>
            </a:r>
          </a:p>
        </p:txBody>
      </p:sp>
    </p:spTree>
    <p:extLst>
      <p:ext uri="{BB962C8B-B14F-4D97-AF65-F5344CB8AC3E}">
        <p14:creationId xmlns:p14="http://schemas.microsoft.com/office/powerpoint/2010/main" val="985001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8535"/>
            <a:ext cx="12133943" cy="736208"/>
          </a:xfrm>
        </p:spPr>
        <p:txBody>
          <a:bodyPr>
            <a:normAutofit fontScale="90000"/>
          </a:bodyPr>
          <a:lstStyle/>
          <a:p>
            <a:r>
              <a:rPr lang="en-US" sz="2800" b="1" dirty="0">
                <a:solidFill>
                  <a:srgbClr val="FF0000"/>
                </a:solidFill>
              </a:rPr>
              <a:t>Example 2: The relationship between Workforce Diversity and Organization Effectiveness. The Mediating role of Creative Synergy</a:t>
            </a:r>
            <a:endParaRPr lang="en-US" b="1" dirty="0">
              <a:solidFill>
                <a:srgbClr val="FF0000"/>
              </a:solidFill>
            </a:endParaRPr>
          </a:p>
        </p:txBody>
      </p:sp>
      <p:sp>
        <p:nvSpPr>
          <p:cNvPr id="6" name="Rectangle 5"/>
          <p:cNvSpPr/>
          <p:nvPr/>
        </p:nvSpPr>
        <p:spPr>
          <a:xfrm>
            <a:off x="1" y="703133"/>
            <a:ext cx="12191999" cy="3539430"/>
          </a:xfrm>
          <a:prstGeom prst="rect">
            <a:avLst/>
          </a:prstGeom>
          <a:solidFill>
            <a:schemeClr val="bg1"/>
          </a:solidFill>
          <a:ln>
            <a:solidFill>
              <a:schemeClr val="accent1"/>
            </a:solidFill>
          </a:ln>
        </p:spPr>
        <p:txBody>
          <a:bodyPr wrap="square">
            <a:spAutoFit/>
          </a:bodyPr>
          <a:lstStyle/>
          <a:p>
            <a:r>
              <a:rPr lang="en-US" sz="2800" dirty="0"/>
              <a:t>The independent variable (</a:t>
            </a:r>
            <a:r>
              <a:rPr lang="en-US" sz="2800" b="1" dirty="0">
                <a:solidFill>
                  <a:srgbClr val="C00000"/>
                </a:solidFill>
              </a:rPr>
              <a:t>workforce diversity</a:t>
            </a:r>
            <a:r>
              <a:rPr lang="en-US" sz="2800" dirty="0"/>
              <a:t>) influences the dependent variable (</a:t>
            </a:r>
            <a:r>
              <a:rPr lang="en-US" sz="2800" b="1" dirty="0">
                <a:solidFill>
                  <a:srgbClr val="C00000"/>
                </a:solidFill>
              </a:rPr>
              <a:t>organizational effectiveness</a:t>
            </a:r>
            <a:r>
              <a:rPr lang="en-US" sz="2800" dirty="0"/>
              <a:t>)</a:t>
            </a:r>
          </a:p>
          <a:p>
            <a:r>
              <a:rPr lang="en-US" sz="2800" b="1" dirty="0">
                <a:solidFill>
                  <a:srgbClr val="0070C0"/>
                </a:solidFill>
              </a:rPr>
              <a:t>Mediator: Creative synergy</a:t>
            </a:r>
          </a:p>
          <a:p>
            <a:r>
              <a:rPr lang="en-US" sz="2800" dirty="0">
                <a:solidFill>
                  <a:srgbClr val="0070C0"/>
                </a:solidFill>
              </a:rPr>
              <a:t>(results from a multiethnic, multiracial, and multinational workforce interacting and bringing together their multifaceted expertise in problem solving).</a:t>
            </a:r>
          </a:p>
          <a:p>
            <a:endParaRPr lang="en-US" sz="2800" dirty="0">
              <a:solidFill>
                <a:srgbClr val="0070C0"/>
              </a:solidFill>
            </a:endParaRPr>
          </a:p>
          <a:p>
            <a:r>
              <a:rPr lang="en-US" sz="2800" dirty="0">
                <a:solidFill>
                  <a:srgbClr val="0070C0"/>
                </a:solidFill>
              </a:rPr>
              <a:t>The mediating variable (</a:t>
            </a:r>
            <a:r>
              <a:rPr lang="en-US" sz="2800" b="1" i="1" dirty="0">
                <a:solidFill>
                  <a:srgbClr val="C00000"/>
                </a:solidFill>
              </a:rPr>
              <a:t>creative synergy</a:t>
            </a:r>
            <a:r>
              <a:rPr lang="en-US" sz="2800" dirty="0">
                <a:solidFill>
                  <a:srgbClr val="0070C0"/>
                </a:solidFill>
              </a:rPr>
              <a:t>) helps us to conceptualize and understand how workforce diversity brings about organizational effectiveness.</a:t>
            </a:r>
          </a:p>
        </p:txBody>
      </p:sp>
      <p:pic>
        <p:nvPicPr>
          <p:cNvPr id="4" name="Picture 3">
            <a:extLst>
              <a:ext uri="{FF2B5EF4-FFF2-40B4-BE49-F238E27FC236}">
                <a16:creationId xmlns:a16="http://schemas.microsoft.com/office/drawing/2014/main" id="{49206425-B93F-4DE9-A131-14B061D897F7}"/>
              </a:ext>
            </a:extLst>
          </p:cNvPr>
          <p:cNvPicPr>
            <a:picLocks noChangeAspect="1"/>
          </p:cNvPicPr>
          <p:nvPr/>
        </p:nvPicPr>
        <p:blipFill>
          <a:blip r:embed="rId2"/>
          <a:stretch>
            <a:fillRect/>
          </a:stretch>
        </p:blipFill>
        <p:spPr>
          <a:xfrm>
            <a:off x="0" y="4190953"/>
            <a:ext cx="12191999" cy="2648512"/>
          </a:xfrm>
          <a:prstGeom prst="rect">
            <a:avLst/>
          </a:prstGeom>
          <a:ln>
            <a:solidFill>
              <a:schemeClr val="accent1"/>
            </a:solidFill>
          </a:ln>
        </p:spPr>
      </p:pic>
    </p:spTree>
    <p:extLst>
      <p:ext uri="{BB962C8B-B14F-4D97-AF65-F5344CB8AC3E}">
        <p14:creationId xmlns:p14="http://schemas.microsoft.com/office/powerpoint/2010/main" val="4053687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075A-ACB4-498B-BD47-5AA75545EEA6}"/>
              </a:ext>
            </a:extLst>
          </p:cNvPr>
          <p:cNvSpPr>
            <a:spLocks noGrp="1"/>
          </p:cNvSpPr>
          <p:nvPr>
            <p:ph type="title"/>
          </p:nvPr>
        </p:nvSpPr>
        <p:spPr>
          <a:xfrm>
            <a:off x="0" y="0"/>
            <a:ext cx="12192000" cy="1325563"/>
          </a:xfrm>
        </p:spPr>
        <p:txBody>
          <a:bodyPr/>
          <a:lstStyle/>
          <a:p>
            <a:r>
              <a:rPr lang="en-MY" dirty="0">
                <a:solidFill>
                  <a:srgbClr val="FF0000"/>
                </a:solidFill>
              </a:rPr>
              <a:t>Example</a:t>
            </a:r>
            <a:r>
              <a:rPr lang="en-MY" dirty="0"/>
              <a:t>: IV, DV, Moderation Variable and Mediation Variable</a:t>
            </a:r>
          </a:p>
        </p:txBody>
      </p:sp>
      <p:sp>
        <p:nvSpPr>
          <p:cNvPr id="4" name="Rectangle 3">
            <a:extLst>
              <a:ext uri="{FF2B5EF4-FFF2-40B4-BE49-F238E27FC236}">
                <a16:creationId xmlns:a16="http://schemas.microsoft.com/office/drawing/2014/main" id="{C2ED84A3-C708-4939-A780-5695D70CA73B}"/>
              </a:ext>
            </a:extLst>
          </p:cNvPr>
          <p:cNvSpPr/>
          <p:nvPr/>
        </p:nvSpPr>
        <p:spPr>
          <a:xfrm>
            <a:off x="182879" y="2729132"/>
            <a:ext cx="311599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t>Digital Marketing</a:t>
            </a:r>
            <a:br>
              <a:rPr lang="en-MY" sz="2000" b="1" dirty="0"/>
            </a:br>
            <a:r>
              <a:rPr lang="en-MY" sz="2000" b="1" dirty="0"/>
              <a:t>(IV)</a:t>
            </a:r>
          </a:p>
        </p:txBody>
      </p:sp>
      <p:sp>
        <p:nvSpPr>
          <p:cNvPr id="5" name="Rectangle 4">
            <a:extLst>
              <a:ext uri="{FF2B5EF4-FFF2-40B4-BE49-F238E27FC236}">
                <a16:creationId xmlns:a16="http://schemas.microsoft.com/office/drawing/2014/main" id="{73BD6539-01C5-422A-BF0A-1CB6D28469BE}"/>
              </a:ext>
            </a:extLst>
          </p:cNvPr>
          <p:cNvSpPr/>
          <p:nvPr/>
        </p:nvSpPr>
        <p:spPr>
          <a:xfrm>
            <a:off x="4131211" y="5287853"/>
            <a:ext cx="351692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t>Uncertainty</a:t>
            </a:r>
            <a:br>
              <a:rPr lang="en-MY" sz="2000" b="1" dirty="0"/>
            </a:br>
            <a:r>
              <a:rPr lang="en-MY" sz="2000" b="1" dirty="0"/>
              <a:t>(Moderator)</a:t>
            </a:r>
          </a:p>
        </p:txBody>
      </p:sp>
      <p:sp>
        <p:nvSpPr>
          <p:cNvPr id="6" name="Rectangle 5">
            <a:extLst>
              <a:ext uri="{FF2B5EF4-FFF2-40B4-BE49-F238E27FC236}">
                <a16:creationId xmlns:a16="http://schemas.microsoft.com/office/drawing/2014/main" id="{1255B5F5-3F7F-4F78-94F3-1EAAFE0FAACF}"/>
              </a:ext>
            </a:extLst>
          </p:cNvPr>
          <p:cNvSpPr/>
          <p:nvPr/>
        </p:nvSpPr>
        <p:spPr>
          <a:xfrm>
            <a:off x="4586068" y="1112947"/>
            <a:ext cx="279947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t>Brand Awareness</a:t>
            </a:r>
            <a:br>
              <a:rPr lang="en-MY" sz="2000" b="1" dirty="0"/>
            </a:br>
            <a:r>
              <a:rPr lang="en-MY" sz="2000" b="1" dirty="0"/>
              <a:t>(Mediator)</a:t>
            </a:r>
          </a:p>
        </p:txBody>
      </p:sp>
      <p:sp>
        <p:nvSpPr>
          <p:cNvPr id="7" name="Rectangle 6">
            <a:extLst>
              <a:ext uri="{FF2B5EF4-FFF2-40B4-BE49-F238E27FC236}">
                <a16:creationId xmlns:a16="http://schemas.microsoft.com/office/drawing/2014/main" id="{D4436AD7-BB60-49D3-96C1-D3B177838F2C}"/>
              </a:ext>
            </a:extLst>
          </p:cNvPr>
          <p:cNvSpPr/>
          <p:nvPr/>
        </p:nvSpPr>
        <p:spPr>
          <a:xfrm>
            <a:off x="8721970" y="2971800"/>
            <a:ext cx="31159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t>Sales Growth</a:t>
            </a:r>
            <a:br>
              <a:rPr lang="en-MY" sz="2000" b="1" dirty="0"/>
            </a:br>
            <a:r>
              <a:rPr lang="en-MY" sz="2000" b="1" dirty="0"/>
              <a:t>(DV)</a:t>
            </a:r>
          </a:p>
        </p:txBody>
      </p:sp>
      <p:cxnSp>
        <p:nvCxnSpPr>
          <p:cNvPr id="9" name="Straight Arrow Connector 8">
            <a:extLst>
              <a:ext uri="{FF2B5EF4-FFF2-40B4-BE49-F238E27FC236}">
                <a16:creationId xmlns:a16="http://schemas.microsoft.com/office/drawing/2014/main" id="{C0A65B19-B2EC-4331-BBD0-17F077B4B0CC}"/>
              </a:ext>
            </a:extLst>
          </p:cNvPr>
          <p:cNvCxnSpPr>
            <a:cxnSpLocks/>
            <a:stCxn id="6" idx="3"/>
          </p:cNvCxnSpPr>
          <p:nvPr/>
        </p:nvCxnSpPr>
        <p:spPr>
          <a:xfrm>
            <a:off x="7385538" y="157014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149B7EF-BAD8-4D69-8270-B965F31A4D0A}"/>
              </a:ext>
            </a:extLst>
          </p:cNvPr>
          <p:cNvCxnSpPr>
            <a:stCxn id="4" idx="3"/>
            <a:endCxn id="6" idx="1"/>
          </p:cNvCxnSpPr>
          <p:nvPr/>
        </p:nvCxnSpPr>
        <p:spPr>
          <a:xfrm flipV="1">
            <a:off x="3298872" y="1570147"/>
            <a:ext cx="1287196" cy="1616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BD9A6C-A29E-46F0-8E29-3A842227E083}"/>
              </a:ext>
            </a:extLst>
          </p:cNvPr>
          <p:cNvCxnSpPr>
            <a:cxnSpLocks/>
            <a:stCxn id="6" idx="3"/>
          </p:cNvCxnSpPr>
          <p:nvPr/>
        </p:nvCxnSpPr>
        <p:spPr>
          <a:xfrm>
            <a:off x="7385538" y="1570147"/>
            <a:ext cx="1287196" cy="1616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7E7816F-E899-4DF6-AC48-74199EDBD3AB}"/>
              </a:ext>
            </a:extLst>
          </p:cNvPr>
          <p:cNvCxnSpPr>
            <a:stCxn id="4" idx="3"/>
          </p:cNvCxnSpPr>
          <p:nvPr/>
        </p:nvCxnSpPr>
        <p:spPr>
          <a:xfrm>
            <a:off x="3298872" y="3186332"/>
            <a:ext cx="5373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791458D-7B1C-4E15-BD3E-F2520F122C4D}"/>
              </a:ext>
            </a:extLst>
          </p:cNvPr>
          <p:cNvCxnSpPr>
            <a:stCxn id="5" idx="0"/>
          </p:cNvCxnSpPr>
          <p:nvPr/>
        </p:nvCxnSpPr>
        <p:spPr>
          <a:xfrm flipH="1" flipV="1">
            <a:off x="5889672" y="3186332"/>
            <a:ext cx="1" cy="2101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030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Using Conceptual Frameworks in Qualitative Research | Dr Deborah Gabriel">
            <a:extLst>
              <a:ext uri="{FF2B5EF4-FFF2-40B4-BE49-F238E27FC236}">
                <a16:creationId xmlns:a16="http://schemas.microsoft.com/office/drawing/2014/main" id="{2EB6A71B-F95D-492C-8D69-525B1CE6B8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00" r="13934"/>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45D0EE-5535-4916-A6C3-949AA7F2F536}"/>
              </a:ext>
            </a:extLst>
          </p:cNvPr>
          <p:cNvSpPr>
            <a:spLocks noGrp="1"/>
          </p:cNvSpPr>
          <p:nvPr>
            <p:ph type="title"/>
          </p:nvPr>
        </p:nvSpPr>
        <p:spPr>
          <a:xfrm>
            <a:off x="-4" y="365125"/>
            <a:ext cx="4660393" cy="1899912"/>
          </a:xfrm>
        </p:spPr>
        <p:txBody>
          <a:bodyPr>
            <a:normAutofit/>
          </a:bodyPr>
          <a:lstStyle/>
          <a:p>
            <a:r>
              <a:rPr lang="en-MY" sz="4000" b="1" dirty="0">
                <a:solidFill>
                  <a:srgbClr val="002060"/>
                </a:solidFill>
              </a:rPr>
              <a:t>LO3 Develop and Theoretical Framework</a:t>
            </a:r>
          </a:p>
        </p:txBody>
      </p:sp>
      <p:sp>
        <p:nvSpPr>
          <p:cNvPr id="3" name="Content Placeholder 2">
            <a:extLst>
              <a:ext uri="{FF2B5EF4-FFF2-40B4-BE49-F238E27FC236}">
                <a16:creationId xmlns:a16="http://schemas.microsoft.com/office/drawing/2014/main" id="{F9086ACE-DC5C-4DBE-80AD-08028A3BF03D}"/>
              </a:ext>
            </a:extLst>
          </p:cNvPr>
          <p:cNvSpPr>
            <a:spLocks noGrp="1"/>
          </p:cNvSpPr>
          <p:nvPr>
            <p:ph idx="1"/>
          </p:nvPr>
        </p:nvSpPr>
        <p:spPr>
          <a:xfrm>
            <a:off x="-4" y="2434201"/>
            <a:ext cx="4660393" cy="3742762"/>
          </a:xfrm>
        </p:spPr>
        <p:txBody>
          <a:bodyPr>
            <a:normAutofit/>
          </a:bodyPr>
          <a:lstStyle/>
          <a:p>
            <a:pPr marL="0" indent="0">
              <a:lnSpc>
                <a:spcPct val="100000"/>
              </a:lnSpc>
              <a:buNone/>
            </a:pPr>
            <a:r>
              <a:rPr lang="en-US" dirty="0"/>
              <a:t>The theoretical framework represents and elaborates the </a:t>
            </a:r>
            <a:r>
              <a:rPr lang="en-US" b="1" dirty="0"/>
              <a:t>relationships</a:t>
            </a:r>
            <a:r>
              <a:rPr lang="en-US" dirty="0"/>
              <a:t> among the variables, </a:t>
            </a:r>
            <a:r>
              <a:rPr lang="en-US" b="1" dirty="0"/>
              <a:t>explains the theory </a:t>
            </a:r>
            <a:r>
              <a:rPr lang="en-US" dirty="0"/>
              <a:t>underlying these relations, and </a:t>
            </a:r>
            <a:r>
              <a:rPr lang="en-US" b="1" dirty="0"/>
              <a:t>describes the nature and direction of the relationships</a:t>
            </a:r>
            <a:endParaRPr lang="en-MY" b="1" dirty="0"/>
          </a:p>
        </p:txBody>
      </p:sp>
    </p:spTree>
    <p:extLst>
      <p:ext uri="{BB962C8B-B14F-4D97-AF65-F5344CB8AC3E}">
        <p14:creationId xmlns:p14="http://schemas.microsoft.com/office/powerpoint/2010/main" val="436108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D0EE-5535-4916-A6C3-949AA7F2F536}"/>
              </a:ext>
            </a:extLst>
          </p:cNvPr>
          <p:cNvSpPr>
            <a:spLocks noGrp="1"/>
          </p:cNvSpPr>
          <p:nvPr>
            <p:ph type="title"/>
          </p:nvPr>
        </p:nvSpPr>
        <p:spPr>
          <a:xfrm>
            <a:off x="0" y="30162"/>
            <a:ext cx="12192000" cy="650875"/>
          </a:xfrm>
        </p:spPr>
        <p:txBody>
          <a:bodyPr>
            <a:normAutofit fontScale="90000"/>
          </a:bodyPr>
          <a:lstStyle/>
          <a:p>
            <a:r>
              <a:rPr lang="en-MY" b="1" dirty="0">
                <a:solidFill>
                  <a:srgbClr val="FF0000"/>
                </a:solidFill>
              </a:rPr>
              <a:t>Theoretical Framework</a:t>
            </a:r>
          </a:p>
        </p:txBody>
      </p:sp>
      <p:sp>
        <p:nvSpPr>
          <p:cNvPr id="3" name="Content Placeholder 2">
            <a:extLst>
              <a:ext uri="{FF2B5EF4-FFF2-40B4-BE49-F238E27FC236}">
                <a16:creationId xmlns:a16="http://schemas.microsoft.com/office/drawing/2014/main" id="{F9086ACE-DC5C-4DBE-80AD-08028A3BF03D}"/>
              </a:ext>
            </a:extLst>
          </p:cNvPr>
          <p:cNvSpPr>
            <a:spLocks noGrp="1"/>
          </p:cNvSpPr>
          <p:nvPr>
            <p:ph idx="1"/>
          </p:nvPr>
        </p:nvSpPr>
        <p:spPr>
          <a:xfrm>
            <a:off x="0" y="681037"/>
            <a:ext cx="12192000" cy="1382032"/>
          </a:xfrm>
        </p:spPr>
        <p:txBody>
          <a:bodyPr/>
          <a:lstStyle/>
          <a:p>
            <a:pPr marL="0" indent="0">
              <a:buNone/>
            </a:pPr>
            <a:r>
              <a:rPr lang="en-US" dirty="0"/>
              <a:t>The theoretical framework represents and elaborates the </a:t>
            </a:r>
            <a:r>
              <a:rPr lang="en-US" dirty="0">
                <a:solidFill>
                  <a:srgbClr val="FF0000"/>
                </a:solidFill>
              </a:rPr>
              <a:t>relationships among the variables</a:t>
            </a:r>
            <a:r>
              <a:rPr lang="en-US" dirty="0"/>
              <a:t>, </a:t>
            </a:r>
            <a:r>
              <a:rPr lang="en-US" dirty="0">
                <a:solidFill>
                  <a:srgbClr val="FF0000"/>
                </a:solidFill>
              </a:rPr>
              <a:t>explains the theory underlying these relations</a:t>
            </a:r>
            <a:r>
              <a:rPr lang="en-US" dirty="0"/>
              <a:t>, and describes the nature and </a:t>
            </a:r>
            <a:r>
              <a:rPr lang="en-US" dirty="0">
                <a:solidFill>
                  <a:srgbClr val="FF0000"/>
                </a:solidFill>
              </a:rPr>
              <a:t>direction of the relationships </a:t>
            </a:r>
            <a:r>
              <a:rPr lang="en-US" dirty="0"/>
              <a:t>(</a:t>
            </a:r>
            <a:r>
              <a:rPr lang="en-US" sz="2000" i="1" dirty="0"/>
              <a:t>Sekaran and Bougie, 2016</a:t>
            </a:r>
            <a:r>
              <a:rPr lang="en-US" dirty="0"/>
              <a:t>)</a:t>
            </a:r>
            <a:endParaRPr lang="en-MY" dirty="0"/>
          </a:p>
        </p:txBody>
      </p:sp>
      <p:sp>
        <p:nvSpPr>
          <p:cNvPr id="4" name="TextBox 3">
            <a:extLst>
              <a:ext uri="{FF2B5EF4-FFF2-40B4-BE49-F238E27FC236}">
                <a16:creationId xmlns:a16="http://schemas.microsoft.com/office/drawing/2014/main" id="{E07BCB14-32D2-4B77-91D6-2706E102FD3D}"/>
              </a:ext>
            </a:extLst>
          </p:cNvPr>
          <p:cNvSpPr txBox="1"/>
          <p:nvPr/>
        </p:nvSpPr>
        <p:spPr>
          <a:xfrm>
            <a:off x="0" y="1980908"/>
            <a:ext cx="12192000" cy="4893647"/>
          </a:xfrm>
          <a:prstGeom prst="rect">
            <a:avLst/>
          </a:prstGeom>
          <a:noFill/>
        </p:spPr>
        <p:txBody>
          <a:bodyPr wrap="square" rtlCol="0">
            <a:spAutoFit/>
          </a:bodyPr>
          <a:lstStyle/>
          <a:p>
            <a:r>
              <a:rPr lang="en-MY" sz="2400" b="1" dirty="0">
                <a:solidFill>
                  <a:srgbClr val="FF0000"/>
                </a:solidFill>
              </a:rPr>
              <a:t>Three Features</a:t>
            </a:r>
            <a:br>
              <a:rPr lang="en-MY" sz="2400" dirty="0"/>
            </a:br>
            <a:r>
              <a:rPr lang="en-US" sz="2400" dirty="0"/>
              <a:t>1. </a:t>
            </a:r>
            <a:r>
              <a:rPr lang="en-US" sz="2400" b="1" dirty="0">
                <a:solidFill>
                  <a:srgbClr val="002060"/>
                </a:solidFill>
              </a:rPr>
              <a:t>The variables considered relevant to the study should be clearly defined</a:t>
            </a:r>
            <a:r>
              <a:rPr lang="en-US" sz="2400" dirty="0"/>
              <a:t>.</a:t>
            </a:r>
            <a:br>
              <a:rPr lang="en-US" sz="2400" dirty="0"/>
            </a:br>
            <a:r>
              <a:rPr lang="en-US" sz="2400" dirty="0"/>
              <a:t>     Example: Customer satisfaction</a:t>
            </a:r>
          </a:p>
          <a:p>
            <a:r>
              <a:rPr lang="en-US" sz="2400" dirty="0"/>
              <a:t>2. </a:t>
            </a:r>
            <a:r>
              <a:rPr lang="en-US" sz="2400" b="1" dirty="0">
                <a:solidFill>
                  <a:srgbClr val="002060"/>
                </a:solidFill>
              </a:rPr>
              <a:t>A conceptual model that describes the relationships between the variables in the model </a:t>
            </a:r>
          </a:p>
          <a:p>
            <a:pPr algn="l"/>
            <a:r>
              <a:rPr lang="en-MY" sz="2400" b="0" i="0" u="none" strike="noStrike" baseline="0" dirty="0">
                <a:latin typeface="MinionPro-Regular"/>
              </a:rPr>
              <a:t>A conceptual model describes </a:t>
            </a:r>
            <a:r>
              <a:rPr lang="en-US" sz="2400" b="0" i="0" u="none" strike="noStrike" baseline="0" dirty="0">
                <a:latin typeface="MinionPro-Regular"/>
              </a:rPr>
              <a:t>your ideas about how the concepts (variables) in your model are related to each other. - A schematic diagram to visualize the theorized relationships between the variables in your </a:t>
            </a:r>
            <a:r>
              <a:rPr lang="en-MY" sz="2400" b="0" i="0" u="none" strike="noStrike" baseline="0" dirty="0">
                <a:latin typeface="MinionPro-Regular"/>
              </a:rPr>
              <a:t>model</a:t>
            </a:r>
            <a:endParaRPr lang="en-US" sz="2400" dirty="0"/>
          </a:p>
          <a:p>
            <a:r>
              <a:rPr lang="en-US" sz="2400" dirty="0"/>
              <a:t>3. </a:t>
            </a:r>
            <a:r>
              <a:rPr lang="en-US" sz="2400" b="1" dirty="0">
                <a:solidFill>
                  <a:srgbClr val="002060"/>
                </a:solidFill>
              </a:rPr>
              <a:t>A clear explanation of why we expect these relationships to exist.</a:t>
            </a:r>
          </a:p>
          <a:p>
            <a:pPr algn="l"/>
            <a:r>
              <a:rPr lang="en-US" sz="2400" b="0" i="0" u="none" strike="noStrike" baseline="0" dirty="0">
                <a:latin typeface="MinionPro-Regular"/>
              </a:rPr>
              <a:t>A theory attempts to explain relationships between the variables : an explanation should be provided for all the important relationships that are theorized to exist among the variables. </a:t>
            </a:r>
          </a:p>
          <a:p>
            <a:pPr algn="l"/>
            <a:endParaRPr lang="en-US" sz="2400" b="0" i="0" u="none" strike="noStrike" baseline="0" dirty="0">
              <a:latin typeface="MinionPro-Regular"/>
            </a:endParaRPr>
          </a:p>
          <a:p>
            <a:pPr algn="l"/>
            <a:r>
              <a:rPr lang="en-US" sz="2400" b="0" i="0" u="none" strike="noStrike" baseline="0" dirty="0">
                <a:latin typeface="MinionPro-Regular"/>
              </a:rPr>
              <a:t>From the theoretical framework, then, </a:t>
            </a:r>
            <a:r>
              <a:rPr lang="en-US" sz="2400" b="0" i="0" u="none" strike="noStrike" baseline="0" dirty="0">
                <a:solidFill>
                  <a:srgbClr val="002060"/>
                </a:solidFill>
                <a:latin typeface="MinionPro-Regular"/>
              </a:rPr>
              <a:t>testable hypotheses can be developed </a:t>
            </a:r>
            <a:r>
              <a:rPr lang="en-US" sz="2400" b="0" i="0" u="none" strike="noStrike" baseline="0" dirty="0">
                <a:latin typeface="MinionPro-Regular"/>
              </a:rPr>
              <a:t>to examine whether the theory formulated is valid or not.</a:t>
            </a:r>
            <a:endParaRPr lang="en-MY" dirty="0"/>
          </a:p>
        </p:txBody>
      </p:sp>
    </p:spTree>
    <p:extLst>
      <p:ext uri="{BB962C8B-B14F-4D97-AF65-F5344CB8AC3E}">
        <p14:creationId xmlns:p14="http://schemas.microsoft.com/office/powerpoint/2010/main" val="2937797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595B-4FAD-4F5A-93E9-8A9D9C4643DF}"/>
              </a:ext>
            </a:extLst>
          </p:cNvPr>
          <p:cNvSpPr>
            <a:spLocks noGrp="1"/>
          </p:cNvSpPr>
          <p:nvPr>
            <p:ph type="title"/>
          </p:nvPr>
        </p:nvSpPr>
        <p:spPr>
          <a:xfrm>
            <a:off x="0" y="18256"/>
            <a:ext cx="10515600" cy="662782"/>
          </a:xfrm>
        </p:spPr>
        <p:txBody>
          <a:bodyPr>
            <a:normAutofit fontScale="90000"/>
          </a:bodyPr>
          <a:lstStyle/>
          <a:p>
            <a:r>
              <a:rPr lang="en-MY" b="1" dirty="0">
                <a:solidFill>
                  <a:srgbClr val="FF0000"/>
                </a:solidFill>
              </a:rPr>
              <a:t>Theoretical Framework</a:t>
            </a:r>
          </a:p>
        </p:txBody>
      </p:sp>
      <p:sp>
        <p:nvSpPr>
          <p:cNvPr id="3" name="Content Placeholder 2">
            <a:extLst>
              <a:ext uri="{FF2B5EF4-FFF2-40B4-BE49-F238E27FC236}">
                <a16:creationId xmlns:a16="http://schemas.microsoft.com/office/drawing/2014/main" id="{5DF4F3BD-CFD1-4C34-9EC7-AFB7810255D9}"/>
              </a:ext>
            </a:extLst>
          </p:cNvPr>
          <p:cNvSpPr>
            <a:spLocks noGrp="1"/>
          </p:cNvSpPr>
          <p:nvPr>
            <p:ph idx="1"/>
          </p:nvPr>
        </p:nvSpPr>
        <p:spPr>
          <a:xfrm>
            <a:off x="-38396" y="505465"/>
            <a:ext cx="12133943" cy="2613532"/>
          </a:xfrm>
        </p:spPr>
        <p:txBody>
          <a:bodyPr>
            <a:normAutofit lnSpcReduction="10000"/>
          </a:bodyPr>
          <a:lstStyle/>
          <a:p>
            <a:pPr marL="0" indent="0">
              <a:buNone/>
            </a:pPr>
            <a:r>
              <a:rPr lang="en-US" sz="3200" dirty="0"/>
              <a:t>A good theoretical framework identifies and defines the important </a:t>
            </a:r>
            <a:r>
              <a:rPr lang="en-US" sz="3200" dirty="0">
                <a:solidFill>
                  <a:srgbClr val="FF0000"/>
                </a:solidFill>
              </a:rPr>
              <a:t>variables</a:t>
            </a:r>
            <a:r>
              <a:rPr lang="en-US" sz="3200" dirty="0"/>
              <a:t> in the situation that are relevant to the problem and </a:t>
            </a:r>
            <a:r>
              <a:rPr lang="en-US" sz="3200" dirty="0">
                <a:solidFill>
                  <a:srgbClr val="FF0000"/>
                </a:solidFill>
              </a:rPr>
              <a:t>subsequently describes and explains the </a:t>
            </a:r>
            <a:r>
              <a:rPr lang="en-US" sz="3200" dirty="0"/>
              <a:t>interconnections among these variables. </a:t>
            </a:r>
          </a:p>
          <a:p>
            <a:pPr marL="0" indent="0">
              <a:buNone/>
            </a:pPr>
            <a:r>
              <a:rPr lang="en-US" dirty="0">
                <a:solidFill>
                  <a:srgbClr val="002060"/>
                </a:solidFill>
              </a:rPr>
              <a:t>The relationships among the independent variables, the dependent variable(s), and, if applicable, the moderating and mediating variables are elaborated.</a:t>
            </a:r>
            <a:endParaRPr lang="en-MY" dirty="0">
              <a:solidFill>
                <a:srgbClr val="002060"/>
              </a:solidFill>
            </a:endParaRPr>
          </a:p>
        </p:txBody>
      </p:sp>
      <p:cxnSp>
        <p:nvCxnSpPr>
          <p:cNvPr id="8" name="Straight Arrow Connector 7">
            <a:extLst>
              <a:ext uri="{FF2B5EF4-FFF2-40B4-BE49-F238E27FC236}">
                <a16:creationId xmlns:a16="http://schemas.microsoft.com/office/drawing/2014/main" id="{68B1FAF8-4647-4087-8F11-788B5CAD2AA8}"/>
              </a:ext>
            </a:extLst>
          </p:cNvPr>
          <p:cNvCxnSpPr>
            <a:cxnSpLocks/>
          </p:cNvCxnSpPr>
          <p:nvPr/>
        </p:nvCxnSpPr>
        <p:spPr>
          <a:xfrm>
            <a:off x="7681519" y="375266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99DEEC2-031D-455D-8028-80B1848E1850}"/>
              </a:ext>
            </a:extLst>
          </p:cNvPr>
          <p:cNvCxnSpPr>
            <a:cxnSpLocks/>
          </p:cNvCxnSpPr>
          <p:nvPr/>
        </p:nvCxnSpPr>
        <p:spPr>
          <a:xfrm>
            <a:off x="7682974" y="3965761"/>
            <a:ext cx="1205277" cy="62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5DB65D1-B3BA-4234-8FA7-F571D5DBFDA4}"/>
              </a:ext>
            </a:extLst>
          </p:cNvPr>
          <p:cNvCxnSpPr>
            <a:cxnSpLocks/>
          </p:cNvCxnSpPr>
          <p:nvPr/>
        </p:nvCxnSpPr>
        <p:spPr>
          <a:xfrm>
            <a:off x="3071589" y="4846338"/>
            <a:ext cx="57782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C3767BE-06BF-4F0A-8E95-0F5076EBC5E2}"/>
              </a:ext>
            </a:extLst>
          </p:cNvPr>
          <p:cNvCxnSpPr>
            <a:cxnSpLocks/>
          </p:cNvCxnSpPr>
          <p:nvPr/>
        </p:nvCxnSpPr>
        <p:spPr>
          <a:xfrm flipV="1">
            <a:off x="7544301" y="4854053"/>
            <a:ext cx="0" cy="728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A88B2DB-12BD-45DA-90DD-8BA7FB52C384}"/>
              </a:ext>
            </a:extLst>
          </p:cNvPr>
          <p:cNvSpPr txBox="1">
            <a:spLocks/>
          </p:cNvSpPr>
          <p:nvPr/>
        </p:nvSpPr>
        <p:spPr>
          <a:xfrm>
            <a:off x="139701" y="15808"/>
            <a:ext cx="10515600" cy="43316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MY" b="1" dirty="0">
              <a:solidFill>
                <a:srgbClr val="C00000"/>
              </a:solidFill>
            </a:endParaRPr>
          </a:p>
        </p:txBody>
      </p:sp>
      <p:sp>
        <p:nvSpPr>
          <p:cNvPr id="15" name="Rectangle 14">
            <a:extLst>
              <a:ext uri="{FF2B5EF4-FFF2-40B4-BE49-F238E27FC236}">
                <a16:creationId xmlns:a16="http://schemas.microsoft.com/office/drawing/2014/main" id="{15D177AF-D3F5-480D-9576-F1A0CA41FFD5}"/>
              </a:ext>
            </a:extLst>
          </p:cNvPr>
          <p:cNvSpPr/>
          <p:nvPr/>
        </p:nvSpPr>
        <p:spPr>
          <a:xfrm>
            <a:off x="8910097" y="3989709"/>
            <a:ext cx="3106056"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Customer Loyalty</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Dependent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D9F8439-5024-4C69-BC85-2B11B411BBF3}"/>
              </a:ext>
            </a:extLst>
          </p:cNvPr>
          <p:cNvSpPr txBox="1"/>
          <p:nvPr/>
        </p:nvSpPr>
        <p:spPr>
          <a:xfrm>
            <a:off x="0" y="3762558"/>
            <a:ext cx="29318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Independent Variable</a:t>
            </a:r>
          </a:p>
        </p:txBody>
      </p:sp>
      <p:sp>
        <p:nvSpPr>
          <p:cNvPr id="18" name="TextBox 17">
            <a:extLst>
              <a:ext uri="{FF2B5EF4-FFF2-40B4-BE49-F238E27FC236}">
                <a16:creationId xmlns:a16="http://schemas.microsoft.com/office/drawing/2014/main" id="{C0FB21CA-3E67-4637-B8CC-2B44D536F6C8}"/>
              </a:ext>
            </a:extLst>
          </p:cNvPr>
          <p:cNvSpPr txBox="1"/>
          <p:nvPr/>
        </p:nvSpPr>
        <p:spPr>
          <a:xfrm>
            <a:off x="8715737" y="3424331"/>
            <a:ext cx="28828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Dependent Variable</a:t>
            </a:r>
          </a:p>
        </p:txBody>
      </p:sp>
      <p:sp>
        <p:nvSpPr>
          <p:cNvPr id="19" name="Rectangle 18">
            <a:extLst>
              <a:ext uri="{FF2B5EF4-FFF2-40B4-BE49-F238E27FC236}">
                <a16:creationId xmlns:a16="http://schemas.microsoft.com/office/drawing/2014/main" id="{4CB27135-B8F1-4959-B888-6574ADCBAF16}"/>
              </a:ext>
            </a:extLst>
          </p:cNvPr>
          <p:cNvSpPr/>
          <p:nvPr/>
        </p:nvSpPr>
        <p:spPr>
          <a:xfrm>
            <a:off x="3058525" y="5582621"/>
            <a:ext cx="3106056" cy="820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Perceived Risk</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Moderating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977DBD6-8ED3-40A1-892D-6351387BC041}"/>
              </a:ext>
            </a:extLst>
          </p:cNvPr>
          <p:cNvSpPr/>
          <p:nvPr/>
        </p:nvSpPr>
        <p:spPr>
          <a:xfrm>
            <a:off x="6560458" y="5582621"/>
            <a:ext cx="3106056" cy="81298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Gender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Moderating Variable</a:t>
            </a: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7436378-6737-4CAB-9934-407076DAD4A0}"/>
              </a:ext>
            </a:extLst>
          </p:cNvPr>
          <p:cNvSpPr txBox="1"/>
          <p:nvPr/>
        </p:nvSpPr>
        <p:spPr>
          <a:xfrm>
            <a:off x="2989944" y="6322585"/>
            <a:ext cx="3106056"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C00000"/>
                </a:solidFill>
                <a:effectLst/>
                <a:uLnTx/>
                <a:uFillTx/>
                <a:latin typeface="Calibri" panose="020F0502020204030204"/>
                <a:ea typeface="+mn-ea"/>
                <a:cs typeface="+mn-cs"/>
              </a:rPr>
              <a:t>Continuous Variable</a:t>
            </a:r>
          </a:p>
        </p:txBody>
      </p:sp>
      <p:sp>
        <p:nvSpPr>
          <p:cNvPr id="22" name="TextBox 21">
            <a:extLst>
              <a:ext uri="{FF2B5EF4-FFF2-40B4-BE49-F238E27FC236}">
                <a16:creationId xmlns:a16="http://schemas.microsoft.com/office/drawing/2014/main" id="{CAF61252-006C-4422-8F2B-5DCF03E0406E}"/>
              </a:ext>
            </a:extLst>
          </p:cNvPr>
          <p:cNvSpPr txBox="1"/>
          <p:nvPr/>
        </p:nvSpPr>
        <p:spPr>
          <a:xfrm>
            <a:off x="6560458" y="6322585"/>
            <a:ext cx="3106056"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C00000"/>
                </a:solidFill>
                <a:effectLst/>
                <a:uLnTx/>
                <a:uFillTx/>
                <a:latin typeface="Calibri" panose="020F0502020204030204"/>
                <a:ea typeface="+mn-ea"/>
                <a:cs typeface="+mn-cs"/>
              </a:rPr>
              <a:t>Categorical Variable</a:t>
            </a:r>
          </a:p>
        </p:txBody>
      </p:sp>
      <p:sp>
        <p:nvSpPr>
          <p:cNvPr id="25" name="Rectangle 24">
            <a:extLst>
              <a:ext uri="{FF2B5EF4-FFF2-40B4-BE49-F238E27FC236}">
                <a16:creationId xmlns:a16="http://schemas.microsoft.com/office/drawing/2014/main" id="{7E9D35EC-B8AD-4BFE-868A-A5E9D37A0203}"/>
              </a:ext>
            </a:extLst>
          </p:cNvPr>
          <p:cNvSpPr/>
          <p:nvPr/>
        </p:nvSpPr>
        <p:spPr>
          <a:xfrm>
            <a:off x="4712691" y="3091351"/>
            <a:ext cx="2830750" cy="129857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rPr>
              <a:t>Customer Satisfaction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(Mediating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17">
            <a:extLst>
              <a:ext uri="{FF2B5EF4-FFF2-40B4-BE49-F238E27FC236}">
                <a16:creationId xmlns:a16="http://schemas.microsoft.com/office/drawing/2014/main" id="{54C8D1EE-127B-4B54-A78B-E649FFF0EE65}"/>
              </a:ext>
            </a:extLst>
          </p:cNvPr>
          <p:cNvSpPr txBox="1">
            <a:spLocks noChangeArrowheads="1"/>
          </p:cNvSpPr>
          <p:nvPr/>
        </p:nvSpPr>
        <p:spPr bwMode="auto">
          <a:xfrm>
            <a:off x="5763555" y="4920288"/>
            <a:ext cx="552960" cy="329977"/>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algn="ctr" eaLnBrk="1"/>
            <a:r>
              <a:rPr lang="en-US" sz="1600" dirty="0">
                <a:solidFill>
                  <a:schemeClr val="tx1"/>
                </a:solidFill>
              </a:rPr>
              <a:t>c</a:t>
            </a:r>
          </a:p>
        </p:txBody>
      </p:sp>
      <p:sp>
        <p:nvSpPr>
          <p:cNvPr id="29" name="TextBox 17">
            <a:extLst>
              <a:ext uri="{FF2B5EF4-FFF2-40B4-BE49-F238E27FC236}">
                <a16:creationId xmlns:a16="http://schemas.microsoft.com/office/drawing/2014/main" id="{4D082177-6129-4440-BD3B-E814C71C1E46}"/>
              </a:ext>
            </a:extLst>
          </p:cNvPr>
          <p:cNvSpPr txBox="1">
            <a:spLocks noChangeArrowheads="1"/>
          </p:cNvSpPr>
          <p:nvPr/>
        </p:nvSpPr>
        <p:spPr bwMode="auto">
          <a:xfrm>
            <a:off x="3545809" y="3370250"/>
            <a:ext cx="552960" cy="453088"/>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algn="ctr" eaLnBrk="1"/>
            <a:r>
              <a:rPr lang="en-US" dirty="0">
                <a:solidFill>
                  <a:schemeClr val="tx1"/>
                </a:solidFill>
              </a:rPr>
              <a:t>a</a:t>
            </a:r>
          </a:p>
        </p:txBody>
      </p:sp>
      <p:sp>
        <p:nvSpPr>
          <p:cNvPr id="30" name="TextBox 17">
            <a:extLst>
              <a:ext uri="{FF2B5EF4-FFF2-40B4-BE49-F238E27FC236}">
                <a16:creationId xmlns:a16="http://schemas.microsoft.com/office/drawing/2014/main" id="{C3E441A7-60DD-4A0D-818E-D4A52F506E07}"/>
              </a:ext>
            </a:extLst>
          </p:cNvPr>
          <p:cNvSpPr txBox="1">
            <a:spLocks noChangeArrowheads="1"/>
          </p:cNvSpPr>
          <p:nvPr/>
        </p:nvSpPr>
        <p:spPr bwMode="auto">
          <a:xfrm>
            <a:off x="7837006" y="3299954"/>
            <a:ext cx="552960" cy="453088"/>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algn="ctr" eaLnBrk="1"/>
            <a:r>
              <a:rPr lang="en-US" dirty="0">
                <a:solidFill>
                  <a:schemeClr val="tx1"/>
                </a:solidFill>
              </a:rPr>
              <a:t>b</a:t>
            </a:r>
          </a:p>
        </p:txBody>
      </p:sp>
      <p:sp>
        <p:nvSpPr>
          <p:cNvPr id="33" name="Rectangle 32">
            <a:extLst>
              <a:ext uri="{FF2B5EF4-FFF2-40B4-BE49-F238E27FC236}">
                <a16:creationId xmlns:a16="http://schemas.microsoft.com/office/drawing/2014/main" id="{31ED235A-CC26-4AF5-9FC9-B5E16E4C4D62}"/>
              </a:ext>
            </a:extLst>
          </p:cNvPr>
          <p:cNvSpPr/>
          <p:nvPr/>
        </p:nvSpPr>
        <p:spPr>
          <a:xfrm>
            <a:off x="139701" y="4141462"/>
            <a:ext cx="2931888"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Service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(Independent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Arrow Connector 37">
            <a:extLst>
              <a:ext uri="{FF2B5EF4-FFF2-40B4-BE49-F238E27FC236}">
                <a16:creationId xmlns:a16="http://schemas.microsoft.com/office/drawing/2014/main" id="{6926E51A-2950-4FD8-B654-10319EAE88B6}"/>
              </a:ext>
            </a:extLst>
          </p:cNvPr>
          <p:cNvCxnSpPr>
            <a:cxnSpLocks/>
          </p:cNvCxnSpPr>
          <p:nvPr/>
        </p:nvCxnSpPr>
        <p:spPr>
          <a:xfrm flipV="1">
            <a:off x="3071589" y="3760756"/>
            <a:ext cx="1539964" cy="70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5AFC186-60B4-4EC5-930D-F638D66F5B0D}"/>
              </a:ext>
            </a:extLst>
          </p:cNvPr>
          <p:cNvCxnSpPr>
            <a:cxnSpLocks/>
            <a:stCxn id="19" idx="0"/>
          </p:cNvCxnSpPr>
          <p:nvPr/>
        </p:nvCxnSpPr>
        <p:spPr>
          <a:xfrm flipH="1" flipV="1">
            <a:off x="4611552" y="4935178"/>
            <a:ext cx="1" cy="647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3081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1"/>
            <a:ext cx="9833548" cy="730658"/>
          </a:xfrm>
        </p:spPr>
        <p:txBody>
          <a:bodyPr>
            <a:normAutofit/>
          </a:bodyPr>
          <a:lstStyle/>
          <a:p>
            <a:pPr algn="ctr"/>
            <a:r>
              <a:rPr lang="en-US" sz="4000" b="1" dirty="0">
                <a:solidFill>
                  <a:srgbClr val="FFFFFF"/>
                </a:solidFill>
              </a:rPr>
              <a:t>Theoretical Framework</a:t>
            </a:r>
          </a:p>
        </p:txBody>
      </p:sp>
      <p:sp>
        <p:nvSpPr>
          <p:cNvPr id="4" name="Footer Placeholder 3"/>
          <p:cNvSpPr>
            <a:spLocks noGrp="1"/>
          </p:cNvSpPr>
          <p:nvPr>
            <p:ph type="ftr" sz="quarter" idx="10"/>
          </p:nvPr>
        </p:nvSpPr>
        <p:spPr>
          <a:xfrm>
            <a:off x="805661" y="6223702"/>
            <a:ext cx="6584750" cy="314067"/>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898989"/>
                </a:solidFill>
                <a:effectLst/>
                <a:uLnTx/>
                <a:uFillTx/>
                <a:latin typeface="Calibri" panose="020F0502020204030204"/>
                <a:ea typeface="+mn-ea"/>
                <a:cs typeface="+mn-cs"/>
              </a:rPr>
              <a:t>Dr Jugindar Singh</a:t>
            </a:r>
          </a:p>
        </p:txBody>
      </p:sp>
      <p:sp>
        <p:nvSpPr>
          <p:cNvPr id="10" name="TextBox 9">
            <a:extLst>
              <a:ext uri="{FF2B5EF4-FFF2-40B4-BE49-F238E27FC236}">
                <a16:creationId xmlns:a16="http://schemas.microsoft.com/office/drawing/2014/main" id="{9DF2D0D1-3A18-4AF7-91A4-78F4AD5E2796}"/>
              </a:ext>
            </a:extLst>
          </p:cNvPr>
          <p:cNvSpPr txBox="1"/>
          <p:nvPr/>
        </p:nvSpPr>
        <p:spPr>
          <a:xfrm>
            <a:off x="0" y="1763579"/>
            <a:ext cx="12192000" cy="461665"/>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Theories are formulated to explain, predict, and understand phenomena</a:t>
            </a:r>
            <a:endParaRPr kumimoji="0" lang="en-MY"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E065EE8-1EFB-479C-A96C-5590BD775E72}"/>
              </a:ext>
            </a:extLst>
          </p:cNvPr>
          <p:cNvSpPr txBox="1"/>
          <p:nvPr/>
        </p:nvSpPr>
        <p:spPr>
          <a:xfrm>
            <a:off x="-152" y="2217280"/>
            <a:ext cx="12192000" cy="954107"/>
          </a:xfrm>
          <a:prstGeom prst="rect">
            <a:avLst/>
          </a:prstGeom>
          <a:solidFill>
            <a:schemeClr val="bg1"/>
          </a:solid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Example</a:t>
            </a:r>
            <a:r>
              <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rPr>
              <a:t>: The relationship between commitment and intention to leave among employees in the education sector in Malaysia</a:t>
            </a:r>
            <a:endParaRPr kumimoji="0" lang="en-MY"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532CA7E-F232-4041-9B47-29361CB185A8}"/>
              </a:ext>
            </a:extLst>
          </p:cNvPr>
          <p:cNvSpPr txBox="1"/>
          <p:nvPr/>
        </p:nvSpPr>
        <p:spPr>
          <a:xfrm>
            <a:off x="61989" y="6120597"/>
            <a:ext cx="1219184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Meyer, J. P.; Allen, N. J. (1991). "A three-component conceptualization of organizational commitment". Human Resource Management Review. 1: 61–89. </a:t>
            </a:r>
            <a:endPar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D93BD16-27CC-4BFC-88D5-88403E2B04F2}"/>
              </a:ext>
            </a:extLst>
          </p:cNvPr>
          <p:cNvSpPr txBox="1"/>
          <p:nvPr/>
        </p:nvSpPr>
        <p:spPr>
          <a:xfrm>
            <a:off x="61989" y="3618373"/>
            <a:ext cx="416083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Affective commitment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Continuance commitment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800" b="0" i="0" u="none" strike="noStrike" kern="1200" cap="none" spc="0" normalizeH="0" baseline="0" noProof="0" dirty="0">
                <a:ln>
                  <a:noFill/>
                </a:ln>
                <a:solidFill>
                  <a:srgbClr val="FF0000"/>
                </a:solidFill>
                <a:effectLst/>
                <a:uLnTx/>
                <a:uFillTx/>
                <a:latin typeface="Calibri" panose="020F0502020204030204"/>
                <a:ea typeface="+mn-ea"/>
                <a:cs typeface="+mn-cs"/>
              </a:rPr>
              <a:t>Normative commitment</a:t>
            </a:r>
          </a:p>
        </p:txBody>
      </p:sp>
      <p:sp>
        <p:nvSpPr>
          <p:cNvPr id="18" name="Rectangle 17">
            <a:extLst>
              <a:ext uri="{FF2B5EF4-FFF2-40B4-BE49-F238E27FC236}">
                <a16:creationId xmlns:a16="http://schemas.microsoft.com/office/drawing/2014/main" id="{3D9982A7-5EB0-49BC-967F-D14CDF03C9C1}"/>
              </a:ext>
            </a:extLst>
          </p:cNvPr>
          <p:cNvSpPr/>
          <p:nvPr/>
        </p:nvSpPr>
        <p:spPr>
          <a:xfrm>
            <a:off x="4284664" y="3164087"/>
            <a:ext cx="28432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Affective Commitment</a:t>
            </a:r>
          </a:p>
        </p:txBody>
      </p:sp>
      <p:sp>
        <p:nvSpPr>
          <p:cNvPr id="19" name="Rectangle 18">
            <a:extLst>
              <a:ext uri="{FF2B5EF4-FFF2-40B4-BE49-F238E27FC236}">
                <a16:creationId xmlns:a16="http://schemas.microsoft.com/office/drawing/2014/main" id="{F0AC9B52-2EDA-4C5F-B217-6163C5FEB6E4}"/>
              </a:ext>
            </a:extLst>
          </p:cNvPr>
          <p:cNvSpPr/>
          <p:nvPr/>
        </p:nvSpPr>
        <p:spPr>
          <a:xfrm>
            <a:off x="4284664" y="4139193"/>
            <a:ext cx="28432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Continuance Commitment</a:t>
            </a:r>
          </a:p>
        </p:txBody>
      </p:sp>
      <p:sp>
        <p:nvSpPr>
          <p:cNvPr id="20" name="Rectangle 19">
            <a:extLst>
              <a:ext uri="{FF2B5EF4-FFF2-40B4-BE49-F238E27FC236}">
                <a16:creationId xmlns:a16="http://schemas.microsoft.com/office/drawing/2014/main" id="{4F897D06-A8B1-4F25-8C1A-338B0875DA0E}"/>
              </a:ext>
            </a:extLst>
          </p:cNvPr>
          <p:cNvSpPr/>
          <p:nvPr/>
        </p:nvSpPr>
        <p:spPr>
          <a:xfrm>
            <a:off x="4284664" y="5217660"/>
            <a:ext cx="28432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Normative Commitment</a:t>
            </a:r>
          </a:p>
        </p:txBody>
      </p:sp>
      <p:sp>
        <p:nvSpPr>
          <p:cNvPr id="21" name="Rectangle 20">
            <a:extLst>
              <a:ext uri="{FF2B5EF4-FFF2-40B4-BE49-F238E27FC236}">
                <a16:creationId xmlns:a16="http://schemas.microsoft.com/office/drawing/2014/main" id="{0796E666-92F4-4CAA-BAF1-BFD3C98B351C}"/>
              </a:ext>
            </a:extLst>
          </p:cNvPr>
          <p:cNvSpPr/>
          <p:nvPr/>
        </p:nvSpPr>
        <p:spPr>
          <a:xfrm>
            <a:off x="8823326" y="3994121"/>
            <a:ext cx="284321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000" b="1" i="0" u="none" strike="noStrike" kern="1200" cap="none" spc="0" normalizeH="0" baseline="0" noProof="0" dirty="0">
                <a:ln>
                  <a:noFill/>
                </a:ln>
                <a:solidFill>
                  <a:prstClr val="white"/>
                </a:solidFill>
                <a:effectLst/>
                <a:uLnTx/>
                <a:uFillTx/>
                <a:latin typeface="Calibri" panose="020F0502020204030204"/>
                <a:ea typeface="+mn-ea"/>
                <a:cs typeface="+mn-cs"/>
              </a:rPr>
              <a:t>Intention to leave</a:t>
            </a:r>
          </a:p>
        </p:txBody>
      </p:sp>
      <p:cxnSp>
        <p:nvCxnSpPr>
          <p:cNvPr id="23" name="Straight Arrow Connector 22">
            <a:extLst>
              <a:ext uri="{FF2B5EF4-FFF2-40B4-BE49-F238E27FC236}">
                <a16:creationId xmlns:a16="http://schemas.microsoft.com/office/drawing/2014/main" id="{B6D416A8-1780-43F1-BB93-C8DEE5094F28}"/>
              </a:ext>
            </a:extLst>
          </p:cNvPr>
          <p:cNvCxnSpPr>
            <a:stCxn id="18" idx="3"/>
          </p:cNvCxnSpPr>
          <p:nvPr/>
        </p:nvCxnSpPr>
        <p:spPr>
          <a:xfrm>
            <a:off x="7127876" y="3621287"/>
            <a:ext cx="1695450" cy="597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26E0D09-BEFD-449D-910D-E19CC9627CB5}"/>
              </a:ext>
            </a:extLst>
          </p:cNvPr>
          <p:cNvCxnSpPr>
            <a:stCxn id="19" idx="3"/>
            <a:endCxn id="21" idx="1"/>
          </p:cNvCxnSpPr>
          <p:nvPr/>
        </p:nvCxnSpPr>
        <p:spPr>
          <a:xfrm flipV="1">
            <a:off x="7127876" y="4451321"/>
            <a:ext cx="1695450" cy="145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521656E-2814-42EF-AF8A-72D45306808C}"/>
              </a:ext>
            </a:extLst>
          </p:cNvPr>
          <p:cNvCxnSpPr>
            <a:stCxn id="20" idx="3"/>
          </p:cNvCxnSpPr>
          <p:nvPr/>
        </p:nvCxnSpPr>
        <p:spPr>
          <a:xfrm flipV="1">
            <a:off x="7127876" y="4655996"/>
            <a:ext cx="1684337" cy="1018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509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50FDA-8457-4460-A329-47CCA3D9ED2E}"/>
              </a:ext>
            </a:extLst>
          </p:cNvPr>
          <p:cNvSpPr>
            <a:spLocks noGrp="1"/>
          </p:cNvSpPr>
          <p:nvPr>
            <p:ph type="title"/>
          </p:nvPr>
        </p:nvSpPr>
        <p:spPr>
          <a:xfrm>
            <a:off x="0" y="179388"/>
            <a:ext cx="12192000" cy="1049338"/>
          </a:xfrm>
        </p:spPr>
        <p:txBody>
          <a:bodyPr>
            <a:noAutofit/>
          </a:bodyPr>
          <a:lstStyle/>
          <a:p>
            <a:r>
              <a:rPr lang="en-US" sz="2800" dirty="0">
                <a:solidFill>
                  <a:srgbClr val="FF0000"/>
                </a:solidFill>
                <a:latin typeface="Abadi" panose="020B0604020104020204" pitchFamily="34" charset="0"/>
              </a:rPr>
              <a:t>Example</a:t>
            </a:r>
            <a:r>
              <a:rPr lang="en-US" sz="2800" dirty="0">
                <a:solidFill>
                  <a:schemeClr val="accent5">
                    <a:lumMod val="50000"/>
                  </a:schemeClr>
                </a:solidFill>
                <a:latin typeface="Abadi" panose="020B0604020104020204" pitchFamily="34" charset="0"/>
              </a:rPr>
              <a:t>: The relationship between service quality, customer satisfaction, and customer loyalty in the higher education industry in Malaysia</a:t>
            </a:r>
            <a:br>
              <a:rPr lang="en-US" sz="2800" dirty="0">
                <a:solidFill>
                  <a:schemeClr val="accent5">
                    <a:lumMod val="50000"/>
                  </a:schemeClr>
                </a:solidFill>
                <a:latin typeface="Abadi" panose="020B0604020104020204" pitchFamily="34" charset="0"/>
              </a:rPr>
            </a:br>
            <a:endParaRPr lang="en-MY" sz="2800" dirty="0"/>
          </a:p>
        </p:txBody>
      </p:sp>
      <p:pic>
        <p:nvPicPr>
          <p:cNvPr id="3" name="Picture 2">
            <a:extLst>
              <a:ext uri="{FF2B5EF4-FFF2-40B4-BE49-F238E27FC236}">
                <a16:creationId xmlns:a16="http://schemas.microsoft.com/office/drawing/2014/main" id="{EC69F0D7-121C-4126-AC48-708FEC7C193C}"/>
              </a:ext>
            </a:extLst>
          </p:cNvPr>
          <p:cNvPicPr>
            <a:picLocks noChangeAspect="1"/>
          </p:cNvPicPr>
          <p:nvPr/>
        </p:nvPicPr>
        <p:blipFill>
          <a:blip r:embed="rId2"/>
          <a:stretch>
            <a:fillRect/>
          </a:stretch>
        </p:blipFill>
        <p:spPr>
          <a:xfrm>
            <a:off x="0" y="966634"/>
            <a:ext cx="6341805" cy="5219700"/>
          </a:xfrm>
          <a:prstGeom prst="rect">
            <a:avLst/>
          </a:prstGeom>
          <a:ln>
            <a:solidFill>
              <a:schemeClr val="accent1"/>
            </a:solidFill>
          </a:ln>
        </p:spPr>
      </p:pic>
      <p:pic>
        <p:nvPicPr>
          <p:cNvPr id="6" name="Picture 5">
            <a:extLst>
              <a:ext uri="{FF2B5EF4-FFF2-40B4-BE49-F238E27FC236}">
                <a16:creationId xmlns:a16="http://schemas.microsoft.com/office/drawing/2014/main" id="{959CE52D-2229-4DFA-A3A2-697A7B53355D}"/>
              </a:ext>
            </a:extLst>
          </p:cNvPr>
          <p:cNvPicPr>
            <a:picLocks noChangeAspect="1"/>
          </p:cNvPicPr>
          <p:nvPr/>
        </p:nvPicPr>
        <p:blipFill>
          <a:blip r:embed="rId3"/>
          <a:stretch>
            <a:fillRect/>
          </a:stretch>
        </p:blipFill>
        <p:spPr>
          <a:xfrm>
            <a:off x="6414165" y="966634"/>
            <a:ext cx="5705475" cy="4752975"/>
          </a:xfrm>
          <a:prstGeom prst="rect">
            <a:avLst/>
          </a:prstGeom>
          <a:ln>
            <a:solidFill>
              <a:schemeClr val="accent1"/>
            </a:solidFill>
          </a:ln>
        </p:spPr>
      </p:pic>
      <p:sp>
        <p:nvSpPr>
          <p:cNvPr id="11" name="TextBox 10">
            <a:extLst>
              <a:ext uri="{FF2B5EF4-FFF2-40B4-BE49-F238E27FC236}">
                <a16:creationId xmlns:a16="http://schemas.microsoft.com/office/drawing/2014/main" id="{77BC44C2-451A-4582-96EB-7D293C7C133F}"/>
              </a:ext>
            </a:extLst>
          </p:cNvPr>
          <p:cNvSpPr txBox="1"/>
          <p:nvPr/>
        </p:nvSpPr>
        <p:spPr>
          <a:xfrm>
            <a:off x="6414165" y="5719609"/>
            <a:ext cx="5705475" cy="830997"/>
          </a:xfrm>
          <a:prstGeom prst="rect">
            <a:avLst/>
          </a:prstGeom>
          <a:noFill/>
          <a:ln>
            <a:solidFill>
              <a:schemeClr val="accent1"/>
            </a:solidFill>
          </a:ln>
        </p:spPr>
        <p:txBody>
          <a:bodyPr wrap="square">
            <a:spAutoFit/>
          </a:bodyPr>
          <a:lstStyle/>
          <a:p>
            <a:r>
              <a:rPr lang="en-US" sz="1600" b="1" dirty="0">
                <a:solidFill>
                  <a:schemeClr val="accent5">
                    <a:lumMod val="50000"/>
                  </a:schemeClr>
                </a:solidFill>
              </a:rPr>
              <a:t>Figure 1.2d: Modeling the influence of service quality performance on customer loyalty using customer satisfaction as a mediating variable.</a:t>
            </a:r>
            <a:endParaRPr lang="en-MY" sz="1600" b="1" dirty="0">
              <a:solidFill>
                <a:schemeClr val="accent5">
                  <a:lumMod val="50000"/>
                </a:schemeClr>
              </a:solidFill>
            </a:endParaRPr>
          </a:p>
        </p:txBody>
      </p:sp>
    </p:spTree>
    <p:extLst>
      <p:ext uri="{BB962C8B-B14F-4D97-AF65-F5344CB8AC3E}">
        <p14:creationId xmlns:p14="http://schemas.microsoft.com/office/powerpoint/2010/main" val="356611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877438" y="76200"/>
            <a:ext cx="8684200" cy="609600"/>
          </a:xfrm>
        </p:spPr>
        <p:txBody>
          <a:bodyPr>
            <a:normAutofit fontScale="90000"/>
          </a:bodyPr>
          <a:lstStyle/>
          <a:p>
            <a:r>
              <a:rPr lang="en-US" b="1" dirty="0">
                <a:solidFill>
                  <a:srgbClr val="FF0000"/>
                </a:solidFill>
              </a:rPr>
              <a:t>Theory </a:t>
            </a:r>
          </a:p>
        </p:txBody>
      </p:sp>
      <p:sp>
        <p:nvSpPr>
          <p:cNvPr id="3" name="Rectangle 2"/>
          <p:cNvSpPr/>
          <p:nvPr/>
        </p:nvSpPr>
        <p:spPr>
          <a:xfrm>
            <a:off x="1877438" y="631706"/>
            <a:ext cx="6860162" cy="6247864"/>
          </a:xfrm>
          <a:prstGeom prst="rect">
            <a:avLst/>
          </a:prstGeom>
          <a:solidFill>
            <a:schemeClr val="bg1"/>
          </a:solidFill>
          <a:ln>
            <a:solidFill>
              <a:srgbClr val="FF0000"/>
            </a:solidFill>
          </a:ln>
        </p:spPr>
        <p:txBody>
          <a:bodyPr wrap="square">
            <a:spAutoFit/>
          </a:bodyPr>
          <a:lstStyle/>
          <a:p>
            <a:pPr algn="l"/>
            <a:r>
              <a:rPr lang="en-US" sz="2800" b="0" i="0" u="none" strike="noStrike" baseline="0" dirty="0">
                <a:solidFill>
                  <a:srgbClr val="000000"/>
                </a:solidFill>
                <a:latin typeface="MinionPro-Regular"/>
              </a:rPr>
              <a:t>Theories are formulated to </a:t>
            </a:r>
            <a:r>
              <a:rPr lang="en-US" sz="2800" b="1" i="0" u="none" strike="noStrike" baseline="0" dirty="0">
                <a:solidFill>
                  <a:srgbClr val="FF0000"/>
                </a:solidFill>
                <a:latin typeface="MinionPro-Regular"/>
              </a:rPr>
              <a:t>explain, predict, and understand</a:t>
            </a:r>
            <a:r>
              <a:rPr lang="en-US" sz="2800" b="0" i="0" u="none" strike="noStrike" baseline="0" dirty="0">
                <a:solidFill>
                  <a:srgbClr val="000000"/>
                </a:solidFill>
                <a:latin typeface="MinionPro-Regular"/>
              </a:rPr>
              <a:t> phenomena and, in many cases, to challenge and extend existing knowledge within the limits of critical bounding assumptions. </a:t>
            </a:r>
          </a:p>
          <a:p>
            <a:pPr algn="l"/>
            <a:endParaRPr lang="en-US" sz="2800" b="0" i="0" u="none" strike="noStrike" baseline="0" dirty="0">
              <a:solidFill>
                <a:srgbClr val="000000"/>
              </a:solidFill>
              <a:latin typeface="MinionPro-Regular"/>
            </a:endParaRPr>
          </a:p>
          <a:p>
            <a:pPr algn="l"/>
            <a:r>
              <a:rPr lang="en-US" sz="2000" b="0" i="0" u="none" strike="noStrike" baseline="0" dirty="0">
                <a:solidFill>
                  <a:srgbClr val="000000"/>
                </a:solidFill>
                <a:latin typeface="MinionPro-Regular"/>
              </a:rPr>
              <a:t>Abend, Gabriel. "The Meaning of Theory." Sociological Theory 26 (June 2008): 173–199; Swanson, Richard A. Theory Building in Applied Disciplines. San Francisco, CA: Berrett-Koehler Publishers 2013.</a:t>
            </a:r>
            <a:endParaRPr lang="en-US" sz="1400" i="1" dirty="0">
              <a:solidFill>
                <a:srgbClr val="000000"/>
              </a:solidFill>
              <a:latin typeface="Abadi" panose="020B0604020104020204" pitchFamily="34" charset="0"/>
            </a:endParaRPr>
          </a:p>
          <a:p>
            <a:r>
              <a:rPr lang="en-US" sz="2800" dirty="0">
                <a:solidFill>
                  <a:srgbClr val="000000"/>
                </a:solidFill>
              </a:rPr>
              <a:t>Theories are not: List of references/data/variables/hypothesis</a:t>
            </a:r>
          </a:p>
          <a:p>
            <a:r>
              <a:rPr lang="en-US" sz="2400" dirty="0">
                <a:solidFill>
                  <a:srgbClr val="FF0000"/>
                </a:solidFill>
              </a:rPr>
              <a:t>Examples: </a:t>
            </a:r>
          </a:p>
          <a:p>
            <a:pPr marL="457200" indent="-457200">
              <a:buAutoNum type="arabicPeriod"/>
            </a:pPr>
            <a:r>
              <a:rPr lang="en-US" sz="2400" dirty="0">
                <a:solidFill>
                  <a:srgbClr val="000000"/>
                </a:solidFill>
              </a:rPr>
              <a:t>Theory of Reasoned Action</a:t>
            </a:r>
          </a:p>
          <a:p>
            <a:pPr marL="457200" indent="-457200">
              <a:buAutoNum type="arabicPeriod"/>
            </a:pPr>
            <a:r>
              <a:rPr lang="en-US" sz="2400" dirty="0">
                <a:solidFill>
                  <a:srgbClr val="000000"/>
                </a:solidFill>
              </a:rPr>
              <a:t>Social Learning Theory</a:t>
            </a:r>
          </a:p>
          <a:p>
            <a:pPr marL="457200" indent="-457200">
              <a:buAutoNum type="arabicPeriod"/>
            </a:pPr>
            <a:r>
              <a:rPr lang="en-US" sz="2400" dirty="0">
                <a:solidFill>
                  <a:srgbClr val="000000"/>
                </a:solidFill>
              </a:rPr>
              <a:t>Maslow Hierarch of Needs</a:t>
            </a:r>
          </a:p>
        </p:txBody>
      </p:sp>
      <p:sp>
        <p:nvSpPr>
          <p:cNvPr id="4" name="Footer Placeholder 3"/>
          <p:cNvSpPr>
            <a:spLocks noGrp="1"/>
          </p:cNvSpPr>
          <p:nvPr>
            <p:ph type="ftr" sz="quarter" idx="10"/>
          </p:nvPr>
        </p:nvSpPr>
        <p:spPr/>
        <p:txBody>
          <a:bodyPr/>
          <a:lstStyle/>
          <a:p>
            <a:r>
              <a:rPr lang="en-US">
                <a:solidFill>
                  <a:srgbClr val="000000"/>
                </a:solidFill>
              </a:rPr>
              <a:t>Dr Jugindar Singh</a:t>
            </a:r>
          </a:p>
        </p:txBody>
      </p:sp>
      <p:sp>
        <p:nvSpPr>
          <p:cNvPr id="2" name="Rectangle 1"/>
          <p:cNvSpPr/>
          <p:nvPr/>
        </p:nvSpPr>
        <p:spPr>
          <a:xfrm rot="16200000">
            <a:off x="-2501065" y="2501067"/>
            <a:ext cx="6879572" cy="1877437"/>
          </a:xfrm>
          <a:prstGeom prst="rect">
            <a:avLst/>
          </a:prstGeom>
          <a:solidFill>
            <a:schemeClr val="accent2"/>
          </a:solidFill>
        </p:spPr>
        <p:txBody>
          <a:bodyPr wrap="square">
            <a:spAutoFit/>
          </a:bodyPr>
          <a:lstStyle/>
          <a:p>
            <a:pPr algn="ctr"/>
            <a:r>
              <a:rPr lang="en-US" sz="3200" b="1" dirty="0">
                <a:solidFill>
                  <a:schemeClr val="bg1"/>
                </a:solidFill>
              </a:rPr>
              <a:t>Theory</a:t>
            </a:r>
          </a:p>
          <a:p>
            <a:pPr algn="ctr"/>
            <a:r>
              <a:rPr lang="en-US" sz="2800" b="1" dirty="0">
                <a:solidFill>
                  <a:schemeClr val="bg1"/>
                </a:solidFill>
              </a:rPr>
              <a:t>Organizes information</a:t>
            </a:r>
          </a:p>
          <a:p>
            <a:pPr algn="ctr"/>
            <a:r>
              <a:rPr lang="en-US" sz="2800" b="1" dirty="0">
                <a:solidFill>
                  <a:schemeClr val="bg1"/>
                </a:solidFill>
              </a:rPr>
              <a:t>Helps explain past events</a:t>
            </a:r>
          </a:p>
          <a:p>
            <a:pPr algn="ctr"/>
            <a:r>
              <a:rPr lang="en-US" sz="2800" b="1" dirty="0">
                <a:solidFill>
                  <a:schemeClr val="bg1"/>
                </a:solidFill>
              </a:rPr>
              <a:t>Predicts new events</a:t>
            </a:r>
          </a:p>
        </p:txBody>
      </p:sp>
      <p:sp>
        <p:nvSpPr>
          <p:cNvPr id="7" name="TextBox 6">
            <a:extLst>
              <a:ext uri="{FF2B5EF4-FFF2-40B4-BE49-F238E27FC236}">
                <a16:creationId xmlns:a16="http://schemas.microsoft.com/office/drawing/2014/main" id="{25480FE9-D012-4FD5-8909-9CDE6B018B9E}"/>
              </a:ext>
            </a:extLst>
          </p:cNvPr>
          <p:cNvSpPr txBox="1"/>
          <p:nvPr/>
        </p:nvSpPr>
        <p:spPr>
          <a:xfrm>
            <a:off x="8737600" y="2059668"/>
            <a:ext cx="3454399" cy="390876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Purpose of Theory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Prediction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Understanding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solidFill>
                  <a:srgbClr val="002060"/>
                </a:solidFill>
                <a:latin typeface="Calibri" panose="020F0502020204030204"/>
              </a:rPr>
              <a:t>Explanation</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000"/>
              </a:spcBef>
              <a:spcAft>
                <a:spcPts val="0"/>
              </a:spcAft>
              <a:buClrTx/>
              <a:buSzTx/>
              <a:tabLst/>
              <a:defRPr/>
            </a:pPr>
            <a:r>
              <a:rPr lang="en-US" sz="2800" dirty="0">
                <a:solidFill>
                  <a:prstClr val="black"/>
                </a:solidFill>
                <a:latin typeface="Calibri" panose="020F0502020204030204"/>
              </a:rPr>
              <a:t>Of a Phenomena</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6478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Types of Conceptual Frameworks</a:t>
            </a:r>
          </a:p>
        </p:txBody>
      </p:sp>
      <p:sp>
        <p:nvSpPr>
          <p:cNvPr id="3" name="Content Placeholder 2"/>
          <p:cNvSpPr>
            <a:spLocks noGrp="1"/>
          </p:cNvSpPr>
          <p:nvPr>
            <p:ph idx="1"/>
          </p:nvPr>
        </p:nvSpPr>
        <p:spPr>
          <a:xfrm>
            <a:off x="1179226" y="3092970"/>
            <a:ext cx="9833548" cy="2693976"/>
          </a:xfrm>
        </p:spPr>
        <p:txBody>
          <a:bodyPr>
            <a:normAutofit/>
          </a:bodyPr>
          <a:lstStyle/>
          <a:p>
            <a:r>
              <a:rPr lang="en-US" dirty="0">
                <a:solidFill>
                  <a:srgbClr val="000000"/>
                </a:solidFill>
              </a:rPr>
              <a:t>Conceptual framework of Correlational studies</a:t>
            </a:r>
          </a:p>
          <a:p>
            <a:endParaRPr lang="en-US" dirty="0">
              <a:solidFill>
                <a:srgbClr val="000000"/>
              </a:solidFill>
            </a:endParaRPr>
          </a:p>
          <a:p>
            <a:r>
              <a:rPr lang="en-US" dirty="0">
                <a:solidFill>
                  <a:srgbClr val="000000"/>
                </a:solidFill>
              </a:rPr>
              <a:t>Conceptual Framework of Path studies</a:t>
            </a:r>
          </a:p>
          <a:p>
            <a:endParaRPr lang="en-US" dirty="0">
              <a:solidFill>
                <a:srgbClr val="000000"/>
              </a:solidFill>
            </a:endParaRPr>
          </a:p>
          <a:p>
            <a:r>
              <a:rPr lang="en-US" dirty="0">
                <a:solidFill>
                  <a:srgbClr val="000000"/>
                </a:solidFill>
              </a:rPr>
              <a:t>Conceptual Framework of Regression studies</a:t>
            </a:r>
          </a:p>
          <a:p>
            <a:endParaRPr lang="en-US" sz="2000" dirty="0">
              <a:solidFill>
                <a:srgbClr val="000000"/>
              </a:solidFill>
            </a:endParaRPr>
          </a:p>
        </p:txBody>
      </p:sp>
      <p:sp>
        <p:nvSpPr>
          <p:cNvPr id="4" name="Footer Placeholder 3"/>
          <p:cNvSpPr>
            <a:spLocks noGrp="1"/>
          </p:cNvSpPr>
          <p:nvPr>
            <p:ph type="ftr" sz="quarter" idx="10"/>
          </p:nvPr>
        </p:nvSpPr>
        <p:spPr>
          <a:xfrm>
            <a:off x="805661" y="6223702"/>
            <a:ext cx="6584750" cy="314067"/>
          </a:xfrm>
        </p:spPr>
        <p:txBody>
          <a:bodyPr>
            <a:normAutofit/>
          </a:bodyPr>
          <a:lstStyle/>
          <a:p>
            <a:pPr>
              <a:spcAft>
                <a:spcPts val="600"/>
              </a:spcAft>
            </a:pPr>
            <a:r>
              <a:rPr lang="en-US" sz="1000">
                <a:solidFill>
                  <a:srgbClr val="898989"/>
                </a:solidFill>
              </a:rPr>
              <a:t>Dr Jugindar Singh</a:t>
            </a:r>
          </a:p>
        </p:txBody>
      </p:sp>
    </p:spTree>
    <p:extLst>
      <p:ext uri="{BB962C8B-B14F-4D97-AF65-F5344CB8AC3E}">
        <p14:creationId xmlns:p14="http://schemas.microsoft.com/office/powerpoint/2010/main" val="21922931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563562"/>
          </a:xfrm>
        </p:spPr>
        <p:txBody>
          <a:bodyPr>
            <a:normAutofit fontScale="90000"/>
          </a:bodyPr>
          <a:lstStyle/>
          <a:p>
            <a:r>
              <a:rPr lang="en-US" b="1" dirty="0">
                <a:solidFill>
                  <a:srgbClr val="FF0000"/>
                </a:solidFill>
              </a:rPr>
              <a:t>Correlational studies</a:t>
            </a:r>
          </a:p>
        </p:txBody>
      </p:sp>
      <p:sp>
        <p:nvSpPr>
          <p:cNvPr id="3" name="Content Placeholder 2"/>
          <p:cNvSpPr>
            <a:spLocks noGrp="1"/>
          </p:cNvSpPr>
          <p:nvPr>
            <p:ph idx="1"/>
          </p:nvPr>
        </p:nvSpPr>
        <p:spPr>
          <a:xfrm>
            <a:off x="0" y="914400"/>
            <a:ext cx="12192000" cy="4525962"/>
          </a:xfrm>
          <a:solidFill>
            <a:schemeClr val="bg1"/>
          </a:solidFill>
        </p:spPr>
        <p:txBody>
          <a:bodyPr/>
          <a:lstStyle/>
          <a:p>
            <a:r>
              <a:rPr lang="en-US" dirty="0"/>
              <a:t>Determines whether there is a co-relationship between 2 variables.</a:t>
            </a:r>
          </a:p>
          <a:p>
            <a:r>
              <a:rPr lang="en-US" dirty="0"/>
              <a:t>Does not indicate causality</a:t>
            </a:r>
          </a:p>
          <a:p>
            <a:pPr marL="0" indent="0">
              <a:buNone/>
            </a:pPr>
            <a:r>
              <a:rPr lang="en-US" dirty="0">
                <a:solidFill>
                  <a:srgbClr val="FF0000"/>
                </a:solidFill>
              </a:rPr>
              <a:t>Example</a:t>
            </a:r>
            <a:r>
              <a:rPr lang="en-US" dirty="0"/>
              <a:t>: Business performance</a:t>
            </a:r>
          </a:p>
        </p:txBody>
      </p:sp>
      <p:sp>
        <p:nvSpPr>
          <p:cNvPr id="4" name="Footer Placeholder 3"/>
          <p:cNvSpPr>
            <a:spLocks noGrp="1"/>
          </p:cNvSpPr>
          <p:nvPr>
            <p:ph type="ftr" sz="quarter" idx="10"/>
          </p:nvPr>
        </p:nvSpPr>
        <p:spPr/>
        <p:txBody>
          <a:bodyPr/>
          <a:lstStyle/>
          <a:p>
            <a:r>
              <a:rPr lang="en-US">
                <a:solidFill>
                  <a:srgbClr val="000000"/>
                </a:solidFill>
              </a:rPr>
              <a:t>Dr Jugindar Singh</a:t>
            </a:r>
          </a:p>
        </p:txBody>
      </p:sp>
      <p:sp>
        <p:nvSpPr>
          <p:cNvPr id="5" name="Rectangle 4"/>
          <p:cNvSpPr/>
          <p:nvPr/>
        </p:nvSpPr>
        <p:spPr bwMode="auto">
          <a:xfrm>
            <a:off x="6193824" y="3581400"/>
            <a:ext cx="2362200"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b="1">
                <a:latin typeface="Arial" charset="0"/>
              </a:rPr>
              <a:t>Business</a:t>
            </a:r>
          </a:p>
          <a:p>
            <a:pPr fontAlgn="base">
              <a:spcBef>
                <a:spcPct val="0"/>
              </a:spcBef>
              <a:spcAft>
                <a:spcPct val="0"/>
              </a:spcAft>
            </a:pPr>
            <a:r>
              <a:rPr lang="en-US" b="1">
                <a:latin typeface="Arial" charset="0"/>
              </a:rPr>
              <a:t>Performance</a:t>
            </a:r>
            <a:endParaRPr lang="en-US" b="1" dirty="0">
              <a:latin typeface="Arial" charset="0"/>
            </a:endParaRPr>
          </a:p>
        </p:txBody>
      </p:sp>
      <p:sp>
        <p:nvSpPr>
          <p:cNvPr id="6" name="Rectangle 5"/>
          <p:cNvSpPr/>
          <p:nvPr/>
        </p:nvSpPr>
        <p:spPr bwMode="auto">
          <a:xfrm>
            <a:off x="2101059" y="29718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b="1" dirty="0">
                <a:latin typeface="Arial" charset="0"/>
              </a:rPr>
              <a:t>Employee</a:t>
            </a:r>
          </a:p>
          <a:p>
            <a:pPr fontAlgn="base">
              <a:spcBef>
                <a:spcPct val="0"/>
              </a:spcBef>
              <a:spcAft>
                <a:spcPct val="0"/>
              </a:spcAft>
            </a:pPr>
            <a:r>
              <a:rPr lang="en-US" b="1" dirty="0">
                <a:latin typeface="Arial" charset="0"/>
              </a:rPr>
              <a:t>Commitment</a:t>
            </a:r>
          </a:p>
        </p:txBody>
      </p:sp>
      <p:sp>
        <p:nvSpPr>
          <p:cNvPr id="7" name="Rectangle 6"/>
          <p:cNvSpPr/>
          <p:nvPr/>
        </p:nvSpPr>
        <p:spPr bwMode="auto">
          <a:xfrm>
            <a:off x="2084583" y="38862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b="1" dirty="0">
                <a:latin typeface="Arial" charset="0"/>
              </a:rPr>
              <a:t>Customer Loyalty</a:t>
            </a:r>
          </a:p>
        </p:txBody>
      </p:sp>
      <p:sp>
        <p:nvSpPr>
          <p:cNvPr id="8" name="Rectangle 7"/>
          <p:cNvSpPr/>
          <p:nvPr/>
        </p:nvSpPr>
        <p:spPr bwMode="auto">
          <a:xfrm>
            <a:off x="2101059" y="48006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b="1" dirty="0">
                <a:latin typeface="Arial" charset="0"/>
              </a:rPr>
              <a:t>Customer Satisfaction</a:t>
            </a:r>
          </a:p>
        </p:txBody>
      </p:sp>
      <p:cxnSp>
        <p:nvCxnSpPr>
          <p:cNvPr id="10" name="Straight Arrow Connector 9"/>
          <p:cNvCxnSpPr/>
          <p:nvPr/>
        </p:nvCxnSpPr>
        <p:spPr bwMode="auto">
          <a:xfrm>
            <a:off x="4844260" y="3124200"/>
            <a:ext cx="2089941" cy="4572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2" name="Straight Arrow Connector 11"/>
          <p:cNvCxnSpPr>
            <a:stCxn id="7" idx="3"/>
          </p:cNvCxnSpPr>
          <p:nvPr/>
        </p:nvCxnSpPr>
        <p:spPr bwMode="auto">
          <a:xfrm>
            <a:off x="4827784" y="4191000"/>
            <a:ext cx="1366041"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4" name="Straight Arrow Connector 13"/>
          <p:cNvCxnSpPr>
            <a:stCxn id="8" idx="3"/>
          </p:cNvCxnSpPr>
          <p:nvPr/>
        </p:nvCxnSpPr>
        <p:spPr bwMode="auto">
          <a:xfrm flipV="1">
            <a:off x="4844260" y="4495800"/>
            <a:ext cx="2089941" cy="6096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6" name="Straight Arrow Connector 15"/>
          <p:cNvCxnSpPr/>
          <p:nvPr/>
        </p:nvCxnSpPr>
        <p:spPr bwMode="auto">
          <a:xfrm flipV="1">
            <a:off x="3456183" y="3581400"/>
            <a:ext cx="0" cy="304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8" name="Straight Arrow Connector 17"/>
          <p:cNvCxnSpPr>
            <a:stCxn id="8" idx="0"/>
          </p:cNvCxnSpPr>
          <p:nvPr/>
        </p:nvCxnSpPr>
        <p:spPr bwMode="auto">
          <a:xfrm flipH="1" flipV="1">
            <a:off x="3456183" y="4495800"/>
            <a:ext cx="16476" cy="304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19" name="TextBox 18"/>
          <p:cNvSpPr txBox="1"/>
          <p:nvPr/>
        </p:nvSpPr>
        <p:spPr>
          <a:xfrm>
            <a:off x="1534298" y="5443152"/>
            <a:ext cx="9133703" cy="1200329"/>
          </a:xfrm>
          <a:prstGeom prst="rect">
            <a:avLst/>
          </a:prstGeom>
          <a:solidFill>
            <a:schemeClr val="bg1"/>
          </a:solidFill>
        </p:spPr>
        <p:txBody>
          <a:bodyPr wrap="square" rtlCol="0">
            <a:spAutoFit/>
          </a:bodyPr>
          <a:lstStyle/>
          <a:p>
            <a:r>
              <a:rPr lang="en-US" dirty="0">
                <a:solidFill>
                  <a:srgbClr val="FF0000"/>
                </a:solidFill>
              </a:rPr>
              <a:t>Objective: </a:t>
            </a:r>
          </a:p>
          <a:p>
            <a:pPr marL="342900" indent="-342900">
              <a:buFont typeface="+mj-lt"/>
              <a:buAutoNum type="arabicPeriod"/>
            </a:pPr>
            <a:r>
              <a:rPr lang="en-US" b="1" dirty="0"/>
              <a:t>Business performance is </a:t>
            </a:r>
            <a:r>
              <a:rPr lang="en-US" b="1"/>
              <a:t>corelated</a:t>
            </a:r>
            <a:r>
              <a:rPr lang="en-US" b="1" dirty="0"/>
              <a:t> to employee commitment, customer loyalty  and customer satisfaction </a:t>
            </a:r>
          </a:p>
          <a:p>
            <a:pPr marL="342900" indent="-342900">
              <a:buFont typeface="+mj-lt"/>
              <a:buAutoNum type="arabicPeriod"/>
            </a:pPr>
            <a:r>
              <a:rPr lang="en-US" b="1" dirty="0"/>
              <a:t>Customer  loyalty is correlated to employee commitment  and customer satisfaction</a:t>
            </a:r>
          </a:p>
        </p:txBody>
      </p:sp>
    </p:spTree>
    <p:extLst>
      <p:ext uri="{BB962C8B-B14F-4D97-AF65-F5344CB8AC3E}">
        <p14:creationId xmlns:p14="http://schemas.microsoft.com/office/powerpoint/2010/main" val="19000535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cs typeface="Times New Roman" panose="02020603050405020304" pitchFamily="18" charset="0"/>
              </a:rPr>
              <a:t>Path Least Squares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14488"/>
            <a:ext cx="8458200" cy="486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F8500812-9335-4C3A-88C7-303D8D395142}" type="slidenum">
              <a:rPr lang="en-US">
                <a:solidFill>
                  <a:prstClr val="black">
                    <a:tint val="75000"/>
                  </a:prstClr>
                </a:solidFill>
                <a:latin typeface="Calibri"/>
              </a:rPr>
              <a:pPr/>
              <a:t>62</a:t>
            </a:fld>
            <a:endParaRPr lang="en-US">
              <a:solidFill>
                <a:prstClr val="black">
                  <a:tint val="75000"/>
                </a:prstClr>
              </a:solidFill>
              <a:latin typeface="Calibri"/>
            </a:endParaRPr>
          </a:p>
        </p:txBody>
      </p:sp>
    </p:spTree>
    <p:extLst>
      <p:ext uri="{BB962C8B-B14F-4D97-AF65-F5344CB8AC3E}">
        <p14:creationId xmlns:p14="http://schemas.microsoft.com/office/powerpoint/2010/main" val="1129879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639762"/>
          </a:xfrm>
        </p:spPr>
        <p:txBody>
          <a:bodyPr>
            <a:normAutofit fontScale="90000"/>
          </a:bodyPr>
          <a:lstStyle/>
          <a:p>
            <a:r>
              <a:rPr lang="en-US" b="1" dirty="0">
                <a:solidFill>
                  <a:srgbClr val="FF0000"/>
                </a:solidFill>
              </a:rPr>
              <a:t>Regression studies</a:t>
            </a:r>
          </a:p>
        </p:txBody>
      </p:sp>
      <p:sp>
        <p:nvSpPr>
          <p:cNvPr id="3" name="Content Placeholder 2"/>
          <p:cNvSpPr>
            <a:spLocks noGrp="1"/>
          </p:cNvSpPr>
          <p:nvPr>
            <p:ph idx="1"/>
          </p:nvPr>
        </p:nvSpPr>
        <p:spPr>
          <a:xfrm>
            <a:off x="0" y="990600"/>
            <a:ext cx="12192000" cy="4525962"/>
          </a:xfrm>
        </p:spPr>
        <p:txBody>
          <a:bodyPr/>
          <a:lstStyle/>
          <a:p>
            <a:r>
              <a:rPr lang="en-US" dirty="0"/>
              <a:t>Used to predict a DV with 1 or more IVs</a:t>
            </a:r>
          </a:p>
          <a:p>
            <a:r>
              <a:rPr lang="en-US" dirty="0"/>
              <a:t>Used to infer causal relationships between IVs and DVs</a:t>
            </a:r>
          </a:p>
          <a:p>
            <a:pPr marL="0" indent="0">
              <a:buNone/>
            </a:pPr>
            <a:r>
              <a:rPr lang="en-US" dirty="0"/>
              <a:t> Example: </a:t>
            </a:r>
          </a:p>
        </p:txBody>
      </p:sp>
      <p:sp>
        <p:nvSpPr>
          <p:cNvPr id="4" name="Footer Placeholder 3"/>
          <p:cNvSpPr>
            <a:spLocks noGrp="1"/>
          </p:cNvSpPr>
          <p:nvPr>
            <p:ph type="ftr" sz="quarter" idx="10"/>
          </p:nvPr>
        </p:nvSpPr>
        <p:spPr/>
        <p:txBody>
          <a:bodyPr/>
          <a:lstStyle/>
          <a:p>
            <a:r>
              <a:rPr lang="en-US">
                <a:solidFill>
                  <a:srgbClr val="000000"/>
                </a:solidFill>
              </a:rPr>
              <a:t>Dr Jugindar Singh</a:t>
            </a:r>
          </a:p>
        </p:txBody>
      </p:sp>
      <p:sp>
        <p:nvSpPr>
          <p:cNvPr id="5" name="Rectangle 4"/>
          <p:cNvSpPr/>
          <p:nvPr/>
        </p:nvSpPr>
        <p:spPr bwMode="auto">
          <a:xfrm>
            <a:off x="6193824" y="3962400"/>
            <a:ext cx="2362200" cy="9144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b="1" dirty="0">
                <a:latin typeface="Arial" charset="0"/>
              </a:rPr>
              <a:t>Attraction for Love</a:t>
            </a:r>
          </a:p>
        </p:txBody>
      </p:sp>
      <p:sp>
        <p:nvSpPr>
          <p:cNvPr id="6" name="Rectangle 5"/>
          <p:cNvSpPr/>
          <p:nvPr/>
        </p:nvSpPr>
        <p:spPr bwMode="auto">
          <a:xfrm>
            <a:off x="2101059" y="33528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b="1" dirty="0">
                <a:latin typeface="Arial" charset="0"/>
              </a:rPr>
              <a:t>First impression</a:t>
            </a:r>
          </a:p>
        </p:txBody>
      </p:sp>
      <p:sp>
        <p:nvSpPr>
          <p:cNvPr id="7" name="Rectangle 6"/>
          <p:cNvSpPr/>
          <p:nvPr/>
        </p:nvSpPr>
        <p:spPr bwMode="auto">
          <a:xfrm>
            <a:off x="2084583" y="42672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b="1" dirty="0">
                <a:latin typeface="Arial" charset="0"/>
              </a:rPr>
              <a:t>Physical Look</a:t>
            </a:r>
          </a:p>
        </p:txBody>
      </p:sp>
      <p:sp>
        <p:nvSpPr>
          <p:cNvPr id="8" name="Rectangle 7"/>
          <p:cNvSpPr/>
          <p:nvPr/>
        </p:nvSpPr>
        <p:spPr bwMode="auto">
          <a:xfrm>
            <a:off x="2101059" y="5181600"/>
            <a:ext cx="2743200" cy="609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b="1" dirty="0">
                <a:latin typeface="Arial" charset="0"/>
              </a:rPr>
              <a:t>Likeability</a:t>
            </a:r>
          </a:p>
        </p:txBody>
      </p:sp>
      <p:cxnSp>
        <p:nvCxnSpPr>
          <p:cNvPr id="10" name="Straight Arrow Connector 9"/>
          <p:cNvCxnSpPr>
            <a:stCxn id="6" idx="3"/>
          </p:cNvCxnSpPr>
          <p:nvPr/>
        </p:nvCxnSpPr>
        <p:spPr bwMode="auto">
          <a:xfrm>
            <a:off x="4844260" y="3657600"/>
            <a:ext cx="1349565" cy="533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2" name="Straight Arrow Connector 11"/>
          <p:cNvCxnSpPr>
            <a:stCxn id="7" idx="3"/>
            <a:endCxn id="5" idx="1"/>
          </p:cNvCxnSpPr>
          <p:nvPr/>
        </p:nvCxnSpPr>
        <p:spPr bwMode="auto">
          <a:xfrm flipV="1">
            <a:off x="4827784" y="4419600"/>
            <a:ext cx="1366041" cy="1524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4" name="Straight Arrow Connector 13"/>
          <p:cNvCxnSpPr>
            <a:stCxn id="8" idx="3"/>
          </p:cNvCxnSpPr>
          <p:nvPr/>
        </p:nvCxnSpPr>
        <p:spPr bwMode="auto">
          <a:xfrm flipV="1">
            <a:off x="4844260" y="4724400"/>
            <a:ext cx="1349565" cy="76200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833689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646335" y="981294"/>
            <a:ext cx="11395613" cy="5469732"/>
          </a:xfrm>
        </p:spPr>
        <p:txBody>
          <a:bodyPr vert="horz" lIns="92075" tIns="46038" rIns="92075" bIns="46038" rtlCol="0">
            <a:normAutofit/>
          </a:bodyPr>
          <a:lstStyle/>
          <a:p>
            <a:pPr>
              <a:spcBef>
                <a:spcPts val="0"/>
              </a:spcBef>
              <a:defRPr/>
            </a:pPr>
            <a:r>
              <a:rPr lang="en-US" dirty="0"/>
              <a:t>A hypothesis can be defined as a tentative, yet </a:t>
            </a:r>
            <a:r>
              <a:rPr lang="en-US" b="1" dirty="0">
                <a:solidFill>
                  <a:srgbClr val="002060"/>
                </a:solidFill>
              </a:rPr>
              <a:t>testable, statement, which predicts</a:t>
            </a:r>
            <a:r>
              <a:rPr lang="en-US" dirty="0"/>
              <a:t> what you expect to find in your empirical data</a:t>
            </a:r>
          </a:p>
          <a:p>
            <a:pPr marL="0" indent="0">
              <a:spcBef>
                <a:spcPts val="0"/>
              </a:spcBef>
              <a:buNone/>
              <a:defRPr/>
            </a:pPr>
            <a:r>
              <a:rPr lang="en-US" dirty="0"/>
              <a:t>   </a:t>
            </a:r>
            <a:r>
              <a:rPr lang="en-US" sz="2000" dirty="0"/>
              <a:t>(Sekaran &amp; Bougie, 2015)</a:t>
            </a:r>
          </a:p>
          <a:p>
            <a:pPr>
              <a:defRPr/>
            </a:pPr>
            <a:r>
              <a:rPr lang="en-US" dirty="0"/>
              <a:t>A </a:t>
            </a:r>
            <a:r>
              <a:rPr lang="en-US" b="1" dirty="0"/>
              <a:t>hypothesis</a:t>
            </a:r>
            <a:r>
              <a:rPr lang="en-US" dirty="0"/>
              <a:t> is a proposition that is empirically testable. It is an empirical statement concerned with the relationship among variables</a:t>
            </a:r>
            <a:r>
              <a:rPr lang="en-US" sz="2400" dirty="0"/>
              <a:t>.</a:t>
            </a:r>
          </a:p>
          <a:p>
            <a:pPr marL="0" indent="0">
              <a:buNone/>
              <a:defRPr/>
            </a:pPr>
            <a:r>
              <a:rPr lang="en-US" i="1" dirty="0">
                <a:solidFill>
                  <a:srgbClr val="0070C0"/>
                </a:solidFill>
              </a:rPr>
              <a:t> </a:t>
            </a:r>
            <a:r>
              <a:rPr lang="en-US" i="1" dirty="0">
                <a:solidFill>
                  <a:srgbClr val="FF0000"/>
                </a:solidFill>
              </a:rPr>
              <a:t>Hypothesis: </a:t>
            </a:r>
            <a:r>
              <a:rPr lang="en-US" i="1" dirty="0">
                <a:solidFill>
                  <a:srgbClr val="0070C0"/>
                </a:solidFill>
              </a:rPr>
              <a:t>Service quality is related to customer loyalty</a:t>
            </a:r>
            <a:endParaRPr lang="en-US" i="1" dirty="0">
              <a:solidFill>
                <a:srgbClr val="FF0000"/>
              </a:solidFill>
            </a:endParaRPr>
          </a:p>
          <a:p>
            <a:pPr marL="0" indent="0">
              <a:buNone/>
              <a:defRPr/>
            </a:pPr>
            <a:r>
              <a:rPr lang="en-US" i="1" dirty="0">
                <a:solidFill>
                  <a:srgbClr val="FF0000"/>
                </a:solidFill>
              </a:rPr>
              <a:t>               </a:t>
            </a:r>
          </a:p>
        </p:txBody>
      </p:sp>
      <p:sp>
        <p:nvSpPr>
          <p:cNvPr id="142340" name="Rectangle 1"/>
          <p:cNvSpPr>
            <a:spLocks noChangeArrowheads="1"/>
          </p:cNvSpPr>
          <p:nvPr/>
        </p:nvSpPr>
        <p:spPr bwMode="auto">
          <a:xfrm>
            <a:off x="0" y="30728"/>
            <a:ext cx="12192000" cy="914400"/>
          </a:xfrm>
          <a:prstGeom prst="rect">
            <a:avLst/>
          </a:prstGeom>
          <a:solidFill>
            <a:schemeClr val="bg1"/>
          </a:solidFill>
          <a:ln w="12700" algn="ctr">
            <a:solidFill>
              <a:schemeClr val="tx1"/>
            </a:solidFill>
            <a:round/>
            <a:headEnd/>
            <a:tailEnd/>
          </a:ln>
        </p:spPr>
        <p:txBody>
          <a:bodyPr/>
          <a:lstStyle/>
          <a:p>
            <a:pPr fontAlgn="base">
              <a:spcBef>
                <a:spcPct val="0"/>
              </a:spcBef>
              <a:spcAft>
                <a:spcPct val="0"/>
              </a:spcAft>
            </a:pPr>
            <a:r>
              <a:rPr lang="en-US" sz="6000" b="1" dirty="0">
                <a:solidFill>
                  <a:srgbClr val="FF0000"/>
                </a:solidFill>
              </a:rPr>
              <a:t>What is a Hypothesis</a:t>
            </a:r>
          </a:p>
        </p:txBody>
      </p:sp>
      <p:sp>
        <p:nvSpPr>
          <p:cNvPr id="2" name="Footer Placeholder 1"/>
          <p:cNvSpPr>
            <a:spLocks noGrp="1"/>
          </p:cNvSpPr>
          <p:nvPr>
            <p:ph type="ftr" sz="quarter" idx="10"/>
          </p:nvPr>
        </p:nvSpPr>
        <p:spPr/>
        <p:txBody>
          <a:bodyPr/>
          <a:lstStyle/>
          <a:p>
            <a:r>
              <a:rPr lang="en-US">
                <a:solidFill>
                  <a:srgbClr val="000000"/>
                </a:solidFill>
              </a:rPr>
              <a:t>Dr Jugindar Singh</a:t>
            </a:r>
          </a:p>
        </p:txBody>
      </p:sp>
      <p:sp>
        <p:nvSpPr>
          <p:cNvPr id="3" name="Rectangle 2"/>
          <p:cNvSpPr/>
          <p:nvPr/>
        </p:nvSpPr>
        <p:spPr>
          <a:xfrm rot="16200000">
            <a:off x="-2382443" y="3327574"/>
            <a:ext cx="5411224" cy="646331"/>
          </a:xfrm>
          <a:prstGeom prst="rect">
            <a:avLst/>
          </a:prstGeom>
          <a:solidFill>
            <a:schemeClr val="bg1"/>
          </a:solidFill>
          <a:ln>
            <a:solidFill>
              <a:schemeClr val="accent1"/>
            </a:solidFill>
          </a:ln>
        </p:spPr>
        <p:txBody>
          <a:bodyPr wrap="square">
            <a:spAutoFit/>
          </a:bodyPr>
          <a:lstStyle/>
          <a:p>
            <a:r>
              <a:rPr lang="en-US" b="1" dirty="0">
                <a:solidFill>
                  <a:srgbClr val="0070C0"/>
                </a:solidFill>
              </a:rPr>
              <a:t>Restates the general problem in a form that is precise enough to allow testing</a:t>
            </a:r>
          </a:p>
        </p:txBody>
      </p:sp>
      <p:sp>
        <p:nvSpPr>
          <p:cNvPr id="8" name="Rectangle 7">
            <a:extLst>
              <a:ext uri="{FF2B5EF4-FFF2-40B4-BE49-F238E27FC236}">
                <a16:creationId xmlns:a16="http://schemas.microsoft.com/office/drawing/2014/main" id="{606B998B-82E9-4070-B801-64C54ACCCD85}"/>
              </a:ext>
            </a:extLst>
          </p:cNvPr>
          <p:cNvSpPr/>
          <p:nvPr/>
        </p:nvSpPr>
        <p:spPr>
          <a:xfrm>
            <a:off x="2424901" y="5072294"/>
            <a:ext cx="2949015" cy="94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Service Quality</a:t>
            </a:r>
          </a:p>
          <a:p>
            <a:pPr algn="ctr"/>
            <a:r>
              <a:rPr lang="en-US" sz="2000" dirty="0"/>
              <a:t>(Independent Variable)</a:t>
            </a:r>
          </a:p>
          <a:p>
            <a:pPr algn="ctr"/>
            <a:endParaRPr lang="en-MY" sz="2000" dirty="0"/>
          </a:p>
        </p:txBody>
      </p:sp>
      <p:sp>
        <p:nvSpPr>
          <p:cNvPr id="9" name="Rectangle 8">
            <a:extLst>
              <a:ext uri="{FF2B5EF4-FFF2-40B4-BE49-F238E27FC236}">
                <a16:creationId xmlns:a16="http://schemas.microsoft.com/office/drawing/2014/main" id="{59E839A7-52D8-4990-B3E7-F2033382E133}"/>
              </a:ext>
            </a:extLst>
          </p:cNvPr>
          <p:cNvSpPr/>
          <p:nvPr/>
        </p:nvSpPr>
        <p:spPr>
          <a:xfrm>
            <a:off x="6310085" y="5065944"/>
            <a:ext cx="3124200" cy="95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Customer Loyalty</a:t>
            </a:r>
            <a:br>
              <a:rPr lang="en-US" dirty="0"/>
            </a:br>
            <a:r>
              <a:rPr lang="en-US" dirty="0"/>
              <a:t>Dependent Variable</a:t>
            </a:r>
            <a:endParaRPr lang="en-MY" dirty="0"/>
          </a:p>
        </p:txBody>
      </p:sp>
      <p:cxnSp>
        <p:nvCxnSpPr>
          <p:cNvPr id="10" name="Straight Arrow Connector 9">
            <a:extLst>
              <a:ext uri="{FF2B5EF4-FFF2-40B4-BE49-F238E27FC236}">
                <a16:creationId xmlns:a16="http://schemas.microsoft.com/office/drawing/2014/main" id="{2AE15E76-0D5D-49DE-973C-8D075B7DED9F}"/>
              </a:ext>
            </a:extLst>
          </p:cNvPr>
          <p:cNvCxnSpPr>
            <a:cxnSpLocks/>
          </p:cNvCxnSpPr>
          <p:nvPr/>
        </p:nvCxnSpPr>
        <p:spPr>
          <a:xfrm>
            <a:off x="5368342" y="5482322"/>
            <a:ext cx="959886" cy="0"/>
          </a:xfrm>
          <a:prstGeom prst="straightConnector1">
            <a:avLst/>
          </a:prstGeom>
          <a:ln w="25400" cmpd="sng">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D20B3F-EAE3-4E7B-85DB-BE61231CA250}"/>
              </a:ext>
            </a:extLst>
          </p:cNvPr>
          <p:cNvSpPr txBox="1"/>
          <p:nvPr/>
        </p:nvSpPr>
        <p:spPr>
          <a:xfrm>
            <a:off x="2423885" y="4336968"/>
            <a:ext cx="3124200" cy="830998"/>
          </a:xfrm>
          <a:prstGeom prst="rect">
            <a:avLst/>
          </a:prstGeom>
          <a:noFill/>
        </p:spPr>
        <p:txBody>
          <a:bodyPr wrap="square">
            <a:spAutoFit/>
          </a:bodyPr>
          <a:lstStyle/>
          <a:p>
            <a:r>
              <a:rPr lang="en-US" sz="2400" b="1" i="1" dirty="0">
                <a:solidFill>
                  <a:srgbClr val="FF0000"/>
                </a:solidFill>
              </a:rPr>
              <a:t>Independent Variable</a:t>
            </a:r>
          </a:p>
          <a:p>
            <a:r>
              <a:rPr lang="en-US" sz="2400" b="1" i="1" dirty="0">
                <a:solidFill>
                  <a:schemeClr val="hlink"/>
                </a:solidFill>
              </a:rPr>
              <a:t>CAUSE</a:t>
            </a:r>
            <a:endParaRPr lang="en-MY" sz="2400" dirty="0"/>
          </a:p>
        </p:txBody>
      </p:sp>
      <p:sp>
        <p:nvSpPr>
          <p:cNvPr id="12" name="TextBox 11">
            <a:extLst>
              <a:ext uri="{FF2B5EF4-FFF2-40B4-BE49-F238E27FC236}">
                <a16:creationId xmlns:a16="http://schemas.microsoft.com/office/drawing/2014/main" id="{09BB2F69-0E90-4C05-837D-FCDCC02115B2}"/>
              </a:ext>
            </a:extLst>
          </p:cNvPr>
          <p:cNvSpPr txBox="1"/>
          <p:nvPr/>
        </p:nvSpPr>
        <p:spPr>
          <a:xfrm>
            <a:off x="6422992" y="4292998"/>
            <a:ext cx="2899690" cy="830998"/>
          </a:xfrm>
          <a:prstGeom prst="rect">
            <a:avLst/>
          </a:prstGeom>
          <a:noFill/>
        </p:spPr>
        <p:txBody>
          <a:bodyPr wrap="square">
            <a:spAutoFit/>
          </a:bodyPr>
          <a:lstStyle/>
          <a:p>
            <a:r>
              <a:rPr lang="en-US" sz="2400" b="1" i="1" dirty="0">
                <a:solidFill>
                  <a:srgbClr val="FF0000"/>
                </a:solidFill>
              </a:rPr>
              <a:t>Dependent Variable</a:t>
            </a:r>
          </a:p>
          <a:p>
            <a:r>
              <a:rPr lang="en-US" sz="2400" b="1" i="1" dirty="0">
                <a:solidFill>
                  <a:schemeClr val="hlink"/>
                </a:solidFill>
              </a:rPr>
              <a:t>EFFECT</a:t>
            </a:r>
            <a:endParaRPr lang="en-MY" sz="2400" dirty="0"/>
          </a:p>
        </p:txBody>
      </p:sp>
      <p:sp>
        <p:nvSpPr>
          <p:cNvPr id="16" name="TextBox 15">
            <a:extLst>
              <a:ext uri="{FF2B5EF4-FFF2-40B4-BE49-F238E27FC236}">
                <a16:creationId xmlns:a16="http://schemas.microsoft.com/office/drawing/2014/main" id="{504BDBCC-775B-48A2-8B57-E47B36176FC5}"/>
              </a:ext>
            </a:extLst>
          </p:cNvPr>
          <p:cNvSpPr txBox="1"/>
          <p:nvPr/>
        </p:nvSpPr>
        <p:spPr>
          <a:xfrm>
            <a:off x="0" y="6331247"/>
            <a:ext cx="12192000" cy="461665"/>
          </a:xfrm>
          <a:prstGeom prst="rect">
            <a:avLst/>
          </a:prstGeom>
          <a:solidFill>
            <a:schemeClr val="bg1"/>
          </a:solidFill>
          <a:ln>
            <a:solidFill>
              <a:schemeClr val="accent1"/>
            </a:solidFill>
          </a:ln>
        </p:spPr>
        <p:txBody>
          <a:bodyPr wrap="square">
            <a:spAutoFit/>
          </a:bodyPr>
          <a:lstStyle/>
          <a:p>
            <a:r>
              <a:rPr kumimoji="0" lang="en-US" sz="2400" b="1" i="0" u="none" strike="noStrike" kern="1200" cap="none" spc="0" normalizeH="0" baseline="0" noProof="0" dirty="0">
                <a:ln>
                  <a:noFill/>
                </a:ln>
                <a:solidFill>
                  <a:srgbClr val="002060"/>
                </a:solidFill>
                <a:effectLst/>
                <a:uLnTx/>
                <a:uFillTx/>
                <a:latin typeface="Calibri Light" panose="020F0302020204030204"/>
                <a:ea typeface="+mj-ea"/>
                <a:cs typeface="+mj-cs"/>
              </a:rPr>
              <a:t>Hypothesis can be defined as a testable statement of the relationship among variables </a:t>
            </a:r>
            <a:endParaRPr lang="en-MY" sz="1200" b="1" dirty="0">
              <a:solidFill>
                <a:srgbClr val="002060"/>
              </a:solidFill>
            </a:endParaRPr>
          </a:p>
        </p:txBody>
      </p:sp>
    </p:spTree>
    <p:extLst>
      <p:ext uri="{BB962C8B-B14F-4D97-AF65-F5344CB8AC3E}">
        <p14:creationId xmlns:p14="http://schemas.microsoft.com/office/powerpoint/2010/main" val="9233745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63" name="Rectangle 3"/>
          <p:cNvSpPr>
            <a:spLocks noGrp="1" noChangeArrowheads="1"/>
          </p:cNvSpPr>
          <p:nvPr>
            <p:ph type="title"/>
          </p:nvPr>
        </p:nvSpPr>
        <p:spPr>
          <a:xfrm>
            <a:off x="1166650" y="1332952"/>
            <a:ext cx="3926898" cy="3921176"/>
          </a:xfrm>
        </p:spPr>
        <p:txBody>
          <a:bodyPr anchor="ctr">
            <a:normAutofit/>
          </a:bodyPr>
          <a:lstStyle/>
          <a:p>
            <a:r>
              <a:rPr lang="en-US" sz="5400" b="1" dirty="0">
                <a:solidFill>
                  <a:srgbClr val="FF0000"/>
                </a:solidFill>
              </a:rPr>
              <a:t>Null &amp; Alternate Hypothesis</a:t>
            </a:r>
          </a:p>
        </p:txBody>
      </p:sp>
      <p:grpSp>
        <p:nvGrpSpPr>
          <p:cNvPr id="83" name="Group 82">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84"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p:cNvSpPr>
            <a:spLocks noGrp="1"/>
          </p:cNvSpPr>
          <p:nvPr>
            <p:ph type="ftr" sz="quarter" idx="10"/>
          </p:nvPr>
        </p:nvSpPr>
        <p:spPr>
          <a:xfrm rot="-5400000">
            <a:off x="-945222" y="5281914"/>
            <a:ext cx="2495058" cy="365125"/>
          </a:xfrm>
        </p:spPr>
        <p:txBody>
          <a:bodyPr>
            <a:normAutofit/>
          </a:bodyPr>
          <a:lstStyle/>
          <a:p>
            <a:pPr>
              <a:spcAft>
                <a:spcPts val="600"/>
              </a:spcAft>
            </a:pPr>
            <a:r>
              <a:rPr lang="en-US">
                <a:solidFill>
                  <a:srgbClr val="FFFFFF"/>
                </a:solidFill>
              </a:rPr>
              <a:t>Dr Jugindar Singh</a:t>
            </a:r>
          </a:p>
        </p:txBody>
      </p:sp>
      <p:sp>
        <p:nvSpPr>
          <p:cNvPr id="122884" name="Rectangle 4"/>
          <p:cNvSpPr>
            <a:spLocks noGrp="1" noChangeArrowheads="1"/>
          </p:cNvSpPr>
          <p:nvPr>
            <p:ph type="body" idx="1"/>
          </p:nvPr>
        </p:nvSpPr>
        <p:spPr>
          <a:xfrm>
            <a:off x="6421120" y="499833"/>
            <a:ext cx="5651136" cy="5581226"/>
          </a:xfrm>
        </p:spPr>
        <p:txBody>
          <a:bodyPr anchor="ctr">
            <a:normAutofit/>
          </a:bodyPr>
          <a:lstStyle/>
          <a:p>
            <a:pPr marL="0" indent="0">
              <a:buNone/>
            </a:pPr>
            <a:endParaRPr lang="en-US" sz="2200" dirty="0"/>
          </a:p>
          <a:p>
            <a:pPr marL="457200" lvl="1" indent="0">
              <a:buNone/>
            </a:pPr>
            <a:r>
              <a:rPr lang="en-US" sz="3600" b="1" dirty="0">
                <a:solidFill>
                  <a:srgbClr val="FF0000"/>
                </a:solidFill>
              </a:rPr>
              <a:t>Null hypothesis</a:t>
            </a:r>
          </a:p>
          <a:p>
            <a:pPr marL="457200" lvl="1" indent="0">
              <a:buNone/>
            </a:pPr>
            <a:r>
              <a:rPr lang="en-US" sz="3600" dirty="0"/>
              <a:t>   No Difference</a:t>
            </a:r>
          </a:p>
          <a:p>
            <a:pPr marL="457200" lvl="1" indent="0">
              <a:buNone/>
            </a:pPr>
            <a:r>
              <a:rPr lang="en-US" sz="3600" dirty="0"/>
              <a:t>   There is no relationship</a:t>
            </a:r>
            <a:r>
              <a:rPr lang="en-US" sz="2200" dirty="0"/>
              <a:t> </a:t>
            </a:r>
          </a:p>
          <a:p>
            <a:pPr marL="457200" lvl="1" indent="0">
              <a:buNone/>
            </a:pPr>
            <a:endParaRPr lang="en-US" sz="2200" b="1" dirty="0"/>
          </a:p>
          <a:p>
            <a:pPr marL="457200" lvl="1" indent="0">
              <a:buNone/>
            </a:pPr>
            <a:r>
              <a:rPr lang="en-US" sz="3600" b="1" dirty="0">
                <a:solidFill>
                  <a:srgbClr val="FF0000"/>
                </a:solidFill>
              </a:rPr>
              <a:t>Alternative hypothesis</a:t>
            </a:r>
          </a:p>
          <a:p>
            <a:pPr marL="457200" lvl="1" indent="0">
              <a:buNone/>
            </a:pPr>
            <a:r>
              <a:rPr lang="en-US" sz="3600" dirty="0">
                <a:solidFill>
                  <a:srgbClr val="002060"/>
                </a:solidFill>
              </a:rPr>
              <a:t>   There is a difference</a:t>
            </a:r>
          </a:p>
          <a:p>
            <a:pPr marL="457200" lvl="1" indent="0">
              <a:buNone/>
            </a:pPr>
            <a:r>
              <a:rPr lang="en-US" sz="3600" dirty="0">
                <a:solidFill>
                  <a:srgbClr val="002060"/>
                </a:solidFill>
              </a:rPr>
              <a:t>    There is a relationship</a:t>
            </a:r>
            <a:endParaRPr lang="en-US" sz="2200" dirty="0">
              <a:solidFill>
                <a:srgbClr val="002060"/>
              </a:solidFill>
            </a:endParaRPr>
          </a:p>
        </p:txBody>
      </p:sp>
      <p:sp>
        <p:nvSpPr>
          <p:cNvPr id="143362" name="Rectangle 2"/>
          <p:cNvSpPr>
            <a:spLocks noChangeArrowheads="1"/>
          </p:cNvSpPr>
          <p:nvPr/>
        </p:nvSpPr>
        <p:spPr bwMode="auto">
          <a:xfrm>
            <a:off x="4648200" y="63246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fontAlgn="base">
              <a:spcBef>
                <a:spcPct val="0"/>
              </a:spcBef>
              <a:spcAft>
                <a:spcPct val="0"/>
              </a:spcAft>
            </a:pPr>
            <a:endParaRPr lang="en-US" sz="1000">
              <a:solidFill>
                <a:srgbClr val="000000"/>
              </a:solidFill>
            </a:endParaRPr>
          </a:p>
        </p:txBody>
      </p:sp>
    </p:spTree>
    <p:extLst>
      <p:ext uri="{BB962C8B-B14F-4D97-AF65-F5344CB8AC3E}">
        <p14:creationId xmlns:p14="http://schemas.microsoft.com/office/powerpoint/2010/main" val="142457293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44"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Rectangle 16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0"/>
          </p:nvPr>
        </p:nvSpPr>
        <p:spPr>
          <a:xfrm rot="-5400000">
            <a:off x="-945222" y="5281914"/>
            <a:ext cx="2495058" cy="365125"/>
          </a:xfrm>
        </p:spPr>
        <p:txBody>
          <a:bodyPr>
            <a:normAutofit/>
          </a:bodyPr>
          <a:lstStyle/>
          <a:p>
            <a:pPr>
              <a:spcAft>
                <a:spcPts val="600"/>
              </a:spcAft>
            </a:pPr>
            <a:r>
              <a:rPr lang="en-US">
                <a:solidFill>
                  <a:srgbClr val="FFFFFF"/>
                </a:solidFill>
              </a:rPr>
              <a:t>Dr Jugindar Singh</a:t>
            </a:r>
          </a:p>
        </p:txBody>
      </p:sp>
      <p:sp>
        <p:nvSpPr>
          <p:cNvPr id="124932" name="Rectangle 4"/>
          <p:cNvSpPr>
            <a:spLocks noGrp="1" noChangeArrowheads="1"/>
          </p:cNvSpPr>
          <p:nvPr>
            <p:ph type="body" idx="1"/>
          </p:nvPr>
        </p:nvSpPr>
        <p:spPr>
          <a:xfrm>
            <a:off x="619592" y="777144"/>
            <a:ext cx="10258733" cy="2445851"/>
          </a:xfrm>
        </p:spPr>
        <p:txBody>
          <a:bodyPr anchor="ctr">
            <a:normAutofit/>
          </a:bodyPr>
          <a:lstStyle/>
          <a:p>
            <a:pPr>
              <a:defRPr/>
            </a:pPr>
            <a:r>
              <a:rPr lang="en-US" sz="3600" dirty="0"/>
              <a:t>Statement about the status quo</a:t>
            </a:r>
          </a:p>
          <a:p>
            <a:pPr>
              <a:defRPr/>
            </a:pPr>
            <a:r>
              <a:rPr lang="en-US" sz="3600" dirty="0"/>
              <a:t>No difference</a:t>
            </a:r>
          </a:p>
          <a:p>
            <a:pPr>
              <a:defRPr/>
            </a:pPr>
            <a:r>
              <a:rPr lang="en-US" sz="3600" dirty="0"/>
              <a:t>Denoted H0</a:t>
            </a:r>
            <a:endParaRPr lang="en-US" sz="2000" dirty="0"/>
          </a:p>
        </p:txBody>
      </p:sp>
      <p:sp>
        <p:nvSpPr>
          <p:cNvPr id="144386" name="Rectangle 2"/>
          <p:cNvSpPr>
            <a:spLocks noChangeArrowheads="1"/>
          </p:cNvSpPr>
          <p:nvPr/>
        </p:nvSpPr>
        <p:spPr bwMode="auto">
          <a:xfrm>
            <a:off x="4648200" y="63246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fontAlgn="base">
              <a:spcBef>
                <a:spcPct val="0"/>
              </a:spcBef>
              <a:spcAft>
                <a:spcPct val="0"/>
              </a:spcAft>
            </a:pPr>
            <a:endParaRPr lang="en-US" sz="1000">
              <a:solidFill>
                <a:srgbClr val="000000"/>
              </a:solidFill>
            </a:endParaRPr>
          </a:p>
        </p:txBody>
      </p:sp>
      <p:sp>
        <p:nvSpPr>
          <p:cNvPr id="37" name="Rectangle 36">
            <a:extLst>
              <a:ext uri="{FF2B5EF4-FFF2-40B4-BE49-F238E27FC236}">
                <a16:creationId xmlns:a16="http://schemas.microsoft.com/office/drawing/2014/main" id="{6457F981-2B1D-4D7E-AFA0-94C0DA039D72}"/>
              </a:ext>
            </a:extLst>
          </p:cNvPr>
          <p:cNvSpPr/>
          <p:nvPr/>
        </p:nvSpPr>
        <p:spPr>
          <a:xfrm>
            <a:off x="2243747" y="4101688"/>
            <a:ext cx="2949015" cy="94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Service Quality</a:t>
            </a:r>
          </a:p>
          <a:p>
            <a:pPr algn="ctr"/>
            <a:r>
              <a:rPr lang="en-US" sz="2000" dirty="0"/>
              <a:t>(Independent Variable)</a:t>
            </a:r>
          </a:p>
          <a:p>
            <a:pPr algn="ctr"/>
            <a:endParaRPr lang="en-MY" sz="2000" dirty="0"/>
          </a:p>
        </p:txBody>
      </p:sp>
      <p:sp>
        <p:nvSpPr>
          <p:cNvPr id="38" name="Rectangle 37">
            <a:extLst>
              <a:ext uri="{FF2B5EF4-FFF2-40B4-BE49-F238E27FC236}">
                <a16:creationId xmlns:a16="http://schemas.microsoft.com/office/drawing/2014/main" id="{EEE0EA7D-8AA3-4D96-B1FA-6A0E492E390D}"/>
              </a:ext>
            </a:extLst>
          </p:cNvPr>
          <p:cNvSpPr/>
          <p:nvPr/>
        </p:nvSpPr>
        <p:spPr>
          <a:xfrm>
            <a:off x="6128931" y="4095338"/>
            <a:ext cx="3124200" cy="95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Customer Loyalty</a:t>
            </a:r>
            <a:br>
              <a:rPr lang="en-US" dirty="0"/>
            </a:br>
            <a:r>
              <a:rPr lang="en-US" dirty="0"/>
              <a:t>Dependent Variable</a:t>
            </a:r>
            <a:endParaRPr lang="en-MY" dirty="0"/>
          </a:p>
        </p:txBody>
      </p:sp>
      <p:cxnSp>
        <p:nvCxnSpPr>
          <p:cNvPr id="39" name="Straight Arrow Connector 38">
            <a:extLst>
              <a:ext uri="{FF2B5EF4-FFF2-40B4-BE49-F238E27FC236}">
                <a16:creationId xmlns:a16="http://schemas.microsoft.com/office/drawing/2014/main" id="{75D28818-D309-4866-9E9C-F0D099501349}"/>
              </a:ext>
            </a:extLst>
          </p:cNvPr>
          <p:cNvCxnSpPr>
            <a:cxnSpLocks/>
          </p:cNvCxnSpPr>
          <p:nvPr/>
        </p:nvCxnSpPr>
        <p:spPr>
          <a:xfrm>
            <a:off x="5187188" y="4511716"/>
            <a:ext cx="959886" cy="0"/>
          </a:xfrm>
          <a:prstGeom prst="straightConnector1">
            <a:avLst/>
          </a:prstGeom>
          <a:ln w="25400" cmpd="sng">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89BAF8B-25D9-4155-8036-EBD7F356CB23}"/>
              </a:ext>
            </a:extLst>
          </p:cNvPr>
          <p:cNvSpPr txBox="1"/>
          <p:nvPr/>
        </p:nvSpPr>
        <p:spPr>
          <a:xfrm>
            <a:off x="2242731" y="3366362"/>
            <a:ext cx="3124200" cy="830998"/>
          </a:xfrm>
          <a:prstGeom prst="rect">
            <a:avLst/>
          </a:prstGeom>
          <a:noFill/>
        </p:spPr>
        <p:txBody>
          <a:bodyPr wrap="square">
            <a:spAutoFit/>
          </a:bodyPr>
          <a:lstStyle/>
          <a:p>
            <a:r>
              <a:rPr lang="en-US" sz="2400" b="1" i="1" dirty="0">
                <a:solidFill>
                  <a:srgbClr val="FF0000"/>
                </a:solidFill>
              </a:rPr>
              <a:t>Independent Variable</a:t>
            </a:r>
          </a:p>
          <a:p>
            <a:r>
              <a:rPr lang="en-US" sz="2400" b="1" i="1" dirty="0">
                <a:solidFill>
                  <a:schemeClr val="hlink"/>
                </a:solidFill>
              </a:rPr>
              <a:t>CAUSE</a:t>
            </a:r>
            <a:endParaRPr lang="en-MY" sz="2400" dirty="0"/>
          </a:p>
        </p:txBody>
      </p:sp>
      <p:sp>
        <p:nvSpPr>
          <p:cNvPr id="41" name="TextBox 40">
            <a:extLst>
              <a:ext uri="{FF2B5EF4-FFF2-40B4-BE49-F238E27FC236}">
                <a16:creationId xmlns:a16="http://schemas.microsoft.com/office/drawing/2014/main" id="{3707EF78-2DBD-4727-9086-645555F1A703}"/>
              </a:ext>
            </a:extLst>
          </p:cNvPr>
          <p:cNvSpPr txBox="1"/>
          <p:nvPr/>
        </p:nvSpPr>
        <p:spPr>
          <a:xfrm>
            <a:off x="6241838" y="3322392"/>
            <a:ext cx="2899690" cy="830998"/>
          </a:xfrm>
          <a:prstGeom prst="rect">
            <a:avLst/>
          </a:prstGeom>
          <a:noFill/>
        </p:spPr>
        <p:txBody>
          <a:bodyPr wrap="square">
            <a:spAutoFit/>
          </a:bodyPr>
          <a:lstStyle/>
          <a:p>
            <a:r>
              <a:rPr lang="en-US" sz="2400" b="1" i="1" dirty="0">
                <a:solidFill>
                  <a:srgbClr val="FF0000"/>
                </a:solidFill>
              </a:rPr>
              <a:t>Dependent Variable</a:t>
            </a:r>
          </a:p>
          <a:p>
            <a:r>
              <a:rPr lang="en-US" sz="2400" b="1" i="1" dirty="0">
                <a:solidFill>
                  <a:schemeClr val="hlink"/>
                </a:solidFill>
              </a:rPr>
              <a:t>EFFECT</a:t>
            </a:r>
            <a:endParaRPr lang="en-MY" sz="2400" dirty="0"/>
          </a:p>
        </p:txBody>
      </p:sp>
      <p:sp>
        <p:nvSpPr>
          <p:cNvPr id="3" name="TextBox 2">
            <a:extLst>
              <a:ext uri="{FF2B5EF4-FFF2-40B4-BE49-F238E27FC236}">
                <a16:creationId xmlns:a16="http://schemas.microsoft.com/office/drawing/2014/main" id="{A6FCB5D5-9FC1-4DA5-A2A6-57846B10F013}"/>
              </a:ext>
            </a:extLst>
          </p:cNvPr>
          <p:cNvSpPr txBox="1"/>
          <p:nvPr/>
        </p:nvSpPr>
        <p:spPr>
          <a:xfrm>
            <a:off x="604614" y="5486400"/>
            <a:ext cx="11467642" cy="954107"/>
          </a:xfrm>
          <a:prstGeom prst="rect">
            <a:avLst/>
          </a:prstGeom>
          <a:noFill/>
          <a:ln>
            <a:solidFill>
              <a:schemeClr val="accent1"/>
            </a:solidFill>
          </a:ln>
        </p:spPr>
        <p:txBody>
          <a:bodyPr wrap="square" rtlCol="0">
            <a:spAutoFit/>
          </a:bodyPr>
          <a:lstStyle/>
          <a:p>
            <a:r>
              <a:rPr lang="en-MY" sz="2800" b="1" dirty="0"/>
              <a:t>HO1</a:t>
            </a:r>
            <a:r>
              <a:rPr lang="en-MY" sz="2800" dirty="0"/>
              <a:t>: There is no Relationship between Service Quality and Customer Loyalty among students in HEIs in Malaysia</a:t>
            </a:r>
          </a:p>
        </p:txBody>
      </p:sp>
      <p:sp>
        <p:nvSpPr>
          <p:cNvPr id="144387" name="Rectangle 3"/>
          <p:cNvSpPr>
            <a:spLocks noGrp="1" noChangeArrowheads="1"/>
          </p:cNvSpPr>
          <p:nvPr>
            <p:ph type="title"/>
          </p:nvPr>
        </p:nvSpPr>
        <p:spPr>
          <a:xfrm>
            <a:off x="619593" y="1749"/>
            <a:ext cx="11569359" cy="680421"/>
          </a:xfrm>
          <a:solidFill>
            <a:schemeClr val="bg1"/>
          </a:solidFill>
        </p:spPr>
        <p:txBody>
          <a:bodyPr anchor="b">
            <a:normAutofit fontScale="90000"/>
          </a:bodyPr>
          <a:lstStyle/>
          <a:p>
            <a:r>
              <a:rPr lang="en-US" sz="6000" b="1" dirty="0">
                <a:solidFill>
                  <a:srgbClr val="FF0000"/>
                </a:solidFill>
              </a:rPr>
              <a:t>Null Hypothesis</a:t>
            </a:r>
          </a:p>
        </p:txBody>
      </p:sp>
    </p:spTree>
    <p:extLst>
      <p:ext uri="{BB962C8B-B14F-4D97-AF65-F5344CB8AC3E}">
        <p14:creationId xmlns:p14="http://schemas.microsoft.com/office/powerpoint/2010/main" val="104827449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44"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Rectangle 164">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0"/>
          </p:nvPr>
        </p:nvSpPr>
        <p:spPr>
          <a:xfrm rot="-5400000">
            <a:off x="-945222" y="5281914"/>
            <a:ext cx="2495058" cy="365125"/>
          </a:xfrm>
        </p:spPr>
        <p:txBody>
          <a:bodyPr>
            <a:normAutofit/>
          </a:bodyPr>
          <a:lstStyle/>
          <a:p>
            <a:pPr>
              <a:spcAft>
                <a:spcPts val="600"/>
              </a:spcAft>
            </a:pPr>
            <a:r>
              <a:rPr lang="en-US">
                <a:solidFill>
                  <a:srgbClr val="FFFFFF"/>
                </a:solidFill>
              </a:rPr>
              <a:t>Dr Jugindar Singh</a:t>
            </a:r>
          </a:p>
        </p:txBody>
      </p:sp>
      <p:sp>
        <p:nvSpPr>
          <p:cNvPr id="124932" name="Rectangle 4"/>
          <p:cNvSpPr>
            <a:spLocks noGrp="1" noChangeArrowheads="1"/>
          </p:cNvSpPr>
          <p:nvPr>
            <p:ph type="body" idx="1"/>
          </p:nvPr>
        </p:nvSpPr>
        <p:spPr>
          <a:xfrm>
            <a:off x="619592" y="777144"/>
            <a:ext cx="10258733" cy="2445851"/>
          </a:xfrm>
        </p:spPr>
        <p:txBody>
          <a:bodyPr anchor="ctr">
            <a:normAutofit/>
          </a:bodyPr>
          <a:lstStyle/>
          <a:p>
            <a:pPr>
              <a:defRPr/>
            </a:pPr>
            <a:r>
              <a:rPr lang="en-US" sz="3600" dirty="0"/>
              <a:t>Statement that indicates the opposite of the null hypothesis. </a:t>
            </a:r>
          </a:p>
          <a:p>
            <a:pPr>
              <a:defRPr/>
            </a:pPr>
            <a:r>
              <a:rPr lang="en-US" sz="3600" dirty="0"/>
              <a:t>There is a relationship or difference</a:t>
            </a:r>
          </a:p>
          <a:p>
            <a:pPr>
              <a:defRPr/>
            </a:pPr>
            <a:r>
              <a:rPr lang="en-US" sz="3600" dirty="0"/>
              <a:t>Denoted by H1</a:t>
            </a:r>
          </a:p>
        </p:txBody>
      </p:sp>
      <p:sp>
        <p:nvSpPr>
          <p:cNvPr id="144386" name="Rectangle 2"/>
          <p:cNvSpPr>
            <a:spLocks noChangeArrowheads="1"/>
          </p:cNvSpPr>
          <p:nvPr/>
        </p:nvSpPr>
        <p:spPr bwMode="auto">
          <a:xfrm>
            <a:off x="4648200" y="6324600"/>
            <a:ext cx="563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fontAlgn="base">
              <a:spcBef>
                <a:spcPct val="0"/>
              </a:spcBef>
              <a:spcAft>
                <a:spcPct val="0"/>
              </a:spcAft>
            </a:pPr>
            <a:endParaRPr lang="en-US" sz="1000">
              <a:solidFill>
                <a:srgbClr val="000000"/>
              </a:solidFill>
            </a:endParaRPr>
          </a:p>
        </p:txBody>
      </p:sp>
      <p:sp>
        <p:nvSpPr>
          <p:cNvPr id="37" name="Rectangle 36">
            <a:extLst>
              <a:ext uri="{FF2B5EF4-FFF2-40B4-BE49-F238E27FC236}">
                <a16:creationId xmlns:a16="http://schemas.microsoft.com/office/drawing/2014/main" id="{6457F981-2B1D-4D7E-AFA0-94C0DA039D72}"/>
              </a:ext>
            </a:extLst>
          </p:cNvPr>
          <p:cNvSpPr/>
          <p:nvPr/>
        </p:nvSpPr>
        <p:spPr>
          <a:xfrm>
            <a:off x="2243747" y="4101688"/>
            <a:ext cx="2949015" cy="94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Service Quality</a:t>
            </a:r>
          </a:p>
          <a:p>
            <a:pPr algn="ctr"/>
            <a:r>
              <a:rPr lang="en-US" sz="2000" dirty="0"/>
              <a:t>(Independent Variable)</a:t>
            </a:r>
          </a:p>
          <a:p>
            <a:pPr algn="ctr"/>
            <a:endParaRPr lang="en-MY" sz="2000" dirty="0"/>
          </a:p>
        </p:txBody>
      </p:sp>
      <p:sp>
        <p:nvSpPr>
          <p:cNvPr id="38" name="Rectangle 37">
            <a:extLst>
              <a:ext uri="{FF2B5EF4-FFF2-40B4-BE49-F238E27FC236}">
                <a16:creationId xmlns:a16="http://schemas.microsoft.com/office/drawing/2014/main" id="{EEE0EA7D-8AA3-4D96-B1FA-6A0E492E390D}"/>
              </a:ext>
            </a:extLst>
          </p:cNvPr>
          <p:cNvSpPr/>
          <p:nvPr/>
        </p:nvSpPr>
        <p:spPr>
          <a:xfrm>
            <a:off x="6128931" y="4095338"/>
            <a:ext cx="3124200" cy="95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Customer Loyalty</a:t>
            </a:r>
            <a:br>
              <a:rPr lang="en-US" dirty="0"/>
            </a:br>
            <a:r>
              <a:rPr lang="en-US" dirty="0"/>
              <a:t>Dependent Variable</a:t>
            </a:r>
            <a:endParaRPr lang="en-MY" dirty="0"/>
          </a:p>
        </p:txBody>
      </p:sp>
      <p:cxnSp>
        <p:nvCxnSpPr>
          <p:cNvPr id="39" name="Straight Arrow Connector 38">
            <a:extLst>
              <a:ext uri="{FF2B5EF4-FFF2-40B4-BE49-F238E27FC236}">
                <a16:creationId xmlns:a16="http://schemas.microsoft.com/office/drawing/2014/main" id="{75D28818-D309-4866-9E9C-F0D099501349}"/>
              </a:ext>
            </a:extLst>
          </p:cNvPr>
          <p:cNvCxnSpPr>
            <a:cxnSpLocks/>
          </p:cNvCxnSpPr>
          <p:nvPr/>
        </p:nvCxnSpPr>
        <p:spPr>
          <a:xfrm>
            <a:off x="5187188" y="4511716"/>
            <a:ext cx="959886" cy="0"/>
          </a:xfrm>
          <a:prstGeom prst="straightConnector1">
            <a:avLst/>
          </a:prstGeom>
          <a:ln w="25400" cmpd="sng">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89BAF8B-25D9-4155-8036-EBD7F356CB23}"/>
              </a:ext>
            </a:extLst>
          </p:cNvPr>
          <p:cNvSpPr txBox="1"/>
          <p:nvPr/>
        </p:nvSpPr>
        <p:spPr>
          <a:xfrm>
            <a:off x="2242731" y="3366362"/>
            <a:ext cx="3124200" cy="830998"/>
          </a:xfrm>
          <a:prstGeom prst="rect">
            <a:avLst/>
          </a:prstGeom>
          <a:noFill/>
        </p:spPr>
        <p:txBody>
          <a:bodyPr wrap="square">
            <a:spAutoFit/>
          </a:bodyPr>
          <a:lstStyle/>
          <a:p>
            <a:r>
              <a:rPr lang="en-US" sz="2400" b="1" i="1" dirty="0">
                <a:solidFill>
                  <a:srgbClr val="FF0000"/>
                </a:solidFill>
              </a:rPr>
              <a:t>Independent Variable</a:t>
            </a:r>
          </a:p>
          <a:p>
            <a:r>
              <a:rPr lang="en-US" sz="2400" b="1" i="1" dirty="0">
                <a:solidFill>
                  <a:schemeClr val="hlink"/>
                </a:solidFill>
              </a:rPr>
              <a:t>CAUSE</a:t>
            </a:r>
            <a:endParaRPr lang="en-MY" sz="2400" dirty="0"/>
          </a:p>
        </p:txBody>
      </p:sp>
      <p:sp>
        <p:nvSpPr>
          <p:cNvPr id="41" name="TextBox 40">
            <a:extLst>
              <a:ext uri="{FF2B5EF4-FFF2-40B4-BE49-F238E27FC236}">
                <a16:creationId xmlns:a16="http://schemas.microsoft.com/office/drawing/2014/main" id="{3707EF78-2DBD-4727-9086-645555F1A703}"/>
              </a:ext>
            </a:extLst>
          </p:cNvPr>
          <p:cNvSpPr txBox="1"/>
          <p:nvPr/>
        </p:nvSpPr>
        <p:spPr>
          <a:xfrm>
            <a:off x="6241838" y="3322392"/>
            <a:ext cx="2899690" cy="830998"/>
          </a:xfrm>
          <a:prstGeom prst="rect">
            <a:avLst/>
          </a:prstGeom>
          <a:noFill/>
        </p:spPr>
        <p:txBody>
          <a:bodyPr wrap="square">
            <a:spAutoFit/>
          </a:bodyPr>
          <a:lstStyle/>
          <a:p>
            <a:r>
              <a:rPr lang="en-US" sz="2400" b="1" i="1" dirty="0">
                <a:solidFill>
                  <a:srgbClr val="FF0000"/>
                </a:solidFill>
              </a:rPr>
              <a:t>Dependent Variable</a:t>
            </a:r>
          </a:p>
          <a:p>
            <a:r>
              <a:rPr lang="en-US" sz="2400" b="1" i="1" dirty="0">
                <a:solidFill>
                  <a:schemeClr val="hlink"/>
                </a:solidFill>
              </a:rPr>
              <a:t>EFFECT</a:t>
            </a:r>
            <a:endParaRPr lang="en-MY" sz="2400" dirty="0"/>
          </a:p>
        </p:txBody>
      </p:sp>
      <p:sp>
        <p:nvSpPr>
          <p:cNvPr id="3" name="TextBox 2">
            <a:extLst>
              <a:ext uri="{FF2B5EF4-FFF2-40B4-BE49-F238E27FC236}">
                <a16:creationId xmlns:a16="http://schemas.microsoft.com/office/drawing/2014/main" id="{A6FCB5D5-9FC1-4DA5-A2A6-57846B10F013}"/>
              </a:ext>
            </a:extLst>
          </p:cNvPr>
          <p:cNvSpPr txBox="1"/>
          <p:nvPr/>
        </p:nvSpPr>
        <p:spPr>
          <a:xfrm>
            <a:off x="604614" y="5486400"/>
            <a:ext cx="11467642" cy="954107"/>
          </a:xfrm>
          <a:prstGeom prst="rect">
            <a:avLst/>
          </a:prstGeom>
          <a:noFill/>
          <a:ln>
            <a:solidFill>
              <a:schemeClr val="accent1"/>
            </a:solidFill>
          </a:ln>
        </p:spPr>
        <p:txBody>
          <a:bodyPr wrap="square" rtlCol="0">
            <a:spAutoFit/>
          </a:bodyPr>
          <a:lstStyle/>
          <a:p>
            <a:r>
              <a:rPr lang="en-MY" sz="2800" b="1" dirty="0"/>
              <a:t>H1</a:t>
            </a:r>
            <a:r>
              <a:rPr lang="en-MY" sz="2800" dirty="0"/>
              <a:t>: There is a Relationship between </a:t>
            </a:r>
            <a:r>
              <a:rPr lang="en-MY" sz="2800" dirty="0">
                <a:solidFill>
                  <a:srgbClr val="FF0000"/>
                </a:solidFill>
              </a:rPr>
              <a:t>Service Quality </a:t>
            </a:r>
            <a:r>
              <a:rPr lang="en-MY" sz="2800" dirty="0"/>
              <a:t>and </a:t>
            </a:r>
            <a:r>
              <a:rPr lang="en-MY" sz="2800" dirty="0">
                <a:solidFill>
                  <a:srgbClr val="FF0000"/>
                </a:solidFill>
              </a:rPr>
              <a:t>Customer Loyalty </a:t>
            </a:r>
            <a:r>
              <a:rPr lang="en-MY" sz="2800" dirty="0"/>
              <a:t>among students in HEIs in Malaysia</a:t>
            </a:r>
          </a:p>
        </p:txBody>
      </p:sp>
      <p:sp>
        <p:nvSpPr>
          <p:cNvPr id="144387" name="Rectangle 3"/>
          <p:cNvSpPr>
            <a:spLocks noGrp="1" noChangeArrowheads="1"/>
          </p:cNvSpPr>
          <p:nvPr>
            <p:ph type="title"/>
          </p:nvPr>
        </p:nvSpPr>
        <p:spPr>
          <a:xfrm>
            <a:off x="622641" y="48362"/>
            <a:ext cx="11569359" cy="680421"/>
          </a:xfrm>
          <a:solidFill>
            <a:schemeClr val="bg1"/>
          </a:solidFill>
        </p:spPr>
        <p:txBody>
          <a:bodyPr anchor="b">
            <a:normAutofit fontScale="90000"/>
          </a:bodyPr>
          <a:lstStyle/>
          <a:p>
            <a:r>
              <a:rPr lang="en-US" sz="6000" b="1" dirty="0">
                <a:solidFill>
                  <a:srgbClr val="FF0000"/>
                </a:solidFill>
              </a:rPr>
              <a:t>Alternate hypothesis</a:t>
            </a:r>
          </a:p>
        </p:txBody>
      </p:sp>
    </p:spTree>
    <p:extLst>
      <p:ext uri="{BB962C8B-B14F-4D97-AF65-F5344CB8AC3E}">
        <p14:creationId xmlns:p14="http://schemas.microsoft.com/office/powerpoint/2010/main" val="394202528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8077200" y="6248400"/>
            <a:ext cx="1905000" cy="457200"/>
          </a:xfrm>
          <a:prstGeom prst="rect">
            <a:avLst/>
          </a:prstGeom>
        </p:spPr>
        <p:txBody>
          <a:bodyPr/>
          <a:lstStyle/>
          <a:p>
            <a:fld id="{38DC9451-0F29-4639-99FD-9E9058B193AC}" type="slidenum">
              <a:rPr lang="en-US"/>
              <a:pPr/>
              <a:t>68</a:t>
            </a:fld>
            <a:endParaRPr lang="en-US"/>
          </a:p>
        </p:txBody>
      </p:sp>
      <p:sp>
        <p:nvSpPr>
          <p:cNvPr id="78850" name="Rectangle 2"/>
          <p:cNvSpPr>
            <a:spLocks noGrp="1" noChangeArrowheads="1"/>
          </p:cNvSpPr>
          <p:nvPr>
            <p:ph type="title"/>
          </p:nvPr>
        </p:nvSpPr>
        <p:spPr>
          <a:xfrm>
            <a:off x="0" y="49439"/>
            <a:ext cx="8839200" cy="725985"/>
          </a:xfrm>
        </p:spPr>
        <p:txBody>
          <a:bodyPr>
            <a:normAutofit fontScale="90000"/>
          </a:bodyPr>
          <a:lstStyle/>
          <a:p>
            <a:br>
              <a:rPr lang="en-US" b="1" dirty="0">
                <a:solidFill>
                  <a:srgbClr val="FF0000"/>
                </a:solidFill>
              </a:rPr>
            </a:br>
            <a:r>
              <a:rPr lang="en-US" b="1" dirty="0">
                <a:solidFill>
                  <a:srgbClr val="FF0000"/>
                </a:solidFill>
                <a:latin typeface="Aharoni" panose="02010803020104030203" pitchFamily="2" charset="-79"/>
                <a:cs typeface="Aharoni" panose="02010803020104030203" pitchFamily="2" charset="-79"/>
              </a:rPr>
              <a:t>Directional or Non-directional</a:t>
            </a:r>
            <a:r>
              <a:rPr lang="en-US" b="1" dirty="0">
                <a:latin typeface="Aharoni" panose="02010803020104030203" pitchFamily="2" charset="-79"/>
                <a:cs typeface="Aharoni" panose="02010803020104030203" pitchFamily="2" charset="-79"/>
              </a:rPr>
              <a:t>.</a:t>
            </a:r>
            <a:br>
              <a:rPr lang="en-US" dirty="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p:txBody>
      </p:sp>
      <p:sp>
        <p:nvSpPr>
          <p:cNvPr id="78851" name="Rectangle 3"/>
          <p:cNvSpPr>
            <a:spLocks noGrp="1" noChangeArrowheads="1"/>
          </p:cNvSpPr>
          <p:nvPr>
            <p:ph type="body" idx="1"/>
          </p:nvPr>
        </p:nvSpPr>
        <p:spPr>
          <a:xfrm>
            <a:off x="0" y="786025"/>
            <a:ext cx="12192000" cy="5715000"/>
          </a:xfrm>
          <a:solidFill>
            <a:schemeClr val="bg1"/>
          </a:solidFill>
        </p:spPr>
        <p:txBody>
          <a:bodyPr/>
          <a:lstStyle/>
          <a:p>
            <a:pPr marL="0" indent="0">
              <a:lnSpc>
                <a:spcPct val="80000"/>
              </a:lnSpc>
              <a:buNone/>
            </a:pPr>
            <a:r>
              <a:rPr lang="en-US" sz="3200" b="1" dirty="0">
                <a:solidFill>
                  <a:srgbClr val="0070C0"/>
                </a:solidFill>
              </a:rPr>
              <a:t>Directional hypotheses</a:t>
            </a:r>
          </a:p>
          <a:p>
            <a:pPr marL="0" indent="0">
              <a:lnSpc>
                <a:spcPct val="80000"/>
              </a:lnSpc>
              <a:buNone/>
            </a:pPr>
            <a:r>
              <a:rPr lang="en-US" dirty="0"/>
              <a:t>Predict the specific relationship among two or more variables or groups:</a:t>
            </a:r>
          </a:p>
        </p:txBody>
      </p:sp>
      <p:sp>
        <p:nvSpPr>
          <p:cNvPr id="2" name="Rectangle 1"/>
          <p:cNvSpPr/>
          <p:nvPr/>
        </p:nvSpPr>
        <p:spPr>
          <a:xfrm>
            <a:off x="0" y="2865346"/>
            <a:ext cx="11903990" cy="1323439"/>
          </a:xfrm>
          <a:prstGeom prst="rect">
            <a:avLst/>
          </a:prstGeom>
          <a:solidFill>
            <a:schemeClr val="bg1"/>
          </a:solidFill>
        </p:spPr>
        <p:txBody>
          <a:bodyPr wrap="square">
            <a:spAutoFit/>
          </a:bodyPr>
          <a:lstStyle/>
          <a:p>
            <a:r>
              <a:rPr lang="en-US" sz="3200" b="1" dirty="0">
                <a:solidFill>
                  <a:srgbClr val="0070C0"/>
                </a:solidFill>
              </a:rPr>
              <a:t>Non-Directional Hypotheses </a:t>
            </a:r>
          </a:p>
          <a:p>
            <a:r>
              <a:rPr lang="en-US" sz="2400" dirty="0"/>
              <a:t>Predict that there will be differences among two or more groups, but do not specify the direction of the differences  </a:t>
            </a:r>
          </a:p>
        </p:txBody>
      </p:sp>
      <p:sp>
        <p:nvSpPr>
          <p:cNvPr id="3" name="Footer Placeholder 2"/>
          <p:cNvSpPr>
            <a:spLocks noGrp="1"/>
          </p:cNvSpPr>
          <p:nvPr>
            <p:ph type="ftr" sz="quarter" idx="10"/>
          </p:nvPr>
        </p:nvSpPr>
        <p:spPr/>
        <p:txBody>
          <a:bodyPr/>
          <a:lstStyle/>
          <a:p>
            <a:r>
              <a:rPr lang="en-US">
                <a:solidFill>
                  <a:srgbClr val="000000"/>
                </a:solidFill>
              </a:rPr>
              <a:t>Dr Jugindar Singh</a:t>
            </a:r>
          </a:p>
        </p:txBody>
      </p:sp>
      <p:sp>
        <p:nvSpPr>
          <p:cNvPr id="12" name="TextBox 11">
            <a:extLst>
              <a:ext uri="{FF2B5EF4-FFF2-40B4-BE49-F238E27FC236}">
                <a16:creationId xmlns:a16="http://schemas.microsoft.com/office/drawing/2014/main" id="{A3BA2E2C-6CD9-4735-9DAB-C63AB036F1CB}"/>
              </a:ext>
            </a:extLst>
          </p:cNvPr>
          <p:cNvSpPr txBox="1"/>
          <p:nvPr/>
        </p:nvSpPr>
        <p:spPr>
          <a:xfrm>
            <a:off x="0" y="1622774"/>
            <a:ext cx="12192000" cy="1077218"/>
          </a:xfrm>
          <a:prstGeom prst="rect">
            <a:avLst/>
          </a:prstGeom>
          <a:solidFill>
            <a:schemeClr val="tx2">
              <a:lumMod val="20000"/>
              <a:lumOff val="80000"/>
            </a:schemeClr>
          </a:solidFill>
          <a:ln>
            <a:solidFill>
              <a:schemeClr val="accent1"/>
            </a:solidFill>
          </a:ln>
        </p:spPr>
        <p:txBody>
          <a:bodyPr wrap="square">
            <a:spAutoFit/>
          </a:bodyPr>
          <a:lstStyle/>
          <a:p>
            <a:r>
              <a:rPr lang="en-MY" sz="2800" b="1" dirty="0"/>
              <a:t>H1</a:t>
            </a:r>
            <a:r>
              <a:rPr lang="en-MY" sz="3600" dirty="0"/>
              <a:t>:</a:t>
            </a:r>
            <a:r>
              <a:rPr lang="en-MY" sz="2800" dirty="0"/>
              <a:t> There is a </a:t>
            </a:r>
            <a:r>
              <a:rPr lang="en-MY" sz="2800" b="1" dirty="0">
                <a:solidFill>
                  <a:srgbClr val="FF0000"/>
                </a:solidFill>
              </a:rPr>
              <a:t>Positive</a:t>
            </a:r>
            <a:r>
              <a:rPr lang="en-MY" sz="2800" dirty="0"/>
              <a:t> Relationship between </a:t>
            </a:r>
            <a:r>
              <a:rPr lang="en-MY" sz="2800" dirty="0">
                <a:solidFill>
                  <a:srgbClr val="FF0000"/>
                </a:solidFill>
              </a:rPr>
              <a:t>Service Quality </a:t>
            </a:r>
            <a:r>
              <a:rPr lang="en-MY" sz="2800" dirty="0"/>
              <a:t>and </a:t>
            </a:r>
            <a:r>
              <a:rPr lang="en-MY" sz="2800" dirty="0">
                <a:solidFill>
                  <a:srgbClr val="FF0000"/>
                </a:solidFill>
              </a:rPr>
              <a:t>Customer Loyalty </a:t>
            </a:r>
            <a:r>
              <a:rPr lang="en-MY" sz="2800" dirty="0"/>
              <a:t>among students in HEIs in Malaysia</a:t>
            </a:r>
            <a:endParaRPr lang="en-MY" sz="1800" dirty="0"/>
          </a:p>
        </p:txBody>
      </p:sp>
      <p:sp>
        <p:nvSpPr>
          <p:cNvPr id="13" name="TextBox 12">
            <a:extLst>
              <a:ext uri="{FF2B5EF4-FFF2-40B4-BE49-F238E27FC236}">
                <a16:creationId xmlns:a16="http://schemas.microsoft.com/office/drawing/2014/main" id="{0AC43403-1038-4BE0-9D92-CEBC82EE649D}"/>
              </a:ext>
            </a:extLst>
          </p:cNvPr>
          <p:cNvSpPr txBox="1"/>
          <p:nvPr/>
        </p:nvSpPr>
        <p:spPr>
          <a:xfrm>
            <a:off x="0" y="4165100"/>
            <a:ext cx="12192000" cy="1077218"/>
          </a:xfrm>
          <a:prstGeom prst="rect">
            <a:avLst/>
          </a:prstGeom>
          <a:solidFill>
            <a:schemeClr val="tx2">
              <a:lumMod val="20000"/>
              <a:lumOff val="80000"/>
            </a:schemeClr>
          </a:solidFill>
          <a:ln>
            <a:solidFill>
              <a:schemeClr val="accent1"/>
            </a:solidFill>
          </a:ln>
        </p:spPr>
        <p:txBody>
          <a:bodyPr wrap="square">
            <a:spAutoFit/>
          </a:bodyPr>
          <a:lstStyle/>
          <a:p>
            <a:r>
              <a:rPr lang="en-MY" sz="2800" b="1" dirty="0"/>
              <a:t>H1</a:t>
            </a:r>
            <a:r>
              <a:rPr lang="en-MY" sz="3600" dirty="0"/>
              <a:t>:</a:t>
            </a:r>
            <a:r>
              <a:rPr lang="en-MY" sz="2800" dirty="0"/>
              <a:t> There is a Relationship between </a:t>
            </a:r>
            <a:r>
              <a:rPr lang="en-MY" sz="2800" dirty="0">
                <a:solidFill>
                  <a:srgbClr val="FF0000"/>
                </a:solidFill>
              </a:rPr>
              <a:t>Service Quality </a:t>
            </a:r>
            <a:r>
              <a:rPr lang="en-MY" sz="2800" dirty="0"/>
              <a:t>and </a:t>
            </a:r>
            <a:r>
              <a:rPr lang="en-MY" sz="2800" dirty="0">
                <a:solidFill>
                  <a:srgbClr val="FF0000"/>
                </a:solidFill>
              </a:rPr>
              <a:t>Customer Loyalty </a:t>
            </a:r>
            <a:r>
              <a:rPr lang="en-MY" sz="2800" dirty="0"/>
              <a:t>among students in HEIs in Malaysia</a:t>
            </a:r>
            <a:endParaRPr lang="en-MY" sz="1800" dirty="0"/>
          </a:p>
        </p:txBody>
      </p:sp>
      <p:sp>
        <p:nvSpPr>
          <p:cNvPr id="14" name="Rectangle 13">
            <a:extLst>
              <a:ext uri="{FF2B5EF4-FFF2-40B4-BE49-F238E27FC236}">
                <a16:creationId xmlns:a16="http://schemas.microsoft.com/office/drawing/2014/main" id="{4CCCDF53-6D74-4E5E-A8EC-3DCEC70771C0}"/>
              </a:ext>
            </a:extLst>
          </p:cNvPr>
          <p:cNvSpPr/>
          <p:nvPr/>
        </p:nvSpPr>
        <p:spPr>
          <a:xfrm>
            <a:off x="2505004" y="5508610"/>
            <a:ext cx="2949015" cy="94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Service Quality</a:t>
            </a:r>
          </a:p>
          <a:p>
            <a:pPr algn="ctr"/>
            <a:r>
              <a:rPr lang="en-US" sz="2000" dirty="0"/>
              <a:t>(Independent Variable)</a:t>
            </a:r>
          </a:p>
          <a:p>
            <a:pPr algn="ctr"/>
            <a:endParaRPr lang="en-MY" sz="2000" dirty="0"/>
          </a:p>
        </p:txBody>
      </p:sp>
      <p:sp>
        <p:nvSpPr>
          <p:cNvPr id="15" name="Rectangle 14">
            <a:extLst>
              <a:ext uri="{FF2B5EF4-FFF2-40B4-BE49-F238E27FC236}">
                <a16:creationId xmlns:a16="http://schemas.microsoft.com/office/drawing/2014/main" id="{A9FA2481-882A-48CE-AEC5-59D25324E6AE}"/>
              </a:ext>
            </a:extLst>
          </p:cNvPr>
          <p:cNvSpPr/>
          <p:nvPr/>
        </p:nvSpPr>
        <p:spPr>
          <a:xfrm>
            <a:off x="6390188" y="5502260"/>
            <a:ext cx="3124200" cy="950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Customer Loyalty</a:t>
            </a:r>
            <a:br>
              <a:rPr lang="en-US" dirty="0"/>
            </a:br>
            <a:r>
              <a:rPr lang="en-US" dirty="0"/>
              <a:t>Dependent Variable</a:t>
            </a:r>
            <a:endParaRPr lang="en-MY" dirty="0"/>
          </a:p>
        </p:txBody>
      </p:sp>
      <p:cxnSp>
        <p:nvCxnSpPr>
          <p:cNvPr id="16" name="Straight Arrow Connector 15">
            <a:extLst>
              <a:ext uri="{FF2B5EF4-FFF2-40B4-BE49-F238E27FC236}">
                <a16:creationId xmlns:a16="http://schemas.microsoft.com/office/drawing/2014/main" id="{1422B359-FD0B-4659-BD18-D89D1D45DA8A}"/>
              </a:ext>
            </a:extLst>
          </p:cNvPr>
          <p:cNvCxnSpPr>
            <a:cxnSpLocks/>
          </p:cNvCxnSpPr>
          <p:nvPr/>
        </p:nvCxnSpPr>
        <p:spPr>
          <a:xfrm>
            <a:off x="5448445" y="5918638"/>
            <a:ext cx="959886" cy="0"/>
          </a:xfrm>
          <a:prstGeom prst="straightConnector1">
            <a:avLst/>
          </a:prstGeom>
          <a:ln w="25400" cmpd="sn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510058"/>
      </p:ext>
    </p:extLst>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FAD9-3AE5-4743-ACAA-5774FBB2521E}"/>
              </a:ext>
            </a:extLst>
          </p:cNvPr>
          <p:cNvSpPr>
            <a:spLocks noGrp="1"/>
          </p:cNvSpPr>
          <p:nvPr>
            <p:ph type="title"/>
          </p:nvPr>
        </p:nvSpPr>
        <p:spPr>
          <a:xfrm>
            <a:off x="0" y="57705"/>
            <a:ext cx="12192000" cy="457615"/>
          </a:xfrm>
          <a:solidFill>
            <a:schemeClr val="tx2">
              <a:lumMod val="20000"/>
              <a:lumOff val="80000"/>
            </a:schemeClr>
          </a:solidFill>
        </p:spPr>
        <p:txBody>
          <a:bodyPr>
            <a:noAutofit/>
          </a:bodyPr>
          <a:lstStyle/>
          <a:p>
            <a:r>
              <a:rPr lang="en-US" sz="3200" b="1" dirty="0">
                <a:solidFill>
                  <a:srgbClr val="FF0000"/>
                </a:solidFill>
              </a:rPr>
              <a:t>Practice: </a:t>
            </a:r>
            <a:r>
              <a:rPr lang="en-US" sz="3200" dirty="0">
                <a:solidFill>
                  <a:srgbClr val="FF0000"/>
                </a:solidFill>
              </a:rPr>
              <a:t>Write a directional and a non directional hypothesis</a:t>
            </a:r>
          </a:p>
        </p:txBody>
      </p:sp>
      <p:sp>
        <p:nvSpPr>
          <p:cNvPr id="3" name="Content Placeholder 2">
            <a:extLst>
              <a:ext uri="{FF2B5EF4-FFF2-40B4-BE49-F238E27FC236}">
                <a16:creationId xmlns:a16="http://schemas.microsoft.com/office/drawing/2014/main" id="{CB63CDE0-B0D7-4E0C-A711-DE36B0B84FAD}"/>
              </a:ext>
            </a:extLst>
          </p:cNvPr>
          <p:cNvSpPr>
            <a:spLocks noGrp="1"/>
          </p:cNvSpPr>
          <p:nvPr>
            <p:ph idx="1"/>
          </p:nvPr>
        </p:nvSpPr>
        <p:spPr>
          <a:xfrm>
            <a:off x="0" y="685800"/>
            <a:ext cx="12192000" cy="3098409"/>
          </a:xfrm>
        </p:spPr>
        <p:txBody>
          <a:bodyPr/>
          <a:lstStyle/>
          <a:p>
            <a:pPr marL="0" indent="0">
              <a:buNone/>
            </a:pPr>
            <a:r>
              <a:rPr lang="en-US" dirty="0"/>
              <a:t>To examine the relationship between consumers‟ environmental awareness and their purchasing behavior towards environmental-friendly products.</a:t>
            </a:r>
          </a:p>
        </p:txBody>
      </p:sp>
      <p:sp>
        <p:nvSpPr>
          <p:cNvPr id="4" name="Footer Placeholder 3">
            <a:extLst>
              <a:ext uri="{FF2B5EF4-FFF2-40B4-BE49-F238E27FC236}">
                <a16:creationId xmlns:a16="http://schemas.microsoft.com/office/drawing/2014/main" id="{D695889F-8ECF-4470-945C-0BA9B2AC1AE9}"/>
              </a:ext>
            </a:extLst>
          </p:cNvPr>
          <p:cNvSpPr>
            <a:spLocks noGrp="1"/>
          </p:cNvSpPr>
          <p:nvPr>
            <p:ph type="ftr" sz="quarter" idx="10"/>
          </p:nvPr>
        </p:nvSpPr>
        <p:spPr/>
        <p:txBody>
          <a:bodyPr/>
          <a:lstStyle/>
          <a:p>
            <a:r>
              <a:rPr lang="en-US">
                <a:solidFill>
                  <a:srgbClr val="000000"/>
                </a:solidFill>
              </a:rPr>
              <a:t>Dr Jugindar Singh</a:t>
            </a:r>
          </a:p>
        </p:txBody>
      </p:sp>
      <p:sp>
        <p:nvSpPr>
          <p:cNvPr id="5" name="Footer Placeholder 3">
            <a:extLst>
              <a:ext uri="{FF2B5EF4-FFF2-40B4-BE49-F238E27FC236}">
                <a16:creationId xmlns:a16="http://schemas.microsoft.com/office/drawing/2014/main" id="{F09EA64D-1C89-4F90-AA12-8FA76AA8B56C}"/>
              </a:ext>
            </a:extLst>
          </p:cNvPr>
          <p:cNvSpPr txBox="1">
            <a:spLocks/>
          </p:cNvSpPr>
          <p:nvPr/>
        </p:nvSpPr>
        <p:spPr bwMode="auto">
          <a:xfrm>
            <a:off x="7772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0000"/>
                </a:solidFill>
              </a:rPr>
              <a:t>Dr Jugindar Singh</a:t>
            </a:r>
          </a:p>
        </p:txBody>
      </p:sp>
      <p:sp>
        <p:nvSpPr>
          <p:cNvPr id="8" name="Rectangle 7">
            <a:extLst>
              <a:ext uri="{FF2B5EF4-FFF2-40B4-BE49-F238E27FC236}">
                <a16:creationId xmlns:a16="http://schemas.microsoft.com/office/drawing/2014/main" id="{D3F22F9A-274F-4207-9AAA-785A1F9F99C5}"/>
              </a:ext>
            </a:extLst>
          </p:cNvPr>
          <p:cNvSpPr/>
          <p:nvPr/>
        </p:nvSpPr>
        <p:spPr bwMode="auto">
          <a:xfrm>
            <a:off x="2084583" y="1701074"/>
            <a:ext cx="2743200" cy="1307128"/>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800" b="1" dirty="0">
                <a:latin typeface="Arial" charset="0"/>
              </a:rPr>
              <a:t>Environmental Awareness</a:t>
            </a:r>
          </a:p>
        </p:txBody>
      </p:sp>
      <p:sp>
        <p:nvSpPr>
          <p:cNvPr id="9" name="Rectangle 8">
            <a:extLst>
              <a:ext uri="{FF2B5EF4-FFF2-40B4-BE49-F238E27FC236}">
                <a16:creationId xmlns:a16="http://schemas.microsoft.com/office/drawing/2014/main" id="{6FE79BC2-37E0-4802-87FF-58BB9C8BC527}"/>
              </a:ext>
            </a:extLst>
          </p:cNvPr>
          <p:cNvSpPr/>
          <p:nvPr/>
        </p:nvSpPr>
        <p:spPr bwMode="auto">
          <a:xfrm>
            <a:off x="6308725" y="1799548"/>
            <a:ext cx="2743200" cy="118873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US" sz="2800" b="1" dirty="0">
                <a:latin typeface="Arial" charset="0"/>
              </a:rPr>
              <a:t>Purchasing Behavior</a:t>
            </a:r>
          </a:p>
        </p:txBody>
      </p:sp>
      <p:cxnSp>
        <p:nvCxnSpPr>
          <p:cNvPr id="11" name="Straight Arrow Connector 10">
            <a:extLst>
              <a:ext uri="{FF2B5EF4-FFF2-40B4-BE49-F238E27FC236}">
                <a16:creationId xmlns:a16="http://schemas.microsoft.com/office/drawing/2014/main" id="{229DAEE5-ECBD-4F52-8821-A172303324CC}"/>
              </a:ext>
            </a:extLst>
          </p:cNvPr>
          <p:cNvCxnSpPr>
            <a:cxnSpLocks/>
            <a:stCxn id="8" idx="3"/>
          </p:cNvCxnSpPr>
          <p:nvPr/>
        </p:nvCxnSpPr>
        <p:spPr bwMode="auto">
          <a:xfrm>
            <a:off x="4827783" y="2354638"/>
            <a:ext cx="1480942" cy="0"/>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7" name="TextBox 16">
            <a:extLst>
              <a:ext uri="{FF2B5EF4-FFF2-40B4-BE49-F238E27FC236}">
                <a16:creationId xmlns:a16="http://schemas.microsoft.com/office/drawing/2014/main" id="{BFEB774F-1173-4B47-A02B-B384EABB8F99}"/>
              </a:ext>
            </a:extLst>
          </p:cNvPr>
          <p:cNvSpPr txBox="1"/>
          <p:nvPr/>
        </p:nvSpPr>
        <p:spPr>
          <a:xfrm>
            <a:off x="-12309" y="4690149"/>
            <a:ext cx="12146167" cy="830997"/>
          </a:xfrm>
          <a:prstGeom prst="rect">
            <a:avLst/>
          </a:prstGeom>
          <a:noFill/>
          <a:ln>
            <a:solidFill>
              <a:schemeClr val="accent1"/>
            </a:solidFill>
          </a:ln>
        </p:spPr>
        <p:txBody>
          <a:bodyPr wrap="square">
            <a:spAutoFit/>
          </a:bodyPr>
          <a:lstStyle/>
          <a:p>
            <a:r>
              <a:rPr lang="en-US" sz="2400" b="1" dirty="0"/>
              <a:t>H2</a:t>
            </a:r>
            <a:r>
              <a:rPr lang="en-US" sz="2400" dirty="0"/>
              <a:t>: Consumers‟ environmental awareness has a positive influence on their purchasing behavior towards green products.</a:t>
            </a:r>
            <a:endParaRPr lang="en-MY" sz="2400" dirty="0"/>
          </a:p>
        </p:txBody>
      </p:sp>
      <p:sp>
        <p:nvSpPr>
          <p:cNvPr id="19" name="TextBox 18">
            <a:extLst>
              <a:ext uri="{FF2B5EF4-FFF2-40B4-BE49-F238E27FC236}">
                <a16:creationId xmlns:a16="http://schemas.microsoft.com/office/drawing/2014/main" id="{92F0A1D8-A2F3-4F7B-9878-55DB3FFEEA0B}"/>
              </a:ext>
            </a:extLst>
          </p:cNvPr>
          <p:cNvSpPr txBox="1"/>
          <p:nvPr/>
        </p:nvSpPr>
        <p:spPr>
          <a:xfrm>
            <a:off x="-15938" y="5572035"/>
            <a:ext cx="12149796" cy="1200329"/>
          </a:xfrm>
          <a:prstGeom prst="rect">
            <a:avLst/>
          </a:prstGeom>
          <a:noFill/>
        </p:spPr>
        <p:txBody>
          <a:bodyPr wrap="square">
            <a:spAutoFit/>
          </a:bodyPr>
          <a:lstStyle/>
          <a:p>
            <a:r>
              <a:rPr lang="en-US" sz="2400" dirty="0">
                <a:solidFill>
                  <a:srgbClr val="002060"/>
                </a:solidFill>
              </a:rPr>
              <a:t>Therefore, in this study, the researcher will measure two variables in data collection, namely the amount of environmental news exposed to the market (an independent variable), and consumers‟ purchasing intention towards cosmetic products (a dependent variable).</a:t>
            </a:r>
            <a:endParaRPr lang="en-MY" sz="2400" dirty="0">
              <a:solidFill>
                <a:srgbClr val="002060"/>
              </a:solidFill>
            </a:endParaRPr>
          </a:p>
        </p:txBody>
      </p:sp>
      <p:sp>
        <p:nvSpPr>
          <p:cNvPr id="12" name="TextBox 11">
            <a:extLst>
              <a:ext uri="{FF2B5EF4-FFF2-40B4-BE49-F238E27FC236}">
                <a16:creationId xmlns:a16="http://schemas.microsoft.com/office/drawing/2014/main" id="{68B13187-34E1-4427-81F9-9D3A7B2A68B0}"/>
              </a:ext>
            </a:extLst>
          </p:cNvPr>
          <p:cNvSpPr txBox="1"/>
          <p:nvPr/>
        </p:nvSpPr>
        <p:spPr>
          <a:xfrm>
            <a:off x="0" y="3429000"/>
            <a:ext cx="12192000" cy="830997"/>
          </a:xfrm>
          <a:prstGeom prst="rect">
            <a:avLst/>
          </a:prstGeom>
          <a:noFill/>
          <a:ln>
            <a:solidFill>
              <a:schemeClr val="accent1"/>
            </a:solidFill>
          </a:ln>
        </p:spPr>
        <p:txBody>
          <a:bodyPr wrap="square">
            <a:spAutoFit/>
          </a:bodyPr>
          <a:lstStyle/>
          <a:p>
            <a:r>
              <a:rPr lang="en-US" sz="2400" b="1" dirty="0"/>
              <a:t>H1</a:t>
            </a:r>
            <a:r>
              <a:rPr lang="en-US" sz="2400" dirty="0"/>
              <a:t>: Consumers‟ environmental awareness has influence on their purchasing behavior towards green products.</a:t>
            </a:r>
            <a:endParaRPr lang="en-MY" sz="2400" dirty="0"/>
          </a:p>
        </p:txBody>
      </p:sp>
      <p:sp>
        <p:nvSpPr>
          <p:cNvPr id="6" name="TextBox 5">
            <a:extLst>
              <a:ext uri="{FF2B5EF4-FFF2-40B4-BE49-F238E27FC236}">
                <a16:creationId xmlns:a16="http://schemas.microsoft.com/office/drawing/2014/main" id="{E340D48D-5770-4400-80DE-4C19D9C85361}"/>
              </a:ext>
            </a:extLst>
          </p:cNvPr>
          <p:cNvSpPr txBox="1"/>
          <p:nvPr/>
        </p:nvSpPr>
        <p:spPr>
          <a:xfrm>
            <a:off x="0" y="3008202"/>
            <a:ext cx="3701143" cy="400110"/>
          </a:xfrm>
          <a:prstGeom prst="rect">
            <a:avLst/>
          </a:prstGeom>
          <a:noFill/>
        </p:spPr>
        <p:txBody>
          <a:bodyPr wrap="square" rtlCol="0">
            <a:spAutoFit/>
          </a:bodyPr>
          <a:lstStyle/>
          <a:p>
            <a:r>
              <a:rPr lang="en-MY" sz="2000" b="1" dirty="0">
                <a:solidFill>
                  <a:srgbClr val="FF0000"/>
                </a:solidFill>
              </a:rPr>
              <a:t>Non-Directional Hypothesis</a:t>
            </a:r>
          </a:p>
        </p:txBody>
      </p:sp>
      <p:sp>
        <p:nvSpPr>
          <p:cNvPr id="13" name="TextBox 12">
            <a:extLst>
              <a:ext uri="{FF2B5EF4-FFF2-40B4-BE49-F238E27FC236}">
                <a16:creationId xmlns:a16="http://schemas.microsoft.com/office/drawing/2014/main" id="{20334606-2F1F-4BAF-B57E-915225037422}"/>
              </a:ext>
            </a:extLst>
          </p:cNvPr>
          <p:cNvSpPr txBox="1"/>
          <p:nvPr/>
        </p:nvSpPr>
        <p:spPr>
          <a:xfrm>
            <a:off x="-12309" y="4319835"/>
            <a:ext cx="3570514" cy="400110"/>
          </a:xfrm>
          <a:prstGeom prst="rect">
            <a:avLst/>
          </a:prstGeom>
          <a:noFill/>
        </p:spPr>
        <p:txBody>
          <a:bodyPr wrap="square" rtlCol="0">
            <a:spAutoFit/>
          </a:bodyPr>
          <a:lstStyle/>
          <a:p>
            <a:r>
              <a:rPr lang="en-MY" sz="2000" b="1" dirty="0">
                <a:solidFill>
                  <a:srgbClr val="FF0000"/>
                </a:solidFill>
              </a:rPr>
              <a:t>Directional Hypothesis</a:t>
            </a:r>
          </a:p>
        </p:txBody>
      </p:sp>
    </p:spTree>
    <p:extLst>
      <p:ext uri="{BB962C8B-B14F-4D97-AF65-F5344CB8AC3E}">
        <p14:creationId xmlns:p14="http://schemas.microsoft.com/office/powerpoint/2010/main" val="41029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9009-0BDF-484B-95D7-FF1A781B69C8}"/>
              </a:ext>
            </a:extLst>
          </p:cNvPr>
          <p:cNvSpPr>
            <a:spLocks noGrp="1"/>
          </p:cNvSpPr>
          <p:nvPr>
            <p:ph type="title"/>
          </p:nvPr>
        </p:nvSpPr>
        <p:spPr>
          <a:xfrm>
            <a:off x="-1" y="33793"/>
            <a:ext cx="4717143" cy="958022"/>
          </a:xfrm>
          <a:ln>
            <a:solidFill>
              <a:schemeClr val="accent1"/>
            </a:solidFill>
          </a:ln>
        </p:spPr>
        <p:txBody>
          <a:bodyPr/>
          <a:lstStyle/>
          <a:p>
            <a:r>
              <a:rPr lang="en-MY" dirty="0">
                <a:solidFill>
                  <a:srgbClr val="C00000"/>
                </a:solidFill>
                <a:latin typeface="Aharoni" panose="02010803020104030203" pitchFamily="2" charset="-79"/>
                <a:cs typeface="Aharoni" panose="02010803020104030203" pitchFamily="2" charset="-79"/>
              </a:rPr>
              <a:t>Theory</a:t>
            </a:r>
          </a:p>
        </p:txBody>
      </p:sp>
      <p:sp>
        <p:nvSpPr>
          <p:cNvPr id="3" name="Content Placeholder 2">
            <a:extLst>
              <a:ext uri="{FF2B5EF4-FFF2-40B4-BE49-F238E27FC236}">
                <a16:creationId xmlns:a16="http://schemas.microsoft.com/office/drawing/2014/main" id="{5EFADB20-3CED-4BAB-983A-3C0696B551DE}"/>
              </a:ext>
            </a:extLst>
          </p:cNvPr>
          <p:cNvSpPr>
            <a:spLocks noGrp="1"/>
          </p:cNvSpPr>
          <p:nvPr>
            <p:ph idx="1"/>
          </p:nvPr>
        </p:nvSpPr>
        <p:spPr>
          <a:xfrm>
            <a:off x="0" y="991816"/>
            <a:ext cx="4717142" cy="2810927"/>
          </a:xfrm>
          <a:ln>
            <a:solidFill>
              <a:schemeClr val="accent1"/>
            </a:solidFill>
          </a:ln>
        </p:spPr>
        <p:txBody>
          <a:bodyPr>
            <a:normAutofit/>
          </a:bodyPr>
          <a:lstStyle/>
          <a:p>
            <a:pPr marL="0" indent="0">
              <a:buNone/>
            </a:pPr>
            <a:r>
              <a:rPr lang="en-US" dirty="0"/>
              <a:t>Theories are formulated to </a:t>
            </a:r>
            <a:r>
              <a:rPr lang="en-US" dirty="0">
                <a:solidFill>
                  <a:srgbClr val="002060"/>
                </a:solidFill>
              </a:rPr>
              <a:t>explain, predict, and understand </a:t>
            </a:r>
            <a:r>
              <a:rPr lang="en-US" dirty="0"/>
              <a:t>phenomena and, in many cases, to challenge and extend existing knowledge within the limits of critical bounding assumptions.</a:t>
            </a:r>
            <a:endParaRPr lang="en-MY" dirty="0"/>
          </a:p>
        </p:txBody>
      </p:sp>
      <p:sp>
        <p:nvSpPr>
          <p:cNvPr id="4" name="Title 1">
            <a:extLst>
              <a:ext uri="{FF2B5EF4-FFF2-40B4-BE49-F238E27FC236}">
                <a16:creationId xmlns:a16="http://schemas.microsoft.com/office/drawing/2014/main" id="{237DD751-4860-47AE-9C53-DBF22C393E5B}"/>
              </a:ext>
            </a:extLst>
          </p:cNvPr>
          <p:cNvSpPr txBox="1">
            <a:spLocks/>
          </p:cNvSpPr>
          <p:nvPr/>
        </p:nvSpPr>
        <p:spPr>
          <a:xfrm>
            <a:off x="4840514" y="0"/>
            <a:ext cx="7199086" cy="991815"/>
          </a:xfrm>
          <a:prstGeom prst="rect">
            <a:avLst/>
          </a:prstGeom>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sz="3600" dirty="0">
                <a:solidFill>
                  <a:srgbClr val="C00000"/>
                </a:solidFill>
                <a:latin typeface="Aharoni" panose="02010803020104030203" pitchFamily="2" charset="-79"/>
                <a:cs typeface="Aharoni" panose="02010803020104030203" pitchFamily="2" charset="-79"/>
              </a:rPr>
              <a:t>Theoretical Framework</a:t>
            </a:r>
          </a:p>
        </p:txBody>
      </p:sp>
      <p:sp>
        <p:nvSpPr>
          <p:cNvPr id="5" name="Content Placeholder 2">
            <a:extLst>
              <a:ext uri="{FF2B5EF4-FFF2-40B4-BE49-F238E27FC236}">
                <a16:creationId xmlns:a16="http://schemas.microsoft.com/office/drawing/2014/main" id="{BAFC0BE7-C0D9-4F09-B56C-830ADFC04C5B}"/>
              </a:ext>
            </a:extLst>
          </p:cNvPr>
          <p:cNvSpPr txBox="1">
            <a:spLocks/>
          </p:cNvSpPr>
          <p:nvPr/>
        </p:nvSpPr>
        <p:spPr>
          <a:xfrm>
            <a:off x="4840513" y="991816"/>
            <a:ext cx="7199086" cy="2810928"/>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2060"/>
                </a:solidFill>
              </a:rPr>
              <a:t>A theoretical framework is a logically developed and connected </a:t>
            </a:r>
            <a:r>
              <a:rPr lang="en-US" dirty="0">
                <a:solidFill>
                  <a:srgbClr val="FF0000"/>
                </a:solidFill>
              </a:rPr>
              <a:t>set of concepts </a:t>
            </a:r>
            <a:r>
              <a:rPr lang="en-US" dirty="0">
                <a:solidFill>
                  <a:srgbClr val="002060"/>
                </a:solidFill>
              </a:rPr>
              <a:t>and premises—developed from </a:t>
            </a:r>
            <a:r>
              <a:rPr lang="en-US" dirty="0">
                <a:solidFill>
                  <a:srgbClr val="FF0000"/>
                </a:solidFill>
              </a:rPr>
              <a:t>one or more theories.</a:t>
            </a:r>
          </a:p>
          <a:p>
            <a:pPr marL="0" indent="0">
              <a:buFont typeface="Arial" panose="020B0604020202020204" pitchFamily="34" charset="0"/>
              <a:buNone/>
            </a:pPr>
            <a:r>
              <a:rPr lang="en-US" dirty="0"/>
              <a:t>Is a collection of interrelated concepts that can hold or support a theory of a research work and guide a research.</a:t>
            </a:r>
          </a:p>
          <a:p>
            <a:pPr marL="0" indent="0">
              <a:buFont typeface="Arial" panose="020B0604020202020204" pitchFamily="34" charset="0"/>
              <a:buNone/>
            </a:pPr>
            <a:endParaRPr lang="en-MY" dirty="0"/>
          </a:p>
        </p:txBody>
      </p:sp>
      <p:sp>
        <p:nvSpPr>
          <p:cNvPr id="6" name="TextBox 5">
            <a:extLst>
              <a:ext uri="{FF2B5EF4-FFF2-40B4-BE49-F238E27FC236}">
                <a16:creationId xmlns:a16="http://schemas.microsoft.com/office/drawing/2014/main" id="{C954DC0D-01BF-4D6D-99E3-4819F3EB879D}"/>
              </a:ext>
            </a:extLst>
          </p:cNvPr>
          <p:cNvSpPr txBox="1"/>
          <p:nvPr/>
        </p:nvSpPr>
        <p:spPr>
          <a:xfrm>
            <a:off x="-1" y="3918859"/>
            <a:ext cx="4717142" cy="2954655"/>
          </a:xfrm>
          <a:prstGeom prst="rect">
            <a:avLst/>
          </a:prstGeom>
          <a:noFill/>
          <a:ln>
            <a:solidFill>
              <a:schemeClr val="accent1"/>
            </a:solidFill>
          </a:ln>
        </p:spPr>
        <p:txBody>
          <a:bodyPr wrap="square" rtlCol="0">
            <a:spAutoFit/>
          </a:bodyPr>
          <a:lstStyle/>
          <a:p>
            <a:r>
              <a:rPr lang="en-MY" b="1" dirty="0">
                <a:solidFill>
                  <a:srgbClr val="FF0000"/>
                </a:solidFill>
              </a:rPr>
              <a:t>Example:</a:t>
            </a:r>
            <a:br>
              <a:rPr lang="en-MY" dirty="0"/>
            </a:br>
            <a:r>
              <a:rPr lang="en-MY" sz="2800" dirty="0"/>
              <a:t>The effect of </a:t>
            </a:r>
            <a:r>
              <a:rPr lang="en-MY" sz="2800" dirty="0">
                <a:solidFill>
                  <a:srgbClr val="FF0000"/>
                </a:solidFill>
              </a:rPr>
              <a:t>Perceived Usefulness </a:t>
            </a:r>
            <a:r>
              <a:rPr lang="en-MY" sz="2800" dirty="0"/>
              <a:t>and P</a:t>
            </a:r>
            <a:r>
              <a:rPr lang="en-MY" sz="2800" dirty="0">
                <a:solidFill>
                  <a:srgbClr val="FF0000"/>
                </a:solidFill>
              </a:rPr>
              <a:t>erceived </a:t>
            </a:r>
          </a:p>
          <a:p>
            <a:r>
              <a:rPr lang="en-MY" sz="2800" dirty="0">
                <a:solidFill>
                  <a:srgbClr val="FF0000"/>
                </a:solidFill>
              </a:rPr>
              <a:t>Ease of Use</a:t>
            </a:r>
            <a:r>
              <a:rPr lang="en-MY" sz="2800" dirty="0"/>
              <a:t> towards Intention to use Online Learning by students in Malaysian universities </a:t>
            </a:r>
            <a:r>
              <a:rPr lang="en-MY" dirty="0"/>
              <a:t> </a:t>
            </a:r>
          </a:p>
        </p:txBody>
      </p:sp>
      <p:pic>
        <p:nvPicPr>
          <p:cNvPr id="7" name="Picture 30">
            <a:extLst>
              <a:ext uri="{FF2B5EF4-FFF2-40B4-BE49-F238E27FC236}">
                <a16:creationId xmlns:a16="http://schemas.microsoft.com/office/drawing/2014/main" id="{67D6FD2F-BFBC-4DFE-B184-59DF8A573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513" y="3962401"/>
            <a:ext cx="7199086" cy="27359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46A5CC7-BD40-4915-8226-2549965F4C86}"/>
              </a:ext>
            </a:extLst>
          </p:cNvPr>
          <p:cNvSpPr txBox="1"/>
          <p:nvPr/>
        </p:nvSpPr>
        <p:spPr>
          <a:xfrm>
            <a:off x="7736114" y="5866184"/>
            <a:ext cx="4303485" cy="677108"/>
          </a:xfrm>
          <a:prstGeom prst="rect">
            <a:avLst/>
          </a:prstGeom>
          <a:noFill/>
          <a:ln>
            <a:solidFill>
              <a:schemeClr val="accent1"/>
            </a:solidFill>
          </a:ln>
        </p:spPr>
        <p:txBody>
          <a:bodyPr wrap="square" rtlCol="0">
            <a:spAutoFit/>
          </a:bodyPr>
          <a:lstStyle/>
          <a:p>
            <a:r>
              <a:rPr lang="en-MY" sz="2000" b="1" dirty="0">
                <a:solidFill>
                  <a:srgbClr val="FF0000"/>
                </a:solidFill>
              </a:rPr>
              <a:t>Technology Acceptance Model (TAM).</a:t>
            </a:r>
          </a:p>
          <a:p>
            <a:r>
              <a:rPr lang="en-MY" dirty="0"/>
              <a:t>Davis et al., 1989</a:t>
            </a:r>
          </a:p>
        </p:txBody>
      </p:sp>
      <p:sp>
        <p:nvSpPr>
          <p:cNvPr id="9" name="Arrow: Right 8">
            <a:extLst>
              <a:ext uri="{FF2B5EF4-FFF2-40B4-BE49-F238E27FC236}">
                <a16:creationId xmlns:a16="http://schemas.microsoft.com/office/drawing/2014/main" id="{81A0951E-4074-4A70-A43E-B49C0709C1ED}"/>
              </a:ext>
            </a:extLst>
          </p:cNvPr>
          <p:cNvSpPr/>
          <p:nvPr/>
        </p:nvSpPr>
        <p:spPr>
          <a:xfrm>
            <a:off x="4575627" y="1874765"/>
            <a:ext cx="406402" cy="522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897885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595B-4FAD-4F5A-93E9-8A9D9C4643DF}"/>
              </a:ext>
            </a:extLst>
          </p:cNvPr>
          <p:cNvSpPr>
            <a:spLocks noGrp="1"/>
          </p:cNvSpPr>
          <p:nvPr>
            <p:ph type="title"/>
          </p:nvPr>
        </p:nvSpPr>
        <p:spPr>
          <a:xfrm>
            <a:off x="0" y="18256"/>
            <a:ext cx="10515600" cy="662782"/>
          </a:xfrm>
        </p:spPr>
        <p:txBody>
          <a:bodyPr>
            <a:normAutofit fontScale="90000"/>
          </a:bodyPr>
          <a:lstStyle/>
          <a:p>
            <a:r>
              <a:rPr lang="en-MY" b="1" dirty="0">
                <a:solidFill>
                  <a:srgbClr val="FF0000"/>
                </a:solidFill>
              </a:rPr>
              <a:t>Mediating and Moderating Variables</a:t>
            </a:r>
          </a:p>
        </p:txBody>
      </p:sp>
      <p:sp>
        <p:nvSpPr>
          <p:cNvPr id="3" name="Content Placeholder 2">
            <a:extLst>
              <a:ext uri="{FF2B5EF4-FFF2-40B4-BE49-F238E27FC236}">
                <a16:creationId xmlns:a16="http://schemas.microsoft.com/office/drawing/2014/main" id="{5DF4F3BD-CFD1-4C34-9EC7-AFB7810255D9}"/>
              </a:ext>
            </a:extLst>
          </p:cNvPr>
          <p:cNvSpPr>
            <a:spLocks noGrp="1"/>
          </p:cNvSpPr>
          <p:nvPr>
            <p:ph idx="1"/>
          </p:nvPr>
        </p:nvSpPr>
        <p:spPr>
          <a:xfrm>
            <a:off x="-14514" y="505465"/>
            <a:ext cx="12110061" cy="2747962"/>
          </a:xfrm>
        </p:spPr>
        <p:txBody>
          <a:bodyPr>
            <a:normAutofit fontScale="62500" lnSpcReduction="20000"/>
          </a:bodyPr>
          <a:lstStyle/>
          <a:p>
            <a:pPr marL="0" indent="0">
              <a:buNone/>
            </a:pPr>
            <a:r>
              <a:rPr lang="en-MY" sz="3200" b="1" dirty="0">
                <a:solidFill>
                  <a:srgbClr val="002060"/>
                </a:solidFill>
              </a:rPr>
              <a:t>Mediator: Customer Satisfaction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dirty="0">
                <a:solidFill>
                  <a:srgbClr val="002060"/>
                </a:solidFill>
              </a:rPr>
              <a:t>H1</a:t>
            </a:r>
            <a:r>
              <a:rPr lang="en-US" sz="3200" dirty="0"/>
              <a:t>: Customer Satisfaction mediates the relationship Service Quality and Customer Loyalty among students in HEIs in Malaysia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MY" sz="3200" b="1" i="0" u="none" strike="noStrike" kern="1200" cap="none" spc="0" normalizeH="0" baseline="0" noProof="0" dirty="0">
                <a:ln>
                  <a:noFill/>
                </a:ln>
                <a:solidFill>
                  <a:srgbClr val="002060"/>
                </a:solidFill>
                <a:effectLst/>
                <a:uLnTx/>
                <a:uFillTx/>
                <a:latin typeface="Calibri" panose="020F0502020204030204"/>
                <a:ea typeface="+mn-ea"/>
                <a:cs typeface="+mn-cs"/>
              </a:rPr>
              <a:t>Moderator: Perceived Risk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H2</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Perceived Risk moderates the relationship Service Quality and Customer Loyalty among students in HEIs in Malaysia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MY" sz="3200" b="1" i="0" u="none" strike="noStrike" kern="1200" cap="none" spc="0" normalizeH="0" baseline="0" noProof="0" dirty="0">
                <a:ln>
                  <a:noFill/>
                </a:ln>
                <a:solidFill>
                  <a:srgbClr val="002060"/>
                </a:solidFill>
                <a:effectLst/>
                <a:uLnTx/>
                <a:uFillTx/>
                <a:latin typeface="Calibri" panose="020F0502020204030204"/>
                <a:ea typeface="+mn-ea"/>
                <a:cs typeface="+mn-cs"/>
              </a:rPr>
              <a:t>Moderator: Gender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H2</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Gender moderates the relationship Service Quality and Customer Loyalty among students in HEIs in Malaysia</a:t>
            </a:r>
            <a:endParaRPr lang="en-MY" dirty="0"/>
          </a:p>
        </p:txBody>
      </p:sp>
      <p:cxnSp>
        <p:nvCxnSpPr>
          <p:cNvPr id="8" name="Straight Arrow Connector 7">
            <a:extLst>
              <a:ext uri="{FF2B5EF4-FFF2-40B4-BE49-F238E27FC236}">
                <a16:creationId xmlns:a16="http://schemas.microsoft.com/office/drawing/2014/main" id="{68B1FAF8-4647-4087-8F11-788B5CAD2AA8}"/>
              </a:ext>
            </a:extLst>
          </p:cNvPr>
          <p:cNvCxnSpPr>
            <a:cxnSpLocks/>
          </p:cNvCxnSpPr>
          <p:nvPr/>
        </p:nvCxnSpPr>
        <p:spPr>
          <a:xfrm>
            <a:off x="7681519" y="375266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99DEEC2-031D-455D-8028-80B1848E1850}"/>
              </a:ext>
            </a:extLst>
          </p:cNvPr>
          <p:cNvCxnSpPr>
            <a:cxnSpLocks/>
          </p:cNvCxnSpPr>
          <p:nvPr/>
        </p:nvCxnSpPr>
        <p:spPr>
          <a:xfrm>
            <a:off x="7682974" y="3965761"/>
            <a:ext cx="1205277" cy="62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5DB65D1-B3BA-4234-8FA7-F571D5DBFDA4}"/>
              </a:ext>
            </a:extLst>
          </p:cNvPr>
          <p:cNvCxnSpPr>
            <a:cxnSpLocks/>
          </p:cNvCxnSpPr>
          <p:nvPr/>
        </p:nvCxnSpPr>
        <p:spPr>
          <a:xfrm>
            <a:off x="3071589" y="4846338"/>
            <a:ext cx="57782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C3767BE-06BF-4F0A-8E95-0F5076EBC5E2}"/>
              </a:ext>
            </a:extLst>
          </p:cNvPr>
          <p:cNvCxnSpPr>
            <a:cxnSpLocks/>
          </p:cNvCxnSpPr>
          <p:nvPr/>
        </p:nvCxnSpPr>
        <p:spPr>
          <a:xfrm flipV="1">
            <a:off x="7544301" y="4854053"/>
            <a:ext cx="0" cy="728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A88B2DB-12BD-45DA-90DD-8BA7FB52C384}"/>
              </a:ext>
            </a:extLst>
          </p:cNvPr>
          <p:cNvSpPr txBox="1">
            <a:spLocks/>
          </p:cNvSpPr>
          <p:nvPr/>
        </p:nvSpPr>
        <p:spPr>
          <a:xfrm>
            <a:off x="139701" y="15808"/>
            <a:ext cx="10515600" cy="433161"/>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MY" sz="4400" b="1"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15" name="Rectangle 14">
            <a:extLst>
              <a:ext uri="{FF2B5EF4-FFF2-40B4-BE49-F238E27FC236}">
                <a16:creationId xmlns:a16="http://schemas.microsoft.com/office/drawing/2014/main" id="{15D177AF-D3F5-480D-9576-F1A0CA41FFD5}"/>
              </a:ext>
            </a:extLst>
          </p:cNvPr>
          <p:cNvSpPr/>
          <p:nvPr/>
        </p:nvSpPr>
        <p:spPr>
          <a:xfrm>
            <a:off x="8910097" y="3989709"/>
            <a:ext cx="3106056"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Customer Loyalty</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Dependent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D9F8439-5024-4C69-BC85-2B11B411BBF3}"/>
              </a:ext>
            </a:extLst>
          </p:cNvPr>
          <p:cNvSpPr txBox="1"/>
          <p:nvPr/>
        </p:nvSpPr>
        <p:spPr>
          <a:xfrm>
            <a:off x="0" y="3762558"/>
            <a:ext cx="293188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Independent Variable</a:t>
            </a:r>
          </a:p>
        </p:txBody>
      </p:sp>
      <p:sp>
        <p:nvSpPr>
          <p:cNvPr id="18" name="TextBox 17">
            <a:extLst>
              <a:ext uri="{FF2B5EF4-FFF2-40B4-BE49-F238E27FC236}">
                <a16:creationId xmlns:a16="http://schemas.microsoft.com/office/drawing/2014/main" id="{C0FB21CA-3E67-4637-B8CC-2B44D536F6C8}"/>
              </a:ext>
            </a:extLst>
          </p:cNvPr>
          <p:cNvSpPr txBox="1"/>
          <p:nvPr/>
        </p:nvSpPr>
        <p:spPr>
          <a:xfrm>
            <a:off x="8715737" y="3424331"/>
            <a:ext cx="28828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libri" panose="020F0502020204030204"/>
                <a:ea typeface="+mn-ea"/>
                <a:cs typeface="+mn-cs"/>
              </a:rPr>
              <a:t>Dependent Variable</a:t>
            </a:r>
          </a:p>
        </p:txBody>
      </p:sp>
      <p:sp>
        <p:nvSpPr>
          <p:cNvPr id="19" name="Rectangle 18">
            <a:extLst>
              <a:ext uri="{FF2B5EF4-FFF2-40B4-BE49-F238E27FC236}">
                <a16:creationId xmlns:a16="http://schemas.microsoft.com/office/drawing/2014/main" id="{4CB27135-B8F1-4959-B888-6574ADCBAF16}"/>
              </a:ext>
            </a:extLst>
          </p:cNvPr>
          <p:cNvSpPr/>
          <p:nvPr/>
        </p:nvSpPr>
        <p:spPr>
          <a:xfrm>
            <a:off x="3058525" y="5582621"/>
            <a:ext cx="3106056" cy="82092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Perceived Risk</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Moderating Variable</a:t>
            </a:r>
            <a:endParaRPr kumimoji="0" lang="en-MY"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5977DBD6-8ED3-40A1-892D-6351387BC041}"/>
              </a:ext>
            </a:extLst>
          </p:cNvPr>
          <p:cNvSpPr/>
          <p:nvPr/>
        </p:nvSpPr>
        <p:spPr>
          <a:xfrm>
            <a:off x="6560458" y="5582621"/>
            <a:ext cx="3106056" cy="81298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Gender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Moderating Variable</a:t>
            </a: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7436378-6737-4CAB-9934-407076DAD4A0}"/>
              </a:ext>
            </a:extLst>
          </p:cNvPr>
          <p:cNvSpPr txBox="1"/>
          <p:nvPr/>
        </p:nvSpPr>
        <p:spPr>
          <a:xfrm>
            <a:off x="2989944" y="6322585"/>
            <a:ext cx="3106056"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C00000"/>
                </a:solidFill>
                <a:effectLst/>
                <a:uLnTx/>
                <a:uFillTx/>
                <a:latin typeface="Calibri" panose="020F0502020204030204"/>
                <a:ea typeface="+mn-ea"/>
                <a:cs typeface="+mn-cs"/>
              </a:rPr>
              <a:t>Continuous Variable</a:t>
            </a:r>
          </a:p>
        </p:txBody>
      </p:sp>
      <p:sp>
        <p:nvSpPr>
          <p:cNvPr id="22" name="TextBox 21">
            <a:extLst>
              <a:ext uri="{FF2B5EF4-FFF2-40B4-BE49-F238E27FC236}">
                <a16:creationId xmlns:a16="http://schemas.microsoft.com/office/drawing/2014/main" id="{CAF61252-006C-4422-8F2B-5DCF03E0406E}"/>
              </a:ext>
            </a:extLst>
          </p:cNvPr>
          <p:cNvSpPr txBox="1"/>
          <p:nvPr/>
        </p:nvSpPr>
        <p:spPr>
          <a:xfrm>
            <a:off x="6560458" y="6322585"/>
            <a:ext cx="3106056" cy="461665"/>
          </a:xfrm>
          <a:prstGeom prst="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2400" b="1" i="0" u="none" strike="noStrike" kern="1200" cap="none" spc="0" normalizeH="0" baseline="0" noProof="0" dirty="0">
                <a:ln>
                  <a:noFill/>
                </a:ln>
                <a:solidFill>
                  <a:srgbClr val="C00000"/>
                </a:solidFill>
                <a:effectLst/>
                <a:uLnTx/>
                <a:uFillTx/>
                <a:latin typeface="Calibri" panose="020F0502020204030204"/>
                <a:ea typeface="+mn-ea"/>
                <a:cs typeface="+mn-cs"/>
              </a:rPr>
              <a:t>Categorical Variable</a:t>
            </a:r>
          </a:p>
        </p:txBody>
      </p:sp>
      <p:sp>
        <p:nvSpPr>
          <p:cNvPr id="25" name="Rectangle 24">
            <a:extLst>
              <a:ext uri="{FF2B5EF4-FFF2-40B4-BE49-F238E27FC236}">
                <a16:creationId xmlns:a16="http://schemas.microsoft.com/office/drawing/2014/main" id="{7E9D35EC-B8AD-4BFE-868A-A5E9D37A0203}"/>
              </a:ext>
            </a:extLst>
          </p:cNvPr>
          <p:cNvSpPr/>
          <p:nvPr/>
        </p:nvSpPr>
        <p:spPr>
          <a:xfrm>
            <a:off x="4712691" y="3236711"/>
            <a:ext cx="2830750" cy="129857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a:ea typeface="+mn-ea"/>
                <a:cs typeface="+mn-cs"/>
              </a:rPr>
              <a:t>Customer Satisfaction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panose="020F0502020204030204"/>
                <a:ea typeface="+mn-ea"/>
                <a:cs typeface="+mn-cs"/>
              </a:rPr>
              <a:t>(Mediating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extBox 17">
            <a:extLst>
              <a:ext uri="{FF2B5EF4-FFF2-40B4-BE49-F238E27FC236}">
                <a16:creationId xmlns:a16="http://schemas.microsoft.com/office/drawing/2014/main" id="{54C8D1EE-127B-4B54-A78B-E649FFF0EE65}"/>
              </a:ext>
            </a:extLst>
          </p:cNvPr>
          <p:cNvSpPr txBox="1">
            <a:spLocks noChangeArrowheads="1"/>
          </p:cNvSpPr>
          <p:nvPr/>
        </p:nvSpPr>
        <p:spPr bwMode="auto">
          <a:xfrm>
            <a:off x="5763555" y="4920288"/>
            <a:ext cx="552960" cy="329977"/>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itchFamily="16" charset="0"/>
              </a:rPr>
              <a:t>c</a:t>
            </a:r>
          </a:p>
        </p:txBody>
      </p:sp>
      <p:sp>
        <p:nvSpPr>
          <p:cNvPr id="29" name="TextBox 17">
            <a:extLst>
              <a:ext uri="{FF2B5EF4-FFF2-40B4-BE49-F238E27FC236}">
                <a16:creationId xmlns:a16="http://schemas.microsoft.com/office/drawing/2014/main" id="{4D082177-6129-4440-BD3B-E814C71C1E46}"/>
              </a:ext>
            </a:extLst>
          </p:cNvPr>
          <p:cNvSpPr txBox="1">
            <a:spLocks noChangeArrowheads="1"/>
          </p:cNvSpPr>
          <p:nvPr/>
        </p:nvSpPr>
        <p:spPr bwMode="auto">
          <a:xfrm>
            <a:off x="3545809" y="3370250"/>
            <a:ext cx="552960" cy="453088"/>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6" charset="0"/>
              </a:rPr>
              <a:t>a</a:t>
            </a:r>
          </a:p>
        </p:txBody>
      </p:sp>
      <p:sp>
        <p:nvSpPr>
          <p:cNvPr id="30" name="TextBox 17">
            <a:extLst>
              <a:ext uri="{FF2B5EF4-FFF2-40B4-BE49-F238E27FC236}">
                <a16:creationId xmlns:a16="http://schemas.microsoft.com/office/drawing/2014/main" id="{C3E441A7-60DD-4A0D-818E-D4A52F506E07}"/>
              </a:ext>
            </a:extLst>
          </p:cNvPr>
          <p:cNvSpPr txBox="1">
            <a:spLocks noChangeArrowheads="1"/>
          </p:cNvSpPr>
          <p:nvPr/>
        </p:nvSpPr>
        <p:spPr bwMode="auto">
          <a:xfrm>
            <a:off x="7837006" y="3299954"/>
            <a:ext cx="552960" cy="453088"/>
          </a:xfrm>
          <a:prstGeom prst="rect">
            <a:avLst/>
          </a:prstGeom>
          <a:solidFill>
            <a:schemeClr val="bg1"/>
          </a:solidFill>
          <a:ln>
            <a:noFill/>
          </a:ln>
        </p:spPr>
        <p:txBody>
          <a:bodyPr lIns="82945" tIns="41473" rIns="82945" bIns="41473">
            <a:spAutoFit/>
          </a:bodyPr>
          <a:lstStyle>
            <a:lvl1pPr eaLnBrk="0">
              <a:defRPr sz="2400">
                <a:solidFill>
                  <a:schemeClr val="bg1"/>
                </a:solidFill>
                <a:latin typeface="Times New Roman" pitchFamily="16" charset="0"/>
                <a:ea typeface="msmincho" charset="0"/>
                <a:cs typeface="msmincho" charset="0"/>
              </a:defRPr>
            </a:lvl1pPr>
            <a:lvl2pPr marL="742950" indent="-285750" eaLnBrk="0">
              <a:defRPr sz="2400">
                <a:solidFill>
                  <a:schemeClr val="bg1"/>
                </a:solidFill>
                <a:latin typeface="Times New Roman" pitchFamily="16" charset="0"/>
                <a:ea typeface="msmincho" charset="0"/>
                <a:cs typeface="msmincho" charset="0"/>
              </a:defRPr>
            </a:lvl2pPr>
            <a:lvl3pPr marL="1143000" indent="-228600" eaLnBrk="0">
              <a:defRPr sz="2400">
                <a:solidFill>
                  <a:schemeClr val="bg1"/>
                </a:solidFill>
                <a:latin typeface="Times New Roman" pitchFamily="16" charset="0"/>
                <a:ea typeface="msmincho" charset="0"/>
                <a:cs typeface="msmincho" charset="0"/>
              </a:defRPr>
            </a:lvl3pPr>
            <a:lvl4pPr marL="1600200" indent="-228600" eaLnBrk="0">
              <a:defRPr sz="2400">
                <a:solidFill>
                  <a:schemeClr val="bg1"/>
                </a:solidFill>
                <a:latin typeface="Times New Roman" pitchFamily="16" charset="0"/>
                <a:ea typeface="msmincho" charset="0"/>
                <a:cs typeface="msmincho" charset="0"/>
              </a:defRPr>
            </a:lvl4pPr>
            <a:lvl5pPr marL="2057400" indent="-228600" eaLnBrk="0">
              <a:defRPr sz="2400">
                <a:solidFill>
                  <a:schemeClr val="bg1"/>
                </a:solidFill>
                <a:latin typeface="Times New Roman" pitchFamily="16" charset="0"/>
                <a:ea typeface="msmincho" charset="0"/>
                <a:cs typeface="msmincho" charset="0"/>
              </a:defRPr>
            </a:lvl5pPr>
            <a:lvl6pPr marL="25146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6pPr>
            <a:lvl7pPr marL="29718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7pPr>
            <a:lvl8pPr marL="34290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8pPr>
            <a:lvl9pPr marL="3886200" indent="-228600" defTabSz="449263" eaLnBrk="0" fontAlgn="base" hangingPunct="0">
              <a:lnSpc>
                <a:spcPct val="97000"/>
              </a:lnSpc>
              <a:spcBef>
                <a:spcPct val="0"/>
              </a:spcBef>
              <a:spcAft>
                <a:spcPct val="0"/>
              </a:spcAft>
              <a:buClr>
                <a:srgbClr val="000000"/>
              </a:buClr>
              <a:buSzPct val="45000"/>
              <a:buFont typeface="Wingdings" charset="2"/>
              <a:defRPr sz="2400">
                <a:solidFill>
                  <a:schemeClr val="bg1"/>
                </a:solidFill>
                <a:latin typeface="Times New Roman" pitchFamily="16" charset="0"/>
                <a:ea typeface="msmincho" charset="0"/>
                <a:cs typeface="msmincho"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6" charset="0"/>
              </a:rPr>
              <a:t>b</a:t>
            </a:r>
          </a:p>
        </p:txBody>
      </p:sp>
      <p:sp>
        <p:nvSpPr>
          <p:cNvPr id="33" name="Rectangle 32">
            <a:extLst>
              <a:ext uri="{FF2B5EF4-FFF2-40B4-BE49-F238E27FC236}">
                <a16:creationId xmlns:a16="http://schemas.microsoft.com/office/drawing/2014/main" id="{31ED235A-CC26-4AF5-9FC9-B5E16E4C4D62}"/>
              </a:ext>
            </a:extLst>
          </p:cNvPr>
          <p:cNvSpPr/>
          <p:nvPr/>
        </p:nvSpPr>
        <p:spPr>
          <a:xfrm>
            <a:off x="139701" y="4141462"/>
            <a:ext cx="2931888" cy="11366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Service Quality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(Independent Variable)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Arrow Connector 37">
            <a:extLst>
              <a:ext uri="{FF2B5EF4-FFF2-40B4-BE49-F238E27FC236}">
                <a16:creationId xmlns:a16="http://schemas.microsoft.com/office/drawing/2014/main" id="{6926E51A-2950-4FD8-B654-10319EAE88B6}"/>
              </a:ext>
            </a:extLst>
          </p:cNvPr>
          <p:cNvCxnSpPr>
            <a:cxnSpLocks/>
          </p:cNvCxnSpPr>
          <p:nvPr/>
        </p:nvCxnSpPr>
        <p:spPr>
          <a:xfrm flipV="1">
            <a:off x="3071589" y="3760756"/>
            <a:ext cx="1539964" cy="700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5AFC186-60B4-4EC5-930D-F638D66F5B0D}"/>
              </a:ext>
            </a:extLst>
          </p:cNvPr>
          <p:cNvCxnSpPr>
            <a:cxnSpLocks/>
            <a:stCxn id="19" idx="0"/>
          </p:cNvCxnSpPr>
          <p:nvPr/>
        </p:nvCxnSpPr>
        <p:spPr>
          <a:xfrm flipH="1" flipV="1">
            <a:off x="4611552" y="4935178"/>
            <a:ext cx="1" cy="647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9380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FAD9-3AE5-4743-ACAA-5774FBB2521E}"/>
              </a:ext>
            </a:extLst>
          </p:cNvPr>
          <p:cNvSpPr>
            <a:spLocks noGrp="1"/>
          </p:cNvSpPr>
          <p:nvPr>
            <p:ph type="title"/>
          </p:nvPr>
        </p:nvSpPr>
        <p:spPr>
          <a:xfrm>
            <a:off x="0" y="110569"/>
            <a:ext cx="7042150" cy="352333"/>
          </a:xfrm>
        </p:spPr>
        <p:txBody>
          <a:bodyPr>
            <a:normAutofit fontScale="90000"/>
          </a:bodyPr>
          <a:lstStyle/>
          <a:p>
            <a:r>
              <a:rPr lang="en-US" dirty="0">
                <a:solidFill>
                  <a:srgbClr val="FF0000"/>
                </a:solidFill>
              </a:rPr>
              <a:t>Exercise – Write the hypothesis</a:t>
            </a:r>
          </a:p>
        </p:txBody>
      </p:sp>
      <p:sp>
        <p:nvSpPr>
          <p:cNvPr id="3" name="Content Placeholder 2">
            <a:extLst>
              <a:ext uri="{FF2B5EF4-FFF2-40B4-BE49-F238E27FC236}">
                <a16:creationId xmlns:a16="http://schemas.microsoft.com/office/drawing/2014/main" id="{CB63CDE0-B0D7-4E0C-A711-DE36B0B84FAD}"/>
              </a:ext>
            </a:extLst>
          </p:cNvPr>
          <p:cNvSpPr>
            <a:spLocks noGrp="1"/>
          </p:cNvSpPr>
          <p:nvPr>
            <p:ph idx="1"/>
          </p:nvPr>
        </p:nvSpPr>
        <p:spPr>
          <a:xfrm>
            <a:off x="0" y="462903"/>
            <a:ext cx="12192000" cy="849419"/>
          </a:xfrm>
        </p:spPr>
        <p:txBody>
          <a:bodyPr>
            <a:normAutofit lnSpcReduction="10000"/>
          </a:bodyPr>
          <a:lstStyle/>
          <a:p>
            <a:pPr marL="0" indent="0">
              <a:buNone/>
            </a:pPr>
            <a:r>
              <a:rPr lang="en-US" dirty="0"/>
              <a:t>Effect of Service Quality on student’s loyalty </a:t>
            </a:r>
            <a:r>
              <a:rPr lang="en-US"/>
              <a:t>and the </a:t>
            </a:r>
            <a:r>
              <a:rPr lang="en-US" dirty="0"/>
              <a:t>mediating effect of student satisfaction.</a:t>
            </a:r>
          </a:p>
        </p:txBody>
      </p:sp>
      <p:sp>
        <p:nvSpPr>
          <p:cNvPr id="5" name="Footer Placeholder 3">
            <a:extLst>
              <a:ext uri="{FF2B5EF4-FFF2-40B4-BE49-F238E27FC236}">
                <a16:creationId xmlns:a16="http://schemas.microsoft.com/office/drawing/2014/main" id="{F09EA64D-1C89-4F90-AA12-8FA76AA8B56C}"/>
              </a:ext>
            </a:extLst>
          </p:cNvPr>
          <p:cNvSpPr txBox="1">
            <a:spLocks/>
          </p:cNvSpPr>
          <p:nvPr/>
        </p:nvSpPr>
        <p:spPr bwMode="auto">
          <a:xfrm>
            <a:off x="7772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0000"/>
                </a:solidFill>
              </a:rPr>
              <a:t>Dr Jugindar Singh</a:t>
            </a:r>
          </a:p>
        </p:txBody>
      </p:sp>
      <p:pic>
        <p:nvPicPr>
          <p:cNvPr id="6" name="Picture 5">
            <a:extLst>
              <a:ext uri="{FF2B5EF4-FFF2-40B4-BE49-F238E27FC236}">
                <a16:creationId xmlns:a16="http://schemas.microsoft.com/office/drawing/2014/main" id="{67D685B5-E513-4F2D-A7BE-9D666EA673CE}"/>
              </a:ext>
            </a:extLst>
          </p:cNvPr>
          <p:cNvPicPr>
            <a:picLocks noChangeAspect="1"/>
          </p:cNvPicPr>
          <p:nvPr/>
        </p:nvPicPr>
        <p:blipFill>
          <a:blip r:embed="rId2"/>
          <a:stretch>
            <a:fillRect/>
          </a:stretch>
        </p:blipFill>
        <p:spPr>
          <a:xfrm>
            <a:off x="1" y="1382819"/>
            <a:ext cx="6203852" cy="5341537"/>
          </a:xfrm>
          <a:prstGeom prst="rect">
            <a:avLst/>
          </a:prstGeom>
          <a:ln>
            <a:solidFill>
              <a:schemeClr val="accent1"/>
            </a:solidFill>
          </a:ln>
        </p:spPr>
      </p:pic>
      <p:sp>
        <p:nvSpPr>
          <p:cNvPr id="10" name="TextBox 9">
            <a:extLst>
              <a:ext uri="{FF2B5EF4-FFF2-40B4-BE49-F238E27FC236}">
                <a16:creationId xmlns:a16="http://schemas.microsoft.com/office/drawing/2014/main" id="{8E483F4C-733C-4885-AAEB-60B0200C7C41}"/>
              </a:ext>
            </a:extLst>
          </p:cNvPr>
          <p:cNvSpPr txBox="1"/>
          <p:nvPr/>
        </p:nvSpPr>
        <p:spPr>
          <a:xfrm>
            <a:off x="6203853" y="856357"/>
            <a:ext cx="5880295" cy="5632311"/>
          </a:xfrm>
          <a:prstGeom prst="rect">
            <a:avLst/>
          </a:prstGeom>
          <a:noFill/>
          <a:ln>
            <a:solidFill>
              <a:schemeClr val="accent1"/>
            </a:solidFill>
          </a:ln>
        </p:spPr>
        <p:txBody>
          <a:bodyPr wrap="square">
            <a:spAutoFit/>
          </a:bodyPr>
          <a:lstStyle/>
          <a:p>
            <a:r>
              <a:rPr lang="en-US" sz="2400" dirty="0"/>
              <a:t>H1: Service quality has a significant and direct effect on students‟ satisfaction with their university.</a:t>
            </a:r>
          </a:p>
          <a:p>
            <a:endParaRPr lang="en-US" sz="2400" dirty="0"/>
          </a:p>
          <a:p>
            <a:r>
              <a:rPr lang="en-US" sz="2400" dirty="0"/>
              <a:t>H2: Service quality has a significant and direct effect on students‟ loyalty towards their university.</a:t>
            </a:r>
          </a:p>
          <a:p>
            <a:endParaRPr lang="en-US" sz="2400" dirty="0"/>
          </a:p>
          <a:p>
            <a:r>
              <a:rPr lang="en-US" sz="2400" dirty="0"/>
              <a:t>H3: Students‟ satisfaction with their university has a significant and direct effect on their loyalty towards the university</a:t>
            </a:r>
          </a:p>
          <a:p>
            <a:endParaRPr lang="en-US" sz="2400" dirty="0"/>
          </a:p>
          <a:p>
            <a:r>
              <a:rPr lang="en-US" sz="2400" dirty="0"/>
              <a:t>H4: H3: Students‟ satisfaction with their university is a mediator between service quality performance and students loyalty</a:t>
            </a:r>
            <a:endParaRPr lang="en-MY" dirty="0"/>
          </a:p>
        </p:txBody>
      </p:sp>
    </p:spTree>
    <p:extLst>
      <p:ext uri="{BB962C8B-B14F-4D97-AF65-F5344CB8AC3E}">
        <p14:creationId xmlns:p14="http://schemas.microsoft.com/office/powerpoint/2010/main" val="344000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BFAD9-3AE5-4743-ACAA-5774FBB2521E}"/>
              </a:ext>
            </a:extLst>
          </p:cNvPr>
          <p:cNvSpPr>
            <a:spLocks noGrp="1"/>
          </p:cNvSpPr>
          <p:nvPr>
            <p:ph type="title"/>
          </p:nvPr>
        </p:nvSpPr>
        <p:spPr>
          <a:xfrm>
            <a:off x="0" y="56347"/>
            <a:ext cx="7042150" cy="420706"/>
          </a:xfrm>
        </p:spPr>
        <p:txBody>
          <a:bodyPr>
            <a:normAutofit fontScale="90000"/>
          </a:bodyPr>
          <a:lstStyle/>
          <a:p>
            <a:r>
              <a:rPr lang="en-US" dirty="0">
                <a:solidFill>
                  <a:srgbClr val="FF0000"/>
                </a:solidFill>
              </a:rPr>
              <a:t>Exercise – Write the hypothesis</a:t>
            </a:r>
          </a:p>
        </p:txBody>
      </p:sp>
      <p:sp>
        <p:nvSpPr>
          <p:cNvPr id="3" name="Content Placeholder 2">
            <a:extLst>
              <a:ext uri="{FF2B5EF4-FFF2-40B4-BE49-F238E27FC236}">
                <a16:creationId xmlns:a16="http://schemas.microsoft.com/office/drawing/2014/main" id="{CB63CDE0-B0D7-4E0C-A711-DE36B0B84FAD}"/>
              </a:ext>
            </a:extLst>
          </p:cNvPr>
          <p:cNvSpPr>
            <a:spLocks noGrp="1"/>
          </p:cNvSpPr>
          <p:nvPr>
            <p:ph idx="1"/>
          </p:nvPr>
        </p:nvSpPr>
        <p:spPr>
          <a:xfrm>
            <a:off x="0" y="533400"/>
            <a:ext cx="12192000" cy="1436077"/>
          </a:xfrm>
        </p:spPr>
        <p:txBody>
          <a:bodyPr>
            <a:normAutofit/>
          </a:bodyPr>
          <a:lstStyle/>
          <a:p>
            <a:pPr marL="0" indent="0">
              <a:buNone/>
            </a:pPr>
            <a:r>
              <a:rPr lang="en-US" dirty="0"/>
              <a:t>Effect of Environmental awareness on Purchasing behavior of green. The moderating effect of education.</a:t>
            </a:r>
          </a:p>
        </p:txBody>
      </p:sp>
      <p:sp>
        <p:nvSpPr>
          <p:cNvPr id="5" name="Footer Placeholder 3">
            <a:extLst>
              <a:ext uri="{FF2B5EF4-FFF2-40B4-BE49-F238E27FC236}">
                <a16:creationId xmlns:a16="http://schemas.microsoft.com/office/drawing/2014/main" id="{F09EA64D-1C89-4F90-AA12-8FA76AA8B56C}"/>
              </a:ext>
            </a:extLst>
          </p:cNvPr>
          <p:cNvSpPr txBox="1">
            <a:spLocks/>
          </p:cNvSpPr>
          <p:nvPr/>
        </p:nvSpPr>
        <p:spPr bwMode="auto">
          <a:xfrm>
            <a:off x="7772400" y="6623050"/>
            <a:ext cx="28956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0000"/>
                </a:solidFill>
              </a:rPr>
              <a:t>Dr Jugindar Singh</a:t>
            </a:r>
          </a:p>
        </p:txBody>
      </p:sp>
      <p:pic>
        <p:nvPicPr>
          <p:cNvPr id="6" name="Picture 5">
            <a:extLst>
              <a:ext uri="{FF2B5EF4-FFF2-40B4-BE49-F238E27FC236}">
                <a16:creationId xmlns:a16="http://schemas.microsoft.com/office/drawing/2014/main" id="{661154B4-0B44-4759-853F-C3FC35EA57F3}"/>
              </a:ext>
            </a:extLst>
          </p:cNvPr>
          <p:cNvPicPr>
            <a:picLocks noChangeAspect="1"/>
          </p:cNvPicPr>
          <p:nvPr/>
        </p:nvPicPr>
        <p:blipFill>
          <a:blip r:embed="rId2"/>
          <a:stretch>
            <a:fillRect/>
          </a:stretch>
        </p:blipFill>
        <p:spPr>
          <a:xfrm>
            <a:off x="228600" y="1598124"/>
            <a:ext cx="11546058" cy="2524125"/>
          </a:xfrm>
          <a:prstGeom prst="rect">
            <a:avLst/>
          </a:prstGeom>
        </p:spPr>
      </p:pic>
      <p:sp>
        <p:nvSpPr>
          <p:cNvPr id="10" name="TextBox 9">
            <a:extLst>
              <a:ext uri="{FF2B5EF4-FFF2-40B4-BE49-F238E27FC236}">
                <a16:creationId xmlns:a16="http://schemas.microsoft.com/office/drawing/2014/main" id="{449B90AC-2422-4829-B64C-56D3D4B735E1}"/>
              </a:ext>
            </a:extLst>
          </p:cNvPr>
          <p:cNvSpPr txBox="1"/>
          <p:nvPr/>
        </p:nvSpPr>
        <p:spPr>
          <a:xfrm>
            <a:off x="228600" y="3888716"/>
            <a:ext cx="11963400" cy="2523768"/>
          </a:xfrm>
          <a:prstGeom prst="rect">
            <a:avLst/>
          </a:prstGeom>
          <a:noFill/>
        </p:spPr>
        <p:txBody>
          <a:bodyPr wrap="square">
            <a:spAutoFit/>
          </a:bodyPr>
          <a:lstStyle/>
          <a:p>
            <a:r>
              <a:rPr lang="en-US" sz="2800" dirty="0">
                <a:solidFill>
                  <a:srgbClr val="002060"/>
                </a:solidFill>
              </a:rPr>
              <a:t>H1: There is a relationship between consumers‟ environmental awareness and their purchasing behavior towards green products</a:t>
            </a:r>
          </a:p>
          <a:p>
            <a:endParaRPr lang="en-US" sz="2800" dirty="0">
              <a:solidFill>
                <a:srgbClr val="002060"/>
              </a:solidFill>
            </a:endParaRPr>
          </a:p>
          <a:p>
            <a:r>
              <a:rPr lang="en-US" sz="2800" dirty="0">
                <a:solidFill>
                  <a:srgbClr val="002060"/>
                </a:solidFill>
              </a:rPr>
              <a:t>H2: Education </a:t>
            </a:r>
            <a:r>
              <a:rPr lang="en-US" sz="2800" b="1" dirty="0">
                <a:solidFill>
                  <a:srgbClr val="002060"/>
                </a:solidFill>
              </a:rPr>
              <a:t>moderates</a:t>
            </a:r>
            <a:r>
              <a:rPr lang="en-US" sz="2800" dirty="0">
                <a:solidFill>
                  <a:srgbClr val="002060"/>
                </a:solidFill>
              </a:rPr>
              <a:t> the relationship between consumers‟ environmental awareness and their purchasing behavior towards green products</a:t>
            </a:r>
          </a:p>
          <a:p>
            <a:endParaRPr lang="en-MY" dirty="0"/>
          </a:p>
        </p:txBody>
      </p:sp>
    </p:spTree>
    <p:extLst>
      <p:ext uri="{BB962C8B-B14F-4D97-AF65-F5344CB8AC3E}">
        <p14:creationId xmlns:p14="http://schemas.microsoft.com/office/powerpoint/2010/main" val="189128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59A2-1F8D-4104-B954-B3B8BC02CD5C}"/>
              </a:ext>
            </a:extLst>
          </p:cNvPr>
          <p:cNvSpPr>
            <a:spLocks noGrp="1"/>
          </p:cNvSpPr>
          <p:nvPr>
            <p:ph type="title"/>
          </p:nvPr>
        </p:nvSpPr>
        <p:spPr>
          <a:xfrm>
            <a:off x="51545" y="251435"/>
            <a:ext cx="6260121" cy="493004"/>
          </a:xfrm>
        </p:spPr>
        <p:txBody>
          <a:bodyPr>
            <a:normAutofit fontScale="90000"/>
          </a:bodyPr>
          <a:lstStyle/>
          <a:p>
            <a:r>
              <a:rPr lang="en-MY" dirty="0">
                <a:solidFill>
                  <a:srgbClr val="FF0000"/>
                </a:solidFill>
              </a:rPr>
              <a:t>Categorical Variables: </a:t>
            </a:r>
            <a:r>
              <a:rPr lang="en-MY" sz="2700" dirty="0">
                <a:solidFill>
                  <a:srgbClr val="FF0000"/>
                </a:solidFill>
              </a:rPr>
              <a:t>Gender age</a:t>
            </a:r>
            <a:endParaRPr lang="en-MY" dirty="0">
              <a:solidFill>
                <a:srgbClr val="FF0000"/>
              </a:solidFill>
            </a:endParaRPr>
          </a:p>
        </p:txBody>
      </p:sp>
      <p:pic>
        <p:nvPicPr>
          <p:cNvPr id="5" name="Picture 4">
            <a:extLst>
              <a:ext uri="{FF2B5EF4-FFF2-40B4-BE49-F238E27FC236}">
                <a16:creationId xmlns:a16="http://schemas.microsoft.com/office/drawing/2014/main" id="{77506A6E-123B-4942-B20C-CD9BB1A82D43}"/>
              </a:ext>
            </a:extLst>
          </p:cNvPr>
          <p:cNvPicPr>
            <a:picLocks noChangeAspect="1"/>
          </p:cNvPicPr>
          <p:nvPr/>
        </p:nvPicPr>
        <p:blipFill>
          <a:blip r:embed="rId2"/>
          <a:stretch>
            <a:fillRect/>
          </a:stretch>
        </p:blipFill>
        <p:spPr>
          <a:xfrm>
            <a:off x="-121993" y="858130"/>
            <a:ext cx="6607199" cy="5657850"/>
          </a:xfrm>
          <a:prstGeom prst="rect">
            <a:avLst/>
          </a:prstGeom>
        </p:spPr>
      </p:pic>
      <p:sp>
        <p:nvSpPr>
          <p:cNvPr id="6" name="TextBox 5">
            <a:extLst>
              <a:ext uri="{FF2B5EF4-FFF2-40B4-BE49-F238E27FC236}">
                <a16:creationId xmlns:a16="http://schemas.microsoft.com/office/drawing/2014/main" id="{99DA2D41-9B9E-45D3-9DED-F3098378DD39}"/>
              </a:ext>
            </a:extLst>
          </p:cNvPr>
          <p:cNvSpPr txBox="1"/>
          <p:nvPr/>
        </p:nvSpPr>
        <p:spPr>
          <a:xfrm>
            <a:off x="6335186" y="325687"/>
            <a:ext cx="5805269" cy="2308324"/>
          </a:xfrm>
          <a:prstGeom prst="rect">
            <a:avLst/>
          </a:prstGeom>
          <a:noFill/>
          <a:ln>
            <a:solidFill>
              <a:schemeClr val="accent1"/>
            </a:solidFill>
          </a:ln>
        </p:spPr>
        <p:txBody>
          <a:bodyPr wrap="square" rtlCol="0">
            <a:spAutoFit/>
          </a:bodyPr>
          <a:lstStyle/>
          <a:p>
            <a:r>
              <a:rPr lang="en-MY" sz="2400" b="1" dirty="0">
                <a:solidFill>
                  <a:srgbClr val="FF0000"/>
                </a:solidFill>
              </a:rPr>
              <a:t>Difference</a:t>
            </a:r>
          </a:p>
          <a:p>
            <a:r>
              <a:rPr lang="en-MY" sz="2400" dirty="0"/>
              <a:t>There is a difference based on the gender of students towards customer satisfaction</a:t>
            </a:r>
          </a:p>
          <a:p>
            <a:endParaRPr lang="en-MY" sz="2400" dirty="0"/>
          </a:p>
          <a:p>
            <a:r>
              <a:rPr lang="en-MY" sz="2400" dirty="0"/>
              <a:t>Female students have more customer loyalty than male students </a:t>
            </a:r>
          </a:p>
        </p:txBody>
      </p:sp>
      <p:sp>
        <p:nvSpPr>
          <p:cNvPr id="8" name="TextBox 7">
            <a:extLst>
              <a:ext uri="{FF2B5EF4-FFF2-40B4-BE49-F238E27FC236}">
                <a16:creationId xmlns:a16="http://schemas.microsoft.com/office/drawing/2014/main" id="{B094B264-1EE7-4CA6-8529-61E463352D6B}"/>
              </a:ext>
            </a:extLst>
          </p:cNvPr>
          <p:cNvSpPr txBox="1"/>
          <p:nvPr/>
        </p:nvSpPr>
        <p:spPr>
          <a:xfrm>
            <a:off x="6358705" y="2572456"/>
            <a:ext cx="5805270" cy="4154984"/>
          </a:xfrm>
          <a:prstGeom prst="rect">
            <a:avLst/>
          </a:prstGeom>
          <a:noFill/>
          <a:ln>
            <a:solidFill>
              <a:schemeClr val="accent1"/>
            </a:solidFill>
          </a:ln>
        </p:spPr>
        <p:txBody>
          <a:bodyPr wrap="square">
            <a:spAutoFit/>
          </a:bodyPr>
          <a:lstStyle/>
          <a:p>
            <a:r>
              <a:rPr lang="en-US" sz="2400" b="1" dirty="0">
                <a:solidFill>
                  <a:srgbClr val="FF0000"/>
                </a:solidFill>
              </a:rPr>
              <a:t>Categorical variables as Moderators</a:t>
            </a:r>
          </a:p>
          <a:p>
            <a:r>
              <a:rPr lang="en-US" sz="2400" dirty="0"/>
              <a:t>H1: The respondents‟ age group moderates the relationship between customer</a:t>
            </a:r>
          </a:p>
          <a:p>
            <a:r>
              <a:rPr lang="en-US" sz="2400" dirty="0"/>
              <a:t>satisfaction and customer loyalty</a:t>
            </a:r>
          </a:p>
          <a:p>
            <a:r>
              <a:rPr lang="en-US" sz="2400" dirty="0"/>
              <a:t>H2: The respondents‟ gender group moderates the relationship between customer</a:t>
            </a:r>
          </a:p>
          <a:p>
            <a:r>
              <a:rPr lang="en-US" sz="2400" dirty="0"/>
              <a:t>satisfaction and customer loyalty</a:t>
            </a:r>
          </a:p>
          <a:p>
            <a:r>
              <a:rPr lang="en-US" sz="2400" dirty="0"/>
              <a:t>H3: The respondents‟ occupation moderates the relationship between customer</a:t>
            </a:r>
          </a:p>
          <a:p>
            <a:r>
              <a:rPr lang="en-US" sz="2400" dirty="0"/>
              <a:t>satisfaction and customer loyalty</a:t>
            </a:r>
            <a:endParaRPr lang="en-MY" dirty="0"/>
          </a:p>
        </p:txBody>
      </p:sp>
    </p:spTree>
    <p:extLst>
      <p:ext uri="{BB962C8B-B14F-4D97-AF65-F5344CB8AC3E}">
        <p14:creationId xmlns:p14="http://schemas.microsoft.com/office/powerpoint/2010/main" val="38046259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1981200" y="241300"/>
            <a:ext cx="7772400" cy="1981200"/>
          </a:xfrm>
        </p:spPr>
        <p:txBody>
          <a:bodyPr vert="horz" lIns="90000" tIns="46800" rIns="90000" bIns="46800" rtlCol="0">
            <a:normAutofit fontScale="92500" lnSpcReduction="20000"/>
          </a:bodyPr>
          <a:lstStyle/>
          <a:p>
            <a:pPr>
              <a:lnSpc>
                <a:spcPct val="80000"/>
              </a:lnSpc>
              <a:buFont typeface="Wingdings" pitchFamily="2" charset="2"/>
              <a:buNone/>
            </a:pPr>
            <a:endParaRPr lang="en-GB" sz="2000" b="1" dirty="0"/>
          </a:p>
          <a:p>
            <a:pPr algn="ctr">
              <a:lnSpc>
                <a:spcPct val="80000"/>
              </a:lnSpc>
              <a:buFont typeface="Wingdings" pitchFamily="2" charset="2"/>
              <a:buNone/>
            </a:pPr>
            <a:endParaRPr lang="en-GB" sz="2000" b="1" dirty="0"/>
          </a:p>
          <a:p>
            <a:pPr algn="ctr">
              <a:lnSpc>
                <a:spcPct val="80000"/>
              </a:lnSpc>
              <a:spcBef>
                <a:spcPts val="2400"/>
              </a:spcBef>
              <a:buNone/>
            </a:pPr>
            <a:r>
              <a:rPr lang="en-GB" sz="10400" b="1" dirty="0">
                <a:solidFill>
                  <a:srgbClr val="002060"/>
                </a:solidFill>
                <a:latin typeface="Algerian" pitchFamily="82" charset="0"/>
              </a:rPr>
              <a:t>Thank You</a:t>
            </a:r>
          </a:p>
        </p:txBody>
      </p:sp>
      <p:sp>
        <p:nvSpPr>
          <p:cNvPr id="2" name="Footer Placeholder 1"/>
          <p:cNvSpPr>
            <a:spLocks noGrp="1"/>
          </p:cNvSpPr>
          <p:nvPr>
            <p:ph type="ftr" sz="quarter" idx="10"/>
          </p:nvPr>
        </p:nvSpPr>
        <p:spPr/>
        <p:txBody>
          <a:bodyPr/>
          <a:lstStyle/>
          <a:p>
            <a:r>
              <a:rPr lang="en-US">
                <a:solidFill>
                  <a:srgbClr val="000000"/>
                </a:solidFill>
              </a:rPr>
              <a:t>Dr Jugindar Singh</a:t>
            </a:r>
          </a:p>
        </p:txBody>
      </p:sp>
    </p:spTree>
    <p:extLst>
      <p:ext uri="{BB962C8B-B14F-4D97-AF65-F5344CB8AC3E}">
        <p14:creationId xmlns:p14="http://schemas.microsoft.com/office/powerpoint/2010/main" val="31911058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a:solidFill>
            <a:schemeClr val="bg1"/>
          </a:solidFill>
          <a:ln>
            <a:solidFill>
              <a:schemeClr val="accent1"/>
            </a:solidFill>
          </a:ln>
        </p:spPr>
        <p:txBody>
          <a:bodyPr wrap="square" anchor="ctr">
            <a:normAutofit fontScale="90000"/>
          </a:bodyPr>
          <a:lstStyle/>
          <a:p>
            <a:pPr>
              <a:lnSpc>
                <a:spcPct val="90000"/>
              </a:lnSpc>
            </a:pPr>
            <a:br>
              <a:rPr lang="en-US" b="1" dirty="0">
                <a:solidFill>
                  <a:srgbClr val="FF0000"/>
                </a:solidFill>
              </a:rPr>
            </a:br>
            <a:r>
              <a:rPr lang="en-US" b="1" dirty="0">
                <a:solidFill>
                  <a:srgbClr val="FF0000"/>
                </a:solidFill>
              </a:rPr>
              <a:t>Underpinning Theories</a:t>
            </a:r>
            <a:br>
              <a:rPr lang="en-US" sz="2000" b="1" dirty="0"/>
            </a:br>
            <a:r>
              <a:rPr lang="en-US" sz="3100" dirty="0"/>
              <a:t>Emanate from theories that influence a research or underpin a construct under study</a:t>
            </a:r>
            <a:br>
              <a:rPr lang="en-US" sz="2700" b="1" dirty="0"/>
            </a:br>
            <a:endParaRPr lang="en-US" sz="2000" b="1" dirty="0"/>
          </a:p>
        </p:txBody>
      </p:sp>
      <p:sp>
        <p:nvSpPr>
          <p:cNvPr id="3" name="Content Placeholder 2"/>
          <p:cNvSpPr>
            <a:spLocks noGrp="1"/>
          </p:cNvSpPr>
          <p:nvPr>
            <p:ph sz="half" idx="1"/>
          </p:nvPr>
        </p:nvSpPr>
        <p:spPr>
          <a:xfrm>
            <a:off x="0" y="1480748"/>
            <a:ext cx="5225144" cy="4525962"/>
          </a:xfrm>
          <a:ln>
            <a:solidFill>
              <a:schemeClr val="accent1"/>
            </a:solidFill>
          </a:ln>
        </p:spPr>
        <p:txBody>
          <a:bodyPr wrap="square" anchor="t">
            <a:normAutofit lnSpcReduction="10000"/>
          </a:bodyPr>
          <a:lstStyle/>
          <a:p>
            <a:pPr marL="514350" indent="-514350">
              <a:buFont typeface="+mj-lt"/>
              <a:buAutoNum type="arabicPeriod"/>
            </a:pPr>
            <a:r>
              <a:rPr lang="en-US" dirty="0">
                <a:solidFill>
                  <a:srgbClr val="002060"/>
                </a:solidFill>
              </a:rPr>
              <a:t>What theory will best guide my  practice or research work?</a:t>
            </a:r>
          </a:p>
          <a:p>
            <a:pPr marL="514350" indent="-514350">
              <a:buFont typeface="+mj-lt"/>
              <a:buAutoNum type="arabicPeriod"/>
            </a:pPr>
            <a:r>
              <a:rPr lang="en-US" dirty="0">
                <a:solidFill>
                  <a:srgbClr val="002060"/>
                </a:solidFill>
              </a:rPr>
              <a:t>Is this theory proven through theory-linked research? </a:t>
            </a:r>
          </a:p>
          <a:p>
            <a:pPr marL="514350" indent="-514350">
              <a:buFont typeface="+mj-lt"/>
              <a:buAutoNum type="arabicPeriod"/>
            </a:pPr>
            <a:r>
              <a:rPr lang="en-US" dirty="0">
                <a:solidFill>
                  <a:srgbClr val="002060"/>
                </a:solidFill>
              </a:rPr>
              <a:t>What other theories are relevant to this practice?</a:t>
            </a:r>
          </a:p>
          <a:p>
            <a:pPr marL="514350" indent="-514350">
              <a:buFont typeface="+mj-lt"/>
              <a:buAutoNum type="arabicPeriod"/>
            </a:pPr>
            <a:r>
              <a:rPr lang="en-US" dirty="0">
                <a:solidFill>
                  <a:srgbClr val="002060"/>
                </a:solidFill>
              </a:rPr>
              <a:t>How can I apply these theories and findings in practice/research?</a:t>
            </a:r>
          </a:p>
          <a:p>
            <a:endParaRPr lang="en-US" dirty="0"/>
          </a:p>
        </p:txBody>
      </p:sp>
      <p:sp>
        <p:nvSpPr>
          <p:cNvPr id="4" name="Footer Placeholder 3"/>
          <p:cNvSpPr>
            <a:spLocks noGrp="1"/>
          </p:cNvSpPr>
          <p:nvPr>
            <p:ph type="ftr" sz="quarter" idx="10"/>
          </p:nvPr>
        </p:nvSpPr>
        <p:spPr>
          <a:xfrm>
            <a:off x="8331200" y="6623050"/>
            <a:ext cx="3860800" cy="234950"/>
          </a:xfrm>
        </p:spPr>
        <p:txBody>
          <a:bodyPr wrap="square"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ms-MY" sz="800" b="0" i="0" u="none" strike="noStrike" kern="1200" cap="none" spc="0" normalizeH="0" baseline="0" noProof="0">
                <a:ln>
                  <a:noFill/>
                </a:ln>
                <a:solidFill>
                  <a:srgbClr val="000000"/>
                </a:solidFill>
                <a:effectLst/>
                <a:uLnTx/>
                <a:uFillTx/>
                <a:latin typeface="Arial"/>
                <a:ea typeface="+mn-ea"/>
                <a:cs typeface="+mn-cs"/>
              </a:rPr>
              <a:t>Dr Jugindar Singh</a:t>
            </a:r>
          </a:p>
        </p:txBody>
      </p:sp>
      <p:sp>
        <p:nvSpPr>
          <p:cNvPr id="6" name="TextBox 5">
            <a:extLst>
              <a:ext uri="{FF2B5EF4-FFF2-40B4-BE49-F238E27FC236}">
                <a16:creationId xmlns:a16="http://schemas.microsoft.com/office/drawing/2014/main" id="{E984E914-01E9-44C8-B031-5192C4621380}"/>
              </a:ext>
            </a:extLst>
          </p:cNvPr>
          <p:cNvSpPr txBox="1"/>
          <p:nvPr/>
        </p:nvSpPr>
        <p:spPr>
          <a:xfrm>
            <a:off x="5225144" y="1380947"/>
            <a:ext cx="1082348" cy="369332"/>
          </a:xfrm>
          <a:prstGeom prst="rect">
            <a:avLst/>
          </a:prstGeom>
          <a:noFill/>
        </p:spPr>
        <p:txBody>
          <a:bodyPr wrap="none" rtlCol="0">
            <a:spAutoFit/>
          </a:bodyPr>
          <a:lstStyle/>
          <a:p>
            <a:r>
              <a:rPr lang="en-MY" dirty="0"/>
              <a:t>Example</a:t>
            </a:r>
          </a:p>
        </p:txBody>
      </p:sp>
      <p:pic>
        <p:nvPicPr>
          <p:cNvPr id="7" name="Picture 30">
            <a:extLst>
              <a:ext uri="{FF2B5EF4-FFF2-40B4-BE49-F238E27FC236}">
                <a16:creationId xmlns:a16="http://schemas.microsoft.com/office/drawing/2014/main" id="{AEE52DF4-C556-41D4-8C5B-336552604E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5" y="1750278"/>
            <a:ext cx="6966855" cy="425643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DC04CBA-BADB-4E38-A17A-76BC1E1A9F6F}"/>
              </a:ext>
            </a:extLst>
          </p:cNvPr>
          <p:cNvSpPr txBox="1"/>
          <p:nvPr/>
        </p:nvSpPr>
        <p:spPr>
          <a:xfrm>
            <a:off x="7888515" y="4694573"/>
            <a:ext cx="4303485" cy="677108"/>
          </a:xfrm>
          <a:prstGeom prst="rect">
            <a:avLst/>
          </a:prstGeom>
          <a:noFill/>
          <a:ln>
            <a:solidFill>
              <a:schemeClr val="accent1"/>
            </a:solidFill>
          </a:ln>
        </p:spPr>
        <p:txBody>
          <a:bodyPr wrap="square" rtlCol="0">
            <a:spAutoFit/>
          </a:bodyPr>
          <a:lstStyle/>
          <a:p>
            <a:r>
              <a:rPr lang="en-MY" sz="2000" b="1" dirty="0">
                <a:solidFill>
                  <a:srgbClr val="FF0000"/>
                </a:solidFill>
              </a:rPr>
              <a:t>Technology Acceptance Model (TAM).</a:t>
            </a:r>
          </a:p>
          <a:p>
            <a:r>
              <a:rPr lang="en-MY" dirty="0"/>
              <a:t>Davis et al., 1989</a:t>
            </a:r>
          </a:p>
        </p:txBody>
      </p:sp>
    </p:spTree>
    <p:extLst>
      <p:ext uri="{BB962C8B-B14F-4D97-AF65-F5344CB8AC3E}">
        <p14:creationId xmlns:p14="http://schemas.microsoft.com/office/powerpoint/2010/main" val="2454956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C800-0EBF-41A8-80FD-0E155BFD0817}"/>
              </a:ext>
            </a:extLst>
          </p:cNvPr>
          <p:cNvSpPr>
            <a:spLocks noGrp="1"/>
          </p:cNvSpPr>
          <p:nvPr>
            <p:ph type="title"/>
          </p:nvPr>
        </p:nvSpPr>
        <p:spPr/>
        <p:txBody>
          <a:bodyPr/>
          <a:lstStyle/>
          <a:p>
            <a:r>
              <a:rPr lang="en-MY" b="1" dirty="0">
                <a:solidFill>
                  <a:srgbClr val="C00000"/>
                </a:solidFill>
              </a:rPr>
              <a:t>Examples of Theories</a:t>
            </a:r>
          </a:p>
        </p:txBody>
      </p:sp>
      <p:sp>
        <p:nvSpPr>
          <p:cNvPr id="5" name="Footer Placeholder 4">
            <a:extLst>
              <a:ext uri="{FF2B5EF4-FFF2-40B4-BE49-F238E27FC236}">
                <a16:creationId xmlns:a16="http://schemas.microsoft.com/office/drawing/2014/main" id="{DF2C73E6-7149-406F-B038-D9B9A362B52A}"/>
              </a:ext>
            </a:extLst>
          </p:cNvPr>
          <p:cNvSpPr>
            <a:spLocks noGrp="1"/>
          </p:cNvSpPr>
          <p:nvPr>
            <p:ph type="ftr" sz="quarter" idx="10"/>
          </p:nvPr>
        </p:nvSpPr>
        <p:spPr/>
        <p:txBody>
          <a:bodyPr/>
          <a:lstStyle/>
          <a:p>
            <a:r>
              <a:rPr lang="en-US">
                <a:solidFill>
                  <a:srgbClr val="000000"/>
                </a:solidFill>
              </a:rPr>
              <a:t>Dr Jugindar Singh</a:t>
            </a:r>
          </a:p>
        </p:txBody>
      </p:sp>
      <p:pic>
        <p:nvPicPr>
          <p:cNvPr id="4098" name="Picture 2" descr="Theory Study Group">
            <a:extLst>
              <a:ext uri="{FF2B5EF4-FFF2-40B4-BE49-F238E27FC236}">
                <a16:creationId xmlns:a16="http://schemas.microsoft.com/office/drawing/2014/main" id="{DF751751-2617-4555-BF24-DA65D9FD1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2040"/>
            <a:ext cx="12192000" cy="5775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814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CTI-Template-level-3">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3076</TotalTime>
  <Words>4664</Words>
  <Application>Microsoft Office PowerPoint</Application>
  <PresentationFormat>Widescreen</PresentationFormat>
  <Paragraphs>707</Paragraphs>
  <Slides>74</Slides>
  <Notes>9</Notes>
  <HiddenSlides>0</HiddenSlides>
  <MMClips>0</MMClips>
  <ScaleCrop>false</ScaleCrop>
  <HeadingPairs>
    <vt:vector size="6" baseType="variant">
      <vt:variant>
        <vt:lpstr>Fonts Used</vt:lpstr>
      </vt:variant>
      <vt:variant>
        <vt:i4>22</vt:i4>
      </vt:variant>
      <vt:variant>
        <vt:lpstr>Theme</vt:lpstr>
      </vt:variant>
      <vt:variant>
        <vt:i4>5</vt:i4>
      </vt:variant>
      <vt:variant>
        <vt:lpstr>Slide Titles</vt:lpstr>
      </vt:variant>
      <vt:variant>
        <vt:i4>74</vt:i4>
      </vt:variant>
    </vt:vector>
  </HeadingPairs>
  <TitlesOfParts>
    <vt:vector size="101" baseType="lpstr">
      <vt:lpstr>Abadi</vt:lpstr>
      <vt:lpstr>Aharoni</vt:lpstr>
      <vt:lpstr>Algerian</vt:lpstr>
      <vt:lpstr>Arial</vt:lpstr>
      <vt:lpstr>Arial Narrow</vt:lpstr>
      <vt:lpstr>BemboStd</vt:lpstr>
      <vt:lpstr>Berlin Sans FB</vt:lpstr>
      <vt:lpstr>Calibri</vt:lpstr>
      <vt:lpstr>Calibri Light</vt:lpstr>
      <vt:lpstr>Comic Sans MS</vt:lpstr>
      <vt:lpstr>CronosPro-Bold</vt:lpstr>
      <vt:lpstr>g_d0_f4</vt:lpstr>
      <vt:lpstr>MinionPro-Bold</vt:lpstr>
      <vt:lpstr>MinionPro-Regular</vt:lpstr>
      <vt:lpstr>MyriadPro-Bold</vt:lpstr>
      <vt:lpstr>Roboto</vt:lpstr>
      <vt:lpstr>Tahoma</vt:lpstr>
      <vt:lpstr>The Hand Bold</vt:lpstr>
      <vt:lpstr>The Serif Hand Black</vt:lpstr>
      <vt:lpstr>Times</vt:lpstr>
      <vt:lpstr>Times New Roman</vt:lpstr>
      <vt:lpstr>Wingdings</vt:lpstr>
      <vt:lpstr>Office Theme</vt:lpstr>
      <vt:lpstr>UCTI-Template-level-3</vt:lpstr>
      <vt:lpstr>2_UCTI-Template-level-3</vt:lpstr>
      <vt:lpstr>SketchyVTI</vt:lpstr>
      <vt:lpstr>1_Office Theme</vt:lpstr>
      <vt:lpstr>Theories Variables  Framework</vt:lpstr>
      <vt:lpstr>PowerPoint Presentation</vt:lpstr>
      <vt:lpstr>PowerPoint Presentation</vt:lpstr>
      <vt:lpstr>Theory</vt:lpstr>
      <vt:lpstr>Definition of a Theory</vt:lpstr>
      <vt:lpstr>Theory </vt:lpstr>
      <vt:lpstr>Theory</vt:lpstr>
      <vt:lpstr> Underpinning Theories Emanate from theories that influence a research or underpin a construct under study </vt:lpstr>
      <vt:lpstr>Examples of Theories</vt:lpstr>
      <vt:lpstr>Example 1: Theory of Planned Behavior</vt:lpstr>
      <vt:lpstr>PowerPoint Presentation</vt:lpstr>
      <vt:lpstr>Example 3 - Lawrence and Nohria (2002) </vt:lpstr>
      <vt:lpstr>Example 4: The Fraud Diamond</vt:lpstr>
      <vt:lpstr>Example 5: Agency Theory</vt:lpstr>
      <vt:lpstr>PowerPoint Presentation</vt:lpstr>
      <vt:lpstr>Example 7: Maslow’s Hierarchy of Needs Theory</vt:lpstr>
      <vt:lpstr>Example 8  U Curve Theory</vt:lpstr>
      <vt:lpstr>Example 9: Change Curve</vt:lpstr>
      <vt:lpstr>PowerPoint Presentation</vt:lpstr>
      <vt:lpstr>Ansoff Matrix Intensive Growth Theories</vt:lpstr>
      <vt:lpstr>PowerPoint Presentation</vt:lpstr>
      <vt:lpstr>The Pecking-Order Theory</vt:lpstr>
      <vt:lpstr>PowerPoint Presentation</vt:lpstr>
      <vt:lpstr>Self Determination Theory</vt:lpstr>
      <vt:lpstr>Pause: The Factors that Influence on Intention to adopt Cloud computing by SMEs..</vt:lpstr>
      <vt:lpstr>TECHNOLOGY ACCEPTANCE MODEL(TAM)</vt:lpstr>
      <vt:lpstr>PowerPoint Presentation</vt:lpstr>
      <vt:lpstr>PowerPoint Presentation</vt:lpstr>
      <vt:lpstr>PowerPoint Presentation</vt:lpstr>
      <vt:lpstr>What is this theory?</vt:lpstr>
      <vt:lpstr>LO2 Explain concepts, propositions and the different types of variables in a study</vt:lpstr>
      <vt:lpstr>Concept</vt:lpstr>
      <vt:lpstr>Propositions       Hypothesis</vt:lpstr>
      <vt:lpstr>Propositions       Hypothesis</vt:lpstr>
      <vt:lpstr>Ladder of abstraction</vt:lpstr>
      <vt:lpstr>What Is a Variable?</vt:lpstr>
      <vt:lpstr>What are Variables</vt:lpstr>
      <vt:lpstr>Variables Are Connected to Other Variables Through Theories</vt:lpstr>
      <vt:lpstr>Families of Variables in Quantitative Studies</vt:lpstr>
      <vt:lpstr>Categorical and Continuous Measures of Variables</vt:lpstr>
      <vt:lpstr>Independent and Dependent Variables</vt:lpstr>
      <vt:lpstr>Example1: The relationship between the independent and dependent variables</vt:lpstr>
      <vt:lpstr>Example 2: An Evaluation of Factors Affecting Brand Awareness in the Context of Social Media in Malaysia </vt:lpstr>
      <vt:lpstr>Example 3: Determinants of customers’ online purchase intention of groceries : an empirical study in Singapore</vt:lpstr>
      <vt:lpstr>Moderating Variable (MV)</vt:lpstr>
      <vt:lpstr>Moderating Variable (MV) </vt:lpstr>
      <vt:lpstr>Moderating Variable</vt:lpstr>
      <vt:lpstr>PowerPoint Presentation</vt:lpstr>
      <vt:lpstr>Example 2: Does managerial Expertise moderate the relationship between Workforce Diversity and Organizational Effectiveness</vt:lpstr>
      <vt:lpstr>Mediator/Intervening Variable</vt:lpstr>
      <vt:lpstr>Mediating Variable</vt:lpstr>
      <vt:lpstr>Example 1: The relationship between Training and Performance. Mediating Role of Self Efficacy</vt:lpstr>
      <vt:lpstr>Example 2: The relationship between Workforce Diversity and Organization Effectiveness. The Mediating role of Creative Synergy</vt:lpstr>
      <vt:lpstr>Example: IV, DV, Moderation Variable and Mediation Variable</vt:lpstr>
      <vt:lpstr>LO3 Develop and Theoretical Framework</vt:lpstr>
      <vt:lpstr>Theoretical Framework</vt:lpstr>
      <vt:lpstr>Theoretical Framework</vt:lpstr>
      <vt:lpstr>Theoretical Framework</vt:lpstr>
      <vt:lpstr>Example: The relationship between service quality, customer satisfaction, and customer loyalty in the higher education industry in Malaysia </vt:lpstr>
      <vt:lpstr>Types of Conceptual Frameworks</vt:lpstr>
      <vt:lpstr>Correlational studies</vt:lpstr>
      <vt:lpstr>Path Least Squares</vt:lpstr>
      <vt:lpstr>Regression studies</vt:lpstr>
      <vt:lpstr>PowerPoint Presentation</vt:lpstr>
      <vt:lpstr>Null &amp; Alternate Hypothesis</vt:lpstr>
      <vt:lpstr>Null Hypothesis</vt:lpstr>
      <vt:lpstr>Alternate hypothesis</vt:lpstr>
      <vt:lpstr> Directional or Non-directional. </vt:lpstr>
      <vt:lpstr>Practice: Write a directional and a non directional hypothesis</vt:lpstr>
      <vt:lpstr>Mediating and Moderating Variables</vt:lpstr>
      <vt:lpstr>Exercise – Write the hypothesis</vt:lpstr>
      <vt:lpstr>Exercise – Write the hypothesis</vt:lpstr>
      <vt:lpstr>Categorical Variables: Gender 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 theories concepts, propositions and variables. Develop theoretical framework.</dc:title>
  <dc:creator>jugindar singh</dc:creator>
  <cp:lastModifiedBy>jugindar singh</cp:lastModifiedBy>
  <cp:revision>73</cp:revision>
  <dcterms:created xsi:type="dcterms:W3CDTF">2021-01-09T07:15:37Z</dcterms:created>
  <dcterms:modified xsi:type="dcterms:W3CDTF">2022-04-03T02:08:40Z</dcterms:modified>
</cp:coreProperties>
</file>