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 id="2147483747" r:id="rId5"/>
    <p:sldMasterId id="2147483759" r:id="rId6"/>
    <p:sldMasterId id="2147483771" r:id="rId7"/>
  </p:sldMasterIdLst>
  <p:notesMasterIdLst>
    <p:notesMasterId r:id="rId70"/>
  </p:notesMasterIdLst>
  <p:handoutMasterIdLst>
    <p:handoutMasterId r:id="rId71"/>
  </p:handoutMasterIdLst>
  <p:sldIdLst>
    <p:sldId id="257" r:id="rId8"/>
    <p:sldId id="384" r:id="rId9"/>
    <p:sldId id="946" r:id="rId10"/>
    <p:sldId id="948" r:id="rId11"/>
    <p:sldId id="950" r:id="rId12"/>
    <p:sldId id="1067" r:id="rId13"/>
    <p:sldId id="959" r:id="rId14"/>
    <p:sldId id="960" r:id="rId15"/>
    <p:sldId id="961" r:id="rId16"/>
    <p:sldId id="962" r:id="rId17"/>
    <p:sldId id="963" r:id="rId18"/>
    <p:sldId id="964" r:id="rId19"/>
    <p:sldId id="965" r:id="rId20"/>
    <p:sldId id="966" r:id="rId21"/>
    <p:sldId id="967" r:id="rId22"/>
    <p:sldId id="968" r:id="rId23"/>
    <p:sldId id="1068" r:id="rId24"/>
    <p:sldId id="1069" r:id="rId25"/>
    <p:sldId id="970" r:id="rId26"/>
    <p:sldId id="971" r:id="rId27"/>
    <p:sldId id="1050" r:id="rId28"/>
    <p:sldId id="1070" r:id="rId29"/>
    <p:sldId id="1071" r:id="rId30"/>
    <p:sldId id="1073" r:id="rId31"/>
    <p:sldId id="1076" r:id="rId32"/>
    <p:sldId id="1074" r:id="rId33"/>
    <p:sldId id="969" r:id="rId34"/>
    <p:sldId id="974" r:id="rId35"/>
    <p:sldId id="975" r:id="rId36"/>
    <p:sldId id="976" r:id="rId37"/>
    <p:sldId id="977" r:id="rId38"/>
    <p:sldId id="978" r:id="rId39"/>
    <p:sldId id="979" r:id="rId40"/>
    <p:sldId id="981" r:id="rId41"/>
    <p:sldId id="982" r:id="rId42"/>
    <p:sldId id="983" r:id="rId43"/>
    <p:sldId id="984" r:id="rId44"/>
    <p:sldId id="985" r:id="rId45"/>
    <p:sldId id="958" r:id="rId46"/>
    <p:sldId id="957" r:id="rId47"/>
    <p:sldId id="986" r:id="rId48"/>
    <p:sldId id="954" r:id="rId49"/>
    <p:sldId id="987" r:id="rId50"/>
    <p:sldId id="988" r:id="rId51"/>
    <p:sldId id="989" r:id="rId52"/>
    <p:sldId id="990" r:id="rId53"/>
    <p:sldId id="955" r:id="rId54"/>
    <p:sldId id="956" r:id="rId55"/>
    <p:sldId id="991" r:id="rId56"/>
    <p:sldId id="992" r:id="rId57"/>
    <p:sldId id="993" r:id="rId58"/>
    <p:sldId id="995" r:id="rId59"/>
    <p:sldId id="996" r:id="rId60"/>
    <p:sldId id="997" r:id="rId61"/>
    <p:sldId id="998" r:id="rId62"/>
    <p:sldId id="1000" r:id="rId63"/>
    <p:sldId id="1001" r:id="rId64"/>
    <p:sldId id="1002" r:id="rId65"/>
    <p:sldId id="1003" r:id="rId66"/>
    <p:sldId id="279" r:id="rId67"/>
    <p:sldId id="321" r:id="rId68"/>
    <p:sldId id="391"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F26B43"/>
          </p15:clr>
        </p15:guide>
        <p15:guide id="3"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335B"/>
    <a:srgbClr val="CCE8DA"/>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8" autoAdjust="0"/>
    <p:restoredTop sz="93725" autoAdjust="0"/>
  </p:normalViewPr>
  <p:slideViewPr>
    <p:cSldViewPr snapToGrid="0">
      <p:cViewPr varScale="1">
        <p:scale>
          <a:sx n="66" d="100"/>
          <a:sy n="66" d="100"/>
        </p:scale>
        <p:origin x="738" y="66"/>
      </p:cViewPr>
      <p:guideLst>
        <p:guide pos="3840"/>
        <p:guide orient="horz" pos="2160"/>
      </p:guideLst>
    </p:cSldViewPr>
  </p:slideViewPr>
  <p:outlineViewPr>
    <p:cViewPr>
      <p:scale>
        <a:sx n="33" d="100"/>
        <a:sy n="33" d="100"/>
      </p:scale>
      <p:origin x="0" y="-2709"/>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48" d="100"/>
          <a:sy n="48" d="100"/>
        </p:scale>
        <p:origin x="1911" y="4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4.xml"/><Relationship Id="rId7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471C2C-1567-47F4-803E-468024209D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58F5B09-2954-46C6-97BB-9E10649FE2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7F2C1D-F243-42AB-ADF2-E7CB4E04900E}" type="datetimeFigureOut">
              <a:rPr lang="en-US" smtClean="0"/>
              <a:t>4/21/2022</a:t>
            </a:fld>
            <a:endParaRPr lang="en-US"/>
          </a:p>
        </p:txBody>
      </p:sp>
      <p:sp>
        <p:nvSpPr>
          <p:cNvPr id="4" name="Footer Placeholder 3">
            <a:extLst>
              <a:ext uri="{FF2B5EF4-FFF2-40B4-BE49-F238E27FC236}">
                <a16:creationId xmlns:a16="http://schemas.microsoft.com/office/drawing/2014/main" id="{E39A204B-EBA9-4C6D-BFB2-A104F00C8E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55F72FC-4D2D-4E5B-A4DD-62E2C822FB1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3CDBB5-5B4A-4483-935D-A73935186B4D}" type="slidenum">
              <a:rPr lang="en-US" smtClean="0"/>
              <a:t>‹#›</a:t>
            </a:fld>
            <a:endParaRPr lang="en-US"/>
          </a:p>
        </p:txBody>
      </p:sp>
    </p:spTree>
    <p:extLst>
      <p:ext uri="{BB962C8B-B14F-4D97-AF65-F5344CB8AC3E}">
        <p14:creationId xmlns:p14="http://schemas.microsoft.com/office/powerpoint/2010/main" val="26192377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0CE34E-5667-4A32-A6BA-10C7A552BC63}" type="datetimeFigureOut">
              <a:rPr lang="en-US" smtClean="0"/>
              <a:t>4/21/2022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CCE34D-CFF1-4FFE-815B-D050E7ED2DFD}" type="slidenum">
              <a:rPr lang="en-US" smtClean="0"/>
              <a:t>‹#›</a:t>
            </a:fld>
            <a:endParaRPr lang="en-US"/>
          </a:p>
        </p:txBody>
      </p:sp>
    </p:spTree>
    <p:extLst>
      <p:ext uri="{BB962C8B-B14F-4D97-AF65-F5344CB8AC3E}">
        <p14:creationId xmlns:p14="http://schemas.microsoft.com/office/powerpoint/2010/main" val="3979362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1</a:t>
            </a:fld>
            <a:endParaRPr lang="en-US"/>
          </a:p>
        </p:txBody>
      </p:sp>
    </p:spTree>
    <p:extLst>
      <p:ext uri="{BB962C8B-B14F-4D97-AF65-F5344CB8AC3E}">
        <p14:creationId xmlns:p14="http://schemas.microsoft.com/office/powerpoint/2010/main" val="1560835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9943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way</a:t>
            </a:r>
            <a:r>
              <a:rPr lang="en-GB" baseline="0" dirty="0"/>
              <a:t> questionnaires are used can be broadly divided into two groups;</a:t>
            </a:r>
          </a:p>
          <a:p>
            <a:r>
              <a:rPr lang="en-GB" baseline="0" dirty="0"/>
              <a:t>Self-completed questionnaires; where respondents provide their answers themselves without any other input, and</a:t>
            </a:r>
          </a:p>
          <a:p>
            <a:r>
              <a:rPr lang="en-GB" baseline="0" dirty="0"/>
              <a:t>Interviewer-lead; where the questions are read out to the respondent by the interviewer and their responses are noted.</a:t>
            </a:r>
          </a:p>
          <a:p>
            <a:endParaRPr lang="en-GB" baseline="0" dirty="0"/>
          </a:p>
          <a:p>
            <a:r>
              <a:rPr lang="en-GB" baseline="0" dirty="0"/>
              <a:t>Self-completed questionnaires commonly include paper-based postal surveys and those delivered electronically such as internet surveys or other electronic device such as kiosks or hand-held computers.</a:t>
            </a:r>
          </a:p>
          <a:p>
            <a:endParaRPr lang="en-GB" baseline="0" dirty="0"/>
          </a:p>
          <a:p>
            <a:r>
              <a:rPr lang="en-GB" baseline="0" dirty="0"/>
              <a:t>Interviewer lead questionnaires commonly includes face-to-face approaches or questionnaires conducted over the telephone.</a:t>
            </a:r>
          </a:p>
          <a:p>
            <a:endParaRPr lang="en-GB" baseline="0" dirty="0"/>
          </a:p>
          <a:p>
            <a:r>
              <a:rPr lang="en-GB" b="1" baseline="0" dirty="0"/>
              <a:t>Additional info:</a:t>
            </a:r>
          </a:p>
          <a:p>
            <a:pPr marL="171450" indent="-171450">
              <a:buFont typeface="Arial" charset="0"/>
              <a:buChar char="•"/>
            </a:pPr>
            <a:r>
              <a:rPr lang="en-GB" b="0" baseline="0" dirty="0"/>
              <a:t>There are pros and cons to using each method</a:t>
            </a:r>
          </a:p>
          <a:p>
            <a:pPr marL="171450" indent="-171450">
              <a:buFont typeface="Arial" charset="0"/>
              <a:buChar char="•"/>
            </a:pPr>
            <a:r>
              <a:rPr lang="en-GB" b="0" baseline="0" dirty="0"/>
              <a:t>According to the HTA review, no one mode of administration consistently outperforms all others.</a:t>
            </a:r>
          </a:p>
          <a:p>
            <a:endParaRPr lang="en-GB" baseline="0"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AHLee 2011</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D4445-D51A-4C30-9ED2-DE80B2F6DAD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1049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way</a:t>
            </a:r>
            <a:r>
              <a:rPr lang="en-GB" baseline="0" dirty="0"/>
              <a:t> questionnaires are used can be broadly divided into two groups;</a:t>
            </a:r>
          </a:p>
          <a:p>
            <a:r>
              <a:rPr lang="en-GB" baseline="0" dirty="0"/>
              <a:t>Self-completed questionnaires; where respondents provide their answers themselves without any other input, and</a:t>
            </a:r>
          </a:p>
          <a:p>
            <a:r>
              <a:rPr lang="en-GB" baseline="0" dirty="0"/>
              <a:t>Interviewer-lead; where the questions are read out to the respondent by the interviewer and their responses are noted.</a:t>
            </a:r>
          </a:p>
          <a:p>
            <a:endParaRPr lang="en-GB" baseline="0" dirty="0"/>
          </a:p>
          <a:p>
            <a:r>
              <a:rPr lang="en-GB" baseline="0" dirty="0"/>
              <a:t>Self-completed questionnaires commonly include paper-based postal surveys and those delivered electronically such as internet surveys or other electronic device such as kiosks or hand-held computers.</a:t>
            </a:r>
          </a:p>
          <a:p>
            <a:endParaRPr lang="en-GB" baseline="0" dirty="0"/>
          </a:p>
          <a:p>
            <a:r>
              <a:rPr lang="en-GB" baseline="0" dirty="0"/>
              <a:t>Interviewer lead questionnaires commonly includes face-to-face approaches or questionnaires conducted over the telephone.</a:t>
            </a:r>
          </a:p>
          <a:p>
            <a:endParaRPr lang="en-GB" baseline="0" dirty="0"/>
          </a:p>
          <a:p>
            <a:r>
              <a:rPr lang="en-GB" b="1" baseline="0" dirty="0"/>
              <a:t>Additional info:</a:t>
            </a:r>
          </a:p>
          <a:p>
            <a:pPr marL="171450" indent="-171450">
              <a:buFont typeface="Arial" charset="0"/>
              <a:buChar char="•"/>
            </a:pPr>
            <a:r>
              <a:rPr lang="en-GB" b="0" baseline="0" dirty="0"/>
              <a:t>There are pros and cons to using each method</a:t>
            </a:r>
          </a:p>
          <a:p>
            <a:pPr marL="171450" indent="-171450">
              <a:buFont typeface="Arial" charset="0"/>
              <a:buChar char="•"/>
            </a:pPr>
            <a:r>
              <a:rPr lang="en-GB" b="0" baseline="0" dirty="0"/>
              <a:t>According to the HTA review, no one mode of administration consistently outperforms all others.</a:t>
            </a:r>
          </a:p>
          <a:p>
            <a:endParaRPr lang="en-GB" baseline="0"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AHLee 2011</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D4445-D51A-4C30-9ED2-DE80B2F6DAD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5914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way</a:t>
            </a:r>
            <a:r>
              <a:rPr lang="en-GB" baseline="0" dirty="0"/>
              <a:t> questionnaires are used can be broadly divided into two groups;</a:t>
            </a:r>
          </a:p>
          <a:p>
            <a:r>
              <a:rPr lang="en-GB" baseline="0" dirty="0"/>
              <a:t>Self-completed questionnaires; where respondents provide their answers themselves without any other input, and</a:t>
            </a:r>
          </a:p>
          <a:p>
            <a:r>
              <a:rPr lang="en-GB" baseline="0" dirty="0"/>
              <a:t>Interviewer-lead; where the questions are read out to the respondent by the interviewer and their responses are noted.</a:t>
            </a:r>
          </a:p>
          <a:p>
            <a:endParaRPr lang="en-GB" baseline="0" dirty="0"/>
          </a:p>
          <a:p>
            <a:r>
              <a:rPr lang="en-GB" baseline="0" dirty="0"/>
              <a:t>Self-completed questionnaires commonly include paper-based postal surveys and those delivered electronically such as internet surveys or other electronic device such as kiosks or hand-held computers.</a:t>
            </a:r>
          </a:p>
          <a:p>
            <a:endParaRPr lang="en-GB" baseline="0" dirty="0"/>
          </a:p>
          <a:p>
            <a:r>
              <a:rPr lang="en-GB" baseline="0" dirty="0"/>
              <a:t>Interviewer lead questionnaires commonly includes face-to-face approaches or questionnaires conducted over the telephone.</a:t>
            </a:r>
          </a:p>
          <a:p>
            <a:endParaRPr lang="en-GB" baseline="0" dirty="0"/>
          </a:p>
          <a:p>
            <a:r>
              <a:rPr lang="en-GB" b="1" baseline="0" dirty="0"/>
              <a:t>Additional info:</a:t>
            </a:r>
          </a:p>
          <a:p>
            <a:pPr marL="171450" indent="-171450">
              <a:buFont typeface="Arial" charset="0"/>
              <a:buChar char="•"/>
            </a:pPr>
            <a:r>
              <a:rPr lang="en-GB" b="0" baseline="0" dirty="0"/>
              <a:t>There are pros and cons to using each method</a:t>
            </a:r>
          </a:p>
          <a:p>
            <a:pPr marL="171450" indent="-171450">
              <a:buFont typeface="Arial" charset="0"/>
              <a:buChar char="•"/>
            </a:pPr>
            <a:r>
              <a:rPr lang="en-GB" b="0" baseline="0" dirty="0"/>
              <a:t>According to the HTA review, no one mode of administration consistently outperforms all others.</a:t>
            </a:r>
          </a:p>
          <a:p>
            <a:endParaRPr lang="en-GB" baseline="0"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AHLee 2011</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D4445-D51A-4C30-9ED2-DE80B2F6DAD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466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69F40-CF48-4EC4-BD8D-213A638AF7A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330" name="Rectangle 2"/>
          <p:cNvSpPr>
            <a:spLocks noGrp="1" noRot="1" noChangeAspect="1" noChangeArrowheads="1" noTextEdit="1"/>
          </p:cNvSpPr>
          <p:nvPr>
            <p:ph type="sldImg"/>
          </p:nvPr>
        </p:nvSpPr>
        <p:spPr>
          <a:xfrm>
            <a:off x="103188" y="741363"/>
            <a:ext cx="6602412" cy="3714750"/>
          </a:xfrm>
          <a:ln w="12700" cap="flat">
            <a:solidFill>
              <a:schemeClr val="tx1"/>
            </a:solidFill>
          </a:ln>
          <a:extLst>
            <a:ext uri="{909E8E84-426E-40DD-AFC4-6F175D3DCCD1}">
              <a14:hiddenFill xmlns:a14="http://schemas.microsoft.com/office/drawing/2010/main">
                <a:noFill/>
              </a14:hiddenFill>
            </a:ext>
          </a:extLst>
        </p:spPr>
      </p:sp>
      <p:sp>
        <p:nvSpPr>
          <p:cNvPr id="99331" name="Rectangle 3"/>
          <p:cNvSpPr>
            <a:spLocks noGrp="1" noChangeArrowheads="1"/>
          </p:cNvSpPr>
          <p:nvPr>
            <p:ph type="body" idx="1"/>
          </p:nvPr>
        </p:nvSpPr>
        <p:spPr>
          <a:xfrm>
            <a:off x="907627" y="4721186"/>
            <a:ext cx="4991947" cy="4455446"/>
          </a:xfrm>
          <a:ln/>
        </p:spPr>
        <p:txBody>
          <a:bodyPr lIns="92075" tIns="46038" rIns="92075" bIns="46038"/>
          <a:lstStyle/>
          <a:p>
            <a:endParaRPr lang="en-US"/>
          </a:p>
        </p:txBody>
      </p:sp>
    </p:spTree>
    <p:extLst>
      <p:ext uri="{BB962C8B-B14F-4D97-AF65-F5344CB8AC3E}">
        <p14:creationId xmlns:p14="http://schemas.microsoft.com/office/powerpoint/2010/main" val="3951716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7FDF8EF-F584-43D1-B4B2-84FDD702C842}"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986400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61</a:t>
            </a:fld>
            <a:endParaRPr lang="en-US"/>
          </a:p>
        </p:txBody>
      </p:sp>
    </p:spTree>
    <p:extLst>
      <p:ext uri="{BB962C8B-B14F-4D97-AF65-F5344CB8AC3E}">
        <p14:creationId xmlns:p14="http://schemas.microsoft.com/office/powerpoint/2010/main" val="4150892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E68F591-F3C7-4872-BBA0-0693794F4F11}"/>
              </a:ext>
            </a:extLst>
          </p:cNvPr>
          <p:cNvSpPr>
            <a:spLocks noGrp="1"/>
          </p:cNvSpPr>
          <p:nvPr>
            <p:ph type="ctrTitle" hasCustomPrompt="1"/>
          </p:nvPr>
        </p:nvSpPr>
        <p:spPr>
          <a:xfrm>
            <a:off x="7999414" y="1051551"/>
            <a:ext cx="3565524" cy="2384898"/>
          </a:xfrm>
        </p:spPr>
        <p:txBody>
          <a:bodyPr anchor="b" anchorCtr="0">
            <a:noAutofit/>
          </a:bodyPr>
          <a:lstStyle/>
          <a:p>
            <a:r>
              <a:rPr lang="en-US" sz="4800" dirty="0"/>
              <a:t>3DFloat</a:t>
            </a:r>
          </a:p>
        </p:txBody>
      </p:sp>
      <p:sp>
        <p:nvSpPr>
          <p:cNvPr id="14" name="Picture Placeholder 13">
            <a:extLst>
              <a:ext uri="{FF2B5EF4-FFF2-40B4-BE49-F238E27FC236}">
                <a16:creationId xmlns:a16="http://schemas.microsoft.com/office/drawing/2014/main" id="{967766A8-18D5-4391-8DB7-7BFF6427636C}"/>
              </a:ext>
            </a:extLst>
          </p:cNvPr>
          <p:cNvSpPr>
            <a:spLocks noGrp="1"/>
          </p:cNvSpPr>
          <p:nvPr>
            <p:ph type="pic" sz="quarter" idx="13"/>
          </p:nvPr>
        </p:nvSpPr>
        <p:spPr>
          <a:xfrm>
            <a:off x="0" y="0"/>
            <a:ext cx="7452360" cy="6858000"/>
          </a:xfrm>
          <a:solidFill>
            <a:schemeClr val="accent5"/>
          </a:solidFill>
        </p:spPr>
        <p:txBody>
          <a:bodyPr>
            <a:noAutofit/>
          </a:bodyPr>
          <a:lstStyle/>
          <a:p>
            <a:r>
              <a:rPr lang="en-US"/>
              <a:t>Click icon to add picture</a:t>
            </a:r>
          </a:p>
        </p:txBody>
      </p:sp>
      <p:sp>
        <p:nvSpPr>
          <p:cNvPr id="8" name="Oval 7">
            <a:extLst>
              <a:ext uri="{FF2B5EF4-FFF2-40B4-BE49-F238E27FC236}">
                <a16:creationId xmlns:a16="http://schemas.microsoft.com/office/drawing/2014/main" id="{938AD48E-7D67-4BE9-97B6-DB64DE5253B9}"/>
              </a:ext>
              <a:ext uri="{C183D7F6-B498-43B3-948B-1728B52AA6E4}">
                <adec:decorative xmlns:adec="http://schemas.microsoft.com/office/drawing/2017/decorative" val="1"/>
              </a:ext>
            </a:extLst>
          </p:cNvPr>
          <p:cNvSpPr>
            <a:spLocks noChangeAspect="1"/>
          </p:cNvSpPr>
          <p:nvPr userDrawn="1"/>
        </p:nvSpPr>
        <p:spPr>
          <a:xfrm>
            <a:off x="7999413" y="445272"/>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9" name="Group 8">
            <a:extLst>
              <a:ext uri="{FF2B5EF4-FFF2-40B4-BE49-F238E27FC236}">
                <a16:creationId xmlns:a16="http://schemas.microsoft.com/office/drawing/2014/main" id="{EB6FF8E2-165B-49EB-8120-14190F9491BC}"/>
              </a:ext>
              <a:ext uri="{C183D7F6-B498-43B3-948B-1728B52AA6E4}">
                <adec:decorative xmlns:adec="http://schemas.microsoft.com/office/drawing/2017/decorative" val="1"/>
              </a:ext>
            </a:extLst>
          </p:cNvPr>
          <p:cNvGrpSpPr/>
          <p:nvPr userDrawn="1"/>
        </p:nvGrpSpPr>
        <p:grpSpPr>
          <a:xfrm rot="5400000">
            <a:off x="10915300" y="5534727"/>
            <a:ext cx="667802" cy="631474"/>
            <a:chOff x="10478914" y="1506691"/>
            <a:chExt cx="667802" cy="631474"/>
          </a:xfrm>
        </p:grpSpPr>
        <p:sp>
          <p:nvSpPr>
            <p:cNvPr id="10" name="Freeform: Shape 9">
              <a:extLst>
                <a:ext uri="{FF2B5EF4-FFF2-40B4-BE49-F238E27FC236}">
                  <a16:creationId xmlns:a16="http://schemas.microsoft.com/office/drawing/2014/main" id="{79B763A7-EE7D-4306-8306-01E8C86E6350}"/>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a:extLst>
                <a:ext uri="{FF2B5EF4-FFF2-40B4-BE49-F238E27FC236}">
                  <a16:creationId xmlns:a16="http://schemas.microsoft.com/office/drawing/2014/main" id="{4B3A935F-6844-4FCE-B0AE-5492715A58F1}"/>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Text Placeholder 2">
            <a:extLst>
              <a:ext uri="{FF2B5EF4-FFF2-40B4-BE49-F238E27FC236}">
                <a16:creationId xmlns:a16="http://schemas.microsoft.com/office/drawing/2014/main" id="{5B16EB97-6E8A-4B50-8701-7CB158044DCA}"/>
              </a:ext>
            </a:extLst>
          </p:cNvPr>
          <p:cNvSpPr>
            <a:spLocks noGrp="1"/>
          </p:cNvSpPr>
          <p:nvPr>
            <p:ph type="body" sz="quarter" idx="14"/>
          </p:nvPr>
        </p:nvSpPr>
        <p:spPr>
          <a:xfrm>
            <a:off x="7999413" y="3568700"/>
            <a:ext cx="3565524" cy="1731963"/>
          </a:xfrm>
        </p:spPr>
        <p:txBody>
          <a:bodyPr>
            <a:noAutofit/>
          </a:bodyPr>
          <a:lstStyle>
            <a:lvl1pPr>
              <a:buNone/>
              <a:defRPr sz="2000"/>
            </a:lvl1pPr>
            <a:lvl2pPr>
              <a:buNone/>
              <a:defRPr sz="2000"/>
            </a:lvl2pPr>
            <a:lvl3pPr>
              <a:buNone/>
              <a:defRPr sz="2000"/>
            </a:lvl3pPr>
            <a:lvl4pPr>
              <a:buNone/>
              <a:defRPr sz="2000"/>
            </a:lvl4pPr>
            <a:lvl5pPr>
              <a:buNone/>
              <a:defRPr sz="2000"/>
            </a:lvl5pPr>
          </a:lstStyle>
          <a:p>
            <a:pPr lvl="0"/>
            <a:r>
              <a:rPr lang="en-US"/>
              <a:t>Click to edit Master text styles</a:t>
            </a:r>
          </a:p>
        </p:txBody>
      </p:sp>
    </p:spTree>
    <p:extLst>
      <p:ext uri="{BB962C8B-B14F-4D97-AF65-F5344CB8AC3E}">
        <p14:creationId xmlns:p14="http://schemas.microsoft.com/office/powerpoint/2010/main" val="600948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ontent 3 column">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p:nvPr/>
        </p:nvGrpSpPr>
        <p:grpSpPr>
          <a:xfrm>
            <a:off x="137931" y="5260967"/>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 name="Freeform: Shape 1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ChangeAspect="1"/>
          </p:cNvSpPr>
          <p:nvPr/>
        </p:nvSpPr>
        <p:spPr>
          <a:xfrm rot="2700000">
            <a:off x="10834944" y="17126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p:nvPr/>
        </p:nvSpPr>
        <p:spPr>
          <a:xfrm rot="8100000">
            <a:off x="10849344" y="51834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itle 1">
            <a:extLst>
              <a:ext uri="{FF2B5EF4-FFF2-40B4-BE49-F238E27FC236}">
                <a16:creationId xmlns:a16="http://schemas.microsoft.com/office/drawing/2014/main" id="{EBCCE83C-72C8-4181-8D03-7CFB23A6FF2D}"/>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endParaRPr lang="en-US" dirty="0"/>
          </a:p>
        </p:txBody>
      </p:sp>
      <p:sp>
        <p:nvSpPr>
          <p:cNvPr id="16" name="Text Placeholder 2">
            <a:extLst>
              <a:ext uri="{FF2B5EF4-FFF2-40B4-BE49-F238E27FC236}">
                <a16:creationId xmlns:a16="http://schemas.microsoft.com/office/drawing/2014/main" id="{C6FCDFCC-38D1-43A4-918F-491DBA6B2CF6}"/>
              </a:ext>
            </a:extLst>
          </p:cNvPr>
          <p:cNvSpPr>
            <a:spLocks noGrp="1"/>
          </p:cNvSpPr>
          <p:nvPr>
            <p:ph type="body" idx="1"/>
          </p:nvPr>
        </p:nvSpPr>
        <p:spPr>
          <a:xfrm>
            <a:off x="550864" y="1731375"/>
            <a:ext cx="3563936" cy="535354"/>
          </a:xfrm>
        </p:spPr>
        <p:txBody>
          <a:bodyPr anchor="b">
            <a:noAutofit/>
          </a:bodyPr>
          <a:lstStyle>
            <a:lvl1pPr marL="0" indent="0">
              <a:buNone/>
              <a:defRPr sz="20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a:extLst>
              <a:ext uri="{FF2B5EF4-FFF2-40B4-BE49-F238E27FC236}">
                <a16:creationId xmlns:a16="http://schemas.microsoft.com/office/drawing/2014/main" id="{8A9CB740-8581-4D62-8481-7ECBBEDA7219}"/>
              </a:ext>
            </a:extLst>
          </p:cNvPr>
          <p:cNvSpPr>
            <a:spLocks noGrp="1"/>
          </p:cNvSpPr>
          <p:nvPr>
            <p:ph sz="half" idx="2"/>
          </p:nvPr>
        </p:nvSpPr>
        <p:spPr>
          <a:xfrm>
            <a:off x="559476" y="2432304"/>
            <a:ext cx="3563936" cy="3515555"/>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4">
            <a:extLst>
              <a:ext uri="{FF2B5EF4-FFF2-40B4-BE49-F238E27FC236}">
                <a16:creationId xmlns:a16="http://schemas.microsoft.com/office/drawing/2014/main" id="{AB16E493-D962-46EC-BBB8-D7E68A640438}"/>
              </a:ext>
            </a:extLst>
          </p:cNvPr>
          <p:cNvSpPr>
            <a:spLocks noGrp="1"/>
          </p:cNvSpPr>
          <p:nvPr>
            <p:ph type="body" sz="quarter" idx="13"/>
          </p:nvPr>
        </p:nvSpPr>
        <p:spPr>
          <a:xfrm>
            <a:off x="4341573"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a:t>Click to edit Master text styles</a:t>
            </a:r>
          </a:p>
        </p:txBody>
      </p:sp>
      <p:sp>
        <p:nvSpPr>
          <p:cNvPr id="23" name="Content Placeholder 5">
            <a:extLst>
              <a:ext uri="{FF2B5EF4-FFF2-40B4-BE49-F238E27FC236}">
                <a16:creationId xmlns:a16="http://schemas.microsoft.com/office/drawing/2014/main" id="{88CC7C67-1BA6-42A6-B9D3-8EDF70A3DB38}"/>
              </a:ext>
            </a:extLst>
          </p:cNvPr>
          <p:cNvSpPr>
            <a:spLocks noGrp="1"/>
          </p:cNvSpPr>
          <p:nvPr>
            <p:ph sz="quarter" idx="14"/>
          </p:nvPr>
        </p:nvSpPr>
        <p:spPr>
          <a:xfrm>
            <a:off x="4341573"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4">
            <a:extLst>
              <a:ext uri="{FF2B5EF4-FFF2-40B4-BE49-F238E27FC236}">
                <a16:creationId xmlns:a16="http://schemas.microsoft.com/office/drawing/2014/main" id="{C17092A6-D0E6-4EF2-B3B8-AE35438D4D77}"/>
              </a:ext>
            </a:extLst>
          </p:cNvPr>
          <p:cNvSpPr>
            <a:spLocks noGrp="1"/>
          </p:cNvSpPr>
          <p:nvPr>
            <p:ph type="body" sz="quarter" idx="3" hasCustomPrompt="1"/>
          </p:nvPr>
        </p:nvSpPr>
        <p:spPr>
          <a:xfrm>
            <a:off x="8139659"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dirty="0"/>
              <a:t>Click to EDIT</a:t>
            </a:r>
          </a:p>
        </p:txBody>
      </p:sp>
      <p:sp>
        <p:nvSpPr>
          <p:cNvPr id="21" name="Content Placeholder 5">
            <a:extLst>
              <a:ext uri="{FF2B5EF4-FFF2-40B4-BE49-F238E27FC236}">
                <a16:creationId xmlns:a16="http://schemas.microsoft.com/office/drawing/2014/main" id="{4534254A-2561-400F-87CB-18A8D3538124}"/>
              </a:ext>
            </a:extLst>
          </p:cNvPr>
          <p:cNvSpPr>
            <a:spLocks noGrp="1"/>
          </p:cNvSpPr>
          <p:nvPr>
            <p:ph sz="quarter" idx="4"/>
          </p:nvPr>
        </p:nvSpPr>
        <p:spPr>
          <a:xfrm>
            <a:off x="8139659"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22852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949202B-67AE-417A-A336-DF5257FFDCF0}"/>
              </a:ext>
            </a:extLst>
          </p:cNvPr>
          <p:cNvSpPr>
            <a:spLocks noGrp="1"/>
          </p:cNvSpPr>
          <p:nvPr>
            <p:ph type="title"/>
          </p:nvPr>
        </p:nvSpPr>
        <p:spPr>
          <a:xfrm>
            <a:off x="550863" y="4508500"/>
            <a:ext cx="4500562" cy="1562959"/>
          </a:xfrm>
        </p:spPr>
        <p:txBody>
          <a:bodyPr wrap="square" anchor="t" anchorCtr="0">
            <a:noAutofit/>
          </a:bodyPr>
          <a:lstStyle/>
          <a:p>
            <a:r>
              <a:rPr lang="en-US"/>
              <a:t>Click to edit Master title style</a:t>
            </a:r>
          </a:p>
        </p:txBody>
      </p:sp>
      <p:sp>
        <p:nvSpPr>
          <p:cNvPr id="10" name="Picture Placeholder 9">
            <a:extLst>
              <a:ext uri="{FF2B5EF4-FFF2-40B4-BE49-F238E27FC236}">
                <a16:creationId xmlns:a16="http://schemas.microsoft.com/office/drawing/2014/main" id="{1786D546-2834-435F-950F-DCEFE654B3B1}"/>
              </a:ext>
            </a:extLst>
          </p:cNvPr>
          <p:cNvSpPr>
            <a:spLocks noGrp="1"/>
          </p:cNvSpPr>
          <p:nvPr>
            <p:ph type="pic" sz="quarter" idx="13"/>
          </p:nvPr>
        </p:nvSpPr>
        <p:spPr>
          <a:xfrm>
            <a:off x="0" y="0"/>
            <a:ext cx="12192000" cy="3776472"/>
          </a:xfrm>
          <a:solidFill>
            <a:schemeClr val="accent5"/>
          </a:solidFill>
        </p:spPr>
        <p:txBody>
          <a:bodyPr>
            <a:noAutofit/>
          </a:bodyPr>
          <a:lstStyle/>
          <a:p>
            <a:r>
              <a:rPr lang="en-US"/>
              <a:t>Click icon to add picture</a:t>
            </a:r>
          </a:p>
        </p:txBody>
      </p:sp>
      <p:sp>
        <p:nvSpPr>
          <p:cNvPr id="7" name="Content Placeholder 6">
            <a:extLst>
              <a:ext uri="{FF2B5EF4-FFF2-40B4-BE49-F238E27FC236}">
                <a16:creationId xmlns:a16="http://schemas.microsoft.com/office/drawing/2014/main" id="{3BD763BD-EAC5-4DB8-81AF-9743BB6A9576}"/>
              </a:ext>
            </a:extLst>
          </p:cNvPr>
          <p:cNvSpPr>
            <a:spLocks noGrp="1"/>
          </p:cNvSpPr>
          <p:nvPr>
            <p:ph sz="quarter" idx="15"/>
          </p:nvPr>
        </p:nvSpPr>
        <p:spPr>
          <a:xfrm>
            <a:off x="5262411" y="4508500"/>
            <a:ext cx="6221412" cy="1563688"/>
          </a:xfrm>
        </p:spPr>
        <p:txBody>
          <a:bodyPr>
            <a:noAutofit/>
          </a:bodyPr>
          <a:lstStyle>
            <a:lvl1pPr marL="0" indent="0">
              <a:buNone/>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8" name="Oval 7">
            <a:extLst>
              <a:ext uri="{FF2B5EF4-FFF2-40B4-BE49-F238E27FC236}">
                <a16:creationId xmlns:a16="http://schemas.microsoft.com/office/drawing/2014/main" id="{446AF837-10C6-44A5-B8D6-960A57487B43}"/>
              </a:ext>
              <a:ext uri="{C183D7F6-B498-43B3-948B-1728B52AA6E4}">
                <adec:decorative xmlns:adec="http://schemas.microsoft.com/office/drawing/2017/decorative" val="1"/>
              </a:ext>
            </a:extLst>
          </p:cNvPr>
          <p:cNvSpPr>
            <a:spLocks noChangeAspect="1"/>
          </p:cNvSpPr>
          <p:nvPr userDrawn="1"/>
        </p:nvSpPr>
        <p:spPr>
          <a:xfrm>
            <a:off x="1225773" y="385222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425477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Closin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97246E34-E6EE-4BF3-A0D3-A20868B5A594}"/>
              </a:ext>
            </a:extLst>
          </p:cNvPr>
          <p:cNvSpPr>
            <a:spLocks noGrp="1"/>
          </p:cNvSpPr>
          <p:nvPr>
            <p:ph type="ctrTitle"/>
          </p:nvPr>
        </p:nvSpPr>
        <p:spPr>
          <a:xfrm>
            <a:off x="550863" y="549275"/>
            <a:ext cx="5437187" cy="2986234"/>
          </a:xfrm>
        </p:spPr>
        <p:txBody>
          <a:bodyPr anchor="b" anchorCtr="0">
            <a:noAutofit/>
          </a:bodyPr>
          <a:lstStyle/>
          <a:p>
            <a:r>
              <a:rPr lang="en-US"/>
              <a:t>Click to edit Master title style</a:t>
            </a:r>
            <a:endParaRPr lang="en-US" dirty="0"/>
          </a:p>
        </p:txBody>
      </p:sp>
      <p:sp>
        <p:nvSpPr>
          <p:cNvPr id="31" name="Subtitle 2">
            <a:extLst>
              <a:ext uri="{FF2B5EF4-FFF2-40B4-BE49-F238E27FC236}">
                <a16:creationId xmlns:a16="http://schemas.microsoft.com/office/drawing/2014/main" id="{45BE5FFB-47D1-4474-B6CA-C3C936DF285E}"/>
              </a:ext>
            </a:extLst>
          </p:cNvPr>
          <p:cNvSpPr>
            <a:spLocks noGrp="1"/>
          </p:cNvSpPr>
          <p:nvPr>
            <p:ph type="subTitle" idx="1"/>
          </p:nvPr>
        </p:nvSpPr>
        <p:spPr>
          <a:xfrm>
            <a:off x="550863" y="3827610"/>
            <a:ext cx="5437187" cy="2265216"/>
          </a:xfrm>
        </p:spPr>
        <p:txBody>
          <a:bodyPr>
            <a:noAutofit/>
          </a:bodyPr>
          <a:lstStyle>
            <a:lvl1pPr>
              <a:buNone/>
              <a:defRPr sz="2400"/>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
        <p:nvSpPr>
          <p:cNvPr id="40" name="Picture Placeholder 39">
            <a:extLst>
              <a:ext uri="{FF2B5EF4-FFF2-40B4-BE49-F238E27FC236}">
                <a16:creationId xmlns:a16="http://schemas.microsoft.com/office/drawing/2014/main" id="{008D9209-1A62-4AC3-BF92-94348A9BC06B}"/>
              </a:ext>
            </a:extLst>
          </p:cNvPr>
          <p:cNvSpPr>
            <a:spLocks noGrp="1"/>
          </p:cNvSpPr>
          <p:nvPr>
            <p:ph type="pic" sz="quarter" idx="15"/>
          </p:nvPr>
        </p:nvSpPr>
        <p:spPr>
          <a:xfrm>
            <a:off x="6556248" y="548640"/>
            <a:ext cx="5084064" cy="2880360"/>
          </a:xfrm>
          <a:solidFill>
            <a:schemeClr val="accent5"/>
          </a:solidFill>
        </p:spPr>
        <p:txBody>
          <a:bodyPr>
            <a:noAutofit/>
          </a:bodyPr>
          <a:lstStyle/>
          <a:p>
            <a:r>
              <a:rPr lang="en-US"/>
              <a:t>Click icon to add picture</a:t>
            </a:r>
            <a:endParaRPr lang="en-US" dirty="0"/>
          </a:p>
        </p:txBody>
      </p:sp>
      <p:sp>
        <p:nvSpPr>
          <p:cNvPr id="42" name="Picture Placeholder 41">
            <a:extLst>
              <a:ext uri="{FF2B5EF4-FFF2-40B4-BE49-F238E27FC236}">
                <a16:creationId xmlns:a16="http://schemas.microsoft.com/office/drawing/2014/main" id="{FADBFB6B-1787-4549-91B6-D748C66B13C6}"/>
              </a:ext>
            </a:extLst>
          </p:cNvPr>
          <p:cNvSpPr>
            <a:spLocks noGrp="1"/>
          </p:cNvSpPr>
          <p:nvPr>
            <p:ph type="pic" sz="quarter" idx="16"/>
          </p:nvPr>
        </p:nvSpPr>
        <p:spPr>
          <a:xfrm>
            <a:off x="6556248" y="3429000"/>
            <a:ext cx="5084064" cy="2880360"/>
          </a:xfrm>
          <a:solidFill>
            <a:schemeClr val="accent5"/>
          </a:solidFill>
        </p:spPr>
        <p:txBody>
          <a:bodyPr>
            <a:noAutofit/>
          </a:bodyPr>
          <a:lstStyle/>
          <a:p>
            <a:r>
              <a:rPr lang="en-US"/>
              <a:t>Click icon to add picture</a:t>
            </a:r>
          </a:p>
        </p:txBody>
      </p:sp>
      <p:grpSp>
        <p:nvGrpSpPr>
          <p:cNvPr id="43" name="Group 42">
            <a:extLst>
              <a:ext uri="{FF2B5EF4-FFF2-40B4-BE49-F238E27FC236}">
                <a16:creationId xmlns:a16="http://schemas.microsoft.com/office/drawing/2014/main" id="{06966E3E-9B30-4375-AC9A-23256CC87D25}"/>
              </a:ext>
              <a:ext uri="{C183D7F6-B498-43B3-948B-1728B52AA6E4}">
                <adec:decorative xmlns:adec="http://schemas.microsoft.com/office/drawing/2017/decorative" val="1"/>
              </a:ext>
            </a:extLst>
          </p:cNvPr>
          <p:cNvGrpSpPr/>
          <p:nvPr userDrawn="1"/>
        </p:nvGrpSpPr>
        <p:grpSpPr>
          <a:xfrm>
            <a:off x="11161347" y="125399"/>
            <a:ext cx="1404698" cy="1155641"/>
            <a:chOff x="11161347" y="125399"/>
            <a:chExt cx="1404698" cy="1155641"/>
          </a:xfrm>
        </p:grpSpPr>
        <p:sp>
          <p:nvSpPr>
            <p:cNvPr id="44" name="Freeform: Shape 43">
              <a:extLst>
                <a:ext uri="{FF2B5EF4-FFF2-40B4-BE49-F238E27FC236}">
                  <a16:creationId xmlns:a16="http://schemas.microsoft.com/office/drawing/2014/main" id="{4EBBC5A2-A37E-47DF-9230-9A75067F1883}"/>
                </a:ext>
              </a:extLst>
            </p:cNvPr>
            <p:cNvSpPr>
              <a:spLocks noChangeAspect="1"/>
            </p:cNvSpPr>
            <p:nvPr/>
          </p:nvSpPr>
          <p:spPr>
            <a:xfrm rot="18900000">
              <a:off x="11161347" y="125399"/>
              <a:ext cx="1341675" cy="926985"/>
            </a:xfrm>
            <a:custGeom>
              <a:avLst/>
              <a:gdLst>
                <a:gd name="connsiteX0" fmla="*/ 1049126 w 1341675"/>
                <a:gd name="connsiteY0" fmla="*/ 8962 h 926985"/>
                <a:gd name="connsiteX1" fmla="*/ 1341675 w 1341675"/>
                <a:gd name="connsiteY1" fmla="*/ 301511 h 926985"/>
                <a:gd name="connsiteX2" fmla="*/ 1130649 w 1341675"/>
                <a:gd name="connsiteY2" fmla="*/ 512537 h 926985"/>
                <a:gd name="connsiteX3" fmla="*/ 1107397 w 1341675"/>
                <a:gd name="connsiteY3" fmla="*/ 499917 h 926985"/>
                <a:gd name="connsiteX4" fmla="*/ 926985 w 1341675"/>
                <a:gd name="connsiteY4" fmla="*/ 463493 h 926985"/>
                <a:gd name="connsiteX5" fmla="*/ 463493 w 1341675"/>
                <a:gd name="connsiteY5" fmla="*/ 926985 h 926985"/>
                <a:gd name="connsiteX6" fmla="*/ 0 w 1341675"/>
                <a:gd name="connsiteY6" fmla="*/ 926985 h 926985"/>
                <a:gd name="connsiteX7" fmla="*/ 926985 w 1341675"/>
                <a:gd name="connsiteY7" fmla="*/ 0 h 926985"/>
                <a:gd name="connsiteX8" fmla="*/ 1021763 w 1341675"/>
                <a:gd name="connsiteY8" fmla="*/ 4786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1675" h="926985">
                  <a:moveTo>
                    <a:pt x="1049126" y="8962"/>
                  </a:moveTo>
                  <a:lnTo>
                    <a:pt x="1341675" y="301511"/>
                  </a:lnTo>
                  <a:lnTo>
                    <a:pt x="1130649" y="512537"/>
                  </a:lnTo>
                  <a:lnTo>
                    <a:pt x="1107397" y="499917"/>
                  </a:lnTo>
                  <a:cubicBezTo>
                    <a:pt x="1051945" y="476462"/>
                    <a:pt x="990979" y="463493"/>
                    <a:pt x="926985" y="463493"/>
                  </a:cubicBezTo>
                  <a:cubicBezTo>
                    <a:pt x="671005" y="463493"/>
                    <a:pt x="463493" y="671005"/>
                    <a:pt x="463493" y="926985"/>
                  </a:cubicBezTo>
                  <a:lnTo>
                    <a:pt x="0" y="926985"/>
                  </a:lnTo>
                  <a:cubicBezTo>
                    <a:pt x="0" y="415026"/>
                    <a:pt x="415025" y="0"/>
                    <a:pt x="926985" y="0"/>
                  </a:cubicBezTo>
                  <a:cubicBezTo>
                    <a:pt x="958982" y="0"/>
                    <a:pt x="990601" y="1621"/>
                    <a:pt x="1021763" y="4786"/>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5" name="Oval 44">
              <a:extLst>
                <a:ext uri="{FF2B5EF4-FFF2-40B4-BE49-F238E27FC236}">
                  <a16:creationId xmlns:a16="http://schemas.microsoft.com/office/drawing/2014/main" id="{11781B9A-C230-4FFC-90A8-E0571B1DEDA7}"/>
                </a:ext>
              </a:extLst>
            </p:cNvPr>
            <p:cNvSpPr/>
            <p:nvPr/>
          </p:nvSpPr>
          <p:spPr>
            <a:xfrm rot="2700000">
              <a:off x="11798454" y="994196"/>
              <a:ext cx="107098" cy="466589"/>
            </a:xfrm>
            <a:prstGeom prst="ellipse">
              <a:avLst/>
            </a:prstGeom>
            <a:solidFill>
              <a:schemeClr val="bg2"/>
            </a:solidFill>
            <a:ln>
              <a:noFill/>
            </a:ln>
            <a:effectLst>
              <a:innerShdw blurRad="63500" dist="254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Freeform: Shape 45">
              <a:extLst>
                <a:ext uri="{FF2B5EF4-FFF2-40B4-BE49-F238E27FC236}">
                  <a16:creationId xmlns:a16="http://schemas.microsoft.com/office/drawing/2014/main" id="{3295925C-3570-40F1-B3CE-07D947ED4643}"/>
                </a:ext>
              </a:extLst>
            </p:cNvPr>
            <p:cNvSpPr>
              <a:spLocks noChangeAspect="1"/>
            </p:cNvSpPr>
            <p:nvPr/>
          </p:nvSpPr>
          <p:spPr>
            <a:xfrm rot="18900000">
              <a:off x="11228590" y="129580"/>
              <a:ext cx="1337455" cy="1042921"/>
            </a:xfrm>
            <a:custGeom>
              <a:avLst/>
              <a:gdLst>
                <a:gd name="connsiteX0" fmla="*/ 1084058 w 1337455"/>
                <a:gd name="connsiteY0" fmla="*/ 16081 h 1042921"/>
                <a:gd name="connsiteX1" fmla="*/ 1337455 w 1337455"/>
                <a:gd name="connsiteY1" fmla="*/ 269477 h 1042921"/>
                <a:gd name="connsiteX2" fmla="*/ 1060775 w 1337455"/>
                <a:gd name="connsiteY2" fmla="*/ 546158 h 1042921"/>
                <a:gd name="connsiteX3" fmla="*/ 1020394 w 1337455"/>
                <a:gd name="connsiteY3" fmla="*/ 532055 h 1042921"/>
                <a:gd name="connsiteX4" fmla="*/ 926985 w 1337455"/>
                <a:gd name="connsiteY4" fmla="*/ 521461 h 1042921"/>
                <a:gd name="connsiteX5" fmla="*/ 463492 w 1337455"/>
                <a:gd name="connsiteY5" fmla="*/ 1042921 h 1042921"/>
                <a:gd name="connsiteX6" fmla="*/ 0 w 1337455"/>
                <a:gd name="connsiteY6" fmla="*/ 1042921 h 1042921"/>
                <a:gd name="connsiteX7" fmla="*/ 926984 w 1337455"/>
                <a:gd name="connsiteY7" fmla="*/ 0 h 1042921"/>
                <a:gd name="connsiteX8" fmla="*/ 1021763 w 1337455"/>
                <a:gd name="connsiteY8" fmla="*/ 5384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455" h="1042921">
                  <a:moveTo>
                    <a:pt x="1084058" y="16081"/>
                  </a:moveTo>
                  <a:lnTo>
                    <a:pt x="1337455" y="269477"/>
                  </a:lnTo>
                  <a:lnTo>
                    <a:pt x="1060775" y="546158"/>
                  </a:lnTo>
                  <a:lnTo>
                    <a:pt x="1020394" y="532055"/>
                  </a:lnTo>
                  <a:cubicBezTo>
                    <a:pt x="990222" y="525109"/>
                    <a:pt x="958982" y="521461"/>
                    <a:pt x="926985" y="521461"/>
                  </a:cubicBezTo>
                  <a:cubicBezTo>
                    <a:pt x="671005" y="521461"/>
                    <a:pt x="463493" y="754927"/>
                    <a:pt x="463492" y="1042921"/>
                  </a:cubicBezTo>
                  <a:lnTo>
                    <a:pt x="0" y="1042921"/>
                  </a:lnTo>
                  <a:cubicBezTo>
                    <a:pt x="0" y="466932"/>
                    <a:pt x="415025" y="0"/>
                    <a:pt x="926984" y="0"/>
                  </a:cubicBezTo>
                  <a:cubicBezTo>
                    <a:pt x="958982" y="0"/>
                    <a:pt x="990600" y="1824"/>
                    <a:pt x="1021763" y="5384"/>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grpSp>
        <p:nvGrpSpPr>
          <p:cNvPr id="15" name="Group 14">
            <a:extLst>
              <a:ext uri="{FF2B5EF4-FFF2-40B4-BE49-F238E27FC236}">
                <a16:creationId xmlns:a16="http://schemas.microsoft.com/office/drawing/2014/main" id="{394664AE-6DC5-428F-9AC4-5A8F67571F72}"/>
              </a:ext>
              <a:ext uri="{C183D7F6-B498-43B3-948B-1728B52AA6E4}">
                <adec:decorative xmlns:adec="http://schemas.microsoft.com/office/drawing/2017/decorative" val="1"/>
              </a:ext>
            </a:extLst>
          </p:cNvPr>
          <p:cNvGrpSpPr/>
          <p:nvPr userDrawn="1"/>
        </p:nvGrpSpPr>
        <p:grpSpPr>
          <a:xfrm>
            <a:off x="594036" y="5610392"/>
            <a:ext cx="667802" cy="631474"/>
            <a:chOff x="10478914" y="1506691"/>
            <a:chExt cx="667802" cy="631474"/>
          </a:xfrm>
        </p:grpSpPr>
        <p:sp>
          <p:nvSpPr>
            <p:cNvPr id="16" name="Freeform: Shape 15">
              <a:extLst>
                <a:ext uri="{FF2B5EF4-FFF2-40B4-BE49-F238E27FC236}">
                  <a16:creationId xmlns:a16="http://schemas.microsoft.com/office/drawing/2014/main" id="{8288F304-7DF7-42FB-BD6F-D575128A1DDE}"/>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104835D9-7DE9-4DDD-A6C2-1C526822700A}"/>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7" name="Oval 16">
            <a:extLst>
              <a:ext uri="{FF2B5EF4-FFF2-40B4-BE49-F238E27FC236}">
                <a16:creationId xmlns:a16="http://schemas.microsoft.com/office/drawing/2014/main" id="{83C43C1C-00B3-40E0-B073-B8C56206D07D}"/>
              </a:ext>
              <a:ext uri="{C183D7F6-B498-43B3-948B-1728B52AA6E4}">
                <adec:decorative xmlns:adec="http://schemas.microsoft.com/office/drawing/2017/decorative" val="1"/>
              </a:ext>
            </a:extLst>
          </p:cNvPr>
          <p:cNvSpPr>
            <a:spLocks noChangeAspect="1"/>
          </p:cNvSpPr>
          <p:nvPr userDrawn="1"/>
        </p:nvSpPr>
        <p:spPr>
          <a:xfrm>
            <a:off x="5303845" y="5427212"/>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727319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412362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noAutofit/>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617165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858332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9835628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A430C0A-5464-4FE4-84EB-FF9C94016DF4}" type="datetimeFigureOut">
              <a:rPr lang="en-US" dirty="0">
                <a:solidFill>
                  <a:srgbClr val="000000">
                    <a:alpha val="70000"/>
                  </a:srgbClr>
                </a:solidFill>
              </a:rPr>
              <a:pPr/>
              <a:t>4/21/2022</a:t>
            </a:fld>
            <a:endParaRPr lang="en-US" dirty="0">
              <a:solidFill>
                <a:srgbClr val="000000">
                  <a:alpha val="70000"/>
                </a:srgbClr>
              </a:solidFill>
            </a:endParaRPr>
          </a:p>
        </p:txBody>
      </p:sp>
      <p:sp>
        <p:nvSpPr>
          <p:cNvPr id="5" name="Footer Placeholder 4"/>
          <p:cNvSpPr>
            <a:spLocks noGrp="1"/>
          </p:cNvSpPr>
          <p:nvPr>
            <p:ph type="ftr" sz="quarter" idx="11"/>
          </p:nvPr>
        </p:nvSpPr>
        <p:spPr/>
        <p:txBody>
          <a:bodyPr/>
          <a:lstStyle/>
          <a:p>
            <a:endParaRPr lang="en-US" dirty="0">
              <a:solidFill>
                <a:srgbClr val="000000">
                  <a:alpha val="70000"/>
                </a:srgbClr>
              </a:solidFill>
            </a:endParaRPr>
          </a:p>
        </p:txBody>
      </p:sp>
      <p:sp>
        <p:nvSpPr>
          <p:cNvPr id="6" name="Slide Number Placeholder 5"/>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20411999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solidFill>
                  <a:srgbClr val="000000">
                    <a:alpha val="70000"/>
                  </a:srgbClr>
                </a:solidFill>
              </a:rPr>
              <a:pPr/>
              <a:t>4/21/2022</a:t>
            </a:fld>
            <a:endParaRPr lang="en-US" dirty="0">
              <a:solidFill>
                <a:srgbClr val="000000">
                  <a:alpha val="70000"/>
                </a:srgbClr>
              </a:solidFill>
            </a:endParaRPr>
          </a:p>
        </p:txBody>
      </p:sp>
      <p:sp>
        <p:nvSpPr>
          <p:cNvPr id="8" name="Footer Placeholder 7"/>
          <p:cNvSpPr>
            <a:spLocks noGrp="1"/>
          </p:cNvSpPr>
          <p:nvPr>
            <p:ph type="ftr" sz="quarter" idx="11"/>
          </p:nvPr>
        </p:nvSpPr>
        <p:spPr/>
        <p:txBody>
          <a:bodyPr/>
          <a:lstStyle/>
          <a:p>
            <a:endParaRPr lang="en-US" dirty="0">
              <a:solidFill>
                <a:srgbClr val="000000">
                  <a:alpha val="70000"/>
                </a:srgbClr>
              </a:solidFill>
            </a:endParaRPr>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10923071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60C6404-AD6E-4860-8E75-697CA40B95DA}" type="datetimeFigureOut">
              <a:rPr lang="en-US" dirty="0">
                <a:solidFill>
                  <a:srgbClr val="000000">
                    <a:alpha val="70000"/>
                  </a:srgbClr>
                </a:solidFill>
              </a:rPr>
              <a:pPr/>
              <a:t>4/21/2022</a:t>
            </a:fld>
            <a:endParaRPr lang="en-US" dirty="0">
              <a:solidFill>
                <a:srgbClr val="000000">
                  <a:alpha val="70000"/>
                </a:srgbClr>
              </a:solidFill>
            </a:endParaRPr>
          </a:p>
        </p:txBody>
      </p:sp>
      <p:sp>
        <p:nvSpPr>
          <p:cNvPr id="5" name="Footer Placeholder 4"/>
          <p:cNvSpPr>
            <a:spLocks noGrp="1"/>
          </p:cNvSpPr>
          <p:nvPr>
            <p:ph type="ftr" sz="quarter" idx="11"/>
          </p:nvPr>
        </p:nvSpPr>
        <p:spPr/>
        <p:txBody>
          <a:bodyPr/>
          <a:lstStyle/>
          <a:p>
            <a:endParaRPr lang="en-US" dirty="0">
              <a:solidFill>
                <a:srgbClr val="000000">
                  <a:alpha val="70000"/>
                </a:srgbClr>
              </a:solidFill>
            </a:endParaRPr>
          </a:p>
        </p:txBody>
      </p:sp>
      <p:sp>
        <p:nvSpPr>
          <p:cNvPr id="6" name="Slide Number Placeholder 5"/>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909288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923D16-1EC5-4C17-ABA8-B13A1256B36F}"/>
              </a:ext>
            </a:extLst>
          </p:cNvPr>
          <p:cNvSpPr>
            <a:spLocks noGrp="1"/>
          </p:cNvSpPr>
          <p:nvPr>
            <p:ph type="title" hasCustomPrompt="1"/>
          </p:nvPr>
        </p:nvSpPr>
        <p:spPr>
          <a:xfrm>
            <a:off x="550864" y="549275"/>
            <a:ext cx="3565524" cy="1997855"/>
          </a:xfrm>
        </p:spPr>
        <p:txBody>
          <a:bodyPr wrap="square" anchor="b" anchorCtr="0">
            <a:noAutofit/>
          </a:bodyPr>
          <a:lstStyle>
            <a:lvl1pPr>
              <a:defRPr/>
            </a:lvl1pPr>
          </a:lstStyle>
          <a:p>
            <a:r>
              <a:rPr lang="en-US" dirty="0"/>
              <a:t>Click to add title</a:t>
            </a:r>
          </a:p>
        </p:txBody>
      </p:sp>
      <p:sp>
        <p:nvSpPr>
          <p:cNvPr id="7" name="Content Placeholder 2">
            <a:extLst>
              <a:ext uri="{FF2B5EF4-FFF2-40B4-BE49-F238E27FC236}">
                <a16:creationId xmlns:a16="http://schemas.microsoft.com/office/drawing/2014/main" id="{50294D8B-CF64-4C26-8C78-57A375E7D33B}"/>
              </a:ext>
            </a:extLst>
          </p:cNvPr>
          <p:cNvSpPr>
            <a:spLocks noGrp="1"/>
          </p:cNvSpPr>
          <p:nvPr>
            <p:ph idx="1" hasCustomPrompt="1"/>
          </p:nvPr>
        </p:nvSpPr>
        <p:spPr>
          <a:xfrm>
            <a:off x="550863" y="2677306"/>
            <a:ext cx="3565525" cy="3415519"/>
          </a:xfrm>
        </p:spPr>
        <p:txBody>
          <a:bodyPr anchor="t" anchorCtr="0">
            <a:noAutofit/>
          </a:bodyPr>
          <a:lstStyle>
            <a:lvl1pPr>
              <a:buNone/>
              <a:defRPr/>
            </a:lvl1pPr>
          </a:lstStyle>
          <a:p>
            <a:pPr>
              <a:lnSpc>
                <a:spcPct val="120000"/>
              </a:lnSpc>
            </a:pPr>
            <a:r>
              <a:rPr lang="en-US" sz="1600" dirty="0"/>
              <a:t>Click to add text</a:t>
            </a:r>
          </a:p>
        </p:txBody>
      </p:sp>
      <p:sp>
        <p:nvSpPr>
          <p:cNvPr id="17" name="Picture Placeholder 16">
            <a:extLst>
              <a:ext uri="{FF2B5EF4-FFF2-40B4-BE49-F238E27FC236}">
                <a16:creationId xmlns:a16="http://schemas.microsoft.com/office/drawing/2014/main" id="{67BCF456-426F-435B-8DF0-A32A44F5A889}"/>
              </a:ext>
            </a:extLst>
          </p:cNvPr>
          <p:cNvSpPr>
            <a:spLocks noGrp="1"/>
          </p:cNvSpPr>
          <p:nvPr>
            <p:ph type="pic" sz="quarter" idx="13"/>
          </p:nvPr>
        </p:nvSpPr>
        <p:spPr>
          <a:xfrm>
            <a:off x="5208928" y="1596771"/>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a:solidFill>
            <a:schemeClr val="accent5"/>
          </a:solidFill>
        </p:spPr>
        <p:txBody>
          <a:bodyPr wrap="square">
            <a:noAutofit/>
          </a:bodyPr>
          <a:lstStyle/>
          <a:p>
            <a:r>
              <a:rPr lang="en-US"/>
              <a:t>Click icon to add picture</a:t>
            </a:r>
          </a:p>
        </p:txBody>
      </p:sp>
      <p:sp>
        <p:nvSpPr>
          <p:cNvPr id="22" name="Picture Placeholder 21">
            <a:extLst>
              <a:ext uri="{FF2B5EF4-FFF2-40B4-BE49-F238E27FC236}">
                <a16:creationId xmlns:a16="http://schemas.microsoft.com/office/drawing/2014/main" id="{4813A609-7079-46D5-9C1D-52004ABDAC9D}"/>
              </a:ext>
            </a:extLst>
          </p:cNvPr>
          <p:cNvSpPr>
            <a:spLocks noGrp="1"/>
          </p:cNvSpPr>
          <p:nvPr>
            <p:ph type="pic" sz="quarter" idx="14"/>
          </p:nvPr>
        </p:nvSpPr>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a:solidFill>
            <a:schemeClr val="accent5"/>
          </a:solidFill>
        </p:spPr>
        <p:txBody>
          <a:bodyPr wrap="square">
            <a:noAutofit/>
          </a:bodyPr>
          <a:lstStyle/>
          <a:p>
            <a:r>
              <a:rPr lang="en-US"/>
              <a:t>Click icon to add picture</a:t>
            </a:r>
          </a:p>
        </p:txBody>
      </p:sp>
      <p:sp>
        <p:nvSpPr>
          <p:cNvPr id="25" name="Picture Placeholder 24">
            <a:extLst>
              <a:ext uri="{FF2B5EF4-FFF2-40B4-BE49-F238E27FC236}">
                <a16:creationId xmlns:a16="http://schemas.microsoft.com/office/drawing/2014/main" id="{A14F21DF-D5E0-4C6C-BA2C-D69D65DBB18E}"/>
              </a:ext>
            </a:extLst>
          </p:cNvPr>
          <p:cNvSpPr>
            <a:spLocks noGrp="1"/>
          </p:cNvSpPr>
          <p:nvPr>
            <p:ph type="pic" sz="quarter" idx="15"/>
          </p:nvPr>
        </p:nvSpPr>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6" name="Oval 5">
            <a:extLst>
              <a:ext uri="{FF2B5EF4-FFF2-40B4-BE49-F238E27FC236}">
                <a16:creationId xmlns:a16="http://schemas.microsoft.com/office/drawing/2014/main" id="{92FF63B4-C261-4597-9EE0-811D250B9D21}"/>
              </a:ext>
              <a:ext uri="{C183D7F6-B498-43B3-948B-1728B52AA6E4}">
                <adec:decorative xmlns:adec="http://schemas.microsoft.com/office/drawing/2017/decorative" val="1"/>
              </a:ext>
            </a:extLst>
          </p:cNvPr>
          <p:cNvSpPr>
            <a:spLocks noChangeAspect="1"/>
          </p:cNvSpPr>
          <p:nvPr userDrawn="1"/>
        </p:nvSpPr>
        <p:spPr>
          <a:xfrm>
            <a:off x="6548755" y="85016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id="{F92CF088-7F97-4A11-8A81-0EF641F6986F}"/>
              </a:ext>
              <a:ext uri="{C183D7F6-B498-43B3-948B-1728B52AA6E4}">
                <adec:decorative xmlns:adec="http://schemas.microsoft.com/office/drawing/2017/decorative" val="1"/>
              </a:ext>
            </a:extLst>
          </p:cNvPr>
          <p:cNvGrpSpPr/>
          <p:nvPr userDrawn="1"/>
        </p:nvGrpSpPr>
        <p:grpSpPr>
          <a:xfrm>
            <a:off x="5602297" y="5691007"/>
            <a:ext cx="667802" cy="631474"/>
            <a:chOff x="3409557" y="4940429"/>
            <a:chExt cx="667802" cy="631474"/>
          </a:xfrm>
        </p:grpSpPr>
        <p:sp>
          <p:nvSpPr>
            <p:cNvPr id="11" name="Freeform: Shape 10">
              <a:extLst>
                <a:ext uri="{FF2B5EF4-FFF2-40B4-BE49-F238E27FC236}">
                  <a16:creationId xmlns:a16="http://schemas.microsoft.com/office/drawing/2014/main" id="{165B23B7-CE74-4974-ABD8-BFA31D583416}"/>
                </a:ext>
              </a:extLst>
            </p:cNvPr>
            <p:cNvSpPr>
              <a:spLocks noChangeAspect="1"/>
            </p:cNvSpPr>
            <p:nvPr/>
          </p:nvSpPr>
          <p:spPr>
            <a:xfrm rot="8100000">
              <a:off x="3537358" y="4940429"/>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FF99BB1F-6C9D-4972-9EF4-98ACD7BE71E5}"/>
                </a:ext>
              </a:extLst>
            </p:cNvPr>
            <p:cNvSpPr/>
            <p:nvPr/>
          </p:nvSpPr>
          <p:spPr>
            <a:xfrm rot="13500000">
              <a:off x="3544558" y="4858365"/>
              <a:ext cx="270000" cy="540001"/>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42841202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solidFill>
                  <a:srgbClr val="000000">
                    <a:alpha val="70000"/>
                  </a:srgbClr>
                </a:solidFill>
              </a:rPr>
              <a:pPr/>
              <a:t>4/21/2022</a:t>
            </a:fld>
            <a:endParaRPr lang="en-US" dirty="0">
              <a:solidFill>
                <a:srgbClr val="000000">
                  <a:alpha val="70000"/>
                </a:srgbClr>
              </a:solidFill>
            </a:endParaRPr>
          </a:p>
        </p:txBody>
      </p:sp>
      <p:sp>
        <p:nvSpPr>
          <p:cNvPr id="9" name="Footer Placeholder 8"/>
          <p:cNvSpPr>
            <a:spLocks noGrp="1"/>
          </p:cNvSpPr>
          <p:nvPr>
            <p:ph type="ftr" sz="quarter" idx="11"/>
          </p:nvPr>
        </p:nvSpPr>
        <p:spPr/>
        <p:txBody>
          <a:bodyPr/>
          <a:lstStyle/>
          <a:p>
            <a:endParaRPr lang="en-US" dirty="0">
              <a:solidFill>
                <a:srgbClr val="000000">
                  <a:alpha val="70000"/>
                </a:srgbClr>
              </a:solidFill>
            </a:endParaRPr>
          </a:p>
        </p:txBody>
      </p:sp>
      <p:sp>
        <p:nvSpPr>
          <p:cNvPr id="10" name="Slide Number Placeholder 9"/>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17597527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solidFill>
                  <a:srgbClr val="000000">
                    <a:alpha val="70000"/>
                  </a:srgbClr>
                </a:solidFill>
              </a:rPr>
              <a:pPr/>
              <a:t>4/21/2022</a:t>
            </a:fld>
            <a:endParaRPr lang="en-US" dirty="0">
              <a:solidFill>
                <a:srgbClr val="000000">
                  <a:alpha val="70000"/>
                </a:srgbClr>
              </a:solidFill>
            </a:endParaRPr>
          </a:p>
        </p:txBody>
      </p:sp>
      <p:sp>
        <p:nvSpPr>
          <p:cNvPr id="8" name="Footer Placeholder 7"/>
          <p:cNvSpPr>
            <a:spLocks noGrp="1"/>
          </p:cNvSpPr>
          <p:nvPr>
            <p:ph type="ftr" sz="quarter" idx="11"/>
          </p:nvPr>
        </p:nvSpPr>
        <p:spPr/>
        <p:txBody>
          <a:bodyPr/>
          <a:lstStyle/>
          <a:p>
            <a:endParaRPr lang="en-US" dirty="0">
              <a:solidFill>
                <a:srgbClr val="000000">
                  <a:alpha val="70000"/>
                </a:srgbClr>
              </a:solidFill>
            </a:endParaRPr>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425663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solidFill>
                  <a:srgbClr val="000000">
                    <a:alpha val="70000"/>
                  </a:srgbClr>
                </a:solidFill>
              </a:rPr>
              <a:pPr/>
              <a:t>4/21/2022</a:t>
            </a:fld>
            <a:endParaRPr lang="en-US" dirty="0">
              <a:solidFill>
                <a:srgbClr val="000000">
                  <a:alpha val="70000"/>
                </a:srgbClr>
              </a:solidFill>
            </a:endParaRPr>
          </a:p>
        </p:txBody>
      </p:sp>
      <p:sp>
        <p:nvSpPr>
          <p:cNvPr id="4" name="Footer Placeholder 3"/>
          <p:cNvSpPr>
            <a:spLocks noGrp="1"/>
          </p:cNvSpPr>
          <p:nvPr>
            <p:ph type="ftr" sz="quarter" idx="11"/>
          </p:nvPr>
        </p:nvSpPr>
        <p:spPr/>
        <p:txBody>
          <a:bodyPr/>
          <a:lstStyle/>
          <a:p>
            <a:endParaRPr lang="en-US" dirty="0">
              <a:solidFill>
                <a:srgbClr val="000000">
                  <a:alpha val="70000"/>
                </a:srgbClr>
              </a:solidFill>
            </a:endParaRPr>
          </a:p>
        </p:txBody>
      </p:sp>
      <p:sp>
        <p:nvSpPr>
          <p:cNvPr id="5" name="Slide Number Placeholder 4"/>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3230868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solidFill>
                  <a:srgbClr val="000000">
                    <a:alpha val="70000"/>
                  </a:srgbClr>
                </a:solidFill>
              </a:rPr>
              <a:pPr/>
              <a:t>4/21/2022</a:t>
            </a:fld>
            <a:endParaRPr lang="en-US" dirty="0">
              <a:solidFill>
                <a:srgbClr val="000000">
                  <a:alpha val="70000"/>
                </a:srgbClr>
              </a:solidFill>
            </a:endParaRPr>
          </a:p>
        </p:txBody>
      </p:sp>
      <p:sp>
        <p:nvSpPr>
          <p:cNvPr id="3" name="Footer Placeholder 2"/>
          <p:cNvSpPr>
            <a:spLocks noGrp="1"/>
          </p:cNvSpPr>
          <p:nvPr>
            <p:ph type="ftr" sz="quarter" idx="11"/>
          </p:nvPr>
        </p:nvSpPr>
        <p:spPr/>
        <p:txBody>
          <a:bodyPr/>
          <a:lstStyle/>
          <a:p>
            <a:endParaRPr lang="en-US" dirty="0">
              <a:solidFill>
                <a:srgbClr val="000000">
                  <a:alpha val="70000"/>
                </a:srgbClr>
              </a:solidFill>
            </a:endParaRPr>
          </a:p>
        </p:txBody>
      </p:sp>
      <p:sp>
        <p:nvSpPr>
          <p:cNvPr id="4" name="Slide Number Placeholder 3"/>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30113921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solidFill>
                  <a:srgbClr val="000000">
                    <a:alpha val="70000"/>
                  </a:srgbClr>
                </a:solidFill>
              </a:rPr>
              <a:pPr/>
              <a:t>4/21/2022</a:t>
            </a:fld>
            <a:endParaRPr lang="en-US" dirty="0">
              <a:solidFill>
                <a:srgbClr val="000000">
                  <a:alpha val="70000"/>
                </a:srgbClr>
              </a:solidFill>
            </a:endParaRPr>
          </a:p>
        </p:txBody>
      </p:sp>
      <p:sp>
        <p:nvSpPr>
          <p:cNvPr id="10" name="Footer Placeholder 9"/>
          <p:cNvSpPr>
            <a:spLocks noGrp="1"/>
          </p:cNvSpPr>
          <p:nvPr>
            <p:ph type="ftr" sz="quarter" idx="11"/>
          </p:nvPr>
        </p:nvSpPr>
        <p:spPr>
          <a:xfrm>
            <a:off x="804672" y="6236208"/>
            <a:ext cx="5124797" cy="320040"/>
          </a:xfrm>
        </p:spPr>
        <p:txBody>
          <a:bodyPr/>
          <a:lstStyle>
            <a:lvl1pPr>
              <a:defRPr>
                <a:solidFill>
                  <a:schemeClr val="tx1">
                    <a:alpha val="70000"/>
                  </a:schemeClr>
                </a:solidFill>
              </a:defRPr>
            </a:lvl1pPr>
          </a:lstStyle>
          <a:p>
            <a:endParaRPr lang="en-US" dirty="0">
              <a:solidFill>
                <a:srgbClr val="000000">
                  <a:alpha val="70000"/>
                </a:srgbClr>
              </a:solidFill>
            </a:endParaRPr>
          </a:p>
        </p:txBody>
      </p:sp>
      <p:sp>
        <p:nvSpPr>
          <p:cNvPr id="11" name="Slide Number Placeholder 10"/>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24935295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85000"/>
            </a:schemeClr>
          </a:solidFill>
        </p:spPr>
        <p:txBody>
          <a:bodyPr anchor="t"/>
          <a:lstStyle>
            <a:lvl1pPr marL="0" indent="0">
              <a:buNone/>
              <a:defRPr sz="32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pPr/>
              <a:t>4/21/2022</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chemeClr val="tx1">
                    <a:alpha val="70000"/>
                  </a:schemeClr>
                </a:solidFill>
              </a:defRPr>
            </a:lvl1pPr>
          </a:lstStyle>
          <a:p>
            <a:endParaRPr lang="en-US" dirty="0">
              <a:solidFill>
                <a:srgbClr val="000000">
                  <a:alpha val="70000"/>
                </a:srgbClr>
              </a:solidFill>
            </a:endParaRPr>
          </a:p>
        </p:txBody>
      </p:sp>
      <p:sp>
        <p:nvSpPr>
          <p:cNvPr id="10" name="Slide Number Placeholder 9"/>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3144903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solidFill>
                  <a:srgbClr val="000000">
                    <a:alpha val="70000"/>
                  </a:srgbClr>
                </a:solidFill>
              </a:rPr>
              <a:pPr/>
              <a:t>4/21/2022</a:t>
            </a:fld>
            <a:endParaRPr lang="en-US" dirty="0">
              <a:solidFill>
                <a:srgbClr val="000000">
                  <a:alpha val="70000"/>
                </a:srgbClr>
              </a:solidFill>
            </a:endParaRPr>
          </a:p>
        </p:txBody>
      </p:sp>
      <p:sp>
        <p:nvSpPr>
          <p:cNvPr id="5" name="Footer Placeholder 4"/>
          <p:cNvSpPr>
            <a:spLocks noGrp="1"/>
          </p:cNvSpPr>
          <p:nvPr>
            <p:ph type="ftr" sz="quarter" idx="11"/>
          </p:nvPr>
        </p:nvSpPr>
        <p:spPr/>
        <p:txBody>
          <a:bodyPr/>
          <a:lstStyle/>
          <a:p>
            <a:endParaRPr lang="en-US" dirty="0">
              <a:solidFill>
                <a:srgbClr val="000000">
                  <a:alpha val="70000"/>
                </a:srgbClr>
              </a:solidFill>
            </a:endParaRPr>
          </a:p>
        </p:txBody>
      </p:sp>
      <p:sp>
        <p:nvSpPr>
          <p:cNvPr id="6" name="Slide Number Placeholder 5"/>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18625716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solidFill>
                  <a:srgbClr val="000000">
                    <a:alpha val="70000"/>
                  </a:srgbClr>
                </a:solidFill>
              </a:rPr>
              <a:pPr/>
              <a:t>4/21/2022</a:t>
            </a:fld>
            <a:endParaRPr lang="en-US" dirty="0">
              <a:solidFill>
                <a:srgbClr val="000000">
                  <a:alpha val="70000"/>
                </a:srgbClr>
              </a:solidFill>
            </a:endParaRPr>
          </a:p>
        </p:txBody>
      </p:sp>
      <p:sp>
        <p:nvSpPr>
          <p:cNvPr id="5" name="Footer Placeholder 4"/>
          <p:cNvSpPr>
            <a:spLocks noGrp="1"/>
          </p:cNvSpPr>
          <p:nvPr>
            <p:ph type="ftr" sz="quarter" idx="11"/>
          </p:nvPr>
        </p:nvSpPr>
        <p:spPr/>
        <p:txBody>
          <a:bodyPr/>
          <a:lstStyle/>
          <a:p>
            <a:endParaRPr lang="en-US" dirty="0">
              <a:solidFill>
                <a:srgbClr val="000000">
                  <a:alpha val="70000"/>
                </a:srgbClr>
              </a:solidFill>
            </a:endParaRPr>
          </a:p>
        </p:txBody>
      </p:sp>
      <p:sp>
        <p:nvSpPr>
          <p:cNvPr id="6" name="Slide Number Placeholder 5"/>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39991147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74CB-3709-4ACF-BB61-29ADEA3D41BE}"/>
              </a:ext>
            </a:extLst>
          </p:cNvPr>
          <p:cNvSpPr>
            <a:spLocks noGrp="1"/>
          </p:cNvSpPr>
          <p:nvPr>
            <p:ph type="ctrTitle"/>
          </p:nvPr>
        </p:nvSpPr>
        <p:spPr>
          <a:xfrm>
            <a:off x="1524000" y="1033272"/>
            <a:ext cx="9144000" cy="2478024"/>
          </a:xfrm>
        </p:spPr>
        <p:txBody>
          <a:bodyPr lIns="0" tIns="0" rIns="0" bIns="0" anchor="b">
            <a:noAutofit/>
          </a:bodyPr>
          <a:lstStyle>
            <a:lvl1pPr algn="ctr">
              <a:defRPr sz="4000" spc="750" baseline="0"/>
            </a:lvl1pPr>
          </a:lstStyle>
          <a:p>
            <a:r>
              <a:rPr lang="en-US" dirty="0"/>
              <a:t>Click to edit Master title style</a:t>
            </a:r>
          </a:p>
        </p:txBody>
      </p:sp>
      <p:sp>
        <p:nvSpPr>
          <p:cNvPr id="3" name="Subtitle 2">
            <a:extLst>
              <a:ext uri="{FF2B5EF4-FFF2-40B4-BE49-F238E27FC236}">
                <a16:creationId xmlns:a16="http://schemas.microsoft.com/office/drawing/2014/main" id="{E06DA6BE-9B64-48FC-92D1-EF0D426A3974}"/>
              </a:ext>
            </a:extLst>
          </p:cNvPr>
          <p:cNvSpPr>
            <a:spLocks noGrp="1"/>
          </p:cNvSpPr>
          <p:nvPr>
            <p:ph type="subTitle" idx="1"/>
          </p:nvPr>
        </p:nvSpPr>
        <p:spPr>
          <a:xfrm>
            <a:off x="1524000" y="3822192"/>
            <a:ext cx="9144000" cy="1435608"/>
          </a:xfrm>
        </p:spPr>
        <p:txBody>
          <a:bodyPr lIns="0" tIns="0" rIns="0" bIns="0">
            <a:normAutofit/>
          </a:bodyPr>
          <a:lstStyle>
            <a:lvl1pPr marL="0" indent="0" algn="ctr">
              <a:lnSpc>
                <a:spcPct val="150000"/>
              </a:lnSpc>
              <a:buNone/>
              <a:defRPr sz="1600" cap="all" spc="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083AE59-8E21-449F-86DA-5BE297010864}"/>
              </a:ext>
            </a:extLst>
          </p:cNvPr>
          <p:cNvSpPr>
            <a:spLocks noGrp="1"/>
          </p:cNvSpPr>
          <p:nvPr>
            <p:ph type="dt" sz="half" idx="10"/>
          </p:nvPr>
        </p:nvSpPr>
        <p:spPr/>
        <p:txBody>
          <a:bodyPr/>
          <a:lstStyle/>
          <a:p>
            <a:fld id="{655A5808-3B61-48CC-92EF-85AC2E0DFA56}" type="datetime2">
              <a:rPr lang="en-US" smtClean="0"/>
              <a:t>Thursday, April 21, 2022</a:t>
            </a:fld>
            <a:endParaRPr lang="en-US"/>
          </a:p>
        </p:txBody>
      </p:sp>
      <p:sp>
        <p:nvSpPr>
          <p:cNvPr id="5" name="Footer Placeholder 4">
            <a:extLst>
              <a:ext uri="{FF2B5EF4-FFF2-40B4-BE49-F238E27FC236}">
                <a16:creationId xmlns:a16="http://schemas.microsoft.com/office/drawing/2014/main" id="{4E8CCD60-9970-49FD-8254-21154BAA1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0A488-07A7-42F9-B1DF-68545B75417D}"/>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40676016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0F35-0AE7-48AB-9005-F1DB4BD0B47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5EE9-11D3-436C-9D73-1AA6CCDB165F}"/>
              </a:ext>
            </a:extLst>
          </p:cNvPr>
          <p:cNvSpPr>
            <a:spLocks noGrp="1"/>
          </p:cNvSpPr>
          <p:nvPr>
            <p:ph type="dt" sz="half" idx="10"/>
          </p:nvPr>
        </p:nvSpPr>
        <p:spPr/>
        <p:txBody>
          <a:bodyPr/>
          <a:lstStyle/>
          <a:p>
            <a:fld id="{2F3AF3C6-0FD4-4939-991C-00DDE5C56815}" type="datetime2">
              <a:rPr lang="en-US" smtClean="0"/>
              <a:t>Thursday, April 21, 2022</a:t>
            </a:fld>
            <a:endParaRPr lang="en-US"/>
          </a:p>
        </p:txBody>
      </p:sp>
      <p:sp>
        <p:nvSpPr>
          <p:cNvPr id="5" name="Footer Placeholder 4">
            <a:extLst>
              <a:ext uri="{FF2B5EF4-FFF2-40B4-BE49-F238E27FC236}">
                <a16:creationId xmlns:a16="http://schemas.microsoft.com/office/drawing/2014/main" id="{92817DCF-881F-4956-81AE-A6D27A88F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65F17-AD75-4B7E-970D-5D4DBD5D170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877337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Introductio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458B3A1-C77D-4AFC-B2C8-79520B53C452}"/>
              </a:ext>
            </a:extLst>
          </p:cNvPr>
          <p:cNvSpPr>
            <a:spLocks noGrp="1"/>
          </p:cNvSpPr>
          <p:nvPr>
            <p:ph type="title"/>
          </p:nvPr>
        </p:nvSpPr>
        <p:spPr>
          <a:xfrm>
            <a:off x="550863" y="4507200"/>
            <a:ext cx="4500562" cy="1562959"/>
          </a:xfrm>
        </p:spPr>
        <p:txBody>
          <a:bodyPr wrap="square" anchor="t" anchorCtr="0">
            <a:noAutofit/>
          </a:body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F551DA26-B267-4F28-B4D0-65B3EF6E1112}"/>
              </a:ext>
            </a:extLst>
          </p:cNvPr>
          <p:cNvSpPr>
            <a:spLocks noGrp="1"/>
          </p:cNvSpPr>
          <p:nvPr>
            <p:ph type="pic" sz="quarter" idx="13"/>
          </p:nvPr>
        </p:nvSpPr>
        <p:spPr>
          <a:xfrm>
            <a:off x="0" y="0"/>
            <a:ext cx="3054096" cy="3776472"/>
          </a:xfrm>
          <a:solidFill>
            <a:schemeClr val="accent5"/>
          </a:solidFill>
        </p:spPr>
        <p:txBody>
          <a:bodyPr>
            <a:noAutofit/>
          </a:bodyPr>
          <a:lstStyle/>
          <a:p>
            <a:r>
              <a:rPr lang="en-US"/>
              <a:t>Click icon to add picture</a:t>
            </a:r>
          </a:p>
        </p:txBody>
      </p:sp>
      <p:sp>
        <p:nvSpPr>
          <p:cNvPr id="18" name="Picture Placeholder 11">
            <a:extLst>
              <a:ext uri="{FF2B5EF4-FFF2-40B4-BE49-F238E27FC236}">
                <a16:creationId xmlns:a16="http://schemas.microsoft.com/office/drawing/2014/main" id="{95544A62-DA23-4840-99DE-09AFC8F4DC48}"/>
              </a:ext>
            </a:extLst>
          </p:cNvPr>
          <p:cNvSpPr>
            <a:spLocks noGrp="1"/>
          </p:cNvSpPr>
          <p:nvPr>
            <p:ph type="pic" sz="quarter" idx="14"/>
          </p:nvPr>
        </p:nvSpPr>
        <p:spPr>
          <a:xfrm>
            <a:off x="3054096" y="0"/>
            <a:ext cx="3054096" cy="3776472"/>
          </a:xfrm>
          <a:solidFill>
            <a:schemeClr val="accent5"/>
          </a:solidFill>
        </p:spPr>
        <p:txBody>
          <a:bodyPr>
            <a:noAutofit/>
          </a:bodyPr>
          <a:lstStyle/>
          <a:p>
            <a:r>
              <a:rPr lang="en-US"/>
              <a:t>Click icon to add picture</a:t>
            </a:r>
          </a:p>
        </p:txBody>
      </p:sp>
      <p:sp>
        <p:nvSpPr>
          <p:cNvPr id="19" name="Picture Placeholder 11">
            <a:extLst>
              <a:ext uri="{FF2B5EF4-FFF2-40B4-BE49-F238E27FC236}">
                <a16:creationId xmlns:a16="http://schemas.microsoft.com/office/drawing/2014/main" id="{0C91AF30-C5BB-4601-BDEB-E60C93A16933}"/>
              </a:ext>
            </a:extLst>
          </p:cNvPr>
          <p:cNvSpPr>
            <a:spLocks noGrp="1"/>
          </p:cNvSpPr>
          <p:nvPr>
            <p:ph type="pic" sz="quarter" idx="15"/>
          </p:nvPr>
        </p:nvSpPr>
        <p:spPr>
          <a:xfrm>
            <a:off x="6083808" y="0"/>
            <a:ext cx="3054096" cy="3776472"/>
          </a:xfrm>
          <a:solidFill>
            <a:schemeClr val="accent5"/>
          </a:solidFill>
        </p:spPr>
        <p:txBody>
          <a:bodyPr>
            <a:noAutofit/>
          </a:bodyPr>
          <a:lstStyle/>
          <a:p>
            <a:r>
              <a:rPr lang="en-US"/>
              <a:t>Click icon to add picture</a:t>
            </a:r>
          </a:p>
        </p:txBody>
      </p:sp>
      <p:sp>
        <p:nvSpPr>
          <p:cNvPr id="20" name="Picture Placeholder 11">
            <a:extLst>
              <a:ext uri="{FF2B5EF4-FFF2-40B4-BE49-F238E27FC236}">
                <a16:creationId xmlns:a16="http://schemas.microsoft.com/office/drawing/2014/main" id="{5B625AA5-EA5B-4115-A461-DA2C7087D83E}"/>
              </a:ext>
            </a:extLst>
          </p:cNvPr>
          <p:cNvSpPr>
            <a:spLocks noGrp="1"/>
          </p:cNvSpPr>
          <p:nvPr>
            <p:ph type="pic" sz="quarter" idx="16"/>
          </p:nvPr>
        </p:nvSpPr>
        <p:spPr>
          <a:xfrm>
            <a:off x="9137904" y="0"/>
            <a:ext cx="3054096" cy="3776472"/>
          </a:xfrm>
          <a:solidFill>
            <a:schemeClr val="accent5"/>
          </a:solidFill>
        </p:spPr>
        <p:txBody>
          <a:bodyPr>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1" name="Content Placeholder 6">
            <a:extLst>
              <a:ext uri="{FF2B5EF4-FFF2-40B4-BE49-F238E27FC236}">
                <a16:creationId xmlns:a16="http://schemas.microsoft.com/office/drawing/2014/main" id="{1B1AE41C-3196-4E6F-A3A8-313A92677FF3}"/>
              </a:ext>
            </a:extLst>
          </p:cNvPr>
          <p:cNvSpPr>
            <a:spLocks noGrp="1"/>
          </p:cNvSpPr>
          <p:nvPr>
            <p:ph sz="quarter" idx="15"/>
          </p:nvPr>
        </p:nvSpPr>
        <p:spPr>
          <a:xfrm>
            <a:off x="5262411" y="4508500"/>
            <a:ext cx="6221412" cy="1563688"/>
          </a:xfrm>
        </p:spPr>
        <p:txBody>
          <a:bodyPr>
            <a:noAutofit/>
          </a:bodyPr>
          <a:lstStyle>
            <a:lvl1pPr marL="228600" indent="-228600">
              <a:lnSpc>
                <a:spcPct val="100000"/>
              </a:lnSpc>
              <a:buFont typeface="Arial" panose="020B0604020202020204" pitchFamily="34" charset="0"/>
              <a:buChar char="•"/>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Tree>
    <p:extLst>
      <p:ext uri="{BB962C8B-B14F-4D97-AF65-F5344CB8AC3E}">
        <p14:creationId xmlns:p14="http://schemas.microsoft.com/office/powerpoint/2010/main" val="25702607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12CB-05D8-4D62-BDC5-812DB6DD04CD}"/>
              </a:ext>
            </a:extLst>
          </p:cNvPr>
          <p:cNvSpPr>
            <a:spLocks noGrp="1"/>
          </p:cNvSpPr>
          <p:nvPr>
            <p:ph type="title"/>
          </p:nvPr>
        </p:nvSpPr>
        <p:spPr>
          <a:xfrm>
            <a:off x="1371600" y="1709738"/>
            <a:ext cx="9966960" cy="2852737"/>
          </a:xfrm>
        </p:spPr>
        <p:txBody>
          <a:bodyPr anchor="b">
            <a:normAutofit/>
          </a:bodyPr>
          <a:lstStyle>
            <a:lvl1pPr>
              <a:lnSpc>
                <a:spcPct val="100000"/>
              </a:lnSpc>
              <a:defRPr sz="4400" spc="75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C52F020-8516-4B9E-B455-5731ED6C9E9E}"/>
              </a:ext>
            </a:extLst>
          </p:cNvPr>
          <p:cNvSpPr>
            <a:spLocks noGrp="1"/>
          </p:cNvSpPr>
          <p:nvPr>
            <p:ph type="body" idx="1"/>
          </p:nvPr>
        </p:nvSpPr>
        <p:spPr>
          <a:xfrm>
            <a:off x="1371600" y="4974336"/>
            <a:ext cx="9966961" cy="1115568"/>
          </a:xfrm>
        </p:spPr>
        <p:txBody>
          <a:bodyPr>
            <a:normAutofit/>
          </a:bodyPr>
          <a:lstStyle>
            <a:lvl1pPr marL="0" indent="0">
              <a:buNone/>
              <a:defRPr sz="1600" cap="all" spc="6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822993-6E28-44BB-B983-095B476B801A}"/>
              </a:ext>
            </a:extLst>
          </p:cNvPr>
          <p:cNvSpPr>
            <a:spLocks noGrp="1"/>
          </p:cNvSpPr>
          <p:nvPr>
            <p:ph type="dt" sz="half" idx="10"/>
          </p:nvPr>
        </p:nvSpPr>
        <p:spPr/>
        <p:txBody>
          <a:bodyPr/>
          <a:lstStyle/>
          <a:p>
            <a:fld id="{86807482-8128-47C6-A8DD-6452B0291CFF}" type="datetime2">
              <a:rPr lang="en-US" smtClean="0"/>
              <a:t>Thursday, April 21, 2022</a:t>
            </a:fld>
            <a:endParaRPr lang="en-US"/>
          </a:p>
        </p:txBody>
      </p:sp>
      <p:sp>
        <p:nvSpPr>
          <p:cNvPr id="5" name="Footer Placeholder 4">
            <a:extLst>
              <a:ext uri="{FF2B5EF4-FFF2-40B4-BE49-F238E27FC236}">
                <a16:creationId xmlns:a16="http://schemas.microsoft.com/office/drawing/2014/main" id="{FC909971-06C9-462B-81D9-BEF24C708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A076D-47C1-49CD-9A8B-956DB3FC31F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3581273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DFBD-F5ED-455C-8AD0-97476A55E3D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30E58C-F463-4D52-9225-9410133113A4}"/>
              </a:ext>
            </a:extLst>
          </p:cNvPr>
          <p:cNvSpPr>
            <a:spLocks noGrp="1"/>
          </p:cNvSpPr>
          <p:nvPr>
            <p:ph sz="half" idx="1"/>
          </p:nvPr>
        </p:nvSpPr>
        <p:spPr>
          <a:xfrm>
            <a:off x="1371600" y="2112264"/>
            <a:ext cx="4846320" cy="3959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AF7BDB4-97FA-485D-A557-6F96692BAC9E}"/>
              </a:ext>
            </a:extLst>
          </p:cNvPr>
          <p:cNvSpPr>
            <a:spLocks noGrp="1"/>
          </p:cNvSpPr>
          <p:nvPr>
            <p:ph sz="half" idx="2"/>
          </p:nvPr>
        </p:nvSpPr>
        <p:spPr>
          <a:xfrm>
            <a:off x="6766560" y="2112265"/>
            <a:ext cx="4846320" cy="3959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8C50007-C799-4117-8ACD-5EE980E63F17}"/>
              </a:ext>
            </a:extLst>
          </p:cNvPr>
          <p:cNvSpPr>
            <a:spLocks noGrp="1"/>
          </p:cNvSpPr>
          <p:nvPr>
            <p:ph type="dt" sz="half" idx="10"/>
          </p:nvPr>
        </p:nvSpPr>
        <p:spPr/>
        <p:txBody>
          <a:bodyPr/>
          <a:lstStyle/>
          <a:p>
            <a:fld id="{37903F25-275E-41DE-BE3B-EBF0DB49F9B1}" type="datetime2">
              <a:rPr lang="en-US" smtClean="0"/>
              <a:t>Thursday, April 21, 2022</a:t>
            </a:fld>
            <a:endParaRPr lang="en-US"/>
          </a:p>
        </p:txBody>
      </p:sp>
      <p:sp>
        <p:nvSpPr>
          <p:cNvPr id="6" name="Footer Placeholder 5">
            <a:extLst>
              <a:ext uri="{FF2B5EF4-FFF2-40B4-BE49-F238E27FC236}">
                <a16:creationId xmlns:a16="http://schemas.microsoft.com/office/drawing/2014/main" id="{F24E8968-6BAD-4D5A-BF1D-911C7A39C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9D8C08-BF20-4D5E-9004-0C075C36D8A4}"/>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825535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036E0D-26A5-455A-A8BD-70DA8BC03EB2}"/>
              </a:ext>
            </a:extLst>
          </p:cNvPr>
          <p:cNvSpPr>
            <a:spLocks noGrp="1"/>
          </p:cNvSpPr>
          <p:nvPr>
            <p:ph type="body" idx="1"/>
          </p:nvPr>
        </p:nvSpPr>
        <p:spPr>
          <a:xfrm>
            <a:off x="1371600" y="2112264"/>
            <a:ext cx="48410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FD4EA0-094D-4056-9032-BFB44B40896B}"/>
              </a:ext>
            </a:extLst>
          </p:cNvPr>
          <p:cNvSpPr>
            <a:spLocks noGrp="1"/>
          </p:cNvSpPr>
          <p:nvPr>
            <p:ph sz="half" idx="2"/>
          </p:nvPr>
        </p:nvSpPr>
        <p:spPr>
          <a:xfrm>
            <a:off x="1371600" y="3018472"/>
            <a:ext cx="4841076" cy="3104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FC0CCE8-718F-4620-8B4A-C60EEA7B884D}"/>
              </a:ext>
            </a:extLst>
          </p:cNvPr>
          <p:cNvSpPr>
            <a:spLocks noGrp="1"/>
          </p:cNvSpPr>
          <p:nvPr>
            <p:ph type="body" sz="quarter" idx="3"/>
          </p:nvPr>
        </p:nvSpPr>
        <p:spPr>
          <a:xfrm>
            <a:off x="6766560" y="2112264"/>
            <a:ext cx="48463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CE86DF-0069-4D31-BDD3-A9A2F9B7B468}"/>
              </a:ext>
            </a:extLst>
          </p:cNvPr>
          <p:cNvSpPr>
            <a:spLocks noGrp="1"/>
          </p:cNvSpPr>
          <p:nvPr>
            <p:ph sz="quarter" idx="4"/>
          </p:nvPr>
        </p:nvSpPr>
        <p:spPr>
          <a:xfrm>
            <a:off x="6766560" y="3018471"/>
            <a:ext cx="4841076" cy="3104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A5ED06-FE54-4B86-A8D4-07D0EB08C3AB}"/>
              </a:ext>
            </a:extLst>
          </p:cNvPr>
          <p:cNvSpPr>
            <a:spLocks noGrp="1"/>
          </p:cNvSpPr>
          <p:nvPr>
            <p:ph type="dt" sz="half" idx="10"/>
          </p:nvPr>
        </p:nvSpPr>
        <p:spPr/>
        <p:txBody>
          <a:bodyPr/>
          <a:lstStyle/>
          <a:p>
            <a:fld id="{EE475572-4A44-4171-84AA-64D42C8050A6}" type="datetime2">
              <a:rPr lang="en-US" smtClean="0"/>
              <a:t>Thursday, April 21, 2022</a:t>
            </a:fld>
            <a:endParaRPr lang="en-US"/>
          </a:p>
        </p:txBody>
      </p:sp>
      <p:sp>
        <p:nvSpPr>
          <p:cNvPr id="8" name="Footer Placeholder 7">
            <a:extLst>
              <a:ext uri="{FF2B5EF4-FFF2-40B4-BE49-F238E27FC236}">
                <a16:creationId xmlns:a16="http://schemas.microsoft.com/office/drawing/2014/main" id="{CE9EC6C3-0950-4AFE-936A-9AB5D22784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84B1D1-BE0C-48F4-BC74-90675A0F07CF}"/>
              </a:ext>
            </a:extLst>
          </p:cNvPr>
          <p:cNvSpPr>
            <a:spLocks noGrp="1"/>
          </p:cNvSpPr>
          <p:nvPr>
            <p:ph type="sldNum" sz="quarter" idx="12"/>
          </p:nvPr>
        </p:nvSpPr>
        <p:spPr/>
        <p:txBody>
          <a:bodyPr/>
          <a:lstStyle/>
          <a:p>
            <a:fld id="{C01389E6-C847-4AD0-B56D-D205B2EAB1EE}" type="slidenum">
              <a:rPr lang="en-US" smtClean="0"/>
              <a:t>‹#›</a:t>
            </a:fld>
            <a:endParaRPr lang="en-US"/>
          </a:p>
        </p:txBody>
      </p:sp>
      <p:sp>
        <p:nvSpPr>
          <p:cNvPr id="10" name="Title 9">
            <a:extLst>
              <a:ext uri="{FF2B5EF4-FFF2-40B4-BE49-F238E27FC236}">
                <a16:creationId xmlns:a16="http://schemas.microsoft.com/office/drawing/2014/main" id="{2D453288-3D76-40C1-BE00-223AB28F13DF}"/>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15773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1716-24B0-42CD-95B6-843092597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E3617E-4B11-481F-AC6E-00031790294A}"/>
              </a:ext>
            </a:extLst>
          </p:cNvPr>
          <p:cNvSpPr>
            <a:spLocks noGrp="1"/>
          </p:cNvSpPr>
          <p:nvPr>
            <p:ph type="dt" sz="half" idx="10"/>
          </p:nvPr>
        </p:nvSpPr>
        <p:spPr/>
        <p:txBody>
          <a:bodyPr/>
          <a:lstStyle/>
          <a:p>
            <a:fld id="{C4C1612E-528E-4FD5-9E9E-E15F1108F171}" type="datetime2">
              <a:rPr lang="en-US" smtClean="0"/>
              <a:t>Thursday, April 21, 2022</a:t>
            </a:fld>
            <a:endParaRPr lang="en-US"/>
          </a:p>
        </p:txBody>
      </p:sp>
      <p:sp>
        <p:nvSpPr>
          <p:cNvPr id="4" name="Footer Placeholder 3">
            <a:extLst>
              <a:ext uri="{FF2B5EF4-FFF2-40B4-BE49-F238E27FC236}">
                <a16:creationId xmlns:a16="http://schemas.microsoft.com/office/drawing/2014/main" id="{F6BF19CC-06D3-40E9-81B5-63B457B220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EFC312-3AA5-46F7-B701-3D9327A68DB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0662775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9E28E-1389-47AF-B3EB-22571417ACBE}"/>
              </a:ext>
            </a:extLst>
          </p:cNvPr>
          <p:cNvSpPr>
            <a:spLocks noGrp="1"/>
          </p:cNvSpPr>
          <p:nvPr>
            <p:ph type="dt" sz="half" idx="10"/>
          </p:nvPr>
        </p:nvSpPr>
        <p:spPr/>
        <p:txBody>
          <a:bodyPr/>
          <a:lstStyle/>
          <a:p>
            <a:fld id="{D4F6D862-A06D-436F-A92E-EBAAD50B6E50}" type="datetime2">
              <a:rPr lang="en-US" smtClean="0"/>
              <a:t>Thursday, April 21, 2022</a:t>
            </a:fld>
            <a:endParaRPr lang="en-US"/>
          </a:p>
        </p:txBody>
      </p:sp>
      <p:sp>
        <p:nvSpPr>
          <p:cNvPr id="3" name="Footer Placeholder 2">
            <a:extLst>
              <a:ext uri="{FF2B5EF4-FFF2-40B4-BE49-F238E27FC236}">
                <a16:creationId xmlns:a16="http://schemas.microsoft.com/office/drawing/2014/main" id="{BFCF6B08-1984-4F7C-9F6E-A4F47BDBA2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71B3C5-CEC7-427F-931C-1318C421BEF9}"/>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0346647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B55F-536E-4547-A5D2-0483FC3684CD}"/>
              </a:ext>
            </a:extLst>
          </p:cNvPr>
          <p:cNvSpPr>
            <a:spLocks noGrp="1"/>
          </p:cNvSpPr>
          <p:nvPr>
            <p:ph type="title"/>
          </p:nvPr>
        </p:nvSpPr>
        <p:spPr>
          <a:xfrm>
            <a:off x="1371600" y="987425"/>
            <a:ext cx="3932237" cy="1894511"/>
          </a:xfrm>
        </p:spPr>
        <p:txBody>
          <a:bodyPr anchor="b"/>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717D3C-533B-4EA9-886B-FAE59956C74C}"/>
              </a:ext>
            </a:extLst>
          </p:cNvPr>
          <p:cNvSpPr>
            <a:spLocks noGrp="1"/>
          </p:cNvSpPr>
          <p:nvPr>
            <p:ph idx="1"/>
          </p:nvPr>
        </p:nvSpPr>
        <p:spPr>
          <a:xfrm>
            <a:off x="5650992" y="987425"/>
            <a:ext cx="5687568" cy="4873625"/>
          </a:xfrm>
        </p:spPr>
        <p:txBody>
          <a:bodyPr>
            <a:normAutofit/>
          </a:bodyPr>
          <a:lstStyle>
            <a:lvl1pPr>
              <a:defRPr sz="20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419D2E1-4B17-4608-961E-2C4719855E89}"/>
              </a:ext>
            </a:extLst>
          </p:cNvPr>
          <p:cNvSpPr>
            <a:spLocks noGrp="1"/>
          </p:cNvSpPr>
          <p:nvPr>
            <p:ph type="body" sz="half" idx="2"/>
          </p:nvPr>
        </p:nvSpPr>
        <p:spPr>
          <a:xfrm>
            <a:off x="1371600" y="3058510"/>
            <a:ext cx="3932237" cy="28025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5A3535-184C-438C-AE91-9C42B7C5AFB6}"/>
              </a:ext>
            </a:extLst>
          </p:cNvPr>
          <p:cNvSpPr>
            <a:spLocks noGrp="1"/>
          </p:cNvSpPr>
          <p:nvPr>
            <p:ph type="dt" sz="half" idx="10"/>
          </p:nvPr>
        </p:nvSpPr>
        <p:spPr/>
        <p:txBody>
          <a:bodyPr/>
          <a:lstStyle/>
          <a:p>
            <a:fld id="{B73E0B7D-2260-4809-8F0A-9E5F3E24F169}" type="datetime2">
              <a:rPr lang="en-US" smtClean="0"/>
              <a:t>Thursday, April 21, 2022</a:t>
            </a:fld>
            <a:endParaRPr lang="en-US"/>
          </a:p>
        </p:txBody>
      </p:sp>
      <p:sp>
        <p:nvSpPr>
          <p:cNvPr id="6" name="Footer Placeholder 5">
            <a:extLst>
              <a:ext uri="{FF2B5EF4-FFF2-40B4-BE49-F238E27FC236}">
                <a16:creationId xmlns:a16="http://schemas.microsoft.com/office/drawing/2014/main" id="{0DF6DBC3-4A58-42BA-9B55-A9A725103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4E6563-0AB6-4038-A12B-A259552DB66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9269887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702C5-1E3B-4C62-A538-59BB572864A0}"/>
              </a:ext>
            </a:extLst>
          </p:cNvPr>
          <p:cNvSpPr>
            <a:spLocks noGrp="1"/>
          </p:cNvSpPr>
          <p:nvPr>
            <p:ph type="title"/>
          </p:nvPr>
        </p:nvSpPr>
        <p:spPr>
          <a:xfrm>
            <a:off x="1371600" y="987552"/>
            <a:ext cx="3932237" cy="1892808"/>
          </a:xfrm>
        </p:spPr>
        <p:txBody>
          <a:bodyPr anchor="b"/>
          <a:lstStyle>
            <a:lvl1pPr>
              <a:defRPr sz="3200" baseline="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E2CF574-95CE-4E60-B2CF-3B5B4F33A767}"/>
              </a:ext>
            </a:extLst>
          </p:cNvPr>
          <p:cNvSpPr>
            <a:spLocks noGrp="1"/>
          </p:cNvSpPr>
          <p:nvPr>
            <p:ph type="pic" idx="1"/>
          </p:nvPr>
        </p:nvSpPr>
        <p:spPr>
          <a:xfrm>
            <a:off x="5505319" y="987425"/>
            <a:ext cx="583324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D039F7C-C735-4356-8B04-89E19047950C}"/>
              </a:ext>
            </a:extLst>
          </p:cNvPr>
          <p:cNvSpPr>
            <a:spLocks noGrp="1"/>
          </p:cNvSpPr>
          <p:nvPr>
            <p:ph type="body" sz="half" idx="2"/>
          </p:nvPr>
        </p:nvSpPr>
        <p:spPr>
          <a:xfrm>
            <a:off x="1371600" y="3033286"/>
            <a:ext cx="3932237" cy="2835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E706DF-52A3-4F34-9BF5-E1ACD5D54283}"/>
              </a:ext>
            </a:extLst>
          </p:cNvPr>
          <p:cNvSpPr>
            <a:spLocks noGrp="1"/>
          </p:cNvSpPr>
          <p:nvPr>
            <p:ph type="dt" sz="half" idx="10"/>
          </p:nvPr>
        </p:nvSpPr>
        <p:spPr/>
        <p:txBody>
          <a:bodyPr/>
          <a:lstStyle/>
          <a:p>
            <a:fld id="{3C8E4735-C637-46A3-94EB-AB3AC4188D2F}" type="datetime2">
              <a:rPr lang="en-US" smtClean="0"/>
              <a:t>Thursday, April 21, 2022</a:t>
            </a:fld>
            <a:endParaRPr lang="en-US"/>
          </a:p>
        </p:txBody>
      </p:sp>
      <p:sp>
        <p:nvSpPr>
          <p:cNvPr id="6" name="Footer Placeholder 5">
            <a:extLst>
              <a:ext uri="{FF2B5EF4-FFF2-40B4-BE49-F238E27FC236}">
                <a16:creationId xmlns:a16="http://schemas.microsoft.com/office/drawing/2014/main" id="{BFB25E53-E72E-4110-BB6B-3477F56C3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86F8F-3D62-4CEC-AD9A-B70848E6A81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4730480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C3B6-2D75-4EC4-9120-88DCE0EA6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B06CB-A0FE-4499-B674-90C8C281A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FD700-765A-4DE6-A8EC-9D9D92FCBB42}"/>
              </a:ext>
            </a:extLst>
          </p:cNvPr>
          <p:cNvSpPr>
            <a:spLocks noGrp="1"/>
          </p:cNvSpPr>
          <p:nvPr>
            <p:ph type="dt" sz="half" idx="10"/>
          </p:nvPr>
        </p:nvSpPr>
        <p:spPr/>
        <p:txBody>
          <a:bodyPr/>
          <a:lstStyle/>
          <a:p>
            <a:fld id="{735E98AF-4574-4509-BF7A-519ACD5BF826}" type="datetime2">
              <a:rPr lang="en-US" smtClean="0"/>
              <a:t>Thursday, April 21, 2022</a:t>
            </a:fld>
            <a:endParaRPr lang="en-US"/>
          </a:p>
        </p:txBody>
      </p:sp>
      <p:sp>
        <p:nvSpPr>
          <p:cNvPr id="5" name="Footer Placeholder 4">
            <a:extLst>
              <a:ext uri="{FF2B5EF4-FFF2-40B4-BE49-F238E27FC236}">
                <a16:creationId xmlns:a16="http://schemas.microsoft.com/office/drawing/2014/main" id="{0C4664EC-C4B1-4D14-9ED3-14C6CCBFF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F5526-E518-4133-9F44-D812576C1092}"/>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380740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62998-15B1-4CA8-8C60-7801001F8060}"/>
              </a:ext>
            </a:extLst>
          </p:cNvPr>
          <p:cNvSpPr>
            <a:spLocks noGrp="1"/>
          </p:cNvSpPr>
          <p:nvPr>
            <p:ph type="title" orient="vert"/>
          </p:nvPr>
        </p:nvSpPr>
        <p:spPr>
          <a:xfrm>
            <a:off x="8724900" y="838899"/>
            <a:ext cx="2628900" cy="48493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11AE278-0885-4594-AB09-120344C7D882}"/>
              </a:ext>
            </a:extLst>
          </p:cNvPr>
          <p:cNvSpPr>
            <a:spLocks noGrp="1"/>
          </p:cNvSpPr>
          <p:nvPr>
            <p:ph type="body" orient="vert" idx="1"/>
          </p:nvPr>
        </p:nvSpPr>
        <p:spPr>
          <a:xfrm>
            <a:off x="849235" y="838900"/>
            <a:ext cx="7723265" cy="484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5B850CC-FB43-4988-8D4E-9C54C20185B4}"/>
              </a:ext>
            </a:extLst>
          </p:cNvPr>
          <p:cNvSpPr>
            <a:spLocks noGrp="1"/>
          </p:cNvSpPr>
          <p:nvPr>
            <p:ph type="dt" sz="half" idx="10"/>
          </p:nvPr>
        </p:nvSpPr>
        <p:spPr/>
        <p:txBody>
          <a:bodyPr/>
          <a:lstStyle/>
          <a:p>
            <a:fld id="{93DD97D4-9636-490F-85D0-E926C2B6F3B1}" type="datetime2">
              <a:rPr lang="en-US" smtClean="0"/>
              <a:t>Thursday, April 21, 2022</a:t>
            </a:fld>
            <a:endParaRPr lang="en-US"/>
          </a:p>
        </p:txBody>
      </p:sp>
      <p:sp>
        <p:nvSpPr>
          <p:cNvPr id="5" name="Footer Placeholder 4">
            <a:extLst>
              <a:ext uri="{FF2B5EF4-FFF2-40B4-BE49-F238E27FC236}">
                <a16:creationId xmlns:a16="http://schemas.microsoft.com/office/drawing/2014/main" id="{47A70300-3853-4FB4-A084-CF6E5CF2B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BAFB0-25AA-4B69-8418-418F47A92700}"/>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2034517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r>
              <a:rPr lang="en-US">
                <a:solidFill>
                  <a:srgbClr val="000000"/>
                </a:solidFill>
              </a:rPr>
              <a:t>Ch 11</a:t>
            </a: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F1AFFA9-FB7D-4C5C-9CD7-3C7124C12F1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7022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accent5"/>
          </a:solidFill>
        </p:spPr>
        <p:txBody>
          <a:bodyPr/>
          <a:lstStyle/>
          <a:p>
            <a:r>
              <a:rPr lang="en-US"/>
              <a:t>Click icon to add picture</a:t>
            </a:r>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r>
              <a:rPr lang="en-US"/>
              <a:t>Tuesday, February 2, 20XX</a:t>
            </a:r>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3" name="Rectangle 12">
            <a:extLst>
              <a:ext uri="{FF2B5EF4-FFF2-40B4-BE49-F238E27FC236}">
                <a16:creationId xmlns:a16="http://schemas.microsoft.com/office/drawing/2014/main" id="{80517979-166D-4AAA-ABBC-0C3E5C2ECF37}"/>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E111559-B769-4E2A-A891-97B3C4AA6BAC}"/>
              </a:ext>
            </a:extLst>
          </p:cNvPr>
          <p:cNvSpPr/>
          <p:nvPr userDrawn="1"/>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550863" y="549275"/>
            <a:ext cx="5437187" cy="2986234"/>
          </a:xfrm>
        </p:spPr>
        <p:txBody>
          <a:bodyPr anchor="b" anchorCtr="0">
            <a:noAutofit/>
          </a:bodyPr>
          <a:lstStyle>
            <a:lvl1pPr>
              <a:defRPr sz="6400"/>
            </a:lvl1pPr>
          </a:lstStyle>
          <a:p>
            <a:r>
              <a:rPr lang="en-US"/>
              <a:t>Click to edit Master title style</a:t>
            </a:r>
            <a:endParaRPr lang="en-US" dirty="0"/>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550863" y="3816724"/>
            <a:ext cx="5437187" cy="2265216"/>
          </a:xfrm>
        </p:spPr>
        <p:txBody>
          <a:bodyPr>
            <a:noAutofit/>
          </a:bodyPr>
          <a:lstStyle>
            <a:lvl1pPr>
              <a:buNone/>
              <a:defRPr sz="2400"/>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Tree>
    <p:extLst>
      <p:ext uri="{BB962C8B-B14F-4D97-AF65-F5344CB8AC3E}">
        <p14:creationId xmlns:p14="http://schemas.microsoft.com/office/powerpoint/2010/main" val="1023429560"/>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solidFill>
                  <a:srgbClr val="000000"/>
                </a:solidFill>
              </a:rPr>
              <a:t>Ch 11</a:t>
            </a: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3E913AA-72FB-44C4-BE57-6DD0C54124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89177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r>
              <a:rPr lang="en-US">
                <a:solidFill>
                  <a:srgbClr val="000000"/>
                </a:solidFill>
              </a:rPr>
              <a:t>Ch 11</a:t>
            </a: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6844751-9A93-4EF6-82D6-173E5FCDED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85112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28800" y="1600201"/>
            <a:ext cx="47752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7200" y="1600201"/>
            <a:ext cx="47752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r>
              <a:rPr lang="en-US">
                <a:solidFill>
                  <a:srgbClr val="000000"/>
                </a:solidFill>
              </a:rPr>
              <a:t>Ch 11</a:t>
            </a: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C8F7BA8-9E18-4D46-BC05-F460DD2955A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904774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r>
              <a:rPr lang="en-US">
                <a:solidFill>
                  <a:srgbClr val="000000"/>
                </a:solidFill>
              </a:rPr>
              <a:t>Ch 11</a:t>
            </a: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4BD5794-42E9-48BC-B04E-918C9E10A6F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07860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r>
              <a:rPr lang="en-US">
                <a:solidFill>
                  <a:srgbClr val="000000"/>
                </a:solidFill>
              </a:rPr>
              <a:t>Ch 11</a:t>
            </a: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1769273-14DC-4B0D-AAEF-7E6C6E0E07A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91031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solidFill>
                  <a:srgbClr val="000000"/>
                </a:solidFill>
              </a:rPr>
              <a:t>Ch 11</a:t>
            </a: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76CC98B-87CE-431D-B674-472D7C30E8F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55021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solidFill>
                  <a:srgbClr val="000000"/>
                </a:solidFill>
              </a:rPr>
              <a:t>Ch 11</a:t>
            </a: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8F902A3-76CE-4470-A3CD-F02C2E00C82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03436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solidFill>
                  <a:srgbClr val="000000"/>
                </a:solidFill>
              </a:rPr>
              <a:t>Ch 11</a:t>
            </a: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65C0F13-7E90-4CAD-AB96-0069840562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4672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solidFill>
                  <a:srgbClr val="000000"/>
                </a:solidFill>
              </a:rPr>
              <a:t>Ch 11</a:t>
            </a: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027B52F-9146-47F3-90E0-185B004456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00052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74639"/>
            <a:ext cx="24638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27200" y="274639"/>
            <a:ext cx="7188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solidFill>
                  <a:srgbClr val="000000"/>
                </a:solidFill>
              </a:rPr>
              <a:t>Ch 11</a:t>
            </a: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0C3F211-E880-4417-BB7B-6831B292C1E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8777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bg2"/>
          </a:solidFill>
        </p:spPr>
        <p:txBody>
          <a:bodyPr/>
          <a:lstStyle/>
          <a:p>
            <a:r>
              <a:rPr lang="en-US"/>
              <a:t>Click icon to add picture</a:t>
            </a:r>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0" y="3557281"/>
            <a:ext cx="6640285" cy="3300719"/>
          </a:xfrm>
          <a:gradFill>
            <a:gsLst>
              <a:gs pos="0">
                <a:schemeClr val="bg2">
                  <a:alpha val="0"/>
                </a:schemeClr>
              </a:gs>
              <a:gs pos="50000">
                <a:schemeClr val="bg2">
                  <a:alpha val="60000"/>
                </a:schemeClr>
              </a:gs>
            </a:gsLst>
            <a:lin ang="10800000" scaled="1"/>
          </a:gradFill>
        </p:spPr>
        <p:txBody>
          <a:bodyPr>
            <a:noAutofit/>
          </a:bodyPr>
          <a:lstStyle>
            <a:lvl1pPr marL="548640" indent="0">
              <a:lnSpc>
                <a:spcPct val="200000"/>
              </a:lnSpc>
              <a:buNone/>
              <a:defRPr/>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0" y="0"/>
            <a:ext cx="6640285" cy="3535509"/>
          </a:xfrm>
          <a:gradFill flip="none" rotWithShape="1">
            <a:gsLst>
              <a:gs pos="0">
                <a:schemeClr val="bg2">
                  <a:alpha val="0"/>
                </a:schemeClr>
              </a:gs>
              <a:gs pos="50000">
                <a:schemeClr val="bg2">
                  <a:alpha val="70000"/>
                </a:schemeClr>
              </a:gs>
            </a:gsLst>
            <a:lin ang="10800000" scaled="1"/>
            <a:tileRect/>
          </a:gradFill>
        </p:spPr>
        <p:txBody>
          <a:bodyPr anchor="b" anchorCtr="0">
            <a:noAutofit/>
          </a:bodyPr>
          <a:lstStyle>
            <a:lvl1pPr marL="548640">
              <a:spcAft>
                <a:spcPts val="1200"/>
              </a:spcAft>
              <a:defRPr sz="6400"/>
            </a:lvl1pPr>
          </a:lstStyle>
          <a:p>
            <a:r>
              <a:rPr lang="en-US"/>
              <a:t>Click to edit Master title style</a:t>
            </a:r>
            <a:endParaRPr lang="en-US" dirty="0"/>
          </a:p>
        </p:txBody>
      </p:sp>
    </p:spTree>
    <p:extLst>
      <p:ext uri="{BB962C8B-B14F-4D97-AF65-F5344CB8AC3E}">
        <p14:creationId xmlns:p14="http://schemas.microsoft.com/office/powerpoint/2010/main" val="2229304515"/>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727200" y="274639"/>
            <a:ext cx="98552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r>
              <a:rPr lang="en-US">
                <a:solidFill>
                  <a:srgbClr val="000000"/>
                </a:solidFill>
              </a:rPr>
              <a:t>Ch 11</a:t>
            </a: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53249373-294F-485A-9F30-436EB86A59B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0766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5_Chart Table Timeline">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noAutofit/>
          </a:bodyPr>
          <a:lstStyle/>
          <a:p>
            <a:r>
              <a:rPr lang="en-US"/>
              <a:t>Tuesday, February 2, 20XX</a:t>
            </a:r>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616071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62BF5C-3876-4161-B4FF-14CA94D326C6}"/>
              </a:ext>
            </a:extLst>
          </p:cNvPr>
          <p:cNvSpPr>
            <a:spLocks noGrp="1"/>
          </p:cNvSpPr>
          <p:nvPr>
            <p:ph type="title"/>
          </p:nvPr>
        </p:nvSpPr>
        <p:spPr>
          <a:xfrm>
            <a:off x="550864" y="549275"/>
            <a:ext cx="3566160" cy="3384550"/>
          </a:xfrm>
        </p:spPr>
        <p:txBody>
          <a:bodyPr wrap="square" anchor="b" anchorCtr="0">
            <a:noAutofit/>
          </a:bodyPr>
          <a:lstStyle>
            <a:lvl1pPr>
              <a:defRPr sz="4000"/>
            </a:lvl1pPr>
          </a:lstStyle>
          <a:p>
            <a:r>
              <a:rPr lang="en-US"/>
              <a:t>Click to edit Master title style</a:t>
            </a:r>
            <a:endParaRPr lang="en-US" dirty="0"/>
          </a:p>
        </p:txBody>
      </p:sp>
      <p:grpSp>
        <p:nvGrpSpPr>
          <p:cNvPr id="8" name="Group 7">
            <a:extLst>
              <a:ext uri="{FF2B5EF4-FFF2-40B4-BE49-F238E27FC236}">
                <a16:creationId xmlns:a16="http://schemas.microsoft.com/office/drawing/2014/main" id="{B17C5C60-EC4D-410B-9997-0B73289605FD}"/>
              </a:ext>
              <a:ext uri="{C183D7F6-B498-43B3-948B-1728B52AA6E4}">
                <adec:decorative xmlns:adec="http://schemas.microsoft.com/office/drawing/2017/decorative" val="1"/>
              </a:ext>
            </a:extLst>
          </p:cNvPr>
          <p:cNvGrpSpPr/>
          <p:nvPr userDrawn="1"/>
        </p:nvGrpSpPr>
        <p:grpSpPr>
          <a:xfrm>
            <a:off x="10822156" y="4143453"/>
            <a:ext cx="734257" cy="760506"/>
            <a:chOff x="5243759" y="1363788"/>
            <a:chExt cx="734257" cy="760506"/>
          </a:xfrm>
        </p:grpSpPr>
        <p:sp>
          <p:nvSpPr>
            <p:cNvPr id="9" name="Freeform 5">
              <a:extLst>
                <a:ext uri="{FF2B5EF4-FFF2-40B4-BE49-F238E27FC236}">
                  <a16:creationId xmlns:a16="http://schemas.microsoft.com/office/drawing/2014/main" id="{0573155C-3428-4F4F-AE66-A519D777EAAE}"/>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Freeform 6">
              <a:extLst>
                <a:ext uri="{FF2B5EF4-FFF2-40B4-BE49-F238E27FC236}">
                  <a16:creationId xmlns:a16="http://schemas.microsoft.com/office/drawing/2014/main" id="{1853496C-159E-4D47-94B5-0835FB6511BA}"/>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Freeform 8">
              <a:extLst>
                <a:ext uri="{FF2B5EF4-FFF2-40B4-BE49-F238E27FC236}">
                  <a16:creationId xmlns:a16="http://schemas.microsoft.com/office/drawing/2014/main" id="{CE93E330-715B-44E8-84D9-CE166D428DAB}"/>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 name="Oval 11">
            <a:extLst>
              <a:ext uri="{FF2B5EF4-FFF2-40B4-BE49-F238E27FC236}">
                <a16:creationId xmlns:a16="http://schemas.microsoft.com/office/drawing/2014/main" id="{80A2FA6F-99B7-4984-A80C-570644889F02}"/>
              </a:ext>
              <a:ext uri="{C183D7F6-B498-43B3-948B-1728B52AA6E4}">
                <adec:decorative xmlns:adec="http://schemas.microsoft.com/office/drawing/2017/decorative" val="1"/>
              </a:ext>
            </a:extLst>
          </p:cNvPr>
          <p:cNvSpPr>
            <a:spLocks noChangeAspect="1"/>
          </p:cNvSpPr>
          <p:nvPr userDrawn="1"/>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Content Placeholder 16">
            <a:extLst>
              <a:ext uri="{FF2B5EF4-FFF2-40B4-BE49-F238E27FC236}">
                <a16:creationId xmlns:a16="http://schemas.microsoft.com/office/drawing/2014/main" id="{439C8C03-81B3-4DE8-B96A-78258E4467CC}"/>
              </a:ext>
            </a:extLst>
          </p:cNvPr>
          <p:cNvSpPr>
            <a:spLocks noGrp="1"/>
          </p:cNvSpPr>
          <p:nvPr>
            <p:ph sz="quarter" idx="15"/>
          </p:nvPr>
        </p:nvSpPr>
        <p:spPr>
          <a:xfrm>
            <a:off x="550863" y="4097338"/>
            <a:ext cx="3565524" cy="2351087"/>
          </a:xfrm>
        </p:spPr>
        <p:txBody>
          <a:bodyPr>
            <a:noAutofit/>
          </a:bodyPr>
          <a:lstStyle>
            <a:lvl1pPr>
              <a:buNone/>
              <a:defRPr sz="2400"/>
            </a:lvl1pPr>
            <a:lvl2pPr>
              <a:defRPr sz="2000"/>
            </a:lvl2pPr>
            <a:lvl3pPr>
              <a:defRPr sz="2000"/>
            </a:lvl3pPr>
            <a:lvl4pPr>
              <a:defRPr sz="2000"/>
            </a:lvl4pPr>
            <a:lvl5pPr>
              <a:defRPr sz="2000"/>
            </a:lvl5pPr>
          </a:lstStyle>
          <a:p>
            <a:pPr lvl="0"/>
            <a:r>
              <a:rPr lang="en-US"/>
              <a:t>Click to edit Master text styles</a:t>
            </a:r>
          </a:p>
        </p:txBody>
      </p:sp>
      <p:sp>
        <p:nvSpPr>
          <p:cNvPr id="15" name="Picture Placeholder 14">
            <a:extLst>
              <a:ext uri="{FF2B5EF4-FFF2-40B4-BE49-F238E27FC236}">
                <a16:creationId xmlns:a16="http://schemas.microsoft.com/office/drawing/2014/main" id="{C1FBB56D-C8B1-4ED9-A5DB-72BA636DADF3}"/>
              </a:ext>
            </a:extLst>
          </p:cNvPr>
          <p:cNvSpPr>
            <a:spLocks noGrp="1"/>
          </p:cNvSpPr>
          <p:nvPr>
            <p:ph type="pic" sz="quarter" idx="13"/>
          </p:nvPr>
        </p:nvSpPr>
        <p:spPr>
          <a:xfrm>
            <a:off x="5535809" y="656633"/>
            <a:ext cx="5132388" cy="5132388"/>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063087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eam">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38C6F9E-A74F-4F54-9409-B6B93DF8CE78}"/>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4" name="Oval 33">
            <a:extLst>
              <a:ext uri="{FF2B5EF4-FFF2-40B4-BE49-F238E27FC236}">
                <a16:creationId xmlns:a16="http://schemas.microsoft.com/office/drawing/2014/main" id="{6F0F71C5-78A4-4793-9BD4-3DF0EE3E3EB7}"/>
              </a:ext>
              <a:ext uri="{C183D7F6-B498-43B3-948B-1728B52AA6E4}">
                <adec:decorative xmlns:adec="http://schemas.microsoft.com/office/drawing/2017/decorative" val="1"/>
              </a:ext>
            </a:extLst>
          </p:cNvPr>
          <p:cNvSpPr>
            <a:spLocks noChangeAspect="1"/>
          </p:cNvSpPr>
          <p:nvPr userDrawn="1"/>
        </p:nvSpPr>
        <p:spPr>
          <a:xfrm>
            <a:off x="10288775" y="7626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Title 5">
            <a:extLst>
              <a:ext uri="{FF2B5EF4-FFF2-40B4-BE49-F238E27FC236}">
                <a16:creationId xmlns:a16="http://schemas.microsoft.com/office/drawing/2014/main" id="{36F60F77-4CC9-4F86-B70A-85012C6588A0}"/>
              </a:ext>
            </a:extLst>
          </p:cNvPr>
          <p:cNvSpPr>
            <a:spLocks noGrp="1"/>
          </p:cNvSpPr>
          <p:nvPr>
            <p:ph type="ctrTitle" hasCustomPrompt="1"/>
          </p:nvPr>
        </p:nvSpPr>
        <p:spPr>
          <a:xfrm>
            <a:off x="548640" y="548640"/>
            <a:ext cx="8281987" cy="1253041"/>
          </a:xfrm>
        </p:spPr>
        <p:txBody>
          <a:bodyPr>
            <a:noAutofit/>
          </a:bodyPr>
          <a:lstStyle/>
          <a:p>
            <a:r>
              <a:rPr lang="en-US" dirty="0"/>
              <a:t>Team</a:t>
            </a:r>
          </a:p>
        </p:txBody>
      </p:sp>
      <p:grpSp>
        <p:nvGrpSpPr>
          <p:cNvPr id="51" name="Group 50">
            <a:extLst>
              <a:ext uri="{FF2B5EF4-FFF2-40B4-BE49-F238E27FC236}">
                <a16:creationId xmlns:a16="http://schemas.microsoft.com/office/drawing/2014/main" id="{E6093F87-C1F6-4FAB-B891-6F7D7FC20751}"/>
              </a:ext>
              <a:ext uri="{C183D7F6-B498-43B3-948B-1728B52AA6E4}">
                <adec:decorative xmlns:adec="http://schemas.microsoft.com/office/drawing/2017/decorative" val="1"/>
              </a:ext>
            </a:extLst>
          </p:cNvPr>
          <p:cNvGrpSpPr/>
          <p:nvPr userDrawn="1"/>
        </p:nvGrpSpPr>
        <p:grpSpPr>
          <a:xfrm>
            <a:off x="1800565" y="4518946"/>
            <a:ext cx="1980001" cy="1363916"/>
            <a:chOff x="4879602" y="3781429"/>
            <a:chExt cx="1980001" cy="1363916"/>
          </a:xfrm>
        </p:grpSpPr>
        <p:sp>
          <p:nvSpPr>
            <p:cNvPr id="52" name="Freeform: Shape 51">
              <a:extLst>
                <a:ext uri="{FF2B5EF4-FFF2-40B4-BE49-F238E27FC236}">
                  <a16:creationId xmlns:a16="http://schemas.microsoft.com/office/drawing/2014/main" id="{E1A4FD5C-1E5B-46D1-BA9D-99928D19AF04}"/>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53" name="Freeform: Shape 52">
              <a:extLst>
                <a:ext uri="{FF2B5EF4-FFF2-40B4-BE49-F238E27FC236}">
                  <a16:creationId xmlns:a16="http://schemas.microsoft.com/office/drawing/2014/main" id="{B7DF0ED5-A971-408F-A055-C7E5D7A623CD}"/>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endParaRPr>
            </a:p>
          </p:txBody>
        </p:sp>
        <p:sp>
          <p:nvSpPr>
            <p:cNvPr id="54" name="Oval 53">
              <a:extLst>
                <a:ext uri="{FF2B5EF4-FFF2-40B4-BE49-F238E27FC236}">
                  <a16:creationId xmlns:a16="http://schemas.microsoft.com/office/drawing/2014/main" id="{AA81F353-4C5B-4A37-9846-2C1E2D0FC25F}"/>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Oval 54">
              <a:extLst>
                <a:ext uri="{FF2B5EF4-FFF2-40B4-BE49-F238E27FC236}">
                  <a16:creationId xmlns:a16="http://schemas.microsoft.com/office/drawing/2014/main" id="{42B74EA3-11CE-4D3F-99AD-162563447653}"/>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6" name="Picture Placeholder 55">
            <a:extLst>
              <a:ext uri="{FF2B5EF4-FFF2-40B4-BE49-F238E27FC236}">
                <a16:creationId xmlns:a16="http://schemas.microsoft.com/office/drawing/2014/main" id="{8F41896B-6DDA-4F82-9F74-3EBF93A3CD58}"/>
              </a:ext>
            </a:extLst>
          </p:cNvPr>
          <p:cNvSpPr>
            <a:spLocks noGrp="1"/>
          </p:cNvSpPr>
          <p:nvPr>
            <p:ph type="pic" sz="quarter" idx="13"/>
          </p:nvPr>
        </p:nvSpPr>
        <p:spPr>
          <a:xfrm>
            <a:off x="1078992" y="1990724"/>
            <a:ext cx="1691640" cy="1435608"/>
          </a:xfrm>
          <a:solidFill>
            <a:schemeClr val="accent5"/>
          </a:solidFill>
        </p:spPr>
        <p:txBody>
          <a:bodyPr>
            <a:noAutofit/>
          </a:bodyPr>
          <a:lstStyle/>
          <a:p>
            <a:r>
              <a:rPr lang="en-US"/>
              <a:t>Click icon to add picture</a:t>
            </a:r>
          </a:p>
        </p:txBody>
      </p:sp>
      <p:sp>
        <p:nvSpPr>
          <p:cNvPr id="57" name="Picture Placeholder 55">
            <a:extLst>
              <a:ext uri="{FF2B5EF4-FFF2-40B4-BE49-F238E27FC236}">
                <a16:creationId xmlns:a16="http://schemas.microsoft.com/office/drawing/2014/main" id="{EF85499B-C29A-4C8B-922C-7CE4771E352C}"/>
              </a:ext>
            </a:extLst>
          </p:cNvPr>
          <p:cNvSpPr>
            <a:spLocks noGrp="1"/>
          </p:cNvSpPr>
          <p:nvPr>
            <p:ph type="pic" sz="quarter" idx="14"/>
          </p:nvPr>
        </p:nvSpPr>
        <p:spPr>
          <a:xfrm>
            <a:off x="3838384" y="1990724"/>
            <a:ext cx="1691640" cy="1435608"/>
          </a:xfrm>
          <a:solidFill>
            <a:schemeClr val="accent5"/>
          </a:solidFill>
        </p:spPr>
        <p:txBody>
          <a:bodyPr>
            <a:noAutofit/>
          </a:bodyPr>
          <a:lstStyle/>
          <a:p>
            <a:r>
              <a:rPr lang="en-US"/>
              <a:t>Click icon to add picture</a:t>
            </a:r>
          </a:p>
        </p:txBody>
      </p:sp>
      <p:sp>
        <p:nvSpPr>
          <p:cNvPr id="58" name="Picture Placeholder 55">
            <a:extLst>
              <a:ext uri="{FF2B5EF4-FFF2-40B4-BE49-F238E27FC236}">
                <a16:creationId xmlns:a16="http://schemas.microsoft.com/office/drawing/2014/main" id="{F82A1DB8-0AE7-4E17-B07B-FCF45B85EE17}"/>
              </a:ext>
            </a:extLst>
          </p:cNvPr>
          <p:cNvSpPr>
            <a:spLocks noGrp="1"/>
          </p:cNvSpPr>
          <p:nvPr>
            <p:ph type="pic" sz="quarter" idx="15"/>
          </p:nvPr>
        </p:nvSpPr>
        <p:spPr>
          <a:xfrm>
            <a:off x="6661976" y="1993392"/>
            <a:ext cx="1691640" cy="1435608"/>
          </a:xfrm>
          <a:solidFill>
            <a:schemeClr val="accent5"/>
          </a:solidFill>
        </p:spPr>
        <p:txBody>
          <a:bodyPr>
            <a:noAutofit/>
          </a:bodyPr>
          <a:lstStyle/>
          <a:p>
            <a:r>
              <a:rPr lang="en-US"/>
              <a:t>Click icon to add picture</a:t>
            </a:r>
            <a:endParaRPr lang="en-US" dirty="0"/>
          </a:p>
        </p:txBody>
      </p:sp>
      <p:sp>
        <p:nvSpPr>
          <p:cNvPr id="59" name="Picture Placeholder 55">
            <a:extLst>
              <a:ext uri="{FF2B5EF4-FFF2-40B4-BE49-F238E27FC236}">
                <a16:creationId xmlns:a16="http://schemas.microsoft.com/office/drawing/2014/main" id="{A83EEB6C-83B7-471D-B5A4-4071534048D2}"/>
              </a:ext>
            </a:extLst>
          </p:cNvPr>
          <p:cNvSpPr>
            <a:spLocks noGrp="1"/>
          </p:cNvSpPr>
          <p:nvPr>
            <p:ph type="pic" sz="quarter" idx="16"/>
          </p:nvPr>
        </p:nvSpPr>
        <p:spPr>
          <a:xfrm>
            <a:off x="9485568" y="1990724"/>
            <a:ext cx="1691640" cy="1435608"/>
          </a:xfrm>
          <a:solidFill>
            <a:schemeClr val="accent5"/>
          </a:solidFill>
        </p:spPr>
        <p:txBody>
          <a:bodyPr>
            <a:noAutofit/>
          </a:bodyPr>
          <a:lstStyle/>
          <a:p>
            <a:r>
              <a:rPr lang="en-US"/>
              <a:t>Click icon to add picture</a:t>
            </a:r>
          </a:p>
        </p:txBody>
      </p:sp>
      <p:sp>
        <p:nvSpPr>
          <p:cNvPr id="63" name="Text Placeholder 62">
            <a:extLst>
              <a:ext uri="{FF2B5EF4-FFF2-40B4-BE49-F238E27FC236}">
                <a16:creationId xmlns:a16="http://schemas.microsoft.com/office/drawing/2014/main" id="{17A96A8C-F792-485A-9BB9-4DEDCA0CE6B8}"/>
              </a:ext>
            </a:extLst>
          </p:cNvPr>
          <p:cNvSpPr>
            <a:spLocks noGrp="1"/>
          </p:cNvSpPr>
          <p:nvPr>
            <p:ph type="body" sz="quarter" idx="18" hasCustomPrompt="1"/>
          </p:nvPr>
        </p:nvSpPr>
        <p:spPr>
          <a:xfrm>
            <a:off x="1079500" y="3781425"/>
            <a:ext cx="1711325" cy="365760"/>
          </a:xfrm>
        </p:spPr>
        <p:txBody>
          <a:bodyPr>
            <a:noAutofit/>
          </a:bodyPr>
          <a:lstStyle>
            <a:lvl1pPr>
              <a:buNone/>
              <a:defRPr sz="2000" b="1"/>
            </a:lvl1pPr>
          </a:lstStyle>
          <a:p>
            <a:pPr lvl="0"/>
            <a:r>
              <a:rPr lang="en-US" dirty="0"/>
              <a:t>Name</a:t>
            </a:r>
          </a:p>
        </p:txBody>
      </p:sp>
      <p:sp>
        <p:nvSpPr>
          <p:cNvPr id="61" name="Text Placeholder 60">
            <a:extLst>
              <a:ext uri="{FF2B5EF4-FFF2-40B4-BE49-F238E27FC236}">
                <a16:creationId xmlns:a16="http://schemas.microsoft.com/office/drawing/2014/main" id="{6C65AE07-519E-4E3B-8521-621C8343914D}"/>
              </a:ext>
            </a:extLst>
          </p:cNvPr>
          <p:cNvSpPr>
            <a:spLocks noGrp="1"/>
          </p:cNvSpPr>
          <p:nvPr>
            <p:ph type="body" sz="quarter" idx="17" hasCustomPrompt="1"/>
          </p:nvPr>
        </p:nvSpPr>
        <p:spPr>
          <a:xfrm>
            <a:off x="1078733" y="4232949"/>
            <a:ext cx="1711572" cy="638175"/>
          </a:xfrm>
        </p:spPr>
        <p:txBody>
          <a:bodyPr>
            <a:noAutofit/>
          </a:bodyPr>
          <a:lstStyle>
            <a:lvl1pPr>
              <a:buNone/>
              <a:defRPr sz="1800"/>
            </a:lvl1pPr>
          </a:lstStyle>
          <a:p>
            <a:pPr lvl="0"/>
            <a:r>
              <a:rPr lang="en-US" dirty="0"/>
              <a:t>Title</a:t>
            </a:r>
          </a:p>
        </p:txBody>
      </p:sp>
      <p:sp>
        <p:nvSpPr>
          <p:cNvPr id="65" name="Text Placeholder 62">
            <a:extLst>
              <a:ext uri="{FF2B5EF4-FFF2-40B4-BE49-F238E27FC236}">
                <a16:creationId xmlns:a16="http://schemas.microsoft.com/office/drawing/2014/main" id="{FB878318-C287-428B-8105-429BC4B03F55}"/>
              </a:ext>
            </a:extLst>
          </p:cNvPr>
          <p:cNvSpPr>
            <a:spLocks noGrp="1"/>
          </p:cNvSpPr>
          <p:nvPr>
            <p:ph type="body" sz="quarter" idx="20" hasCustomPrompt="1"/>
          </p:nvPr>
        </p:nvSpPr>
        <p:spPr>
          <a:xfrm>
            <a:off x="3839151" y="3781425"/>
            <a:ext cx="1711325" cy="365760"/>
          </a:xfrm>
        </p:spPr>
        <p:txBody>
          <a:bodyPr>
            <a:noAutofit/>
          </a:bodyPr>
          <a:lstStyle>
            <a:lvl1pPr>
              <a:buNone/>
              <a:defRPr sz="2000" b="1"/>
            </a:lvl1pPr>
          </a:lstStyle>
          <a:p>
            <a:pPr lvl="0"/>
            <a:r>
              <a:rPr lang="en-US" dirty="0"/>
              <a:t>Name</a:t>
            </a:r>
          </a:p>
        </p:txBody>
      </p:sp>
      <p:sp>
        <p:nvSpPr>
          <p:cNvPr id="64" name="Text Placeholder 60">
            <a:extLst>
              <a:ext uri="{FF2B5EF4-FFF2-40B4-BE49-F238E27FC236}">
                <a16:creationId xmlns:a16="http://schemas.microsoft.com/office/drawing/2014/main" id="{1465E516-2CEF-4F9E-9375-7D41DCFCBB41}"/>
              </a:ext>
            </a:extLst>
          </p:cNvPr>
          <p:cNvSpPr>
            <a:spLocks noGrp="1"/>
          </p:cNvSpPr>
          <p:nvPr>
            <p:ph type="body" sz="quarter" idx="19" hasCustomPrompt="1"/>
          </p:nvPr>
        </p:nvSpPr>
        <p:spPr>
          <a:xfrm>
            <a:off x="3838384" y="4232949"/>
            <a:ext cx="1711572" cy="638175"/>
          </a:xfrm>
        </p:spPr>
        <p:txBody>
          <a:bodyPr>
            <a:noAutofit/>
          </a:bodyPr>
          <a:lstStyle>
            <a:lvl1pPr>
              <a:buNone/>
              <a:defRPr sz="1800"/>
            </a:lvl1pPr>
          </a:lstStyle>
          <a:p>
            <a:pPr lvl="0"/>
            <a:r>
              <a:rPr lang="en-US" dirty="0"/>
              <a:t>Title</a:t>
            </a:r>
          </a:p>
        </p:txBody>
      </p:sp>
      <p:sp>
        <p:nvSpPr>
          <p:cNvPr id="67" name="Text Placeholder 62">
            <a:extLst>
              <a:ext uri="{FF2B5EF4-FFF2-40B4-BE49-F238E27FC236}">
                <a16:creationId xmlns:a16="http://schemas.microsoft.com/office/drawing/2014/main" id="{FE012CE3-36AA-4016-A88E-27BCFFEFD69F}"/>
              </a:ext>
            </a:extLst>
          </p:cNvPr>
          <p:cNvSpPr>
            <a:spLocks noGrp="1"/>
          </p:cNvSpPr>
          <p:nvPr>
            <p:ph type="body" sz="quarter" idx="22" hasCustomPrompt="1"/>
          </p:nvPr>
        </p:nvSpPr>
        <p:spPr>
          <a:xfrm>
            <a:off x="6662743" y="3781425"/>
            <a:ext cx="1711325" cy="365760"/>
          </a:xfrm>
        </p:spPr>
        <p:txBody>
          <a:bodyPr>
            <a:noAutofit/>
          </a:bodyPr>
          <a:lstStyle>
            <a:lvl1pPr>
              <a:buNone/>
              <a:defRPr sz="2000" b="1"/>
            </a:lvl1pPr>
          </a:lstStyle>
          <a:p>
            <a:pPr lvl="0"/>
            <a:r>
              <a:rPr lang="en-US" dirty="0"/>
              <a:t>Name</a:t>
            </a:r>
          </a:p>
        </p:txBody>
      </p:sp>
      <p:sp>
        <p:nvSpPr>
          <p:cNvPr id="66" name="Text Placeholder 60">
            <a:extLst>
              <a:ext uri="{FF2B5EF4-FFF2-40B4-BE49-F238E27FC236}">
                <a16:creationId xmlns:a16="http://schemas.microsoft.com/office/drawing/2014/main" id="{8D5671AF-0137-4226-8A84-2784817E519C}"/>
              </a:ext>
            </a:extLst>
          </p:cNvPr>
          <p:cNvSpPr>
            <a:spLocks noGrp="1"/>
          </p:cNvSpPr>
          <p:nvPr>
            <p:ph type="body" sz="quarter" idx="21" hasCustomPrompt="1"/>
          </p:nvPr>
        </p:nvSpPr>
        <p:spPr>
          <a:xfrm>
            <a:off x="6661976" y="4232949"/>
            <a:ext cx="1711572" cy="638175"/>
          </a:xfrm>
        </p:spPr>
        <p:txBody>
          <a:bodyPr>
            <a:noAutofit/>
          </a:bodyPr>
          <a:lstStyle>
            <a:lvl1pPr>
              <a:buNone/>
              <a:defRPr sz="1800"/>
            </a:lvl1pPr>
          </a:lstStyle>
          <a:p>
            <a:pPr lvl="0"/>
            <a:r>
              <a:rPr lang="en-US" dirty="0"/>
              <a:t>Title</a:t>
            </a:r>
          </a:p>
        </p:txBody>
      </p:sp>
      <p:sp>
        <p:nvSpPr>
          <p:cNvPr id="69" name="Text Placeholder 62">
            <a:extLst>
              <a:ext uri="{FF2B5EF4-FFF2-40B4-BE49-F238E27FC236}">
                <a16:creationId xmlns:a16="http://schemas.microsoft.com/office/drawing/2014/main" id="{DA1587F0-23BF-4FB8-B06C-2B0AA928E931}"/>
              </a:ext>
            </a:extLst>
          </p:cNvPr>
          <p:cNvSpPr>
            <a:spLocks noGrp="1"/>
          </p:cNvSpPr>
          <p:nvPr>
            <p:ph type="body" sz="quarter" idx="24" hasCustomPrompt="1"/>
          </p:nvPr>
        </p:nvSpPr>
        <p:spPr>
          <a:xfrm>
            <a:off x="9433112" y="3787288"/>
            <a:ext cx="1711325" cy="365760"/>
          </a:xfrm>
        </p:spPr>
        <p:txBody>
          <a:bodyPr>
            <a:noAutofit/>
          </a:bodyPr>
          <a:lstStyle>
            <a:lvl1pPr>
              <a:buNone/>
              <a:defRPr sz="2000" b="1"/>
            </a:lvl1pPr>
          </a:lstStyle>
          <a:p>
            <a:pPr lvl="0"/>
            <a:r>
              <a:rPr lang="en-US" dirty="0"/>
              <a:t>Name</a:t>
            </a:r>
          </a:p>
        </p:txBody>
      </p:sp>
      <p:sp>
        <p:nvSpPr>
          <p:cNvPr id="68" name="Text Placeholder 60">
            <a:extLst>
              <a:ext uri="{FF2B5EF4-FFF2-40B4-BE49-F238E27FC236}">
                <a16:creationId xmlns:a16="http://schemas.microsoft.com/office/drawing/2014/main" id="{565C0B22-B5E7-44BB-A17C-7FB5BB5D82BB}"/>
              </a:ext>
            </a:extLst>
          </p:cNvPr>
          <p:cNvSpPr>
            <a:spLocks noGrp="1"/>
          </p:cNvSpPr>
          <p:nvPr>
            <p:ph type="body" sz="quarter" idx="23" hasCustomPrompt="1"/>
          </p:nvPr>
        </p:nvSpPr>
        <p:spPr>
          <a:xfrm>
            <a:off x="9432345" y="4238812"/>
            <a:ext cx="1711572" cy="638175"/>
          </a:xfrm>
        </p:spPr>
        <p:txBody>
          <a:bodyPr>
            <a:noAutofit/>
          </a:bodyPr>
          <a:lstStyle>
            <a:lvl1pPr>
              <a:buNone/>
              <a:defRPr sz="1800"/>
            </a:lvl1pPr>
          </a:lstStyle>
          <a:p>
            <a:pPr lvl="0"/>
            <a:r>
              <a:rPr lang="en-US" dirty="0"/>
              <a:t>Title</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715776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10_Content 2 column (comparison slide)">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731375"/>
            <a:ext cx="5437186" cy="535354"/>
          </a:xfrm>
        </p:spPr>
        <p:txBody>
          <a:bodyPr anchor="b">
            <a:no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427370"/>
            <a:ext cx="5429114"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731375"/>
            <a:ext cx="5436392" cy="535354"/>
          </a:xfrm>
        </p:spPr>
        <p:txBody>
          <a:bodyPr vert="horz" wrap="square" lIns="0" tIns="0" rIns="0" bIns="0" rtlCol="0" anchor="b">
            <a:noAutofit/>
          </a:bodyPr>
          <a:lstStyle>
            <a:lvl1pPr>
              <a:buNone/>
              <a:defRPr lang="en-US" sz="1400" b="0" cap="all" spc="200" baseline="0" dirty="0">
                <a:solidFill>
                  <a:schemeClr val="tx1"/>
                </a:solidFill>
              </a:defRPr>
            </a:lvl1pPr>
          </a:lstStyle>
          <a:p>
            <a:pPr marL="228600" lvl="0" indent="-228600"/>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427370"/>
            <a:ext cx="5436391"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noAutofit/>
          </a:bodyPr>
          <a:lstStyle/>
          <a:p>
            <a:r>
              <a:rPr lang="en-US"/>
              <a:t>Tuesday, February 2, 20XX</a:t>
            </a:r>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noAutofit/>
          </a:bodyPr>
          <a:lstStyle/>
          <a:p>
            <a:r>
              <a:rPr lang="en-US"/>
              <a:t>Sample Footer Text</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670392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US"/>
              <a:t>Tuesday, February 2, 20XX</a:t>
            </a:r>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US"/>
              <a:t>Sample Footer Text</a:t>
            </a:r>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lumMod val="65000"/>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2521255718"/>
      </p:ext>
    </p:extLst>
  </p:cSld>
  <p:clrMap bg1="dk1" tx1="lt1" bg2="dk2" tx2="lt2" accent1="accent1" accent2="accent2" accent3="accent3" accent4="accent4" accent5="accent5" accent6="accent6" hlink="hlink" folHlink="folHlink"/>
  <p:sldLayoutIdLst>
    <p:sldLayoutId id="2147483699" r:id="rId1"/>
    <p:sldLayoutId id="2147483700" r:id="rId2"/>
    <p:sldLayoutId id="2147483733" r:id="rId3"/>
    <p:sldLayoutId id="2147483687" r:id="rId4"/>
    <p:sldLayoutId id="2147483734" r:id="rId5"/>
    <p:sldLayoutId id="2147483686" r:id="rId6"/>
    <p:sldLayoutId id="2147483696" r:id="rId7"/>
    <p:sldLayoutId id="2147483707" r:id="rId8"/>
    <p:sldLayoutId id="2147483689" r:id="rId9"/>
    <p:sldLayoutId id="2147483697" r:id="rId10"/>
    <p:sldLayoutId id="2147483731" r:id="rId11"/>
    <p:sldLayoutId id="2147483693" r:id="rId12"/>
    <p:sldLayoutId id="2147483685" r:id="rId13"/>
    <p:sldLayoutId id="2147483688" r:id="rId14"/>
    <p:sldLayoutId id="2147483691" r:id="rId15"/>
    <p:sldLayoutId id="2147483692" r:id="rId16"/>
  </p:sldLayoutIdLst>
  <p:hf hdr="0"/>
  <p:txStyles>
    <p:titleStyle>
      <a:lvl1pPr algn="l" defTabSz="914400" rtl="0" eaLnBrk="1" latinLnBrk="0" hangingPunct="1">
        <a:lnSpc>
          <a:spcPct val="9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2" pos="3840">
          <p15:clr>
            <a:srgbClr val="F26B43"/>
          </p15:clr>
        </p15:guide>
        <p15:guide id="33" orient="horz" pos="2160">
          <p15:clr>
            <a:srgbClr val="F26B43"/>
          </p15:clr>
        </p15:guide>
        <p15:guide id="34" pos="347">
          <p15:clr>
            <a:srgbClr val="F26B43"/>
          </p15:clr>
        </p15:guide>
        <p15:guide id="35" pos="7333">
          <p15:clr>
            <a:srgbClr val="F26B43"/>
          </p15:clr>
        </p15:guide>
        <p15:guide id="36" orient="horz" pos="346">
          <p15:clr>
            <a:srgbClr val="F26B43"/>
          </p15:clr>
        </p15:guide>
        <p15:guide id="37" orient="horz" pos="3974">
          <p15:clr>
            <a:srgbClr val="F26B43"/>
          </p15:clr>
        </p15:guide>
        <p15:guide id="38" pos="824">
          <p15:clr>
            <a:srgbClr val="A4A3A4"/>
          </p15:clr>
        </p15:guide>
        <p15:guide id="39" pos="937">
          <p15:clr>
            <a:srgbClr val="A4A3A4"/>
          </p15:clr>
        </p15:guide>
        <p15:guide id="40" pos="1413">
          <p15:clr>
            <a:srgbClr val="A4A3A4"/>
          </p15:clr>
        </p15:guide>
        <p15:guide id="41" pos="1527">
          <p15:clr>
            <a:srgbClr val="A4A3A4"/>
          </p15:clr>
        </p15:guide>
        <p15:guide id="42" pos="2003">
          <p15:clr>
            <a:srgbClr val="A4A3A4"/>
          </p15:clr>
        </p15:guide>
        <p15:guide id="43" pos="2116">
          <p15:clr>
            <a:srgbClr val="A4A3A4"/>
          </p15:clr>
        </p15:guide>
        <p15:guide id="44" pos="2593">
          <p15:clr>
            <a:srgbClr val="A4A3A4"/>
          </p15:clr>
        </p15:guide>
        <p15:guide id="45" pos="2706">
          <p15:clr>
            <a:srgbClr val="A4A3A4"/>
          </p15:clr>
        </p15:guide>
        <p15:guide id="46" pos="3182">
          <p15:clr>
            <a:srgbClr val="A4A3A4"/>
          </p15:clr>
        </p15:guide>
        <p15:guide id="47" pos="3318">
          <p15:clr>
            <a:srgbClr val="A4A3A4"/>
          </p15:clr>
        </p15:guide>
        <p15:guide id="48" pos="3772">
          <p15:clr>
            <a:srgbClr val="A4A3A4"/>
          </p15:clr>
        </p15:guide>
        <p15:guide id="49" pos="3908">
          <p15:clr>
            <a:srgbClr val="A4A3A4"/>
          </p15:clr>
        </p15:guide>
        <p15:guide id="50" pos="4362">
          <p15:clr>
            <a:srgbClr val="A4A3A4"/>
          </p15:clr>
        </p15:guide>
        <p15:guide id="51" pos="4498">
          <p15:clr>
            <a:srgbClr val="A4A3A4"/>
          </p15:clr>
        </p15:guide>
        <p15:guide id="52" pos="4951">
          <p15:clr>
            <a:srgbClr val="A4A3A4"/>
          </p15:clr>
        </p15:guide>
        <p15:guide id="53" pos="5087">
          <p15:clr>
            <a:srgbClr val="A4A3A4"/>
          </p15:clr>
        </p15:guide>
        <p15:guide id="54" pos="5541">
          <p15:clr>
            <a:srgbClr val="A4A3A4"/>
          </p15:clr>
        </p15:guide>
        <p15:guide id="55" pos="5677">
          <p15:clr>
            <a:srgbClr val="A4A3A4"/>
          </p15:clr>
        </p15:guide>
        <p15:guide id="56" pos="6153">
          <p15:clr>
            <a:srgbClr val="A4A3A4"/>
          </p15:clr>
        </p15:guide>
        <p15:guide id="57" pos="6267">
          <p15:clr>
            <a:srgbClr val="A4A3A4"/>
          </p15:clr>
        </p15:guide>
        <p15:guide id="58" pos="6743">
          <p15:clr>
            <a:srgbClr val="A4A3A4"/>
          </p15:clr>
        </p15:guide>
        <p15:guide id="59" pos="6856">
          <p15:clr>
            <a:srgbClr val="A4A3A4"/>
          </p15:clr>
        </p15:guide>
        <p15:guide id="60" orient="horz" pos="3838">
          <p15:clr>
            <a:srgbClr val="A4A3A4"/>
          </p15:clr>
        </p15:guide>
        <p15:guide id="61" orient="horz" pos="2092">
          <p15:clr>
            <a:srgbClr val="A4A3A4"/>
          </p15:clr>
        </p15:guide>
        <p15:guide id="62" orient="horz" pos="2228">
          <p15:clr>
            <a:srgbClr val="A4A3A4"/>
          </p15:clr>
        </p15:guide>
        <p15:guide id="63" orient="horz" pos="845">
          <p15:clr>
            <a:srgbClr val="A4A3A4"/>
          </p15:clr>
        </p15:guide>
        <p15:guide id="64" orient="horz" pos="958">
          <p15:clr>
            <a:srgbClr val="A4A3A4"/>
          </p15:clr>
        </p15:guide>
        <p15:guide id="65" orient="horz" pos="1480">
          <p15:clr>
            <a:srgbClr val="A4A3A4"/>
          </p15:clr>
        </p15:guide>
        <p15:guide id="66" orient="horz" pos="1593">
          <p15:clr>
            <a:srgbClr val="A4A3A4"/>
          </p15:clr>
        </p15:guide>
        <p15:guide id="67" orient="horz" pos="2727">
          <p15:clr>
            <a:srgbClr val="A4A3A4"/>
          </p15:clr>
        </p15:guide>
        <p15:guide id="68" orient="horz" pos="2840">
          <p15:clr>
            <a:srgbClr val="A4A3A4"/>
          </p15:clr>
        </p15:guide>
        <p15:guide id="69" orient="horz" pos="3339">
          <p15:clr>
            <a:srgbClr val="A4A3A4"/>
          </p15:clr>
        </p15:guide>
        <p15:guide id="70" orient="horz" pos="347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pPr defTabSz="457200"/>
            <a:fld id="{1160EA64-D806-43AC-9DF2-F8C432F32B4C}" type="datetimeFigureOut">
              <a:rPr lang="en-US" dirty="0">
                <a:solidFill>
                  <a:srgbClr val="000000">
                    <a:alpha val="70000"/>
                  </a:srgbClr>
                </a:solidFill>
              </a:rPr>
              <a:pPr defTabSz="457200"/>
              <a:t>4/21/2022</a:t>
            </a:fld>
            <a:endParaRPr lang="en-US" dirty="0">
              <a:solidFill>
                <a:srgbClr val="000000">
                  <a:alpha val="70000"/>
                </a:srgbClr>
              </a:solidFill>
            </a:endParaRPr>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pPr defTabSz="457200"/>
            <a:endParaRPr lang="en-US" dirty="0">
              <a:solidFill>
                <a:srgbClr val="000000">
                  <a:alpha val="70000"/>
                </a:srgbClr>
              </a:solidFill>
            </a:endParaRPr>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pPr defTabSz="457200"/>
            <a:fld id="{8A7A6979-0714-4377-B894-6BE4C2D6E202}" type="slidenum">
              <a:rPr lang="en-US" dirty="0"/>
              <a:pPr defTabSz="457200"/>
              <a:t>‹#›</a:t>
            </a:fld>
            <a:endParaRPr lang="en-US" dirty="0"/>
          </a:p>
        </p:txBody>
      </p:sp>
    </p:spTree>
    <p:extLst>
      <p:ext uri="{BB962C8B-B14F-4D97-AF65-F5344CB8AC3E}">
        <p14:creationId xmlns:p14="http://schemas.microsoft.com/office/powerpoint/2010/main" val="1031689616"/>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hf sldNum="0" hdr="0" ftr="0" dt="0"/>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F2F3BB-127D-44BC-A8EF-A8BB5F5911CA}"/>
              </a:ext>
            </a:extLst>
          </p:cNvPr>
          <p:cNvSpPr/>
          <p:nvPr/>
        </p:nvSpPr>
        <p:spPr>
          <a:xfrm rot="10800000" flipH="1">
            <a:off x="0" y="6401226"/>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0D1F30-F118-4A1F-A48F-7E5706959F64}"/>
              </a:ext>
            </a:extLst>
          </p:cNvPr>
          <p:cNvSpPr/>
          <p:nvPr/>
        </p:nvSpPr>
        <p:spPr>
          <a:xfrm flipH="1">
            <a:off x="4038602" y="6401228"/>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7AE890C-17CE-44C0-BDED-BA68F92A845D}"/>
              </a:ext>
            </a:extLst>
          </p:cNvPr>
          <p:cNvSpPr>
            <a:spLocks noGrp="1"/>
          </p:cNvSpPr>
          <p:nvPr>
            <p:ph type="title"/>
          </p:nvPr>
        </p:nvSpPr>
        <p:spPr>
          <a:xfrm>
            <a:off x="1371600" y="795528"/>
            <a:ext cx="10241280" cy="1234440"/>
          </a:xfrm>
          <a:prstGeom prst="rect">
            <a:avLst/>
          </a:prstGeom>
        </p:spPr>
        <p:txBody>
          <a:bodyPr vert="horz" lIns="0" tIns="0" rIns="0" bIns="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910A6E-46D1-42CF-996C-2207737FB871}"/>
              </a:ext>
            </a:extLst>
          </p:cNvPr>
          <p:cNvSpPr>
            <a:spLocks noGrp="1"/>
          </p:cNvSpPr>
          <p:nvPr>
            <p:ph type="body" idx="1"/>
          </p:nvPr>
        </p:nvSpPr>
        <p:spPr>
          <a:xfrm>
            <a:off x="1371600" y="2112264"/>
            <a:ext cx="10241280" cy="395935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85B5247-D236-462B-BCE0-2A24DF75B085}"/>
              </a:ext>
            </a:extLst>
          </p:cNvPr>
          <p:cNvSpPr>
            <a:spLocks noGrp="1"/>
          </p:cNvSpPr>
          <p:nvPr>
            <p:ph type="dt" sz="half" idx="2"/>
          </p:nvPr>
        </p:nvSpPr>
        <p:spPr>
          <a:xfrm>
            <a:off x="7909560" y="6409944"/>
            <a:ext cx="3703320" cy="448056"/>
          </a:xfrm>
          <a:prstGeom prst="rect">
            <a:avLst/>
          </a:prstGeom>
        </p:spPr>
        <p:txBody>
          <a:bodyPr vert="horz" lIns="91440" tIns="45720" rIns="91440" bIns="45720" rtlCol="0" anchor="ctr"/>
          <a:lstStyle>
            <a:lvl1pPr algn="r">
              <a:defRPr sz="800" cap="all" spc="300" baseline="0">
                <a:solidFill>
                  <a:srgbClr val="FFFFFF"/>
                </a:solidFill>
              </a:defRPr>
            </a:lvl1pPr>
          </a:lstStyle>
          <a:p>
            <a:fld id="{AE0C963C-C1DB-4AFD-9DDC-0691666BF49B}" type="datetime2">
              <a:rPr lang="en-US" smtClean="0"/>
              <a:pPr/>
              <a:t>Thursday, April 21, 2022</a:t>
            </a:fld>
            <a:endParaRPr lang="en-US" cap="all" dirty="0"/>
          </a:p>
        </p:txBody>
      </p:sp>
      <p:sp>
        <p:nvSpPr>
          <p:cNvPr id="5" name="Footer Placeholder 4">
            <a:extLst>
              <a:ext uri="{FF2B5EF4-FFF2-40B4-BE49-F238E27FC236}">
                <a16:creationId xmlns:a16="http://schemas.microsoft.com/office/drawing/2014/main" id="{19155C58-7DDF-4CD4-96AD-F9CC844D84CC}"/>
              </a:ext>
            </a:extLst>
          </p:cNvPr>
          <p:cNvSpPr>
            <a:spLocks noGrp="1"/>
          </p:cNvSpPr>
          <p:nvPr>
            <p:ph type="ftr" sz="quarter" idx="3"/>
          </p:nvPr>
        </p:nvSpPr>
        <p:spPr>
          <a:xfrm rot="5400000">
            <a:off x="-1828800" y="1911096"/>
            <a:ext cx="4114800" cy="457200"/>
          </a:xfrm>
          <a:prstGeom prst="rect">
            <a:avLst/>
          </a:prstGeom>
        </p:spPr>
        <p:txBody>
          <a:bodyPr vert="horz" lIns="91440" tIns="45720" rIns="91440" bIns="45720" rtlCol="0" anchor="ctr"/>
          <a:lstStyle>
            <a:lvl1pPr algn="l">
              <a:defRPr sz="800" b="1">
                <a:solidFill>
                  <a:schemeClr val="tx1"/>
                </a:solidFill>
                <a:latin typeface="+mj-lt"/>
              </a:defRPr>
            </a:lvl1pPr>
          </a:lstStyle>
          <a:p>
            <a:pPr algn="l"/>
            <a:endParaRPr lang="en-US"/>
          </a:p>
        </p:txBody>
      </p:sp>
      <p:sp>
        <p:nvSpPr>
          <p:cNvPr id="6" name="Slide Number Placeholder 5">
            <a:extLst>
              <a:ext uri="{FF2B5EF4-FFF2-40B4-BE49-F238E27FC236}">
                <a16:creationId xmlns:a16="http://schemas.microsoft.com/office/drawing/2014/main" id="{6F495647-A849-45D9-BC71-46A12E6DE479}"/>
              </a:ext>
            </a:extLst>
          </p:cNvPr>
          <p:cNvSpPr>
            <a:spLocks noGrp="1"/>
          </p:cNvSpPr>
          <p:nvPr>
            <p:ph type="sldNum" sz="quarter" idx="4"/>
          </p:nvPr>
        </p:nvSpPr>
        <p:spPr>
          <a:xfrm>
            <a:off x="11667744" y="6409944"/>
            <a:ext cx="438912" cy="448056"/>
          </a:xfrm>
          <a:prstGeom prst="rect">
            <a:avLst/>
          </a:prstGeom>
        </p:spPr>
        <p:txBody>
          <a:bodyPr vert="horz" lIns="91440" tIns="45720" rIns="91440" bIns="45720" rtlCol="0" anchor="ctr"/>
          <a:lstStyle>
            <a:lvl1pPr algn="r">
              <a:defRPr sz="800">
                <a:solidFill>
                  <a:srgbClr val="FFFFFF"/>
                </a:solidFill>
              </a:defRPr>
            </a:lvl1pPr>
          </a:lstStyle>
          <a:p>
            <a:fld id="{C01389E6-C847-4AD0-B56D-D205B2EAB1EE}" type="slidenum">
              <a:rPr lang="en-US" smtClean="0"/>
              <a:pPr/>
              <a:t>‹#›</a:t>
            </a:fld>
            <a:endParaRPr lang="en-US" sz="800" dirty="0"/>
          </a:p>
        </p:txBody>
      </p:sp>
    </p:spTree>
    <p:extLst>
      <p:ext uri="{BB962C8B-B14F-4D97-AF65-F5344CB8AC3E}">
        <p14:creationId xmlns:p14="http://schemas.microsoft.com/office/powerpoint/2010/main" val="2390760312"/>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hf sldNum="0" hdr="0" ftr="0" dt="0"/>
  <p:txStyles>
    <p:title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1727200" y="274638"/>
            <a:ext cx="9855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1828800" y="1600201"/>
            <a:ext cx="9753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4"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r>
              <a:rPr lang="en-US">
                <a:solidFill>
                  <a:srgbClr val="000000"/>
                </a:solidFill>
              </a:rPr>
              <a:t>Ch 11</a:t>
            </a:r>
          </a:p>
        </p:txBody>
      </p:sp>
      <p:sp>
        <p:nvSpPr>
          <p:cNvPr id="1536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5366"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135CD987-7731-494E-A6ED-455F6A42DDF3}" type="slidenum">
              <a:rPr lang="en-US">
                <a:solidFill>
                  <a:srgbClr val="000000"/>
                </a:solidFill>
              </a:rPr>
              <a:pPr fontAlgn="base">
                <a:spcBef>
                  <a:spcPct val="0"/>
                </a:spcBef>
                <a:spcAft>
                  <a:spcPct val="0"/>
                </a:spcAft>
              </a:pPr>
              <a:t>‹#›</a:t>
            </a:fld>
            <a:endParaRPr lang="en-US">
              <a:solidFill>
                <a:srgbClr val="000000"/>
              </a:solidFill>
            </a:endParaRPr>
          </a:p>
        </p:txBody>
      </p:sp>
      <p:pic>
        <p:nvPicPr>
          <p:cNvPr id="15367"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625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7499626"/>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Lst>
  <p:hf hdr="0" ftr="0"/>
  <p:txStyles>
    <p:titleStyle>
      <a:lvl1pPr algn="ctr" rtl="0" fontAlgn="base">
        <a:spcBef>
          <a:spcPct val="0"/>
        </a:spcBef>
        <a:spcAft>
          <a:spcPct val="0"/>
        </a:spcAft>
        <a:defRPr sz="4400" kern="1200">
          <a:solidFill>
            <a:srgbClr val="CC0000"/>
          </a:solidFill>
          <a:latin typeface="+mj-lt"/>
          <a:ea typeface="+mj-ea"/>
          <a:cs typeface="+mj-cs"/>
        </a:defRPr>
      </a:lvl1pPr>
      <a:lvl2pPr algn="ctr" rtl="0" fontAlgn="base">
        <a:spcBef>
          <a:spcPct val="0"/>
        </a:spcBef>
        <a:spcAft>
          <a:spcPct val="0"/>
        </a:spcAft>
        <a:defRPr sz="4400">
          <a:solidFill>
            <a:srgbClr val="CC0000"/>
          </a:solidFill>
          <a:latin typeface="Times New Roman" panose="02020603050405020304" pitchFamily="18" charset="0"/>
        </a:defRPr>
      </a:lvl2pPr>
      <a:lvl3pPr algn="ctr" rtl="0" fontAlgn="base">
        <a:spcBef>
          <a:spcPct val="0"/>
        </a:spcBef>
        <a:spcAft>
          <a:spcPct val="0"/>
        </a:spcAft>
        <a:defRPr sz="4400">
          <a:solidFill>
            <a:srgbClr val="CC0000"/>
          </a:solidFill>
          <a:latin typeface="Times New Roman" panose="02020603050405020304" pitchFamily="18" charset="0"/>
        </a:defRPr>
      </a:lvl3pPr>
      <a:lvl4pPr algn="ctr" rtl="0" fontAlgn="base">
        <a:spcBef>
          <a:spcPct val="0"/>
        </a:spcBef>
        <a:spcAft>
          <a:spcPct val="0"/>
        </a:spcAft>
        <a:defRPr sz="4400">
          <a:solidFill>
            <a:srgbClr val="CC0000"/>
          </a:solidFill>
          <a:latin typeface="Times New Roman" panose="02020603050405020304" pitchFamily="18" charset="0"/>
        </a:defRPr>
      </a:lvl4pPr>
      <a:lvl5pPr algn="ctr" rtl="0" fontAlgn="base">
        <a:spcBef>
          <a:spcPct val="0"/>
        </a:spcBef>
        <a:spcAft>
          <a:spcPct val="0"/>
        </a:spcAft>
        <a:defRPr sz="4400">
          <a:solidFill>
            <a:srgbClr val="CC0000"/>
          </a:solidFill>
          <a:latin typeface="Times New Roman" panose="02020603050405020304" pitchFamily="18" charset="0"/>
        </a:defRPr>
      </a:lvl5pPr>
      <a:lvl6pPr marL="457200" algn="ctr" rtl="0" fontAlgn="base">
        <a:spcBef>
          <a:spcPct val="0"/>
        </a:spcBef>
        <a:spcAft>
          <a:spcPct val="0"/>
        </a:spcAft>
        <a:defRPr sz="4400">
          <a:solidFill>
            <a:srgbClr val="CC0000"/>
          </a:solidFill>
          <a:latin typeface="Times New Roman" panose="02020603050405020304" pitchFamily="18" charset="0"/>
        </a:defRPr>
      </a:lvl6pPr>
      <a:lvl7pPr marL="914400" algn="ctr" rtl="0" fontAlgn="base">
        <a:spcBef>
          <a:spcPct val="0"/>
        </a:spcBef>
        <a:spcAft>
          <a:spcPct val="0"/>
        </a:spcAft>
        <a:defRPr sz="4400">
          <a:solidFill>
            <a:srgbClr val="CC0000"/>
          </a:solidFill>
          <a:latin typeface="Times New Roman" panose="02020603050405020304" pitchFamily="18" charset="0"/>
        </a:defRPr>
      </a:lvl7pPr>
      <a:lvl8pPr marL="1371600" algn="ctr" rtl="0" fontAlgn="base">
        <a:spcBef>
          <a:spcPct val="0"/>
        </a:spcBef>
        <a:spcAft>
          <a:spcPct val="0"/>
        </a:spcAft>
        <a:defRPr sz="4400">
          <a:solidFill>
            <a:srgbClr val="CC0000"/>
          </a:solidFill>
          <a:latin typeface="Times New Roman" panose="02020603050405020304" pitchFamily="18" charset="0"/>
        </a:defRPr>
      </a:lvl8pPr>
      <a:lvl9pPr marL="1828800" algn="ctr" rtl="0" fontAlgn="base">
        <a:spcBef>
          <a:spcPct val="0"/>
        </a:spcBef>
        <a:spcAft>
          <a:spcPct val="0"/>
        </a:spcAft>
        <a:defRPr sz="4400">
          <a:solidFill>
            <a:srgbClr val="CC0000"/>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5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7590971" y="1051551"/>
            <a:ext cx="3973967" cy="2384898"/>
          </a:xfrm>
        </p:spPr>
        <p:txBody>
          <a:bodyPr anchor="b" anchorCtr="0">
            <a:normAutofit/>
          </a:bodyPr>
          <a:lstStyle/>
          <a:p>
            <a:r>
              <a:rPr lang="en-US" dirty="0"/>
              <a:t>Questionnaire Design</a:t>
            </a:r>
          </a:p>
        </p:txBody>
      </p:sp>
      <p:pic>
        <p:nvPicPr>
          <p:cNvPr id="14" name="Picture Placeholder 13" descr="Data Points Digital background">
            <a:extLst>
              <a:ext uri="{FF2B5EF4-FFF2-40B4-BE49-F238E27FC236}">
                <a16:creationId xmlns:a16="http://schemas.microsoft.com/office/drawing/2014/main" id="{9A8AD548-922D-4E1D-B19C-5F6E808B816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0" y="0"/>
            <a:ext cx="7452360" cy="6858000"/>
          </a:xfrm>
        </p:spPr>
      </p:pic>
    </p:spTree>
    <p:extLst>
      <p:ext uri="{BB962C8B-B14F-4D97-AF65-F5344CB8AC3E}">
        <p14:creationId xmlns:p14="http://schemas.microsoft.com/office/powerpoint/2010/main" val="752814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0E8BD-9F04-4C19-97AE-B759EA484594}"/>
              </a:ext>
            </a:extLst>
          </p:cNvPr>
          <p:cNvSpPr>
            <a:spLocks noGrp="1"/>
          </p:cNvSpPr>
          <p:nvPr>
            <p:ph type="title"/>
          </p:nvPr>
        </p:nvSpPr>
        <p:spPr/>
        <p:txBody>
          <a:bodyPr/>
          <a:lstStyle/>
          <a:p>
            <a:endParaRPr lang="en-MY"/>
          </a:p>
        </p:txBody>
      </p:sp>
      <p:sp>
        <p:nvSpPr>
          <p:cNvPr id="3" name="Content Placeholder 2">
            <a:extLst>
              <a:ext uri="{FF2B5EF4-FFF2-40B4-BE49-F238E27FC236}">
                <a16:creationId xmlns:a16="http://schemas.microsoft.com/office/drawing/2014/main" id="{CA2F8F1B-D447-4D1E-AA2D-D909A107B8C6}"/>
              </a:ext>
            </a:extLst>
          </p:cNvPr>
          <p:cNvSpPr>
            <a:spLocks noGrp="1"/>
          </p:cNvSpPr>
          <p:nvPr>
            <p:ph idx="1"/>
          </p:nvPr>
        </p:nvSpPr>
        <p:spPr/>
        <p:txBody>
          <a:bodyPr/>
          <a:lstStyle/>
          <a:p>
            <a:endParaRPr lang="en-MY"/>
          </a:p>
        </p:txBody>
      </p:sp>
      <p:pic>
        <p:nvPicPr>
          <p:cNvPr id="5" name="Picture 4">
            <a:extLst>
              <a:ext uri="{FF2B5EF4-FFF2-40B4-BE49-F238E27FC236}">
                <a16:creationId xmlns:a16="http://schemas.microsoft.com/office/drawing/2014/main" id="{32F3DE74-1522-40F3-BD33-2736D6ACB5DB}"/>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94E7A766-5AC0-40BA-BC5E-DCB0F7A4CD91}"/>
              </a:ext>
            </a:extLst>
          </p:cNvPr>
          <p:cNvSpPr txBox="1"/>
          <p:nvPr/>
        </p:nvSpPr>
        <p:spPr>
          <a:xfrm>
            <a:off x="9084039" y="6488668"/>
            <a:ext cx="28578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srgbClr val="000000"/>
                </a:solidFill>
                <a:effectLst/>
                <a:uLnTx/>
                <a:uFillTx/>
                <a:latin typeface="Gill Sans MT" panose="020B0502020104020203"/>
                <a:ea typeface="+mn-ea"/>
                <a:cs typeface="+mn-cs"/>
              </a:rPr>
              <a:t>Source: Saunders et al, 2016)</a:t>
            </a:r>
          </a:p>
        </p:txBody>
      </p:sp>
    </p:spTree>
    <p:extLst>
      <p:ext uri="{BB962C8B-B14F-4D97-AF65-F5344CB8AC3E}">
        <p14:creationId xmlns:p14="http://schemas.microsoft.com/office/powerpoint/2010/main" val="3406445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D896123-1B32-4CB1-B2ED-E34BBC26B4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pic>
        <p:nvPicPr>
          <p:cNvPr id="4" name="Video 3">
            <a:extLst>
              <a:ext uri="{FF2B5EF4-FFF2-40B4-BE49-F238E27FC236}">
                <a16:creationId xmlns:a16="http://schemas.microsoft.com/office/drawing/2014/main" id="{8CFE3AD7-156C-4581-9B08-1BABA54B475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90" r="-1" b="-1"/>
          <a:stretch/>
        </p:blipFill>
        <p:spPr>
          <a:xfrm>
            <a:off x="20" y="-1"/>
            <a:ext cx="12191980" cy="6857571"/>
          </a:xfrm>
          <a:prstGeom prst="rect">
            <a:avLst/>
          </a:prstGeom>
        </p:spPr>
      </p:pic>
      <p:sp>
        <p:nvSpPr>
          <p:cNvPr id="11" name="Rectangle 10">
            <a:extLst>
              <a:ext uri="{FF2B5EF4-FFF2-40B4-BE49-F238E27FC236}">
                <a16:creationId xmlns:a16="http://schemas.microsoft.com/office/drawing/2014/main" id="{019FDB4D-987D-4C87-A179-9D4616AB24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9931"/>
            <a:ext cx="12191999" cy="5058137"/>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3" name="Subtitle 2">
            <a:extLst>
              <a:ext uri="{FF2B5EF4-FFF2-40B4-BE49-F238E27FC236}">
                <a16:creationId xmlns:a16="http://schemas.microsoft.com/office/drawing/2014/main" id="{097A214B-51E5-4249-935F-A7227519FA15}"/>
              </a:ext>
            </a:extLst>
          </p:cNvPr>
          <p:cNvSpPr>
            <a:spLocks noGrp="1"/>
          </p:cNvSpPr>
          <p:nvPr>
            <p:ph type="subTitle" idx="1"/>
          </p:nvPr>
        </p:nvSpPr>
        <p:spPr>
          <a:xfrm>
            <a:off x="-1" y="3749747"/>
            <a:ext cx="12191980" cy="2208321"/>
          </a:xfrm>
        </p:spPr>
        <p:txBody>
          <a:bodyPr anchor="t">
            <a:normAutofit fontScale="62500" lnSpcReduction="20000"/>
          </a:bodyPr>
          <a:lstStyle/>
          <a:p>
            <a:r>
              <a:rPr lang="en-MY" sz="8800" dirty="0">
                <a:solidFill>
                  <a:schemeClr val="bg1"/>
                </a:solidFill>
                <a:latin typeface="Aharoni" panose="02010803020104030203" pitchFamily="2" charset="-79"/>
                <a:cs typeface="Aharoni" panose="02010803020104030203" pitchFamily="2" charset="-79"/>
              </a:rPr>
              <a:t>Deciding on the data to be collected</a:t>
            </a:r>
          </a:p>
        </p:txBody>
      </p:sp>
    </p:spTree>
    <p:extLst>
      <p:ext uri="{BB962C8B-B14F-4D97-AF65-F5344CB8AC3E}">
        <p14:creationId xmlns:p14="http://schemas.microsoft.com/office/powerpoint/2010/main" val="376602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100000">
                <p:cTn id="12" repeatCount="indefinite"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633046"/>
          </a:xfrm>
        </p:spPr>
        <p:txBody>
          <a:bodyPr>
            <a:normAutofit fontScale="90000"/>
          </a:bodyPr>
          <a:lstStyle/>
          <a:p>
            <a:r>
              <a:rPr lang="en-US" sz="3600" b="1" dirty="0">
                <a:solidFill>
                  <a:srgbClr val="002060"/>
                </a:solidFill>
              </a:rPr>
              <a:t>Types of data Variables: </a:t>
            </a:r>
            <a:r>
              <a:rPr lang="en-US" sz="3600" b="1" dirty="0" err="1">
                <a:solidFill>
                  <a:srgbClr val="002060"/>
                </a:solidFill>
              </a:rPr>
              <a:t>Dillman</a:t>
            </a:r>
            <a:r>
              <a:rPr lang="en-US" sz="3600" b="1" dirty="0">
                <a:solidFill>
                  <a:srgbClr val="002060"/>
                </a:solidFill>
              </a:rPr>
              <a:t> 2009</a:t>
            </a:r>
          </a:p>
        </p:txBody>
      </p:sp>
      <p:sp>
        <p:nvSpPr>
          <p:cNvPr id="4" name="Rectangle 3"/>
          <p:cNvSpPr/>
          <p:nvPr/>
        </p:nvSpPr>
        <p:spPr>
          <a:xfrm>
            <a:off x="0" y="429901"/>
            <a:ext cx="5562599" cy="6494085"/>
          </a:xfrm>
          <a:prstGeom prst="rect">
            <a:avLst/>
          </a:prstGeom>
          <a:solidFill>
            <a:schemeClr val="bg1"/>
          </a:solid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3200" b="1" i="0" u="none" strike="noStrike" kern="1200" cap="none" spc="0" normalizeH="0" baseline="0" noProof="0" dirty="0">
                <a:ln>
                  <a:noFill/>
                </a:ln>
                <a:solidFill>
                  <a:srgbClr val="FF0000"/>
                </a:solidFill>
                <a:effectLst/>
                <a:uLnTx/>
                <a:uFillTx/>
                <a:latin typeface="Gill Sans MT" panose="020B0502020104020203"/>
                <a:ea typeface="+mn-ea"/>
                <a:cs typeface="+mn-cs"/>
              </a:rPr>
              <a:t>Factual and demographic </a:t>
            </a:r>
            <a:r>
              <a:rPr kumimoji="0" lang="en-US" sz="3200" b="0" i="0" u="none" strike="noStrike" kern="1200" cap="none" spc="0" normalizeH="0" baseline="0" noProof="0" dirty="0">
                <a:ln>
                  <a:noFill/>
                </a:ln>
                <a:solidFill>
                  <a:srgbClr val="002060"/>
                </a:solidFill>
                <a:effectLst/>
                <a:uLnTx/>
                <a:uFillTx/>
                <a:latin typeface="Gill Sans MT" panose="020B0502020104020203"/>
                <a:ea typeface="+mn-ea"/>
                <a:cs typeface="+mn-cs"/>
              </a:rPr>
              <a:t>(variables contain data that are readily available to the respondent – </a:t>
            </a:r>
            <a:r>
              <a:rPr kumimoji="0" lang="en-US" sz="3200" b="0" i="0" u="none" strike="noStrike" kern="1200" cap="none" spc="0" normalizeH="0" baseline="0" noProof="0" dirty="0" err="1">
                <a:ln>
                  <a:noFill/>
                </a:ln>
                <a:solidFill>
                  <a:srgbClr val="002060"/>
                </a:solidFill>
                <a:effectLst/>
                <a:uLnTx/>
                <a:uFillTx/>
                <a:latin typeface="Gill Sans MT" panose="020B0502020104020203"/>
                <a:ea typeface="+mn-ea"/>
                <a:cs typeface="+mn-cs"/>
              </a:rPr>
              <a:t>Eg</a:t>
            </a:r>
            <a:r>
              <a:rPr kumimoji="0" lang="en-US" sz="3200" b="0" i="0" u="none" strike="noStrike" kern="1200" cap="none" spc="0" normalizeH="0" baseline="0" noProof="0" dirty="0">
                <a:ln>
                  <a:noFill/>
                </a:ln>
                <a:solidFill>
                  <a:srgbClr val="002060"/>
                </a:solidFill>
                <a:effectLst/>
                <a:uLnTx/>
                <a:uFillTx/>
                <a:latin typeface="Gill Sans MT" panose="020B0502020104020203"/>
                <a:ea typeface="+mn-ea"/>
                <a:cs typeface="+mn-cs"/>
              </a:rPr>
              <a:t> Age)</a:t>
            </a:r>
          </a:p>
          <a:p>
            <a:pPr marL="514350" marR="0" lvl="0" indent="-514350" algn="l" defTabSz="914400" rtl="0" eaLnBrk="1" fontAlgn="auto" latinLnBrk="0" hangingPunct="1">
              <a:lnSpc>
                <a:spcPct val="100000"/>
              </a:lnSpc>
              <a:spcBef>
                <a:spcPts val="0"/>
              </a:spcBef>
              <a:spcAft>
                <a:spcPts val="0"/>
              </a:spcAft>
              <a:buClrTx/>
              <a:buSzTx/>
              <a:buFontTx/>
              <a:buAutoNum type="arabicPeriod" startAt="2"/>
              <a:tabLst/>
              <a:defRPr/>
            </a:pPr>
            <a:r>
              <a:rPr kumimoji="0" lang="en-US" sz="3200" b="1" i="0" u="none" strike="noStrike" kern="1200" cap="none" spc="0" normalizeH="0" baseline="0" noProof="0" dirty="0">
                <a:ln>
                  <a:noFill/>
                </a:ln>
                <a:solidFill>
                  <a:srgbClr val="FF0000"/>
                </a:solidFill>
                <a:effectLst/>
                <a:uLnTx/>
                <a:uFillTx/>
                <a:latin typeface="Gill Sans MT" panose="020B0502020104020203"/>
                <a:ea typeface="+mn-ea"/>
                <a:cs typeface="+mn-cs"/>
              </a:rPr>
              <a:t>Attitudes and Opinion variables </a:t>
            </a:r>
            <a:r>
              <a:rPr kumimoji="0" lang="en-US" sz="3200" b="0" i="0" u="none" strike="noStrike" kern="1200" cap="none" spc="0" normalizeH="0" baseline="0" noProof="0" dirty="0">
                <a:ln>
                  <a:noFill/>
                </a:ln>
                <a:solidFill>
                  <a:srgbClr val="000000"/>
                </a:solidFill>
                <a:effectLst/>
                <a:uLnTx/>
                <a:uFillTx/>
                <a:latin typeface="Gill Sans MT" panose="020B0502020104020203"/>
                <a:ea typeface="+mn-ea"/>
                <a:cs typeface="+mn-cs"/>
              </a:rPr>
              <a:t>(</a:t>
            </a:r>
            <a:r>
              <a:rPr kumimoji="0" lang="en-US" sz="3200" b="0" i="0" u="none" strike="noStrike" kern="1200" cap="none" spc="0" normalizeH="0" baseline="0" noProof="0" dirty="0">
                <a:ln>
                  <a:noFill/>
                </a:ln>
                <a:solidFill>
                  <a:srgbClr val="002060"/>
                </a:solidFill>
                <a:effectLst/>
                <a:uLnTx/>
                <a:uFillTx/>
                <a:latin typeface="Gill Sans MT" panose="020B0502020104020203"/>
                <a:ea typeface="+mn-ea"/>
                <a:cs typeface="+mn-cs"/>
              </a:rPr>
              <a:t>how respondents feel about something or what they think or believe is true or false);</a:t>
            </a:r>
          </a:p>
          <a:p>
            <a:pPr marL="514350" marR="0" lvl="0" indent="-514350" algn="l" defTabSz="914400" rtl="0" eaLnBrk="1" fontAlgn="auto" latinLnBrk="0" hangingPunct="1">
              <a:lnSpc>
                <a:spcPct val="100000"/>
              </a:lnSpc>
              <a:spcBef>
                <a:spcPts val="0"/>
              </a:spcBef>
              <a:spcAft>
                <a:spcPts val="0"/>
              </a:spcAft>
              <a:buClrTx/>
              <a:buSzTx/>
              <a:buFontTx/>
              <a:buAutoNum type="arabicPeriod" startAt="2"/>
              <a:tabLst/>
              <a:defRPr/>
            </a:pPr>
            <a:r>
              <a:rPr kumimoji="0" lang="en-US" sz="3200" b="1" i="0" u="none" strike="noStrike" kern="1200" cap="none" spc="0" normalizeH="0" baseline="0" noProof="0" dirty="0">
                <a:ln>
                  <a:noFill/>
                </a:ln>
                <a:solidFill>
                  <a:srgbClr val="FF0000"/>
                </a:solidFill>
                <a:effectLst/>
                <a:uLnTx/>
                <a:uFillTx/>
                <a:latin typeface="Gill Sans MT" panose="020B0502020104020203"/>
                <a:ea typeface="+mn-ea"/>
                <a:cs typeface="+mn-cs"/>
              </a:rPr>
              <a:t>Behavioral and Events variables </a:t>
            </a:r>
            <a:r>
              <a:rPr kumimoji="0" lang="en-US" sz="3200" b="0" i="0" u="none" strike="noStrike" kern="1200" cap="none" spc="0" normalizeH="0" baseline="0" noProof="0" dirty="0">
                <a:ln>
                  <a:noFill/>
                </a:ln>
                <a:solidFill>
                  <a:srgbClr val="002060"/>
                </a:solidFill>
                <a:effectLst/>
                <a:uLnTx/>
                <a:uFillTx/>
                <a:latin typeface="Gill Sans MT" panose="020B0502020104020203"/>
                <a:ea typeface="+mn-ea"/>
                <a:cs typeface="+mn-cs"/>
              </a:rPr>
              <a:t>(what people did in the past, do now or will do in  future)</a:t>
            </a:r>
            <a:endParaRPr kumimoji="0" lang="en-US" sz="32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pic>
        <p:nvPicPr>
          <p:cNvPr id="5" name="Picture 4">
            <a:extLst>
              <a:ext uri="{FF2B5EF4-FFF2-40B4-BE49-F238E27FC236}">
                <a16:creationId xmlns:a16="http://schemas.microsoft.com/office/drawing/2014/main" id="{BA53ADE4-8291-440C-82A9-2998E70612AE}"/>
              </a:ext>
            </a:extLst>
          </p:cNvPr>
          <p:cNvPicPr>
            <a:picLocks noChangeAspect="1"/>
          </p:cNvPicPr>
          <p:nvPr/>
        </p:nvPicPr>
        <p:blipFill>
          <a:blip r:embed="rId2"/>
          <a:stretch>
            <a:fillRect/>
          </a:stretch>
        </p:blipFill>
        <p:spPr>
          <a:xfrm>
            <a:off x="5562599" y="633046"/>
            <a:ext cx="6629400" cy="6224954"/>
          </a:xfrm>
          <a:prstGeom prst="rect">
            <a:avLst/>
          </a:prstGeom>
        </p:spPr>
      </p:pic>
    </p:spTree>
    <p:extLst>
      <p:ext uri="{BB962C8B-B14F-4D97-AF65-F5344CB8AC3E}">
        <p14:creationId xmlns:p14="http://schemas.microsoft.com/office/powerpoint/2010/main" val="2043045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188720"/>
          </a:xfrm>
        </p:spPr>
        <p:txBody>
          <a:bodyPr>
            <a:normAutofit/>
          </a:bodyPr>
          <a:lstStyle/>
          <a:p>
            <a:r>
              <a:rPr lang="en-US" sz="3600" b="1" dirty="0">
                <a:solidFill>
                  <a:srgbClr val="FF0000"/>
                </a:solidFill>
              </a:rPr>
              <a:t>Types of data Variables</a:t>
            </a:r>
          </a:p>
        </p:txBody>
      </p:sp>
      <p:sp>
        <p:nvSpPr>
          <p:cNvPr id="4" name="Rectangle 3"/>
          <p:cNvSpPr/>
          <p:nvPr/>
        </p:nvSpPr>
        <p:spPr>
          <a:xfrm>
            <a:off x="-1" y="1188720"/>
            <a:ext cx="12192000" cy="584775"/>
          </a:xfrm>
          <a:prstGeom prst="rect">
            <a:avLst/>
          </a:prstGeom>
          <a:solidFill>
            <a:schemeClr val="bg1"/>
          </a:solid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3200" b="0" i="0" u="none" strike="noStrike" kern="1200" cap="none" spc="0" normalizeH="0" baseline="0" noProof="0" dirty="0">
              <a:ln>
                <a:noFill/>
              </a:ln>
              <a:solidFill>
                <a:srgbClr val="002060"/>
              </a:solidFill>
              <a:effectLst/>
              <a:uLnTx/>
              <a:uFillTx/>
              <a:latin typeface="Gill Sans MT" panose="020B0502020104020203"/>
              <a:ea typeface="+mn-ea"/>
              <a:cs typeface="+mn-cs"/>
            </a:endParaRPr>
          </a:p>
        </p:txBody>
      </p:sp>
      <p:sp>
        <p:nvSpPr>
          <p:cNvPr id="5" name="TextBox 4">
            <a:extLst>
              <a:ext uri="{FF2B5EF4-FFF2-40B4-BE49-F238E27FC236}">
                <a16:creationId xmlns:a16="http://schemas.microsoft.com/office/drawing/2014/main" id="{189C5ABF-32FA-44D7-8632-9B289689956A}"/>
              </a:ext>
            </a:extLst>
          </p:cNvPr>
          <p:cNvSpPr txBox="1"/>
          <p:nvPr/>
        </p:nvSpPr>
        <p:spPr>
          <a:xfrm>
            <a:off x="-1" y="1207889"/>
            <a:ext cx="12191999" cy="544764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Gill Sans MT" panose="020B0502020104020203"/>
                <a:ea typeface="+mn-ea"/>
                <a:cs typeface="+mn-cs"/>
              </a:rPr>
              <a:t>Explanatory Research</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srgbClr val="FF0000"/>
                </a:solidFill>
                <a:effectLst/>
                <a:uLnTx/>
                <a:uFillTx/>
                <a:latin typeface="Gill Sans MT" panose="020B0502020104020203"/>
                <a:ea typeface="+mn-ea"/>
                <a:cs typeface="+mn-cs"/>
              </a:rPr>
              <a:t>All the variables are included</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a:ln>
                  <a:noFill/>
                </a:ln>
                <a:solidFill>
                  <a:srgbClr val="000000"/>
                </a:solidFill>
                <a:effectLst/>
                <a:uLnTx/>
                <a:uFillTx/>
                <a:latin typeface="Gill Sans MT" panose="020B0502020104020203"/>
                <a:ea typeface="+mn-ea"/>
                <a:cs typeface="+mn-cs"/>
              </a:rPr>
              <a:t>Be clear about which relationships you think are likely to exist between variables: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Gill Sans MT" panose="020B0502020104020203"/>
                <a:ea typeface="+mn-ea"/>
                <a:cs typeface="+mn-cs"/>
              </a:rPr>
              <a:t>• a </a:t>
            </a:r>
            <a:r>
              <a:rPr kumimoji="0" lang="en-US" sz="3200" b="0" i="0" u="none" strike="noStrike" kern="1200" cap="none" spc="0" normalizeH="0" baseline="0" noProof="0" dirty="0">
                <a:ln>
                  <a:noFill/>
                </a:ln>
                <a:solidFill>
                  <a:srgbClr val="FF0000"/>
                </a:solidFill>
                <a:effectLst/>
                <a:uLnTx/>
                <a:uFillTx/>
                <a:latin typeface="Gill Sans MT" panose="020B0502020104020203"/>
                <a:ea typeface="+mn-ea"/>
                <a:cs typeface="+mn-cs"/>
              </a:rPr>
              <a:t>dependent variable </a:t>
            </a:r>
            <a:r>
              <a:rPr kumimoji="0" lang="en-US" sz="3200" b="0" i="0" u="none" strike="noStrike" kern="1200" cap="none" spc="0" normalizeH="0" baseline="0" noProof="0" dirty="0">
                <a:ln>
                  <a:noFill/>
                </a:ln>
                <a:solidFill>
                  <a:srgbClr val="000000"/>
                </a:solidFill>
                <a:effectLst/>
                <a:uLnTx/>
                <a:uFillTx/>
                <a:latin typeface="Gill Sans MT" panose="020B0502020104020203"/>
                <a:ea typeface="+mn-ea"/>
                <a:cs typeface="+mn-cs"/>
              </a:rPr>
              <a:t>that changes in response to changes in other</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Gill Sans MT" panose="020B0502020104020203"/>
                <a:ea typeface="+mn-ea"/>
                <a:cs typeface="+mn-cs"/>
              </a:rPr>
              <a:t>  variables;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Gill Sans MT" panose="020B0502020104020203"/>
                <a:ea typeface="+mn-ea"/>
                <a:cs typeface="+mn-cs"/>
              </a:rPr>
              <a:t>• an </a:t>
            </a:r>
            <a:r>
              <a:rPr kumimoji="0" lang="en-US" sz="3200" b="0" i="0" u="none" strike="noStrike" kern="1200" cap="none" spc="0" normalizeH="0" baseline="0" noProof="0" dirty="0">
                <a:ln>
                  <a:noFill/>
                </a:ln>
                <a:solidFill>
                  <a:srgbClr val="FF0000"/>
                </a:solidFill>
                <a:effectLst/>
                <a:uLnTx/>
                <a:uFillTx/>
                <a:latin typeface="Gill Sans MT" panose="020B0502020104020203"/>
                <a:ea typeface="+mn-ea"/>
                <a:cs typeface="+mn-cs"/>
              </a:rPr>
              <a:t>independent variable </a:t>
            </a:r>
            <a:r>
              <a:rPr kumimoji="0" lang="en-US" sz="3200" b="0" i="0" u="none" strike="noStrike" kern="1200" cap="none" spc="0" normalizeH="0" baseline="0" noProof="0" dirty="0">
                <a:ln>
                  <a:noFill/>
                </a:ln>
                <a:solidFill>
                  <a:srgbClr val="000000"/>
                </a:solidFill>
                <a:effectLst/>
                <a:uLnTx/>
                <a:uFillTx/>
                <a:latin typeface="Gill Sans MT" panose="020B0502020104020203"/>
                <a:ea typeface="+mn-ea"/>
                <a:cs typeface="+mn-cs"/>
              </a:rPr>
              <a:t>that causes changes in a dependent variable;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Gill Sans MT" panose="020B0502020104020203"/>
                <a:ea typeface="+mn-ea"/>
                <a:cs typeface="+mn-cs"/>
              </a:rPr>
              <a:t>a </a:t>
            </a:r>
            <a:r>
              <a:rPr kumimoji="0" lang="en-US" sz="3200" b="0" i="0" u="none" strike="noStrike" kern="1200" cap="none" spc="0" normalizeH="0" baseline="0" noProof="0" dirty="0">
                <a:ln>
                  <a:noFill/>
                </a:ln>
                <a:solidFill>
                  <a:srgbClr val="FF0000"/>
                </a:solidFill>
                <a:effectLst/>
                <a:uLnTx/>
                <a:uFillTx/>
                <a:latin typeface="Gill Sans MT" panose="020B0502020104020203"/>
                <a:ea typeface="+mn-ea"/>
                <a:cs typeface="+mn-cs"/>
              </a:rPr>
              <a:t>mediating variable </a:t>
            </a:r>
            <a:r>
              <a:rPr kumimoji="0" lang="en-US" sz="3200" b="0" i="0" u="none" strike="noStrike" kern="1200" cap="none" spc="0" normalizeH="0" baseline="0" noProof="0" dirty="0">
                <a:ln>
                  <a:noFill/>
                </a:ln>
                <a:solidFill>
                  <a:srgbClr val="000000"/>
                </a:solidFill>
                <a:effectLst/>
                <a:uLnTx/>
                <a:uFillTx/>
                <a:latin typeface="Gill Sans MT" panose="020B0502020104020203"/>
                <a:ea typeface="+mn-ea"/>
                <a:cs typeface="+mn-cs"/>
              </a:rPr>
              <a:t>that transmits the effect of an independent variable to a dependent variable;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Gill Sans MT" panose="020B0502020104020203"/>
                <a:ea typeface="+mn-ea"/>
                <a:cs typeface="+mn-cs"/>
              </a:rPr>
              <a:t>• a </a:t>
            </a:r>
            <a:r>
              <a:rPr kumimoji="0" lang="en-US" sz="3200" b="0" i="0" u="none" strike="noStrike" kern="1200" cap="none" spc="0" normalizeH="0" baseline="0" noProof="0" dirty="0">
                <a:ln>
                  <a:noFill/>
                </a:ln>
                <a:solidFill>
                  <a:srgbClr val="FF0000"/>
                </a:solidFill>
                <a:effectLst/>
                <a:uLnTx/>
                <a:uFillTx/>
                <a:latin typeface="Gill Sans MT" panose="020B0502020104020203"/>
                <a:ea typeface="+mn-ea"/>
                <a:cs typeface="+mn-cs"/>
              </a:rPr>
              <a:t>moderating variable </a:t>
            </a:r>
            <a:r>
              <a:rPr kumimoji="0" lang="en-US" sz="3200" b="0" i="0" u="none" strike="noStrike" kern="1200" cap="none" spc="0" normalizeH="0" baseline="0" noProof="0" dirty="0">
                <a:ln>
                  <a:noFill/>
                </a:ln>
                <a:solidFill>
                  <a:srgbClr val="000000"/>
                </a:solidFill>
                <a:effectLst/>
                <a:uLnTx/>
                <a:uFillTx/>
                <a:latin typeface="Gill Sans MT" panose="020B0502020104020203"/>
                <a:ea typeface="+mn-ea"/>
                <a:cs typeface="+mn-cs"/>
              </a:rPr>
              <a:t>that affects the relationship between an</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Gill Sans MT" panose="020B0502020104020203"/>
                <a:ea typeface="+mn-ea"/>
                <a:cs typeface="+mn-cs"/>
              </a:rPr>
              <a:t>   independent variable and a dependent variable</a:t>
            </a:r>
            <a:endParaRPr kumimoji="0" lang="en-MY" sz="32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379316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D896123-1B32-4CB1-B2ED-E34BBC26B4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pic>
        <p:nvPicPr>
          <p:cNvPr id="4" name="Video 3">
            <a:extLst>
              <a:ext uri="{FF2B5EF4-FFF2-40B4-BE49-F238E27FC236}">
                <a16:creationId xmlns:a16="http://schemas.microsoft.com/office/drawing/2014/main" id="{8CFE3AD7-156C-4581-9B08-1BABA54B475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90" r="-1" b="-1"/>
          <a:stretch/>
        </p:blipFill>
        <p:spPr>
          <a:xfrm>
            <a:off x="20" y="-1"/>
            <a:ext cx="12191980" cy="6857571"/>
          </a:xfrm>
          <a:prstGeom prst="rect">
            <a:avLst/>
          </a:prstGeom>
        </p:spPr>
      </p:pic>
      <p:sp>
        <p:nvSpPr>
          <p:cNvPr id="11" name="Rectangle 10">
            <a:extLst>
              <a:ext uri="{FF2B5EF4-FFF2-40B4-BE49-F238E27FC236}">
                <a16:creationId xmlns:a16="http://schemas.microsoft.com/office/drawing/2014/main" id="{019FDB4D-987D-4C87-A179-9D4616AB24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9931"/>
            <a:ext cx="12191999" cy="5058137"/>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3" name="Subtitle 2">
            <a:extLst>
              <a:ext uri="{FF2B5EF4-FFF2-40B4-BE49-F238E27FC236}">
                <a16:creationId xmlns:a16="http://schemas.microsoft.com/office/drawing/2014/main" id="{097A214B-51E5-4249-935F-A7227519FA15}"/>
              </a:ext>
            </a:extLst>
          </p:cNvPr>
          <p:cNvSpPr>
            <a:spLocks noGrp="1"/>
          </p:cNvSpPr>
          <p:nvPr>
            <p:ph type="subTitle" idx="1"/>
          </p:nvPr>
        </p:nvSpPr>
        <p:spPr>
          <a:xfrm>
            <a:off x="-1" y="3749747"/>
            <a:ext cx="12191980" cy="2208321"/>
          </a:xfrm>
        </p:spPr>
        <p:txBody>
          <a:bodyPr anchor="t">
            <a:normAutofit fontScale="62500" lnSpcReduction="20000"/>
          </a:bodyPr>
          <a:lstStyle/>
          <a:p>
            <a:r>
              <a:rPr lang="en-MY" sz="8800" dirty="0">
                <a:solidFill>
                  <a:schemeClr val="bg1"/>
                </a:solidFill>
                <a:latin typeface="Aharoni" panose="02010803020104030203" pitchFamily="2" charset="-79"/>
                <a:cs typeface="Aharoni" panose="02010803020104030203" pitchFamily="2" charset="-79"/>
              </a:rPr>
              <a:t>Guidelines for questionnaire design</a:t>
            </a:r>
          </a:p>
        </p:txBody>
      </p:sp>
    </p:spTree>
    <p:extLst>
      <p:ext uri="{BB962C8B-B14F-4D97-AF65-F5344CB8AC3E}">
        <p14:creationId xmlns:p14="http://schemas.microsoft.com/office/powerpoint/2010/main" val="130934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100000">
                <p:cTn id="12" repeatCount="indefinite"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892" y="102543"/>
            <a:ext cx="10711542" cy="576726"/>
          </a:xfrm>
        </p:spPr>
        <p:txBody>
          <a:bodyPr>
            <a:normAutofit fontScale="90000"/>
          </a:bodyPr>
          <a:lstStyle/>
          <a:p>
            <a:r>
              <a:rPr lang="en-US" b="1" dirty="0">
                <a:solidFill>
                  <a:srgbClr val="FF0000"/>
                </a:solidFill>
              </a:rPr>
              <a:t>GUIDELINES FOR QUESTIONNAIRE DESIGN</a:t>
            </a:r>
            <a:endParaRPr lang="en-US" dirty="0">
              <a:solidFill>
                <a:srgbClr val="FF0000"/>
              </a:solidFill>
            </a:endParaRP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679269"/>
            <a:ext cx="12192000" cy="6178731"/>
          </a:xfrm>
          <a:prstGeom prst="rect">
            <a:avLst/>
          </a:prstGeom>
        </p:spPr>
      </p:pic>
      <p:sp>
        <p:nvSpPr>
          <p:cNvPr id="5" name="Rectangle 4"/>
          <p:cNvSpPr/>
          <p:nvPr/>
        </p:nvSpPr>
        <p:spPr>
          <a:xfrm>
            <a:off x="0" y="3902669"/>
            <a:ext cx="1658983" cy="2246769"/>
          </a:xfrm>
          <a:prstGeom prst="rect">
            <a:avLst/>
          </a:prstGeom>
          <a:solidFill>
            <a:schemeClr val="accent2"/>
          </a:solid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Gill Sans MT" panose="020B0502020104020203"/>
                <a:ea typeface="+mn-ea"/>
                <a:cs typeface="+mn-cs"/>
              </a:rPr>
              <a:t>Sound questionnaire design principles should focus on three areas</a:t>
            </a:r>
          </a:p>
        </p:txBody>
      </p:sp>
      <p:cxnSp>
        <p:nvCxnSpPr>
          <p:cNvPr id="7" name="Straight Arrow Connector 6"/>
          <p:cNvCxnSpPr/>
          <p:nvPr/>
        </p:nvCxnSpPr>
        <p:spPr>
          <a:xfrm flipV="1">
            <a:off x="1658983" y="1606732"/>
            <a:ext cx="901337" cy="22959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1658983" y="4189035"/>
            <a:ext cx="927463" cy="2523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658983" y="5026053"/>
            <a:ext cx="796834" cy="5779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3708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566057"/>
          </a:xfrm>
        </p:spPr>
        <p:txBody>
          <a:bodyPr vert="horz" lIns="182880" tIns="182880" rIns="182880" bIns="182880" rtlCol="0" anchor="ctr">
            <a:normAutofit fontScale="90000"/>
          </a:bodyPr>
          <a:lstStyle/>
          <a:p>
            <a:br>
              <a:rPr lang="en-US" sz="1900" b="1" dirty="0"/>
            </a:br>
            <a:r>
              <a:rPr lang="en-US" sz="3600" b="1" dirty="0">
                <a:solidFill>
                  <a:srgbClr val="FF0000"/>
                </a:solidFill>
              </a:rPr>
              <a:t>Principles of wording</a:t>
            </a:r>
            <a:br>
              <a:rPr lang="en-US" sz="2400" b="1" dirty="0">
                <a:solidFill>
                  <a:srgbClr val="FF0000"/>
                </a:solidFill>
              </a:rPr>
            </a:br>
            <a:endParaRPr lang="en-US" sz="1900" dirty="0">
              <a:solidFill>
                <a:srgbClr val="FF0000"/>
              </a:solidFill>
            </a:endParaRPr>
          </a:p>
        </p:txBody>
      </p:sp>
      <p:sp>
        <p:nvSpPr>
          <p:cNvPr id="4" name="Rectangle 3"/>
          <p:cNvSpPr/>
          <p:nvPr/>
        </p:nvSpPr>
        <p:spPr>
          <a:xfrm>
            <a:off x="4905829" y="435426"/>
            <a:ext cx="7286171" cy="6422574"/>
          </a:xfrm>
          <a:prstGeom prst="rect">
            <a:avLst/>
          </a:prstGeom>
        </p:spPr>
        <p:txBody>
          <a:bodyPr vert="horz" lIns="91440" tIns="45720" rIns="91440" bIns="45720" rtlCol="0">
            <a:normAutofit fontScale="25000" lnSpcReduction="20000"/>
          </a:bodyPr>
          <a:lstStyle/>
          <a:p>
            <a:pPr marL="0" marR="0" lvl="0" indent="0" algn="l" defTabSz="914400" rtl="0" eaLnBrk="1" fontAlgn="auto" latinLnBrk="0" hangingPunct="1">
              <a:lnSpc>
                <a:spcPct val="90000"/>
              </a:lnSpc>
              <a:spcBef>
                <a:spcPts val="1000"/>
              </a:spcBef>
              <a:spcAft>
                <a:spcPts val="0"/>
              </a:spcAft>
              <a:buClr>
                <a:srgbClr val="9BAFB5"/>
              </a:buClr>
              <a:buSzTx/>
              <a:buFontTx/>
              <a:buNone/>
              <a:tabLst/>
              <a:defRPr/>
            </a:pPr>
            <a:r>
              <a:rPr kumimoji="0" lang="en-US" sz="2000" b="1"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1</a:t>
            </a:r>
          </a:p>
          <a:p>
            <a:pPr marL="0" marR="0" lvl="0" indent="0" algn="l" defTabSz="914400" rtl="0" eaLnBrk="1" fontAlgn="auto" latinLnBrk="0" hangingPunct="1">
              <a:lnSpc>
                <a:spcPct val="90000"/>
              </a:lnSpc>
              <a:spcBef>
                <a:spcPts val="1000"/>
              </a:spcBef>
              <a:spcAft>
                <a:spcPts val="0"/>
              </a:spcAft>
              <a:buClr>
                <a:srgbClr val="9BAFB5"/>
              </a:buClr>
              <a:buSzTx/>
              <a:buFontTx/>
              <a:buNone/>
              <a:tabLst/>
              <a:defRPr/>
            </a:pPr>
            <a:r>
              <a:rPr kumimoji="0" lang="en-US" sz="9600" b="1" i="0" u="none" strike="noStrike" kern="1200" cap="none" spc="0" normalizeH="0" baseline="0" noProof="0" dirty="0">
                <a:ln>
                  <a:noFill/>
                </a:ln>
                <a:solidFill>
                  <a:srgbClr val="002060"/>
                </a:solidFill>
                <a:effectLst/>
                <a:uLnTx/>
                <a:uFillTx/>
                <a:latin typeface="Gill Sans MT" panose="020B0502020104020203"/>
                <a:ea typeface="+mn-ea"/>
                <a:cs typeface="+mn-cs"/>
              </a:rPr>
              <a:t>1. Content of the questions</a:t>
            </a:r>
            <a:r>
              <a:rPr kumimoji="0" lang="en-US" sz="9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a:t>
            </a:r>
          </a:p>
          <a:p>
            <a:pPr marL="457200" marR="0" lvl="1" indent="0" algn="l" defTabSz="914400" rtl="0" eaLnBrk="1" fontAlgn="auto" latinLnBrk="0" hangingPunct="1">
              <a:lnSpc>
                <a:spcPct val="90000"/>
              </a:lnSpc>
              <a:spcBef>
                <a:spcPts val="1000"/>
              </a:spcBef>
              <a:spcAft>
                <a:spcPts val="0"/>
              </a:spcAft>
              <a:buClr>
                <a:srgbClr val="9BAFB5"/>
              </a:buClr>
              <a:buSzTx/>
              <a:buFontTx/>
              <a:buNone/>
              <a:tabLst/>
              <a:defRPr/>
            </a:pPr>
            <a:r>
              <a:rPr kumimoji="0" lang="en-US" sz="9600" b="0" i="0" u="none" strike="noStrike" kern="1200" cap="none" spc="0" normalizeH="0" baseline="0" noProof="0" dirty="0" err="1">
                <a:ln>
                  <a:noFill/>
                </a:ln>
                <a:solidFill>
                  <a:srgbClr val="000000">
                    <a:lumMod val="85000"/>
                    <a:lumOff val="15000"/>
                  </a:srgbClr>
                </a:solidFill>
                <a:effectLst/>
                <a:uLnTx/>
                <a:uFillTx/>
                <a:latin typeface="Gill Sans MT" panose="020B0502020104020203"/>
                <a:ea typeface="+mn-ea"/>
                <a:cs typeface="+mn-cs"/>
              </a:rPr>
              <a:t>Eg</a:t>
            </a:r>
            <a:r>
              <a:rPr kumimoji="0" lang="en-US" sz="9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 Subjective feelings such as satisfaction </a:t>
            </a:r>
            <a:r>
              <a:rPr kumimoji="0" lang="en-US" sz="9600" b="1"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or </a:t>
            </a:r>
            <a:r>
              <a:rPr kumimoji="0" lang="en-US" sz="9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objective facts such as age</a:t>
            </a:r>
          </a:p>
          <a:p>
            <a:pPr marL="0" marR="0" lvl="0" indent="0" algn="l" defTabSz="914400" rtl="0" eaLnBrk="1" fontAlgn="auto" latinLnBrk="0" hangingPunct="1">
              <a:lnSpc>
                <a:spcPct val="90000"/>
              </a:lnSpc>
              <a:spcBef>
                <a:spcPts val="1000"/>
              </a:spcBef>
              <a:spcAft>
                <a:spcPts val="0"/>
              </a:spcAft>
              <a:buClr>
                <a:srgbClr val="9BAFB5"/>
              </a:buClr>
              <a:buSzTx/>
              <a:buFontTx/>
              <a:buNone/>
              <a:tabLst/>
              <a:defRPr/>
            </a:pPr>
            <a:r>
              <a:rPr kumimoji="0" lang="en-US" sz="9600" b="1" i="0" u="none" strike="noStrike" kern="1200" cap="none" spc="0" normalizeH="0" baseline="0" noProof="0" dirty="0">
                <a:ln>
                  <a:noFill/>
                </a:ln>
                <a:solidFill>
                  <a:srgbClr val="002060"/>
                </a:solidFill>
                <a:effectLst/>
                <a:uLnTx/>
                <a:uFillTx/>
                <a:latin typeface="Gill Sans MT" panose="020B0502020104020203"/>
                <a:ea typeface="+mn-ea"/>
                <a:cs typeface="+mn-cs"/>
              </a:rPr>
              <a:t>2. Wording and Language</a:t>
            </a:r>
          </a:p>
          <a:p>
            <a:pPr marL="0" marR="0" lvl="0" indent="0" algn="l" defTabSz="914400" rtl="0" eaLnBrk="1" fontAlgn="auto" latinLnBrk="0" hangingPunct="1">
              <a:lnSpc>
                <a:spcPct val="90000"/>
              </a:lnSpc>
              <a:spcBef>
                <a:spcPts val="1000"/>
              </a:spcBef>
              <a:spcAft>
                <a:spcPts val="0"/>
              </a:spcAft>
              <a:buClr>
                <a:srgbClr val="9BAFB5"/>
              </a:buClr>
              <a:buSzTx/>
              <a:buFontTx/>
              <a:buNone/>
              <a:tabLst/>
              <a:defRPr/>
            </a:pPr>
            <a:r>
              <a:rPr kumimoji="0" lang="en-US" sz="9600" b="0" i="0" u="none" strike="noStrike" kern="1200" cap="none" spc="0" normalizeH="0" baseline="0" noProof="0" dirty="0">
                <a:ln>
                  <a:noFill/>
                </a:ln>
                <a:solidFill>
                  <a:srgbClr val="4A5356">
                    <a:lumMod val="50000"/>
                  </a:srgbClr>
                </a:solidFill>
                <a:effectLst/>
                <a:uLnTx/>
                <a:uFillTx/>
                <a:latin typeface="Gill Sans MT" panose="020B0502020104020203"/>
                <a:ea typeface="+mn-ea"/>
                <a:cs typeface="+mn-cs"/>
              </a:rPr>
              <a:t>How questions are worded and the level of       sophistication of the language used</a:t>
            </a:r>
          </a:p>
          <a:p>
            <a:pPr marL="457200" marR="0" lvl="1" indent="0" algn="l" defTabSz="914400" rtl="0" eaLnBrk="1" fontAlgn="auto" latinLnBrk="0" hangingPunct="1">
              <a:lnSpc>
                <a:spcPct val="90000"/>
              </a:lnSpc>
              <a:spcBef>
                <a:spcPts val="1000"/>
              </a:spcBef>
              <a:spcAft>
                <a:spcPts val="0"/>
              </a:spcAft>
              <a:buClr>
                <a:srgbClr val="9BAFB5"/>
              </a:buClr>
              <a:buSzTx/>
              <a:buFontTx/>
              <a:buNone/>
              <a:tabLst/>
              <a:defRPr/>
            </a:pPr>
            <a:r>
              <a:rPr kumimoji="0" lang="en-US" sz="9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The language of the questionnaire should approximate the level of understanding of the respondents</a:t>
            </a:r>
          </a:p>
          <a:p>
            <a:pPr marL="0" marR="0" lvl="0" indent="0" algn="l" defTabSz="914400" rtl="0" eaLnBrk="1" fontAlgn="auto" latinLnBrk="0" hangingPunct="1">
              <a:lnSpc>
                <a:spcPct val="90000"/>
              </a:lnSpc>
              <a:spcBef>
                <a:spcPts val="1000"/>
              </a:spcBef>
              <a:spcAft>
                <a:spcPts val="0"/>
              </a:spcAft>
              <a:buClr>
                <a:srgbClr val="9BAFB5"/>
              </a:buClr>
              <a:buSzTx/>
              <a:buFontTx/>
              <a:buNone/>
              <a:tabLst/>
              <a:defRPr/>
            </a:pPr>
            <a:r>
              <a:rPr kumimoji="0" lang="en-US" sz="9600" b="1"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3. </a:t>
            </a:r>
            <a:r>
              <a:rPr kumimoji="0" lang="en-US" sz="9600" b="1" i="0" u="none" strike="noStrike" kern="1200" cap="none" spc="0" normalizeH="0" baseline="0" noProof="0" dirty="0">
                <a:ln>
                  <a:noFill/>
                </a:ln>
                <a:solidFill>
                  <a:srgbClr val="002060"/>
                </a:solidFill>
                <a:effectLst/>
                <a:uLnTx/>
                <a:uFillTx/>
                <a:latin typeface="Gill Sans MT" panose="020B0502020104020203"/>
                <a:ea typeface="+mn-ea"/>
                <a:cs typeface="+mn-cs"/>
              </a:rPr>
              <a:t>Types and form of questions </a:t>
            </a:r>
          </a:p>
          <a:p>
            <a:pPr marL="0" marR="0" lvl="0" indent="0" algn="l" defTabSz="914400" rtl="0" eaLnBrk="1" fontAlgn="auto" latinLnBrk="0" hangingPunct="1">
              <a:lnSpc>
                <a:spcPct val="90000"/>
              </a:lnSpc>
              <a:spcBef>
                <a:spcPts val="1000"/>
              </a:spcBef>
              <a:spcAft>
                <a:spcPts val="0"/>
              </a:spcAft>
              <a:buClr>
                <a:srgbClr val="9BAFB5"/>
              </a:buClr>
              <a:buSzTx/>
              <a:buFontTx/>
              <a:buNone/>
              <a:tabLst/>
              <a:defRPr/>
            </a:pPr>
            <a:r>
              <a:rPr kumimoji="0" lang="en-US" sz="9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Whether the question is open‐ended or closed</a:t>
            </a:r>
          </a:p>
          <a:p>
            <a:pPr marL="0" marR="0" lvl="0" indent="0" algn="l" defTabSz="914400" rtl="0" eaLnBrk="1" fontAlgn="auto" latinLnBrk="0" hangingPunct="1">
              <a:lnSpc>
                <a:spcPct val="90000"/>
              </a:lnSpc>
              <a:spcBef>
                <a:spcPts val="1000"/>
              </a:spcBef>
              <a:spcAft>
                <a:spcPts val="0"/>
              </a:spcAft>
              <a:buClr>
                <a:srgbClr val="9BAFB5"/>
              </a:buClr>
              <a:buSzTx/>
              <a:buFontTx/>
              <a:buNone/>
              <a:tabLst/>
              <a:defRPr/>
            </a:pPr>
            <a:r>
              <a:rPr kumimoji="0" lang="en-US" sz="9600" b="1"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4</a:t>
            </a:r>
            <a:r>
              <a:rPr kumimoji="0" lang="en-US" sz="9600" b="1" i="0" u="none" strike="noStrike" kern="1200" cap="none" spc="0" normalizeH="0" baseline="0" noProof="0" dirty="0">
                <a:ln>
                  <a:noFill/>
                </a:ln>
                <a:solidFill>
                  <a:srgbClr val="002060"/>
                </a:solidFill>
                <a:effectLst/>
                <a:uLnTx/>
                <a:uFillTx/>
                <a:latin typeface="Gill Sans MT" panose="020B0502020104020203"/>
                <a:ea typeface="+mn-ea"/>
                <a:cs typeface="+mn-cs"/>
              </a:rPr>
              <a:t>.  Sequencing: </a:t>
            </a:r>
            <a:r>
              <a:rPr kumimoji="0" lang="en-US" sz="9600" b="0" i="0" u="none" strike="noStrike" kern="1200" cap="none" spc="0" normalizeH="0" baseline="0" noProof="0" dirty="0">
                <a:ln>
                  <a:noFill/>
                </a:ln>
                <a:solidFill>
                  <a:srgbClr val="002060"/>
                </a:solidFill>
                <a:effectLst/>
                <a:uLnTx/>
                <a:uFillTx/>
                <a:latin typeface="Gill Sans MT" panose="020B0502020104020203"/>
                <a:ea typeface="+mn-ea"/>
                <a:cs typeface="+mn-cs"/>
              </a:rPr>
              <a:t>The sequencing of the questions</a:t>
            </a:r>
            <a:r>
              <a:rPr kumimoji="0" lang="en-US" sz="9600" b="1" i="0" u="none" strike="noStrike" kern="1200" cap="none" spc="0" normalizeH="0" baseline="0" noProof="0" dirty="0">
                <a:ln>
                  <a:noFill/>
                </a:ln>
                <a:solidFill>
                  <a:srgbClr val="002060"/>
                </a:solidFill>
                <a:effectLst/>
                <a:uLnTx/>
                <a:uFillTx/>
                <a:latin typeface="Gill Sans MT" panose="020B0502020104020203"/>
                <a:ea typeface="+mn-ea"/>
                <a:cs typeface="+mn-cs"/>
              </a:rPr>
              <a:t>.</a:t>
            </a:r>
          </a:p>
          <a:p>
            <a:pPr marL="457200" marR="0" lvl="1" indent="0" algn="l" defTabSz="914400" rtl="0" eaLnBrk="1" fontAlgn="auto" latinLnBrk="0" hangingPunct="1">
              <a:lnSpc>
                <a:spcPct val="90000"/>
              </a:lnSpc>
              <a:spcBef>
                <a:spcPts val="1000"/>
              </a:spcBef>
              <a:spcAft>
                <a:spcPts val="0"/>
              </a:spcAft>
              <a:buClr>
                <a:srgbClr val="9BAFB5"/>
              </a:buClr>
              <a:buSzTx/>
              <a:buFontTx/>
              <a:buNone/>
              <a:tabLst/>
              <a:defRPr/>
            </a:pPr>
            <a:r>
              <a:rPr kumimoji="0" lang="en-US" sz="9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Questions of a general nature to those that are more specific, and from questions that are relatively easy to answer to those that are progressively more difficult </a:t>
            </a:r>
          </a:p>
          <a:p>
            <a:pPr marL="0" marR="0" lvl="0" indent="0" algn="l" defTabSz="914400" rtl="0" eaLnBrk="1" fontAlgn="auto" latinLnBrk="0" hangingPunct="1">
              <a:lnSpc>
                <a:spcPct val="90000"/>
              </a:lnSpc>
              <a:spcBef>
                <a:spcPts val="1000"/>
              </a:spcBef>
              <a:spcAft>
                <a:spcPts val="0"/>
              </a:spcAft>
              <a:buClr>
                <a:srgbClr val="9BAFB5"/>
              </a:buClr>
              <a:buSzTx/>
              <a:buFontTx/>
              <a:buNone/>
              <a:tabLst/>
              <a:defRPr/>
            </a:pPr>
            <a:r>
              <a:rPr kumimoji="0" lang="en-US" sz="9600" b="1"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5. </a:t>
            </a:r>
            <a:r>
              <a:rPr kumimoji="0" lang="en-US" sz="9600" b="1" i="0" u="none" strike="noStrike" kern="1200" cap="none" spc="0" normalizeH="0" baseline="0" noProof="0" dirty="0">
                <a:ln>
                  <a:noFill/>
                </a:ln>
                <a:solidFill>
                  <a:srgbClr val="002060"/>
                </a:solidFill>
                <a:effectLst/>
                <a:uLnTx/>
                <a:uFillTx/>
                <a:latin typeface="Gill Sans MT" panose="020B0502020104020203"/>
                <a:ea typeface="+mn-ea"/>
                <a:cs typeface="+mn-cs"/>
              </a:rPr>
              <a:t>Classification or personal  information</a:t>
            </a:r>
          </a:p>
          <a:p>
            <a:pPr marL="0" marR="0" lvl="0" indent="0" algn="l" defTabSz="914400" rtl="0" eaLnBrk="1" fontAlgn="auto" latinLnBrk="0" hangingPunct="1">
              <a:lnSpc>
                <a:spcPct val="90000"/>
              </a:lnSpc>
              <a:spcBef>
                <a:spcPts val="1000"/>
              </a:spcBef>
              <a:spcAft>
                <a:spcPts val="0"/>
              </a:spcAft>
              <a:buClr>
                <a:srgbClr val="9BAFB5"/>
              </a:buClr>
              <a:buSzTx/>
              <a:buFontTx/>
              <a:buNone/>
              <a:tabLst/>
              <a:defRPr/>
            </a:pPr>
            <a:r>
              <a:rPr kumimoji="0" lang="en-US" sz="9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Elicit such information as age, educational level, marital status, and income</a:t>
            </a:r>
            <a:endParaRPr kumimoji="0" lang="en-US" sz="74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endParaRPr>
          </a:p>
        </p:txBody>
      </p:sp>
      <p:pic>
        <p:nvPicPr>
          <p:cNvPr id="5" name="Picture 4">
            <a:extLst>
              <a:ext uri="{FF2B5EF4-FFF2-40B4-BE49-F238E27FC236}">
                <a16:creationId xmlns:a16="http://schemas.microsoft.com/office/drawing/2014/main" id="{B73990B4-A66D-4F9B-A6A6-A3D63799EFDA}"/>
              </a:ext>
            </a:extLst>
          </p:cNvPr>
          <p:cNvPicPr>
            <a:picLocks noChangeAspect="1"/>
          </p:cNvPicPr>
          <p:nvPr/>
        </p:nvPicPr>
        <p:blipFill>
          <a:blip r:embed="rId2"/>
          <a:stretch>
            <a:fillRect/>
          </a:stretch>
        </p:blipFill>
        <p:spPr>
          <a:xfrm rot="16200000">
            <a:off x="-693055" y="1259114"/>
            <a:ext cx="6291944" cy="4905830"/>
          </a:xfrm>
          <a:prstGeom prst="rect">
            <a:avLst/>
          </a:prstGeom>
        </p:spPr>
      </p:pic>
      <p:cxnSp>
        <p:nvCxnSpPr>
          <p:cNvPr id="7" name="Straight Arrow Connector 6">
            <a:extLst>
              <a:ext uri="{FF2B5EF4-FFF2-40B4-BE49-F238E27FC236}">
                <a16:creationId xmlns:a16="http://schemas.microsoft.com/office/drawing/2014/main" id="{7A78BBE9-EFB6-45F0-9BB8-9AFC7B1EA2D5}"/>
              </a:ext>
            </a:extLst>
          </p:cNvPr>
          <p:cNvCxnSpPr/>
          <p:nvPr/>
        </p:nvCxnSpPr>
        <p:spPr>
          <a:xfrm flipH="1">
            <a:off x="798286" y="1349829"/>
            <a:ext cx="4107543" cy="35995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768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DCD21-F444-4CBB-8EB6-CB7BB5506018}"/>
              </a:ext>
            </a:extLst>
          </p:cNvPr>
          <p:cNvSpPr>
            <a:spLocks noGrp="1"/>
          </p:cNvSpPr>
          <p:nvPr>
            <p:ph type="title"/>
          </p:nvPr>
        </p:nvSpPr>
        <p:spPr>
          <a:xfrm>
            <a:off x="0" y="0"/>
            <a:ext cx="12192000" cy="725714"/>
          </a:xfrm>
        </p:spPr>
        <p:txBody>
          <a:bodyPr>
            <a:normAutofit fontScale="90000"/>
          </a:bodyPr>
          <a:lstStyle/>
          <a:p>
            <a:r>
              <a:rPr lang="en-US" sz="2800" b="1" i="0" u="none" strike="noStrike" baseline="0" dirty="0">
                <a:solidFill>
                  <a:srgbClr val="C00000"/>
                </a:solidFill>
                <a:latin typeface="CronosPro-Bold"/>
              </a:rPr>
              <a:t> 1. </a:t>
            </a:r>
            <a:r>
              <a:rPr lang="en-US" sz="2800" b="1" i="0" u="none" strike="noStrike" baseline="0" dirty="0">
                <a:solidFill>
                  <a:srgbClr val="C00000"/>
                </a:solidFill>
                <a:latin typeface="Franklin Gothic Demi" panose="020B0703020102020204" pitchFamily="34" charset="0"/>
              </a:rPr>
              <a:t>Content and purpose of the question </a:t>
            </a:r>
            <a:br>
              <a:rPr lang="en-US" sz="2800" b="1" i="0" u="none" strike="noStrike" baseline="0" dirty="0">
                <a:solidFill>
                  <a:srgbClr val="C00000"/>
                </a:solidFill>
                <a:latin typeface="CronosPro-Bold"/>
              </a:rPr>
            </a:br>
            <a:r>
              <a:rPr lang="en-US" sz="2200" b="1" i="0" u="none" strike="noStrike" baseline="0" dirty="0">
                <a:solidFill>
                  <a:srgbClr val="C00000"/>
                </a:solidFill>
                <a:latin typeface="CronosPro-Bold"/>
              </a:rPr>
              <a:t>Subjective feelings such as satisfaction or objective facts such as age</a:t>
            </a:r>
            <a:endParaRPr lang="en-MY" dirty="0">
              <a:solidFill>
                <a:srgbClr val="C00000"/>
              </a:solidFill>
            </a:endParaRPr>
          </a:p>
        </p:txBody>
      </p:sp>
      <p:sp>
        <p:nvSpPr>
          <p:cNvPr id="5" name="TextBox 4">
            <a:extLst>
              <a:ext uri="{FF2B5EF4-FFF2-40B4-BE49-F238E27FC236}">
                <a16:creationId xmlns:a16="http://schemas.microsoft.com/office/drawing/2014/main" id="{2D5F6677-A2EB-4EF2-8975-ED66312F519C}"/>
              </a:ext>
            </a:extLst>
          </p:cNvPr>
          <p:cNvSpPr txBox="1"/>
          <p:nvPr/>
        </p:nvSpPr>
        <p:spPr>
          <a:xfrm>
            <a:off x="4638502" y="725715"/>
            <a:ext cx="7553497" cy="6001643"/>
          </a:xfrm>
          <a:prstGeom prst="rect">
            <a:avLst/>
          </a:prstGeom>
          <a:no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MinionPro-Regular"/>
                <a:ea typeface="+mn-ea"/>
                <a:cs typeface="+mn-cs"/>
              </a:rPr>
              <a:t>The nature of the variable tapped – </a:t>
            </a:r>
            <a:r>
              <a:rPr kumimoji="0" lang="en-US" sz="2400" b="0" i="0" u="none" strike="noStrike" kern="1200" cap="none" spc="0" normalizeH="0" baseline="0" noProof="0" dirty="0">
                <a:ln>
                  <a:noFill/>
                </a:ln>
                <a:solidFill>
                  <a:srgbClr val="C00000"/>
                </a:solidFill>
                <a:effectLst/>
                <a:uLnTx/>
                <a:uFillTx/>
                <a:latin typeface="MinionPro-Regular"/>
                <a:ea typeface="+mn-ea"/>
                <a:cs typeface="+mn-cs"/>
              </a:rPr>
              <a:t>su</a:t>
            </a:r>
            <a:r>
              <a:rPr kumimoji="0" lang="en-US" sz="2400" b="1" i="0" u="none" strike="noStrike" kern="1200" cap="none" spc="0" normalizeH="0" baseline="0" noProof="0" dirty="0">
                <a:ln>
                  <a:noFill/>
                </a:ln>
                <a:solidFill>
                  <a:srgbClr val="C00000"/>
                </a:solidFill>
                <a:effectLst/>
                <a:uLnTx/>
                <a:uFillTx/>
                <a:latin typeface="MinionPro-Regular"/>
                <a:ea typeface="+mn-ea"/>
                <a:cs typeface="+mn-cs"/>
              </a:rPr>
              <a:t>bjective feelings or objective facts</a:t>
            </a:r>
            <a:r>
              <a:rPr kumimoji="0" lang="en-US" sz="2400" b="0" i="0" u="none" strike="noStrike" kern="1200" cap="none" spc="0" normalizeH="0" baseline="0" noProof="0" dirty="0">
                <a:ln>
                  <a:noFill/>
                </a:ln>
                <a:solidFill>
                  <a:srgbClr val="C00000"/>
                </a:solidFill>
                <a:effectLst/>
                <a:uLnTx/>
                <a:uFillTx/>
                <a:latin typeface="MinionPro-Regular"/>
                <a:ea typeface="+mn-ea"/>
                <a:cs typeface="+mn-cs"/>
              </a:rPr>
              <a:t> </a:t>
            </a:r>
            <a:r>
              <a:rPr kumimoji="0" lang="en-US" sz="2400" b="0" i="0" u="none" strike="noStrike" kern="1200" cap="none" spc="0" normalizeH="0" baseline="0" noProof="0" dirty="0">
                <a:ln>
                  <a:noFill/>
                </a:ln>
                <a:solidFill>
                  <a:srgbClr val="002060"/>
                </a:solidFill>
                <a:effectLst/>
                <a:uLnTx/>
                <a:uFillTx/>
                <a:latin typeface="MinionPro-Regular"/>
                <a:ea typeface="+mn-ea"/>
                <a:cs typeface="+mn-cs"/>
              </a:rPr>
              <a:t>– will determine what kinds of questions are asked.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MinionPro-Regula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MinionPro-Regular"/>
                <a:ea typeface="+mn-ea"/>
                <a:cs typeface="+mn-cs"/>
              </a:rPr>
              <a:t>If the variables tapped are of a </a:t>
            </a:r>
            <a:r>
              <a:rPr kumimoji="0" lang="en-US" sz="2400" b="1" i="0" u="none" strike="noStrike" kern="1200" cap="none" spc="0" normalizeH="0" baseline="0" noProof="0" dirty="0">
                <a:ln>
                  <a:noFill/>
                </a:ln>
                <a:solidFill>
                  <a:srgbClr val="C00000"/>
                </a:solidFill>
                <a:effectLst/>
                <a:uLnTx/>
                <a:uFillTx/>
                <a:latin typeface="MinionPro-Regular"/>
                <a:ea typeface="+mn-ea"/>
                <a:cs typeface="+mn-cs"/>
              </a:rPr>
              <a:t>subjective nature </a:t>
            </a:r>
            <a:r>
              <a:rPr kumimoji="0" lang="en-US" sz="2400" b="0" i="0" u="none" strike="noStrike" kern="1200" cap="none" spc="0" normalizeH="0" baseline="0" noProof="0" dirty="0">
                <a:ln>
                  <a:noFill/>
                </a:ln>
                <a:solidFill>
                  <a:srgbClr val="002060"/>
                </a:solidFill>
                <a:effectLst/>
                <a:uLnTx/>
                <a:uFillTx/>
                <a:latin typeface="MinionPro-Regular"/>
                <a:ea typeface="+mn-ea"/>
                <a:cs typeface="+mn-cs"/>
              </a:rPr>
              <a:t>(e.g., satisfaction), where respondents’ beliefs, perceptions, and attitudes are to be measured, the </a:t>
            </a:r>
            <a:r>
              <a:rPr kumimoji="0" lang="en-US" sz="2400" b="0" i="0" u="none" strike="noStrike" kern="1200" cap="none" spc="0" normalizeH="0" baseline="0" noProof="0" dirty="0">
                <a:ln>
                  <a:noFill/>
                </a:ln>
                <a:solidFill>
                  <a:srgbClr val="C00000"/>
                </a:solidFill>
                <a:effectLst/>
                <a:uLnTx/>
                <a:uFillTx/>
                <a:latin typeface="MinionPro-Regular"/>
                <a:ea typeface="+mn-ea"/>
                <a:cs typeface="+mn-cs"/>
              </a:rPr>
              <a:t>questions should tap the dimensions and elements of the concept.</a:t>
            </a:r>
            <a:r>
              <a:rPr kumimoji="0" lang="en-US" sz="2400" b="0" i="0" u="none" strike="noStrike" kern="1200" cap="none" spc="0" normalizeH="0" baseline="0" noProof="0" dirty="0">
                <a:ln>
                  <a:noFill/>
                </a:ln>
                <a:solidFill>
                  <a:srgbClr val="002060"/>
                </a:solidFill>
                <a:effectLst/>
                <a:uLnTx/>
                <a:uFillTx/>
                <a:latin typeface="MinionPro-Regular"/>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MinionPro-Regula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MinionPro-Regular"/>
                <a:ea typeface="+mn-ea"/>
                <a:cs typeface="+mn-cs"/>
              </a:rPr>
              <a:t>Where </a:t>
            </a:r>
            <a:r>
              <a:rPr kumimoji="0" lang="en-US" sz="2400" b="1" i="0" u="none" strike="noStrike" kern="1200" cap="none" spc="0" normalizeH="0" baseline="0" noProof="0" dirty="0">
                <a:ln>
                  <a:noFill/>
                </a:ln>
                <a:solidFill>
                  <a:srgbClr val="C00000"/>
                </a:solidFill>
                <a:effectLst/>
                <a:uLnTx/>
                <a:uFillTx/>
                <a:latin typeface="MinionPro-Regular"/>
                <a:ea typeface="+mn-ea"/>
                <a:cs typeface="+mn-cs"/>
              </a:rPr>
              <a:t>objective variables</a:t>
            </a:r>
            <a:r>
              <a:rPr kumimoji="0" lang="en-US" sz="2400" b="0" i="0" u="none" strike="noStrike" kern="1200" cap="none" spc="0" normalizeH="0" baseline="0" noProof="0" dirty="0">
                <a:ln>
                  <a:noFill/>
                </a:ln>
                <a:solidFill>
                  <a:srgbClr val="002060"/>
                </a:solidFill>
                <a:effectLst/>
                <a:uLnTx/>
                <a:uFillTx/>
                <a:latin typeface="MinionPro-Regular"/>
                <a:ea typeface="+mn-ea"/>
                <a:cs typeface="+mn-cs"/>
              </a:rPr>
              <a:t>, such as age and educational levels of respondents, are tapped, </a:t>
            </a:r>
            <a:r>
              <a:rPr kumimoji="0" lang="en-US" sz="2400" b="0" i="0" u="none" strike="noStrike" kern="1200" cap="none" spc="0" normalizeH="0" baseline="0" noProof="0" dirty="0">
                <a:ln>
                  <a:noFill/>
                </a:ln>
                <a:solidFill>
                  <a:srgbClr val="C00000"/>
                </a:solidFill>
                <a:effectLst/>
                <a:uLnTx/>
                <a:uFillTx/>
                <a:latin typeface="MinionPro-Regular"/>
                <a:ea typeface="+mn-ea"/>
                <a:cs typeface="+mn-cs"/>
              </a:rPr>
              <a:t>a single direct question </a:t>
            </a:r>
            <a:r>
              <a:rPr kumimoji="0" lang="en-US" sz="2400" b="0" i="0" u="none" strike="noStrike" kern="1200" cap="none" spc="0" normalizeH="0" baseline="0" noProof="0" dirty="0">
                <a:ln>
                  <a:noFill/>
                </a:ln>
                <a:solidFill>
                  <a:srgbClr val="002060"/>
                </a:solidFill>
                <a:effectLst/>
                <a:uLnTx/>
                <a:uFillTx/>
                <a:latin typeface="MinionPro-Regular"/>
                <a:ea typeface="+mn-ea"/>
                <a:cs typeface="+mn-cs"/>
              </a:rPr>
              <a:t>– preferably one that has an ordinal scaled set of categories – is appropriate.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MinionPro-Regular"/>
                <a:ea typeface="+mn-ea"/>
                <a:cs typeface="+mn-cs"/>
              </a:rPr>
              <a:t>Thus, the purpose of each question should be carefully considered so that the variables are adequately measured and yet no superfluous </a:t>
            </a:r>
            <a:r>
              <a:rPr kumimoji="0" lang="en-MY" sz="2400" b="0" i="0" u="none" strike="noStrike" kern="1200" cap="none" spc="0" normalizeH="0" baseline="0" noProof="0" dirty="0">
                <a:ln>
                  <a:noFill/>
                </a:ln>
                <a:solidFill>
                  <a:srgbClr val="C00000"/>
                </a:solidFill>
                <a:effectLst/>
                <a:uLnTx/>
                <a:uFillTx/>
                <a:latin typeface="MinionPro-Regular"/>
                <a:ea typeface="+mn-ea"/>
                <a:cs typeface="+mn-cs"/>
              </a:rPr>
              <a:t>questions are asked.</a:t>
            </a:r>
            <a:endParaRPr kumimoji="0" lang="en-MY" sz="2400" b="0" i="0" u="none" strike="noStrike" kern="1200" cap="none" spc="0" normalizeH="0" baseline="0" noProof="0" dirty="0">
              <a:ln>
                <a:noFill/>
              </a:ln>
              <a:solidFill>
                <a:srgbClr val="C00000"/>
              </a:solidFill>
              <a:effectLst/>
              <a:uLnTx/>
              <a:uFillTx/>
              <a:latin typeface="Gill Sans MT" panose="020B0502020104020203"/>
              <a:ea typeface="+mn-ea"/>
              <a:cs typeface="+mn-cs"/>
            </a:endParaRPr>
          </a:p>
        </p:txBody>
      </p:sp>
      <p:pic>
        <p:nvPicPr>
          <p:cNvPr id="6" name="Picture 5">
            <a:extLst>
              <a:ext uri="{FF2B5EF4-FFF2-40B4-BE49-F238E27FC236}">
                <a16:creationId xmlns:a16="http://schemas.microsoft.com/office/drawing/2014/main" id="{70ECBD6A-CF58-4546-9081-727D954D8E7F}"/>
              </a:ext>
            </a:extLst>
          </p:cNvPr>
          <p:cNvPicPr>
            <a:picLocks noChangeAspect="1"/>
          </p:cNvPicPr>
          <p:nvPr/>
        </p:nvPicPr>
        <p:blipFill>
          <a:blip r:embed="rId2"/>
          <a:stretch>
            <a:fillRect/>
          </a:stretch>
        </p:blipFill>
        <p:spPr>
          <a:xfrm rot="16200000">
            <a:off x="-938813" y="1664527"/>
            <a:ext cx="6516126" cy="4638500"/>
          </a:xfrm>
          <a:prstGeom prst="rect">
            <a:avLst/>
          </a:prstGeom>
        </p:spPr>
      </p:pic>
      <p:cxnSp>
        <p:nvCxnSpPr>
          <p:cNvPr id="8" name="Straight Arrow Connector 7">
            <a:extLst>
              <a:ext uri="{FF2B5EF4-FFF2-40B4-BE49-F238E27FC236}">
                <a16:creationId xmlns:a16="http://schemas.microsoft.com/office/drawing/2014/main" id="{F367B484-AF84-4209-B9B5-9BE2A4C2AA32}"/>
              </a:ext>
            </a:extLst>
          </p:cNvPr>
          <p:cNvCxnSpPr/>
          <p:nvPr/>
        </p:nvCxnSpPr>
        <p:spPr>
          <a:xfrm flipH="1">
            <a:off x="827314" y="1915886"/>
            <a:ext cx="3811186" cy="28012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29128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DCD21-F444-4CBB-8EB6-CB7BB5506018}"/>
              </a:ext>
            </a:extLst>
          </p:cNvPr>
          <p:cNvSpPr>
            <a:spLocks noGrp="1"/>
          </p:cNvSpPr>
          <p:nvPr>
            <p:ph type="title"/>
          </p:nvPr>
        </p:nvSpPr>
        <p:spPr>
          <a:xfrm>
            <a:off x="0" y="0"/>
            <a:ext cx="12192000" cy="725714"/>
          </a:xfrm>
        </p:spPr>
        <p:txBody>
          <a:bodyPr>
            <a:normAutofit fontScale="90000"/>
          </a:bodyPr>
          <a:lstStyle/>
          <a:p>
            <a:r>
              <a:rPr lang="en-US" sz="2800" b="1" i="0" u="none" strike="noStrike" baseline="0" dirty="0">
                <a:solidFill>
                  <a:srgbClr val="C00000"/>
                </a:solidFill>
                <a:latin typeface="Franklin Gothic Demi" panose="020B0703020102020204" pitchFamily="34" charset="0"/>
              </a:rPr>
              <a:t>2. Wording and Language</a:t>
            </a:r>
            <a:br>
              <a:rPr lang="en-US" sz="2800" b="1" i="0" u="none" strike="noStrike" baseline="0" dirty="0">
                <a:solidFill>
                  <a:srgbClr val="C00000"/>
                </a:solidFill>
                <a:latin typeface="CronosPro-Bold"/>
              </a:rPr>
            </a:br>
            <a:r>
              <a:rPr lang="en-US" sz="2200" b="1" i="0" u="none" strike="noStrike" baseline="0" dirty="0">
                <a:solidFill>
                  <a:srgbClr val="C00000"/>
                </a:solidFill>
                <a:latin typeface="CronosPro-Bold"/>
              </a:rPr>
              <a:t>Subjective feelings such as satisfaction or objective facts such as age</a:t>
            </a:r>
            <a:endParaRPr lang="en-MY" dirty="0">
              <a:solidFill>
                <a:srgbClr val="C00000"/>
              </a:solidFill>
            </a:endParaRPr>
          </a:p>
        </p:txBody>
      </p:sp>
      <p:sp>
        <p:nvSpPr>
          <p:cNvPr id="5" name="TextBox 4">
            <a:extLst>
              <a:ext uri="{FF2B5EF4-FFF2-40B4-BE49-F238E27FC236}">
                <a16:creationId xmlns:a16="http://schemas.microsoft.com/office/drawing/2014/main" id="{2D5F6677-A2EB-4EF2-8975-ED66312F519C}"/>
              </a:ext>
            </a:extLst>
          </p:cNvPr>
          <p:cNvSpPr txBox="1"/>
          <p:nvPr/>
        </p:nvSpPr>
        <p:spPr>
          <a:xfrm>
            <a:off x="4638503" y="686205"/>
            <a:ext cx="7553497" cy="6186309"/>
          </a:xfrm>
          <a:prstGeom prst="rect">
            <a:avLst/>
          </a:prstGeom>
          <a:noFill/>
          <a:ln>
            <a:solidFill>
              <a:schemeClr val="accent1"/>
            </a:solidFill>
          </a:ln>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C00000"/>
                </a:solidFill>
                <a:effectLst/>
                <a:uLnTx/>
                <a:uFillTx/>
                <a:latin typeface="Gill Sans MT" panose="020B0502020104020203"/>
                <a:ea typeface="+mn-ea"/>
                <a:cs typeface="+mn-cs"/>
              </a:rPr>
              <a:t>The language of the questionnaire should approximate the level of understanding of the respondents</a:t>
            </a:r>
            <a:r>
              <a:rPr kumimoji="0" lang="en-US" sz="2400" b="0" i="0" u="none" strike="noStrike" kern="1200" cap="none" spc="0" normalizeH="0" baseline="0" noProof="0" dirty="0">
                <a:ln>
                  <a:noFill/>
                </a:ln>
                <a:solidFill>
                  <a:srgbClr val="002060"/>
                </a:solidFill>
                <a:effectLst/>
                <a:uLnTx/>
                <a:uFillTx/>
                <a:latin typeface="Gill Sans MT" panose="020B0502020104020203"/>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02060"/>
                </a:solidFill>
                <a:effectLst/>
                <a:uLnTx/>
                <a:uFillTx/>
                <a:latin typeface="Gill Sans MT" panose="020B0502020104020203"/>
                <a:ea typeface="+mn-ea"/>
                <a:cs typeface="+mn-cs"/>
              </a:rPr>
              <a:t>The choice of words will depend on their educational level, the usage of terms and idioms in the culture, and the frames of reference of the respondents.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Gill Sans MT" panose="020B0502020104020203"/>
                <a:ea typeface="+mn-ea"/>
                <a:cs typeface="+mn-cs"/>
              </a:rPr>
              <a:t>Eg</a:t>
            </a:r>
            <a:r>
              <a:rPr kumimoji="0" lang="en-US" sz="2400" b="0" i="0" u="none" strike="noStrike" kern="1200" cap="none" spc="0" normalizeH="0" baseline="0" noProof="0" dirty="0">
                <a:ln>
                  <a:noFill/>
                </a:ln>
                <a:solidFill>
                  <a:srgbClr val="002060"/>
                </a:solidFill>
                <a:effectLst/>
                <a:uLnTx/>
                <a:uFillTx/>
                <a:latin typeface="Gill Sans MT" panose="020B0502020104020203"/>
                <a:ea typeface="+mn-ea"/>
                <a:cs typeface="+mn-cs"/>
              </a:rPr>
              <a:t>:  even when English is the spoken language in two cultures, certain words may be alien to one culture.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02060"/>
                </a:solidFill>
                <a:effectLst/>
                <a:uLnTx/>
                <a:uFillTx/>
                <a:latin typeface="Gill Sans MT" panose="020B0502020104020203"/>
                <a:ea typeface="+mn-ea"/>
                <a:cs typeface="+mn-cs"/>
              </a:rPr>
              <a:t>Thus, it is essential to word the questions in a way that can be understood by the respondent.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02060"/>
                </a:solidFill>
                <a:effectLst/>
                <a:uLnTx/>
                <a:uFillTx/>
                <a:latin typeface="Gill Sans MT" panose="020B0502020104020203"/>
                <a:ea typeface="+mn-ea"/>
                <a:cs typeface="+mn-cs"/>
              </a:rPr>
              <a:t>If some questions are either not understood or are interpreted differently, the researcher will obtain the wrong answers to the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Gill Sans MT" panose="020B0502020104020203"/>
                <a:ea typeface="+mn-ea"/>
                <a:cs typeface="+mn-cs"/>
              </a:rPr>
              <a:t>Hence, the questions asked, the language used, and the wording should be appropriate to tap respondents’ attitudes, perceptions, and feelings.</a:t>
            </a:r>
            <a:endParaRPr kumimoji="0" lang="en-MY" sz="2400" b="0" i="0" u="none" strike="noStrike" kern="1200" cap="none" spc="0" normalizeH="0" baseline="0" noProof="0" dirty="0">
              <a:ln>
                <a:noFill/>
              </a:ln>
              <a:solidFill>
                <a:srgbClr val="C00000"/>
              </a:solidFill>
              <a:effectLst/>
              <a:uLnTx/>
              <a:uFillTx/>
              <a:latin typeface="Gill Sans MT" panose="020B0502020104020203"/>
              <a:ea typeface="+mn-ea"/>
              <a:cs typeface="+mn-cs"/>
            </a:endParaRPr>
          </a:p>
        </p:txBody>
      </p:sp>
      <p:pic>
        <p:nvPicPr>
          <p:cNvPr id="6" name="Picture 5">
            <a:extLst>
              <a:ext uri="{FF2B5EF4-FFF2-40B4-BE49-F238E27FC236}">
                <a16:creationId xmlns:a16="http://schemas.microsoft.com/office/drawing/2014/main" id="{70ECBD6A-CF58-4546-9081-727D954D8E7F}"/>
              </a:ext>
            </a:extLst>
          </p:cNvPr>
          <p:cNvPicPr>
            <a:picLocks noChangeAspect="1"/>
          </p:cNvPicPr>
          <p:nvPr/>
        </p:nvPicPr>
        <p:blipFill>
          <a:blip r:embed="rId2"/>
          <a:stretch>
            <a:fillRect/>
          </a:stretch>
        </p:blipFill>
        <p:spPr>
          <a:xfrm rot="16200000">
            <a:off x="-826722" y="1776618"/>
            <a:ext cx="6291944" cy="4638500"/>
          </a:xfrm>
          <a:prstGeom prst="rect">
            <a:avLst/>
          </a:prstGeom>
        </p:spPr>
      </p:pic>
      <p:cxnSp>
        <p:nvCxnSpPr>
          <p:cNvPr id="8" name="Straight Arrow Connector 7">
            <a:extLst>
              <a:ext uri="{FF2B5EF4-FFF2-40B4-BE49-F238E27FC236}">
                <a16:creationId xmlns:a16="http://schemas.microsoft.com/office/drawing/2014/main" id="{F367B484-AF84-4209-B9B5-9BE2A4C2AA32}"/>
              </a:ext>
            </a:extLst>
          </p:cNvPr>
          <p:cNvCxnSpPr>
            <a:cxnSpLocks/>
          </p:cNvCxnSpPr>
          <p:nvPr/>
        </p:nvCxnSpPr>
        <p:spPr>
          <a:xfrm flipH="1">
            <a:off x="1074057" y="1915886"/>
            <a:ext cx="3564443" cy="22642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081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useBgFill="1">
        <p:nvSpPr>
          <p:cNvPr id="74" name="Rectangle 73">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76" name="Oval 75">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8674" name="Rectangle 2"/>
          <p:cNvSpPr>
            <a:spLocks noGrp="1" noChangeArrowheads="1"/>
          </p:cNvSpPr>
          <p:nvPr>
            <p:ph type="title"/>
          </p:nvPr>
        </p:nvSpPr>
        <p:spPr>
          <a:xfrm>
            <a:off x="973394" y="1402079"/>
            <a:ext cx="4291780" cy="4187559"/>
          </a:xfrm>
          <a:prstGeom prst="ellipse">
            <a:avLst/>
          </a:prstGeom>
          <a:solidFill>
            <a:schemeClr val="accent2">
              <a:lumMod val="75000"/>
            </a:schemeClr>
          </a:solidFill>
          <a:ln>
            <a:noFill/>
          </a:ln>
        </p:spPr>
        <p:txBody>
          <a:bodyPr>
            <a:normAutofit/>
          </a:bodyPr>
          <a:lstStyle/>
          <a:p>
            <a:r>
              <a:rPr lang="en-US" sz="3200" b="1" dirty="0">
                <a:solidFill>
                  <a:srgbClr val="FFFFFF"/>
                </a:solidFill>
                <a:latin typeface="Arial Narrow" panose="020B0606020202030204" pitchFamily="34" charset="0"/>
              </a:rPr>
              <a:t>“Do’s” of </a:t>
            </a:r>
            <a:r>
              <a:rPr lang="en-US" sz="2400" b="1" dirty="0">
                <a:solidFill>
                  <a:srgbClr val="FFFFFF"/>
                </a:solidFill>
                <a:latin typeface="Arial Narrow" panose="020B0606020202030204" pitchFamily="34" charset="0"/>
              </a:rPr>
              <a:t>Questionnaire</a:t>
            </a:r>
            <a:r>
              <a:rPr lang="en-US" b="1" dirty="0">
                <a:solidFill>
                  <a:srgbClr val="FFFFFF"/>
                </a:solidFill>
                <a:latin typeface="Arial Narrow" panose="020B0606020202030204" pitchFamily="34" charset="0"/>
              </a:rPr>
              <a:t> </a:t>
            </a:r>
            <a:r>
              <a:rPr lang="en-US" sz="3200" b="1" dirty="0">
                <a:solidFill>
                  <a:srgbClr val="FFFFFF"/>
                </a:solidFill>
                <a:latin typeface="Arial Narrow" panose="020B0606020202030204" pitchFamily="34" charset="0"/>
              </a:rPr>
              <a:t>Wording</a:t>
            </a:r>
          </a:p>
        </p:txBody>
      </p:sp>
      <p:sp>
        <p:nvSpPr>
          <p:cNvPr id="28675" name="Rectangle 3"/>
          <p:cNvSpPr>
            <a:spLocks noGrp="1" noChangeArrowheads="1"/>
          </p:cNvSpPr>
          <p:nvPr>
            <p:ph type="body" idx="1"/>
          </p:nvPr>
        </p:nvSpPr>
        <p:spPr>
          <a:xfrm>
            <a:off x="5409204" y="-1"/>
            <a:ext cx="6782796" cy="6583681"/>
          </a:xfrm>
        </p:spPr>
        <p:txBody>
          <a:bodyPr anchor="ctr">
            <a:normAutofit/>
          </a:bodyPr>
          <a:lstStyle/>
          <a:p>
            <a:pPr marL="349250" indent="-349250">
              <a:buFontTx/>
              <a:buAutoNum type="arabicPeriod"/>
            </a:pPr>
            <a:r>
              <a:rPr lang="en-US" sz="3200" dirty="0"/>
              <a:t>The question should be </a:t>
            </a:r>
            <a:r>
              <a:rPr lang="en-US" sz="3200" b="1" dirty="0">
                <a:solidFill>
                  <a:srgbClr val="FF0000"/>
                </a:solidFill>
              </a:rPr>
              <a:t>focused</a:t>
            </a:r>
            <a:r>
              <a:rPr lang="en-US" sz="3200" dirty="0">
                <a:solidFill>
                  <a:srgbClr val="FF0000"/>
                </a:solidFill>
              </a:rPr>
              <a:t> on a single issue or topic</a:t>
            </a:r>
            <a:r>
              <a:rPr lang="en-US" sz="3200" dirty="0"/>
              <a:t>. </a:t>
            </a:r>
          </a:p>
          <a:p>
            <a:pPr marL="0" indent="0">
              <a:buNone/>
            </a:pPr>
            <a:r>
              <a:rPr lang="en-US" sz="2800" dirty="0" err="1"/>
              <a:t>Eg</a:t>
            </a:r>
            <a:r>
              <a:rPr lang="en-US" sz="2800" dirty="0"/>
              <a:t>:“What type of hotel do you stay in on a trip?”  Pleasure or business trip? </a:t>
            </a:r>
            <a:r>
              <a:rPr lang="en-US" sz="2800" dirty="0" err="1"/>
              <a:t>En</a:t>
            </a:r>
            <a:r>
              <a:rPr lang="en-US" sz="2800" dirty="0"/>
              <a:t> route or final destination?</a:t>
            </a:r>
          </a:p>
          <a:p>
            <a:pPr marL="0" indent="0">
              <a:buNone/>
            </a:pPr>
            <a:r>
              <a:rPr lang="en-US" sz="3200" dirty="0"/>
              <a:t>2. The question should be </a:t>
            </a:r>
            <a:r>
              <a:rPr lang="en-US" sz="3200" b="1" dirty="0">
                <a:solidFill>
                  <a:srgbClr val="FF0000"/>
                </a:solidFill>
              </a:rPr>
              <a:t>brief.</a:t>
            </a:r>
          </a:p>
          <a:p>
            <a:pPr marL="0" indent="0">
              <a:buNone/>
            </a:pPr>
            <a:r>
              <a:rPr lang="en-US" sz="3200" dirty="0"/>
              <a:t>3. The question should be </a:t>
            </a:r>
          </a:p>
          <a:p>
            <a:pPr marL="0" indent="0">
              <a:buNone/>
            </a:pPr>
            <a:r>
              <a:rPr lang="en-US" sz="3200" dirty="0"/>
              <a:t>    grammatically </a:t>
            </a:r>
            <a:r>
              <a:rPr lang="en-US" sz="3200" b="1" dirty="0">
                <a:solidFill>
                  <a:srgbClr val="FF0000"/>
                </a:solidFill>
              </a:rPr>
              <a:t>simple</a:t>
            </a:r>
            <a:r>
              <a:rPr lang="en-US" sz="3200" dirty="0"/>
              <a:t>, if possible.</a:t>
            </a:r>
          </a:p>
          <a:p>
            <a:pPr marL="0" indent="0">
              <a:buNone/>
            </a:pPr>
            <a:r>
              <a:rPr lang="en-US" sz="3200" dirty="0"/>
              <a:t>4. The question should be </a:t>
            </a:r>
            <a:r>
              <a:rPr lang="en-US" sz="2800" b="1" dirty="0">
                <a:solidFill>
                  <a:srgbClr val="FF0000"/>
                </a:solidFill>
              </a:rPr>
              <a:t>crystal cle</a:t>
            </a:r>
            <a:r>
              <a:rPr lang="en-US" sz="3200" dirty="0">
                <a:solidFill>
                  <a:srgbClr val="FF0000"/>
                </a:solidFill>
              </a:rPr>
              <a:t>ar.</a:t>
            </a:r>
          </a:p>
          <a:p>
            <a:pPr marL="514350" indent="-514350">
              <a:buAutoNum type="arabicPeriod" startAt="5"/>
            </a:pPr>
            <a:r>
              <a:rPr lang="en-US" sz="2800" dirty="0"/>
              <a:t>Target the vocabulary </a:t>
            </a:r>
            <a:r>
              <a:rPr lang="en-US" sz="2800" b="1" dirty="0"/>
              <a:t>and </a:t>
            </a:r>
            <a:r>
              <a:rPr lang="en-US" sz="2800" b="1" dirty="0">
                <a:solidFill>
                  <a:srgbClr val="FF0000"/>
                </a:solidFill>
              </a:rPr>
              <a:t>grammar to the population</a:t>
            </a:r>
            <a:r>
              <a:rPr lang="en-US" sz="2800" dirty="0"/>
              <a:t> be surveyed</a:t>
            </a:r>
          </a:p>
        </p:txBody>
      </p:sp>
      <p:sp>
        <p:nvSpPr>
          <p:cNvPr id="4" name="Date Placeholder 3"/>
          <p:cNvSpPr>
            <a:spLocks noGrp="1"/>
          </p:cNvSpPr>
          <p:nvPr>
            <p:ph type="dt" sz="half" idx="10"/>
          </p:nvPr>
        </p:nvSpPr>
        <p:spPr>
          <a:xfrm>
            <a:off x="470275" y="6236208"/>
            <a:ext cx="2286000" cy="323968"/>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a:ln>
                  <a:noFill/>
                </a:ln>
                <a:solidFill>
                  <a:srgbClr val="FFFFFF">
                    <a:alpha val="70000"/>
                  </a:srgbClr>
                </a:solidFill>
                <a:effectLst/>
                <a:uLnTx/>
                <a:uFillTx/>
                <a:latin typeface="Gill Sans MT" panose="020B0502020104020203"/>
                <a:ea typeface="+mn-ea"/>
                <a:cs typeface="+mn-cs"/>
              </a:rPr>
              <a:t>Ch 11</a:t>
            </a:r>
          </a:p>
        </p:txBody>
      </p:sp>
      <p:sp>
        <p:nvSpPr>
          <p:cNvPr id="6" name="Slide Number Placeholder 5"/>
          <p:cNvSpPr>
            <a:spLocks noGrp="1"/>
          </p:cNvSpPr>
          <p:nvPr>
            <p:ph type="sldNum" sz="quarter" idx="12"/>
          </p:nvPr>
        </p:nvSpPr>
        <p:spPr>
          <a:xfrm>
            <a:off x="10758922" y="6217920"/>
            <a:ext cx="365760" cy="365760"/>
          </a:xfrm>
        </p:spPr>
        <p:txBody>
          <a:bodyP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fld id="{C28312BF-91A8-4332-828D-B784AF7C1AA5}" type="slidenum">
              <a:rPr kumimoji="0" lang="en-US" sz="1100" b="0" i="0" u="none" strike="noStrike" kern="1200" cap="none" spc="0" normalizeH="0" baseline="0" noProof="0">
                <a:ln>
                  <a:noFill/>
                </a:ln>
                <a:solidFill>
                  <a:srgbClr val="FFFFFF"/>
                </a:solidFill>
                <a:effectLst/>
                <a:uLnTx/>
                <a:uFillTx/>
                <a:latin typeface="Gill Sans MT" panose="020B0502020104020203"/>
                <a:ea typeface="+mn-ea"/>
                <a:cs typeface="+mn-cs"/>
              </a:rPr>
              <a:pPr marL="0" marR="0" lvl="0" indent="0" algn="ctr" defTabSz="914400" rtl="0" eaLnBrk="1" fontAlgn="auto" latinLnBrk="0" hangingPunct="1">
                <a:lnSpc>
                  <a:spcPct val="90000"/>
                </a:lnSpc>
                <a:spcBef>
                  <a:spcPts val="0"/>
                </a:spcBef>
                <a:spcAft>
                  <a:spcPts val="600"/>
                </a:spcAft>
                <a:buClrTx/>
                <a:buSzTx/>
                <a:buFontTx/>
                <a:buNone/>
                <a:tabLst/>
                <a:defRPr/>
              </a:pPr>
              <a:t>19</a:t>
            </a:fld>
            <a:endParaRPr kumimoji="0" lang="en-US" sz="11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0" name="TextBox 9">
            <a:extLst>
              <a:ext uri="{FF2B5EF4-FFF2-40B4-BE49-F238E27FC236}">
                <a16:creationId xmlns:a16="http://schemas.microsoft.com/office/drawing/2014/main" id="{E0DF0D9F-3EB1-43D4-9934-9E4CD8E28BDD}"/>
              </a:ext>
            </a:extLst>
          </p:cNvPr>
          <p:cNvSpPr txBox="1"/>
          <p:nvPr/>
        </p:nvSpPr>
        <p:spPr>
          <a:xfrm>
            <a:off x="0" y="6298566"/>
            <a:ext cx="12191999" cy="523220"/>
          </a:xfrm>
          <a:prstGeom prst="rect">
            <a:avLst/>
          </a:prstGeom>
          <a:solidFill>
            <a:schemeClr val="accent2"/>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Gill Sans MT" panose="020B0502020104020203"/>
                <a:ea typeface="+mn-ea"/>
                <a:cs typeface="+mn-cs"/>
              </a:rPr>
              <a:t>Make sure it is absolutely clear what you are asking and how you want it answered</a:t>
            </a:r>
            <a:r>
              <a:rPr kumimoji="0" lang="en-US" sz="2400" b="0" i="0" u="none" strike="noStrike" kern="1200" cap="none" spc="0" normalizeH="0" baseline="0" noProof="0" dirty="0">
                <a:ln>
                  <a:noFill/>
                </a:ln>
                <a:solidFill>
                  <a:srgbClr val="000000"/>
                </a:solidFill>
                <a:effectLst/>
                <a:uLnTx/>
                <a:uFillTx/>
                <a:latin typeface="Gill Sans MT" panose="020B0502020104020203"/>
                <a:ea typeface="+mn-ea"/>
                <a:cs typeface="+mn-cs"/>
              </a:rPr>
              <a:t>.</a:t>
            </a:r>
          </a:p>
        </p:txBody>
      </p:sp>
    </p:spTree>
    <p:extLst>
      <p:ext uri="{BB962C8B-B14F-4D97-AF65-F5344CB8AC3E}">
        <p14:creationId xmlns:p14="http://schemas.microsoft.com/office/powerpoint/2010/main" val="2275688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3418ADF-358F-4647-A511-FCFFEDA83429}"/>
              </a:ext>
            </a:extLst>
          </p:cNvPr>
          <p:cNvSpPr>
            <a:spLocks noGrp="1"/>
          </p:cNvSpPr>
          <p:nvPr>
            <p:ph type="title"/>
          </p:nvPr>
        </p:nvSpPr>
        <p:spPr>
          <a:xfrm>
            <a:off x="27896" y="4057257"/>
            <a:ext cx="4500562" cy="1562959"/>
          </a:xfrm>
        </p:spPr>
        <p:txBody>
          <a:bodyPr/>
          <a:lstStyle/>
          <a:p>
            <a:r>
              <a:rPr lang="en-US" dirty="0"/>
              <a:t>What is a Questionnaire</a:t>
            </a:r>
          </a:p>
        </p:txBody>
      </p:sp>
      <p:pic>
        <p:nvPicPr>
          <p:cNvPr id="18" name="Picture Placeholder 17" descr="A group of people sitting at a table">
            <a:extLst>
              <a:ext uri="{FF2B5EF4-FFF2-40B4-BE49-F238E27FC236}">
                <a16:creationId xmlns:a16="http://schemas.microsoft.com/office/drawing/2014/main" id="{E2536017-F539-430C-A901-70AB81CA612A}"/>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t="42" b="42"/>
          <a:stretch/>
        </p:blipFill>
        <p:spPr>
          <a:xfrm>
            <a:off x="0" y="0"/>
            <a:ext cx="3054096" cy="3776472"/>
          </a:xfrm>
        </p:spPr>
      </p:pic>
      <p:pic>
        <p:nvPicPr>
          <p:cNvPr id="20" name="Picture Placeholder 19" descr="Data Points Digital background">
            <a:extLst>
              <a:ext uri="{FF2B5EF4-FFF2-40B4-BE49-F238E27FC236}">
                <a16:creationId xmlns:a16="http://schemas.microsoft.com/office/drawing/2014/main" id="{528A7D8D-1AB5-46C4-93FA-D92C2FD51692}"/>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t="42" b="42"/>
          <a:stretch/>
        </p:blipFill>
        <p:spPr>
          <a:xfrm>
            <a:off x="3054096" y="0"/>
            <a:ext cx="3054096" cy="3776472"/>
          </a:xfrm>
        </p:spPr>
      </p:pic>
      <p:pic>
        <p:nvPicPr>
          <p:cNvPr id="25" name="Picture Placeholder 24" descr="Digital Graph Screen">
            <a:extLst>
              <a:ext uri="{FF2B5EF4-FFF2-40B4-BE49-F238E27FC236}">
                <a16:creationId xmlns:a16="http://schemas.microsoft.com/office/drawing/2014/main" id="{B7353C46-ACC1-4078-85C2-26B57B0E58B7}"/>
              </a:ext>
            </a:extLst>
          </p:cNvPr>
          <p:cNvPicPr>
            <a:picLocks noGrp="1" noChangeAspect="1"/>
          </p:cNvPicPr>
          <p:nvPr>
            <p:ph type="pic" sz="quarter" idx="16"/>
          </p:nvPr>
        </p:nvPicPr>
        <p:blipFill rotWithShape="1">
          <a:blip r:embed="rId5" cstate="screen">
            <a:extLst>
              <a:ext uri="{28A0092B-C50C-407E-A947-70E740481C1C}">
                <a14:useLocalDpi xmlns:a14="http://schemas.microsoft.com/office/drawing/2010/main" val="0"/>
              </a:ext>
            </a:extLst>
          </a:blip>
          <a:srcRect t="42" b="42"/>
          <a:stretch/>
        </p:blipFill>
        <p:spPr>
          <a:xfrm>
            <a:off x="9137904" y="0"/>
            <a:ext cx="3054096" cy="3776472"/>
          </a:xfrm>
        </p:spPr>
      </p:pic>
      <p:sp>
        <p:nvSpPr>
          <p:cNvPr id="4" name="Date Placeholder 3">
            <a:extLst>
              <a:ext uri="{FF2B5EF4-FFF2-40B4-BE49-F238E27FC236}">
                <a16:creationId xmlns:a16="http://schemas.microsoft.com/office/drawing/2014/main" id="{0C329F70-04F7-4C70-BCF8-D4371F54EF2F}"/>
              </a:ext>
            </a:extLst>
          </p:cNvPr>
          <p:cNvSpPr>
            <a:spLocks noGrp="1"/>
          </p:cNvSpPr>
          <p:nvPr>
            <p:ph type="dt" sz="half" idx="10"/>
          </p:nvPr>
        </p:nvSpPr>
        <p:spPr>
          <a:xfrm>
            <a:off x="550863" y="6507212"/>
            <a:ext cx="2628900" cy="15388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65000"/>
                    <a:alpha val="80000"/>
                  </a:prstClr>
                </a:solidFill>
                <a:effectLst/>
                <a:uLnTx/>
                <a:uFillTx/>
                <a:latin typeface="Gill Sans MT"/>
                <a:ea typeface="+mn-ea"/>
                <a:cs typeface="+mn-cs"/>
              </a:rPr>
              <a:t>Tuesday, February 2, 20XX</a:t>
            </a:r>
            <a:endParaRPr kumimoji="0" lang="en-US" sz="1000" b="0" i="0" u="none" strike="noStrike" kern="1200" cap="none" spc="0" normalizeH="0" baseline="0" noProof="0" dirty="0">
              <a:ln>
                <a:noFill/>
              </a:ln>
              <a:solidFill>
                <a:prstClr val="white">
                  <a:lumMod val="65000"/>
                  <a:alpha val="80000"/>
                </a:prstClr>
              </a:solidFill>
              <a:effectLst/>
              <a:uLnTx/>
              <a:uFillTx/>
              <a:latin typeface="Gill Sans MT"/>
              <a:ea typeface="+mn-ea"/>
              <a:cs typeface="+mn-cs"/>
            </a:endParaRPr>
          </a:p>
        </p:txBody>
      </p:sp>
      <p:sp>
        <p:nvSpPr>
          <p:cNvPr id="5" name="Footer Placeholder 4">
            <a:extLst>
              <a:ext uri="{FF2B5EF4-FFF2-40B4-BE49-F238E27FC236}">
                <a16:creationId xmlns:a16="http://schemas.microsoft.com/office/drawing/2014/main" id="{06A3302E-502D-4151-81C9-5FD6AF9596D6}"/>
              </a:ext>
            </a:extLst>
          </p:cNvPr>
          <p:cNvSpPr>
            <a:spLocks noGrp="1"/>
          </p:cNvSpPr>
          <p:nvPr>
            <p:ph type="ftr" sz="quarter" idx="11"/>
          </p:nvPr>
        </p:nvSpPr>
        <p:spPr>
          <a:xfrm>
            <a:off x="3359150" y="6507212"/>
            <a:ext cx="6379210" cy="15388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65000"/>
                    <a:alpha val="80000"/>
                  </a:prstClr>
                </a:solidFill>
                <a:effectLst/>
                <a:uLnTx/>
                <a:uFillTx/>
                <a:latin typeface="Gill Sans MT"/>
                <a:ea typeface="+mn-ea"/>
                <a:cs typeface="+mn-cs"/>
              </a:rPr>
              <a:t>Sample Footer Text</a:t>
            </a:r>
          </a:p>
        </p:txBody>
      </p:sp>
      <p:sp>
        <p:nvSpPr>
          <p:cNvPr id="6" name="Slide Number Placeholder 5">
            <a:extLst>
              <a:ext uri="{FF2B5EF4-FFF2-40B4-BE49-F238E27FC236}">
                <a16:creationId xmlns:a16="http://schemas.microsoft.com/office/drawing/2014/main" id="{9ED907F8-C614-4D59-A03F-BF9CD5E35703}"/>
              </a:ext>
            </a:extLst>
          </p:cNvPr>
          <p:cNvSpPr>
            <a:spLocks noGrp="1"/>
          </p:cNvSpPr>
          <p:nvPr>
            <p:ph type="sldNum" sz="quarter" idx="12"/>
          </p:nvPr>
        </p:nvSpPr>
        <p:spPr>
          <a:xfrm>
            <a:off x="9948863" y="6507212"/>
            <a:ext cx="169227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A1B0FB-D917-4C8C-928F-313BD683BF39}" type="slidenum">
              <a:rPr kumimoji="0" lang="en-US" sz="1000" b="0" i="0" u="none" strike="noStrike" kern="1200" cap="none" spc="0" normalizeH="0" baseline="0" noProof="0" smtClean="0">
                <a:ln>
                  <a:noFill/>
                </a:ln>
                <a:solidFill>
                  <a:prstClr val="white">
                    <a:lumMod val="65000"/>
                    <a:alpha val="80000"/>
                  </a:prstClr>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a:ln>
                <a:noFill/>
              </a:ln>
              <a:solidFill>
                <a:prstClr val="white">
                  <a:lumMod val="65000"/>
                  <a:alpha val="80000"/>
                </a:prstClr>
              </a:solidFill>
              <a:effectLst/>
              <a:uLnTx/>
              <a:uFillTx/>
              <a:latin typeface="Gill Sans MT"/>
              <a:ea typeface="+mn-ea"/>
              <a:cs typeface="+mn-cs"/>
            </a:endParaRPr>
          </a:p>
        </p:txBody>
      </p:sp>
      <p:pic>
        <p:nvPicPr>
          <p:cNvPr id="23" name="Picture Placeholder 22" descr="A person drawing on a white board">
            <a:extLst>
              <a:ext uri="{FF2B5EF4-FFF2-40B4-BE49-F238E27FC236}">
                <a16:creationId xmlns:a16="http://schemas.microsoft.com/office/drawing/2014/main" id="{2B3C4F95-A0FA-45D9-BF43-1C398F65B891}"/>
              </a:ext>
            </a:extLst>
          </p:cNvPr>
          <p:cNvPicPr>
            <a:picLocks noGrp="1" noChangeAspect="1"/>
          </p:cNvPicPr>
          <p:nvPr>
            <p:ph type="pic" sz="quarter" idx="15"/>
          </p:nvPr>
        </p:nvPicPr>
        <p:blipFill rotWithShape="1">
          <a:blip r:embed="rId6" cstate="screen">
            <a:extLst>
              <a:ext uri="{28A0092B-C50C-407E-A947-70E740481C1C}">
                <a14:useLocalDpi xmlns:a14="http://schemas.microsoft.com/office/drawing/2010/main" val="0"/>
              </a:ext>
            </a:extLst>
          </a:blip>
          <a:srcRect t="42" b="42"/>
          <a:stretch/>
        </p:blipFill>
        <p:spPr>
          <a:xfrm>
            <a:off x="6083808" y="0"/>
            <a:ext cx="3054096" cy="3776472"/>
          </a:xfrm>
        </p:spPr>
      </p:pic>
      <p:sp>
        <p:nvSpPr>
          <p:cNvPr id="12" name="Content Placeholder 11">
            <a:extLst>
              <a:ext uri="{FF2B5EF4-FFF2-40B4-BE49-F238E27FC236}">
                <a16:creationId xmlns:a16="http://schemas.microsoft.com/office/drawing/2014/main" id="{E5127060-CDBF-435F-9009-A5451CCE305D}"/>
              </a:ext>
            </a:extLst>
          </p:cNvPr>
          <p:cNvSpPr>
            <a:spLocks noGrp="1"/>
          </p:cNvSpPr>
          <p:nvPr>
            <p:ph sz="quarter" idx="15"/>
          </p:nvPr>
        </p:nvSpPr>
        <p:spPr>
          <a:xfrm>
            <a:off x="4528458" y="3776472"/>
            <a:ext cx="7663542" cy="2927640"/>
          </a:xfrm>
          <a:noFill/>
        </p:spPr>
        <p:txBody>
          <a:bodyPr>
            <a:normAutofit fontScale="92500"/>
          </a:bodyPr>
          <a:lstStyle/>
          <a:p>
            <a:r>
              <a:rPr lang="en-US" sz="2400" dirty="0"/>
              <a:t>Questionnaire as a general term to include all methods of data collection in which each person is asked to respond to the same set of questions in a predetermined order (De Vaus 2014). </a:t>
            </a:r>
          </a:p>
          <a:p>
            <a:r>
              <a:rPr lang="en-US" sz="2400" dirty="0"/>
              <a:t>A questionnaire is a preformulated written set of questions to which respondents record their answers, usually within rather closely defined alternatives (Sekaran and Bougie, 2016)</a:t>
            </a:r>
          </a:p>
          <a:p>
            <a:endParaRPr lang="en-US" dirty="0"/>
          </a:p>
        </p:txBody>
      </p:sp>
    </p:spTree>
    <p:extLst>
      <p:ext uri="{BB962C8B-B14F-4D97-AF65-F5344CB8AC3E}">
        <p14:creationId xmlns:p14="http://schemas.microsoft.com/office/powerpoint/2010/main" val="961237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useBgFill="1">
        <p:nvSpPr>
          <p:cNvPr id="74" name="Rectangle 73">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76" name="Oval 75">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8674" name="Rectangle 2"/>
          <p:cNvSpPr>
            <a:spLocks noGrp="1" noChangeArrowheads="1"/>
          </p:cNvSpPr>
          <p:nvPr>
            <p:ph type="title"/>
          </p:nvPr>
        </p:nvSpPr>
        <p:spPr>
          <a:xfrm>
            <a:off x="973394" y="1402079"/>
            <a:ext cx="4291780" cy="4187559"/>
          </a:xfrm>
          <a:prstGeom prst="ellipse">
            <a:avLst/>
          </a:prstGeom>
          <a:solidFill>
            <a:schemeClr val="accent2">
              <a:lumMod val="75000"/>
            </a:schemeClr>
          </a:solidFill>
          <a:ln>
            <a:noFill/>
          </a:ln>
        </p:spPr>
        <p:txBody>
          <a:bodyPr>
            <a:normAutofit/>
          </a:bodyPr>
          <a:lstStyle/>
          <a:p>
            <a:r>
              <a:rPr lang="en-US" sz="6000" b="1" dirty="0">
                <a:solidFill>
                  <a:srgbClr val="FF0000"/>
                </a:solidFill>
                <a:latin typeface="Arial Narrow" panose="020B0606020202030204" pitchFamily="34" charset="0"/>
              </a:rPr>
              <a:t>Avoid</a:t>
            </a:r>
          </a:p>
        </p:txBody>
      </p:sp>
      <p:sp>
        <p:nvSpPr>
          <p:cNvPr id="28675" name="Rectangle 3"/>
          <p:cNvSpPr>
            <a:spLocks noGrp="1" noChangeArrowheads="1"/>
          </p:cNvSpPr>
          <p:nvPr>
            <p:ph type="body" idx="1"/>
          </p:nvPr>
        </p:nvSpPr>
        <p:spPr>
          <a:xfrm>
            <a:off x="5591694" y="-1"/>
            <a:ext cx="6600305" cy="6857999"/>
          </a:xfrm>
        </p:spPr>
        <p:txBody>
          <a:bodyPr anchor="ctr">
            <a:normAutofit fontScale="77500" lnSpcReduction="20000"/>
          </a:bodyPr>
          <a:lstStyle/>
          <a:p>
            <a:pPr marL="0" indent="0">
              <a:buNone/>
            </a:pPr>
            <a:endParaRPr lang="en-US" sz="3200" dirty="0">
              <a:solidFill>
                <a:schemeClr val="tx1"/>
              </a:solidFill>
            </a:endParaRPr>
          </a:p>
          <a:p>
            <a:pPr marL="514350" indent="-514350">
              <a:buFont typeface="+mj-lt"/>
              <a:buAutoNum type="arabicPeriod"/>
            </a:pPr>
            <a:endParaRPr lang="en-US" sz="3200" dirty="0">
              <a:solidFill>
                <a:schemeClr val="tx1"/>
              </a:solidFill>
            </a:endParaRPr>
          </a:p>
          <a:p>
            <a:pPr marL="514350" indent="-514350">
              <a:buFont typeface="+mj-lt"/>
              <a:buAutoNum type="arabicPeriod"/>
            </a:pPr>
            <a:endParaRPr lang="en-US" sz="3600" dirty="0">
              <a:solidFill>
                <a:schemeClr val="tx1"/>
              </a:solidFill>
            </a:endParaRPr>
          </a:p>
          <a:p>
            <a:pPr marL="514350" indent="-514350">
              <a:lnSpc>
                <a:spcPct val="120000"/>
              </a:lnSpc>
              <a:buFont typeface="+mj-lt"/>
              <a:buAutoNum type="arabicPeriod"/>
            </a:pPr>
            <a:r>
              <a:rPr lang="en-US" sz="3500" dirty="0">
                <a:solidFill>
                  <a:schemeClr val="tx1"/>
                </a:solidFill>
              </a:rPr>
              <a:t>Avoid unnecessary </a:t>
            </a:r>
            <a:r>
              <a:rPr lang="en-US" sz="3500" dirty="0">
                <a:solidFill>
                  <a:srgbClr val="FF0000"/>
                </a:solidFill>
              </a:rPr>
              <a:t>abbreviations or jargons</a:t>
            </a:r>
          </a:p>
          <a:p>
            <a:pPr marL="514350" indent="-514350">
              <a:lnSpc>
                <a:spcPct val="120000"/>
              </a:lnSpc>
              <a:buFont typeface="+mj-lt"/>
              <a:buAutoNum type="arabicPeriod"/>
            </a:pPr>
            <a:r>
              <a:rPr lang="en-US" sz="3500" dirty="0">
                <a:solidFill>
                  <a:srgbClr val="FF0000"/>
                </a:solidFill>
              </a:rPr>
              <a:t>Avoid ambiguity, confusion, and vagueness</a:t>
            </a:r>
            <a:r>
              <a:rPr lang="en-US" sz="3500" dirty="0">
                <a:solidFill>
                  <a:schemeClr val="tx1"/>
                </a:solidFill>
              </a:rPr>
              <a:t>. </a:t>
            </a:r>
          </a:p>
          <a:p>
            <a:pPr marL="514350" indent="-514350">
              <a:lnSpc>
                <a:spcPct val="120000"/>
              </a:lnSpc>
              <a:buFont typeface="+mj-lt"/>
              <a:buAutoNum type="arabicPeriod"/>
            </a:pPr>
            <a:r>
              <a:rPr lang="en-US" altLang="en-US" sz="3500" dirty="0">
                <a:cs typeface="Arial" panose="020B0604020202020204" pitchFamily="34" charset="0"/>
              </a:rPr>
              <a:t>Avoid </a:t>
            </a:r>
            <a:r>
              <a:rPr lang="en-US" altLang="en-US" sz="3500" dirty="0">
                <a:solidFill>
                  <a:srgbClr val="FF0000"/>
                </a:solidFill>
                <a:cs typeface="Arial" panose="020B0604020202020204" pitchFamily="34" charset="0"/>
              </a:rPr>
              <a:t>emotional language/loaded</a:t>
            </a:r>
          </a:p>
          <a:p>
            <a:pPr marL="514350" indent="-514350">
              <a:lnSpc>
                <a:spcPct val="120000"/>
              </a:lnSpc>
              <a:buFont typeface="+mj-lt"/>
              <a:buAutoNum type="arabicPeriod"/>
            </a:pPr>
            <a:r>
              <a:rPr lang="en-US" altLang="en-US" sz="3500" dirty="0">
                <a:cs typeface="Arial" panose="020B0604020202020204" pitchFamily="34" charset="0"/>
              </a:rPr>
              <a:t>Avoid </a:t>
            </a:r>
            <a:r>
              <a:rPr lang="en-US" altLang="en-US" sz="3500" dirty="0">
                <a:solidFill>
                  <a:srgbClr val="FF0000"/>
                </a:solidFill>
                <a:cs typeface="Arial" panose="020B0604020202020204" pitchFamily="34" charset="0"/>
              </a:rPr>
              <a:t>prestige bias/socially de</a:t>
            </a:r>
            <a:r>
              <a:rPr lang="en-US" altLang="en-US" sz="3500" dirty="0">
                <a:cs typeface="Arial" panose="020B0604020202020204" pitchFamily="34" charset="0"/>
              </a:rPr>
              <a:t>sirable questions </a:t>
            </a:r>
          </a:p>
          <a:p>
            <a:pPr marL="457200" lvl="2" indent="0">
              <a:lnSpc>
                <a:spcPct val="120000"/>
              </a:lnSpc>
              <a:buNone/>
            </a:pPr>
            <a:r>
              <a:rPr lang="en-US" altLang="en-US" sz="3500" dirty="0">
                <a:cs typeface="Arial" panose="020B0604020202020204" pitchFamily="34" charset="0"/>
              </a:rPr>
              <a:t>Watch for prestige markers that cue the respondent to give the "right" answer. </a:t>
            </a:r>
          </a:p>
          <a:p>
            <a:pPr marL="514350" indent="-514350">
              <a:lnSpc>
                <a:spcPct val="120000"/>
              </a:lnSpc>
              <a:buFont typeface="+mj-lt"/>
              <a:buAutoNum type="arabicPeriod"/>
            </a:pPr>
            <a:r>
              <a:rPr lang="en-US" altLang="en-US" sz="3500" dirty="0">
                <a:cs typeface="Arial" panose="020B0604020202020204" pitchFamily="34" charset="0"/>
              </a:rPr>
              <a:t>Avoid </a:t>
            </a:r>
            <a:r>
              <a:rPr lang="en-US" altLang="en-US" sz="3500" b="1" dirty="0">
                <a:solidFill>
                  <a:srgbClr val="FF0000"/>
                </a:solidFill>
                <a:cs typeface="Arial" panose="020B0604020202020204" pitchFamily="34" charset="0"/>
              </a:rPr>
              <a:t>leading</a:t>
            </a:r>
            <a:r>
              <a:rPr lang="en-US" altLang="en-US" sz="3500" dirty="0">
                <a:cs typeface="Arial" panose="020B0604020202020204" pitchFamily="34" charset="0"/>
              </a:rPr>
              <a:t> questions</a:t>
            </a:r>
          </a:p>
          <a:p>
            <a:pPr marL="514350" indent="-514350">
              <a:lnSpc>
                <a:spcPct val="120000"/>
              </a:lnSpc>
              <a:buFont typeface="+mj-lt"/>
              <a:buAutoNum type="arabicPeriod"/>
            </a:pPr>
            <a:r>
              <a:rPr lang="en-US" altLang="en-US" sz="3500" dirty="0">
                <a:cs typeface="Arial" panose="020B0604020202020204" pitchFamily="34" charset="0"/>
              </a:rPr>
              <a:t>Avoid </a:t>
            </a:r>
            <a:r>
              <a:rPr lang="en-US" altLang="en-US" sz="3500" dirty="0">
                <a:solidFill>
                  <a:srgbClr val="FF0000"/>
                </a:solidFill>
                <a:cs typeface="Arial" panose="020B0604020202020204" pitchFamily="34" charset="0"/>
              </a:rPr>
              <a:t>double barreled </a:t>
            </a:r>
            <a:r>
              <a:rPr lang="en-US" altLang="en-US" sz="3500" dirty="0">
                <a:cs typeface="Arial" panose="020B0604020202020204" pitchFamily="34" charset="0"/>
              </a:rPr>
              <a:t>questions</a:t>
            </a:r>
          </a:p>
          <a:p>
            <a:pPr marL="514350" indent="-514350">
              <a:buFont typeface="+mj-lt"/>
              <a:buAutoNum type="arabicPeriod"/>
            </a:pPr>
            <a:endParaRPr lang="en-US" sz="3200" dirty="0">
              <a:solidFill>
                <a:schemeClr val="tx1"/>
              </a:solidFill>
            </a:endParaRPr>
          </a:p>
          <a:p>
            <a:pPr marL="0" indent="0">
              <a:buNone/>
            </a:pPr>
            <a:endParaRPr lang="en-US" sz="3200" dirty="0">
              <a:solidFill>
                <a:srgbClr val="FF0000"/>
              </a:solidFill>
            </a:endParaRPr>
          </a:p>
          <a:p>
            <a:pPr marL="0" indent="0">
              <a:buNone/>
            </a:pPr>
            <a:endParaRPr lang="en-US" sz="3200" dirty="0">
              <a:solidFill>
                <a:srgbClr val="FF0000"/>
              </a:solidFill>
            </a:endParaRPr>
          </a:p>
          <a:p>
            <a:pPr marL="349250" indent="-349250"/>
            <a:endParaRPr lang="en-US" dirty="0"/>
          </a:p>
        </p:txBody>
      </p:sp>
      <p:sp>
        <p:nvSpPr>
          <p:cNvPr id="4" name="Date Placeholder 3"/>
          <p:cNvSpPr>
            <a:spLocks noGrp="1"/>
          </p:cNvSpPr>
          <p:nvPr>
            <p:ph type="dt" sz="half" idx="10"/>
          </p:nvPr>
        </p:nvSpPr>
        <p:spPr>
          <a:xfrm>
            <a:off x="470275" y="6236208"/>
            <a:ext cx="2286000" cy="323968"/>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a:ln>
                  <a:noFill/>
                </a:ln>
                <a:solidFill>
                  <a:srgbClr val="FFFFFF">
                    <a:alpha val="70000"/>
                  </a:srgbClr>
                </a:solidFill>
                <a:effectLst/>
                <a:uLnTx/>
                <a:uFillTx/>
                <a:latin typeface="Gill Sans MT" panose="020B0502020104020203"/>
                <a:ea typeface="+mn-ea"/>
                <a:cs typeface="+mn-cs"/>
              </a:rPr>
              <a:t>Ch 11</a:t>
            </a:r>
          </a:p>
        </p:txBody>
      </p:sp>
      <p:sp>
        <p:nvSpPr>
          <p:cNvPr id="6" name="Slide Number Placeholder 5"/>
          <p:cNvSpPr>
            <a:spLocks noGrp="1"/>
          </p:cNvSpPr>
          <p:nvPr>
            <p:ph type="sldNum" sz="quarter" idx="12"/>
          </p:nvPr>
        </p:nvSpPr>
        <p:spPr>
          <a:xfrm>
            <a:off x="10758922" y="6217920"/>
            <a:ext cx="365760" cy="365760"/>
          </a:xfrm>
        </p:spPr>
        <p:txBody>
          <a:bodyP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fld id="{C28312BF-91A8-4332-828D-B784AF7C1AA5}" type="slidenum">
              <a:rPr kumimoji="0" lang="en-US" sz="1100" b="0" i="0" u="none" strike="noStrike" kern="1200" cap="none" spc="0" normalizeH="0" baseline="0" noProof="0">
                <a:ln>
                  <a:noFill/>
                </a:ln>
                <a:solidFill>
                  <a:srgbClr val="FFFFFF"/>
                </a:solidFill>
                <a:effectLst/>
                <a:uLnTx/>
                <a:uFillTx/>
                <a:latin typeface="Gill Sans MT" panose="020B0502020104020203"/>
                <a:ea typeface="+mn-ea"/>
                <a:cs typeface="+mn-cs"/>
              </a:rPr>
              <a:pPr marL="0" marR="0" lvl="0" indent="0" algn="ctr" defTabSz="914400" rtl="0" eaLnBrk="1" fontAlgn="auto" latinLnBrk="0" hangingPunct="1">
                <a:lnSpc>
                  <a:spcPct val="90000"/>
                </a:lnSpc>
                <a:spcBef>
                  <a:spcPts val="0"/>
                </a:spcBef>
                <a:spcAft>
                  <a:spcPts val="600"/>
                </a:spcAft>
                <a:buClrTx/>
                <a:buSzTx/>
                <a:buFontTx/>
                <a:buNone/>
                <a:tabLst/>
                <a:defRPr/>
              </a:pPr>
              <a:t>20</a:t>
            </a:fld>
            <a:endParaRPr kumimoji="0" lang="en-US" sz="11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0287185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044363" cy="609600"/>
          </a:xfrm>
        </p:spPr>
        <p:txBody>
          <a:bodyPr>
            <a:normAutofit fontScale="90000"/>
          </a:bodyPr>
          <a:lstStyle/>
          <a:p>
            <a:r>
              <a:rPr lang="en-GB" sz="3600" b="1" dirty="0">
                <a:solidFill>
                  <a:srgbClr val="FF0000"/>
                </a:solidFill>
                <a:latin typeface="Bahnschrift SemiBold" panose="020B0502040204020203" pitchFamily="34" charset="0"/>
              </a:rPr>
              <a:t>3. Types of questions </a:t>
            </a:r>
            <a:r>
              <a:rPr lang="en-GB" b="1" dirty="0">
                <a:solidFill>
                  <a:srgbClr val="FF0000"/>
                </a:solidFill>
              </a:rPr>
              <a:t>– </a:t>
            </a:r>
            <a:r>
              <a:rPr lang="en-GB" b="1" dirty="0">
                <a:solidFill>
                  <a:srgbClr val="002060"/>
                </a:solidFill>
              </a:rPr>
              <a:t>Open and Closed questions</a:t>
            </a:r>
          </a:p>
        </p:txBody>
      </p:sp>
      <p:sp>
        <p:nvSpPr>
          <p:cNvPr id="3" name="Footer Placeholder 2"/>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Gill Sans MT" panose="020B0502020104020203"/>
                <a:ea typeface="+mn-ea"/>
                <a:cs typeface="+mn-cs"/>
              </a:rPr>
              <a:t>Dr Jugindar Singh</a:t>
            </a:r>
          </a:p>
        </p:txBody>
      </p:sp>
      <p:pic>
        <p:nvPicPr>
          <p:cNvPr id="1026" name="Picture 2" descr="closed 5 point scale">
            <a:extLst>
              <a:ext uri="{FF2B5EF4-FFF2-40B4-BE49-F238E27FC236}">
                <a16:creationId xmlns:a16="http://schemas.microsoft.com/office/drawing/2014/main" id="{0661B6D0-950B-4045-A294-A3F66A8C85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2181" y="679728"/>
            <a:ext cx="6169819" cy="272962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63C56D8-11A3-4C25-9BDD-635762A8903F}"/>
              </a:ext>
            </a:extLst>
          </p:cNvPr>
          <p:cNvSpPr txBox="1"/>
          <p:nvPr/>
        </p:nvSpPr>
        <p:spPr>
          <a:xfrm>
            <a:off x="0" y="522514"/>
            <a:ext cx="5936343" cy="3477875"/>
          </a:xfrm>
          <a:prstGeom prst="rect">
            <a:avLst/>
          </a:prstGeom>
          <a:no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Gill Sans MT" panose="020B0502020104020203"/>
                <a:ea typeface="+mn-ea"/>
                <a:cs typeface="+mn-cs"/>
              </a:rPr>
              <a:t>Closed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Gill Sans MT" panose="020B0502020104020203"/>
                <a:ea typeface="+mn-ea"/>
                <a:cs typeface="+mn-cs"/>
              </a:rPr>
              <a:t>A</a:t>
            </a:r>
            <a:r>
              <a:rPr kumimoji="0" lang="en-US" sz="2400" b="0" i="0" u="none" strike="noStrike" kern="1200" cap="none" spc="0" normalizeH="0" baseline="0" noProof="0" dirty="0" err="1">
                <a:ln>
                  <a:noFill/>
                </a:ln>
                <a:solidFill>
                  <a:srgbClr val="002060"/>
                </a:solidFill>
                <a:effectLst/>
                <a:uLnTx/>
                <a:uFillTx/>
                <a:latin typeface="Gill Sans MT" panose="020B0502020104020203"/>
                <a:ea typeface="+mn-ea"/>
                <a:cs typeface="+mn-cs"/>
              </a:rPr>
              <a:t>sk</a:t>
            </a:r>
            <a:r>
              <a:rPr kumimoji="0" lang="en-US" sz="2400" b="0" i="0" u="none" strike="noStrike" kern="1200" cap="none" spc="0" normalizeH="0" baseline="0" noProof="0" dirty="0">
                <a:ln>
                  <a:noFill/>
                </a:ln>
                <a:solidFill>
                  <a:srgbClr val="002060"/>
                </a:solidFill>
                <a:effectLst/>
                <a:uLnTx/>
                <a:uFillTx/>
                <a:latin typeface="Gill Sans MT" panose="020B0502020104020203"/>
                <a:ea typeface="+mn-ea"/>
                <a:cs typeface="+mn-cs"/>
              </a:rPr>
              <a:t> the respondents to make choices among a set of alternatives given by the researcher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Gill Sans MT" panose="020B0502020104020203"/>
                <a:ea typeface="+mn-ea"/>
                <a:cs typeface="+mn-cs"/>
              </a:rPr>
              <a:t>Closed’ items limit the responses that a participant can provide.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Gill Sans MT" panose="020B0502020104020203"/>
                <a:ea typeface="+mn-ea"/>
                <a:cs typeface="+mn-cs"/>
              </a:rPr>
              <a:t>Eg</a:t>
            </a:r>
            <a:r>
              <a:rPr kumimoji="0" lang="en-US" sz="2400" b="0" i="0" u="none" strike="noStrike" kern="1200" cap="none" spc="0" normalizeH="0" baseline="0" noProof="0" dirty="0">
                <a:ln>
                  <a:noFill/>
                </a:ln>
                <a:solidFill>
                  <a:srgbClr val="000000"/>
                </a:solidFill>
                <a:effectLst/>
                <a:uLnTx/>
                <a:uFillTx/>
                <a:latin typeface="Gill Sans MT" panose="020B0502020104020203"/>
                <a:ea typeface="+mn-ea"/>
                <a:cs typeface="+mn-cs"/>
              </a:rPr>
              <a:t>: the Likert (i.e. 1-5) scale, ‘agree/disagree’ items, or items which give the respondent a selection of statements which best reflects their view</a:t>
            </a: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a:t>
            </a:r>
            <a:endParaRPr kumimoji="0" lang="en-MY"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13" name="TextBox 12">
            <a:extLst>
              <a:ext uri="{FF2B5EF4-FFF2-40B4-BE49-F238E27FC236}">
                <a16:creationId xmlns:a16="http://schemas.microsoft.com/office/drawing/2014/main" id="{FE5BE3E2-4654-4D0C-AE1C-EBB8764B8BFB}"/>
              </a:ext>
            </a:extLst>
          </p:cNvPr>
          <p:cNvSpPr txBox="1"/>
          <p:nvPr/>
        </p:nvSpPr>
        <p:spPr>
          <a:xfrm>
            <a:off x="0" y="4109986"/>
            <a:ext cx="12192000" cy="2739211"/>
          </a:xfrm>
          <a:prstGeom prst="rect">
            <a:avLst/>
          </a:prstGeom>
          <a:noFill/>
          <a:ln>
            <a:solidFill>
              <a:schemeClr val="accent1"/>
            </a:solidFill>
          </a:ln>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firasans"/>
                <a:ea typeface="+mn-ea"/>
                <a:cs typeface="+mn-cs"/>
              </a:rPr>
              <a:t>Open-ended</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firasans"/>
                <a:ea typeface="+mn-ea"/>
                <a:cs typeface="+mn-cs"/>
              </a:rPr>
              <a:t>Allow respondents to answer them in any</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61515"/>
                </a:solidFill>
                <a:effectLst/>
                <a:uLnTx/>
                <a:uFillTx/>
                <a:latin typeface="firasans"/>
                <a:ea typeface="+mn-ea"/>
                <a:cs typeface="+mn-cs"/>
              </a:rPr>
              <a:t>way they </a:t>
            </a:r>
            <a:r>
              <a:rPr kumimoji="0" lang="en-US" sz="2400" b="0" i="0" u="none" strike="noStrike" kern="1200" cap="none" spc="0" normalizeH="0" baseline="0" noProof="0" dirty="0" err="1">
                <a:ln>
                  <a:noFill/>
                </a:ln>
                <a:solidFill>
                  <a:srgbClr val="161515"/>
                </a:solidFill>
                <a:effectLst/>
                <a:uLnTx/>
                <a:uFillTx/>
                <a:latin typeface="firasans"/>
                <a:ea typeface="+mn-ea"/>
                <a:cs typeface="+mn-cs"/>
              </a:rPr>
              <a:t>choose.Allow</a:t>
            </a:r>
            <a:r>
              <a:rPr kumimoji="0" lang="en-US" sz="2400" b="0" i="0" u="none" strike="noStrike" kern="1200" cap="none" spc="0" normalizeH="0" baseline="0" noProof="0" dirty="0">
                <a:ln>
                  <a:noFill/>
                </a:ln>
                <a:solidFill>
                  <a:srgbClr val="161515"/>
                </a:solidFill>
                <a:effectLst/>
                <a:uLnTx/>
                <a:uFillTx/>
                <a:latin typeface="firasans"/>
                <a:ea typeface="+mn-ea"/>
                <a:cs typeface="+mn-cs"/>
              </a:rPr>
              <a:t> your participants to express and elaborate on their perceptions and attitudes regarding the topic you want to evaluate.</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61515"/>
                </a:solidFill>
                <a:effectLst/>
                <a:uLnTx/>
                <a:uFillTx/>
                <a:latin typeface="firasans"/>
                <a:ea typeface="+mn-ea"/>
                <a:cs typeface="+mn-cs"/>
              </a:rPr>
              <a:t> </a:t>
            </a:r>
            <a:r>
              <a:rPr kumimoji="0" lang="en-US" sz="2400" b="1" i="0" u="none" strike="noStrike" kern="1200" cap="none" spc="0" normalizeH="0" baseline="0" noProof="0" dirty="0">
                <a:ln>
                  <a:noFill/>
                </a:ln>
                <a:solidFill>
                  <a:srgbClr val="002060"/>
                </a:solidFill>
                <a:effectLst/>
                <a:uLnTx/>
                <a:uFillTx/>
                <a:latin typeface="firasans"/>
                <a:ea typeface="+mn-ea"/>
                <a:cs typeface="+mn-cs"/>
              </a:rPr>
              <a:t>Example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161515"/>
                </a:solidFill>
                <a:effectLst/>
                <a:uLnTx/>
                <a:uFillTx/>
                <a:latin typeface="inherit"/>
                <a:ea typeface="+mn-ea"/>
                <a:cs typeface="+mn-cs"/>
              </a:rPr>
              <a:t> </a:t>
            </a:r>
            <a:r>
              <a:rPr kumimoji="0" lang="en-US" sz="2400" b="1" i="0" u="none" strike="noStrike" kern="1200" cap="none" spc="0" normalizeH="0" baseline="0" noProof="0" dirty="0">
                <a:ln>
                  <a:noFill/>
                </a:ln>
                <a:solidFill>
                  <a:srgbClr val="161515"/>
                </a:solidFill>
                <a:effectLst/>
                <a:uLnTx/>
                <a:uFillTx/>
                <a:latin typeface="inherit"/>
                <a:ea typeface="+mn-ea"/>
                <a:cs typeface="+mn-cs"/>
              </a:rPr>
              <a:t>What</a:t>
            </a:r>
            <a:r>
              <a:rPr kumimoji="0" lang="en-US" sz="2400" b="0" i="0" u="none" strike="noStrike" kern="1200" cap="none" spc="0" normalizeH="0" baseline="0" noProof="0" dirty="0">
                <a:ln>
                  <a:noFill/>
                </a:ln>
                <a:solidFill>
                  <a:srgbClr val="161515"/>
                </a:solidFill>
                <a:effectLst/>
                <a:uLnTx/>
                <a:uFillTx/>
                <a:latin typeface="inherit"/>
                <a:ea typeface="+mn-ea"/>
                <a:cs typeface="+mn-cs"/>
              </a:rPr>
              <a:t> is your perception towards e-learning?</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161515"/>
                </a:solidFill>
                <a:effectLst/>
                <a:uLnTx/>
                <a:uFillTx/>
                <a:latin typeface="inherit"/>
                <a:ea typeface="+mn-ea"/>
                <a:cs typeface="+mn-cs"/>
              </a:rPr>
              <a:t>How</a:t>
            </a:r>
            <a:r>
              <a:rPr kumimoji="0" lang="en-US" sz="2400" b="0" i="0" u="none" strike="noStrike" kern="1200" cap="none" spc="0" normalizeH="0" baseline="0" noProof="0" dirty="0">
                <a:ln>
                  <a:noFill/>
                </a:ln>
                <a:solidFill>
                  <a:srgbClr val="161515"/>
                </a:solidFill>
                <a:effectLst/>
                <a:uLnTx/>
                <a:uFillTx/>
                <a:latin typeface="inherit"/>
                <a:ea typeface="+mn-ea"/>
                <a:cs typeface="+mn-cs"/>
              </a:rPr>
              <a:t> has the course helped to prepare you for your future?</a:t>
            </a:r>
          </a:p>
        </p:txBody>
      </p:sp>
    </p:spTree>
    <p:extLst>
      <p:ext uri="{BB962C8B-B14F-4D97-AF65-F5344CB8AC3E}">
        <p14:creationId xmlns:p14="http://schemas.microsoft.com/office/powerpoint/2010/main" val="762400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044363" cy="609600"/>
          </a:xfrm>
        </p:spPr>
        <p:txBody>
          <a:bodyPr>
            <a:normAutofit fontScale="90000"/>
          </a:bodyPr>
          <a:lstStyle/>
          <a:p>
            <a:r>
              <a:rPr lang="en-GB" sz="3100" b="1" dirty="0">
                <a:solidFill>
                  <a:srgbClr val="FF0000"/>
                </a:solidFill>
              </a:rPr>
              <a:t>Types of questions </a:t>
            </a:r>
            <a:r>
              <a:rPr lang="en-GB" b="1" dirty="0">
                <a:solidFill>
                  <a:srgbClr val="FF0000"/>
                </a:solidFill>
              </a:rPr>
              <a:t>– </a:t>
            </a:r>
            <a:r>
              <a:rPr lang="en-GB" sz="2200" b="1" dirty="0">
                <a:solidFill>
                  <a:srgbClr val="FF0000"/>
                </a:solidFill>
              </a:rPr>
              <a:t>Positively and Negatively worded</a:t>
            </a:r>
            <a:endParaRPr lang="en-GB" b="1" dirty="0">
              <a:solidFill>
                <a:srgbClr val="FF0000"/>
              </a:solidFill>
            </a:endParaRPr>
          </a:p>
        </p:txBody>
      </p:sp>
      <p:sp>
        <p:nvSpPr>
          <p:cNvPr id="3" name="Footer Placeholder 2"/>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Gill Sans MT" panose="020B0502020104020203"/>
                <a:ea typeface="+mn-ea"/>
                <a:cs typeface="+mn-cs"/>
              </a:rPr>
              <a:t>Dr Jugindar Singh</a:t>
            </a:r>
          </a:p>
        </p:txBody>
      </p:sp>
      <p:sp>
        <p:nvSpPr>
          <p:cNvPr id="8" name="TextBox 7">
            <a:extLst>
              <a:ext uri="{FF2B5EF4-FFF2-40B4-BE49-F238E27FC236}">
                <a16:creationId xmlns:a16="http://schemas.microsoft.com/office/drawing/2014/main" id="{068E5262-3050-41AA-BFCB-620992189328}"/>
              </a:ext>
            </a:extLst>
          </p:cNvPr>
          <p:cNvSpPr txBox="1"/>
          <p:nvPr/>
        </p:nvSpPr>
        <p:spPr>
          <a:xfrm>
            <a:off x="4555376" y="609600"/>
            <a:ext cx="7636624" cy="60631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badi" panose="020B0604020104020204" pitchFamily="34" charset="0"/>
                <a:ea typeface="+mn-ea"/>
                <a:cs typeface="+mn-cs"/>
              </a:rPr>
              <a:t>Positively and negatively worded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gency FB" panose="020B0503020202020204" pitchFamily="34" charset="0"/>
                <a:ea typeface="+mn-ea"/>
                <a:cs typeface="+mn-cs"/>
              </a:rPr>
              <a:t>I</a:t>
            </a:r>
            <a:r>
              <a:rPr kumimoji="0" lang="en-US" sz="2400" b="0" i="0" u="none" strike="noStrike" kern="1200" cap="none" spc="0" normalizeH="0" baseline="0" noProof="0" dirty="0">
                <a:ln>
                  <a:noFill/>
                </a:ln>
                <a:solidFill>
                  <a:srgbClr val="000000"/>
                </a:solidFill>
                <a:effectLst/>
                <a:uLnTx/>
                <a:uFillTx/>
                <a:latin typeface="Abadi" panose="020B0604020104020204" pitchFamily="34" charset="0"/>
                <a:ea typeface="+mn-ea"/>
                <a:cs typeface="+mn-cs"/>
              </a:rPr>
              <a:t>t is advisable to include some negatively worded questions as well, so the tendency in respondents to mechanically circle the points toward one end of the scale is minimized.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badi" panose="020B06040201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Abadi" panose="020B0604020104020204" pitchFamily="34" charset="0"/>
                <a:ea typeface="+mn-ea"/>
                <a:cs typeface="+mn-cs"/>
              </a:rPr>
              <a:t>Example: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badi" panose="020B0604020104020204" pitchFamily="34" charset="0"/>
                <a:ea typeface="+mn-ea"/>
                <a:cs typeface="+mn-cs"/>
              </a:rPr>
              <a:t>Questions” on a five‐point scale, with 1 being “very low” and 5 being “very high” on the scale.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Abadi" panose="020B0604020104020204" pitchFamily="34" charset="0"/>
                <a:ea typeface="+mn-ea"/>
                <a:cs typeface="+mn-cs"/>
              </a:rPr>
              <a:t>Q1: </a:t>
            </a:r>
            <a:r>
              <a:rPr kumimoji="0" lang="en-US" sz="2400" b="0" i="1" u="none" strike="noStrike" kern="1200" cap="none" spc="0" normalizeH="0" baseline="0" noProof="0" dirty="0">
                <a:ln>
                  <a:noFill/>
                </a:ln>
                <a:solidFill>
                  <a:srgbClr val="002060"/>
                </a:solidFill>
                <a:effectLst/>
                <a:uLnTx/>
                <a:uFillTx/>
                <a:latin typeface="Abadi" panose="020B0604020104020204" pitchFamily="34" charset="0"/>
                <a:ea typeface="+mn-ea"/>
                <a:cs typeface="+mn-cs"/>
              </a:rPr>
              <a:t>I feel I have been able to accomplish a number of different things in my job</a:t>
            </a:r>
            <a:r>
              <a:rPr kumimoji="0" lang="en-US" sz="2400" b="0" i="0" u="none" strike="noStrike" kern="1200" cap="none" spc="0" normalizeH="0" baseline="0" noProof="0" dirty="0">
                <a:ln>
                  <a:noFill/>
                </a:ln>
                <a:solidFill>
                  <a:srgbClr val="002060"/>
                </a:solidFill>
                <a:effectLst/>
                <a:uLnTx/>
                <a:uFillTx/>
                <a:latin typeface="Abadi" panose="020B0604020104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Abadi" panose="020B0604020104020204" pitchFamily="34" charset="0"/>
                <a:ea typeface="+mn-ea"/>
                <a:cs typeface="+mn-cs"/>
              </a:rPr>
              <a:t>Q2: </a:t>
            </a:r>
            <a:r>
              <a:rPr kumimoji="0" lang="en-US" sz="2400" b="0" i="1" u="none" strike="noStrike" kern="1200" cap="none" spc="0" normalizeH="0" baseline="0" noProof="0" dirty="0">
                <a:ln>
                  <a:noFill/>
                </a:ln>
                <a:solidFill>
                  <a:srgbClr val="002060"/>
                </a:solidFill>
                <a:effectLst/>
                <a:uLnTx/>
                <a:uFillTx/>
                <a:latin typeface="Abadi" panose="020B0604020104020204" pitchFamily="34" charset="0"/>
                <a:ea typeface="+mn-ea"/>
                <a:cs typeface="+mn-cs"/>
              </a:rPr>
              <a:t>I do not feel I am very effective in my job</a:t>
            </a:r>
            <a:r>
              <a:rPr kumimoji="0" lang="en-US" sz="2400" b="0" i="0" u="none" strike="noStrike" kern="1200" cap="none" spc="0" normalizeH="0" baseline="0" noProof="0" dirty="0">
                <a:ln>
                  <a:noFill/>
                </a:ln>
                <a:solidFill>
                  <a:srgbClr val="002060"/>
                </a:solidFill>
                <a:effectLst/>
                <a:uLnTx/>
                <a:uFillTx/>
                <a:latin typeface="Abadi" panose="020B0604020104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Abadi" panose="020B0604020104020204" pitchFamily="34" charset="0"/>
                <a:ea typeface="+mn-ea"/>
                <a:cs typeface="+mn-cs"/>
              </a:rPr>
              <a:t>A good questionnaire should therefore include both positively and negatively worded questions. </a:t>
            </a:r>
            <a:endParaRPr kumimoji="0" lang="en-MY" sz="2800" b="0" i="0" u="none" strike="noStrike" kern="1200" cap="none" spc="0" normalizeH="0" baseline="0" noProof="0" dirty="0">
              <a:ln>
                <a:noFill/>
              </a:ln>
              <a:solidFill>
                <a:srgbClr val="C00000"/>
              </a:solidFill>
              <a:effectLst/>
              <a:uLnTx/>
              <a:uFillTx/>
              <a:latin typeface="Abadi" panose="020B0604020104020204" pitchFamily="34" charset="0"/>
              <a:ea typeface="+mn-ea"/>
              <a:cs typeface="+mn-cs"/>
            </a:endParaRPr>
          </a:p>
        </p:txBody>
      </p:sp>
      <p:pic>
        <p:nvPicPr>
          <p:cNvPr id="9" name="Picture 8">
            <a:extLst>
              <a:ext uri="{FF2B5EF4-FFF2-40B4-BE49-F238E27FC236}">
                <a16:creationId xmlns:a16="http://schemas.microsoft.com/office/drawing/2014/main" id="{7EE8A2C5-AF42-4E3D-8E92-9E4C9CCD9C67}"/>
              </a:ext>
            </a:extLst>
          </p:cNvPr>
          <p:cNvPicPr>
            <a:picLocks noChangeAspect="1"/>
          </p:cNvPicPr>
          <p:nvPr/>
        </p:nvPicPr>
        <p:blipFill>
          <a:blip r:embed="rId3"/>
          <a:stretch>
            <a:fillRect/>
          </a:stretch>
        </p:blipFill>
        <p:spPr>
          <a:xfrm rot="16200000">
            <a:off x="-978520" y="1440484"/>
            <a:ext cx="6248400" cy="4586632"/>
          </a:xfrm>
          <a:prstGeom prst="rect">
            <a:avLst/>
          </a:prstGeom>
          <a:ln>
            <a:solidFill>
              <a:schemeClr val="accent1"/>
            </a:solidFill>
          </a:ln>
        </p:spPr>
      </p:pic>
      <p:cxnSp>
        <p:nvCxnSpPr>
          <p:cNvPr id="6" name="Straight Arrow Connector 5">
            <a:extLst>
              <a:ext uri="{FF2B5EF4-FFF2-40B4-BE49-F238E27FC236}">
                <a16:creationId xmlns:a16="http://schemas.microsoft.com/office/drawing/2014/main" id="{9039305F-FC1C-43BA-8B03-9B2A606BAD64}"/>
              </a:ext>
            </a:extLst>
          </p:cNvPr>
          <p:cNvCxnSpPr/>
          <p:nvPr/>
        </p:nvCxnSpPr>
        <p:spPr>
          <a:xfrm flipH="1">
            <a:off x="798286" y="1045029"/>
            <a:ext cx="3860800" cy="20174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39549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 y="41329"/>
            <a:ext cx="8928297" cy="606641"/>
          </a:xfrm>
        </p:spPr>
        <p:txBody>
          <a:bodyPr>
            <a:normAutofit fontScale="90000"/>
          </a:bodyPr>
          <a:lstStyle/>
          <a:p>
            <a:r>
              <a:rPr lang="en-US" b="1" dirty="0"/>
              <a:t>Leading, Loaded and Double </a:t>
            </a:r>
            <a:r>
              <a:rPr lang="en-US" b="1" dirty="0" err="1"/>
              <a:t>Barelled</a:t>
            </a:r>
            <a:r>
              <a:rPr lang="en-US" b="1" dirty="0"/>
              <a:t> </a:t>
            </a:r>
          </a:p>
        </p:txBody>
      </p:sp>
      <p:sp>
        <p:nvSpPr>
          <p:cNvPr id="29699" name="Rectangle 3"/>
          <p:cNvSpPr>
            <a:spLocks noGrp="1" noChangeArrowheads="1"/>
          </p:cNvSpPr>
          <p:nvPr>
            <p:ph type="body" idx="1"/>
          </p:nvPr>
        </p:nvSpPr>
        <p:spPr>
          <a:xfrm>
            <a:off x="-48635" y="689301"/>
            <a:ext cx="9025563" cy="6364642"/>
          </a:xfrm>
          <a:solidFill>
            <a:schemeClr val="bg1"/>
          </a:solidFill>
        </p:spPr>
        <p:txBody>
          <a:bodyPr>
            <a:noAutofit/>
          </a:bodyPr>
          <a:lstStyle/>
          <a:p>
            <a:pPr marL="349250" indent="-349250">
              <a:lnSpc>
                <a:spcPct val="90000"/>
              </a:lnSpc>
              <a:buFontTx/>
              <a:buAutoNum type="arabicPeriod"/>
            </a:pPr>
            <a:r>
              <a:rPr lang="en-US" sz="2400" b="1" dirty="0">
                <a:solidFill>
                  <a:srgbClr val="FF0000"/>
                </a:solidFill>
                <a:latin typeface="Abadi" panose="020B0604020104020204" pitchFamily="34" charset="0"/>
              </a:rPr>
              <a:t>Leading question</a:t>
            </a:r>
            <a:r>
              <a:rPr lang="en-US" sz="2400" dirty="0">
                <a:latin typeface="Abadi" panose="020B0604020104020204" pitchFamily="34" charset="0"/>
              </a:rPr>
              <a:t>. </a:t>
            </a:r>
          </a:p>
          <a:p>
            <a:pPr marL="0" indent="0">
              <a:lnSpc>
                <a:spcPct val="90000"/>
              </a:lnSpc>
              <a:buNone/>
            </a:pPr>
            <a:r>
              <a:rPr lang="en-US" sz="2400" dirty="0">
                <a:latin typeface="Abadi" panose="020B0604020104020204" pitchFamily="34" charset="0"/>
              </a:rPr>
              <a:t>The question should not </a:t>
            </a:r>
            <a:r>
              <a:rPr lang="en-US" sz="2400" b="1" dirty="0">
                <a:latin typeface="Abadi" panose="020B0604020104020204" pitchFamily="34" charset="0"/>
              </a:rPr>
              <a:t>“lead” </a:t>
            </a:r>
            <a:r>
              <a:rPr lang="en-US" sz="2400" dirty="0">
                <a:latin typeface="Abadi" panose="020B0604020104020204" pitchFamily="34" charset="0"/>
              </a:rPr>
              <a:t>the respondent to a particular answer.  </a:t>
            </a:r>
          </a:p>
          <a:p>
            <a:pPr marL="0" indent="0">
              <a:lnSpc>
                <a:spcPct val="90000"/>
              </a:lnSpc>
              <a:buNone/>
            </a:pPr>
            <a:r>
              <a:rPr lang="en-US" sz="2400" dirty="0" err="1">
                <a:latin typeface="Abadi" panose="020B0604020104020204" pitchFamily="34" charset="0"/>
              </a:rPr>
              <a:t>Eg</a:t>
            </a:r>
            <a:r>
              <a:rPr lang="en-US" sz="2400" dirty="0">
                <a:latin typeface="Abadi" panose="020B0604020104020204" pitchFamily="34" charset="0"/>
              </a:rPr>
              <a:t>:“</a:t>
            </a:r>
            <a:r>
              <a:rPr lang="en-US" sz="2400" i="1" dirty="0">
                <a:latin typeface="Abadi" panose="020B0604020104020204" pitchFamily="34" charset="0"/>
              </a:rPr>
              <a:t>Don’t you see any problem with using credit cards for online purchases?” </a:t>
            </a:r>
          </a:p>
          <a:p>
            <a:pPr marL="0" indent="0">
              <a:lnSpc>
                <a:spcPct val="90000"/>
              </a:lnSpc>
              <a:buNone/>
            </a:pPr>
            <a:r>
              <a:rPr lang="en-US" sz="2400" b="1" dirty="0">
                <a:solidFill>
                  <a:srgbClr val="C00000"/>
                </a:solidFill>
                <a:latin typeface="Abadi" panose="020B0604020104020204" pitchFamily="34" charset="0"/>
              </a:rPr>
              <a:t>2. Loaded Questions</a:t>
            </a:r>
          </a:p>
          <a:p>
            <a:pPr marL="0" indent="0">
              <a:lnSpc>
                <a:spcPct val="90000"/>
              </a:lnSpc>
              <a:buNone/>
            </a:pPr>
            <a:r>
              <a:rPr lang="en-US" sz="2400" dirty="0">
                <a:latin typeface="Abadi" panose="020B0604020104020204" pitchFamily="34" charset="0"/>
              </a:rPr>
              <a:t>The question should not have </a:t>
            </a:r>
            <a:r>
              <a:rPr lang="en-US" sz="2400" b="1" dirty="0">
                <a:latin typeface="Abadi" panose="020B0604020104020204" pitchFamily="34" charset="0"/>
              </a:rPr>
              <a:t>“</a:t>
            </a:r>
            <a:r>
              <a:rPr lang="en-US" sz="2400" b="1" dirty="0">
                <a:solidFill>
                  <a:srgbClr val="FF0000"/>
                </a:solidFill>
                <a:latin typeface="Abadi" panose="020B0604020104020204" pitchFamily="34" charset="0"/>
              </a:rPr>
              <a:t>loaded” wording </a:t>
            </a:r>
            <a:r>
              <a:rPr lang="en-US" sz="2400" dirty="0">
                <a:latin typeface="Abadi" panose="020B0604020104020204" pitchFamily="34" charset="0"/>
              </a:rPr>
              <a:t>or phrasing.  - emotionally charged</a:t>
            </a:r>
          </a:p>
          <a:p>
            <a:pPr marL="0" indent="0">
              <a:lnSpc>
                <a:spcPct val="90000"/>
              </a:lnSpc>
              <a:buNone/>
            </a:pPr>
            <a:r>
              <a:rPr lang="en-US" sz="2400" dirty="0" err="1">
                <a:latin typeface="Abadi" panose="020B0604020104020204" pitchFamily="34" charset="0"/>
              </a:rPr>
              <a:t>Eg</a:t>
            </a:r>
            <a:r>
              <a:rPr lang="en-US" sz="2400" dirty="0">
                <a:latin typeface="Abadi" panose="020B0604020104020204" pitchFamily="34" charset="0"/>
              </a:rPr>
              <a:t>:  </a:t>
            </a:r>
            <a:r>
              <a:rPr lang="en-US" sz="2400" i="1" dirty="0">
                <a:latin typeface="Abadi" panose="020B0604020104020204" pitchFamily="34" charset="0"/>
              </a:rPr>
              <a:t>To what extent do you think management is likely to be vindictive if the union decides to go on strike</a:t>
            </a:r>
            <a:r>
              <a:rPr lang="en-US" sz="2400" dirty="0">
                <a:latin typeface="Abadi" panose="020B0604020104020204" pitchFamily="34" charset="0"/>
              </a:rPr>
              <a:t>?” </a:t>
            </a:r>
          </a:p>
          <a:p>
            <a:pPr marL="0" indent="0">
              <a:lnSpc>
                <a:spcPct val="90000"/>
              </a:lnSpc>
              <a:buNone/>
            </a:pPr>
            <a:r>
              <a:rPr lang="en-US" sz="2400" dirty="0">
                <a:solidFill>
                  <a:srgbClr val="002060"/>
                </a:solidFill>
                <a:latin typeface="Abadi" panose="020B0604020104020204" pitchFamily="34" charset="0"/>
              </a:rPr>
              <a:t>The words “strike” and “vindictive” are emotionally charged</a:t>
            </a:r>
          </a:p>
          <a:p>
            <a:pPr marL="349250" indent="-349250">
              <a:lnSpc>
                <a:spcPct val="90000"/>
              </a:lnSpc>
              <a:buFontTx/>
              <a:buAutoNum type="arabicPeriod" startAt="3"/>
            </a:pPr>
            <a:r>
              <a:rPr lang="en-US" sz="2400" b="1" dirty="0">
                <a:solidFill>
                  <a:srgbClr val="FF0000"/>
                </a:solidFill>
                <a:latin typeface="Abadi" panose="020B0604020104020204" pitchFamily="34" charset="0"/>
              </a:rPr>
              <a:t>Double Barreled Questions</a:t>
            </a:r>
            <a:endParaRPr lang="en-US" sz="2400" dirty="0">
              <a:latin typeface="Abadi" panose="020B0604020104020204" pitchFamily="34" charset="0"/>
            </a:endParaRPr>
          </a:p>
          <a:p>
            <a:pPr marL="0" indent="0">
              <a:lnSpc>
                <a:spcPct val="90000"/>
              </a:lnSpc>
              <a:buNone/>
            </a:pPr>
            <a:r>
              <a:rPr lang="en-US" sz="2400" dirty="0">
                <a:latin typeface="Abadi" panose="020B0604020104020204" pitchFamily="34" charset="0"/>
              </a:rPr>
              <a:t>   </a:t>
            </a:r>
            <a:r>
              <a:rPr lang="en-US" sz="2400" dirty="0" err="1">
                <a:latin typeface="Abadi" panose="020B0604020104020204" pitchFamily="34" charset="0"/>
              </a:rPr>
              <a:t>Eg</a:t>
            </a:r>
            <a:r>
              <a:rPr lang="en-US" sz="2400" dirty="0">
                <a:latin typeface="Abadi" panose="020B0604020104020204" pitchFamily="34" charset="0"/>
              </a:rPr>
              <a:t>: “</a:t>
            </a:r>
            <a:r>
              <a:rPr lang="en-US" sz="2400" i="1" dirty="0">
                <a:latin typeface="Abadi" panose="020B0604020104020204" pitchFamily="34" charset="0"/>
              </a:rPr>
              <a:t>Do you think there is a good market for the product</a:t>
            </a:r>
          </a:p>
          <a:p>
            <a:pPr marL="0" indent="0">
              <a:lnSpc>
                <a:spcPct val="90000"/>
              </a:lnSpc>
              <a:buNone/>
            </a:pPr>
            <a:r>
              <a:rPr lang="en-US" sz="2400" i="1" dirty="0">
                <a:latin typeface="Abadi" panose="020B0604020104020204" pitchFamily="34" charset="0"/>
              </a:rPr>
              <a:t>           and that it will sell well?” </a:t>
            </a:r>
          </a:p>
          <a:p>
            <a:pPr marL="349250" indent="-349250">
              <a:lnSpc>
                <a:spcPct val="90000"/>
              </a:lnSpc>
            </a:pPr>
            <a:endParaRPr lang="en-US" sz="2400" dirty="0">
              <a:latin typeface="Abadi" panose="020B0604020104020204" pitchFamily="34" charset="0"/>
            </a:endParaRPr>
          </a:p>
          <a:p>
            <a:pPr marL="349250" indent="-349250">
              <a:lnSpc>
                <a:spcPct val="90000"/>
              </a:lnSpc>
              <a:buFontTx/>
              <a:buAutoNum type="arabicPeriod"/>
            </a:pPr>
            <a:endParaRPr lang="en-US" sz="2400" dirty="0">
              <a:latin typeface="Abadi" panose="020B0604020104020204" pitchFamily="34" charset="0"/>
            </a:endParaRPr>
          </a:p>
          <a:p>
            <a:pPr marL="349250" indent="-349250">
              <a:lnSpc>
                <a:spcPct val="90000"/>
              </a:lnSpc>
            </a:pPr>
            <a:endParaRPr lang="en-US" sz="2400" dirty="0"/>
          </a:p>
        </p:txBody>
      </p:sp>
      <p:sp>
        <p:nvSpPr>
          <p:cNvPr id="72" name="Rectangle 71">
            <a:extLst>
              <a:ext uri="{FF2B5EF4-FFF2-40B4-BE49-F238E27FC236}">
                <a16:creationId xmlns:a16="http://schemas.microsoft.com/office/drawing/2014/main" id="{FE46388A-2647-4F1F-949F-ECF027859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7576" y="-2"/>
            <a:ext cx="3284423"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74" name="Rectangle 73">
            <a:extLst>
              <a:ext uri="{FF2B5EF4-FFF2-40B4-BE49-F238E27FC236}">
                <a16:creationId xmlns:a16="http://schemas.microsoft.com/office/drawing/2014/main" id="{F7D3BC9F-D4F6-4979-ADE3-F0C45926E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04853" y="484632"/>
            <a:ext cx="2310590" cy="175022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76" name="Rectangle 75">
            <a:extLst>
              <a:ext uri="{FF2B5EF4-FFF2-40B4-BE49-F238E27FC236}">
                <a16:creationId xmlns:a16="http://schemas.microsoft.com/office/drawing/2014/main" id="{2D426D71-13A6-4F47-AD13-F698B73EE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04853" y="2395728"/>
            <a:ext cx="2310590" cy="175022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5" name="Picture 4">
            <a:extLst>
              <a:ext uri="{FF2B5EF4-FFF2-40B4-BE49-F238E27FC236}">
                <a16:creationId xmlns:a16="http://schemas.microsoft.com/office/drawing/2014/main" id="{A0143772-7C0D-4539-A0DB-1C7B1260F218}"/>
              </a:ext>
            </a:extLst>
          </p:cNvPr>
          <p:cNvPicPr>
            <a:picLocks noChangeAspect="1"/>
          </p:cNvPicPr>
          <p:nvPr/>
        </p:nvPicPr>
        <p:blipFill>
          <a:blip r:embed="rId2"/>
          <a:stretch>
            <a:fillRect/>
          </a:stretch>
        </p:blipFill>
        <p:spPr>
          <a:xfrm>
            <a:off x="9501444" y="647970"/>
            <a:ext cx="2007553" cy="1390416"/>
          </a:xfrm>
          <a:prstGeom prst="rect">
            <a:avLst/>
          </a:prstGeom>
        </p:spPr>
      </p:pic>
      <p:sp>
        <p:nvSpPr>
          <p:cNvPr id="78" name="Rectangle 77">
            <a:extLst>
              <a:ext uri="{FF2B5EF4-FFF2-40B4-BE49-F238E27FC236}">
                <a16:creationId xmlns:a16="http://schemas.microsoft.com/office/drawing/2014/main" id="{1E2AB7B0-BBCF-4F2A-821F-776653534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04853" y="4311381"/>
            <a:ext cx="2310590" cy="175022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2" name="Picture 1">
            <a:extLst>
              <a:ext uri="{FF2B5EF4-FFF2-40B4-BE49-F238E27FC236}">
                <a16:creationId xmlns:a16="http://schemas.microsoft.com/office/drawing/2014/main" id="{E807894A-9CA6-468A-B4D3-86E739F6B638}"/>
              </a:ext>
            </a:extLst>
          </p:cNvPr>
          <p:cNvPicPr>
            <a:picLocks noChangeAspect="1"/>
          </p:cNvPicPr>
          <p:nvPr/>
        </p:nvPicPr>
        <p:blipFill>
          <a:blip r:embed="rId3"/>
          <a:stretch>
            <a:fillRect/>
          </a:stretch>
        </p:blipFill>
        <p:spPr>
          <a:xfrm>
            <a:off x="9556372" y="4555144"/>
            <a:ext cx="2007553" cy="1262701"/>
          </a:xfrm>
          <a:prstGeom prst="rect">
            <a:avLst/>
          </a:prstGeom>
        </p:spPr>
      </p:pic>
      <p:sp>
        <p:nvSpPr>
          <p:cNvPr id="4" name="Date Placeholder 3"/>
          <p:cNvSpPr>
            <a:spLocks noGrp="1"/>
          </p:cNvSpPr>
          <p:nvPr>
            <p:ph type="dt" sz="half" idx="10"/>
          </p:nvPr>
        </p:nvSpPr>
        <p:spPr>
          <a:xfrm>
            <a:off x="7821429" y="6238816"/>
            <a:ext cx="2753746" cy="323968"/>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a:ln>
                  <a:noFill/>
                </a:ln>
                <a:solidFill>
                  <a:srgbClr val="000000">
                    <a:alpha val="70000"/>
                  </a:srgbClr>
                </a:solidFill>
                <a:effectLst/>
                <a:uLnTx/>
                <a:uFillTx/>
                <a:latin typeface="Gill Sans MT" panose="020B0502020104020203"/>
                <a:ea typeface="+mn-ea"/>
                <a:cs typeface="+mn-cs"/>
              </a:rPr>
              <a:t>Ch 11</a:t>
            </a:r>
          </a:p>
        </p:txBody>
      </p:sp>
      <p:sp>
        <p:nvSpPr>
          <p:cNvPr id="6" name="Slide Number Placeholder 5"/>
          <p:cNvSpPr>
            <a:spLocks noGrp="1"/>
          </p:cNvSpPr>
          <p:nvPr>
            <p:ph type="sldNum" sz="quarter" idx="12"/>
          </p:nvPr>
        </p:nvSpPr>
        <p:spPr>
          <a:xfrm>
            <a:off x="10758922" y="6217920"/>
            <a:ext cx="365760" cy="365760"/>
          </a:xfrm>
        </p:spPr>
        <p:txBody>
          <a:bodyP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fld id="{2425DB82-0D8B-4592-B371-B46BCCA2DD79}" type="slidenum">
              <a:rPr kumimoji="0" lang="en-US" sz="1100" b="0" i="0" u="none" strike="noStrike" kern="1200" cap="none" spc="0" normalizeH="0" baseline="0" noProof="0">
                <a:ln>
                  <a:noFill/>
                </a:ln>
                <a:solidFill>
                  <a:srgbClr val="FFFFFF"/>
                </a:solidFill>
                <a:effectLst/>
                <a:uLnTx/>
                <a:uFillTx/>
                <a:latin typeface="Gill Sans MT" panose="020B0502020104020203"/>
                <a:ea typeface="+mn-ea"/>
                <a:cs typeface="+mn-cs"/>
              </a:rPr>
              <a:pPr marL="0" marR="0" lvl="0" indent="0" algn="ctr" defTabSz="914400" rtl="0" eaLnBrk="1" fontAlgn="auto" latinLnBrk="0" hangingPunct="1">
                <a:lnSpc>
                  <a:spcPct val="90000"/>
                </a:lnSpc>
                <a:spcBef>
                  <a:spcPts val="0"/>
                </a:spcBef>
                <a:spcAft>
                  <a:spcPts val="600"/>
                </a:spcAft>
                <a:buClrTx/>
                <a:buSzTx/>
                <a:buFontTx/>
                <a:buNone/>
                <a:tabLst/>
                <a:defRPr/>
              </a:pPr>
              <a:t>23</a:t>
            </a:fld>
            <a:endParaRPr kumimoji="0" lang="en-US" sz="11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3" name="Picture 2">
            <a:extLst>
              <a:ext uri="{FF2B5EF4-FFF2-40B4-BE49-F238E27FC236}">
                <a16:creationId xmlns:a16="http://schemas.microsoft.com/office/drawing/2014/main" id="{912F2325-0B72-4999-9855-8EC175018F60}"/>
              </a:ext>
            </a:extLst>
          </p:cNvPr>
          <p:cNvPicPr>
            <a:picLocks noChangeAspect="1"/>
          </p:cNvPicPr>
          <p:nvPr/>
        </p:nvPicPr>
        <p:blipFill>
          <a:blip r:embed="rId4"/>
          <a:stretch>
            <a:fillRect/>
          </a:stretch>
        </p:blipFill>
        <p:spPr>
          <a:xfrm>
            <a:off x="9648658" y="2540895"/>
            <a:ext cx="1631677" cy="1448114"/>
          </a:xfrm>
          <a:prstGeom prst="rect">
            <a:avLst/>
          </a:prstGeom>
        </p:spPr>
      </p:pic>
    </p:spTree>
    <p:extLst>
      <p:ext uri="{BB962C8B-B14F-4D97-AF65-F5344CB8AC3E}">
        <p14:creationId xmlns:p14="http://schemas.microsoft.com/office/powerpoint/2010/main" val="11599787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DE109-B194-450B-8088-29FD0813D1D7}"/>
              </a:ext>
            </a:extLst>
          </p:cNvPr>
          <p:cNvSpPr>
            <a:spLocks noGrp="1"/>
          </p:cNvSpPr>
          <p:nvPr>
            <p:ph type="title"/>
          </p:nvPr>
        </p:nvSpPr>
        <p:spPr>
          <a:xfrm>
            <a:off x="0" y="-70747"/>
            <a:ext cx="12192000" cy="738404"/>
          </a:xfrm>
        </p:spPr>
        <p:txBody>
          <a:bodyPr>
            <a:normAutofit fontScale="90000"/>
          </a:bodyPr>
          <a:lstStyle/>
          <a:p>
            <a:r>
              <a:rPr lang="en-MY" b="1" dirty="0">
                <a:solidFill>
                  <a:srgbClr val="FF0000"/>
                </a:solidFill>
              </a:rPr>
              <a:t>Ambiguous and Social Desirability</a:t>
            </a:r>
          </a:p>
        </p:txBody>
      </p:sp>
      <p:sp>
        <p:nvSpPr>
          <p:cNvPr id="5" name="TextBox 4">
            <a:extLst>
              <a:ext uri="{FF2B5EF4-FFF2-40B4-BE49-F238E27FC236}">
                <a16:creationId xmlns:a16="http://schemas.microsoft.com/office/drawing/2014/main" id="{45FE99EF-105C-429D-989D-E532F32E6505}"/>
              </a:ext>
            </a:extLst>
          </p:cNvPr>
          <p:cNvSpPr txBox="1"/>
          <p:nvPr/>
        </p:nvSpPr>
        <p:spPr>
          <a:xfrm>
            <a:off x="4267200" y="667658"/>
            <a:ext cx="7924800" cy="66787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badi" panose="020B0604020104020204" pitchFamily="34" charset="0"/>
                <a:ea typeface="+mn-ea"/>
                <a:cs typeface="+mn-cs"/>
              </a:rPr>
              <a:t>Ambiguous questions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badi" panose="020B0604020104020204" pitchFamily="34" charset="0"/>
                <a:ea typeface="+mn-ea"/>
                <a:cs typeface="+mn-cs"/>
              </a:rPr>
              <a:t>The respondent may not be sure what exactly they mean.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badi" panose="020B0604020104020204" pitchFamily="34" charset="0"/>
                <a:ea typeface="+mn-ea"/>
                <a:cs typeface="+mn-cs"/>
              </a:rPr>
              <a:t>Eg</a:t>
            </a:r>
            <a:r>
              <a:rPr kumimoji="0" lang="en-US" sz="2800" b="0" i="0" u="none" strike="noStrike" kern="1200" cap="none" spc="0" normalizeH="0" baseline="0" noProof="0" dirty="0">
                <a:ln>
                  <a:noFill/>
                </a:ln>
                <a:solidFill>
                  <a:srgbClr val="000000"/>
                </a:solidFill>
                <a:effectLst/>
                <a:uLnTx/>
                <a:uFillTx/>
                <a:latin typeface="Abadi" panose="020B0604020104020204" pitchFamily="34" charset="0"/>
                <a:ea typeface="+mn-ea"/>
                <a:cs typeface="+mn-cs"/>
              </a:rPr>
              <a:t>: “</a:t>
            </a:r>
            <a:r>
              <a:rPr kumimoji="0" lang="en-US" sz="2800" b="0" i="1" u="none" strike="noStrike" kern="1200" cap="none" spc="0" normalizeH="0" baseline="0" noProof="0" dirty="0">
                <a:ln>
                  <a:noFill/>
                </a:ln>
                <a:solidFill>
                  <a:srgbClr val="000000"/>
                </a:solidFill>
                <a:effectLst/>
                <a:uLnTx/>
                <a:uFillTx/>
                <a:latin typeface="Abadi" panose="020B0604020104020204" pitchFamily="34" charset="0"/>
                <a:ea typeface="+mn-ea"/>
                <a:cs typeface="+mn-cs"/>
              </a:rPr>
              <a:t>To what extent would you say you are happy?</a:t>
            </a:r>
            <a:r>
              <a:rPr kumimoji="0" lang="en-US" sz="2800" b="0" i="0" u="none" strike="noStrike" kern="1200" cap="none" spc="0" normalizeH="0" baseline="0" noProof="0" dirty="0">
                <a:ln>
                  <a:noFill/>
                </a:ln>
                <a:solidFill>
                  <a:srgbClr val="000000"/>
                </a:solidFill>
                <a:effectLst/>
                <a:uLnTx/>
                <a:uFillTx/>
                <a:latin typeface="Abadi" panose="020B0604020104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badi" panose="020B0604020104020204" pitchFamily="34" charset="0"/>
                <a:ea typeface="+mn-ea"/>
                <a:cs typeface="+mn-cs"/>
              </a:rPr>
              <a:t>Respondents might find it difficult to decide whether the question refers to their state of feelings in the workplace, or at home, or in general.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badi" panose="020B06040201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badi" panose="020B0604020104020204" pitchFamily="34" charset="0"/>
                <a:ea typeface="+mn-ea"/>
                <a:cs typeface="+mn-cs"/>
              </a:rPr>
              <a:t>Social desirability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badi" panose="020B0604020104020204" pitchFamily="34" charset="0"/>
                <a:ea typeface="+mn-ea"/>
                <a:cs typeface="+mn-cs"/>
              </a:rPr>
              <a:t>Questions should not be worded such that they elicit socially desirable responses.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Abadi" panose="020B0604020104020204" pitchFamily="34" charset="0"/>
                <a:ea typeface="+mn-ea"/>
                <a:cs typeface="+mn-cs"/>
              </a:rPr>
              <a:t>Eg</a:t>
            </a:r>
            <a:r>
              <a:rPr kumimoji="0" lang="en-US" sz="2800" b="0" i="0" u="none" strike="noStrike" kern="1200" cap="none" spc="0" normalizeH="0" baseline="0" noProof="0" dirty="0">
                <a:ln>
                  <a:noFill/>
                </a:ln>
                <a:solidFill>
                  <a:srgbClr val="000000"/>
                </a:solidFill>
                <a:effectLst/>
                <a:uLnTx/>
                <a:uFillTx/>
                <a:latin typeface="Abadi" panose="020B0604020104020204" pitchFamily="34" charset="0"/>
                <a:ea typeface="+mn-ea"/>
                <a:cs typeface="+mn-cs"/>
              </a:rPr>
              <a:t>: </a:t>
            </a:r>
            <a:r>
              <a:rPr kumimoji="0" lang="en-US" sz="2400" b="0" i="0" u="none" strike="noStrike" kern="1200" cap="none" spc="0" normalizeH="0" baseline="0" noProof="0" dirty="0">
                <a:ln>
                  <a:noFill/>
                </a:ln>
                <a:solidFill>
                  <a:srgbClr val="000000"/>
                </a:solidFill>
                <a:effectLst/>
                <a:uLnTx/>
                <a:uFillTx/>
                <a:latin typeface="Abadi" panose="020B0604020104020204" pitchFamily="34" charset="0"/>
                <a:ea typeface="+mn-ea"/>
                <a:cs typeface="+mn-cs"/>
              </a:rPr>
              <a:t>“Do you think that older people should be laid off?”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MinionPro-Regula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pic>
        <p:nvPicPr>
          <p:cNvPr id="4" name="Picture 3">
            <a:extLst>
              <a:ext uri="{FF2B5EF4-FFF2-40B4-BE49-F238E27FC236}">
                <a16:creationId xmlns:a16="http://schemas.microsoft.com/office/drawing/2014/main" id="{28FD260A-6E97-4827-AAC3-9B9CCA0FA55F}"/>
              </a:ext>
            </a:extLst>
          </p:cNvPr>
          <p:cNvPicPr>
            <a:picLocks noChangeAspect="1"/>
          </p:cNvPicPr>
          <p:nvPr/>
        </p:nvPicPr>
        <p:blipFill>
          <a:blip r:embed="rId2"/>
          <a:stretch>
            <a:fillRect/>
          </a:stretch>
        </p:blipFill>
        <p:spPr>
          <a:xfrm rot="16200000">
            <a:off x="-782848" y="1450505"/>
            <a:ext cx="5832896" cy="4267200"/>
          </a:xfrm>
          <a:prstGeom prst="rect">
            <a:avLst/>
          </a:prstGeom>
        </p:spPr>
      </p:pic>
      <p:cxnSp>
        <p:nvCxnSpPr>
          <p:cNvPr id="6" name="Straight Arrow Connector 5">
            <a:extLst>
              <a:ext uri="{FF2B5EF4-FFF2-40B4-BE49-F238E27FC236}">
                <a16:creationId xmlns:a16="http://schemas.microsoft.com/office/drawing/2014/main" id="{8C645677-723F-475A-9F2A-9F248767386F}"/>
              </a:ext>
            </a:extLst>
          </p:cNvPr>
          <p:cNvCxnSpPr/>
          <p:nvPr/>
        </p:nvCxnSpPr>
        <p:spPr>
          <a:xfrm flipH="1">
            <a:off x="698269" y="1230284"/>
            <a:ext cx="3740727" cy="18786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04679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0" y="76200"/>
            <a:ext cx="12192000" cy="646331"/>
          </a:xfrm>
          <a:solidFill>
            <a:schemeClr val="bg1"/>
          </a:solidFill>
        </p:spPr>
        <p:txBody>
          <a:bodyPr>
            <a:normAutofit fontScale="90000"/>
          </a:bodyPr>
          <a:lstStyle/>
          <a:p>
            <a:pPr marL="514350" indent="-514350"/>
            <a:br>
              <a:rPr lang="en-US" dirty="0">
                <a:solidFill>
                  <a:srgbClr val="FF0000"/>
                </a:solidFill>
              </a:rPr>
            </a:br>
            <a:r>
              <a:rPr lang="en-US" dirty="0">
                <a:solidFill>
                  <a:srgbClr val="FF0000"/>
                </a:solidFill>
              </a:rPr>
              <a:t>4. </a:t>
            </a:r>
            <a:r>
              <a:rPr lang="en-US" b="1" dirty="0">
                <a:solidFill>
                  <a:srgbClr val="FF0000"/>
                </a:solidFill>
              </a:rPr>
              <a:t>Sequencing</a:t>
            </a:r>
          </a:p>
        </p:txBody>
      </p:sp>
      <p:sp>
        <p:nvSpPr>
          <p:cNvPr id="98307" name="Rectangle 3"/>
          <p:cNvSpPr>
            <a:spLocks noGrp="1" noChangeArrowheads="1"/>
          </p:cNvSpPr>
          <p:nvPr>
            <p:ph type="body" idx="1"/>
          </p:nvPr>
        </p:nvSpPr>
        <p:spPr>
          <a:xfrm>
            <a:off x="4339772" y="722531"/>
            <a:ext cx="7239055" cy="4525962"/>
          </a:xfrm>
        </p:spPr>
        <p:txBody>
          <a:bodyPr>
            <a:noAutofit/>
          </a:bodyPr>
          <a:lstStyle/>
          <a:p>
            <a:pPr lvl="1" indent="0">
              <a:lnSpc>
                <a:spcPts val="2500"/>
              </a:lnSpc>
              <a:buNone/>
            </a:pPr>
            <a:r>
              <a:rPr lang="en-US" sz="2400" b="1" dirty="0">
                <a:solidFill>
                  <a:srgbClr val="FF0000"/>
                </a:solidFill>
              </a:rPr>
              <a:t>Order bias</a:t>
            </a:r>
          </a:p>
          <a:p>
            <a:pPr lvl="1" indent="0">
              <a:lnSpc>
                <a:spcPts val="2500"/>
              </a:lnSpc>
              <a:buNone/>
            </a:pPr>
            <a:r>
              <a:rPr lang="en-US" sz="2400" dirty="0"/>
              <a:t>Bias caused by the influence of earlier questions in a questionnaire or by an answer’s position in a set of answers.</a:t>
            </a:r>
          </a:p>
          <a:p>
            <a:pPr lvl="1" indent="0">
              <a:lnSpc>
                <a:spcPts val="2500"/>
              </a:lnSpc>
              <a:buNone/>
            </a:pPr>
            <a:r>
              <a:rPr lang="en-US" sz="2400" b="1" dirty="0">
                <a:solidFill>
                  <a:srgbClr val="FF0000"/>
                </a:solidFill>
              </a:rPr>
              <a:t>Funnel techniqu</a:t>
            </a:r>
            <a:r>
              <a:rPr lang="en-US" sz="2400" dirty="0">
                <a:solidFill>
                  <a:srgbClr val="FF0000"/>
                </a:solidFill>
              </a:rPr>
              <a:t>e</a:t>
            </a:r>
          </a:p>
          <a:p>
            <a:pPr lvl="1" indent="0">
              <a:lnSpc>
                <a:spcPts val="2500"/>
              </a:lnSpc>
              <a:buNone/>
            </a:pPr>
            <a:r>
              <a:rPr lang="en-US" sz="2400" dirty="0"/>
              <a:t>Asking general questions before specific questions in order to obtain unbiased responses.</a:t>
            </a:r>
          </a:p>
          <a:p>
            <a:pPr lvl="1" indent="0">
              <a:lnSpc>
                <a:spcPts val="2500"/>
              </a:lnSpc>
              <a:buNone/>
            </a:pPr>
            <a:r>
              <a:rPr lang="en-US" sz="2400" b="1" dirty="0">
                <a:solidFill>
                  <a:srgbClr val="FF0000"/>
                </a:solidFill>
              </a:rPr>
              <a:t>Filter question</a:t>
            </a:r>
          </a:p>
          <a:p>
            <a:pPr lvl="1" indent="0">
              <a:lnSpc>
                <a:spcPts val="2500"/>
              </a:lnSpc>
              <a:buNone/>
            </a:pPr>
            <a:r>
              <a:rPr lang="en-US" sz="2400" dirty="0"/>
              <a:t>A question that screens out respondents who are not qualified to answer a second question.</a:t>
            </a:r>
          </a:p>
          <a:p>
            <a:pPr lvl="1" indent="0">
              <a:lnSpc>
                <a:spcPts val="2500"/>
              </a:lnSpc>
              <a:buNone/>
            </a:pPr>
            <a:r>
              <a:rPr lang="en-US" sz="2400" b="1" dirty="0">
                <a:solidFill>
                  <a:srgbClr val="FF0000"/>
                </a:solidFill>
              </a:rPr>
              <a:t>Pivot question</a:t>
            </a:r>
          </a:p>
          <a:p>
            <a:pPr lvl="1" indent="0">
              <a:lnSpc>
                <a:spcPts val="2500"/>
              </a:lnSpc>
              <a:buNone/>
            </a:pPr>
            <a:r>
              <a:rPr lang="en-US" sz="2400" dirty="0"/>
              <a:t>A filter question used to determine which version of a second question will be</a:t>
            </a:r>
          </a:p>
        </p:txBody>
      </p:sp>
      <p:sp>
        <p:nvSpPr>
          <p:cNvPr id="3" name="Footer Placeholder 2"/>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Gill Sans MT" panose="020B0502020104020203"/>
                <a:ea typeface="+mn-ea"/>
                <a:cs typeface="+mn-cs"/>
              </a:rPr>
              <a:t>Dr Jugindar Singh</a:t>
            </a:r>
          </a:p>
        </p:txBody>
      </p:sp>
      <p:pic>
        <p:nvPicPr>
          <p:cNvPr id="6" name="Picture 5">
            <a:extLst>
              <a:ext uri="{FF2B5EF4-FFF2-40B4-BE49-F238E27FC236}">
                <a16:creationId xmlns:a16="http://schemas.microsoft.com/office/drawing/2014/main" id="{B4EF56A7-E27D-4328-AC5D-4DB2120B8B43}"/>
              </a:ext>
            </a:extLst>
          </p:cNvPr>
          <p:cNvPicPr>
            <a:picLocks noChangeAspect="1"/>
          </p:cNvPicPr>
          <p:nvPr/>
        </p:nvPicPr>
        <p:blipFill>
          <a:blip r:embed="rId3"/>
          <a:stretch>
            <a:fillRect/>
          </a:stretch>
        </p:blipFill>
        <p:spPr>
          <a:xfrm rot="16200000">
            <a:off x="-748485" y="1471016"/>
            <a:ext cx="6135469" cy="4638500"/>
          </a:xfrm>
          <a:prstGeom prst="rect">
            <a:avLst/>
          </a:prstGeom>
          <a:ln>
            <a:solidFill>
              <a:schemeClr val="accent1"/>
            </a:solidFill>
          </a:ln>
        </p:spPr>
      </p:pic>
      <p:cxnSp>
        <p:nvCxnSpPr>
          <p:cNvPr id="5" name="Straight Arrow Connector 4">
            <a:extLst>
              <a:ext uri="{FF2B5EF4-FFF2-40B4-BE49-F238E27FC236}">
                <a16:creationId xmlns:a16="http://schemas.microsoft.com/office/drawing/2014/main" id="{EDD2F550-C853-4371-BE67-505BAFD6582C}"/>
              </a:ext>
            </a:extLst>
          </p:cNvPr>
          <p:cNvCxnSpPr/>
          <p:nvPr/>
        </p:nvCxnSpPr>
        <p:spPr>
          <a:xfrm flipH="1">
            <a:off x="928914" y="1611086"/>
            <a:ext cx="4194629"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DF884D8-5BFF-45E5-971A-833B88B8E662}"/>
              </a:ext>
            </a:extLst>
          </p:cNvPr>
          <p:cNvSpPr txBox="1"/>
          <p:nvPr/>
        </p:nvSpPr>
        <p:spPr>
          <a:xfrm>
            <a:off x="4638500" y="5842337"/>
            <a:ext cx="7518463" cy="1015663"/>
          </a:xfrm>
          <a:prstGeom prst="rect">
            <a:avLst/>
          </a:prstGeom>
          <a:no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MinionPro-Regular"/>
                <a:ea typeface="+mn-ea"/>
                <a:cs typeface="+mn-cs"/>
              </a:rPr>
              <a:t>The respondent is led from questions of a general nature to those that are more specific, and from questions that are relatively easy to answer to those that are progressively </a:t>
            </a:r>
            <a:r>
              <a:rPr kumimoji="0" lang="en-MY" sz="2000" b="1" i="0" u="none" strike="noStrike" kern="1200" cap="none" spc="0" normalizeH="0" baseline="0" noProof="0" dirty="0">
                <a:ln>
                  <a:noFill/>
                </a:ln>
                <a:solidFill>
                  <a:srgbClr val="002060"/>
                </a:solidFill>
                <a:effectLst/>
                <a:uLnTx/>
                <a:uFillTx/>
                <a:latin typeface="MinionPro-Regular"/>
                <a:ea typeface="+mn-ea"/>
                <a:cs typeface="+mn-cs"/>
              </a:rPr>
              <a:t>more difficult</a:t>
            </a:r>
            <a:endParaRPr kumimoji="0" lang="en-MY" sz="2000" b="1" i="0" u="none" strike="noStrike" kern="1200" cap="none" spc="0" normalizeH="0" baseline="0" noProof="0" dirty="0">
              <a:ln>
                <a:noFill/>
              </a:ln>
              <a:solidFill>
                <a:srgbClr val="002060"/>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9933900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7A95D-B636-4EF8-B548-742029A910B2}"/>
              </a:ext>
            </a:extLst>
          </p:cNvPr>
          <p:cNvSpPr>
            <a:spLocks noGrp="1"/>
          </p:cNvSpPr>
          <p:nvPr>
            <p:ph type="title"/>
          </p:nvPr>
        </p:nvSpPr>
        <p:spPr>
          <a:xfrm>
            <a:off x="0" y="0"/>
            <a:ext cx="12192000" cy="667657"/>
          </a:xfrm>
        </p:spPr>
        <p:txBody>
          <a:bodyPr>
            <a:normAutofit fontScale="90000"/>
          </a:bodyPr>
          <a:lstStyle/>
          <a:p>
            <a:r>
              <a:rPr lang="en-MY" dirty="0">
                <a:solidFill>
                  <a:srgbClr val="FF0000"/>
                </a:solidFill>
              </a:rPr>
              <a:t>5. </a:t>
            </a:r>
            <a:r>
              <a:rPr lang="en-MY" b="1" dirty="0">
                <a:solidFill>
                  <a:srgbClr val="FF0000"/>
                </a:solidFill>
              </a:rPr>
              <a:t>Classification of Personal Information</a:t>
            </a:r>
          </a:p>
        </p:txBody>
      </p:sp>
      <p:pic>
        <p:nvPicPr>
          <p:cNvPr id="4" name="Picture 3">
            <a:extLst>
              <a:ext uri="{FF2B5EF4-FFF2-40B4-BE49-F238E27FC236}">
                <a16:creationId xmlns:a16="http://schemas.microsoft.com/office/drawing/2014/main" id="{61C25879-A78E-4288-B6F9-3066D5162BB5}"/>
              </a:ext>
            </a:extLst>
          </p:cNvPr>
          <p:cNvPicPr>
            <a:picLocks noChangeAspect="1"/>
          </p:cNvPicPr>
          <p:nvPr/>
        </p:nvPicPr>
        <p:blipFill>
          <a:blip r:embed="rId2"/>
          <a:stretch>
            <a:fillRect/>
          </a:stretch>
        </p:blipFill>
        <p:spPr>
          <a:xfrm rot="16200000">
            <a:off x="-748485" y="1471016"/>
            <a:ext cx="6135469" cy="4638500"/>
          </a:xfrm>
          <a:prstGeom prst="rect">
            <a:avLst/>
          </a:prstGeom>
          <a:ln>
            <a:solidFill>
              <a:schemeClr val="accent1"/>
            </a:solidFill>
          </a:ln>
        </p:spPr>
      </p:pic>
      <p:sp>
        <p:nvSpPr>
          <p:cNvPr id="6" name="TextBox 5">
            <a:extLst>
              <a:ext uri="{FF2B5EF4-FFF2-40B4-BE49-F238E27FC236}">
                <a16:creationId xmlns:a16="http://schemas.microsoft.com/office/drawing/2014/main" id="{F27535BA-D5C6-4F60-AF1D-CBBBA6064DB4}"/>
              </a:ext>
            </a:extLst>
          </p:cNvPr>
          <p:cNvSpPr txBox="1"/>
          <p:nvPr/>
        </p:nvSpPr>
        <p:spPr>
          <a:xfrm>
            <a:off x="4638500" y="843677"/>
            <a:ext cx="7553500" cy="526297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400" b="0" i="0" u="none" strike="noStrike" kern="1200" cap="none" spc="0" normalizeH="0" baseline="0" noProof="0" dirty="0">
                <a:ln>
                  <a:noFill/>
                </a:ln>
                <a:solidFill>
                  <a:srgbClr val="000000"/>
                </a:solidFill>
                <a:effectLst/>
                <a:uLnTx/>
                <a:uFillTx/>
                <a:latin typeface="MinionPro-Regular"/>
                <a:ea typeface="+mn-ea"/>
                <a:cs typeface="+mn-cs"/>
              </a:rPr>
              <a:t>Elicit such information as </a:t>
            </a:r>
            <a:r>
              <a:rPr kumimoji="0" lang="en-US" sz="2400" b="0" i="0" u="none" strike="noStrike" kern="1200" cap="none" spc="0" normalizeH="0" baseline="0" noProof="0" dirty="0">
                <a:ln>
                  <a:noFill/>
                </a:ln>
                <a:solidFill>
                  <a:srgbClr val="000000"/>
                </a:solidFill>
                <a:effectLst/>
                <a:uLnTx/>
                <a:uFillTx/>
                <a:latin typeface="MinionPro-Regular"/>
                <a:ea typeface="+mn-ea"/>
                <a:cs typeface="+mn-cs"/>
              </a:rPr>
              <a:t>age, educational level, marital status, and income.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MinionPro-Regula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MinionPro-Regular"/>
                <a:ea typeface="+mn-ea"/>
                <a:cs typeface="+mn-cs"/>
              </a:rPr>
              <a:t>Unless absolutely necessary, it is best not to ask for the name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MinionPro-Regular"/>
                <a:ea typeface="+mn-ea"/>
                <a:cs typeface="+mn-cs"/>
              </a:rPr>
              <a:t>of the respondent.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MinionPro-Regula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Gill Sans MT" panose="020B0502020104020203"/>
                <a:ea typeface="+mn-ea"/>
                <a:cs typeface="+mn-cs"/>
              </a:rPr>
              <a:t>In surveys, it is advisable to gather certain demographic data such as age, sex, educational level, job level, department, and number of years in the organization,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Gill Sans MT" panose="020B0502020104020203"/>
                <a:ea typeface="+mn-ea"/>
                <a:cs typeface="+mn-cs"/>
              </a:rPr>
              <a:t>Such data help to describe the sample characteristics in the report written after data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Gill Sans MT" panose="020B0502020104020203"/>
                <a:ea typeface="+mn-ea"/>
                <a:cs typeface="+mn-cs"/>
              </a:rPr>
              <a:t>analysis.</a:t>
            </a:r>
            <a:endParaRPr kumimoji="0" lang="en-MY" sz="24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cxnSp>
        <p:nvCxnSpPr>
          <p:cNvPr id="8" name="Straight Arrow Connector 7">
            <a:extLst>
              <a:ext uri="{FF2B5EF4-FFF2-40B4-BE49-F238E27FC236}">
                <a16:creationId xmlns:a16="http://schemas.microsoft.com/office/drawing/2014/main" id="{19180837-81AE-4CB6-AB55-C38B01EA2FB1}"/>
              </a:ext>
            </a:extLst>
          </p:cNvPr>
          <p:cNvCxnSpPr/>
          <p:nvPr/>
        </p:nvCxnSpPr>
        <p:spPr>
          <a:xfrm flipH="1">
            <a:off x="928914" y="1511334"/>
            <a:ext cx="3709586" cy="3900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11272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3908" name="Text Box 4"/>
          <p:cNvSpPr txBox="1">
            <a:spLocks noChangeArrowheads="1"/>
          </p:cNvSpPr>
          <p:nvPr/>
        </p:nvSpPr>
        <p:spPr bwMode="auto">
          <a:xfrm>
            <a:off x="-1" y="649441"/>
            <a:ext cx="8577943" cy="6105389"/>
          </a:xfrm>
          <a:prstGeom prst="rect">
            <a:avLst/>
          </a:prstGeom>
          <a:solidFill>
            <a:schemeClr val="bg1"/>
          </a:solidFill>
          <a:ln>
            <a:noFill/>
          </a:ln>
        </p:spPr>
        <p:txBody>
          <a:bodyPr wrap="square">
            <a:spAutoFit/>
          </a:bodyPr>
          <a:lstStyle>
            <a:lvl1pPr marL="457200" indent="-457200" eaLnBrk="0" hangingPunct="0">
              <a:defRPr sz="2400">
                <a:solidFill>
                  <a:schemeClr val="tx1"/>
                </a:solidFill>
                <a:latin typeface="Times New Roman" pitchFamily="18" charset="0"/>
              </a:defRPr>
            </a:lvl1pPr>
            <a:lvl2pPr marL="914400" indent="-45720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457200" marR="0" lvl="0" indent="-457200" algn="l" defTabSz="914400" rtl="0" eaLnBrk="1" fontAlgn="auto" latinLnBrk="0" hangingPunct="1">
              <a:lnSpc>
                <a:spcPts val="2600"/>
              </a:lnSpc>
              <a:spcBef>
                <a:spcPts val="0"/>
              </a:spcBef>
              <a:spcAft>
                <a:spcPts val="0"/>
              </a:spcAft>
              <a:buClrTx/>
              <a:buSzTx/>
              <a:buFont typeface="Wingdings" pitchFamily="2" charset="2"/>
              <a:buAutoNum type="arabicPeriod"/>
              <a:tabLst/>
              <a:defRPr/>
            </a:pPr>
            <a:r>
              <a:rPr kumimoji="0" lang="en-US" sz="2800" b="0" i="0" u="none" strike="noStrike" kern="1200" cap="none" spc="0" normalizeH="0" baseline="0" noProof="0" dirty="0">
                <a:ln>
                  <a:noFill/>
                </a:ln>
                <a:solidFill>
                  <a:srgbClr val="002060"/>
                </a:solidFill>
                <a:effectLst/>
                <a:uLnTx/>
                <a:uFillTx/>
                <a:latin typeface="Calibri" pitchFamily="34" charset="0"/>
                <a:ea typeface="+mn-ea"/>
                <a:cs typeface="+mn-cs"/>
              </a:rPr>
              <a:t>Relevant</a:t>
            </a:r>
            <a:r>
              <a:rPr kumimoji="0" lang="en-US" sz="2800" b="0" i="0" u="none" strike="noStrike" kern="1200" cap="none" spc="0" normalizeH="0" baseline="0" noProof="0" dirty="0">
                <a:ln>
                  <a:noFill/>
                </a:ln>
                <a:solidFill>
                  <a:srgbClr val="FF0000"/>
                </a:solidFill>
                <a:effectLst/>
                <a:uLnTx/>
                <a:uFillTx/>
                <a:latin typeface="Calibri" pitchFamily="34" charset="0"/>
                <a:ea typeface="+mn-ea"/>
                <a:cs typeface="+mn-cs"/>
              </a:rPr>
              <a:t> </a:t>
            </a:r>
            <a:r>
              <a:rPr kumimoji="0" lang="en-US" sz="2800" b="0" i="0" u="none" strike="noStrike" kern="1200" cap="none" spc="0" normalizeH="0" baseline="0" noProof="0" dirty="0">
                <a:ln>
                  <a:noFill/>
                </a:ln>
                <a:solidFill>
                  <a:srgbClr val="000000"/>
                </a:solidFill>
                <a:effectLst/>
                <a:uLnTx/>
                <a:uFillTx/>
                <a:latin typeface="Calibri" pitchFamily="34" charset="0"/>
                <a:ea typeface="+mn-ea"/>
                <a:cs typeface="+mn-cs"/>
              </a:rPr>
              <a:t>- pertain to the research problem</a:t>
            </a:r>
          </a:p>
          <a:p>
            <a:pPr marL="457200" marR="0" lvl="0" indent="-457200" algn="l" defTabSz="914400" rtl="0" eaLnBrk="1" fontAlgn="auto" latinLnBrk="0" hangingPunct="1">
              <a:lnSpc>
                <a:spcPts val="2600"/>
              </a:lnSpc>
              <a:spcBef>
                <a:spcPts val="0"/>
              </a:spcBef>
              <a:spcAft>
                <a:spcPts val="0"/>
              </a:spcAft>
              <a:buClrTx/>
              <a:buSzTx/>
              <a:buFont typeface="Wingdings" pitchFamily="2" charset="2"/>
              <a:buAutoNum type="arabicPeriod"/>
              <a:tabLst/>
              <a:defRPr/>
            </a:pPr>
            <a:endParaRPr kumimoji="0" lang="en-US" sz="2800" b="0" i="0" u="none" strike="noStrike" kern="1200" cap="none" spc="0" normalizeH="0" baseline="0" noProof="0" dirty="0">
              <a:ln>
                <a:noFill/>
              </a:ln>
              <a:solidFill>
                <a:srgbClr val="000000"/>
              </a:solidFill>
              <a:effectLst/>
              <a:uLnTx/>
              <a:uFillTx/>
              <a:latin typeface="Calibri" pitchFamily="34" charset="0"/>
              <a:ea typeface="+mn-ea"/>
              <a:cs typeface="+mn-cs"/>
            </a:endParaRPr>
          </a:p>
          <a:p>
            <a:pPr marL="457200" marR="0" lvl="0" indent="-457200" algn="l" defTabSz="914400" rtl="0" eaLnBrk="1" fontAlgn="auto" latinLnBrk="0" hangingPunct="1">
              <a:lnSpc>
                <a:spcPts val="2600"/>
              </a:lnSpc>
              <a:spcBef>
                <a:spcPts val="0"/>
              </a:spcBef>
              <a:spcAft>
                <a:spcPts val="0"/>
              </a:spcAft>
              <a:buClrTx/>
              <a:buSzTx/>
              <a:buFont typeface="Wingdings" pitchFamily="2" charset="2"/>
              <a:buAutoNum type="arabicPeriod"/>
              <a:tabLst/>
              <a:defRPr/>
            </a:pPr>
            <a:r>
              <a:rPr kumimoji="0" lang="en-US" sz="2800" b="0" i="0" u="none" strike="noStrike" kern="1200" cap="none" spc="0" normalizeH="0" baseline="0" noProof="0" dirty="0">
                <a:ln>
                  <a:noFill/>
                </a:ln>
                <a:solidFill>
                  <a:srgbClr val="002060"/>
                </a:solidFill>
                <a:effectLst/>
                <a:uLnTx/>
                <a:uFillTx/>
                <a:latin typeface="Calibri" pitchFamily="34" charset="0"/>
                <a:ea typeface="+mn-ea"/>
                <a:cs typeface="+mn-cs"/>
              </a:rPr>
              <a:t>Accurate</a:t>
            </a:r>
            <a:r>
              <a:rPr kumimoji="0" lang="en-US" sz="2800" b="0" i="0" u="none" strike="noStrike" kern="1200" cap="none" spc="0" normalizeH="0" baseline="0" noProof="0" dirty="0">
                <a:ln>
                  <a:noFill/>
                </a:ln>
                <a:solidFill>
                  <a:srgbClr val="FF0000"/>
                </a:solidFill>
                <a:effectLst/>
                <a:uLnTx/>
                <a:uFillTx/>
                <a:latin typeface="Calibri" pitchFamily="34" charset="0"/>
                <a:ea typeface="+mn-ea"/>
                <a:cs typeface="+mn-cs"/>
              </a:rPr>
              <a:t> </a:t>
            </a:r>
            <a:r>
              <a:rPr kumimoji="0" lang="en-US" sz="2800" b="0" i="0" u="none" strike="noStrike" kern="1200" cap="none" spc="0" normalizeH="0" baseline="0" noProof="0" dirty="0">
                <a:ln>
                  <a:noFill/>
                </a:ln>
                <a:solidFill>
                  <a:srgbClr val="000000"/>
                </a:solidFill>
                <a:effectLst/>
                <a:uLnTx/>
                <a:uFillTx/>
                <a:latin typeface="Calibri" pitchFamily="34" charset="0"/>
                <a:ea typeface="+mn-ea"/>
                <a:cs typeface="+mn-cs"/>
              </a:rPr>
              <a:t>- accurately depict the attitudes, behaviors, etc. intended to investigate </a:t>
            </a:r>
          </a:p>
          <a:p>
            <a:pPr marL="457200" marR="0" lvl="0" indent="-457200" algn="l" defTabSz="914400" rtl="0" eaLnBrk="1" fontAlgn="auto" latinLnBrk="0" hangingPunct="1">
              <a:lnSpc>
                <a:spcPts val="2600"/>
              </a:lnSpc>
              <a:spcBef>
                <a:spcPts val="0"/>
              </a:spcBef>
              <a:spcAft>
                <a:spcPts val="0"/>
              </a:spcAft>
              <a:buClrTx/>
              <a:buSzTx/>
              <a:buFont typeface="Wingdings" pitchFamily="2" charset="2"/>
              <a:buAutoNum type="arabicPeriod"/>
              <a:tabLst/>
              <a:defRPr/>
            </a:pPr>
            <a:endParaRPr kumimoji="0" lang="en-US" sz="2800" b="0" i="0" u="none" strike="noStrike" kern="1200" cap="none" spc="0" normalizeH="0" baseline="0" noProof="0" dirty="0">
              <a:ln>
                <a:noFill/>
              </a:ln>
              <a:solidFill>
                <a:srgbClr val="000000"/>
              </a:solidFill>
              <a:effectLst/>
              <a:uLnTx/>
              <a:uFillTx/>
              <a:latin typeface="Calibri" pitchFamily="34" charset="0"/>
              <a:ea typeface="+mn-ea"/>
              <a:cs typeface="+mn-cs"/>
            </a:endParaRPr>
          </a:p>
          <a:p>
            <a:pPr marL="457200" marR="0" lvl="0" indent="-457200" algn="l" defTabSz="914400" rtl="0" eaLnBrk="1" fontAlgn="auto" latinLnBrk="0" hangingPunct="1">
              <a:lnSpc>
                <a:spcPts val="2600"/>
              </a:lnSpc>
              <a:spcBef>
                <a:spcPts val="0"/>
              </a:spcBef>
              <a:spcAft>
                <a:spcPts val="0"/>
              </a:spcAft>
              <a:buClrTx/>
              <a:buSzTx/>
              <a:buFont typeface="Wingdings" pitchFamily="2" charset="2"/>
              <a:buAutoNum type="arabicPeriod"/>
              <a:tabLst/>
              <a:defRPr/>
            </a:pPr>
            <a:r>
              <a:rPr kumimoji="0" lang="en-US" sz="2800" b="0" i="0" u="none" strike="noStrike" kern="1200" cap="none" spc="0" normalizeH="0" baseline="0" noProof="0" dirty="0">
                <a:ln>
                  <a:noFill/>
                </a:ln>
                <a:solidFill>
                  <a:srgbClr val="002060"/>
                </a:solidFill>
                <a:effectLst/>
                <a:uLnTx/>
                <a:uFillTx/>
                <a:latin typeface="Calibri" pitchFamily="34" charset="0"/>
                <a:ea typeface="+mn-ea"/>
                <a:cs typeface="+mn-cs"/>
              </a:rPr>
              <a:t>Respondents can understand </a:t>
            </a:r>
            <a:r>
              <a:rPr kumimoji="0" lang="en-US" sz="2800" b="0" i="0" u="none" strike="noStrike" kern="1200" cap="none" spc="0" normalizeH="0" baseline="0" noProof="0" dirty="0">
                <a:ln>
                  <a:noFill/>
                </a:ln>
                <a:solidFill>
                  <a:srgbClr val="000000"/>
                </a:solidFill>
                <a:effectLst/>
                <a:uLnTx/>
                <a:uFillTx/>
                <a:latin typeface="Calibri" pitchFamily="34" charset="0"/>
                <a:ea typeface="+mn-ea"/>
                <a:cs typeface="+mn-cs"/>
              </a:rPr>
              <a:t>and interpret the question correctly</a:t>
            </a:r>
          </a:p>
          <a:p>
            <a:pPr marL="457200" marR="0" lvl="0" indent="-457200" algn="l" defTabSz="914400" rtl="0" eaLnBrk="1" fontAlgn="auto" latinLnBrk="0" hangingPunct="1">
              <a:lnSpc>
                <a:spcPts val="2600"/>
              </a:lnSpc>
              <a:spcBef>
                <a:spcPts val="0"/>
              </a:spcBef>
              <a:spcAft>
                <a:spcPts val="0"/>
              </a:spcAft>
              <a:buClrTx/>
              <a:buSzTx/>
              <a:buFont typeface="Wingdings" pitchFamily="2" charset="2"/>
              <a:buAutoNum type="arabicPeriod"/>
              <a:tabLst/>
              <a:defRPr/>
            </a:pPr>
            <a:endParaRPr kumimoji="0" lang="en-US" sz="2800" b="0" i="0" u="none" strike="noStrike" kern="1200" cap="none" spc="0" normalizeH="0" baseline="0" noProof="0" dirty="0">
              <a:ln>
                <a:noFill/>
              </a:ln>
              <a:solidFill>
                <a:srgbClr val="000000"/>
              </a:solidFill>
              <a:effectLst/>
              <a:uLnTx/>
              <a:uFillTx/>
              <a:latin typeface="Calibri" pitchFamily="34" charset="0"/>
              <a:ea typeface="+mn-ea"/>
              <a:cs typeface="+mn-cs"/>
            </a:endParaRPr>
          </a:p>
          <a:p>
            <a:pPr marL="457200" marR="0" lvl="0" indent="-457200" algn="l" defTabSz="914400" rtl="0" eaLnBrk="1" fontAlgn="auto" latinLnBrk="0" hangingPunct="1">
              <a:lnSpc>
                <a:spcPts val="2600"/>
              </a:lnSpc>
              <a:spcBef>
                <a:spcPts val="0"/>
              </a:spcBef>
              <a:spcAft>
                <a:spcPts val="0"/>
              </a:spcAft>
              <a:buClrTx/>
              <a:buSzTx/>
              <a:buFont typeface="Wingdings" pitchFamily="2" charset="2"/>
              <a:buAutoNum type="arabicPeriod"/>
              <a:tabLst/>
              <a:defRPr/>
            </a:pPr>
            <a:r>
              <a:rPr kumimoji="0" lang="en-US" sz="2800" b="0" i="0" u="none" strike="noStrike" kern="1200" cap="none" spc="0" normalizeH="0" baseline="0" noProof="0" dirty="0">
                <a:ln>
                  <a:noFill/>
                </a:ln>
                <a:solidFill>
                  <a:srgbClr val="002060"/>
                </a:solidFill>
                <a:effectLst/>
                <a:uLnTx/>
                <a:uFillTx/>
                <a:latin typeface="Calibri" pitchFamily="34" charset="0"/>
                <a:ea typeface="+mn-ea"/>
                <a:cs typeface="+mn-cs"/>
              </a:rPr>
              <a:t>Focused</a:t>
            </a:r>
            <a:r>
              <a:rPr kumimoji="0" lang="en-US" sz="2800" b="0" i="0" u="none" strike="noStrike" kern="1200" cap="none" spc="0" normalizeH="0" baseline="0" noProof="0" dirty="0">
                <a:ln>
                  <a:noFill/>
                </a:ln>
                <a:solidFill>
                  <a:srgbClr val="FF0000"/>
                </a:solidFill>
                <a:effectLst/>
                <a:uLnTx/>
                <a:uFillTx/>
                <a:latin typeface="Calibri" pitchFamily="34" charset="0"/>
                <a:ea typeface="+mn-ea"/>
                <a:cs typeface="+mn-cs"/>
              </a:rPr>
              <a:t> </a:t>
            </a:r>
            <a:r>
              <a:rPr kumimoji="0" lang="en-US" sz="2800" b="0" i="0" u="none" strike="noStrike" kern="1200" cap="none" spc="0" normalizeH="0" baseline="0" noProof="0" dirty="0">
                <a:ln>
                  <a:noFill/>
                </a:ln>
                <a:solidFill>
                  <a:srgbClr val="000000"/>
                </a:solidFill>
                <a:effectLst/>
                <a:uLnTx/>
                <a:uFillTx/>
                <a:latin typeface="Calibri" pitchFamily="34" charset="0"/>
                <a:ea typeface="+mn-ea"/>
                <a:cs typeface="+mn-cs"/>
              </a:rPr>
              <a:t>on a single problem or issue</a:t>
            </a:r>
          </a:p>
          <a:p>
            <a:pPr marL="457200" marR="0" lvl="0" indent="-457200" algn="l" defTabSz="914400" rtl="0" eaLnBrk="1" fontAlgn="auto" latinLnBrk="0" hangingPunct="1">
              <a:lnSpc>
                <a:spcPts val="2600"/>
              </a:lnSpc>
              <a:spcBef>
                <a:spcPts val="0"/>
              </a:spcBef>
              <a:spcAft>
                <a:spcPts val="0"/>
              </a:spcAft>
              <a:buClrTx/>
              <a:buSzTx/>
              <a:buFont typeface="Wingdings" pitchFamily="2" charset="2"/>
              <a:buAutoNum type="arabicPeriod"/>
              <a:tabLst/>
              <a:defRPr/>
            </a:pPr>
            <a:endParaRPr kumimoji="0" lang="en-US" sz="2800" b="0" i="0" u="none" strike="noStrike" kern="1200" cap="none" spc="0" normalizeH="0" baseline="0" noProof="0" dirty="0">
              <a:ln>
                <a:noFill/>
              </a:ln>
              <a:solidFill>
                <a:srgbClr val="000000"/>
              </a:solidFill>
              <a:effectLst/>
              <a:uLnTx/>
              <a:uFillTx/>
              <a:latin typeface="Calibri" pitchFamily="34" charset="0"/>
              <a:ea typeface="+mn-ea"/>
              <a:cs typeface="+mn-cs"/>
            </a:endParaRPr>
          </a:p>
          <a:p>
            <a:pPr marL="457200" marR="0" lvl="0" indent="-457200" algn="l" defTabSz="914400" rtl="0" eaLnBrk="1" fontAlgn="auto" latinLnBrk="0" hangingPunct="1">
              <a:lnSpc>
                <a:spcPts val="2600"/>
              </a:lnSpc>
              <a:spcBef>
                <a:spcPts val="0"/>
              </a:spcBef>
              <a:spcAft>
                <a:spcPts val="0"/>
              </a:spcAft>
              <a:buClrTx/>
              <a:buSzTx/>
              <a:buFont typeface="Wingdings" pitchFamily="2" charset="2"/>
              <a:buAutoNum type="arabicPeriod"/>
              <a:tabLst/>
              <a:defRPr/>
            </a:pPr>
            <a:r>
              <a:rPr kumimoji="0" lang="en-US" sz="2800" b="0" i="0" u="none" strike="noStrike" kern="1200" cap="none" spc="0" normalizeH="0" baseline="0" noProof="0" dirty="0">
                <a:ln>
                  <a:noFill/>
                </a:ln>
                <a:solidFill>
                  <a:srgbClr val="002060"/>
                </a:solidFill>
                <a:effectLst/>
                <a:uLnTx/>
                <a:uFillTx/>
                <a:latin typeface="Calibri" pitchFamily="34" charset="0"/>
                <a:ea typeface="+mn-ea"/>
                <a:cs typeface="+mn-cs"/>
              </a:rPr>
              <a:t>Researchable</a:t>
            </a:r>
            <a:r>
              <a:rPr kumimoji="0" lang="en-US" sz="2800" b="0" i="0" u="none" strike="noStrike" kern="1200" cap="none" spc="0" normalizeH="0" baseline="0" noProof="0" dirty="0">
                <a:ln>
                  <a:noFill/>
                </a:ln>
                <a:solidFill>
                  <a:srgbClr val="FF0000"/>
                </a:solidFill>
                <a:effectLst/>
                <a:uLnTx/>
                <a:uFillTx/>
                <a:latin typeface="Calibri" pitchFamily="34" charset="0"/>
                <a:ea typeface="+mn-ea"/>
                <a:cs typeface="+mn-cs"/>
              </a:rPr>
              <a:t> </a:t>
            </a:r>
            <a:r>
              <a:rPr kumimoji="0" lang="en-US" sz="2800" b="0" i="0" u="none" strike="noStrike" kern="1200" cap="none" spc="0" normalizeH="0" baseline="0" noProof="0" dirty="0">
                <a:ln>
                  <a:noFill/>
                </a:ln>
                <a:solidFill>
                  <a:srgbClr val="000000"/>
                </a:solidFill>
                <a:effectLst/>
                <a:uLnTx/>
                <a:uFillTx/>
                <a:latin typeface="Calibri" pitchFamily="34" charset="0"/>
                <a:ea typeface="+mn-ea"/>
                <a:cs typeface="+mn-cs"/>
              </a:rPr>
              <a:t>using primary and/or secondary sources</a:t>
            </a:r>
          </a:p>
          <a:p>
            <a:pPr marL="457200" marR="0" lvl="0" indent="-457200" algn="l" defTabSz="914400" rtl="0" eaLnBrk="1" fontAlgn="auto" latinLnBrk="0" hangingPunct="1">
              <a:lnSpc>
                <a:spcPts val="2600"/>
              </a:lnSpc>
              <a:spcBef>
                <a:spcPts val="0"/>
              </a:spcBef>
              <a:spcAft>
                <a:spcPts val="0"/>
              </a:spcAft>
              <a:buClrTx/>
              <a:buSzTx/>
              <a:buFont typeface="Wingdings" pitchFamily="2" charset="2"/>
              <a:buAutoNum type="arabicPeriod"/>
              <a:tabLst/>
              <a:defRPr/>
            </a:pPr>
            <a:endParaRPr kumimoji="0" lang="en-US" sz="2800" b="0" i="0" u="none" strike="noStrike" kern="1200" cap="none" spc="0" normalizeH="0" baseline="0" noProof="0" dirty="0">
              <a:ln>
                <a:noFill/>
              </a:ln>
              <a:solidFill>
                <a:srgbClr val="000000"/>
              </a:solidFill>
              <a:effectLst/>
              <a:uLnTx/>
              <a:uFillTx/>
              <a:latin typeface="Calibri" pitchFamily="34" charset="0"/>
              <a:ea typeface="+mn-ea"/>
              <a:cs typeface="+mn-cs"/>
            </a:endParaRPr>
          </a:p>
          <a:p>
            <a:pPr marL="457200" marR="0" lvl="0" indent="-457200" algn="l" defTabSz="914400" rtl="0" eaLnBrk="1" fontAlgn="auto" latinLnBrk="0" hangingPunct="1">
              <a:lnSpc>
                <a:spcPts val="2600"/>
              </a:lnSpc>
              <a:spcBef>
                <a:spcPts val="0"/>
              </a:spcBef>
              <a:spcAft>
                <a:spcPts val="0"/>
              </a:spcAft>
              <a:buClrTx/>
              <a:buSzTx/>
              <a:buFont typeface="Wingdings" pitchFamily="2" charset="2"/>
              <a:buAutoNum type="arabicPeriod"/>
              <a:tabLst/>
              <a:defRPr/>
            </a:pPr>
            <a:r>
              <a:rPr kumimoji="0" lang="en-US" sz="2800" b="0" i="0" u="none" strike="noStrike" kern="1200" cap="none" spc="0" normalizeH="0" baseline="0" noProof="0" dirty="0">
                <a:ln>
                  <a:noFill/>
                </a:ln>
                <a:solidFill>
                  <a:srgbClr val="002060"/>
                </a:solidFill>
                <a:effectLst/>
                <a:uLnTx/>
                <a:uFillTx/>
                <a:latin typeface="Calibri" pitchFamily="34" charset="0"/>
                <a:ea typeface="+mn-ea"/>
                <a:cs typeface="+mn-cs"/>
              </a:rPr>
              <a:t>Feasible</a:t>
            </a:r>
            <a:r>
              <a:rPr kumimoji="0" lang="en-US" sz="2800" b="0" i="0" u="none" strike="noStrike" kern="1200" cap="none" spc="0" normalizeH="0" baseline="0" noProof="0" dirty="0">
                <a:ln>
                  <a:noFill/>
                </a:ln>
                <a:solidFill>
                  <a:srgbClr val="FF0000"/>
                </a:solidFill>
                <a:effectLst/>
                <a:uLnTx/>
                <a:uFillTx/>
                <a:latin typeface="Calibri" pitchFamily="34" charset="0"/>
                <a:ea typeface="+mn-ea"/>
                <a:cs typeface="+mn-cs"/>
              </a:rPr>
              <a:t> </a:t>
            </a:r>
            <a:r>
              <a:rPr kumimoji="0" lang="en-US" sz="2800" b="0" i="0" u="none" strike="noStrike" kern="1200" cap="none" spc="0" normalizeH="0" baseline="0" noProof="0" dirty="0">
                <a:ln>
                  <a:noFill/>
                </a:ln>
                <a:solidFill>
                  <a:srgbClr val="000000"/>
                </a:solidFill>
                <a:effectLst/>
                <a:uLnTx/>
                <a:uFillTx/>
                <a:latin typeface="Calibri" pitchFamily="34" charset="0"/>
                <a:ea typeface="+mn-ea"/>
                <a:cs typeface="+mn-cs"/>
              </a:rPr>
              <a:t>to answer within the timeframe and practical constraints</a:t>
            </a:r>
          </a:p>
          <a:p>
            <a:pPr marL="457200" marR="0" lvl="0" indent="-457200" algn="l" defTabSz="914400" rtl="0" eaLnBrk="1" fontAlgn="auto" latinLnBrk="0" hangingPunct="1">
              <a:lnSpc>
                <a:spcPts val="2600"/>
              </a:lnSpc>
              <a:spcBef>
                <a:spcPts val="0"/>
              </a:spcBef>
              <a:spcAft>
                <a:spcPts val="0"/>
              </a:spcAft>
              <a:buClrTx/>
              <a:buSzTx/>
              <a:buFont typeface="Wingdings" pitchFamily="2" charset="2"/>
              <a:buAutoNum type="arabicPeriod"/>
              <a:tabLst/>
              <a:defRPr/>
            </a:pPr>
            <a:endParaRPr kumimoji="0" lang="en-US" sz="2800" b="0" i="0" u="none" strike="noStrike" kern="1200" cap="none" spc="0" normalizeH="0" baseline="0" noProof="0" dirty="0">
              <a:ln>
                <a:noFill/>
              </a:ln>
              <a:solidFill>
                <a:srgbClr val="000000"/>
              </a:solidFill>
              <a:effectLst/>
              <a:uLnTx/>
              <a:uFillTx/>
              <a:latin typeface="Calibri" pitchFamily="34" charset="0"/>
              <a:ea typeface="+mn-ea"/>
              <a:cs typeface="+mn-cs"/>
            </a:endParaRPr>
          </a:p>
          <a:p>
            <a:pPr marL="457200" marR="0" lvl="0" indent="-457200" algn="l" defTabSz="914400" rtl="0" eaLnBrk="1" fontAlgn="auto" latinLnBrk="0" hangingPunct="1">
              <a:lnSpc>
                <a:spcPts val="2600"/>
              </a:lnSpc>
              <a:spcBef>
                <a:spcPts val="0"/>
              </a:spcBef>
              <a:spcAft>
                <a:spcPts val="0"/>
              </a:spcAft>
              <a:buClrTx/>
              <a:buSzTx/>
              <a:buFont typeface="Wingdings" pitchFamily="2" charset="2"/>
              <a:buAutoNum type="arabicPeriod"/>
              <a:tabLst/>
              <a:defRPr/>
            </a:pPr>
            <a:r>
              <a:rPr kumimoji="0" lang="en-US" sz="2800" b="0" i="0" u="none" strike="noStrike" kern="1200" cap="none" spc="0" normalizeH="0" baseline="0" noProof="0" dirty="0">
                <a:ln>
                  <a:noFill/>
                </a:ln>
                <a:solidFill>
                  <a:srgbClr val="002060"/>
                </a:solidFill>
                <a:effectLst/>
                <a:uLnTx/>
                <a:uFillTx/>
                <a:latin typeface="Calibri" pitchFamily="34" charset="0"/>
                <a:ea typeface="+mn-ea"/>
                <a:cs typeface="+mn-cs"/>
              </a:rPr>
              <a:t>Specific</a:t>
            </a:r>
            <a:r>
              <a:rPr kumimoji="0" lang="en-US" sz="2800" b="0" i="0" u="none" strike="noStrike" kern="1200" cap="none" spc="0" normalizeH="0" baseline="0" noProof="0" dirty="0">
                <a:ln>
                  <a:noFill/>
                </a:ln>
                <a:solidFill>
                  <a:srgbClr val="000000"/>
                </a:solidFill>
                <a:effectLst/>
                <a:uLnTx/>
                <a:uFillTx/>
                <a:latin typeface="Calibri" pitchFamily="34" charset="0"/>
                <a:ea typeface="+mn-ea"/>
                <a:cs typeface="+mn-cs"/>
              </a:rPr>
              <a:t> enough to answer thoroughly</a:t>
            </a:r>
          </a:p>
          <a:p>
            <a:pPr marL="457200" marR="0" lvl="0" indent="-457200" algn="l" defTabSz="914400" rtl="0" eaLnBrk="1" fontAlgn="auto" latinLnBrk="0" hangingPunct="1">
              <a:lnSpc>
                <a:spcPts val="2600"/>
              </a:lnSpc>
              <a:spcBef>
                <a:spcPts val="0"/>
              </a:spcBef>
              <a:spcAft>
                <a:spcPts val="0"/>
              </a:spcAft>
              <a:buClrTx/>
              <a:buSzTx/>
              <a:buFont typeface="Wingdings" pitchFamily="2" charset="2"/>
              <a:buAutoNum type="arabicPeriod"/>
              <a:tabLst/>
              <a:defRPr/>
            </a:pPr>
            <a:endParaRPr kumimoji="0" lang="en-US" sz="2800" b="0" i="0" u="none" strike="noStrike" kern="1200" cap="none" spc="0" normalizeH="0" baseline="0" noProof="0" dirty="0">
              <a:ln>
                <a:noFill/>
              </a:ln>
              <a:solidFill>
                <a:srgbClr val="000000"/>
              </a:solidFill>
              <a:effectLst/>
              <a:uLnTx/>
              <a:uFillTx/>
              <a:latin typeface="Calibri" pitchFamily="34" charset="0"/>
              <a:ea typeface="+mn-ea"/>
              <a:cs typeface="+mn-cs"/>
            </a:endParaRPr>
          </a:p>
          <a:p>
            <a:pPr marL="457200" marR="0" lvl="0" indent="-457200" algn="l" defTabSz="914400" rtl="0" eaLnBrk="1" fontAlgn="auto" latinLnBrk="0" hangingPunct="1">
              <a:lnSpc>
                <a:spcPts val="2600"/>
              </a:lnSpc>
              <a:spcBef>
                <a:spcPts val="0"/>
              </a:spcBef>
              <a:spcAft>
                <a:spcPts val="0"/>
              </a:spcAft>
              <a:buClrTx/>
              <a:buSzTx/>
              <a:buFont typeface="Wingdings" pitchFamily="2" charset="2"/>
              <a:buAutoNum type="arabicPeriod"/>
              <a:tabLst/>
              <a:defRPr/>
            </a:pPr>
            <a:r>
              <a:rPr kumimoji="0" lang="en-US" sz="2800" b="0" i="0" u="none" strike="noStrike" kern="1200" cap="none" spc="0" normalizeH="0" baseline="0" noProof="0" dirty="0">
                <a:ln>
                  <a:noFill/>
                </a:ln>
                <a:solidFill>
                  <a:srgbClr val="002060"/>
                </a:solidFill>
                <a:effectLst/>
                <a:uLnTx/>
                <a:uFillTx/>
                <a:latin typeface="Calibri" pitchFamily="34" charset="0"/>
                <a:ea typeface="+mn-ea"/>
                <a:cs typeface="+mn-cs"/>
              </a:rPr>
              <a:t>Respondents will give the information</a:t>
            </a:r>
            <a:endParaRPr kumimoji="0" lang="en-US" sz="2400" b="0" i="0" u="none" strike="noStrike" kern="1200" cap="none" spc="0" normalizeH="0" baseline="0" noProof="0" dirty="0">
              <a:ln>
                <a:noFill/>
              </a:ln>
              <a:solidFill>
                <a:srgbClr val="002060"/>
              </a:solidFill>
              <a:effectLst/>
              <a:uLnTx/>
              <a:uFillTx/>
              <a:latin typeface="Calibri" pitchFamily="34" charset="0"/>
              <a:ea typeface="+mn-ea"/>
              <a:cs typeface="+mn-cs"/>
            </a:endParaRPr>
          </a:p>
        </p:txBody>
      </p:sp>
      <p:sp>
        <p:nvSpPr>
          <p:cNvPr id="9219" name="Text Box 6"/>
          <p:cNvSpPr txBox="1">
            <a:spLocks noChangeArrowheads="1"/>
          </p:cNvSpPr>
          <p:nvPr/>
        </p:nvSpPr>
        <p:spPr bwMode="auto">
          <a:xfrm>
            <a:off x="0" y="-25459"/>
            <a:ext cx="12192000" cy="641350"/>
          </a:xfrm>
          <a:prstGeom prst="rect">
            <a:avLst/>
          </a:prstGeom>
          <a:solidFill>
            <a:schemeClr val="bg1"/>
          </a:solidFill>
          <a:ln>
            <a:solidFill>
              <a:schemeClr val="accent1"/>
            </a:solid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Therefore, Questions should be:</a:t>
            </a:r>
          </a:p>
        </p:txBody>
      </p:sp>
      <p:sp>
        <p:nvSpPr>
          <p:cNvPr id="2" name="Footer Placeholder 1"/>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Gill Sans MT" panose="020B0502020104020203"/>
                <a:ea typeface="+mn-ea"/>
                <a:cs typeface="+mn-cs"/>
              </a:rPr>
              <a:t>Dr Jugindar Singh</a:t>
            </a:r>
          </a:p>
        </p:txBody>
      </p:sp>
      <p:pic>
        <p:nvPicPr>
          <p:cNvPr id="3" name="Picture 2">
            <a:extLst>
              <a:ext uri="{FF2B5EF4-FFF2-40B4-BE49-F238E27FC236}">
                <a16:creationId xmlns:a16="http://schemas.microsoft.com/office/drawing/2014/main" id="{64D317A6-1E51-49D8-B8E4-EBBBA60A6E6F}"/>
              </a:ext>
            </a:extLst>
          </p:cNvPr>
          <p:cNvPicPr>
            <a:picLocks noChangeAspect="1"/>
          </p:cNvPicPr>
          <p:nvPr/>
        </p:nvPicPr>
        <p:blipFill>
          <a:blip r:embed="rId3"/>
          <a:stretch>
            <a:fillRect/>
          </a:stretch>
        </p:blipFill>
        <p:spPr>
          <a:xfrm>
            <a:off x="8374742" y="649442"/>
            <a:ext cx="3817257" cy="6208558"/>
          </a:xfrm>
          <a:prstGeom prst="rect">
            <a:avLst/>
          </a:prstGeom>
        </p:spPr>
      </p:pic>
    </p:spTree>
    <p:extLst>
      <p:ext uri="{BB962C8B-B14F-4D97-AF65-F5344CB8AC3E}">
        <p14:creationId xmlns:p14="http://schemas.microsoft.com/office/powerpoint/2010/main" val="347274363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D896123-1B32-4CB1-B2ED-E34BBC26B4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pic>
        <p:nvPicPr>
          <p:cNvPr id="4" name="Video 3">
            <a:extLst>
              <a:ext uri="{FF2B5EF4-FFF2-40B4-BE49-F238E27FC236}">
                <a16:creationId xmlns:a16="http://schemas.microsoft.com/office/drawing/2014/main" id="{8CFE3AD7-156C-4581-9B08-1BABA54B475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90" r="-1" b="-1"/>
          <a:stretch/>
        </p:blipFill>
        <p:spPr>
          <a:xfrm>
            <a:off x="20" y="-1"/>
            <a:ext cx="12191980" cy="6857571"/>
          </a:xfrm>
          <a:prstGeom prst="rect">
            <a:avLst/>
          </a:prstGeom>
        </p:spPr>
      </p:pic>
      <p:sp>
        <p:nvSpPr>
          <p:cNvPr id="11" name="Rectangle 10">
            <a:extLst>
              <a:ext uri="{FF2B5EF4-FFF2-40B4-BE49-F238E27FC236}">
                <a16:creationId xmlns:a16="http://schemas.microsoft.com/office/drawing/2014/main" id="{019FDB4D-987D-4C87-A179-9D4616AB24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9931"/>
            <a:ext cx="12191999" cy="5058137"/>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3" name="Subtitle 2">
            <a:extLst>
              <a:ext uri="{FF2B5EF4-FFF2-40B4-BE49-F238E27FC236}">
                <a16:creationId xmlns:a16="http://schemas.microsoft.com/office/drawing/2014/main" id="{097A214B-51E5-4249-935F-A7227519FA15}"/>
              </a:ext>
            </a:extLst>
          </p:cNvPr>
          <p:cNvSpPr>
            <a:spLocks noGrp="1"/>
          </p:cNvSpPr>
          <p:nvPr>
            <p:ph type="subTitle" idx="1"/>
          </p:nvPr>
        </p:nvSpPr>
        <p:spPr>
          <a:xfrm>
            <a:off x="-1" y="3749747"/>
            <a:ext cx="12191980" cy="2208321"/>
          </a:xfrm>
        </p:spPr>
        <p:txBody>
          <a:bodyPr anchor="t">
            <a:normAutofit fontScale="55000" lnSpcReduction="20000"/>
          </a:bodyPr>
          <a:lstStyle/>
          <a:p>
            <a:r>
              <a:rPr lang="en-US" sz="8800" dirty="0">
                <a:solidFill>
                  <a:schemeClr val="bg1"/>
                </a:solidFill>
                <a:latin typeface="Aharoni" panose="02010803020104030203" pitchFamily="2" charset="-79"/>
                <a:cs typeface="Aharoni" panose="02010803020104030203" pitchFamily="2" charset="-79"/>
              </a:rPr>
              <a:t>General appearance or “getup” of the questionnaire</a:t>
            </a:r>
            <a:endParaRPr lang="en-MY" sz="8800" dirty="0">
              <a:solidFill>
                <a:schemeClr val="bg1"/>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78887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100000">
                <p:cTn id="12" repeatCount="indefinite"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948CF-5C6E-468A-A902-E91E1319966E}"/>
              </a:ext>
            </a:extLst>
          </p:cNvPr>
          <p:cNvSpPr>
            <a:spLocks noGrp="1"/>
          </p:cNvSpPr>
          <p:nvPr>
            <p:ph type="title"/>
          </p:nvPr>
        </p:nvSpPr>
        <p:spPr>
          <a:xfrm>
            <a:off x="0" y="0"/>
            <a:ext cx="12192000" cy="1234440"/>
          </a:xfrm>
        </p:spPr>
        <p:txBody>
          <a:bodyPr/>
          <a:lstStyle/>
          <a:p>
            <a:r>
              <a:rPr lang="en-US" dirty="0"/>
              <a:t>Outline what you want to cover</a:t>
            </a:r>
            <a:br>
              <a:rPr lang="en-US" dirty="0"/>
            </a:br>
            <a:endParaRPr lang="en-MY" dirty="0"/>
          </a:p>
        </p:txBody>
      </p:sp>
      <p:sp>
        <p:nvSpPr>
          <p:cNvPr id="7" name="TextBox 6">
            <a:extLst>
              <a:ext uri="{FF2B5EF4-FFF2-40B4-BE49-F238E27FC236}">
                <a16:creationId xmlns:a16="http://schemas.microsoft.com/office/drawing/2014/main" id="{7F9176AB-09D5-42BC-813A-00044A9E06DF}"/>
              </a:ext>
            </a:extLst>
          </p:cNvPr>
          <p:cNvSpPr txBox="1"/>
          <p:nvPr/>
        </p:nvSpPr>
        <p:spPr>
          <a:xfrm>
            <a:off x="0" y="767864"/>
            <a:ext cx="12041944" cy="2074414"/>
          </a:xfrm>
          <a:prstGeom prst="rect">
            <a:avLst/>
          </a:prstGeom>
          <a:noFill/>
        </p:spPr>
        <p:txBody>
          <a:bodyPr wrap="square">
            <a:spAutoFit/>
          </a:bodyPr>
          <a:lstStyle/>
          <a:p>
            <a:pPr marL="0" marR="0" lvl="0" indent="0" algn="l" defTabSz="914400" rtl="0" eaLnBrk="1" fontAlgn="base" latinLnBrk="0" hangingPunct="1">
              <a:lnSpc>
                <a:spcPct val="100000"/>
              </a:lnSpc>
              <a:spcBef>
                <a:spcPct val="20000"/>
              </a:spcBef>
              <a:spcAft>
                <a:spcPct val="0"/>
              </a:spcAft>
              <a:buClr>
                <a:srgbClr val="003366"/>
              </a:buClr>
              <a:buSzPct val="75000"/>
              <a:buFontTx/>
              <a:buNone/>
              <a:tabLst/>
              <a:defRPr/>
            </a:pPr>
            <a:r>
              <a:rPr kumimoji="0" lang="en-US" altLang="en-US" sz="2800" b="0" i="0" u="none" strike="noStrike" kern="1200" cap="none" spc="0" normalizeH="0" baseline="0" noProof="0" dirty="0">
                <a:ln>
                  <a:noFill/>
                </a:ln>
                <a:solidFill>
                  <a:srgbClr val="003366"/>
                </a:solidFill>
                <a:effectLst/>
                <a:uLnTx/>
                <a:uFillTx/>
                <a:latin typeface="Arial"/>
                <a:ea typeface="+mn-ea"/>
                <a:cs typeface="+mn-cs"/>
              </a:rPr>
              <a:t>Consider the following categories</a:t>
            </a:r>
          </a:p>
          <a:p>
            <a:pPr marL="1143000" marR="0" lvl="2" indent="-228600" algn="l" defTabSz="914400" rtl="0" eaLnBrk="1" fontAlgn="base" latinLnBrk="0" hangingPunct="1">
              <a:lnSpc>
                <a:spcPct val="100000"/>
              </a:lnSpc>
              <a:spcBef>
                <a:spcPct val="20000"/>
              </a:spcBef>
              <a:spcAft>
                <a:spcPct val="0"/>
              </a:spcAft>
              <a:buClr>
                <a:srgbClr val="003366"/>
              </a:buClr>
              <a:buSzPct val="75000"/>
              <a:buFont typeface="Wingdings" panose="05000000000000000000" pitchFamily="2" charset="2"/>
              <a:buChar char="l"/>
              <a:tabLst/>
              <a:defRPr/>
            </a:pPr>
            <a:r>
              <a:rPr kumimoji="0" lang="en-US" altLang="en-US" sz="2800" b="0" i="0" u="none" strike="noStrike" kern="1200" cap="none" spc="0" normalizeH="0" baseline="0" noProof="0" dirty="0">
                <a:ln>
                  <a:noFill/>
                </a:ln>
                <a:solidFill>
                  <a:srgbClr val="003366"/>
                </a:solidFill>
                <a:effectLst/>
                <a:uLnTx/>
                <a:uFillTx/>
                <a:latin typeface="Arial"/>
                <a:ea typeface="+mn-ea"/>
                <a:cs typeface="+mn-cs"/>
              </a:rPr>
              <a:t>Attitudes: feelings and opinions</a:t>
            </a:r>
          </a:p>
          <a:p>
            <a:pPr marL="1143000" marR="0" lvl="2" indent="-228600" algn="l" defTabSz="914400" rtl="0" eaLnBrk="1" fontAlgn="base" latinLnBrk="0" hangingPunct="1">
              <a:lnSpc>
                <a:spcPct val="100000"/>
              </a:lnSpc>
              <a:spcBef>
                <a:spcPct val="20000"/>
              </a:spcBef>
              <a:spcAft>
                <a:spcPct val="0"/>
              </a:spcAft>
              <a:buClr>
                <a:srgbClr val="003366"/>
              </a:buClr>
              <a:buSzPct val="75000"/>
              <a:buFont typeface="Wingdings" panose="05000000000000000000" pitchFamily="2" charset="2"/>
              <a:buChar char="l"/>
              <a:tabLst/>
              <a:defRPr/>
            </a:pPr>
            <a:r>
              <a:rPr kumimoji="0" lang="en-US" altLang="en-US" sz="2800" b="0" i="0" u="none" strike="noStrike" kern="1200" cap="none" spc="0" normalizeH="0" baseline="0" noProof="0" dirty="0">
                <a:ln>
                  <a:noFill/>
                </a:ln>
                <a:solidFill>
                  <a:srgbClr val="003366"/>
                </a:solidFill>
                <a:effectLst/>
                <a:uLnTx/>
                <a:uFillTx/>
                <a:latin typeface="Arial"/>
                <a:ea typeface="+mn-ea"/>
                <a:cs typeface="+mn-cs"/>
              </a:rPr>
              <a:t>Behaviors: what they actually do</a:t>
            </a:r>
          </a:p>
          <a:p>
            <a:pPr marL="1143000" marR="0" lvl="2" indent="-228600" algn="l" defTabSz="914400" rtl="0" eaLnBrk="1" fontAlgn="base" latinLnBrk="0" hangingPunct="1">
              <a:lnSpc>
                <a:spcPct val="100000"/>
              </a:lnSpc>
              <a:spcBef>
                <a:spcPct val="20000"/>
              </a:spcBef>
              <a:spcAft>
                <a:spcPct val="0"/>
              </a:spcAft>
              <a:buClr>
                <a:srgbClr val="003366"/>
              </a:buClr>
              <a:buSzPct val="75000"/>
              <a:buFont typeface="Wingdings" panose="05000000000000000000" pitchFamily="2" charset="2"/>
              <a:buChar char="l"/>
              <a:tabLst/>
              <a:defRPr/>
            </a:pPr>
            <a:r>
              <a:rPr kumimoji="0" lang="en-US" altLang="en-US" sz="2800" b="0" i="0" u="none" strike="noStrike" kern="1200" cap="none" spc="0" normalizeH="0" baseline="0" noProof="0" dirty="0">
                <a:ln>
                  <a:noFill/>
                </a:ln>
                <a:solidFill>
                  <a:srgbClr val="003366"/>
                </a:solidFill>
                <a:effectLst/>
                <a:uLnTx/>
                <a:uFillTx/>
                <a:latin typeface="Arial"/>
                <a:ea typeface="+mn-ea"/>
                <a:cs typeface="+mn-cs"/>
              </a:rPr>
              <a:t>Demographics: who they are</a:t>
            </a:r>
          </a:p>
        </p:txBody>
      </p:sp>
      <p:sp>
        <p:nvSpPr>
          <p:cNvPr id="9" name="TextBox 8">
            <a:extLst>
              <a:ext uri="{FF2B5EF4-FFF2-40B4-BE49-F238E27FC236}">
                <a16:creationId xmlns:a16="http://schemas.microsoft.com/office/drawing/2014/main" id="{9E319AF4-4799-4255-942F-DEF072E6929E}"/>
              </a:ext>
            </a:extLst>
          </p:cNvPr>
          <p:cNvSpPr txBox="1"/>
          <p:nvPr/>
        </p:nvSpPr>
        <p:spPr>
          <a:xfrm>
            <a:off x="1" y="2843487"/>
            <a:ext cx="6682153" cy="3477875"/>
          </a:xfrm>
          <a:prstGeom prst="rect">
            <a:avLst/>
          </a:prstGeom>
          <a:solidFill>
            <a:schemeClr val="bg1"/>
          </a:solid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Gill Sans Nova"/>
                <a:ea typeface="+mn-ea"/>
                <a:cs typeface="+mn-cs"/>
              </a:rPr>
              <a:t>Demographics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Gill Sans Nova"/>
                <a:ea typeface="+mn-ea"/>
                <a:cs typeface="+mn-cs"/>
              </a:rPr>
              <a:t>Need to know how opinions and behaviors vary across different categories of people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Gill Sans Nov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Gill Sans Nova"/>
                <a:ea typeface="+mn-ea"/>
                <a:cs typeface="+mn-cs"/>
              </a:rPr>
              <a:t>Such things 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Gill Sans Nova"/>
                <a:ea typeface="+mn-ea"/>
                <a:cs typeface="+mn-cs"/>
              </a:rPr>
              <a:t>Age, income, education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Gill Sans Nov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Gill Sans Nova"/>
                <a:ea typeface="+mn-ea"/>
                <a:cs typeface="+mn-cs"/>
              </a:rPr>
              <a:t>Put at end of instrument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Gill Sans Nova"/>
                <a:ea typeface="+mn-ea"/>
                <a:cs typeface="+mn-cs"/>
              </a:rPr>
              <a:t>Easy to answer</a:t>
            </a:r>
            <a:endParaRPr kumimoji="0" lang="en-US" sz="1800" b="0" i="0" u="none" strike="noStrike" kern="1200" cap="none" spc="0" normalizeH="0" baseline="0" noProof="0" dirty="0">
              <a:ln>
                <a:noFill/>
              </a:ln>
              <a:solidFill>
                <a:srgbClr val="000000"/>
              </a:solidFill>
              <a:effectLst/>
              <a:uLnTx/>
              <a:uFillTx/>
              <a:latin typeface="Gill Sans Nova"/>
              <a:ea typeface="+mn-ea"/>
              <a:cs typeface="+mn-cs"/>
            </a:endParaRPr>
          </a:p>
        </p:txBody>
      </p:sp>
      <p:pic>
        <p:nvPicPr>
          <p:cNvPr id="3" name="Picture 2">
            <a:extLst>
              <a:ext uri="{FF2B5EF4-FFF2-40B4-BE49-F238E27FC236}">
                <a16:creationId xmlns:a16="http://schemas.microsoft.com/office/drawing/2014/main" id="{88DB00C3-D7E7-4643-9BC0-F143D38590F1}"/>
              </a:ext>
            </a:extLst>
          </p:cNvPr>
          <p:cNvPicPr>
            <a:picLocks noChangeAspect="1"/>
          </p:cNvPicPr>
          <p:nvPr/>
        </p:nvPicPr>
        <p:blipFill>
          <a:blip r:embed="rId2"/>
          <a:stretch>
            <a:fillRect/>
          </a:stretch>
        </p:blipFill>
        <p:spPr>
          <a:xfrm>
            <a:off x="6682154" y="767864"/>
            <a:ext cx="5509845" cy="6090136"/>
          </a:xfrm>
          <a:prstGeom prst="rect">
            <a:avLst/>
          </a:prstGeom>
        </p:spPr>
      </p:pic>
    </p:spTree>
    <p:extLst>
      <p:ext uri="{BB962C8B-B14F-4D97-AF65-F5344CB8AC3E}">
        <p14:creationId xmlns:p14="http://schemas.microsoft.com/office/powerpoint/2010/main" val="1076742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6206524" cy="1043782"/>
          </a:xfrm>
        </p:spPr>
        <p:txBody>
          <a:bodyPr>
            <a:normAutofit fontScale="90000"/>
          </a:bodyPr>
          <a:lstStyle/>
          <a:p>
            <a:pPr>
              <a:tabLst>
                <a:tab pos="898525" algn="l"/>
              </a:tabLst>
              <a:defRPr/>
            </a:pPr>
            <a:r>
              <a:rPr lang="en-MY" b="1" dirty="0">
                <a:solidFill>
                  <a:srgbClr val="FF0000"/>
                </a:solidFill>
              </a:rPr>
              <a:t>Objective of Questionnaire </a:t>
            </a:r>
            <a:r>
              <a:rPr lang="en-MY" sz="4000" dirty="0"/>
              <a:t>	</a:t>
            </a:r>
          </a:p>
        </p:txBody>
      </p:sp>
      <p:sp>
        <p:nvSpPr>
          <p:cNvPr id="6147" name="Content Placeholder 2"/>
          <p:cNvSpPr>
            <a:spLocks noGrp="1"/>
          </p:cNvSpPr>
          <p:nvPr>
            <p:ph idx="1"/>
          </p:nvPr>
        </p:nvSpPr>
        <p:spPr>
          <a:xfrm>
            <a:off x="0" y="1043782"/>
            <a:ext cx="6157156" cy="5535613"/>
          </a:xfrm>
          <a:ln>
            <a:solidFill>
              <a:srgbClr val="FF0000"/>
            </a:solidFill>
          </a:ln>
        </p:spPr>
        <p:txBody>
          <a:bodyPr>
            <a:normAutofit/>
          </a:bodyPr>
          <a:lstStyle/>
          <a:p>
            <a:pPr marL="0" indent="0" eaLnBrk="1" hangingPunct="1">
              <a:buNone/>
            </a:pPr>
            <a:r>
              <a:rPr lang="en-MY" sz="2800" dirty="0">
                <a:latin typeface="Arial" charset="0"/>
                <a:cs typeface="Arial" charset="0"/>
              </a:rPr>
              <a:t>A questionnaire should meet the objectives of the study</a:t>
            </a:r>
          </a:p>
          <a:p>
            <a:pPr eaLnBrk="1" hangingPunct="1"/>
            <a:r>
              <a:rPr lang="en-MY" sz="2800" dirty="0">
                <a:solidFill>
                  <a:srgbClr val="FF0000"/>
                </a:solidFill>
                <a:latin typeface="Arial" charset="0"/>
                <a:cs typeface="Arial" charset="0"/>
              </a:rPr>
              <a:t>Complete and accurate information</a:t>
            </a:r>
          </a:p>
          <a:p>
            <a:pPr eaLnBrk="1" hangingPunct="1"/>
            <a:r>
              <a:rPr lang="en-MY" sz="2800" dirty="0">
                <a:solidFill>
                  <a:srgbClr val="FF0000"/>
                </a:solidFill>
                <a:latin typeface="Arial" charset="0"/>
                <a:cs typeface="Arial" charset="0"/>
              </a:rPr>
              <a:t>Easy for the respondents to respond</a:t>
            </a:r>
          </a:p>
          <a:p>
            <a:pPr eaLnBrk="1" hangingPunct="1"/>
            <a:r>
              <a:rPr lang="en-MY" sz="2800" dirty="0">
                <a:latin typeface="Arial" charset="0"/>
                <a:cs typeface="Arial" charset="0"/>
              </a:rPr>
              <a:t>Makes the intervi</a:t>
            </a:r>
            <a:r>
              <a:rPr lang="en-MY" sz="3200" dirty="0">
                <a:latin typeface="Arial" charset="0"/>
                <a:cs typeface="Arial" charset="0"/>
              </a:rPr>
              <a:t>e</a:t>
            </a:r>
            <a:r>
              <a:rPr lang="en-MY" sz="2800" dirty="0">
                <a:latin typeface="Arial" charset="0"/>
                <a:cs typeface="Arial" charset="0"/>
              </a:rPr>
              <a:t>w </a:t>
            </a:r>
            <a:r>
              <a:rPr lang="en-MY" sz="2800" dirty="0">
                <a:solidFill>
                  <a:srgbClr val="FF0000"/>
                </a:solidFill>
                <a:latin typeface="Arial" charset="0"/>
                <a:cs typeface="Arial" charset="0"/>
              </a:rPr>
              <a:t>concise and to the point</a:t>
            </a:r>
            <a:endParaRPr lang="en-MY" sz="2400" dirty="0">
              <a:solidFill>
                <a:srgbClr val="FF0000"/>
              </a:solidFill>
              <a:latin typeface="Arial" charset="0"/>
              <a:cs typeface="Arial" charset="0"/>
            </a:endParaRPr>
          </a:p>
        </p:txBody>
      </p:sp>
      <p:sp>
        <p:nvSpPr>
          <p:cNvPr id="5" name="TextBox 4">
            <a:extLst>
              <a:ext uri="{FF2B5EF4-FFF2-40B4-BE49-F238E27FC236}">
                <a16:creationId xmlns:a16="http://schemas.microsoft.com/office/drawing/2014/main" id="{8BC72A7F-5B0C-47A3-8598-D107C4717B42}"/>
              </a:ext>
            </a:extLst>
          </p:cNvPr>
          <p:cNvSpPr txBox="1"/>
          <p:nvPr/>
        </p:nvSpPr>
        <p:spPr>
          <a:xfrm>
            <a:off x="1" y="4187488"/>
            <a:ext cx="6206524" cy="2616101"/>
          </a:xfrm>
          <a:prstGeom prst="rect">
            <a:avLst/>
          </a:prstGeom>
          <a:solidFill>
            <a:srgbClr val="FFC000"/>
          </a:solid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lumMod val="95000"/>
                    <a:lumOff val="5000"/>
                  </a:srgbClr>
                </a:solidFill>
                <a:effectLst/>
                <a:uLnTx/>
                <a:uFillTx/>
                <a:latin typeface="Gill Sans MT" panose="020B0502020104020203"/>
                <a:ea typeface="+mn-ea"/>
                <a:cs typeface="+mn-cs"/>
              </a:rPr>
              <a:t>The ideal question accomplishes three goals: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Gill Sans MT" panose="020B0502020104020203"/>
                <a:ea typeface="+mn-ea"/>
                <a:cs typeface="+mn-cs"/>
              </a:rPr>
              <a:t>◦ It measures the underlying concept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Gill Sans MT" panose="020B0502020104020203"/>
                <a:ea typeface="+mn-ea"/>
                <a:cs typeface="+mn-cs"/>
              </a:rPr>
              <a:t>  it is intended to tap</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Gill Sans MT" panose="020B0502020104020203"/>
                <a:ea typeface="+mn-ea"/>
                <a:cs typeface="+mn-cs"/>
              </a:rPr>
              <a:t>◦ It doesn’t measure other concepts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Gill Sans MT" panose="020B0502020104020203"/>
                <a:ea typeface="+mn-ea"/>
                <a:cs typeface="+mn-cs"/>
              </a:rPr>
              <a:t>◦ It means the same thing to all</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Gill Sans MT" panose="020B0502020104020203"/>
                <a:ea typeface="+mn-ea"/>
                <a:cs typeface="+mn-cs"/>
              </a:rPr>
              <a:t>   respondents </a:t>
            </a:r>
            <a:endParaRPr kumimoji="0" lang="en-MY" sz="2000" b="0" i="0" u="none" strike="noStrike" kern="1200" cap="none" spc="0" normalizeH="0" baseline="0" noProof="0" dirty="0">
              <a:ln>
                <a:noFill/>
              </a:ln>
              <a:solidFill>
                <a:srgbClr val="002060"/>
              </a:solidFill>
              <a:effectLst/>
              <a:uLnTx/>
              <a:uFillTx/>
              <a:latin typeface="Gill Sans MT" panose="020B0502020104020203"/>
              <a:ea typeface="+mn-ea"/>
              <a:cs typeface="+mn-cs"/>
            </a:endParaRPr>
          </a:p>
        </p:txBody>
      </p:sp>
      <p:pic>
        <p:nvPicPr>
          <p:cNvPr id="4" name="Picture 3">
            <a:extLst>
              <a:ext uri="{FF2B5EF4-FFF2-40B4-BE49-F238E27FC236}">
                <a16:creationId xmlns:a16="http://schemas.microsoft.com/office/drawing/2014/main" id="{D6EF9FC6-151D-415F-B805-4D34E935B928}"/>
              </a:ext>
            </a:extLst>
          </p:cNvPr>
          <p:cNvPicPr>
            <a:picLocks noChangeAspect="1"/>
          </p:cNvPicPr>
          <p:nvPr/>
        </p:nvPicPr>
        <p:blipFill>
          <a:blip r:embed="rId2"/>
          <a:stretch>
            <a:fillRect/>
          </a:stretch>
        </p:blipFill>
        <p:spPr>
          <a:xfrm>
            <a:off x="6157156" y="0"/>
            <a:ext cx="6034843" cy="6858001"/>
          </a:xfrm>
          <a:prstGeom prst="rect">
            <a:avLst/>
          </a:prstGeom>
          <a:ln>
            <a:solidFill>
              <a:schemeClr val="accent1"/>
            </a:solidFill>
          </a:ln>
        </p:spPr>
      </p:pic>
    </p:spTree>
    <p:extLst>
      <p:ext uri="{BB962C8B-B14F-4D97-AF65-F5344CB8AC3E}">
        <p14:creationId xmlns:p14="http://schemas.microsoft.com/office/powerpoint/2010/main" val="9014687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36"/>
            <a:ext cx="11582400" cy="558371"/>
          </a:xfrm>
        </p:spPr>
        <p:txBody>
          <a:bodyPr/>
          <a:lstStyle/>
          <a:p>
            <a:r>
              <a:rPr lang="en-US" dirty="0"/>
              <a:t>A good introduction ad Instructions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913AA-72FB-44C4-BE57-6DD0C54124D6}"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pic>
        <p:nvPicPr>
          <p:cNvPr id="6" name="Picture 5"/>
          <p:cNvPicPr>
            <a:picLocks noChangeAspect="1"/>
          </p:cNvPicPr>
          <p:nvPr/>
        </p:nvPicPr>
        <p:blipFill>
          <a:blip r:embed="rId2"/>
          <a:stretch>
            <a:fillRect/>
          </a:stretch>
        </p:blipFill>
        <p:spPr>
          <a:xfrm>
            <a:off x="1" y="562707"/>
            <a:ext cx="8046720" cy="5420104"/>
          </a:xfrm>
          <a:prstGeom prst="rect">
            <a:avLst/>
          </a:prstGeom>
        </p:spPr>
      </p:pic>
      <p:sp>
        <p:nvSpPr>
          <p:cNvPr id="7" name="TextBox 6">
            <a:extLst>
              <a:ext uri="{FF2B5EF4-FFF2-40B4-BE49-F238E27FC236}">
                <a16:creationId xmlns:a16="http://schemas.microsoft.com/office/drawing/2014/main" id="{2C96877E-4B0B-4483-B922-E149277DD5AF}"/>
              </a:ext>
            </a:extLst>
          </p:cNvPr>
          <p:cNvSpPr txBox="1"/>
          <p:nvPr/>
        </p:nvSpPr>
        <p:spPr>
          <a:xfrm>
            <a:off x="8046721" y="596721"/>
            <a:ext cx="4145278" cy="5386090"/>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Beginning of each section, should include </a:t>
            </a:r>
            <a:r>
              <a:rPr kumimoji="0" lang="en-US" sz="2400" b="0" i="0" u="none" strike="noStrike" kern="1200" cap="none" spc="0" normalizeH="0" baseline="0" noProof="0" dirty="0">
                <a:ln>
                  <a:noFill/>
                </a:ln>
                <a:solidFill>
                  <a:srgbClr val="FF0000"/>
                </a:solidFill>
                <a:effectLst/>
                <a:uLnTx/>
                <a:uFillTx/>
                <a:latin typeface="Arial"/>
                <a:ea typeface="+mn-ea"/>
                <a:cs typeface="+mn-cs"/>
              </a:rPr>
              <a:t>clear instructions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FF0000"/>
                </a:solidFill>
                <a:effectLst/>
                <a:uLnTx/>
                <a:uFillTx/>
                <a:latin typeface="Arial"/>
                <a:ea typeface="+mn-ea"/>
                <a:cs typeface="+mn-cs"/>
              </a:rPr>
              <a:t>Disclose needed information </a:t>
            </a:r>
            <a:r>
              <a:rPr kumimoji="0" lang="en-US" sz="2400" b="0" i="0" u="none" strike="noStrike" kern="1200" cap="none" spc="0" normalizeH="0" baseline="0" noProof="0" dirty="0">
                <a:ln>
                  <a:noFill/>
                </a:ln>
                <a:solidFill>
                  <a:srgbClr val="000000"/>
                </a:solidFill>
                <a:effectLst/>
                <a:uLnTx/>
                <a:uFillTx/>
                <a:latin typeface="Arial"/>
                <a:ea typeface="+mn-ea"/>
                <a:cs typeface="+mn-cs"/>
              </a:rPr>
              <a:t>for respondents to decide whether to complete the survey</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Tell whether</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0000"/>
                </a:solidFill>
                <a:effectLst/>
                <a:uLnTx/>
                <a:uFillTx/>
                <a:latin typeface="Arial"/>
                <a:ea typeface="+mn-ea"/>
                <a:cs typeface="+mn-cs"/>
              </a:rPr>
              <a:t>Anonymous</a:t>
            </a:r>
            <a:r>
              <a:rPr kumimoji="0" lang="en-US" sz="2000" b="0" i="0" u="none" strike="noStrike" kern="1200" cap="none" spc="0" normalizeH="0" baseline="0" noProof="0" dirty="0">
                <a:ln>
                  <a:noFill/>
                </a:ln>
                <a:solidFill>
                  <a:srgbClr val="000000"/>
                </a:solidFill>
                <a:effectLst/>
                <a:uLnTx/>
                <a:uFillTx/>
                <a:latin typeface="Arial"/>
                <a:ea typeface="+mn-ea"/>
                <a:cs typeface="+mn-cs"/>
              </a:rPr>
              <a:t>: no names or IDs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0000"/>
                </a:solidFill>
                <a:effectLst/>
                <a:uLnTx/>
                <a:uFillTx/>
                <a:latin typeface="Arial"/>
                <a:ea typeface="+mn-ea"/>
                <a:cs typeface="+mn-cs"/>
              </a:rPr>
              <a:t>Confidential</a:t>
            </a:r>
            <a:r>
              <a:rPr kumimoji="0" lang="en-US" sz="2000" b="0" i="0" u="none" strike="noStrike" kern="1200" cap="none" spc="0" normalizeH="0" baseline="0" noProof="0" dirty="0">
                <a:ln>
                  <a:noFill/>
                </a:ln>
                <a:solidFill>
                  <a:srgbClr val="000000"/>
                </a:solidFill>
                <a:effectLst/>
                <a:uLnTx/>
                <a:uFillTx/>
                <a:latin typeface="Arial"/>
                <a:ea typeface="+mn-ea"/>
                <a:cs typeface="+mn-cs"/>
              </a:rPr>
              <a:t>: names or IDs, not attached responses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4. Short and Precise</a:t>
            </a:r>
          </a:p>
        </p:txBody>
      </p:sp>
      <p:sp>
        <p:nvSpPr>
          <p:cNvPr id="8" name="TextBox 7">
            <a:extLst>
              <a:ext uri="{FF2B5EF4-FFF2-40B4-BE49-F238E27FC236}">
                <a16:creationId xmlns:a16="http://schemas.microsoft.com/office/drawing/2014/main" id="{859D651B-2882-48B5-9422-006A5A5B8EBF}"/>
              </a:ext>
            </a:extLst>
          </p:cNvPr>
          <p:cNvSpPr txBox="1"/>
          <p:nvPr/>
        </p:nvSpPr>
        <p:spPr>
          <a:xfrm>
            <a:off x="1" y="5909233"/>
            <a:ext cx="12192000" cy="830997"/>
          </a:xfrm>
          <a:prstGeom prst="rect">
            <a:avLst/>
          </a:prstGeom>
          <a:solidFill>
            <a:schemeClr val="accent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gency FB" panose="020B0503020202020204" pitchFamily="34" charset="0"/>
                <a:ea typeface="+mn-ea"/>
                <a:cs typeface="+mn-cs"/>
              </a:rPr>
              <a:t>At the start of your questionnaire, you need to explain clearly and concisely why you want the respondent to complete the survey </a:t>
            </a:r>
            <a:r>
              <a:rPr kumimoji="0" lang="en-US" sz="2000" b="0" i="0" u="none" strike="noStrike" kern="1200" cap="none" spc="0" normalizeH="0" baseline="0" noProof="0" dirty="0">
                <a:ln>
                  <a:noFill/>
                </a:ln>
                <a:solidFill>
                  <a:srgbClr val="000000"/>
                </a:solidFill>
                <a:effectLst/>
                <a:uLnTx/>
                <a:uFillTx/>
                <a:latin typeface="Agency FB" panose="020B0503020202020204" pitchFamily="34" charset="0"/>
                <a:ea typeface="+mn-ea"/>
                <a:cs typeface="+mn-cs"/>
              </a:rPr>
              <a:t>(</a:t>
            </a:r>
            <a:r>
              <a:rPr kumimoji="0" lang="en-US" sz="2000" b="0" i="0" u="none" strike="noStrike" kern="1200" cap="none" spc="0" normalizeH="0" baseline="0" noProof="0" dirty="0" err="1">
                <a:ln>
                  <a:noFill/>
                </a:ln>
                <a:solidFill>
                  <a:srgbClr val="000000"/>
                </a:solidFill>
                <a:effectLst/>
                <a:uLnTx/>
                <a:uFillTx/>
                <a:latin typeface="Agency FB" panose="020B0503020202020204" pitchFamily="34" charset="0"/>
                <a:ea typeface="+mn-ea"/>
                <a:cs typeface="+mn-cs"/>
              </a:rPr>
              <a:t>Dillman</a:t>
            </a:r>
            <a:r>
              <a:rPr kumimoji="0" lang="en-US" sz="2000" b="0" i="0" u="none" strike="noStrike" kern="1200" cap="none" spc="0" normalizeH="0" baseline="0" noProof="0" dirty="0">
                <a:ln>
                  <a:noFill/>
                </a:ln>
                <a:solidFill>
                  <a:srgbClr val="000000"/>
                </a:solidFill>
                <a:effectLst/>
                <a:uLnTx/>
                <a:uFillTx/>
                <a:latin typeface="Agency FB" panose="020B0503020202020204" pitchFamily="34" charset="0"/>
                <a:ea typeface="+mn-ea"/>
                <a:cs typeface="+mn-cs"/>
              </a:rPr>
              <a:t> et al., 2014). </a:t>
            </a:r>
            <a:r>
              <a:rPr kumimoji="0" lang="en-US" sz="2400" b="0" i="0" u="none" strike="noStrike" kern="1200" cap="none" spc="0" normalizeH="0" baseline="0" noProof="0" dirty="0">
                <a:ln>
                  <a:noFill/>
                </a:ln>
                <a:solidFill>
                  <a:srgbClr val="000000"/>
                </a:solidFill>
                <a:effectLst/>
                <a:uLnTx/>
                <a:uFillTx/>
                <a:latin typeface="Agency FB" panose="020B0503020202020204" pitchFamily="34" charset="0"/>
                <a:ea typeface="+mn-ea"/>
                <a:cs typeface="+mn-cs"/>
              </a:rPr>
              <a:t>Achieve as high response rate</a:t>
            </a:r>
            <a:endParaRPr kumimoji="0" lang="en-MY" sz="2400" b="0" i="0" u="none" strike="noStrike" kern="1200" cap="none" spc="0" normalizeH="0" baseline="0" noProof="0" dirty="0">
              <a:ln>
                <a:noFill/>
              </a:ln>
              <a:solidFill>
                <a:srgbClr val="000000"/>
              </a:solidFill>
              <a:effectLst/>
              <a:uLnTx/>
              <a:uFillTx/>
              <a:latin typeface="Agency FB" panose="020B0503020202020204" pitchFamily="34" charset="0"/>
              <a:ea typeface="+mn-ea"/>
              <a:cs typeface="+mn-cs"/>
            </a:endParaRPr>
          </a:p>
        </p:txBody>
      </p:sp>
    </p:spTree>
    <p:extLst>
      <p:ext uri="{BB962C8B-B14F-4D97-AF65-F5344CB8AC3E}">
        <p14:creationId xmlns:p14="http://schemas.microsoft.com/office/powerpoint/2010/main" val="28620076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43897"/>
          </a:xfrm>
        </p:spPr>
        <p:txBody>
          <a:bodyPr/>
          <a:lstStyle/>
          <a:p>
            <a:r>
              <a:rPr lang="en-US" sz="4000" dirty="0"/>
              <a:t>Organizing questions, giving instructions and guidance, and good alignment</a:t>
            </a:r>
          </a:p>
        </p:txBody>
      </p:sp>
      <p:sp>
        <p:nvSpPr>
          <p:cNvPr id="4" name="Date Placeholder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Ch 11</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913AA-72FB-44C4-BE57-6DD0C54124D6}"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p:nvPr/>
        </p:nvSpPr>
        <p:spPr>
          <a:xfrm>
            <a:off x="-56920" y="945973"/>
            <a:ext cx="1219200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Arial"/>
                <a:ea typeface="+mn-ea"/>
                <a:cs typeface="+mn-cs"/>
              </a:rPr>
              <a:t>Organizing the questions logically and neatly in appropriate sections and providing instructions on how to complete the items in each section will help the respondents to answer them without difficulty</a:t>
            </a:r>
          </a:p>
        </p:txBody>
      </p:sp>
      <p:pic>
        <p:nvPicPr>
          <p:cNvPr id="7" name="Picture 6"/>
          <p:cNvPicPr>
            <a:picLocks noChangeAspect="1"/>
          </p:cNvPicPr>
          <p:nvPr/>
        </p:nvPicPr>
        <p:blipFill>
          <a:blip r:embed="rId2"/>
          <a:stretch>
            <a:fillRect/>
          </a:stretch>
        </p:blipFill>
        <p:spPr>
          <a:xfrm>
            <a:off x="0" y="2035277"/>
            <a:ext cx="7034981" cy="4822723"/>
          </a:xfrm>
          <a:prstGeom prst="rect">
            <a:avLst/>
          </a:prstGeom>
        </p:spPr>
      </p:pic>
      <p:pic>
        <p:nvPicPr>
          <p:cNvPr id="3" name="Picture 2">
            <a:extLst>
              <a:ext uri="{FF2B5EF4-FFF2-40B4-BE49-F238E27FC236}">
                <a16:creationId xmlns:a16="http://schemas.microsoft.com/office/drawing/2014/main" id="{00EE88AB-AE3A-4217-9085-ADE3574A966F}"/>
              </a:ext>
            </a:extLst>
          </p:cNvPr>
          <p:cNvPicPr>
            <a:picLocks noChangeAspect="1"/>
          </p:cNvPicPr>
          <p:nvPr/>
        </p:nvPicPr>
        <p:blipFill>
          <a:blip r:embed="rId3"/>
          <a:stretch>
            <a:fillRect/>
          </a:stretch>
        </p:blipFill>
        <p:spPr>
          <a:xfrm>
            <a:off x="7091901" y="2035277"/>
            <a:ext cx="5043179" cy="4822723"/>
          </a:xfrm>
          <a:prstGeom prst="rect">
            <a:avLst/>
          </a:prstGeom>
          <a:ln>
            <a:solidFill>
              <a:srgbClr val="FF0000"/>
            </a:solidFill>
          </a:ln>
        </p:spPr>
      </p:pic>
    </p:spTree>
    <p:extLst>
      <p:ext uri="{BB962C8B-B14F-4D97-AF65-F5344CB8AC3E}">
        <p14:creationId xmlns:p14="http://schemas.microsoft.com/office/powerpoint/2010/main" val="28839922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587829"/>
          </a:xfrm>
        </p:spPr>
        <p:txBody>
          <a:bodyPr/>
          <a:lstStyle/>
          <a:p>
            <a:r>
              <a:rPr lang="en-US" sz="2800" dirty="0"/>
              <a:t>Organizing questions, giving instructions and guidance, and good alignment</a:t>
            </a:r>
          </a:p>
        </p:txBody>
      </p:sp>
      <p:sp>
        <p:nvSpPr>
          <p:cNvPr id="4" name="Date Placeholder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Ch 11</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913AA-72FB-44C4-BE57-6DD0C54124D6}"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pic>
        <p:nvPicPr>
          <p:cNvPr id="3" name="Picture 2"/>
          <p:cNvPicPr>
            <a:picLocks noChangeAspect="1"/>
          </p:cNvPicPr>
          <p:nvPr/>
        </p:nvPicPr>
        <p:blipFill>
          <a:blip r:embed="rId2"/>
          <a:stretch>
            <a:fillRect/>
          </a:stretch>
        </p:blipFill>
        <p:spPr>
          <a:xfrm>
            <a:off x="-1" y="587829"/>
            <a:ext cx="12113623" cy="2547257"/>
          </a:xfrm>
          <a:prstGeom prst="rect">
            <a:avLst/>
          </a:prstGeom>
        </p:spPr>
      </p:pic>
      <p:pic>
        <p:nvPicPr>
          <p:cNvPr id="8" name="Picture 7"/>
          <p:cNvPicPr>
            <a:picLocks noChangeAspect="1"/>
          </p:cNvPicPr>
          <p:nvPr/>
        </p:nvPicPr>
        <p:blipFill>
          <a:blip r:embed="rId3"/>
          <a:stretch>
            <a:fillRect/>
          </a:stretch>
        </p:blipFill>
        <p:spPr>
          <a:xfrm>
            <a:off x="0" y="2860766"/>
            <a:ext cx="12192000" cy="3997234"/>
          </a:xfrm>
          <a:prstGeom prst="rect">
            <a:avLst/>
          </a:prstGeom>
        </p:spPr>
      </p:pic>
    </p:spTree>
    <p:extLst>
      <p:ext uri="{BB962C8B-B14F-4D97-AF65-F5344CB8AC3E}">
        <p14:creationId xmlns:p14="http://schemas.microsoft.com/office/powerpoint/2010/main" val="1605900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587829"/>
          </a:xfrm>
        </p:spPr>
        <p:txBody>
          <a:bodyPr/>
          <a:lstStyle/>
          <a:p>
            <a:r>
              <a:rPr lang="en-US" sz="2800" dirty="0"/>
              <a:t>Organizing questions, giving instructions and guidance, and good alignment</a:t>
            </a:r>
          </a:p>
        </p:txBody>
      </p:sp>
      <p:sp>
        <p:nvSpPr>
          <p:cNvPr id="4" name="Date Placeholder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Ch 11</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913AA-72FB-44C4-BE57-6DD0C54124D6}"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pic>
        <p:nvPicPr>
          <p:cNvPr id="6" name="Picture 5"/>
          <p:cNvPicPr>
            <a:picLocks noChangeAspect="1"/>
          </p:cNvPicPr>
          <p:nvPr/>
        </p:nvPicPr>
        <p:blipFill>
          <a:blip r:embed="rId2"/>
          <a:stretch>
            <a:fillRect/>
          </a:stretch>
        </p:blipFill>
        <p:spPr>
          <a:xfrm>
            <a:off x="391886" y="1045028"/>
            <a:ext cx="10920548" cy="4049485"/>
          </a:xfrm>
          <a:prstGeom prst="rect">
            <a:avLst/>
          </a:prstGeom>
        </p:spPr>
      </p:pic>
    </p:spTree>
    <p:extLst>
      <p:ext uri="{BB962C8B-B14F-4D97-AF65-F5344CB8AC3E}">
        <p14:creationId xmlns:p14="http://schemas.microsoft.com/office/powerpoint/2010/main" val="3019457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D896123-1B32-4CB1-B2ED-E34BBC26B4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pic>
        <p:nvPicPr>
          <p:cNvPr id="4" name="Video 3">
            <a:extLst>
              <a:ext uri="{FF2B5EF4-FFF2-40B4-BE49-F238E27FC236}">
                <a16:creationId xmlns:a16="http://schemas.microsoft.com/office/drawing/2014/main" id="{8CFE3AD7-156C-4581-9B08-1BABA54B475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90" r="-1" b="-1"/>
          <a:stretch/>
        </p:blipFill>
        <p:spPr>
          <a:xfrm>
            <a:off x="20" y="-1"/>
            <a:ext cx="12191980" cy="6857571"/>
          </a:xfrm>
          <a:prstGeom prst="rect">
            <a:avLst/>
          </a:prstGeom>
        </p:spPr>
      </p:pic>
      <p:sp>
        <p:nvSpPr>
          <p:cNvPr id="11" name="Rectangle 10">
            <a:extLst>
              <a:ext uri="{FF2B5EF4-FFF2-40B4-BE49-F238E27FC236}">
                <a16:creationId xmlns:a16="http://schemas.microsoft.com/office/drawing/2014/main" id="{019FDB4D-987D-4C87-A179-9D4616AB24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9931"/>
            <a:ext cx="12191999" cy="5058137"/>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3" name="Subtitle 2">
            <a:extLst>
              <a:ext uri="{FF2B5EF4-FFF2-40B4-BE49-F238E27FC236}">
                <a16:creationId xmlns:a16="http://schemas.microsoft.com/office/drawing/2014/main" id="{097A214B-51E5-4249-935F-A7227519FA15}"/>
              </a:ext>
            </a:extLst>
          </p:cNvPr>
          <p:cNvSpPr>
            <a:spLocks noGrp="1"/>
          </p:cNvSpPr>
          <p:nvPr>
            <p:ph type="subTitle" idx="1"/>
          </p:nvPr>
        </p:nvSpPr>
        <p:spPr>
          <a:xfrm>
            <a:off x="-1" y="3749747"/>
            <a:ext cx="12191980" cy="2208321"/>
          </a:xfrm>
        </p:spPr>
        <p:txBody>
          <a:bodyPr anchor="t">
            <a:normAutofit fontScale="62500" lnSpcReduction="20000"/>
          </a:bodyPr>
          <a:lstStyle/>
          <a:p>
            <a:r>
              <a:rPr lang="en-MY" sz="8800" dirty="0">
                <a:solidFill>
                  <a:schemeClr val="bg1"/>
                </a:solidFill>
                <a:latin typeface="Aharoni" panose="02010803020104030203" pitchFamily="2" charset="-79"/>
                <a:cs typeface="Aharoni" panose="02010803020104030203" pitchFamily="2" charset="-79"/>
              </a:rPr>
              <a:t>Where do questions come from?</a:t>
            </a:r>
          </a:p>
        </p:txBody>
      </p:sp>
    </p:spTree>
    <p:extLst>
      <p:ext uri="{BB962C8B-B14F-4D97-AF65-F5344CB8AC3E}">
        <p14:creationId xmlns:p14="http://schemas.microsoft.com/office/powerpoint/2010/main" val="222045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100000">
                <p:cTn id="12" repeatCount="indefinite" fill="hold" display="0">
                  <p:stCondLst>
                    <p:cond delay="indefinite"/>
                  </p:stCondLst>
                </p:cTn>
                <p:tgtEl>
                  <p:spTgt spid="4"/>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11" name="Rectangle 10">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useBgFill="1">
        <p:nvSpPr>
          <p:cNvPr id="13" name="Rectangle 12">
            <a:extLst>
              <a:ext uri="{FF2B5EF4-FFF2-40B4-BE49-F238E27FC236}">
                <a16:creationId xmlns:a16="http://schemas.microsoft.com/office/drawing/2014/main" id="{36F292AA-C8DB-4CAA-97C9-456CF85406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pic>
        <p:nvPicPr>
          <p:cNvPr id="4" name="Picture 3" descr="Icon&#10;&#10;Description automatically generated with low confidence">
            <a:extLst>
              <a:ext uri="{FF2B5EF4-FFF2-40B4-BE49-F238E27FC236}">
                <a16:creationId xmlns:a16="http://schemas.microsoft.com/office/drawing/2014/main" id="{6088374D-B2EB-49E4-B8E0-D81125A1B9C7}"/>
              </a:ext>
            </a:extLst>
          </p:cNvPr>
          <p:cNvPicPr>
            <a:picLocks noChangeAspect="1"/>
          </p:cNvPicPr>
          <p:nvPr/>
        </p:nvPicPr>
        <p:blipFill rotWithShape="1">
          <a:blip r:embed="rId2"/>
          <a:srcRect l="8303" r="24799"/>
          <a:stretch/>
        </p:blipFill>
        <p:spPr>
          <a:xfrm>
            <a:off x="-1" y="10"/>
            <a:ext cx="4587901" cy="6857990"/>
          </a:xfrm>
          <a:prstGeom prst="rect">
            <a:avLst/>
          </a:prstGeom>
        </p:spPr>
      </p:pic>
      <p:sp>
        <p:nvSpPr>
          <p:cNvPr id="15" name="Rectangle 14">
            <a:extLst>
              <a:ext uri="{FF2B5EF4-FFF2-40B4-BE49-F238E27FC236}">
                <a16:creationId xmlns:a16="http://schemas.microsoft.com/office/drawing/2014/main" id="{AA065953-3D69-4CD4-80C3-DF10DEB4C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902" y="-429"/>
            <a:ext cx="7604097" cy="6857571"/>
          </a:xfrm>
          <a:prstGeom prst="rect">
            <a:avLst/>
          </a:prstGeom>
          <a:gradFill>
            <a:gsLst>
              <a:gs pos="0">
                <a:schemeClr val="accent6">
                  <a:lumMod val="75000"/>
                  <a:alpha val="73000"/>
                </a:schemeClr>
              </a:gs>
              <a:gs pos="100000">
                <a:schemeClr val="accent2"/>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17" name="Rectangle 16">
            <a:extLst>
              <a:ext uri="{FF2B5EF4-FFF2-40B4-BE49-F238E27FC236}">
                <a16:creationId xmlns:a16="http://schemas.microsoft.com/office/drawing/2014/main" id="{2AB36DB5-F10D-4EDB-87E2-ECB9301FF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901" y="0"/>
            <a:ext cx="7604097" cy="6858000"/>
          </a:xfrm>
          <a:prstGeom prst="rect">
            <a:avLst/>
          </a:prstGeom>
          <a:gradFill>
            <a:gsLst>
              <a:gs pos="0">
                <a:schemeClr val="accent5">
                  <a:alpha val="37000"/>
                </a:schemeClr>
              </a:gs>
              <a:gs pos="98000">
                <a:schemeClr val="accent2">
                  <a:alpha val="66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19" name="Rectangle 18">
            <a:extLst>
              <a:ext uri="{FF2B5EF4-FFF2-40B4-BE49-F238E27FC236}">
                <a16:creationId xmlns:a16="http://schemas.microsoft.com/office/drawing/2014/main" id="{446F195D-95DC-419E-BBC1-E2B601A606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599847" y="4355164"/>
            <a:ext cx="7592151" cy="2502836"/>
          </a:xfrm>
          <a:prstGeom prst="rect">
            <a:avLst/>
          </a:prstGeom>
          <a:gradFill>
            <a:gsLst>
              <a:gs pos="22000">
                <a:schemeClr val="accent6">
                  <a:alpha val="39000"/>
                </a:schemeClr>
              </a:gs>
              <a:gs pos="82000">
                <a:schemeClr val="accent5">
                  <a:alpha val="19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21" name="Oval 20">
            <a:extLst>
              <a:ext uri="{FF2B5EF4-FFF2-40B4-BE49-F238E27FC236}">
                <a16:creationId xmlns:a16="http://schemas.microsoft.com/office/drawing/2014/main" id="{2256CF5B-1DAD-4912-86B9-FCA733692F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704304">
            <a:off x="6080918" y="830588"/>
            <a:ext cx="4998441" cy="4998441"/>
          </a:xfrm>
          <a:prstGeom prst="ellipse">
            <a:avLst/>
          </a:prstGeom>
          <a:gradFill>
            <a:gsLst>
              <a:gs pos="39000">
                <a:schemeClr val="accent4">
                  <a:lumMod val="20000"/>
                  <a:lumOff val="80000"/>
                  <a:alpha val="0"/>
                </a:schemeClr>
              </a:gs>
              <a:gs pos="100000">
                <a:schemeClr val="accent6">
                  <a:alpha val="18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a:ea typeface="+mn-ea"/>
              <a:cs typeface="+mn-cs"/>
            </a:endParaRPr>
          </a:p>
        </p:txBody>
      </p:sp>
      <p:sp>
        <p:nvSpPr>
          <p:cNvPr id="2" name="Title 1">
            <a:extLst>
              <a:ext uri="{FF2B5EF4-FFF2-40B4-BE49-F238E27FC236}">
                <a16:creationId xmlns:a16="http://schemas.microsoft.com/office/drawing/2014/main" id="{671CA061-3E16-4773-9972-57EC04432F35}"/>
              </a:ext>
            </a:extLst>
          </p:cNvPr>
          <p:cNvSpPr>
            <a:spLocks noGrp="1"/>
          </p:cNvSpPr>
          <p:nvPr>
            <p:ph type="title"/>
          </p:nvPr>
        </p:nvSpPr>
        <p:spPr>
          <a:xfrm>
            <a:off x="5275425" y="768485"/>
            <a:ext cx="6133656" cy="3169674"/>
          </a:xfrm>
        </p:spPr>
        <p:txBody>
          <a:bodyPr vert="horz" lIns="0" tIns="0" rIns="0" bIns="0" rtlCol="0" anchor="b">
            <a:normAutofit/>
          </a:bodyPr>
          <a:lstStyle/>
          <a:p>
            <a:pPr algn="r"/>
            <a:r>
              <a:rPr lang="en-US" sz="3700" spc="750">
                <a:solidFill>
                  <a:schemeClr val="bg1"/>
                </a:solidFill>
              </a:rPr>
              <a:t>Can you develop your own Questions in a Quantitative study?</a:t>
            </a:r>
          </a:p>
        </p:txBody>
      </p:sp>
    </p:spTree>
    <p:extLst>
      <p:ext uri="{BB962C8B-B14F-4D97-AF65-F5344CB8AC3E}">
        <p14:creationId xmlns:p14="http://schemas.microsoft.com/office/powerpoint/2010/main" val="323738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D821C50-E8C1-4972-A077-64A1F02FC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75405" y="950977"/>
            <a:ext cx="9041190" cy="4956047"/>
          </a:xfrm>
          <a:prstGeom prst="rect">
            <a:avLst/>
          </a:prstGeom>
          <a:solidFill>
            <a:srgbClr val="FFFFFF"/>
          </a:solidFill>
          <a:ln w="3175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3" name="Picture 2">
            <a:extLst>
              <a:ext uri="{FF2B5EF4-FFF2-40B4-BE49-F238E27FC236}">
                <a16:creationId xmlns:a16="http://schemas.microsoft.com/office/drawing/2014/main" id="{71C3A62E-05F6-445D-842D-649ED60ED8B7}"/>
              </a:ext>
            </a:extLst>
          </p:cNvPr>
          <p:cNvPicPr>
            <a:picLocks noChangeAspect="1"/>
          </p:cNvPicPr>
          <p:nvPr/>
        </p:nvPicPr>
        <p:blipFill>
          <a:blip r:embed="rId2"/>
          <a:stretch>
            <a:fillRect/>
          </a:stretch>
        </p:blipFill>
        <p:spPr>
          <a:xfrm>
            <a:off x="1685925" y="1628240"/>
            <a:ext cx="8930671" cy="4278783"/>
          </a:xfrm>
          <a:prstGeom prst="rect">
            <a:avLst/>
          </a:prstGeom>
        </p:spPr>
      </p:pic>
      <p:sp>
        <p:nvSpPr>
          <p:cNvPr id="11" name="Oval 10">
            <a:extLst>
              <a:ext uri="{FF2B5EF4-FFF2-40B4-BE49-F238E27FC236}">
                <a16:creationId xmlns:a16="http://schemas.microsoft.com/office/drawing/2014/main" id="{4C25D72C-CBD6-4479-9043-6B4FB2A5B7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380" y="624518"/>
            <a:ext cx="2157984" cy="2157984"/>
          </a:xfrm>
          <a:prstGeom prst="ellipse">
            <a:avLst/>
          </a:prstGeom>
          <a:solidFill>
            <a:srgbClr val="40404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le 1"/>
          <p:cNvSpPr>
            <a:spLocks noGrp="1"/>
          </p:cNvSpPr>
          <p:nvPr>
            <p:ph type="title"/>
          </p:nvPr>
        </p:nvSpPr>
        <p:spPr>
          <a:xfrm>
            <a:off x="632379" y="789110"/>
            <a:ext cx="2157984" cy="1828800"/>
          </a:xfrm>
          <a:prstGeom prst="ellipse">
            <a:avLst/>
          </a:prstGeom>
          <a:noFill/>
          <a:ln>
            <a:solidFill>
              <a:srgbClr val="FFFFFF"/>
            </a:solidFill>
          </a:ln>
        </p:spPr>
        <p:txBody>
          <a:bodyPr vert="horz" lIns="182880" tIns="182880" rIns="182880" bIns="182880" rtlCol="0" anchor="ctr">
            <a:normAutofit/>
          </a:bodyPr>
          <a:lstStyle/>
          <a:p>
            <a:r>
              <a:rPr lang="en-US" sz="1200" dirty="0">
                <a:solidFill>
                  <a:srgbClr val="FFFFFF"/>
                </a:solidFill>
              </a:rPr>
              <a:t>Where the questions come from</a:t>
            </a:r>
          </a:p>
        </p:txBody>
      </p:sp>
      <p:sp>
        <p:nvSpPr>
          <p:cNvPr id="4" name="Footer Placeholder 3"/>
          <p:cNvSpPr>
            <a:spLocks noGrp="1"/>
          </p:cNvSpPr>
          <p:nvPr>
            <p:ph type="ftr" sz="quarter" idx="10"/>
          </p:nvPr>
        </p:nvSpPr>
        <p:spPr>
          <a:xfrm>
            <a:off x="1600200" y="6236208"/>
            <a:ext cx="5901189" cy="320040"/>
          </a:xfrm>
        </p:spPr>
        <p:txBody>
          <a:bodyPr vert="horz" lIns="91440" tIns="45720" rIns="91440" bIns="45720" rtlCol="0" anchor="ctr">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a:ln>
                  <a:noFill/>
                </a:ln>
                <a:solidFill>
                  <a:srgbClr val="000000">
                    <a:alpha val="70000"/>
                  </a:srgbClr>
                </a:solidFill>
                <a:effectLst/>
                <a:uLnTx/>
                <a:uFillTx/>
                <a:latin typeface="Gill Sans MT" panose="020B0502020104020203"/>
                <a:ea typeface="+mn-ea"/>
                <a:cs typeface="+mn-cs"/>
              </a:rPr>
              <a:t>Dr Jugindar Singh</a:t>
            </a:r>
          </a:p>
        </p:txBody>
      </p:sp>
    </p:spTree>
    <p:extLst>
      <p:ext uri="{BB962C8B-B14F-4D97-AF65-F5344CB8AC3E}">
        <p14:creationId xmlns:p14="http://schemas.microsoft.com/office/powerpoint/2010/main" val="30427320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19812"/>
            <a:ext cx="12192000" cy="1108871"/>
          </a:xfrm>
        </p:spPr>
        <p:txBody>
          <a:bodyPr vert="horz" lIns="182880" tIns="182880" rIns="182880" bIns="182880" rtlCol="0" anchor="ctr">
            <a:normAutofit fontScale="90000"/>
          </a:bodyPr>
          <a:lstStyle/>
          <a:p>
            <a:pPr lvl="0"/>
            <a:br>
              <a:rPr lang="en-US" sz="1800" dirty="0"/>
            </a:br>
            <a:r>
              <a:rPr lang="en-US" sz="3100" b="1" dirty="0">
                <a:solidFill>
                  <a:srgbClr val="FF0000"/>
                </a:solidFill>
              </a:rPr>
              <a:t>Designing individual questions</a:t>
            </a:r>
            <a:br>
              <a:rPr lang="en-US" sz="1800" dirty="0"/>
            </a:br>
            <a:endParaRPr lang="en-US" sz="1800" dirty="0"/>
          </a:p>
        </p:txBody>
      </p:sp>
      <p:sp>
        <p:nvSpPr>
          <p:cNvPr id="9" name="Rectangle 8">
            <a:extLst>
              <a:ext uri="{FF2B5EF4-FFF2-40B4-BE49-F238E27FC236}">
                <a16:creationId xmlns:a16="http://schemas.microsoft.com/office/drawing/2014/main" id="{21EEA9CC-FD23-4544-9417-FE9080DFB3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315" y="964692"/>
            <a:ext cx="3986784"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BFC4C7DC-5B5A-4159-A1CF-D56CF640CD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907" y="1128683"/>
            <a:ext cx="3657600"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3" name="Picture 2">
            <a:extLst>
              <a:ext uri="{FF2B5EF4-FFF2-40B4-BE49-F238E27FC236}">
                <a16:creationId xmlns:a16="http://schemas.microsoft.com/office/drawing/2014/main" id="{C1DC6E19-4F37-4EE8-BA53-FEA849E05FAB}"/>
              </a:ext>
            </a:extLst>
          </p:cNvPr>
          <p:cNvPicPr>
            <a:picLocks noChangeAspect="1"/>
          </p:cNvPicPr>
          <p:nvPr/>
        </p:nvPicPr>
        <p:blipFill>
          <a:blip r:embed="rId2"/>
          <a:stretch>
            <a:fillRect/>
          </a:stretch>
        </p:blipFill>
        <p:spPr>
          <a:xfrm>
            <a:off x="1127499" y="1937290"/>
            <a:ext cx="3328416" cy="2991361"/>
          </a:xfrm>
          <a:prstGeom prst="rect">
            <a:avLst/>
          </a:prstGeom>
        </p:spPr>
      </p:pic>
      <p:sp>
        <p:nvSpPr>
          <p:cNvPr id="4" name="Rectangle 3"/>
          <p:cNvSpPr/>
          <p:nvPr/>
        </p:nvSpPr>
        <p:spPr>
          <a:xfrm>
            <a:off x="4785099" y="1128682"/>
            <a:ext cx="7406900" cy="5709505"/>
          </a:xfrm>
          <a:prstGeom prst="rect">
            <a:avLst/>
          </a:prstGeom>
        </p:spPr>
        <p:txBody>
          <a:bodyPr vert="horz" lIns="91440" tIns="45720" rIns="91440" bIns="45720" rtlCol="0">
            <a:noAutofit/>
          </a:bodyPr>
          <a:lstStyle/>
          <a:p>
            <a:pPr marL="0" marR="0" lvl="0" indent="-228600" algn="l" defTabSz="914400" rtl="0" eaLnBrk="1" fontAlgn="auto" latinLnBrk="0" hangingPunct="1">
              <a:lnSpc>
                <a:spcPct val="120000"/>
              </a:lnSpc>
              <a:spcBef>
                <a:spcPts val="0"/>
              </a:spcBef>
              <a:spcAft>
                <a:spcPts val="0"/>
              </a:spcAft>
              <a:buClr>
                <a:srgbClr val="9BAFB5"/>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The design of each question should be determined by </a:t>
            </a:r>
            <a:r>
              <a:rPr kumimoji="0" lang="en-US" sz="2000" b="0" i="0" u="none" strike="noStrike" kern="1200" cap="none" spc="0" normalizeH="0" baseline="0" noProof="0" dirty="0">
                <a:ln>
                  <a:noFill/>
                </a:ln>
                <a:solidFill>
                  <a:srgbClr val="FF0000"/>
                </a:solidFill>
                <a:effectLst/>
                <a:uLnTx/>
                <a:uFillTx/>
                <a:latin typeface="Gill Sans MT" panose="020B0502020104020203"/>
                <a:ea typeface="+mn-ea"/>
                <a:cs typeface="+mn-cs"/>
              </a:rPr>
              <a:t>the data you</a:t>
            </a:r>
          </a:p>
          <a:p>
            <a:pPr marL="0" marR="0" lvl="0" indent="0" algn="l" defTabSz="914400" rtl="0" eaLnBrk="1" fontAlgn="auto" latinLnBrk="0" hangingPunct="1">
              <a:lnSpc>
                <a:spcPct val="120000"/>
              </a:lnSpc>
              <a:spcBef>
                <a:spcPts val="0"/>
              </a:spcBef>
              <a:spcAft>
                <a:spcPts val="0"/>
              </a:spcAft>
              <a:buClr>
                <a:srgbClr val="9BAFB5"/>
              </a:buClr>
              <a:buSzTx/>
              <a:buFontTx/>
              <a:buNone/>
              <a:tabLst/>
              <a:defRPr/>
            </a:pPr>
            <a:r>
              <a:rPr kumimoji="0" lang="en-US" sz="2000" b="0" i="0" u="none" strike="noStrike" kern="1200" cap="none" spc="0" normalizeH="0" baseline="0" noProof="0" dirty="0">
                <a:ln>
                  <a:noFill/>
                </a:ln>
                <a:solidFill>
                  <a:srgbClr val="FF0000"/>
                </a:solidFill>
                <a:effectLst/>
                <a:uLnTx/>
                <a:uFillTx/>
                <a:latin typeface="Gill Sans MT" panose="020B0502020104020203"/>
                <a:ea typeface="+mn-ea"/>
                <a:cs typeface="+mn-cs"/>
              </a:rPr>
              <a:t>    need to collect</a:t>
            </a:r>
          </a:p>
          <a:p>
            <a:pPr marL="0" marR="0" lvl="0" indent="-228600" algn="l" defTabSz="914400" rtl="0" eaLnBrk="1" fontAlgn="auto" latinLnBrk="0" hangingPunct="1">
              <a:lnSpc>
                <a:spcPct val="120000"/>
              </a:lnSpc>
              <a:spcBef>
                <a:spcPts val="0"/>
              </a:spcBef>
              <a:spcAft>
                <a:spcPts val="0"/>
              </a:spcAft>
              <a:buClr>
                <a:srgbClr val="9BAFB5"/>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When designing individual questions researchers do one of three</a:t>
            </a:r>
          </a:p>
          <a:p>
            <a:pPr marL="0" marR="0" lvl="0" indent="0" algn="l" defTabSz="914400" rtl="0" eaLnBrk="1" fontAlgn="auto" latinLnBrk="0" hangingPunct="1">
              <a:lnSpc>
                <a:spcPct val="120000"/>
              </a:lnSpc>
              <a:spcBef>
                <a:spcPts val="0"/>
              </a:spcBef>
              <a:spcAft>
                <a:spcPts val="0"/>
              </a:spcAft>
              <a:buClr>
                <a:srgbClr val="9BAFB5"/>
              </a:buClr>
              <a:buSzTx/>
              <a:buFontTx/>
              <a:buNone/>
              <a:tabLst/>
              <a:defRPr/>
            </a:pPr>
            <a:r>
              <a:rPr kumimoji="0" lang="en-US" sz="20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    things (Bourque and Clark 1994):</a:t>
            </a:r>
          </a:p>
          <a:p>
            <a:pPr marL="1028700" marR="0" lvl="2" indent="-342900" algn="l" defTabSz="914400" rtl="0" eaLnBrk="1" fontAlgn="auto" latinLnBrk="0" hangingPunct="1">
              <a:lnSpc>
                <a:spcPct val="120000"/>
              </a:lnSpc>
              <a:spcBef>
                <a:spcPts val="0"/>
              </a:spcBef>
              <a:spcAft>
                <a:spcPts val="0"/>
              </a:spcAft>
              <a:buClr>
                <a:srgbClr val="9BAFB5"/>
              </a:buClr>
              <a:buSzTx/>
              <a:buFont typeface="Wingdings" panose="05000000000000000000" pitchFamily="2" charset="2"/>
              <a:buChar char="ü"/>
              <a:tabLst/>
              <a:defRPr/>
            </a:pPr>
            <a:r>
              <a:rPr kumimoji="0" lang="en-US" sz="2000" b="1" i="0" u="none" strike="noStrike" kern="1200" cap="none" spc="0" normalizeH="0" baseline="0" noProof="0" dirty="0">
                <a:ln>
                  <a:noFill/>
                </a:ln>
                <a:solidFill>
                  <a:srgbClr val="FF0000"/>
                </a:solidFill>
                <a:effectLst/>
                <a:uLnTx/>
                <a:uFillTx/>
                <a:latin typeface="Gill Sans MT" panose="020B0502020104020203"/>
                <a:ea typeface="+mn-ea"/>
                <a:cs typeface="+mn-cs"/>
              </a:rPr>
              <a:t>Adopt questions used in other questionnaires;</a:t>
            </a:r>
          </a:p>
          <a:p>
            <a:pPr marL="1028700" marR="0" lvl="2" indent="-342900" algn="l" defTabSz="914400" rtl="0" eaLnBrk="1" fontAlgn="auto" latinLnBrk="0" hangingPunct="1">
              <a:lnSpc>
                <a:spcPct val="120000"/>
              </a:lnSpc>
              <a:spcBef>
                <a:spcPts val="0"/>
              </a:spcBef>
              <a:spcAft>
                <a:spcPts val="0"/>
              </a:spcAft>
              <a:buClr>
                <a:srgbClr val="9BAFB5"/>
              </a:buClr>
              <a:buSzTx/>
              <a:buFont typeface="Wingdings" panose="05000000000000000000" pitchFamily="2" charset="2"/>
              <a:buChar char="ü"/>
              <a:tabLst/>
              <a:defRPr/>
            </a:pPr>
            <a:r>
              <a:rPr kumimoji="0" lang="en-US" sz="2000" b="1" i="0" u="none" strike="noStrike" kern="1200" cap="none" spc="0" normalizeH="0" baseline="0" noProof="0" dirty="0">
                <a:ln>
                  <a:noFill/>
                </a:ln>
                <a:solidFill>
                  <a:srgbClr val="FF0000"/>
                </a:solidFill>
                <a:effectLst/>
                <a:uLnTx/>
                <a:uFillTx/>
                <a:latin typeface="Gill Sans MT" panose="020B0502020104020203"/>
                <a:ea typeface="+mn-ea"/>
                <a:cs typeface="+mn-cs"/>
              </a:rPr>
              <a:t>Adapt questions used in other questionnaires;</a:t>
            </a:r>
          </a:p>
          <a:p>
            <a:pPr marL="1028700" marR="0" lvl="2" indent="-342900" algn="l" defTabSz="914400" rtl="0" eaLnBrk="1" fontAlgn="auto" latinLnBrk="0" hangingPunct="1">
              <a:lnSpc>
                <a:spcPct val="120000"/>
              </a:lnSpc>
              <a:spcBef>
                <a:spcPts val="0"/>
              </a:spcBef>
              <a:spcAft>
                <a:spcPts val="0"/>
              </a:spcAft>
              <a:buClr>
                <a:srgbClr val="9BAFB5"/>
              </a:buClr>
              <a:buSzTx/>
              <a:buFont typeface="Wingdings" panose="05000000000000000000" pitchFamily="2" charset="2"/>
              <a:buChar char="ü"/>
              <a:tabLst/>
              <a:defRPr/>
            </a:pPr>
            <a:r>
              <a:rPr kumimoji="0" lang="en-US" sz="2000" b="1" i="0" u="none" strike="noStrike" kern="1200" cap="none" spc="0" normalizeH="0" baseline="0" noProof="0" dirty="0">
                <a:ln>
                  <a:noFill/>
                </a:ln>
                <a:solidFill>
                  <a:srgbClr val="FF0000"/>
                </a:solidFill>
                <a:effectLst/>
                <a:uLnTx/>
                <a:uFillTx/>
                <a:latin typeface="Gill Sans MT" panose="020B0502020104020203"/>
                <a:ea typeface="+mn-ea"/>
                <a:cs typeface="+mn-cs"/>
              </a:rPr>
              <a:t>Develop their own questions.</a:t>
            </a:r>
          </a:p>
          <a:p>
            <a:pPr marL="0" marR="0" lvl="0" indent="-228600" algn="l" defTabSz="914400" rtl="0" eaLnBrk="1" fontAlgn="auto" latinLnBrk="0" hangingPunct="1">
              <a:lnSpc>
                <a:spcPct val="120000"/>
              </a:lnSpc>
              <a:spcBef>
                <a:spcPts val="0"/>
              </a:spcBef>
              <a:spcAft>
                <a:spcPts val="0"/>
              </a:spcAft>
              <a:buClr>
                <a:srgbClr val="9BAFB5"/>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Adopting or adapting questions allow </a:t>
            </a:r>
            <a:r>
              <a:rPr kumimoji="0" lang="en-US" sz="2000" b="0" i="0" u="none" strike="noStrike" kern="1200" cap="none" spc="0" normalizeH="0" baseline="0" noProof="0" dirty="0">
                <a:ln>
                  <a:noFill/>
                </a:ln>
                <a:solidFill>
                  <a:srgbClr val="FF0000"/>
                </a:solidFill>
                <a:effectLst/>
                <a:uLnTx/>
                <a:uFillTx/>
                <a:latin typeface="Gill Sans MT" panose="020B0502020104020203"/>
                <a:ea typeface="+mn-ea"/>
                <a:cs typeface="+mn-cs"/>
              </a:rPr>
              <a:t>reliability</a:t>
            </a:r>
            <a:r>
              <a:rPr kumimoji="0" lang="en-US" sz="20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 to be assessed.</a:t>
            </a:r>
          </a:p>
          <a:p>
            <a:pPr marL="0" marR="0" lvl="0" indent="0" algn="l" defTabSz="914400" rtl="0" eaLnBrk="1" fontAlgn="auto" latinLnBrk="0" hangingPunct="1">
              <a:lnSpc>
                <a:spcPct val="120000"/>
              </a:lnSpc>
              <a:spcBef>
                <a:spcPts val="0"/>
              </a:spcBef>
              <a:spcAft>
                <a:spcPts val="0"/>
              </a:spcAft>
              <a:buClr>
                <a:srgbClr val="9BAFB5"/>
              </a:buClr>
              <a:buSzTx/>
              <a:buFontTx/>
              <a:buNone/>
              <a:tabLst/>
              <a:defRPr/>
            </a:pPr>
            <a:endParaRPr kumimoji="0" lang="en-US" sz="2000" b="1"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endParaRPr>
          </a:p>
          <a:p>
            <a:pPr marL="0" marR="0" lvl="0" indent="0" algn="l" defTabSz="914400" rtl="0" eaLnBrk="1" fontAlgn="auto" latinLnBrk="0" hangingPunct="1">
              <a:lnSpc>
                <a:spcPct val="120000"/>
              </a:lnSpc>
              <a:spcBef>
                <a:spcPts val="0"/>
              </a:spcBef>
              <a:spcAft>
                <a:spcPts val="0"/>
              </a:spcAft>
              <a:buClr>
                <a:srgbClr val="9BAFB5"/>
              </a:buClr>
              <a:buSzTx/>
              <a:buFontTx/>
              <a:buNone/>
              <a:tabLst/>
              <a:defRPr/>
            </a:pPr>
            <a:r>
              <a:rPr kumimoji="0" lang="en-US" sz="2000" b="1" i="0" u="none" strike="noStrike" kern="1200" cap="none" spc="0" normalizeH="0" baseline="0" noProof="0" dirty="0">
                <a:ln>
                  <a:noFill/>
                </a:ln>
                <a:solidFill>
                  <a:srgbClr val="FF0000"/>
                </a:solidFill>
                <a:effectLst/>
                <a:uLnTx/>
                <a:uFillTx/>
                <a:latin typeface="Gill Sans MT" panose="020B0502020104020203"/>
                <a:ea typeface="+mn-ea"/>
                <a:cs typeface="+mn-cs"/>
              </a:rPr>
              <a:t>Adopting and Adapting</a:t>
            </a:r>
          </a:p>
          <a:p>
            <a:pPr marL="0" marR="0" lvl="0" indent="-228600" algn="l" defTabSz="914400" rtl="0" eaLnBrk="1" fontAlgn="auto" latinLnBrk="0" hangingPunct="1">
              <a:lnSpc>
                <a:spcPct val="120000"/>
              </a:lnSpc>
              <a:spcBef>
                <a:spcPts val="0"/>
              </a:spcBef>
              <a:spcAft>
                <a:spcPts val="0"/>
              </a:spcAft>
              <a:buClr>
                <a:srgbClr val="9BAFB5"/>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It is also </a:t>
            </a:r>
            <a:r>
              <a:rPr kumimoji="0" lang="en-US" sz="2000" b="0" i="0" u="none" strike="noStrike" kern="1200" cap="none" spc="0" normalizeH="0" baseline="0" noProof="0" dirty="0">
                <a:ln>
                  <a:noFill/>
                </a:ln>
                <a:solidFill>
                  <a:srgbClr val="FF0000"/>
                </a:solidFill>
                <a:effectLst/>
                <a:uLnTx/>
                <a:uFillTx/>
                <a:latin typeface="Gill Sans MT" panose="020B0502020104020203"/>
                <a:ea typeface="+mn-ea"/>
                <a:cs typeface="+mn-cs"/>
              </a:rPr>
              <a:t>more efficient </a:t>
            </a:r>
            <a:r>
              <a:rPr kumimoji="0" lang="en-US" sz="20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than developing your own questions</a:t>
            </a:r>
          </a:p>
          <a:p>
            <a:pPr marL="0" marR="0" lvl="0" indent="-228600" algn="l" defTabSz="914400" rtl="0" eaLnBrk="1" fontAlgn="auto" latinLnBrk="0" hangingPunct="1">
              <a:lnSpc>
                <a:spcPct val="120000"/>
              </a:lnSpc>
              <a:spcBef>
                <a:spcPts val="0"/>
              </a:spcBef>
              <a:spcAft>
                <a:spcPts val="0"/>
              </a:spcAft>
              <a:buClr>
                <a:srgbClr val="9BAFB5"/>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Beware-There are a vast number of poor questions in circulation</a:t>
            </a:r>
          </a:p>
          <a:p>
            <a:pPr marL="0" marR="0" lvl="0" indent="-228600" algn="l" defTabSz="914400" rtl="0" eaLnBrk="1" fontAlgn="auto" latinLnBrk="0" hangingPunct="1">
              <a:lnSpc>
                <a:spcPct val="120000"/>
              </a:lnSpc>
              <a:spcBef>
                <a:spcPts val="0"/>
              </a:spcBef>
              <a:spcAft>
                <a:spcPts val="0"/>
              </a:spcAft>
              <a:buClr>
                <a:srgbClr val="9BAFB5"/>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Check whether they are </a:t>
            </a:r>
            <a:r>
              <a:rPr kumimoji="0" lang="en-US" sz="2000" b="0" i="0" u="none" strike="noStrike" kern="1200" cap="none" spc="0" normalizeH="0" baseline="0" noProof="0" dirty="0">
                <a:ln>
                  <a:noFill/>
                </a:ln>
                <a:solidFill>
                  <a:srgbClr val="FF0000"/>
                </a:solidFill>
                <a:effectLst/>
                <a:uLnTx/>
                <a:uFillTx/>
                <a:latin typeface="Gill Sans MT" panose="020B0502020104020203"/>
                <a:ea typeface="+mn-ea"/>
                <a:cs typeface="+mn-cs"/>
              </a:rPr>
              <a:t>under copyright. You need to </a:t>
            </a:r>
            <a:r>
              <a:rPr kumimoji="0" lang="en-US" sz="20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obtain the</a:t>
            </a:r>
          </a:p>
          <a:p>
            <a:pPr marL="0" marR="0" lvl="0" indent="0" algn="l" defTabSz="914400" rtl="0" eaLnBrk="1" fontAlgn="auto" latinLnBrk="0" hangingPunct="1">
              <a:lnSpc>
                <a:spcPct val="120000"/>
              </a:lnSpc>
              <a:spcBef>
                <a:spcPts val="0"/>
              </a:spcBef>
              <a:spcAft>
                <a:spcPts val="0"/>
              </a:spcAft>
              <a:buClr>
                <a:srgbClr val="9BAFB5"/>
              </a:buClr>
              <a:buSzTx/>
              <a:buFontTx/>
              <a:buNone/>
              <a:tabLst/>
              <a:defRPr/>
            </a:pPr>
            <a:r>
              <a:rPr kumimoji="0" lang="en-US" sz="20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   author’s permission</a:t>
            </a:r>
          </a:p>
          <a:p>
            <a:pPr marL="0" marR="0" lvl="0" indent="-228600" algn="l" defTabSz="914400" rtl="0" eaLnBrk="1" fontAlgn="auto" latinLnBrk="0" hangingPunct="1">
              <a:lnSpc>
                <a:spcPct val="120000"/>
              </a:lnSpc>
              <a:spcBef>
                <a:spcPts val="0"/>
              </a:spcBef>
              <a:spcAft>
                <a:spcPts val="0"/>
              </a:spcAft>
              <a:buClr>
                <a:srgbClr val="9BAFB5"/>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If </a:t>
            </a:r>
            <a:r>
              <a:rPr kumimoji="0" lang="en-US" sz="2000" b="0" i="0" u="none" strike="noStrike" kern="1200" cap="none" spc="0" normalizeH="0" baseline="0" noProof="0" dirty="0">
                <a:ln>
                  <a:noFill/>
                </a:ln>
                <a:solidFill>
                  <a:srgbClr val="FF0000"/>
                </a:solidFill>
                <a:effectLst/>
                <a:uLnTx/>
                <a:uFillTx/>
                <a:latin typeface="Gill Sans MT" panose="020B0502020104020203"/>
                <a:ea typeface="+mn-ea"/>
                <a:cs typeface="+mn-cs"/>
              </a:rPr>
              <a:t>adapted check validity</a:t>
            </a:r>
            <a:endParaRPr kumimoji="0" lang="en-US" sz="2200" b="0" i="0" u="none" strike="noStrike" kern="1200" cap="none" spc="0" normalizeH="0" baseline="0" noProof="0" dirty="0">
              <a:ln>
                <a:noFill/>
              </a:ln>
              <a:solidFill>
                <a:srgbClr val="FF0000"/>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1805892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576775"/>
          </a:xfrm>
        </p:spPr>
        <p:txBody>
          <a:bodyPr>
            <a:normAutofit fontScale="90000"/>
          </a:bodyPr>
          <a:lstStyle/>
          <a:p>
            <a:br>
              <a:rPr lang="en-US" sz="4000" b="1" dirty="0">
                <a:solidFill>
                  <a:srgbClr val="FF0000"/>
                </a:solidFill>
              </a:rPr>
            </a:br>
            <a:r>
              <a:rPr lang="en-US" sz="4000" b="1" dirty="0">
                <a:solidFill>
                  <a:srgbClr val="FF0000"/>
                </a:solidFill>
              </a:rPr>
              <a:t>Adopt, Adapt Questions</a:t>
            </a:r>
            <a:br>
              <a:rPr lang="en-US" sz="4000" b="1" dirty="0">
                <a:solidFill>
                  <a:srgbClr val="FF0000"/>
                </a:solidFill>
              </a:rPr>
            </a:br>
            <a:endParaRPr lang="en-US" sz="4000" b="1" dirty="0">
              <a:solidFill>
                <a:srgbClr val="FF0000"/>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2514600"/>
            <a:ext cx="5274211" cy="4343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457200"/>
            <a:ext cx="12056012" cy="236988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Gill Sans MT" panose="020B0502020104020203"/>
                <a:ea typeface="+mn-ea"/>
                <a:cs typeface="+mn-cs"/>
              </a:rPr>
              <a:t>Adopting: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panose="020B0502020104020203"/>
                <a:ea typeface="+mn-ea"/>
                <a:cs typeface="+mn-cs"/>
              </a:rPr>
              <a:t>The instrument is adopted from past research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panose="020B0502020104020203"/>
                <a:ea typeface="+mn-ea"/>
                <a:cs typeface="+mn-cs"/>
              </a:rPr>
              <a:t>The reliability and validity have been conducted on that instrument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Gill Sans MT" panose="020B0502020104020203"/>
                <a:ea typeface="+mn-ea"/>
                <a:cs typeface="+mn-cs"/>
              </a:rPr>
              <a:t>Adapting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panose="020B0502020104020203"/>
                <a:ea typeface="+mn-ea"/>
                <a:cs typeface="+mn-cs"/>
              </a:rPr>
              <a:t>Adapted by rephrasing the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panose="020B0502020104020203"/>
                <a:ea typeface="+mn-ea"/>
                <a:cs typeface="+mn-cs"/>
              </a:rPr>
              <a:t>Researcher adds items, removes items, and/or changes the content of each item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71137"/>
            <a:ext cx="6781801" cy="40862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743200" y="2787134"/>
            <a:ext cx="3886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Adopted: SERQUAL MODEL </a:t>
            </a:r>
          </a:p>
        </p:txBody>
      </p:sp>
      <p:sp>
        <p:nvSpPr>
          <p:cNvPr id="3" name="Footer Placeholder 2"/>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Gill Sans MT" panose="020B0502020104020203"/>
                <a:ea typeface="+mn-ea"/>
                <a:cs typeface="+mn-cs"/>
              </a:rPr>
              <a:t>Dr Jugindar Singh</a:t>
            </a:r>
          </a:p>
        </p:txBody>
      </p:sp>
    </p:spTree>
    <p:extLst>
      <p:ext uri="{BB962C8B-B14F-4D97-AF65-F5344CB8AC3E}">
        <p14:creationId xmlns:p14="http://schemas.microsoft.com/office/powerpoint/2010/main" val="18180501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1E7B5-A617-457D-9047-44F627DC26FB}"/>
              </a:ext>
            </a:extLst>
          </p:cNvPr>
          <p:cNvSpPr>
            <a:spLocks noGrp="1"/>
          </p:cNvSpPr>
          <p:nvPr>
            <p:ph type="title"/>
          </p:nvPr>
        </p:nvSpPr>
        <p:spPr>
          <a:xfrm>
            <a:off x="0" y="-58860"/>
            <a:ext cx="12192000" cy="504344"/>
          </a:xfrm>
        </p:spPr>
        <p:txBody>
          <a:bodyPr>
            <a:normAutofit fontScale="90000"/>
          </a:bodyPr>
          <a:lstStyle/>
          <a:p>
            <a:r>
              <a:rPr lang="en-MY" b="1" dirty="0">
                <a:solidFill>
                  <a:srgbClr val="C00000"/>
                </a:solidFill>
              </a:rPr>
              <a:t>Adapting Questions</a:t>
            </a:r>
          </a:p>
        </p:txBody>
      </p:sp>
      <p:sp>
        <p:nvSpPr>
          <p:cNvPr id="3" name="Content Placeholder 2">
            <a:extLst>
              <a:ext uri="{FF2B5EF4-FFF2-40B4-BE49-F238E27FC236}">
                <a16:creationId xmlns:a16="http://schemas.microsoft.com/office/drawing/2014/main" id="{3A4D126F-D03F-4395-8A9C-E14CB4E1E370}"/>
              </a:ext>
            </a:extLst>
          </p:cNvPr>
          <p:cNvSpPr>
            <a:spLocks noGrp="1"/>
          </p:cNvSpPr>
          <p:nvPr>
            <p:ph idx="1"/>
          </p:nvPr>
        </p:nvSpPr>
        <p:spPr/>
        <p:txBody>
          <a:bodyPr/>
          <a:lstStyle/>
          <a:p>
            <a:endParaRPr lang="en-MY"/>
          </a:p>
        </p:txBody>
      </p:sp>
      <p:pic>
        <p:nvPicPr>
          <p:cNvPr id="5" name="Picture 4">
            <a:extLst>
              <a:ext uri="{FF2B5EF4-FFF2-40B4-BE49-F238E27FC236}">
                <a16:creationId xmlns:a16="http://schemas.microsoft.com/office/drawing/2014/main" id="{B0912772-BA92-48BD-AE44-566E680A061A}"/>
              </a:ext>
            </a:extLst>
          </p:cNvPr>
          <p:cNvPicPr>
            <a:picLocks noChangeAspect="1"/>
          </p:cNvPicPr>
          <p:nvPr/>
        </p:nvPicPr>
        <p:blipFill>
          <a:blip r:embed="rId2"/>
          <a:stretch>
            <a:fillRect/>
          </a:stretch>
        </p:blipFill>
        <p:spPr>
          <a:xfrm>
            <a:off x="1" y="445484"/>
            <a:ext cx="12191999" cy="6412515"/>
          </a:xfrm>
          <a:prstGeom prst="rect">
            <a:avLst/>
          </a:prstGeom>
        </p:spPr>
      </p:pic>
    </p:spTree>
    <p:extLst>
      <p:ext uri="{BB962C8B-B14F-4D97-AF65-F5344CB8AC3E}">
        <p14:creationId xmlns:p14="http://schemas.microsoft.com/office/powerpoint/2010/main" val="544441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511F5-FB82-451B-AE2F-7C4C5A664027}"/>
              </a:ext>
            </a:extLst>
          </p:cNvPr>
          <p:cNvSpPr>
            <a:spLocks noGrp="1"/>
          </p:cNvSpPr>
          <p:nvPr>
            <p:ph type="title"/>
          </p:nvPr>
        </p:nvSpPr>
        <p:spPr>
          <a:xfrm>
            <a:off x="1991985" y="0"/>
            <a:ext cx="7729728" cy="590843"/>
          </a:xfrm>
        </p:spPr>
        <p:txBody>
          <a:bodyPr>
            <a:normAutofit fontScale="90000"/>
          </a:bodyPr>
          <a:lstStyle/>
          <a:p>
            <a:r>
              <a:rPr lang="en-MY"/>
              <a:t>Google Form </a:t>
            </a:r>
            <a:endParaRPr lang="en-MY" dirty="0"/>
          </a:p>
        </p:txBody>
      </p:sp>
      <p:pic>
        <p:nvPicPr>
          <p:cNvPr id="5" name="Picture 4">
            <a:extLst>
              <a:ext uri="{FF2B5EF4-FFF2-40B4-BE49-F238E27FC236}">
                <a16:creationId xmlns:a16="http://schemas.microsoft.com/office/drawing/2014/main" id="{2E5C92FB-0D6B-4A44-8AF1-9D5197D1EB5B}"/>
              </a:ext>
            </a:extLst>
          </p:cNvPr>
          <p:cNvPicPr>
            <a:picLocks noChangeAspect="1"/>
          </p:cNvPicPr>
          <p:nvPr/>
        </p:nvPicPr>
        <p:blipFill>
          <a:blip r:embed="rId2"/>
          <a:stretch>
            <a:fillRect/>
          </a:stretch>
        </p:blipFill>
        <p:spPr>
          <a:xfrm>
            <a:off x="5991225" y="815926"/>
            <a:ext cx="6200775" cy="3052689"/>
          </a:xfrm>
          <a:prstGeom prst="rect">
            <a:avLst/>
          </a:prstGeom>
        </p:spPr>
      </p:pic>
      <p:pic>
        <p:nvPicPr>
          <p:cNvPr id="6" name="Picture 5">
            <a:extLst>
              <a:ext uri="{FF2B5EF4-FFF2-40B4-BE49-F238E27FC236}">
                <a16:creationId xmlns:a16="http://schemas.microsoft.com/office/drawing/2014/main" id="{AD636E2F-47E5-4D54-986C-03361D109FE9}"/>
              </a:ext>
            </a:extLst>
          </p:cNvPr>
          <p:cNvPicPr>
            <a:picLocks noChangeAspect="1"/>
          </p:cNvPicPr>
          <p:nvPr/>
        </p:nvPicPr>
        <p:blipFill>
          <a:blip r:embed="rId3"/>
          <a:stretch>
            <a:fillRect/>
          </a:stretch>
        </p:blipFill>
        <p:spPr>
          <a:xfrm>
            <a:off x="6096000" y="3868614"/>
            <a:ext cx="6153150" cy="2827607"/>
          </a:xfrm>
          <a:prstGeom prst="rect">
            <a:avLst/>
          </a:prstGeom>
        </p:spPr>
      </p:pic>
      <p:pic>
        <p:nvPicPr>
          <p:cNvPr id="7" name="Picture 6">
            <a:extLst>
              <a:ext uri="{FF2B5EF4-FFF2-40B4-BE49-F238E27FC236}">
                <a16:creationId xmlns:a16="http://schemas.microsoft.com/office/drawing/2014/main" id="{C18FF3F3-BA61-442B-ACB2-4E457CF49DE3}"/>
              </a:ext>
            </a:extLst>
          </p:cNvPr>
          <p:cNvPicPr>
            <a:picLocks noChangeAspect="1"/>
          </p:cNvPicPr>
          <p:nvPr/>
        </p:nvPicPr>
        <p:blipFill>
          <a:blip r:embed="rId4"/>
          <a:stretch>
            <a:fillRect/>
          </a:stretch>
        </p:blipFill>
        <p:spPr>
          <a:xfrm>
            <a:off x="-1026" y="3805311"/>
            <a:ext cx="5991225" cy="3052689"/>
          </a:xfrm>
          <a:prstGeom prst="rect">
            <a:avLst/>
          </a:prstGeom>
        </p:spPr>
      </p:pic>
      <p:pic>
        <p:nvPicPr>
          <p:cNvPr id="8" name="Picture 7">
            <a:extLst>
              <a:ext uri="{FF2B5EF4-FFF2-40B4-BE49-F238E27FC236}">
                <a16:creationId xmlns:a16="http://schemas.microsoft.com/office/drawing/2014/main" id="{0D5CA0E7-6640-40DA-A680-24FC114FCF6D}"/>
              </a:ext>
            </a:extLst>
          </p:cNvPr>
          <p:cNvPicPr>
            <a:picLocks noChangeAspect="1"/>
          </p:cNvPicPr>
          <p:nvPr/>
        </p:nvPicPr>
        <p:blipFill>
          <a:blip r:embed="rId5"/>
          <a:stretch>
            <a:fillRect/>
          </a:stretch>
        </p:blipFill>
        <p:spPr>
          <a:xfrm>
            <a:off x="0" y="763173"/>
            <a:ext cx="5991225" cy="3052689"/>
          </a:xfrm>
          <a:prstGeom prst="rect">
            <a:avLst/>
          </a:prstGeom>
        </p:spPr>
      </p:pic>
    </p:spTree>
    <p:extLst>
      <p:ext uri="{BB962C8B-B14F-4D97-AF65-F5344CB8AC3E}">
        <p14:creationId xmlns:p14="http://schemas.microsoft.com/office/powerpoint/2010/main" val="38723033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317A1-7725-47EC-BB90-651B0349D77B}"/>
              </a:ext>
            </a:extLst>
          </p:cNvPr>
          <p:cNvSpPr>
            <a:spLocks noGrp="1"/>
          </p:cNvSpPr>
          <p:nvPr>
            <p:ph type="title"/>
          </p:nvPr>
        </p:nvSpPr>
        <p:spPr>
          <a:xfrm>
            <a:off x="0" y="0"/>
            <a:ext cx="12192000" cy="562708"/>
          </a:xfrm>
        </p:spPr>
        <p:txBody>
          <a:bodyPr>
            <a:normAutofit fontScale="90000"/>
          </a:bodyPr>
          <a:lstStyle/>
          <a:p>
            <a:r>
              <a:rPr lang="en-MY" b="1" dirty="0">
                <a:solidFill>
                  <a:srgbClr val="FF0000"/>
                </a:solidFill>
              </a:rPr>
              <a:t>Adapting Questionnaire</a:t>
            </a:r>
          </a:p>
        </p:txBody>
      </p:sp>
      <p:sp>
        <p:nvSpPr>
          <p:cNvPr id="6" name="TextBox 5">
            <a:extLst>
              <a:ext uri="{FF2B5EF4-FFF2-40B4-BE49-F238E27FC236}">
                <a16:creationId xmlns:a16="http://schemas.microsoft.com/office/drawing/2014/main" id="{A46EE6AA-1C64-4A09-97AB-1D969A886A7E}"/>
              </a:ext>
            </a:extLst>
          </p:cNvPr>
          <p:cNvSpPr txBox="1"/>
          <p:nvPr/>
        </p:nvSpPr>
        <p:spPr>
          <a:xfrm>
            <a:off x="0" y="562708"/>
            <a:ext cx="12192000" cy="6432530"/>
          </a:xfrm>
          <a:prstGeom prst="rect">
            <a:avLst/>
          </a:prstGeom>
          <a:solidFill>
            <a:schemeClr val="bg1"/>
          </a:solid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FF0000"/>
                </a:solidFill>
                <a:effectLst/>
                <a:uLnTx/>
                <a:uFillTx/>
                <a:latin typeface="Gill Sans MT" panose="020B0502020104020203"/>
                <a:ea typeface="+mn-ea"/>
                <a:cs typeface="+mn-cs"/>
              </a:rPr>
              <a:t>Adapting </a:t>
            </a:r>
            <a:r>
              <a:rPr kumimoji="0" lang="en-US" sz="2800" b="0" i="0" u="none" strike="noStrike" kern="1200" cap="none" spc="0" normalizeH="0" baseline="0" noProof="0" dirty="0">
                <a:ln>
                  <a:noFill/>
                </a:ln>
                <a:solidFill>
                  <a:srgbClr val="000000"/>
                </a:solidFill>
                <a:effectLst/>
                <a:uLnTx/>
                <a:uFillTx/>
                <a:latin typeface="Gill Sans MT" panose="020B0502020104020203"/>
                <a:ea typeface="+mn-ea"/>
                <a:cs typeface="+mn-cs"/>
              </a:rPr>
              <a:t>an instrument requires more </a:t>
            </a:r>
            <a:r>
              <a:rPr kumimoji="0" lang="en-US" sz="2800" b="0" i="0" u="none" strike="noStrike" kern="1200" cap="none" spc="0" normalizeH="0" baseline="0" noProof="0" dirty="0">
                <a:ln>
                  <a:noFill/>
                </a:ln>
                <a:solidFill>
                  <a:srgbClr val="FF0000"/>
                </a:solidFill>
                <a:effectLst/>
                <a:uLnTx/>
                <a:uFillTx/>
                <a:latin typeface="Gill Sans MT" panose="020B0502020104020203"/>
                <a:ea typeface="+mn-ea"/>
                <a:cs typeface="+mn-cs"/>
              </a:rPr>
              <a:t>substantial changes </a:t>
            </a:r>
            <a:r>
              <a:rPr kumimoji="0" lang="en-US" sz="2800" b="0" i="0" u="none" strike="noStrike" kern="1200" cap="none" spc="0" normalizeH="0" baseline="0" noProof="0" dirty="0">
                <a:ln>
                  <a:noFill/>
                </a:ln>
                <a:solidFill>
                  <a:srgbClr val="000000"/>
                </a:solidFill>
                <a:effectLst/>
                <a:uLnTx/>
                <a:uFillTx/>
                <a:latin typeface="Gill Sans MT" panose="020B0502020104020203"/>
                <a:ea typeface="+mn-ea"/>
                <a:cs typeface="+mn-cs"/>
              </a:rPr>
              <a:t>than adopting an instrument.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000000"/>
                </a:solidFill>
                <a:effectLst/>
                <a:uLnTx/>
                <a:uFillTx/>
                <a:latin typeface="Gill Sans MT" panose="020B0502020104020203"/>
                <a:ea typeface="+mn-ea"/>
                <a:cs typeface="+mn-cs"/>
              </a:rPr>
              <a:t>Follow the general design of another instrument but </a:t>
            </a:r>
            <a:r>
              <a:rPr kumimoji="0" lang="en-US" sz="2800" b="0" i="0" u="none" strike="noStrike" kern="1200" cap="none" spc="0" normalizeH="0" baseline="0" noProof="0" dirty="0">
                <a:ln>
                  <a:noFill/>
                </a:ln>
                <a:solidFill>
                  <a:srgbClr val="FF0000"/>
                </a:solidFill>
                <a:effectLst/>
                <a:uLnTx/>
                <a:uFillTx/>
                <a:latin typeface="Gill Sans MT" panose="020B0502020104020203"/>
                <a:ea typeface="+mn-ea"/>
                <a:cs typeface="+mn-cs"/>
              </a:rPr>
              <a:t>adds items, removes items, and/or substantially changes the content of each item</a:t>
            </a:r>
            <a:r>
              <a:rPr kumimoji="0" lang="en-US" sz="2800" b="0" i="0" u="none" strike="noStrike" kern="1200" cap="none" spc="0" normalizeH="0" baseline="0" noProof="0" dirty="0">
                <a:ln>
                  <a:noFill/>
                </a:ln>
                <a:solidFill>
                  <a:srgbClr val="000000"/>
                </a:solidFill>
                <a:effectLst/>
                <a:uLnTx/>
                <a:uFillTx/>
                <a:latin typeface="Gill Sans MT" panose="020B0502020104020203"/>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000000"/>
                </a:solidFill>
                <a:effectLst/>
                <a:uLnTx/>
                <a:uFillTx/>
                <a:latin typeface="Gill Sans MT" panose="020B0502020104020203"/>
                <a:ea typeface="+mn-ea"/>
                <a:cs typeface="+mn-cs"/>
              </a:rPr>
              <a:t>Adapting an instrument is </a:t>
            </a:r>
            <a:r>
              <a:rPr kumimoji="0" lang="en-US" sz="2800" b="0" i="0" u="none" strike="noStrike" kern="1200" cap="none" spc="0" normalizeH="0" baseline="0" noProof="0" dirty="0">
                <a:ln>
                  <a:noFill/>
                </a:ln>
                <a:solidFill>
                  <a:srgbClr val="FF0000"/>
                </a:solidFill>
                <a:effectLst/>
                <a:uLnTx/>
                <a:uFillTx/>
                <a:latin typeface="Gill Sans MT" panose="020B0502020104020203"/>
                <a:ea typeface="+mn-ea"/>
                <a:cs typeface="+mn-cs"/>
              </a:rPr>
              <a:t>similar to developing a new instrument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000000"/>
                </a:solidFill>
                <a:effectLst/>
                <a:uLnTx/>
                <a:uFillTx/>
                <a:latin typeface="Gill Sans MT" panose="020B0502020104020203"/>
                <a:ea typeface="+mn-ea"/>
                <a:cs typeface="+mn-cs"/>
              </a:rPr>
              <a:t>Include </a:t>
            </a:r>
            <a:r>
              <a:rPr kumimoji="0" lang="en-US" sz="2800" b="0" i="0" u="none" strike="noStrike" kern="1200" cap="none" spc="0" normalizeH="0" baseline="0" noProof="0" dirty="0">
                <a:ln>
                  <a:noFill/>
                </a:ln>
                <a:solidFill>
                  <a:srgbClr val="FF0000"/>
                </a:solidFill>
                <a:effectLst/>
                <a:uLnTx/>
                <a:uFillTx/>
                <a:latin typeface="Gill Sans MT" panose="020B0502020104020203"/>
                <a:ea typeface="+mn-ea"/>
                <a:cs typeface="+mn-cs"/>
              </a:rPr>
              <a:t>what changes were made to the instrument and why</a:t>
            </a:r>
            <a:r>
              <a:rPr kumimoji="0" lang="en-US" sz="2800" b="0" i="0" u="none" strike="noStrike" kern="1200" cap="none" spc="0" normalizeH="0" baseline="0" noProof="0" dirty="0">
                <a:ln>
                  <a:noFill/>
                </a:ln>
                <a:solidFill>
                  <a:srgbClr val="000000"/>
                </a:solidFill>
                <a:effectLst/>
                <a:uLnTx/>
                <a:uFillTx/>
                <a:latin typeface="Gill Sans MT" panose="020B0502020104020203"/>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Gill Sans MT" panose="020B0502020104020203"/>
                <a:ea typeface="+mn-ea"/>
                <a:cs typeface="+mn-cs"/>
              </a:rPr>
              <a:t>Example:</a:t>
            </a:r>
            <a:r>
              <a:rPr kumimoji="0" lang="en-US" sz="2400" b="0" i="0" u="none" strike="noStrike" kern="1200" cap="none" spc="0" normalizeH="0" baseline="0" noProof="0" dirty="0">
                <a:ln>
                  <a:noFill/>
                </a:ln>
                <a:solidFill>
                  <a:srgbClr val="000000"/>
                </a:solidFill>
                <a:effectLst/>
                <a:uLnTx/>
                <a:uFillTx/>
                <a:latin typeface="Gill Sans MT" panose="020B0502020104020203"/>
                <a:ea typeface="+mn-ea"/>
                <a:cs typeface="+mn-cs"/>
              </a:rPr>
              <a:t> </a:t>
            </a:r>
            <a:r>
              <a:rPr kumimoji="0" lang="en-US" sz="2400" b="1" i="0" u="none" strike="noStrike" kern="1200" cap="none" spc="0" normalizeH="0" baseline="0" noProof="0" dirty="0">
                <a:ln>
                  <a:noFill/>
                </a:ln>
                <a:solidFill>
                  <a:srgbClr val="000000"/>
                </a:solidFill>
                <a:effectLst/>
                <a:uLnTx/>
                <a:uFillTx/>
                <a:latin typeface="Gill Sans MT" panose="020B0502020104020203"/>
                <a:ea typeface="+mn-ea"/>
                <a:cs typeface="+mn-cs"/>
              </a:rPr>
              <a:t>a sample description of an instrument that was adapted in </a:t>
            </a:r>
            <a:r>
              <a:rPr kumimoji="0" lang="en-US" sz="2400" b="1" i="0" u="none" strike="noStrike" kern="1200" cap="none" spc="0" normalizeH="0" baseline="0" noProof="0" dirty="0" err="1">
                <a:ln>
                  <a:noFill/>
                </a:ln>
                <a:solidFill>
                  <a:srgbClr val="000000"/>
                </a:solidFill>
                <a:effectLst/>
                <a:uLnTx/>
                <a:uFillTx/>
                <a:latin typeface="Gill Sans MT" panose="020B0502020104020203"/>
                <a:ea typeface="+mn-ea"/>
                <a:cs typeface="+mn-cs"/>
              </a:rPr>
              <a:t>Korb</a:t>
            </a:r>
            <a:r>
              <a:rPr kumimoji="0" lang="en-US" sz="2400" b="1" i="0" u="none" strike="noStrike" kern="1200" cap="none" spc="0" normalizeH="0" baseline="0" noProof="0" dirty="0">
                <a:ln>
                  <a:noFill/>
                </a:ln>
                <a:solidFill>
                  <a:srgbClr val="000000"/>
                </a:solidFill>
                <a:effectLst/>
                <a:uLnTx/>
                <a:uFillTx/>
                <a:latin typeface="Gill Sans MT" panose="020B0502020104020203"/>
                <a:ea typeface="+mn-ea"/>
                <a:cs typeface="+mn-cs"/>
              </a:rPr>
              <a:t> (2009).</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Gill Sans MT" panose="020B0502020104020203"/>
                <a:ea typeface="+mn-ea"/>
                <a:cs typeface="+mn-cs"/>
              </a:rPr>
              <a:t>This study </a:t>
            </a:r>
            <a:r>
              <a:rPr kumimoji="0" lang="en-US" sz="2000" b="0" i="0" u="none" strike="noStrike" kern="1200" cap="none" spc="0" normalizeH="0" baseline="0" noProof="0" dirty="0">
                <a:ln>
                  <a:noFill/>
                </a:ln>
                <a:solidFill>
                  <a:srgbClr val="FF0000"/>
                </a:solidFill>
                <a:effectLst/>
                <a:uLnTx/>
                <a:uFillTx/>
                <a:latin typeface="Gill Sans MT" panose="020B0502020104020203"/>
                <a:ea typeface="+mn-ea"/>
                <a:cs typeface="+mn-cs"/>
              </a:rPr>
              <a:t>adapted the Factors Influencing Teaching Choice (FIT-Choice) scale</a:t>
            </a:r>
            <a:r>
              <a:rPr kumimoji="0" lang="en-US" sz="2000" b="0" i="0" u="none" strike="noStrike" kern="1200" cap="none" spc="0" normalizeH="0" baseline="0" noProof="0" dirty="0">
                <a:ln>
                  <a:noFill/>
                </a:ln>
                <a:solidFill>
                  <a:srgbClr val="000000"/>
                </a:solidFill>
                <a:effectLst/>
                <a:uLnTx/>
                <a:uFillTx/>
                <a:latin typeface="Gill Sans MT" panose="020B0502020104020203"/>
                <a:ea typeface="+mn-ea"/>
                <a:cs typeface="+mn-cs"/>
              </a:rPr>
              <a:t>. This instrument was developed by Watt and Richardson (2007). Validity evidence was provided by factor analysis and the longitudinal relationship of the factors influencing teaching to subsequent engagement in the teaching profession. The purpose of the FIT-Choice is to determine the factors that preservice teachers identify as being most influential in their choice of the teaching profession. </a:t>
            </a:r>
            <a:r>
              <a:rPr kumimoji="0" lang="en-US" sz="2000" b="0" i="0" u="none" strike="noStrike" kern="1200" cap="none" spc="0" normalizeH="0" baseline="0" noProof="0" dirty="0">
                <a:ln>
                  <a:noFill/>
                </a:ln>
                <a:solidFill>
                  <a:srgbClr val="FF0000"/>
                </a:solidFill>
                <a:effectLst/>
                <a:uLnTx/>
                <a:uFillTx/>
                <a:latin typeface="Gill Sans MT" panose="020B0502020104020203"/>
                <a:ea typeface="+mn-ea"/>
                <a:cs typeface="+mn-cs"/>
              </a:rPr>
              <a:t>The FIT-Choice scale was only slightly modified to fit the Nigerian context</a:t>
            </a:r>
            <a:r>
              <a:rPr kumimoji="0" lang="en-US" sz="2000" b="0" i="0" u="none" strike="noStrike" kern="1200" cap="none" spc="0" normalizeH="0" baseline="0" noProof="0" dirty="0">
                <a:ln>
                  <a:noFill/>
                </a:ln>
                <a:solidFill>
                  <a:srgbClr val="000000"/>
                </a:solidFill>
                <a:effectLst/>
                <a:uLnTx/>
                <a:uFillTx/>
                <a:latin typeface="Gill Sans MT" panose="020B0502020104020203"/>
                <a:ea typeface="+mn-ea"/>
                <a:cs typeface="+mn-cs"/>
              </a:rPr>
              <a:t>. All factors were identical to the original FIT-Choice instrument except for two. Watt and Richardson identified a job transferability factor that included items such as "Teaching will be a useful job for me to have when traveling." This factor was judged as not applicable to Nigerian pre-service teachers. Additionally, an exploitation factor was added to the instrument to represent choosing teaching as a lazy, easy career with items such as "Teaching will allow me to work other jobs," "Teaching will allow me to collect a salary by doing little work," and "When teaching, I can use the students for gaining money."</a:t>
            </a:r>
            <a:endParaRPr kumimoji="0" lang="en-MY" sz="20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8209552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Gill Sans MT" panose="020B0502020104020203"/>
                <a:ea typeface="+mn-ea"/>
                <a:cs typeface="+mn-cs"/>
              </a:rPr>
              <a:t>Dr Jugindar Singh</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76200"/>
            <a:ext cx="9220200"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rot="16200000">
            <a:off x="-2674540" y="2707446"/>
            <a:ext cx="6615221" cy="1200329"/>
          </a:xfrm>
          <a:prstGeom prst="rect">
            <a:avLst/>
          </a:prstGeom>
          <a:ln>
            <a:solidFill>
              <a:srgbClr val="FFC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Gill Sans MT" panose="020B0502020104020203"/>
                <a:ea typeface="+mn-ea"/>
                <a:cs typeface="+mn-cs"/>
              </a:rPr>
              <a:t>FACTORS AFFECTING ONLINE SHOPPING OF PURCHASING APPARELS AMONG YOUNG ADULTS IN KL</a:t>
            </a:r>
          </a:p>
        </p:txBody>
      </p:sp>
      <p:sp>
        <p:nvSpPr>
          <p:cNvPr id="6" name="Rectangular Callout 5"/>
          <p:cNvSpPr/>
          <p:nvPr/>
        </p:nvSpPr>
        <p:spPr bwMode="auto">
          <a:xfrm>
            <a:off x="1352730" y="0"/>
            <a:ext cx="1619070" cy="1374648"/>
          </a:xfrm>
          <a:prstGeom prst="wedgeRectCallout">
            <a:avLst>
              <a:gd name="adj1" fmla="val 90797"/>
              <a:gd name="adj2" fmla="val 191847"/>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Adapted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Questionnaire</a:t>
            </a:r>
          </a:p>
        </p:txBody>
      </p:sp>
    </p:spTree>
    <p:extLst>
      <p:ext uri="{BB962C8B-B14F-4D97-AF65-F5344CB8AC3E}">
        <p14:creationId xmlns:p14="http://schemas.microsoft.com/office/powerpoint/2010/main" val="16097323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Gill Sans MT" panose="020B0502020104020203"/>
                <a:ea typeface="+mn-ea"/>
                <a:cs typeface="+mn-cs"/>
              </a:rPr>
              <a:t>Dr Jugindar Singh</a:t>
            </a:r>
          </a:p>
        </p:txBody>
      </p:sp>
      <p:pic>
        <p:nvPicPr>
          <p:cNvPr id="3" name="Picture 2">
            <a:extLst>
              <a:ext uri="{FF2B5EF4-FFF2-40B4-BE49-F238E27FC236}">
                <a16:creationId xmlns:a16="http://schemas.microsoft.com/office/drawing/2014/main" id="{9369BDC2-47B3-4433-95AD-F4AD3581EFB5}"/>
              </a:ext>
            </a:extLst>
          </p:cNvPr>
          <p:cNvPicPr>
            <a:picLocks noChangeAspect="1"/>
          </p:cNvPicPr>
          <p:nvPr/>
        </p:nvPicPr>
        <p:blipFill>
          <a:blip r:embed="rId2"/>
          <a:stretch>
            <a:fillRect/>
          </a:stretch>
        </p:blipFill>
        <p:spPr>
          <a:xfrm>
            <a:off x="5186597" y="0"/>
            <a:ext cx="6972498" cy="6963508"/>
          </a:xfrm>
          <a:prstGeom prst="rect">
            <a:avLst/>
          </a:prstGeom>
          <a:ln>
            <a:solidFill>
              <a:schemeClr val="accent1"/>
            </a:solidFill>
          </a:ln>
        </p:spPr>
      </p:pic>
      <p:sp>
        <p:nvSpPr>
          <p:cNvPr id="9" name="TextBox 8">
            <a:extLst>
              <a:ext uri="{FF2B5EF4-FFF2-40B4-BE49-F238E27FC236}">
                <a16:creationId xmlns:a16="http://schemas.microsoft.com/office/drawing/2014/main" id="{C7035A87-CBEB-4171-9E42-C808DA88C6B2}"/>
              </a:ext>
            </a:extLst>
          </p:cNvPr>
          <p:cNvSpPr txBox="1"/>
          <p:nvPr/>
        </p:nvSpPr>
        <p:spPr>
          <a:xfrm>
            <a:off x="0" y="3718678"/>
            <a:ext cx="5186597" cy="31393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panose="020B0502020104020203"/>
                <a:ea typeface="+mn-ea"/>
                <a:cs typeface="+mn-cs"/>
              </a:rPr>
              <a:t>Measures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A questionnaire adapted from the comprehensive workplace scale developed by </a:t>
            </a:r>
            <a:r>
              <a:rPr kumimoji="0" lang="en-US" sz="1800" b="1" i="0" u="none" strike="noStrike" kern="1200" cap="none" spc="0" normalizeH="0" baseline="0" noProof="0" dirty="0">
                <a:ln>
                  <a:noFill/>
                </a:ln>
                <a:solidFill>
                  <a:srgbClr val="002060"/>
                </a:solidFill>
                <a:effectLst/>
                <a:uLnTx/>
                <a:uFillTx/>
                <a:latin typeface="Gill Sans MT" panose="020B0502020104020203"/>
                <a:ea typeface="+mn-ea"/>
                <a:cs typeface="+mn-cs"/>
              </a:rPr>
              <a:t>Tate et al. (1997</a:t>
            </a: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 for their tri-nation study was used in this study (see the Appendix). Tate and colleagues reported adequate internal reliability for each factor of the scale (a ¼ 0:61 to 0.91). The factors assessed were stressors, job stress, job satisfaction, commitment to the organization, locus of control, self-esteem, support offered by supervisors and intention to quit. Each of the factors is explained below</a:t>
            </a:r>
            <a:endParaRPr kumimoji="0" lang="en-MY"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pic>
        <p:nvPicPr>
          <p:cNvPr id="10" name="Picture 9">
            <a:extLst>
              <a:ext uri="{FF2B5EF4-FFF2-40B4-BE49-F238E27FC236}">
                <a16:creationId xmlns:a16="http://schemas.microsoft.com/office/drawing/2014/main" id="{4B7F7E82-02E0-4F13-827C-15BF5E220E72}"/>
              </a:ext>
            </a:extLst>
          </p:cNvPr>
          <p:cNvPicPr>
            <a:picLocks noChangeAspect="1"/>
          </p:cNvPicPr>
          <p:nvPr/>
        </p:nvPicPr>
        <p:blipFill>
          <a:blip r:embed="rId3"/>
          <a:stretch>
            <a:fillRect/>
          </a:stretch>
        </p:blipFill>
        <p:spPr>
          <a:xfrm>
            <a:off x="32904" y="0"/>
            <a:ext cx="4947059" cy="3718677"/>
          </a:xfrm>
          <a:prstGeom prst="rect">
            <a:avLst/>
          </a:prstGeom>
        </p:spPr>
      </p:pic>
      <p:sp>
        <p:nvSpPr>
          <p:cNvPr id="2" name="TextBox 1">
            <a:extLst>
              <a:ext uri="{FF2B5EF4-FFF2-40B4-BE49-F238E27FC236}">
                <a16:creationId xmlns:a16="http://schemas.microsoft.com/office/drawing/2014/main" id="{410476FE-0856-4EA9-B8A2-E548F8E606A8}"/>
              </a:ext>
            </a:extLst>
          </p:cNvPr>
          <p:cNvSpPr txBox="1"/>
          <p:nvPr/>
        </p:nvSpPr>
        <p:spPr>
          <a:xfrm>
            <a:off x="9186203" y="323557"/>
            <a:ext cx="2482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1" i="0" u="none" strike="noStrike" kern="1200" cap="none" spc="0" normalizeH="0" baseline="0" noProof="0" dirty="0">
                <a:ln>
                  <a:noFill/>
                </a:ln>
                <a:solidFill>
                  <a:srgbClr val="FF0000"/>
                </a:solidFill>
                <a:effectLst/>
                <a:uLnTx/>
                <a:uFillTx/>
                <a:latin typeface="Gill Sans MT" panose="020B0502020104020203"/>
                <a:ea typeface="+mn-ea"/>
                <a:cs typeface="+mn-cs"/>
              </a:rPr>
              <a:t>1. Emerald Questions</a:t>
            </a:r>
          </a:p>
        </p:txBody>
      </p:sp>
    </p:spTree>
    <p:extLst>
      <p:ext uri="{BB962C8B-B14F-4D97-AF65-F5344CB8AC3E}">
        <p14:creationId xmlns:p14="http://schemas.microsoft.com/office/powerpoint/2010/main" val="6513914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89E37-9EF2-4A19-829B-4270C284D1D0}"/>
              </a:ext>
            </a:extLst>
          </p:cNvPr>
          <p:cNvSpPr>
            <a:spLocks noGrp="1"/>
          </p:cNvSpPr>
          <p:nvPr>
            <p:ph type="title"/>
          </p:nvPr>
        </p:nvSpPr>
        <p:spPr>
          <a:xfrm>
            <a:off x="0" y="8089"/>
            <a:ext cx="12192000" cy="681228"/>
          </a:xfrm>
        </p:spPr>
        <p:txBody>
          <a:bodyPr>
            <a:normAutofit fontScale="90000"/>
          </a:bodyPr>
          <a:lstStyle/>
          <a:p>
            <a:r>
              <a:rPr lang="en-MY" dirty="0">
                <a:solidFill>
                  <a:srgbClr val="FF0000"/>
                </a:solidFill>
              </a:rPr>
              <a:t>UTAUT Theory Questionnaire</a:t>
            </a:r>
          </a:p>
        </p:txBody>
      </p:sp>
      <p:pic>
        <p:nvPicPr>
          <p:cNvPr id="5" name="Picture 4">
            <a:extLst>
              <a:ext uri="{FF2B5EF4-FFF2-40B4-BE49-F238E27FC236}">
                <a16:creationId xmlns:a16="http://schemas.microsoft.com/office/drawing/2014/main" id="{24ED5A45-6F7F-4D2D-9CF0-CE732A88CECB}"/>
              </a:ext>
            </a:extLst>
          </p:cNvPr>
          <p:cNvPicPr>
            <a:picLocks noChangeAspect="1"/>
          </p:cNvPicPr>
          <p:nvPr/>
        </p:nvPicPr>
        <p:blipFill>
          <a:blip r:embed="rId2"/>
          <a:stretch>
            <a:fillRect/>
          </a:stretch>
        </p:blipFill>
        <p:spPr>
          <a:xfrm>
            <a:off x="2883877" y="689317"/>
            <a:ext cx="9308123" cy="6160594"/>
          </a:xfrm>
          <a:prstGeom prst="rect">
            <a:avLst/>
          </a:prstGeom>
        </p:spPr>
      </p:pic>
      <p:pic>
        <p:nvPicPr>
          <p:cNvPr id="7" name="Picture 6">
            <a:extLst>
              <a:ext uri="{FF2B5EF4-FFF2-40B4-BE49-F238E27FC236}">
                <a16:creationId xmlns:a16="http://schemas.microsoft.com/office/drawing/2014/main" id="{D86C1DF4-E918-4434-8C2B-331FBF19A56C}"/>
              </a:ext>
            </a:extLst>
          </p:cNvPr>
          <p:cNvPicPr>
            <a:picLocks noChangeAspect="1"/>
          </p:cNvPicPr>
          <p:nvPr/>
        </p:nvPicPr>
        <p:blipFill>
          <a:blip r:embed="rId3"/>
          <a:stretch>
            <a:fillRect/>
          </a:stretch>
        </p:blipFill>
        <p:spPr>
          <a:xfrm rot="16200000">
            <a:off x="-1978972" y="1624012"/>
            <a:ext cx="6841823" cy="3609975"/>
          </a:xfrm>
          <a:prstGeom prst="rect">
            <a:avLst/>
          </a:prstGeom>
        </p:spPr>
      </p:pic>
    </p:spTree>
    <p:extLst>
      <p:ext uri="{BB962C8B-B14F-4D97-AF65-F5344CB8AC3E}">
        <p14:creationId xmlns:p14="http://schemas.microsoft.com/office/powerpoint/2010/main" val="13337764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5438E-CB39-4F6E-A858-46680AFD6AEA}"/>
              </a:ext>
            </a:extLst>
          </p:cNvPr>
          <p:cNvSpPr>
            <a:spLocks noGrp="1"/>
          </p:cNvSpPr>
          <p:nvPr>
            <p:ph type="title"/>
          </p:nvPr>
        </p:nvSpPr>
        <p:spPr>
          <a:xfrm>
            <a:off x="0" y="130302"/>
            <a:ext cx="3855720" cy="1188720"/>
          </a:xfrm>
        </p:spPr>
        <p:txBody>
          <a:bodyPr/>
          <a:lstStyle/>
          <a:p>
            <a:r>
              <a:rPr lang="en-MY" dirty="0">
                <a:solidFill>
                  <a:srgbClr val="FF0000"/>
                </a:solidFill>
              </a:rPr>
              <a:t>Adapted Questions</a:t>
            </a:r>
          </a:p>
        </p:txBody>
      </p:sp>
      <p:pic>
        <p:nvPicPr>
          <p:cNvPr id="5" name="Picture 4">
            <a:extLst>
              <a:ext uri="{FF2B5EF4-FFF2-40B4-BE49-F238E27FC236}">
                <a16:creationId xmlns:a16="http://schemas.microsoft.com/office/drawing/2014/main" id="{9129F787-EB55-41BF-B883-766666511316}"/>
              </a:ext>
            </a:extLst>
          </p:cNvPr>
          <p:cNvPicPr>
            <a:picLocks noChangeAspect="1"/>
          </p:cNvPicPr>
          <p:nvPr/>
        </p:nvPicPr>
        <p:blipFill>
          <a:blip r:embed="rId2"/>
          <a:stretch>
            <a:fillRect/>
          </a:stretch>
        </p:blipFill>
        <p:spPr>
          <a:xfrm>
            <a:off x="3852205" y="23622"/>
            <a:ext cx="8442960" cy="6834377"/>
          </a:xfrm>
          <a:prstGeom prst="rect">
            <a:avLst/>
          </a:prstGeom>
        </p:spPr>
      </p:pic>
      <p:sp>
        <p:nvSpPr>
          <p:cNvPr id="7" name="TextBox 6">
            <a:extLst>
              <a:ext uri="{FF2B5EF4-FFF2-40B4-BE49-F238E27FC236}">
                <a16:creationId xmlns:a16="http://schemas.microsoft.com/office/drawing/2014/main" id="{45C1638C-BB57-45D4-B242-025C2CCC933A}"/>
              </a:ext>
            </a:extLst>
          </p:cNvPr>
          <p:cNvSpPr txBox="1"/>
          <p:nvPr/>
        </p:nvSpPr>
        <p:spPr>
          <a:xfrm>
            <a:off x="0" y="1574634"/>
            <a:ext cx="3699803"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Gill Sans MT" panose="020B0502020104020203"/>
                <a:ea typeface="+mn-ea"/>
                <a:cs typeface="+mn-cs"/>
              </a:rPr>
              <a:t>This research also used items adapted from Venkatesh et al. (2003), Lin, Lin and Ding (2020), </a:t>
            </a:r>
            <a:r>
              <a:rPr kumimoji="0" lang="en-US" sz="2400" b="0" i="0" u="none" strike="noStrike" kern="1200" cap="none" spc="0" normalizeH="0" baseline="0" noProof="0" dirty="0" err="1">
                <a:ln>
                  <a:noFill/>
                </a:ln>
                <a:solidFill>
                  <a:srgbClr val="000000"/>
                </a:solidFill>
                <a:effectLst/>
                <a:uLnTx/>
                <a:uFillTx/>
                <a:latin typeface="Gill Sans MT" panose="020B0502020104020203"/>
                <a:ea typeface="+mn-ea"/>
                <a:cs typeface="+mn-cs"/>
              </a:rPr>
              <a:t>Megadewandanu</a:t>
            </a:r>
            <a:r>
              <a:rPr kumimoji="0" lang="en-US" sz="2400" b="0" i="0" u="none" strike="noStrike" kern="1200" cap="none" spc="0" normalizeH="0" baseline="0" noProof="0" dirty="0">
                <a:ln>
                  <a:noFill/>
                </a:ln>
                <a:solidFill>
                  <a:srgbClr val="000000"/>
                </a:solidFill>
                <a:effectLst/>
                <a:uLnTx/>
                <a:uFillTx/>
                <a:latin typeface="Gill Sans MT" panose="020B0502020104020203"/>
                <a:ea typeface="+mn-ea"/>
                <a:cs typeface="+mn-cs"/>
              </a:rPr>
              <a:t> et al. (2016) and Trivedi (2016) to develop the questionnaires</a:t>
            </a:r>
            <a:endParaRPr kumimoji="0" lang="en-MY" sz="24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pic>
        <p:nvPicPr>
          <p:cNvPr id="9" name="Picture 8">
            <a:extLst>
              <a:ext uri="{FF2B5EF4-FFF2-40B4-BE49-F238E27FC236}">
                <a16:creationId xmlns:a16="http://schemas.microsoft.com/office/drawing/2014/main" id="{4EDAE782-EC24-4261-AF26-B70854D0D2A3}"/>
              </a:ext>
            </a:extLst>
          </p:cNvPr>
          <p:cNvPicPr>
            <a:picLocks noChangeAspect="1"/>
          </p:cNvPicPr>
          <p:nvPr/>
        </p:nvPicPr>
        <p:blipFill>
          <a:blip r:embed="rId3"/>
          <a:stretch>
            <a:fillRect/>
          </a:stretch>
        </p:blipFill>
        <p:spPr>
          <a:xfrm>
            <a:off x="0" y="4392460"/>
            <a:ext cx="3852205" cy="2465540"/>
          </a:xfrm>
          <a:prstGeom prst="rect">
            <a:avLst/>
          </a:prstGeom>
        </p:spPr>
      </p:pic>
    </p:spTree>
    <p:extLst>
      <p:ext uri="{BB962C8B-B14F-4D97-AF65-F5344CB8AC3E}">
        <p14:creationId xmlns:p14="http://schemas.microsoft.com/office/powerpoint/2010/main" val="16512520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BDAD2-B0B2-4B28-A446-9388879AE6D8}"/>
              </a:ext>
            </a:extLst>
          </p:cNvPr>
          <p:cNvSpPr>
            <a:spLocks noGrp="1"/>
          </p:cNvSpPr>
          <p:nvPr>
            <p:ph type="title"/>
          </p:nvPr>
        </p:nvSpPr>
        <p:spPr>
          <a:xfrm>
            <a:off x="0" y="0"/>
            <a:ext cx="12192000" cy="844062"/>
          </a:xfrm>
        </p:spPr>
        <p:txBody>
          <a:bodyPr/>
          <a:lstStyle/>
          <a:p>
            <a:r>
              <a:rPr lang="en-MY" b="1" dirty="0">
                <a:solidFill>
                  <a:srgbClr val="FF0000"/>
                </a:solidFill>
              </a:rPr>
              <a:t>You need to Write: </a:t>
            </a:r>
          </a:p>
        </p:txBody>
      </p:sp>
      <p:sp>
        <p:nvSpPr>
          <p:cNvPr id="5" name="TextBox 4">
            <a:extLst>
              <a:ext uri="{FF2B5EF4-FFF2-40B4-BE49-F238E27FC236}">
                <a16:creationId xmlns:a16="http://schemas.microsoft.com/office/drawing/2014/main" id="{5430F899-CE9C-42B3-8A27-A5FBE30CEA65}"/>
              </a:ext>
            </a:extLst>
          </p:cNvPr>
          <p:cNvSpPr txBox="1"/>
          <p:nvPr/>
        </p:nvSpPr>
        <p:spPr>
          <a:xfrm>
            <a:off x="116058" y="866227"/>
            <a:ext cx="12075942" cy="2308324"/>
          </a:xfrm>
          <a:prstGeom prst="rect">
            <a:avLst/>
          </a:prstGeom>
          <a:no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Gill Sans MT" panose="020B0502020104020203"/>
                <a:ea typeface="+mn-ea"/>
                <a:cs typeface="+mn-cs"/>
              </a:rPr>
              <a:t>Performance Expectancy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Gill Sans MT" panose="020B0502020104020203"/>
                <a:ea typeface="+mn-ea"/>
                <a:cs typeface="+mn-cs"/>
              </a:rPr>
              <a:t>The questions on Performance Expectancy (PE) were adapted from a study by Venkatesh et al. (2003). Previous testing of PE “has produced a Cronbach’s alpha for reliability of between 0.89 and 0.98” (Venkatesh &amp; Davis, 2000, p. 203). Macharia (2011) also reported factor loadings for validity above 0.72. </a:t>
            </a:r>
            <a:r>
              <a:rPr kumimoji="0" lang="en-US" sz="2400" b="0" i="0" u="none" strike="noStrike" kern="1200" cap="none" spc="0" normalizeH="0" baseline="0" noProof="0" dirty="0" err="1">
                <a:ln>
                  <a:noFill/>
                </a:ln>
                <a:solidFill>
                  <a:srgbClr val="000000"/>
                </a:solidFill>
                <a:effectLst/>
                <a:uLnTx/>
                <a:uFillTx/>
                <a:latin typeface="Gill Sans MT" panose="020B0502020104020203"/>
                <a:ea typeface="+mn-ea"/>
                <a:cs typeface="+mn-cs"/>
              </a:rPr>
              <a:t>Legris</a:t>
            </a:r>
            <a:r>
              <a:rPr kumimoji="0" lang="en-US" sz="2400" b="0" i="0" u="none" strike="noStrike" kern="1200" cap="none" spc="0" normalizeH="0" baseline="0" noProof="0" dirty="0">
                <a:ln>
                  <a:noFill/>
                </a:ln>
                <a:solidFill>
                  <a:srgbClr val="000000"/>
                </a:solidFill>
                <a:effectLst/>
                <a:uLnTx/>
                <a:uFillTx/>
                <a:latin typeface="Gill Sans MT" panose="020B0502020104020203"/>
                <a:ea typeface="+mn-ea"/>
                <a:cs typeface="+mn-cs"/>
              </a:rPr>
              <a:t> et al.’s (2003) reported “acceptable level of internal consistency greater or equal to 0.83” (p. 99).</a:t>
            </a:r>
            <a:endParaRPr kumimoji="0" lang="en-MY" sz="24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7" name="TextBox 6">
            <a:extLst>
              <a:ext uri="{FF2B5EF4-FFF2-40B4-BE49-F238E27FC236}">
                <a16:creationId xmlns:a16="http://schemas.microsoft.com/office/drawing/2014/main" id="{67C01FC4-1865-4BA6-9645-4CCD88BBE876}"/>
              </a:ext>
            </a:extLst>
          </p:cNvPr>
          <p:cNvSpPr txBox="1"/>
          <p:nvPr/>
        </p:nvSpPr>
        <p:spPr>
          <a:xfrm>
            <a:off x="116058" y="3196716"/>
            <a:ext cx="12075942" cy="2677656"/>
          </a:xfrm>
          <a:prstGeom prst="rect">
            <a:avLst/>
          </a:prstGeom>
          <a:no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Gill Sans MT" panose="020B0502020104020203"/>
                <a:ea typeface="+mn-ea"/>
                <a:cs typeface="+mn-cs"/>
              </a:rPr>
              <a:t>Effort Expectancy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Gill Sans MT" panose="020B0502020104020203"/>
                <a:ea typeface="+mn-ea"/>
                <a:cs typeface="+mn-cs"/>
              </a:rPr>
              <a:t>The questions on Effort Expectancy (EE) were adapted from a study by Venkatesh et al. (2003). Previous testing of EE has produced a “Cronbach’s alpha for reliability of above 0.79” (Davis, 1989; Venkatesh &amp; Davis, 2000;Venkatesh, Morris, &amp; Ackerman, 2001) and factor loadings for validity above 0.59 (Davis, 1989). Studies emphasizing cultural contexts including </a:t>
            </a:r>
            <a:r>
              <a:rPr kumimoji="0" lang="en-US" sz="2400" b="0" i="0" u="none" strike="noStrike" kern="1200" cap="none" spc="0" normalizeH="0" baseline="0" noProof="0" dirty="0" err="1">
                <a:ln>
                  <a:noFill/>
                </a:ln>
                <a:solidFill>
                  <a:srgbClr val="000000"/>
                </a:solidFill>
                <a:effectLst/>
                <a:uLnTx/>
                <a:uFillTx/>
                <a:latin typeface="Gill Sans MT" panose="020B0502020104020203"/>
                <a:ea typeface="+mn-ea"/>
                <a:cs typeface="+mn-cs"/>
              </a:rPr>
              <a:t>Alghatani</a:t>
            </a:r>
            <a:r>
              <a:rPr kumimoji="0" lang="en-US" sz="2400" b="0" i="0" u="none" strike="noStrike" kern="1200" cap="none" spc="0" normalizeH="0" baseline="0" noProof="0" dirty="0">
                <a:ln>
                  <a:noFill/>
                </a:ln>
                <a:solidFill>
                  <a:srgbClr val="000000"/>
                </a:solidFill>
                <a:effectLst/>
                <a:uLnTx/>
                <a:uFillTx/>
                <a:latin typeface="Gill Sans MT" panose="020B0502020104020203"/>
                <a:ea typeface="+mn-ea"/>
                <a:cs typeface="+mn-cs"/>
              </a:rPr>
              <a:t> et al.’s (2007) and </a:t>
            </a:r>
            <a:r>
              <a:rPr kumimoji="0" lang="en-US" sz="2400" b="0" i="0" u="none" strike="noStrike" kern="1200" cap="none" spc="0" normalizeH="0" baseline="0" noProof="0" dirty="0" err="1">
                <a:ln>
                  <a:noFill/>
                </a:ln>
                <a:solidFill>
                  <a:srgbClr val="000000"/>
                </a:solidFill>
                <a:effectLst/>
                <a:uLnTx/>
                <a:uFillTx/>
                <a:latin typeface="Gill Sans MT" panose="020B0502020104020203"/>
                <a:ea typeface="+mn-ea"/>
                <a:cs typeface="+mn-cs"/>
              </a:rPr>
              <a:t>Banyopadhyay</a:t>
            </a:r>
            <a:r>
              <a:rPr kumimoji="0" lang="en-US" sz="2400" b="0" i="0" u="none" strike="noStrike" kern="1200" cap="none" spc="0" normalizeH="0" baseline="0" noProof="0" dirty="0">
                <a:ln>
                  <a:noFill/>
                </a:ln>
                <a:solidFill>
                  <a:srgbClr val="000000"/>
                </a:solidFill>
                <a:effectLst/>
                <a:uLnTx/>
                <a:uFillTx/>
                <a:latin typeface="Gill Sans MT" panose="020B0502020104020203"/>
                <a:ea typeface="+mn-ea"/>
                <a:cs typeface="+mn-cs"/>
              </a:rPr>
              <a:t> and </a:t>
            </a:r>
            <a:r>
              <a:rPr kumimoji="0" lang="en-US" sz="2400" b="0" i="0" u="none" strike="noStrike" kern="1200" cap="none" spc="0" normalizeH="0" baseline="0" noProof="0" dirty="0" err="1">
                <a:ln>
                  <a:noFill/>
                </a:ln>
                <a:solidFill>
                  <a:srgbClr val="000000"/>
                </a:solidFill>
                <a:effectLst/>
                <a:uLnTx/>
                <a:uFillTx/>
                <a:latin typeface="Gill Sans MT" panose="020B0502020104020203"/>
                <a:ea typeface="+mn-ea"/>
                <a:cs typeface="+mn-cs"/>
              </a:rPr>
              <a:t>Fraccastor’s</a:t>
            </a:r>
            <a:r>
              <a:rPr kumimoji="0" lang="en-US" sz="2400" b="0" i="0" u="none" strike="noStrike" kern="1200" cap="none" spc="0" normalizeH="0" baseline="0" noProof="0" dirty="0">
                <a:ln>
                  <a:noFill/>
                </a:ln>
                <a:solidFill>
                  <a:srgbClr val="000000"/>
                </a:solidFill>
                <a:effectLst/>
                <a:uLnTx/>
                <a:uFillTx/>
                <a:latin typeface="Gill Sans MT" panose="020B0502020104020203"/>
                <a:ea typeface="+mn-ea"/>
                <a:cs typeface="+mn-cs"/>
              </a:rPr>
              <a:t> (2007) studies reported factor loadings of 0.84, 0.82, 0.83 and 0.85 and 0.91, 0.87, 0.92 and 0.86, respectively.</a:t>
            </a:r>
          </a:p>
        </p:txBody>
      </p:sp>
      <p:sp>
        <p:nvSpPr>
          <p:cNvPr id="8" name="Rectangle 7">
            <a:extLst>
              <a:ext uri="{FF2B5EF4-FFF2-40B4-BE49-F238E27FC236}">
                <a16:creationId xmlns:a16="http://schemas.microsoft.com/office/drawing/2014/main" id="{0EAB614F-2C0D-4908-B8E1-D5751A3F9296}"/>
              </a:ext>
            </a:extLst>
          </p:cNvPr>
          <p:cNvSpPr/>
          <p:nvPr/>
        </p:nvSpPr>
        <p:spPr>
          <a:xfrm>
            <a:off x="0" y="6035040"/>
            <a:ext cx="2912012" cy="6752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2000" b="1" i="0" u="none" strike="noStrike" kern="1200" cap="none" spc="0" normalizeH="0" baseline="0" noProof="0" dirty="0">
                <a:ln>
                  <a:noFill/>
                </a:ln>
                <a:solidFill>
                  <a:srgbClr val="FFFFFF"/>
                </a:solidFill>
                <a:effectLst/>
                <a:uLnTx/>
                <a:uFillTx/>
                <a:latin typeface="Gill Sans MT" panose="020B0502020104020203"/>
                <a:ea typeface="+mn-ea"/>
                <a:cs typeface="+mn-cs"/>
              </a:rPr>
              <a:t>Source of Questions</a:t>
            </a:r>
          </a:p>
        </p:txBody>
      </p:sp>
      <p:sp>
        <p:nvSpPr>
          <p:cNvPr id="9" name="Rectangle 8">
            <a:extLst>
              <a:ext uri="{FF2B5EF4-FFF2-40B4-BE49-F238E27FC236}">
                <a16:creationId xmlns:a16="http://schemas.microsoft.com/office/drawing/2014/main" id="{7E37E205-0B50-42FC-AC01-94EB917F7915}"/>
              </a:ext>
            </a:extLst>
          </p:cNvPr>
          <p:cNvSpPr/>
          <p:nvPr/>
        </p:nvSpPr>
        <p:spPr>
          <a:xfrm>
            <a:off x="3050345" y="6035039"/>
            <a:ext cx="2912012" cy="6752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2000" b="1" i="0" u="none" strike="noStrike" kern="1200" cap="none" spc="0" normalizeH="0" baseline="0" noProof="0" dirty="0">
                <a:ln>
                  <a:noFill/>
                </a:ln>
                <a:solidFill>
                  <a:srgbClr val="FFFFFF"/>
                </a:solidFill>
                <a:effectLst/>
                <a:uLnTx/>
                <a:uFillTx/>
                <a:latin typeface="Gill Sans MT" panose="020B0502020104020203"/>
                <a:ea typeface="+mn-ea"/>
                <a:cs typeface="+mn-cs"/>
              </a:rPr>
              <a:t>Previous Testing</a:t>
            </a:r>
          </a:p>
        </p:txBody>
      </p:sp>
      <p:sp>
        <p:nvSpPr>
          <p:cNvPr id="10" name="Rectangle 9">
            <a:extLst>
              <a:ext uri="{FF2B5EF4-FFF2-40B4-BE49-F238E27FC236}">
                <a16:creationId xmlns:a16="http://schemas.microsoft.com/office/drawing/2014/main" id="{6BBAAB6A-FD76-4A05-8206-F5B35748348A}"/>
              </a:ext>
            </a:extLst>
          </p:cNvPr>
          <p:cNvSpPr/>
          <p:nvPr/>
        </p:nvSpPr>
        <p:spPr>
          <a:xfrm>
            <a:off x="6096000" y="6035039"/>
            <a:ext cx="2912012" cy="6752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2000" b="1" i="0" u="none" strike="noStrike" kern="1200" cap="none" spc="0" normalizeH="0" baseline="0" noProof="0" dirty="0">
                <a:ln>
                  <a:noFill/>
                </a:ln>
                <a:solidFill>
                  <a:srgbClr val="FFFFFF"/>
                </a:solidFill>
                <a:effectLst/>
                <a:uLnTx/>
                <a:uFillTx/>
                <a:latin typeface="Gill Sans MT" panose="020B0502020104020203"/>
                <a:ea typeface="+mn-ea"/>
                <a:cs typeface="+mn-cs"/>
              </a:rPr>
              <a:t>Past Reliability and Validity</a:t>
            </a:r>
          </a:p>
        </p:txBody>
      </p:sp>
      <p:sp>
        <p:nvSpPr>
          <p:cNvPr id="11" name="Rectangle 10">
            <a:extLst>
              <a:ext uri="{FF2B5EF4-FFF2-40B4-BE49-F238E27FC236}">
                <a16:creationId xmlns:a16="http://schemas.microsoft.com/office/drawing/2014/main" id="{BBA3AD57-C169-4420-BDC6-28472590C611}"/>
              </a:ext>
            </a:extLst>
          </p:cNvPr>
          <p:cNvSpPr/>
          <p:nvPr/>
        </p:nvSpPr>
        <p:spPr>
          <a:xfrm>
            <a:off x="9141655" y="6035039"/>
            <a:ext cx="2912012" cy="6752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2000" b="1" i="0" u="none" strike="noStrike" kern="1200" cap="none" spc="0" normalizeH="0" baseline="0" noProof="0" dirty="0">
                <a:ln>
                  <a:noFill/>
                </a:ln>
                <a:solidFill>
                  <a:srgbClr val="FFFFFF"/>
                </a:solidFill>
                <a:effectLst/>
                <a:uLnTx/>
                <a:uFillTx/>
                <a:latin typeface="Gill Sans MT" panose="020B0502020104020203"/>
                <a:ea typeface="+mn-ea"/>
                <a:cs typeface="+mn-cs"/>
              </a:rPr>
              <a:t>Scales used</a:t>
            </a:r>
          </a:p>
        </p:txBody>
      </p:sp>
    </p:spTree>
    <p:extLst>
      <p:ext uri="{BB962C8B-B14F-4D97-AF65-F5344CB8AC3E}">
        <p14:creationId xmlns:p14="http://schemas.microsoft.com/office/powerpoint/2010/main" val="22538456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BDAD2-B0B2-4B28-A446-9388879AE6D8}"/>
              </a:ext>
            </a:extLst>
          </p:cNvPr>
          <p:cNvSpPr>
            <a:spLocks noGrp="1"/>
          </p:cNvSpPr>
          <p:nvPr>
            <p:ph type="title"/>
          </p:nvPr>
        </p:nvSpPr>
        <p:spPr>
          <a:xfrm>
            <a:off x="0" y="0"/>
            <a:ext cx="12192000" cy="844062"/>
          </a:xfrm>
        </p:spPr>
        <p:txBody>
          <a:bodyPr/>
          <a:lstStyle/>
          <a:p>
            <a:r>
              <a:rPr lang="en-MY" b="1" dirty="0">
                <a:solidFill>
                  <a:srgbClr val="FF0000"/>
                </a:solidFill>
              </a:rPr>
              <a:t>You need to Write: </a:t>
            </a:r>
            <a:endParaRPr lang="en-MY" dirty="0"/>
          </a:p>
        </p:txBody>
      </p:sp>
      <p:sp>
        <p:nvSpPr>
          <p:cNvPr id="6" name="TextBox 5">
            <a:extLst>
              <a:ext uri="{FF2B5EF4-FFF2-40B4-BE49-F238E27FC236}">
                <a16:creationId xmlns:a16="http://schemas.microsoft.com/office/drawing/2014/main" id="{F342BF41-3B98-4F81-B208-C68B72D8B25A}"/>
              </a:ext>
            </a:extLst>
          </p:cNvPr>
          <p:cNvSpPr txBox="1"/>
          <p:nvPr/>
        </p:nvSpPr>
        <p:spPr>
          <a:xfrm>
            <a:off x="0" y="844062"/>
            <a:ext cx="12192000" cy="2523768"/>
          </a:xfrm>
          <a:prstGeom prst="rect">
            <a:avLst/>
          </a:prstGeom>
          <a:no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Gill Sans MT" panose="020B0502020104020203"/>
                <a:ea typeface="+mn-ea"/>
                <a:cs typeface="+mn-cs"/>
              </a:rPr>
              <a:t>Social Influence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Gill Sans MT" panose="020B0502020104020203"/>
                <a:ea typeface="+mn-ea"/>
                <a:cs typeface="+mn-cs"/>
              </a:rPr>
              <a:t>Social Influence (SI) is the basis to which individuals decide to use technology if they believe that the people who are important to them are already using it or will support their use of this technology (</a:t>
            </a:r>
            <a:r>
              <a:rPr kumimoji="0" lang="en-US" sz="2000" b="0" i="0" u="none" strike="noStrike" kern="1200" cap="none" spc="0" normalizeH="0" baseline="0" noProof="0" dirty="0" err="1">
                <a:ln>
                  <a:noFill/>
                </a:ln>
                <a:solidFill>
                  <a:srgbClr val="000000"/>
                </a:solidFill>
                <a:effectLst/>
                <a:uLnTx/>
                <a:uFillTx/>
                <a:latin typeface="Gill Sans MT" panose="020B0502020104020203"/>
                <a:ea typeface="+mn-ea"/>
                <a:cs typeface="+mn-cs"/>
              </a:rPr>
              <a:t>Ghandalari</a:t>
            </a:r>
            <a:r>
              <a:rPr kumimoji="0" lang="en-US" sz="2000" b="0" i="0" u="none" strike="noStrike" kern="1200" cap="none" spc="0" normalizeH="0" baseline="0" noProof="0" dirty="0">
                <a:ln>
                  <a:noFill/>
                </a:ln>
                <a:solidFill>
                  <a:srgbClr val="000000"/>
                </a:solidFill>
                <a:effectLst/>
                <a:uLnTx/>
                <a:uFillTx/>
                <a:latin typeface="Gill Sans MT" panose="020B0502020104020203"/>
                <a:ea typeface="+mn-ea"/>
                <a:cs typeface="+mn-cs"/>
              </a:rPr>
              <a:t>, 2012). The questions were adapted from a study by Venkatesh et al. (2003). Macharia (2011) indicated that, previous testing of SI as produced a Cronbach’s alpha for reliability of above 0.80 and factor loadings for validity above 0.55. More recent studies emphasizing cultural contexts including Al-</a:t>
            </a:r>
            <a:r>
              <a:rPr kumimoji="0" lang="en-US" sz="2000" b="0" i="0" u="none" strike="noStrike" kern="1200" cap="none" spc="0" normalizeH="0" baseline="0" noProof="0" dirty="0" err="1">
                <a:ln>
                  <a:noFill/>
                </a:ln>
                <a:solidFill>
                  <a:srgbClr val="000000"/>
                </a:solidFill>
                <a:effectLst/>
                <a:uLnTx/>
                <a:uFillTx/>
                <a:latin typeface="Gill Sans MT" panose="020B0502020104020203"/>
                <a:ea typeface="+mn-ea"/>
                <a:cs typeface="+mn-cs"/>
              </a:rPr>
              <a:t>Gahtani</a:t>
            </a:r>
            <a:r>
              <a:rPr kumimoji="0" lang="en-US" sz="2000" b="0" i="0" u="none" strike="noStrike" kern="1200" cap="none" spc="0" normalizeH="0" baseline="0" noProof="0" dirty="0">
                <a:ln>
                  <a:noFill/>
                </a:ln>
                <a:solidFill>
                  <a:srgbClr val="000000"/>
                </a:solidFill>
                <a:effectLst/>
                <a:uLnTx/>
                <a:uFillTx/>
                <a:latin typeface="Gill Sans MT" panose="020B0502020104020203"/>
                <a:ea typeface="+mn-ea"/>
                <a:cs typeface="+mn-cs"/>
              </a:rPr>
              <a:t> et al.’s (2007) and Bandyopadhyay and </a:t>
            </a:r>
            <a:r>
              <a:rPr kumimoji="0" lang="en-US" sz="2000" b="0" i="0" u="none" strike="noStrike" kern="1200" cap="none" spc="0" normalizeH="0" baseline="0" noProof="0" dirty="0" err="1">
                <a:ln>
                  <a:noFill/>
                </a:ln>
                <a:solidFill>
                  <a:srgbClr val="000000"/>
                </a:solidFill>
                <a:effectLst/>
                <a:uLnTx/>
                <a:uFillTx/>
                <a:latin typeface="Gill Sans MT" panose="020B0502020104020203"/>
                <a:ea typeface="+mn-ea"/>
                <a:cs typeface="+mn-cs"/>
              </a:rPr>
              <a:t>Fraccastoro’s</a:t>
            </a:r>
            <a:r>
              <a:rPr kumimoji="0" lang="en-US" sz="2000" b="0" i="0" u="none" strike="noStrike" kern="1200" cap="none" spc="0" normalizeH="0" baseline="0" noProof="0" dirty="0">
                <a:ln>
                  <a:noFill/>
                </a:ln>
                <a:solidFill>
                  <a:srgbClr val="000000"/>
                </a:solidFill>
                <a:effectLst/>
                <a:uLnTx/>
                <a:uFillTx/>
                <a:latin typeface="Gill Sans MT" panose="020B0502020104020203"/>
                <a:ea typeface="+mn-ea"/>
                <a:cs typeface="+mn-cs"/>
              </a:rPr>
              <a:t> (2007) studies produced factor loadings of 0.94, 0.95, 0.92 and 0.91 and 0.97, 0.95, 0.92 and 0.90 for each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Gill Sans MT" panose="020B0502020104020203"/>
                <a:ea typeface="+mn-ea"/>
                <a:cs typeface="+mn-cs"/>
              </a:rPr>
              <a:t>of the items, respectively.</a:t>
            </a:r>
          </a:p>
        </p:txBody>
      </p:sp>
      <p:sp>
        <p:nvSpPr>
          <p:cNvPr id="8" name="TextBox 7">
            <a:extLst>
              <a:ext uri="{FF2B5EF4-FFF2-40B4-BE49-F238E27FC236}">
                <a16:creationId xmlns:a16="http://schemas.microsoft.com/office/drawing/2014/main" id="{39B9FE58-817D-48C9-8E69-2D7356A9BC86}"/>
              </a:ext>
            </a:extLst>
          </p:cNvPr>
          <p:cNvSpPr txBox="1"/>
          <p:nvPr/>
        </p:nvSpPr>
        <p:spPr>
          <a:xfrm>
            <a:off x="0" y="3982613"/>
            <a:ext cx="12229514" cy="221599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Gill Sans MT" panose="020B0502020104020203"/>
                <a:ea typeface="+mn-ea"/>
                <a:cs typeface="+mn-cs"/>
              </a:rPr>
              <a:t>Facilitating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Gill Sans MT" panose="020B0502020104020203"/>
                <a:ea typeface="+mn-ea"/>
                <a:cs typeface="+mn-cs"/>
              </a:rPr>
              <a:t>Facilitating Conditions (FC) is the basis to which individuals decide to use technology if they believe that “technical and organization infrastructures” are available for them (</a:t>
            </a:r>
            <a:r>
              <a:rPr kumimoji="0" lang="en-US" sz="2000" b="0" i="0" u="none" strike="noStrike" kern="1200" cap="none" spc="0" normalizeH="0" baseline="0" noProof="0" dirty="0" err="1">
                <a:ln>
                  <a:noFill/>
                </a:ln>
                <a:solidFill>
                  <a:srgbClr val="000000"/>
                </a:solidFill>
                <a:effectLst/>
                <a:uLnTx/>
                <a:uFillTx/>
                <a:latin typeface="Gill Sans MT" panose="020B0502020104020203"/>
                <a:ea typeface="+mn-ea"/>
                <a:cs typeface="+mn-cs"/>
              </a:rPr>
              <a:t>Ghandalari</a:t>
            </a:r>
            <a:r>
              <a:rPr kumimoji="0" lang="en-US" sz="2000" b="0" i="0" u="none" strike="noStrike" kern="1200" cap="none" spc="0" normalizeH="0" baseline="0" noProof="0" dirty="0">
                <a:ln>
                  <a:noFill/>
                </a:ln>
                <a:solidFill>
                  <a:srgbClr val="000000"/>
                </a:solidFill>
                <a:effectLst/>
                <a:uLnTx/>
                <a:uFillTx/>
                <a:latin typeface="Gill Sans MT" panose="020B0502020104020203"/>
                <a:ea typeface="+mn-ea"/>
                <a:cs typeface="+mn-cs"/>
              </a:rPr>
              <a:t>, 2012, p. 803).  The questions were adapted from a study by Venkatesh et al. (2003).  Venkatesh et al. (2003) found that facilitating conditions had no effect on BI but was a positive predictor of technology use. Cronbach’s alpha for reliability of facilitating conditions in </a:t>
            </a:r>
            <a:r>
              <a:rPr kumimoji="0" lang="en-US" sz="2000" b="0" i="0" u="none" strike="noStrike" kern="1200" cap="none" spc="0" normalizeH="0" baseline="0" noProof="0" dirty="0" err="1">
                <a:ln>
                  <a:noFill/>
                </a:ln>
                <a:solidFill>
                  <a:srgbClr val="000000"/>
                </a:solidFill>
                <a:effectLst/>
                <a:uLnTx/>
                <a:uFillTx/>
                <a:latin typeface="Gill Sans MT" panose="020B0502020104020203"/>
                <a:ea typeface="+mn-ea"/>
                <a:cs typeface="+mn-cs"/>
              </a:rPr>
              <a:t>Melocchi’s</a:t>
            </a:r>
            <a:r>
              <a:rPr kumimoji="0" lang="en-US" sz="2000" b="0" i="0" u="none" strike="noStrike" kern="1200" cap="none" spc="0" normalizeH="0" baseline="0" noProof="0" dirty="0">
                <a:ln>
                  <a:noFill/>
                </a:ln>
                <a:solidFill>
                  <a:srgbClr val="000000"/>
                </a:solidFill>
                <a:effectLst/>
                <a:uLnTx/>
                <a:uFillTx/>
                <a:latin typeface="Gill Sans MT" panose="020B0502020104020203"/>
                <a:ea typeface="+mn-ea"/>
                <a:cs typeface="+mn-cs"/>
              </a:rPr>
              <a:t> (2014) study generated a reliability of above 0.84 while Cronbach’s alpha for reliability of facilitating conditions 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0000"/>
                </a:solidFill>
                <a:effectLst/>
                <a:uLnTx/>
                <a:uFillTx/>
                <a:latin typeface="Gill Sans MT" panose="020B0502020104020203"/>
                <a:ea typeface="+mn-ea"/>
                <a:cs typeface="+mn-cs"/>
              </a:rPr>
              <a:t>McComb’s</a:t>
            </a:r>
            <a:r>
              <a:rPr kumimoji="0" lang="en-US" sz="2000" b="0" i="0" u="none" strike="noStrike" kern="1200" cap="none" spc="0" normalizeH="0" baseline="0" noProof="0" dirty="0">
                <a:ln>
                  <a:noFill/>
                </a:ln>
                <a:solidFill>
                  <a:srgbClr val="000000"/>
                </a:solidFill>
                <a:effectLst/>
                <a:uLnTx/>
                <a:uFillTx/>
                <a:latin typeface="Gill Sans MT" panose="020B0502020104020203"/>
                <a:ea typeface="+mn-ea"/>
                <a:cs typeface="+mn-cs"/>
              </a:rPr>
              <a:t> (2011) study generated a reliability of 0.77.</a:t>
            </a:r>
            <a:endParaRPr kumimoji="0" lang="en-MY" sz="20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1412293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56899-A002-4D3E-989E-A4B482E3A548}"/>
              </a:ext>
            </a:extLst>
          </p:cNvPr>
          <p:cNvSpPr>
            <a:spLocks noGrp="1"/>
          </p:cNvSpPr>
          <p:nvPr>
            <p:ph type="title"/>
          </p:nvPr>
        </p:nvSpPr>
        <p:spPr>
          <a:xfrm>
            <a:off x="0" y="22157"/>
            <a:ext cx="12084148" cy="1188720"/>
          </a:xfrm>
        </p:spPr>
        <p:txBody>
          <a:bodyPr>
            <a:normAutofit/>
          </a:bodyPr>
          <a:lstStyle/>
          <a:p>
            <a:r>
              <a:rPr lang="en-MY" sz="4400" b="1" dirty="0">
                <a:solidFill>
                  <a:srgbClr val="FF0000"/>
                </a:solidFill>
              </a:rPr>
              <a:t>Adopting Questions</a:t>
            </a:r>
          </a:p>
        </p:txBody>
      </p:sp>
      <p:sp>
        <p:nvSpPr>
          <p:cNvPr id="5" name="TextBox 4">
            <a:extLst>
              <a:ext uri="{FF2B5EF4-FFF2-40B4-BE49-F238E27FC236}">
                <a16:creationId xmlns:a16="http://schemas.microsoft.com/office/drawing/2014/main" id="{9DB1811D-2652-4F9F-A786-36025DDE6484}"/>
              </a:ext>
            </a:extLst>
          </p:cNvPr>
          <p:cNvSpPr txBox="1"/>
          <p:nvPr/>
        </p:nvSpPr>
        <p:spPr>
          <a:xfrm>
            <a:off x="0" y="1317066"/>
            <a:ext cx="12084148" cy="54476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Gill Sans MT" panose="020B0502020104020203"/>
                <a:ea typeface="+mn-ea"/>
                <a:cs typeface="+mn-cs"/>
              </a:rPr>
              <a:t>Adopt questions used in other questionnaires; Verbatim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Gill Sans MT" panose="020B0502020104020203"/>
                <a:ea typeface="+mn-ea"/>
                <a:cs typeface="+mn-cs"/>
              </a:rPr>
              <a:t>In the description, include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0000"/>
                </a:solidFill>
                <a:effectLst/>
                <a:uLnTx/>
                <a:uFillTx/>
                <a:latin typeface="Gill Sans MT" panose="020B0502020104020203"/>
                <a:ea typeface="+mn-ea"/>
                <a:cs typeface="+mn-cs"/>
              </a:rPr>
              <a:t>Who developed the instrument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0000"/>
                </a:solidFill>
                <a:effectLst/>
                <a:uLnTx/>
                <a:uFillTx/>
                <a:latin typeface="Gill Sans MT" panose="020B0502020104020203"/>
                <a:ea typeface="+mn-ea"/>
                <a:cs typeface="+mn-cs"/>
              </a:rPr>
              <a:t>Who validated the instrument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0000"/>
                </a:solidFill>
                <a:effectLst/>
                <a:uLnTx/>
                <a:uFillTx/>
                <a:latin typeface="Gill Sans MT" panose="020B0502020104020203"/>
                <a:ea typeface="+mn-ea"/>
                <a:cs typeface="+mn-cs"/>
              </a:rPr>
              <a:t>Other studies that have used the instrument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panose="020B0502020104020203"/>
                <a:ea typeface="+mn-ea"/>
                <a:cs typeface="+mn-cs"/>
              </a:rPr>
              <a:t>Example: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Gill Sans MT" panose="020B0502020104020203"/>
                <a:ea typeface="+mn-ea"/>
                <a:cs typeface="+mn-cs"/>
              </a:rPr>
              <a:t>Positive and negative affect were assessed using the </a:t>
            </a:r>
            <a:r>
              <a:rPr kumimoji="0" lang="en-US" sz="2400" b="0" i="1" u="none" strike="noStrike" kern="1200" cap="none" spc="0" normalizeH="0" baseline="0" noProof="0" dirty="0">
                <a:ln>
                  <a:noFill/>
                </a:ln>
                <a:solidFill>
                  <a:srgbClr val="FF0000"/>
                </a:solidFill>
                <a:effectLst/>
                <a:uLnTx/>
                <a:uFillTx/>
                <a:latin typeface="Gill Sans MT" panose="020B0502020104020203"/>
                <a:ea typeface="+mn-ea"/>
                <a:cs typeface="+mn-cs"/>
              </a:rPr>
              <a:t>Positive and Negative Affect Scale (PANAS; Watson, Clark, &amp; </a:t>
            </a:r>
            <a:r>
              <a:rPr kumimoji="0" lang="en-US" sz="2400" b="0" i="1" u="none" strike="noStrike" kern="1200" cap="none" spc="0" normalizeH="0" baseline="0" noProof="0" dirty="0" err="1">
                <a:ln>
                  <a:noFill/>
                </a:ln>
                <a:solidFill>
                  <a:srgbClr val="FF0000"/>
                </a:solidFill>
                <a:effectLst/>
                <a:uLnTx/>
                <a:uFillTx/>
                <a:latin typeface="Gill Sans MT" panose="020B0502020104020203"/>
                <a:ea typeface="+mn-ea"/>
                <a:cs typeface="+mn-cs"/>
              </a:rPr>
              <a:t>Tellegren</a:t>
            </a:r>
            <a:r>
              <a:rPr kumimoji="0" lang="en-US" sz="2400" b="0" i="1" u="none" strike="noStrike" kern="1200" cap="none" spc="0" normalizeH="0" baseline="0" noProof="0" dirty="0">
                <a:ln>
                  <a:noFill/>
                </a:ln>
                <a:solidFill>
                  <a:srgbClr val="FF0000"/>
                </a:solidFill>
                <a:effectLst/>
                <a:uLnTx/>
                <a:uFillTx/>
                <a:latin typeface="Gill Sans MT" panose="020B0502020104020203"/>
                <a:ea typeface="+mn-ea"/>
                <a:cs typeface="+mn-cs"/>
              </a:rPr>
              <a:t>, 1988</a:t>
            </a:r>
            <a:r>
              <a:rPr kumimoji="0" lang="en-US" sz="2400" b="0" i="1" u="none" strike="noStrike" kern="1200" cap="none" spc="0" normalizeH="0" baseline="0" noProof="0" dirty="0">
                <a:ln>
                  <a:noFill/>
                </a:ln>
                <a:solidFill>
                  <a:srgbClr val="000000"/>
                </a:solidFill>
                <a:effectLst/>
                <a:uLnTx/>
                <a:uFillTx/>
                <a:latin typeface="Gill Sans MT" panose="020B0502020104020203"/>
                <a:ea typeface="+mn-ea"/>
                <a:cs typeface="+mn-cs"/>
              </a:rPr>
              <a:t>)...Watson and colleagues report reliability coefficient alphas as .89 for positive and .85 for negative affect. Validity evidence for the instrument as a measure of state affect was found by correlating the instrument with situations that should influence positive and negative affect. Positive affect has been found to be related to social activity and negative affect has been found to be related to fluctuations in stress (Watson et al., 1988). The PANAS has been used to assess affect in other studies with SDT (e.g., Elliot and Sheldon, 1999; Sheldon &amp; </a:t>
            </a:r>
            <a:r>
              <a:rPr kumimoji="0" lang="en-US" sz="2400" b="0" i="1" u="none" strike="noStrike" kern="1200" cap="none" spc="0" normalizeH="0" baseline="0" noProof="0" dirty="0" err="1">
                <a:ln>
                  <a:noFill/>
                </a:ln>
                <a:solidFill>
                  <a:srgbClr val="000000"/>
                </a:solidFill>
                <a:effectLst/>
                <a:uLnTx/>
                <a:uFillTx/>
                <a:latin typeface="Gill Sans MT" panose="020B0502020104020203"/>
                <a:ea typeface="+mn-ea"/>
                <a:cs typeface="+mn-cs"/>
              </a:rPr>
              <a:t>Kasser</a:t>
            </a:r>
            <a:r>
              <a:rPr kumimoji="0" lang="en-US" sz="2400" b="0" i="1" u="none" strike="noStrike" kern="1200" cap="none" spc="0" normalizeH="0" baseline="0" noProof="0" dirty="0">
                <a:ln>
                  <a:noFill/>
                </a:ln>
                <a:solidFill>
                  <a:srgbClr val="000000"/>
                </a:solidFill>
                <a:effectLst/>
                <a:uLnTx/>
                <a:uFillTx/>
                <a:latin typeface="Gill Sans MT" panose="020B0502020104020203"/>
                <a:ea typeface="+mn-ea"/>
                <a:cs typeface="+mn-cs"/>
              </a:rPr>
              <a:t>, 2001; Sheldon, Ryan, Deci, &amp; </a:t>
            </a:r>
            <a:r>
              <a:rPr kumimoji="0" lang="en-US" sz="2400" b="0" i="1" u="none" strike="noStrike" kern="1200" cap="none" spc="0" normalizeH="0" baseline="0" noProof="0" dirty="0" err="1">
                <a:ln>
                  <a:noFill/>
                </a:ln>
                <a:solidFill>
                  <a:srgbClr val="000000"/>
                </a:solidFill>
                <a:effectLst/>
                <a:uLnTx/>
                <a:uFillTx/>
                <a:latin typeface="Gill Sans MT" panose="020B0502020104020203"/>
                <a:ea typeface="+mn-ea"/>
                <a:cs typeface="+mn-cs"/>
              </a:rPr>
              <a:t>Kasser</a:t>
            </a:r>
            <a:r>
              <a:rPr kumimoji="0" lang="en-US" sz="2400" b="0" i="1" u="none" strike="noStrike" kern="1200" cap="none" spc="0" normalizeH="0" baseline="0" noProof="0" dirty="0">
                <a:ln>
                  <a:noFill/>
                </a:ln>
                <a:solidFill>
                  <a:srgbClr val="000000"/>
                </a:solidFill>
                <a:effectLst/>
                <a:uLnTx/>
                <a:uFillTx/>
                <a:latin typeface="Gill Sans MT" panose="020B0502020104020203"/>
                <a:ea typeface="+mn-ea"/>
                <a:cs typeface="+mn-cs"/>
              </a:rPr>
              <a:t>, 2004).</a:t>
            </a:r>
            <a:endParaRPr kumimoji="0" lang="en-MY" sz="2400" b="0" i="1"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1559767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784B6-FC2D-4345-924E-3BB5DA68C0CF}"/>
              </a:ext>
            </a:extLst>
          </p:cNvPr>
          <p:cNvSpPr>
            <a:spLocks noGrp="1"/>
          </p:cNvSpPr>
          <p:nvPr>
            <p:ph type="title"/>
          </p:nvPr>
        </p:nvSpPr>
        <p:spPr>
          <a:xfrm>
            <a:off x="0" y="0"/>
            <a:ext cx="12192000" cy="787791"/>
          </a:xfrm>
        </p:spPr>
        <p:txBody>
          <a:bodyPr>
            <a:normAutofit fontScale="90000"/>
          </a:bodyPr>
          <a:lstStyle/>
          <a:p>
            <a:r>
              <a:rPr lang="en-US" dirty="0"/>
              <a:t>The Positive and Negative Affect Schedule (PANAS) (Watson, Clark, &amp; </a:t>
            </a:r>
            <a:r>
              <a:rPr lang="en-US" dirty="0" err="1"/>
              <a:t>Tellegen</a:t>
            </a:r>
            <a:r>
              <a:rPr lang="en-US" dirty="0"/>
              <a:t>, 1988)</a:t>
            </a:r>
            <a:endParaRPr lang="en-MY" dirty="0"/>
          </a:p>
        </p:txBody>
      </p:sp>
      <p:sp>
        <p:nvSpPr>
          <p:cNvPr id="5" name="TextBox 4">
            <a:extLst>
              <a:ext uri="{FF2B5EF4-FFF2-40B4-BE49-F238E27FC236}">
                <a16:creationId xmlns:a16="http://schemas.microsoft.com/office/drawing/2014/main" id="{109B4076-9821-4274-AA3D-FABA89E3BC40}"/>
              </a:ext>
            </a:extLst>
          </p:cNvPr>
          <p:cNvSpPr txBox="1"/>
          <p:nvPr/>
        </p:nvSpPr>
        <p:spPr>
          <a:xfrm>
            <a:off x="0" y="787792"/>
            <a:ext cx="5795889" cy="6001643"/>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00000"/>
                </a:solidFill>
                <a:effectLst/>
                <a:uLnTx/>
                <a:uFillTx/>
                <a:latin typeface="Gill Sans MT" panose="020B0502020104020203"/>
                <a:ea typeface="+mn-ea"/>
                <a:cs typeface="+mn-cs"/>
              </a:rPr>
              <a:t>One of the most widely used scales to </a:t>
            </a:r>
            <a:r>
              <a:rPr kumimoji="0" lang="en-US" sz="2400" b="0" i="0" u="none" strike="noStrike" kern="1200" cap="none" spc="0" normalizeH="0" baseline="0" noProof="0" dirty="0">
                <a:ln>
                  <a:noFill/>
                </a:ln>
                <a:solidFill>
                  <a:srgbClr val="FF0000"/>
                </a:solidFill>
                <a:effectLst/>
                <a:uLnTx/>
                <a:uFillTx/>
                <a:latin typeface="Gill Sans MT" panose="020B0502020104020203"/>
                <a:ea typeface="+mn-ea"/>
                <a:cs typeface="+mn-cs"/>
              </a:rPr>
              <a:t>measure mood or emotion.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00000"/>
                </a:solidFill>
                <a:effectLst/>
                <a:uLnTx/>
                <a:uFillTx/>
                <a:latin typeface="Gill Sans MT" panose="020B0502020104020203"/>
                <a:ea typeface="+mn-ea"/>
                <a:cs typeface="+mn-cs"/>
              </a:rPr>
              <a:t>This brief scale is comprised of </a:t>
            </a:r>
            <a:r>
              <a:rPr kumimoji="0" lang="en-US" sz="2400" b="0" i="0" u="none" strike="noStrike" kern="1200" cap="none" spc="0" normalizeH="0" baseline="0" noProof="0" dirty="0">
                <a:ln>
                  <a:noFill/>
                </a:ln>
                <a:solidFill>
                  <a:srgbClr val="FF0000"/>
                </a:solidFill>
                <a:effectLst/>
                <a:uLnTx/>
                <a:uFillTx/>
                <a:latin typeface="Gill Sans MT" panose="020B0502020104020203"/>
                <a:ea typeface="+mn-ea"/>
                <a:cs typeface="+mn-cs"/>
              </a:rPr>
              <a:t>20 items,</a:t>
            </a:r>
            <a:r>
              <a:rPr kumimoji="0" lang="en-US" sz="2400" b="0" i="0" u="none" strike="noStrike" kern="1200" cap="none" spc="0" normalizeH="0" baseline="0" noProof="0" dirty="0">
                <a:ln>
                  <a:noFill/>
                </a:ln>
                <a:solidFill>
                  <a:srgbClr val="000000"/>
                </a:solidFill>
                <a:effectLst/>
                <a:uLnTx/>
                <a:uFillTx/>
                <a:latin typeface="Gill Sans MT" panose="020B0502020104020203"/>
                <a:ea typeface="+mn-ea"/>
                <a:cs typeface="+mn-cs"/>
              </a:rPr>
              <a:t> with 10 items measuring positive affect (e.g., excited, inspired) and 10 items measuring negative affect (e.g., upset, afraid).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00000"/>
                </a:solidFill>
                <a:effectLst/>
                <a:uLnTx/>
                <a:uFillTx/>
                <a:latin typeface="Gill Sans MT" panose="020B0502020104020203"/>
                <a:ea typeface="+mn-ea"/>
                <a:cs typeface="+mn-cs"/>
              </a:rPr>
              <a:t>Each item is rated on a five-point </a:t>
            </a:r>
            <a:r>
              <a:rPr kumimoji="0" lang="en-US" sz="2400" b="0" i="0" u="none" strike="noStrike" kern="1200" cap="none" spc="0" normalizeH="0" baseline="0" noProof="0" dirty="0">
                <a:ln>
                  <a:noFill/>
                </a:ln>
                <a:solidFill>
                  <a:srgbClr val="FF0000"/>
                </a:solidFill>
                <a:effectLst/>
                <a:uLnTx/>
                <a:uFillTx/>
                <a:latin typeface="Gill Sans MT" panose="020B0502020104020203"/>
                <a:ea typeface="+mn-ea"/>
                <a:cs typeface="+mn-cs"/>
              </a:rPr>
              <a:t>Likert Scale</a:t>
            </a:r>
            <a:r>
              <a:rPr kumimoji="0" lang="en-US" sz="2400" b="0" i="0" u="none" strike="noStrike" kern="1200" cap="none" spc="0" normalizeH="0" baseline="0" noProof="0" dirty="0">
                <a:ln>
                  <a:noFill/>
                </a:ln>
                <a:solidFill>
                  <a:srgbClr val="000000"/>
                </a:solidFill>
                <a:effectLst/>
                <a:uLnTx/>
                <a:uFillTx/>
                <a:latin typeface="Gill Sans MT" panose="020B0502020104020203"/>
                <a:ea typeface="+mn-ea"/>
                <a:cs typeface="+mn-cs"/>
              </a:rPr>
              <a:t>, ranging from 1 = Very Slightly or Not at all to 5 = Extremely,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FF0000"/>
                </a:solidFill>
                <a:effectLst/>
                <a:uLnTx/>
                <a:uFillTx/>
                <a:latin typeface="Gill Sans MT" panose="020B0502020104020203"/>
                <a:ea typeface="+mn-ea"/>
                <a:cs typeface="+mn-cs"/>
              </a:rPr>
              <a:t>Measure the extent to which the affect has been experienced in a specified time frame</a:t>
            </a:r>
            <a:r>
              <a:rPr kumimoji="0" lang="en-US" sz="2400" b="0" i="0" u="none" strike="noStrike" kern="1200" cap="none" spc="0" normalizeH="0" baseline="0" noProof="0" dirty="0">
                <a:ln>
                  <a:noFill/>
                </a:ln>
                <a:solidFill>
                  <a:srgbClr val="000000"/>
                </a:solidFill>
                <a:effectLst/>
                <a:uLnTx/>
                <a:uFillTx/>
                <a:latin typeface="Gill Sans MT" panose="020B0502020104020203"/>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00000"/>
                </a:solidFill>
                <a:effectLst/>
                <a:uLnTx/>
                <a:uFillTx/>
                <a:latin typeface="Gill Sans MT" panose="020B0502020104020203"/>
                <a:ea typeface="+mn-ea"/>
                <a:cs typeface="+mn-cs"/>
              </a:rPr>
              <a:t>Measure affect in various contexts such as at the present moment, the past day, week, or year, or in general (on average). </a:t>
            </a:r>
            <a:endParaRPr kumimoji="0" lang="en-MY" sz="24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pic>
        <p:nvPicPr>
          <p:cNvPr id="7" name="Picture 6">
            <a:extLst>
              <a:ext uri="{FF2B5EF4-FFF2-40B4-BE49-F238E27FC236}">
                <a16:creationId xmlns:a16="http://schemas.microsoft.com/office/drawing/2014/main" id="{FDC008CA-96F9-4D15-AD3C-EB3B144FFD6A}"/>
              </a:ext>
            </a:extLst>
          </p:cNvPr>
          <p:cNvPicPr>
            <a:picLocks noChangeAspect="1"/>
          </p:cNvPicPr>
          <p:nvPr/>
        </p:nvPicPr>
        <p:blipFill>
          <a:blip r:embed="rId2"/>
          <a:stretch>
            <a:fillRect/>
          </a:stretch>
        </p:blipFill>
        <p:spPr>
          <a:xfrm>
            <a:off x="5655213" y="667464"/>
            <a:ext cx="6536788" cy="6190536"/>
          </a:xfrm>
          <a:prstGeom prst="rect">
            <a:avLst/>
          </a:prstGeom>
        </p:spPr>
      </p:pic>
      <p:sp>
        <p:nvSpPr>
          <p:cNvPr id="3" name="TextBox 2">
            <a:extLst>
              <a:ext uri="{FF2B5EF4-FFF2-40B4-BE49-F238E27FC236}">
                <a16:creationId xmlns:a16="http://schemas.microsoft.com/office/drawing/2014/main" id="{7CE17762-6E0C-42EA-A2ED-997E3E509B55}"/>
              </a:ext>
            </a:extLst>
          </p:cNvPr>
          <p:cNvSpPr txBox="1"/>
          <p:nvPr/>
        </p:nvSpPr>
        <p:spPr>
          <a:xfrm>
            <a:off x="9200272" y="354403"/>
            <a:ext cx="29917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srgbClr val="FF0000"/>
                </a:solidFill>
                <a:effectLst/>
                <a:uLnTx/>
                <a:uFillTx/>
                <a:latin typeface="Gill Sans MT" panose="020B0502020104020203"/>
                <a:ea typeface="+mn-ea"/>
                <a:cs typeface="+mn-cs"/>
              </a:rPr>
              <a:t>3. WATSON PANAS</a:t>
            </a:r>
          </a:p>
        </p:txBody>
      </p:sp>
    </p:spTree>
    <p:extLst>
      <p:ext uri="{BB962C8B-B14F-4D97-AF65-F5344CB8AC3E}">
        <p14:creationId xmlns:p14="http://schemas.microsoft.com/office/powerpoint/2010/main" val="6694128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3F6C5-2D74-4D28-B71F-FB0F657A059B}"/>
              </a:ext>
            </a:extLst>
          </p:cNvPr>
          <p:cNvSpPr>
            <a:spLocks noGrp="1"/>
          </p:cNvSpPr>
          <p:nvPr>
            <p:ph type="title"/>
          </p:nvPr>
        </p:nvSpPr>
        <p:spPr>
          <a:xfrm>
            <a:off x="0" y="0"/>
            <a:ext cx="12192000" cy="1188720"/>
          </a:xfrm>
        </p:spPr>
        <p:txBody>
          <a:bodyPr/>
          <a:lstStyle/>
          <a:p>
            <a:r>
              <a:rPr lang="en-MY" dirty="0">
                <a:solidFill>
                  <a:srgbClr val="FF0000"/>
                </a:solidFill>
              </a:rPr>
              <a:t>Emotional Intelligence Questions </a:t>
            </a:r>
            <a:r>
              <a:rPr lang="en-MY" dirty="0"/>
              <a:t>- Adopted</a:t>
            </a:r>
          </a:p>
        </p:txBody>
      </p:sp>
      <p:sp>
        <p:nvSpPr>
          <p:cNvPr id="3" name="Content Placeholder 2">
            <a:extLst>
              <a:ext uri="{FF2B5EF4-FFF2-40B4-BE49-F238E27FC236}">
                <a16:creationId xmlns:a16="http://schemas.microsoft.com/office/drawing/2014/main" id="{F712DD4B-79FC-44E5-8195-D0D099CE38B4}"/>
              </a:ext>
            </a:extLst>
          </p:cNvPr>
          <p:cNvSpPr>
            <a:spLocks noGrp="1"/>
          </p:cNvSpPr>
          <p:nvPr>
            <p:ph idx="1"/>
          </p:nvPr>
        </p:nvSpPr>
        <p:spPr/>
        <p:txBody>
          <a:bodyPr/>
          <a:lstStyle/>
          <a:p>
            <a:endParaRPr lang="en-MY"/>
          </a:p>
        </p:txBody>
      </p:sp>
      <p:pic>
        <p:nvPicPr>
          <p:cNvPr id="5" name="Picture 4">
            <a:extLst>
              <a:ext uri="{FF2B5EF4-FFF2-40B4-BE49-F238E27FC236}">
                <a16:creationId xmlns:a16="http://schemas.microsoft.com/office/drawing/2014/main" id="{520FE4CC-1B8E-49DD-9D9F-8B4A77414CE9}"/>
              </a:ext>
            </a:extLst>
          </p:cNvPr>
          <p:cNvPicPr>
            <a:picLocks noChangeAspect="1"/>
          </p:cNvPicPr>
          <p:nvPr/>
        </p:nvPicPr>
        <p:blipFill>
          <a:blip r:embed="rId2"/>
          <a:stretch>
            <a:fillRect/>
          </a:stretch>
        </p:blipFill>
        <p:spPr>
          <a:xfrm>
            <a:off x="60960" y="1188720"/>
            <a:ext cx="12192000" cy="4551307"/>
          </a:xfrm>
          <a:prstGeom prst="rect">
            <a:avLst/>
          </a:prstGeom>
        </p:spPr>
      </p:pic>
      <p:sp>
        <p:nvSpPr>
          <p:cNvPr id="7" name="TextBox 6">
            <a:extLst>
              <a:ext uri="{FF2B5EF4-FFF2-40B4-BE49-F238E27FC236}">
                <a16:creationId xmlns:a16="http://schemas.microsoft.com/office/drawing/2014/main" id="{73A3B175-EC0E-4CC3-960D-6790745387D7}"/>
              </a:ext>
            </a:extLst>
          </p:cNvPr>
          <p:cNvSpPr txBox="1"/>
          <p:nvPr/>
        </p:nvSpPr>
        <p:spPr>
          <a:xfrm>
            <a:off x="60960" y="5740027"/>
            <a:ext cx="1213104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Gill Sans MT" panose="020B0502020104020203"/>
                <a:ea typeface="+mn-ea"/>
                <a:cs typeface="+mn-cs"/>
              </a:rPr>
              <a:t>Wong and Law Emotional Intelligence Scale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Wong, C.-S., &amp; Law, K. S. (2002). Wong and Law Emotional Intelligence Scale (WLEIS) [Database record]. APA </a:t>
            </a:r>
            <a:r>
              <a:rPr kumimoji="0" lang="en-US" sz="1800" b="0" i="0" u="none" strike="noStrike" kern="1200" cap="none" spc="0" normalizeH="0" baseline="0" noProof="0" dirty="0" err="1">
                <a:ln>
                  <a:noFill/>
                </a:ln>
                <a:solidFill>
                  <a:srgbClr val="000000"/>
                </a:solidFill>
                <a:effectLst/>
                <a:uLnTx/>
                <a:uFillTx/>
                <a:latin typeface="Gill Sans MT" panose="020B0502020104020203"/>
                <a:ea typeface="+mn-ea"/>
                <a:cs typeface="+mn-cs"/>
              </a:rPr>
              <a:t>PsycTests</a:t>
            </a: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https://doi.org/10.1037/t07398-000</a:t>
            </a:r>
            <a:endParaRPr kumimoji="0" lang="en-MY"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4" name="TextBox 3">
            <a:extLst>
              <a:ext uri="{FF2B5EF4-FFF2-40B4-BE49-F238E27FC236}">
                <a16:creationId xmlns:a16="http://schemas.microsoft.com/office/drawing/2014/main" id="{DF6B9B2E-E15E-46BE-9D00-B89211042160}"/>
              </a:ext>
            </a:extLst>
          </p:cNvPr>
          <p:cNvSpPr txBox="1"/>
          <p:nvPr/>
        </p:nvSpPr>
        <p:spPr>
          <a:xfrm>
            <a:off x="8651630" y="9977"/>
            <a:ext cx="3062068" cy="369332"/>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srgbClr val="000000"/>
                </a:solidFill>
                <a:effectLst/>
                <a:uLnTx/>
                <a:uFillTx/>
                <a:latin typeface="Gill Sans MT" panose="020B0502020104020203"/>
                <a:ea typeface="+mn-ea"/>
                <a:cs typeface="+mn-cs"/>
              </a:rPr>
              <a:t>4. </a:t>
            </a:r>
            <a:r>
              <a:rPr kumimoji="0" lang="en-MY" sz="1800" b="0" i="0" u="none" strike="noStrike" kern="1200" cap="none" spc="0" normalizeH="0" baseline="0" noProof="0" dirty="0">
                <a:ln>
                  <a:noFill/>
                </a:ln>
                <a:solidFill>
                  <a:srgbClr val="FF0000"/>
                </a:solidFill>
                <a:effectLst/>
                <a:uLnTx/>
                <a:uFillTx/>
                <a:latin typeface="Gill Sans MT" panose="020B0502020104020203"/>
                <a:ea typeface="+mn-ea"/>
                <a:cs typeface="+mn-cs"/>
              </a:rPr>
              <a:t>Wong and Law EI Questions</a:t>
            </a:r>
          </a:p>
        </p:txBody>
      </p:sp>
    </p:spTree>
    <p:extLst>
      <p:ext uri="{BB962C8B-B14F-4D97-AF65-F5344CB8AC3E}">
        <p14:creationId xmlns:p14="http://schemas.microsoft.com/office/powerpoint/2010/main" val="4155947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D896123-1B32-4CB1-B2ED-E34BBC26B4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pic>
        <p:nvPicPr>
          <p:cNvPr id="4" name="Video 3">
            <a:extLst>
              <a:ext uri="{FF2B5EF4-FFF2-40B4-BE49-F238E27FC236}">
                <a16:creationId xmlns:a16="http://schemas.microsoft.com/office/drawing/2014/main" id="{8CFE3AD7-156C-4581-9B08-1BABA54B475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90" r="-1" b="-1"/>
          <a:stretch/>
        </p:blipFill>
        <p:spPr>
          <a:xfrm>
            <a:off x="20" y="-1"/>
            <a:ext cx="12191980" cy="6857571"/>
          </a:xfrm>
          <a:prstGeom prst="rect">
            <a:avLst/>
          </a:prstGeom>
        </p:spPr>
      </p:pic>
      <p:sp>
        <p:nvSpPr>
          <p:cNvPr id="11" name="Rectangle 10">
            <a:extLst>
              <a:ext uri="{FF2B5EF4-FFF2-40B4-BE49-F238E27FC236}">
                <a16:creationId xmlns:a16="http://schemas.microsoft.com/office/drawing/2014/main" id="{019FDB4D-987D-4C87-A179-9D4616AB24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9931"/>
            <a:ext cx="12191999" cy="5058137"/>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3" name="Subtitle 2">
            <a:extLst>
              <a:ext uri="{FF2B5EF4-FFF2-40B4-BE49-F238E27FC236}">
                <a16:creationId xmlns:a16="http://schemas.microsoft.com/office/drawing/2014/main" id="{097A214B-51E5-4249-935F-A7227519FA15}"/>
              </a:ext>
            </a:extLst>
          </p:cNvPr>
          <p:cNvSpPr>
            <a:spLocks noGrp="1"/>
          </p:cNvSpPr>
          <p:nvPr>
            <p:ph type="subTitle" idx="1"/>
          </p:nvPr>
        </p:nvSpPr>
        <p:spPr>
          <a:xfrm>
            <a:off x="-1" y="3749747"/>
            <a:ext cx="12191980" cy="2208321"/>
          </a:xfrm>
        </p:spPr>
        <p:txBody>
          <a:bodyPr anchor="t">
            <a:normAutofit fontScale="62500" lnSpcReduction="20000"/>
          </a:bodyPr>
          <a:lstStyle/>
          <a:p>
            <a:r>
              <a:rPr lang="en-MY" sz="8800" dirty="0">
                <a:solidFill>
                  <a:schemeClr val="bg1"/>
                </a:solidFill>
                <a:latin typeface="Aharoni" panose="02010803020104030203" pitchFamily="2" charset="-79"/>
                <a:cs typeface="Aharoni" panose="02010803020104030203" pitchFamily="2" charset="-79"/>
              </a:rPr>
              <a:t>The Types and Choice of Questionnaire</a:t>
            </a:r>
          </a:p>
        </p:txBody>
      </p:sp>
    </p:spTree>
    <p:extLst>
      <p:ext uri="{BB962C8B-B14F-4D97-AF65-F5344CB8AC3E}">
        <p14:creationId xmlns:p14="http://schemas.microsoft.com/office/powerpoint/2010/main" val="251209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100000">
                <p:cTn id="12" repeatCount="indefinite" fill="hold" display="0">
                  <p:stCondLst>
                    <p:cond delay="indefinite"/>
                  </p:stCondLst>
                </p:cTn>
                <p:tgtEl>
                  <p:spTgt spid="4"/>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3F6C5-2D74-4D28-B71F-FB0F657A059B}"/>
              </a:ext>
            </a:extLst>
          </p:cNvPr>
          <p:cNvSpPr>
            <a:spLocks noGrp="1"/>
          </p:cNvSpPr>
          <p:nvPr>
            <p:ph type="title"/>
          </p:nvPr>
        </p:nvSpPr>
        <p:spPr>
          <a:xfrm>
            <a:off x="-1" y="0"/>
            <a:ext cx="2986087" cy="2000250"/>
          </a:xfrm>
        </p:spPr>
        <p:txBody>
          <a:bodyPr>
            <a:noAutofit/>
          </a:bodyPr>
          <a:lstStyle/>
          <a:p>
            <a:r>
              <a:rPr lang="en-MY" sz="2400" dirty="0">
                <a:solidFill>
                  <a:srgbClr val="FF0000"/>
                </a:solidFill>
              </a:rPr>
              <a:t>Spiritual Intelligence Questions </a:t>
            </a:r>
            <a:r>
              <a:rPr lang="en-MY" sz="2400" dirty="0"/>
              <a:t>- Adopted</a:t>
            </a:r>
          </a:p>
        </p:txBody>
      </p:sp>
      <p:pic>
        <p:nvPicPr>
          <p:cNvPr id="6" name="Picture 5">
            <a:extLst>
              <a:ext uri="{FF2B5EF4-FFF2-40B4-BE49-F238E27FC236}">
                <a16:creationId xmlns:a16="http://schemas.microsoft.com/office/drawing/2014/main" id="{B4E28A58-DD23-47C7-BDF8-F725B6742F0F}"/>
              </a:ext>
            </a:extLst>
          </p:cNvPr>
          <p:cNvPicPr>
            <a:picLocks noChangeAspect="1"/>
          </p:cNvPicPr>
          <p:nvPr/>
        </p:nvPicPr>
        <p:blipFill>
          <a:blip r:embed="rId2"/>
          <a:stretch>
            <a:fillRect/>
          </a:stretch>
        </p:blipFill>
        <p:spPr>
          <a:xfrm>
            <a:off x="2986086" y="0"/>
            <a:ext cx="9058276" cy="6858000"/>
          </a:xfrm>
          <a:prstGeom prst="rect">
            <a:avLst/>
          </a:prstGeom>
        </p:spPr>
      </p:pic>
      <p:sp>
        <p:nvSpPr>
          <p:cNvPr id="9" name="TextBox 8">
            <a:extLst>
              <a:ext uri="{FF2B5EF4-FFF2-40B4-BE49-F238E27FC236}">
                <a16:creationId xmlns:a16="http://schemas.microsoft.com/office/drawing/2014/main" id="{48740DB7-CC64-40D5-AA64-430546007D54}"/>
              </a:ext>
            </a:extLst>
          </p:cNvPr>
          <p:cNvSpPr txBox="1"/>
          <p:nvPr/>
        </p:nvSpPr>
        <p:spPr>
          <a:xfrm rot="16200000">
            <a:off x="-1311741" y="3459629"/>
            <a:ext cx="4857750"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Gill Sans MT" panose="020B0502020104020203"/>
                <a:ea typeface="+mn-ea"/>
                <a:cs typeface="+mn-cs"/>
              </a:rPr>
              <a:t>King, D.B. (2008). Rethinking claims of spiritual intelligence: A definition, model, &amp; measure. Unpublished master's thesis. Ontario, Canada: Trent University, Peterborough.</a:t>
            </a:r>
            <a:endParaRPr kumimoji="0" lang="en-MY" sz="24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3" name="TextBox 2">
            <a:extLst>
              <a:ext uri="{FF2B5EF4-FFF2-40B4-BE49-F238E27FC236}">
                <a16:creationId xmlns:a16="http://schemas.microsoft.com/office/drawing/2014/main" id="{8257A173-EF72-4B1D-91D4-90B14BA16EB0}"/>
              </a:ext>
            </a:extLst>
          </p:cNvPr>
          <p:cNvSpPr txBox="1"/>
          <p:nvPr/>
        </p:nvSpPr>
        <p:spPr>
          <a:xfrm>
            <a:off x="6203852" y="168812"/>
            <a:ext cx="2813539" cy="369332"/>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1" i="0" u="none" strike="noStrike" kern="1200" cap="none" spc="0" normalizeH="0" baseline="0" noProof="0" dirty="0">
                <a:ln>
                  <a:noFill/>
                </a:ln>
                <a:solidFill>
                  <a:srgbClr val="FF0000"/>
                </a:solidFill>
                <a:effectLst/>
                <a:uLnTx/>
                <a:uFillTx/>
                <a:latin typeface="Gill Sans MT" panose="020B0502020104020203"/>
                <a:ea typeface="+mn-ea"/>
                <a:cs typeface="+mn-cs"/>
              </a:rPr>
              <a:t>5. SI Questionnaire</a:t>
            </a:r>
          </a:p>
        </p:txBody>
      </p:sp>
    </p:spTree>
    <p:extLst>
      <p:ext uri="{BB962C8B-B14F-4D97-AF65-F5344CB8AC3E}">
        <p14:creationId xmlns:p14="http://schemas.microsoft.com/office/powerpoint/2010/main" val="1581381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5E82E-831A-4034-BE70-7B022A831854}"/>
              </a:ext>
            </a:extLst>
          </p:cNvPr>
          <p:cNvSpPr>
            <a:spLocks noGrp="1"/>
          </p:cNvSpPr>
          <p:nvPr>
            <p:ph type="title"/>
          </p:nvPr>
        </p:nvSpPr>
        <p:spPr>
          <a:xfrm>
            <a:off x="0" y="0"/>
            <a:ext cx="12192000" cy="1188720"/>
          </a:xfrm>
        </p:spPr>
        <p:txBody>
          <a:bodyPr/>
          <a:lstStyle/>
          <a:p>
            <a:r>
              <a:rPr lang="en-MY" b="1" dirty="0">
                <a:solidFill>
                  <a:srgbClr val="FF0000"/>
                </a:solidFill>
              </a:rPr>
              <a:t>Developing own Questionnaire</a:t>
            </a:r>
          </a:p>
        </p:txBody>
      </p:sp>
      <p:sp>
        <p:nvSpPr>
          <p:cNvPr id="3" name="Content Placeholder 2">
            <a:extLst>
              <a:ext uri="{FF2B5EF4-FFF2-40B4-BE49-F238E27FC236}">
                <a16:creationId xmlns:a16="http://schemas.microsoft.com/office/drawing/2014/main" id="{5880C28C-79DB-48FF-95C8-61438134301D}"/>
              </a:ext>
            </a:extLst>
          </p:cNvPr>
          <p:cNvSpPr>
            <a:spLocks noGrp="1"/>
          </p:cNvSpPr>
          <p:nvPr>
            <p:ph idx="1"/>
          </p:nvPr>
        </p:nvSpPr>
        <p:spPr/>
        <p:txBody>
          <a:bodyPr/>
          <a:lstStyle/>
          <a:p>
            <a:endParaRPr lang="en-MY"/>
          </a:p>
        </p:txBody>
      </p:sp>
      <p:pic>
        <p:nvPicPr>
          <p:cNvPr id="5" name="Picture 4">
            <a:extLst>
              <a:ext uri="{FF2B5EF4-FFF2-40B4-BE49-F238E27FC236}">
                <a16:creationId xmlns:a16="http://schemas.microsoft.com/office/drawing/2014/main" id="{7AAB28C5-4F7D-4887-AA28-4B39C766F60B}"/>
              </a:ext>
            </a:extLst>
          </p:cNvPr>
          <p:cNvPicPr>
            <a:picLocks noChangeAspect="1"/>
          </p:cNvPicPr>
          <p:nvPr/>
        </p:nvPicPr>
        <p:blipFill>
          <a:blip r:embed="rId2"/>
          <a:stretch>
            <a:fillRect/>
          </a:stretch>
        </p:blipFill>
        <p:spPr>
          <a:xfrm>
            <a:off x="0" y="1188720"/>
            <a:ext cx="12191999" cy="5479366"/>
          </a:xfrm>
          <a:prstGeom prst="rect">
            <a:avLst/>
          </a:prstGeom>
        </p:spPr>
      </p:pic>
      <p:sp>
        <p:nvSpPr>
          <p:cNvPr id="4" name="TextBox 3">
            <a:extLst>
              <a:ext uri="{FF2B5EF4-FFF2-40B4-BE49-F238E27FC236}">
                <a16:creationId xmlns:a16="http://schemas.microsoft.com/office/drawing/2014/main" id="{10AAF9D5-07DC-49AF-9689-7982147C16A5}"/>
              </a:ext>
            </a:extLst>
          </p:cNvPr>
          <p:cNvSpPr txBox="1"/>
          <p:nvPr/>
        </p:nvSpPr>
        <p:spPr>
          <a:xfrm>
            <a:off x="7913701" y="40362"/>
            <a:ext cx="40943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1" i="0" u="none" strike="noStrike" kern="1200" cap="none" spc="0" normalizeH="0" baseline="0" noProof="0" dirty="0">
                <a:ln>
                  <a:noFill/>
                </a:ln>
                <a:solidFill>
                  <a:srgbClr val="FF0000"/>
                </a:solidFill>
                <a:effectLst/>
                <a:uLnTx/>
                <a:uFillTx/>
                <a:latin typeface="Gill Sans MT" panose="020B0502020104020203"/>
                <a:ea typeface="+mn-ea"/>
                <a:cs typeface="+mn-cs"/>
              </a:rPr>
              <a:t>6. Precarious working Questionnaire</a:t>
            </a:r>
          </a:p>
        </p:txBody>
      </p:sp>
    </p:spTree>
    <p:extLst>
      <p:ext uri="{BB962C8B-B14F-4D97-AF65-F5344CB8AC3E}">
        <p14:creationId xmlns:p14="http://schemas.microsoft.com/office/powerpoint/2010/main" val="7594837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69FDCA6-5947-4604-9928-D67DB5CA8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120" y="1559052"/>
            <a:ext cx="10271760" cy="4347972"/>
          </a:xfrm>
          <a:prstGeom prst="rect">
            <a:avLst/>
          </a:prstGeom>
          <a:solidFill>
            <a:srgbClr val="FFFFFF"/>
          </a:solidFill>
          <a:ln w="3175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44B58BB9-6265-4DAE-AA15-DDD3B25FC191}"/>
              </a:ext>
            </a:extLst>
          </p:cNvPr>
          <p:cNvSpPr>
            <a:spLocks noGrp="1"/>
          </p:cNvSpPr>
          <p:nvPr>
            <p:ph type="title"/>
          </p:nvPr>
        </p:nvSpPr>
        <p:spPr>
          <a:xfrm>
            <a:off x="2231136" y="964692"/>
            <a:ext cx="7729728" cy="1188720"/>
          </a:xfrm>
          <a:ln>
            <a:solidFill>
              <a:srgbClr val="404040"/>
            </a:solidFill>
          </a:ln>
        </p:spPr>
        <p:txBody>
          <a:bodyPr vert="horz" lIns="182880" tIns="182880" rIns="182880" bIns="182880" rtlCol="0" anchor="ctr">
            <a:normAutofit/>
          </a:bodyPr>
          <a:lstStyle/>
          <a:p>
            <a:r>
              <a:rPr lang="en-US" dirty="0"/>
              <a:t>Process for Developing your own questions</a:t>
            </a:r>
          </a:p>
        </p:txBody>
      </p:sp>
      <p:pic>
        <p:nvPicPr>
          <p:cNvPr id="4" name="Content Placeholder 3">
            <a:extLst>
              <a:ext uri="{FF2B5EF4-FFF2-40B4-BE49-F238E27FC236}">
                <a16:creationId xmlns:a16="http://schemas.microsoft.com/office/drawing/2014/main" id="{95B81DA0-8E5B-4603-9703-69A030D5E4EB}"/>
              </a:ext>
            </a:extLst>
          </p:cNvPr>
          <p:cNvPicPr>
            <a:picLocks noGrp="1" noChangeAspect="1"/>
          </p:cNvPicPr>
          <p:nvPr>
            <p:ph idx="1"/>
          </p:nvPr>
        </p:nvPicPr>
        <p:blipFill>
          <a:blip r:embed="rId2"/>
          <a:stretch>
            <a:fillRect/>
          </a:stretch>
        </p:blipFill>
        <p:spPr>
          <a:xfrm>
            <a:off x="960120" y="2482596"/>
            <a:ext cx="10271760" cy="3410712"/>
          </a:xfrm>
          <a:prstGeom prst="rect">
            <a:avLst/>
          </a:prstGeom>
        </p:spPr>
      </p:pic>
    </p:spTree>
    <p:extLst>
      <p:ext uri="{BB962C8B-B14F-4D97-AF65-F5344CB8AC3E}">
        <p14:creationId xmlns:p14="http://schemas.microsoft.com/office/powerpoint/2010/main" val="9620709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F260A-8339-4127-88BA-A492B8FB55DE}"/>
              </a:ext>
            </a:extLst>
          </p:cNvPr>
          <p:cNvSpPr>
            <a:spLocks noGrp="1"/>
          </p:cNvSpPr>
          <p:nvPr>
            <p:ph type="title"/>
          </p:nvPr>
        </p:nvSpPr>
        <p:spPr/>
        <p:txBody>
          <a:bodyPr/>
          <a:lstStyle/>
          <a:p>
            <a:endParaRPr lang="en-MY"/>
          </a:p>
        </p:txBody>
      </p:sp>
      <p:sp>
        <p:nvSpPr>
          <p:cNvPr id="3" name="Content Placeholder 2">
            <a:extLst>
              <a:ext uri="{FF2B5EF4-FFF2-40B4-BE49-F238E27FC236}">
                <a16:creationId xmlns:a16="http://schemas.microsoft.com/office/drawing/2014/main" id="{9FB2A1AF-0AF0-4F4D-AC99-4C4EF899E0C0}"/>
              </a:ext>
            </a:extLst>
          </p:cNvPr>
          <p:cNvSpPr>
            <a:spLocks noGrp="1"/>
          </p:cNvSpPr>
          <p:nvPr>
            <p:ph idx="1"/>
          </p:nvPr>
        </p:nvSpPr>
        <p:spPr/>
        <p:txBody>
          <a:bodyPr/>
          <a:lstStyle/>
          <a:p>
            <a:endParaRPr lang="en-MY"/>
          </a:p>
        </p:txBody>
      </p:sp>
      <p:pic>
        <p:nvPicPr>
          <p:cNvPr id="4" name="Picture 3">
            <a:extLst>
              <a:ext uri="{FF2B5EF4-FFF2-40B4-BE49-F238E27FC236}">
                <a16:creationId xmlns:a16="http://schemas.microsoft.com/office/drawing/2014/main" id="{9848107F-723A-44D6-817B-C9B863E24781}"/>
              </a:ext>
            </a:extLst>
          </p:cNvPr>
          <p:cNvPicPr>
            <a:picLocks noChangeAspect="1"/>
          </p:cNvPicPr>
          <p:nvPr/>
        </p:nvPicPr>
        <p:blipFill>
          <a:blip r:embed="rId2"/>
          <a:stretch>
            <a:fillRect/>
          </a:stretch>
        </p:blipFill>
        <p:spPr>
          <a:xfrm>
            <a:off x="132735" y="309716"/>
            <a:ext cx="12059265" cy="6548284"/>
          </a:xfrm>
          <a:prstGeom prst="rect">
            <a:avLst/>
          </a:prstGeom>
        </p:spPr>
      </p:pic>
    </p:spTree>
    <p:extLst>
      <p:ext uri="{BB962C8B-B14F-4D97-AF65-F5344CB8AC3E}">
        <p14:creationId xmlns:p14="http://schemas.microsoft.com/office/powerpoint/2010/main" val="36716327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38321-F38F-40F3-AF13-423ABA486F93}"/>
              </a:ext>
            </a:extLst>
          </p:cNvPr>
          <p:cNvSpPr>
            <a:spLocks noGrp="1"/>
          </p:cNvSpPr>
          <p:nvPr>
            <p:ph type="title"/>
          </p:nvPr>
        </p:nvSpPr>
        <p:spPr/>
        <p:txBody>
          <a:bodyPr/>
          <a:lstStyle/>
          <a:p>
            <a:endParaRPr lang="en-MY"/>
          </a:p>
        </p:txBody>
      </p:sp>
      <p:sp>
        <p:nvSpPr>
          <p:cNvPr id="3" name="Content Placeholder 2">
            <a:extLst>
              <a:ext uri="{FF2B5EF4-FFF2-40B4-BE49-F238E27FC236}">
                <a16:creationId xmlns:a16="http://schemas.microsoft.com/office/drawing/2014/main" id="{85539FCF-DE37-4023-9A37-5A0F1F1B37B2}"/>
              </a:ext>
            </a:extLst>
          </p:cNvPr>
          <p:cNvSpPr>
            <a:spLocks noGrp="1"/>
          </p:cNvSpPr>
          <p:nvPr>
            <p:ph idx="1"/>
          </p:nvPr>
        </p:nvSpPr>
        <p:spPr/>
        <p:txBody>
          <a:bodyPr/>
          <a:lstStyle/>
          <a:p>
            <a:endParaRPr lang="en-MY"/>
          </a:p>
        </p:txBody>
      </p:sp>
      <p:pic>
        <p:nvPicPr>
          <p:cNvPr id="4" name="Picture 3">
            <a:extLst>
              <a:ext uri="{FF2B5EF4-FFF2-40B4-BE49-F238E27FC236}">
                <a16:creationId xmlns:a16="http://schemas.microsoft.com/office/drawing/2014/main" id="{33321440-8F45-4DE7-8871-80B908B95E7C}"/>
              </a:ext>
            </a:extLst>
          </p:cNvPr>
          <p:cNvPicPr>
            <a:picLocks noChangeAspect="1"/>
          </p:cNvPicPr>
          <p:nvPr/>
        </p:nvPicPr>
        <p:blipFill>
          <a:blip r:embed="rId2"/>
          <a:stretch>
            <a:fillRect/>
          </a:stretch>
        </p:blipFill>
        <p:spPr>
          <a:xfrm>
            <a:off x="103239" y="619432"/>
            <a:ext cx="12088761" cy="6238568"/>
          </a:xfrm>
          <a:prstGeom prst="rect">
            <a:avLst/>
          </a:prstGeom>
        </p:spPr>
      </p:pic>
    </p:spTree>
    <p:extLst>
      <p:ext uri="{BB962C8B-B14F-4D97-AF65-F5344CB8AC3E}">
        <p14:creationId xmlns:p14="http://schemas.microsoft.com/office/powerpoint/2010/main" val="37454732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B0A04-BD4D-4656-9FAC-B4D87069ED58}"/>
              </a:ext>
            </a:extLst>
          </p:cNvPr>
          <p:cNvSpPr>
            <a:spLocks noGrp="1"/>
          </p:cNvSpPr>
          <p:nvPr>
            <p:ph type="title"/>
          </p:nvPr>
        </p:nvSpPr>
        <p:spPr/>
        <p:txBody>
          <a:bodyPr/>
          <a:lstStyle/>
          <a:p>
            <a:endParaRPr lang="en-MY"/>
          </a:p>
        </p:txBody>
      </p:sp>
      <p:sp>
        <p:nvSpPr>
          <p:cNvPr id="3" name="Content Placeholder 2">
            <a:extLst>
              <a:ext uri="{FF2B5EF4-FFF2-40B4-BE49-F238E27FC236}">
                <a16:creationId xmlns:a16="http://schemas.microsoft.com/office/drawing/2014/main" id="{15581C64-B4BB-4C27-BAA9-6390317232A0}"/>
              </a:ext>
            </a:extLst>
          </p:cNvPr>
          <p:cNvSpPr>
            <a:spLocks noGrp="1"/>
          </p:cNvSpPr>
          <p:nvPr>
            <p:ph idx="1"/>
          </p:nvPr>
        </p:nvSpPr>
        <p:spPr/>
        <p:txBody>
          <a:bodyPr/>
          <a:lstStyle/>
          <a:p>
            <a:endParaRPr lang="en-MY"/>
          </a:p>
        </p:txBody>
      </p:sp>
      <p:pic>
        <p:nvPicPr>
          <p:cNvPr id="4" name="Picture 3">
            <a:extLst>
              <a:ext uri="{FF2B5EF4-FFF2-40B4-BE49-F238E27FC236}">
                <a16:creationId xmlns:a16="http://schemas.microsoft.com/office/drawing/2014/main" id="{D1629CB3-3DBC-4C8E-8E4F-A1C23F17A208}"/>
              </a:ext>
            </a:extLst>
          </p:cNvPr>
          <p:cNvPicPr>
            <a:picLocks noChangeAspect="1"/>
          </p:cNvPicPr>
          <p:nvPr/>
        </p:nvPicPr>
        <p:blipFill>
          <a:blip r:embed="rId2"/>
          <a:stretch>
            <a:fillRect/>
          </a:stretch>
        </p:blipFill>
        <p:spPr>
          <a:xfrm>
            <a:off x="132735" y="486696"/>
            <a:ext cx="11901949" cy="6371303"/>
          </a:xfrm>
          <a:prstGeom prst="rect">
            <a:avLst/>
          </a:prstGeom>
        </p:spPr>
      </p:pic>
    </p:spTree>
    <p:extLst>
      <p:ext uri="{BB962C8B-B14F-4D97-AF65-F5344CB8AC3E}">
        <p14:creationId xmlns:p14="http://schemas.microsoft.com/office/powerpoint/2010/main" val="39242752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D896123-1B32-4CB1-B2ED-E34BBC26B4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pic>
        <p:nvPicPr>
          <p:cNvPr id="4" name="Video 3">
            <a:extLst>
              <a:ext uri="{FF2B5EF4-FFF2-40B4-BE49-F238E27FC236}">
                <a16:creationId xmlns:a16="http://schemas.microsoft.com/office/drawing/2014/main" id="{8CFE3AD7-156C-4581-9B08-1BABA54B475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90" r="-1" b="-1"/>
          <a:stretch/>
        </p:blipFill>
        <p:spPr>
          <a:xfrm>
            <a:off x="20" y="-1"/>
            <a:ext cx="12191980" cy="6857571"/>
          </a:xfrm>
          <a:prstGeom prst="rect">
            <a:avLst/>
          </a:prstGeom>
        </p:spPr>
      </p:pic>
      <p:sp>
        <p:nvSpPr>
          <p:cNvPr id="11" name="Rectangle 10">
            <a:extLst>
              <a:ext uri="{FF2B5EF4-FFF2-40B4-BE49-F238E27FC236}">
                <a16:creationId xmlns:a16="http://schemas.microsoft.com/office/drawing/2014/main" id="{019FDB4D-987D-4C87-A179-9D4616AB24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9931"/>
            <a:ext cx="12191999" cy="5058137"/>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3" name="Subtitle 2">
            <a:extLst>
              <a:ext uri="{FF2B5EF4-FFF2-40B4-BE49-F238E27FC236}">
                <a16:creationId xmlns:a16="http://schemas.microsoft.com/office/drawing/2014/main" id="{097A214B-51E5-4249-935F-A7227519FA15}"/>
              </a:ext>
            </a:extLst>
          </p:cNvPr>
          <p:cNvSpPr>
            <a:spLocks noGrp="1"/>
          </p:cNvSpPr>
          <p:nvPr>
            <p:ph type="subTitle" idx="1"/>
          </p:nvPr>
        </p:nvSpPr>
        <p:spPr>
          <a:xfrm>
            <a:off x="-1" y="3749747"/>
            <a:ext cx="12191980" cy="2208321"/>
          </a:xfrm>
        </p:spPr>
        <p:txBody>
          <a:bodyPr anchor="t">
            <a:normAutofit fontScale="70000" lnSpcReduction="20000"/>
          </a:bodyPr>
          <a:lstStyle/>
          <a:p>
            <a:r>
              <a:rPr lang="en-MY" sz="8800" dirty="0">
                <a:solidFill>
                  <a:schemeClr val="bg1"/>
                </a:solidFill>
                <a:latin typeface="Aharoni" panose="02010803020104030203" pitchFamily="2" charset="-79"/>
                <a:cs typeface="Aharoni" panose="02010803020104030203" pitchFamily="2" charset="-79"/>
              </a:rPr>
              <a:t>Translating questions</a:t>
            </a:r>
          </a:p>
        </p:txBody>
      </p:sp>
    </p:spTree>
    <p:extLst>
      <p:ext uri="{BB962C8B-B14F-4D97-AF65-F5344CB8AC3E}">
        <p14:creationId xmlns:p14="http://schemas.microsoft.com/office/powerpoint/2010/main" val="28107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100000">
                <p:cTn id="12" repeatCount="indefinite" fill="hold" display="0">
                  <p:stCondLst>
                    <p:cond delay="indefinite"/>
                  </p:stCondLst>
                </p:cTn>
                <p:tgtEl>
                  <p:spTgt spid="4"/>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69FDCA6-5947-4604-9928-D67DB5CA8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120" y="1559052"/>
            <a:ext cx="10271760" cy="4347972"/>
          </a:xfrm>
          <a:prstGeom prst="rect">
            <a:avLst/>
          </a:prstGeom>
          <a:solidFill>
            <a:srgbClr val="FFFFFF"/>
          </a:solidFill>
          <a:ln w="3175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19A3C77E-ECCD-4511-AB3C-C81E39F8C82F}"/>
              </a:ext>
            </a:extLst>
          </p:cNvPr>
          <p:cNvSpPr>
            <a:spLocks noGrp="1"/>
          </p:cNvSpPr>
          <p:nvPr>
            <p:ph type="title"/>
          </p:nvPr>
        </p:nvSpPr>
        <p:spPr>
          <a:xfrm>
            <a:off x="2231136" y="964692"/>
            <a:ext cx="7729728" cy="1188720"/>
          </a:xfrm>
          <a:ln>
            <a:solidFill>
              <a:srgbClr val="404040"/>
            </a:solidFill>
          </a:ln>
        </p:spPr>
        <p:txBody>
          <a:bodyPr vert="horz" lIns="182880" tIns="182880" rIns="182880" bIns="182880" rtlCol="0" anchor="ctr">
            <a:normAutofit/>
          </a:bodyPr>
          <a:lstStyle/>
          <a:p>
            <a:r>
              <a:rPr lang="en-US" dirty="0"/>
              <a:t>Translation of Questionnaire</a:t>
            </a:r>
          </a:p>
        </p:txBody>
      </p:sp>
      <p:pic>
        <p:nvPicPr>
          <p:cNvPr id="4" name="Content Placeholder 3">
            <a:extLst>
              <a:ext uri="{FF2B5EF4-FFF2-40B4-BE49-F238E27FC236}">
                <a16:creationId xmlns:a16="http://schemas.microsoft.com/office/drawing/2014/main" id="{9F61A68F-1BE8-4A84-8302-30D8F3E6C710}"/>
              </a:ext>
            </a:extLst>
          </p:cNvPr>
          <p:cNvPicPr>
            <a:picLocks noGrp="1" noChangeAspect="1"/>
          </p:cNvPicPr>
          <p:nvPr>
            <p:ph idx="1"/>
          </p:nvPr>
        </p:nvPicPr>
        <p:blipFill>
          <a:blip r:embed="rId2"/>
          <a:stretch>
            <a:fillRect/>
          </a:stretch>
        </p:blipFill>
        <p:spPr>
          <a:xfrm>
            <a:off x="1048504" y="2482596"/>
            <a:ext cx="10183376" cy="3424428"/>
          </a:xfrm>
          <a:prstGeom prst="rect">
            <a:avLst/>
          </a:prstGeom>
        </p:spPr>
      </p:pic>
    </p:spTree>
    <p:extLst>
      <p:ext uri="{BB962C8B-B14F-4D97-AF65-F5344CB8AC3E}">
        <p14:creationId xmlns:p14="http://schemas.microsoft.com/office/powerpoint/2010/main" val="26403906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15806-161C-43B2-8D37-82CBFE013569}"/>
              </a:ext>
            </a:extLst>
          </p:cNvPr>
          <p:cNvSpPr>
            <a:spLocks noGrp="1"/>
          </p:cNvSpPr>
          <p:nvPr>
            <p:ph type="title"/>
          </p:nvPr>
        </p:nvSpPr>
        <p:spPr/>
        <p:txBody>
          <a:bodyPr/>
          <a:lstStyle/>
          <a:p>
            <a:endParaRPr lang="en-MY"/>
          </a:p>
        </p:txBody>
      </p:sp>
      <p:sp>
        <p:nvSpPr>
          <p:cNvPr id="3" name="Content Placeholder 2">
            <a:extLst>
              <a:ext uri="{FF2B5EF4-FFF2-40B4-BE49-F238E27FC236}">
                <a16:creationId xmlns:a16="http://schemas.microsoft.com/office/drawing/2014/main" id="{831735D5-8A0E-47C1-8300-8AE9B38B8A48}"/>
              </a:ext>
            </a:extLst>
          </p:cNvPr>
          <p:cNvSpPr>
            <a:spLocks noGrp="1"/>
          </p:cNvSpPr>
          <p:nvPr>
            <p:ph idx="1"/>
          </p:nvPr>
        </p:nvSpPr>
        <p:spPr/>
        <p:txBody>
          <a:bodyPr/>
          <a:lstStyle/>
          <a:p>
            <a:endParaRPr lang="en-MY"/>
          </a:p>
        </p:txBody>
      </p:sp>
      <p:pic>
        <p:nvPicPr>
          <p:cNvPr id="4" name="Picture 3">
            <a:extLst>
              <a:ext uri="{FF2B5EF4-FFF2-40B4-BE49-F238E27FC236}">
                <a16:creationId xmlns:a16="http://schemas.microsoft.com/office/drawing/2014/main" id="{F55D70D3-601D-49A3-9E53-A52F6BCA1955}"/>
              </a:ext>
            </a:extLst>
          </p:cNvPr>
          <p:cNvPicPr>
            <a:picLocks noChangeAspect="1"/>
          </p:cNvPicPr>
          <p:nvPr/>
        </p:nvPicPr>
        <p:blipFill>
          <a:blip r:embed="rId2"/>
          <a:stretch>
            <a:fillRect/>
          </a:stretch>
        </p:blipFill>
        <p:spPr>
          <a:xfrm>
            <a:off x="-147484" y="-206477"/>
            <a:ext cx="12491883" cy="7064477"/>
          </a:xfrm>
          <a:prstGeom prst="rect">
            <a:avLst/>
          </a:prstGeom>
        </p:spPr>
      </p:pic>
    </p:spTree>
    <p:extLst>
      <p:ext uri="{BB962C8B-B14F-4D97-AF65-F5344CB8AC3E}">
        <p14:creationId xmlns:p14="http://schemas.microsoft.com/office/powerpoint/2010/main" val="23994577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4781B-46CF-437B-92AF-A3F80ABE7385}"/>
              </a:ext>
            </a:extLst>
          </p:cNvPr>
          <p:cNvSpPr>
            <a:spLocks noGrp="1"/>
          </p:cNvSpPr>
          <p:nvPr>
            <p:ph type="title"/>
          </p:nvPr>
        </p:nvSpPr>
        <p:spPr/>
        <p:txBody>
          <a:bodyPr/>
          <a:lstStyle/>
          <a:p>
            <a:endParaRPr lang="en-MY"/>
          </a:p>
        </p:txBody>
      </p:sp>
      <p:sp>
        <p:nvSpPr>
          <p:cNvPr id="3" name="Content Placeholder 2">
            <a:extLst>
              <a:ext uri="{FF2B5EF4-FFF2-40B4-BE49-F238E27FC236}">
                <a16:creationId xmlns:a16="http://schemas.microsoft.com/office/drawing/2014/main" id="{27959B2B-64D5-4D59-8BE3-65F8FA0731BB}"/>
              </a:ext>
            </a:extLst>
          </p:cNvPr>
          <p:cNvSpPr>
            <a:spLocks noGrp="1"/>
          </p:cNvSpPr>
          <p:nvPr>
            <p:ph idx="1"/>
          </p:nvPr>
        </p:nvSpPr>
        <p:spPr/>
        <p:txBody>
          <a:bodyPr/>
          <a:lstStyle/>
          <a:p>
            <a:endParaRPr lang="en-MY"/>
          </a:p>
        </p:txBody>
      </p:sp>
      <p:pic>
        <p:nvPicPr>
          <p:cNvPr id="5" name="Picture 4">
            <a:extLst>
              <a:ext uri="{FF2B5EF4-FFF2-40B4-BE49-F238E27FC236}">
                <a16:creationId xmlns:a16="http://schemas.microsoft.com/office/drawing/2014/main" id="{940D5689-0004-494C-8D0B-648FD6A83687}"/>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512959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1118C-5BF6-431F-A61A-B9933A4776FF}"/>
              </a:ext>
            </a:extLst>
          </p:cNvPr>
          <p:cNvSpPr>
            <a:spLocks noGrp="1"/>
          </p:cNvSpPr>
          <p:nvPr>
            <p:ph type="title"/>
          </p:nvPr>
        </p:nvSpPr>
        <p:spPr>
          <a:xfrm>
            <a:off x="0" y="0"/>
            <a:ext cx="12192000" cy="696686"/>
          </a:xfrm>
        </p:spPr>
        <p:txBody>
          <a:bodyPr/>
          <a:lstStyle/>
          <a:p>
            <a:r>
              <a:rPr lang="en-MY" dirty="0">
                <a:solidFill>
                  <a:srgbClr val="C00000"/>
                </a:solidFill>
              </a:rPr>
              <a:t>Types of Questionnaires</a:t>
            </a:r>
          </a:p>
        </p:txBody>
      </p:sp>
      <p:sp>
        <p:nvSpPr>
          <p:cNvPr id="5" name="TextBox 4">
            <a:extLst>
              <a:ext uri="{FF2B5EF4-FFF2-40B4-BE49-F238E27FC236}">
                <a16:creationId xmlns:a16="http://schemas.microsoft.com/office/drawing/2014/main" id="{48BC80D8-A529-4FCC-B765-F4F3C895102F}"/>
              </a:ext>
            </a:extLst>
          </p:cNvPr>
          <p:cNvSpPr txBox="1"/>
          <p:nvPr/>
        </p:nvSpPr>
        <p:spPr>
          <a:xfrm>
            <a:off x="0" y="696686"/>
            <a:ext cx="4209143" cy="5755422"/>
          </a:xfrm>
          <a:prstGeom prst="rect">
            <a:avLst/>
          </a:prstGeom>
          <a:solidFill>
            <a:schemeClr val="bg1"/>
          </a:solid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800" b="1" i="0" u="none" strike="noStrike" kern="1200" cap="none" spc="0" normalizeH="0" baseline="0" noProof="0" dirty="0">
                <a:ln>
                  <a:noFill/>
                </a:ln>
                <a:solidFill>
                  <a:srgbClr val="B6111A"/>
                </a:solidFill>
                <a:effectLst/>
                <a:uLnTx/>
                <a:uFillTx/>
                <a:latin typeface="CronosPro-Bold"/>
                <a:ea typeface="+mn-ea"/>
                <a:cs typeface="+mn-cs"/>
              </a:rPr>
              <a:t>Personally administered questionnaires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MinionPro-Regular"/>
                <a:ea typeface="+mn-ea"/>
                <a:cs typeface="+mn-cs"/>
              </a:rPr>
              <a:t>When the survey is confined to a local area - collect data by personally administer  questionnaires</a:t>
            </a:r>
            <a:endParaRPr kumimoji="0" lang="en-US" sz="2000" b="0" i="0" u="none" strike="noStrike" kern="1200" cap="none" spc="0" normalizeH="0" baseline="0" noProof="0" dirty="0">
              <a:ln>
                <a:noFill/>
              </a:ln>
              <a:solidFill>
                <a:srgbClr val="000000"/>
              </a:solidFill>
              <a:effectLst/>
              <a:uLnTx/>
              <a:uFillTx/>
              <a:latin typeface="MinionPro-Regular"/>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000000"/>
                </a:solidFill>
                <a:effectLst/>
                <a:uLnTx/>
                <a:uFillTx/>
                <a:latin typeface="Agency FB" panose="020B0503020202020204" pitchFamily="34" charset="0"/>
                <a:ea typeface="+mn-ea"/>
                <a:cs typeface="+mn-cs"/>
              </a:rPr>
              <a:t>Can establish rapport and motivate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gency FB" panose="020B0503020202020204" pitchFamily="34" charset="0"/>
                <a:ea typeface="+mn-ea"/>
                <a:cs typeface="+mn-cs"/>
              </a:rPr>
              <a:t>respondent.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000000"/>
                </a:solidFill>
                <a:effectLst/>
                <a:uLnTx/>
                <a:uFillTx/>
                <a:latin typeface="Agency FB" panose="020B0503020202020204" pitchFamily="34" charset="0"/>
                <a:ea typeface="+mn-ea"/>
                <a:cs typeface="+mn-cs"/>
              </a:rPr>
              <a:t>Doubts can be clarified.</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000000"/>
                </a:solidFill>
                <a:effectLst/>
                <a:uLnTx/>
                <a:uFillTx/>
                <a:latin typeface="Agency FB" panose="020B0503020202020204" pitchFamily="34" charset="0"/>
                <a:ea typeface="+mn-ea"/>
                <a:cs typeface="+mn-cs"/>
              </a:rPr>
              <a:t>Less expensive when administered to groups of respondents.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000000"/>
                </a:solidFill>
                <a:effectLst/>
                <a:uLnTx/>
                <a:uFillTx/>
                <a:latin typeface="Agency FB" panose="020B0503020202020204" pitchFamily="34" charset="0"/>
                <a:ea typeface="+mn-ea"/>
                <a:cs typeface="+mn-cs"/>
              </a:rPr>
              <a:t>Almost 100% response rate Anonymity of respondent is high.</a:t>
            </a:r>
            <a:endParaRPr kumimoji="0" lang="en-MY" sz="2400" b="1" i="0" u="none" strike="noStrike" kern="1200" cap="none" spc="0" normalizeH="0" baseline="0" noProof="0" dirty="0">
              <a:ln>
                <a:noFill/>
              </a:ln>
              <a:solidFill>
                <a:srgbClr val="000000"/>
              </a:solidFill>
              <a:effectLst/>
              <a:uLnTx/>
              <a:uFillTx/>
              <a:latin typeface="Agency FB" panose="020B0503020202020204" pitchFamily="34" charset="0"/>
              <a:ea typeface="+mn-ea"/>
              <a:cs typeface="+mn-cs"/>
            </a:endParaRPr>
          </a:p>
        </p:txBody>
      </p:sp>
      <p:sp>
        <p:nvSpPr>
          <p:cNvPr id="6" name="TextBox 5">
            <a:extLst>
              <a:ext uri="{FF2B5EF4-FFF2-40B4-BE49-F238E27FC236}">
                <a16:creationId xmlns:a16="http://schemas.microsoft.com/office/drawing/2014/main" id="{D5EFB414-48E7-467F-BE9A-B5F58FBCC4C6}"/>
              </a:ext>
            </a:extLst>
          </p:cNvPr>
          <p:cNvSpPr txBox="1"/>
          <p:nvPr/>
        </p:nvSpPr>
        <p:spPr>
          <a:xfrm>
            <a:off x="4209145" y="696686"/>
            <a:ext cx="3904341" cy="5816977"/>
          </a:xfrm>
          <a:prstGeom prst="rect">
            <a:avLst/>
          </a:prstGeom>
          <a:solidFill>
            <a:schemeClr val="bg1"/>
          </a:solid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800" b="1" i="0" u="none" strike="noStrike" kern="1200" cap="none" spc="0" normalizeH="0" baseline="0" noProof="0" dirty="0">
                <a:ln>
                  <a:noFill/>
                </a:ln>
                <a:solidFill>
                  <a:srgbClr val="B6111A"/>
                </a:solidFill>
                <a:effectLst/>
                <a:uLnTx/>
                <a:uFillTx/>
                <a:latin typeface="CronosPro-Bold"/>
                <a:ea typeface="+mn-ea"/>
                <a:cs typeface="+mn-cs"/>
              </a:rPr>
              <a:t>Mail questionnaires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MinionPro-Regular"/>
                <a:ea typeface="+mn-ea"/>
                <a:cs typeface="+mn-cs"/>
              </a:rPr>
              <a:t>A mail questionnaire is a self‐administered (paper and pencil) questionnaire that is sent to respondents via the </a:t>
            </a:r>
            <a:r>
              <a:rPr kumimoji="0" lang="en-MY" sz="2400" b="0" i="0" u="none" strike="noStrike" kern="1200" cap="none" spc="0" normalizeH="0" baseline="0" noProof="0" dirty="0">
                <a:ln>
                  <a:noFill/>
                </a:ln>
                <a:solidFill>
                  <a:srgbClr val="000000"/>
                </a:solidFill>
                <a:effectLst/>
                <a:uLnTx/>
                <a:uFillTx/>
                <a:latin typeface="MinionPro-Regular"/>
                <a:ea typeface="+mn-ea"/>
                <a:cs typeface="+mn-cs"/>
              </a:rPr>
              <a:t>mail.</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000000"/>
                </a:solidFill>
                <a:effectLst/>
                <a:uLnTx/>
                <a:uFillTx/>
                <a:latin typeface="Agency FB" panose="020B0503020202020204" pitchFamily="34" charset="0"/>
                <a:ea typeface="+mn-ea"/>
                <a:cs typeface="+mn-cs"/>
              </a:rPr>
              <a:t>Anonymity is high.</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000000"/>
                </a:solidFill>
                <a:effectLst/>
                <a:uLnTx/>
                <a:uFillTx/>
                <a:latin typeface="Agency FB" panose="020B0503020202020204" pitchFamily="34" charset="0"/>
                <a:ea typeface="+mn-ea"/>
                <a:cs typeface="+mn-cs"/>
              </a:rPr>
              <a:t>Wide geographic regions can be reached.</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000000"/>
                </a:solidFill>
                <a:effectLst/>
                <a:uLnTx/>
                <a:uFillTx/>
                <a:latin typeface="Agency FB" panose="020B0503020202020204" pitchFamily="34" charset="0"/>
                <a:ea typeface="+mn-ea"/>
                <a:cs typeface="+mn-cs"/>
              </a:rPr>
              <a:t>Respondent can take more time to respond at convenience.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000000"/>
                </a:solidFill>
                <a:effectLst/>
                <a:uLnTx/>
                <a:uFillTx/>
                <a:latin typeface="Agency FB" panose="020B0503020202020204" pitchFamily="34" charset="0"/>
                <a:ea typeface="+mn-ea"/>
                <a:cs typeface="+mn-cs"/>
              </a:rPr>
              <a:t>Response rate is low – 30%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gency FB" panose="020B05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3200" b="1" i="0" u="none" strike="noStrike" kern="1200" cap="none" spc="0" normalizeH="0" baseline="0" noProof="0" dirty="0">
              <a:ln>
                <a:noFill/>
              </a:ln>
              <a:solidFill>
                <a:srgbClr val="000000"/>
              </a:solidFill>
              <a:effectLst/>
              <a:uLnTx/>
              <a:uFillTx/>
              <a:latin typeface="Agency FB" panose="020B0503020202020204" pitchFamily="34" charset="0"/>
              <a:ea typeface="+mn-ea"/>
              <a:cs typeface="+mn-cs"/>
            </a:endParaRPr>
          </a:p>
        </p:txBody>
      </p:sp>
      <p:sp>
        <p:nvSpPr>
          <p:cNvPr id="7" name="TextBox 6">
            <a:extLst>
              <a:ext uri="{FF2B5EF4-FFF2-40B4-BE49-F238E27FC236}">
                <a16:creationId xmlns:a16="http://schemas.microsoft.com/office/drawing/2014/main" id="{100DC93D-C7B6-4C33-8314-711EC9D56DC8}"/>
              </a:ext>
            </a:extLst>
          </p:cNvPr>
          <p:cNvSpPr txBox="1"/>
          <p:nvPr/>
        </p:nvSpPr>
        <p:spPr>
          <a:xfrm>
            <a:off x="8113487" y="696686"/>
            <a:ext cx="4078514" cy="5693866"/>
          </a:xfrm>
          <a:prstGeom prst="rect">
            <a:avLst/>
          </a:prstGeom>
          <a:solidFill>
            <a:schemeClr val="bg1"/>
          </a:solid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800" b="1" i="0" u="none" strike="noStrike" kern="1200" cap="none" spc="0" normalizeH="0" baseline="0" noProof="0" dirty="0">
                <a:ln>
                  <a:noFill/>
                </a:ln>
                <a:solidFill>
                  <a:srgbClr val="B6111A"/>
                </a:solidFill>
                <a:effectLst/>
                <a:uLnTx/>
                <a:uFillTx/>
                <a:latin typeface="CronosPro-Bold"/>
                <a:ea typeface="+mn-ea"/>
                <a:cs typeface="+mn-cs"/>
              </a:rPr>
              <a:t>Electronic Questionnaires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MinionPro-Regular"/>
                <a:ea typeface="+mn-ea"/>
                <a:cs typeface="+mn-cs"/>
              </a:rPr>
              <a:t>Email the invitations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MinionPro-Regular"/>
                <a:ea typeface="+mn-ea"/>
                <a:cs typeface="+mn-cs"/>
              </a:rPr>
              <a:t>to complete a survey, post a link on a website or personal blog, or use social networks. </a:t>
            </a:r>
            <a:r>
              <a:rPr kumimoji="0" lang="en-US" sz="2400" b="0" i="0" u="none" strike="noStrike" kern="1200" cap="none" spc="0" normalizeH="0" baseline="0" noProof="0" dirty="0">
                <a:ln>
                  <a:noFill/>
                </a:ln>
                <a:solidFill>
                  <a:srgbClr val="000000"/>
                </a:solidFill>
                <a:effectLst/>
                <a:uLnTx/>
                <a:uFillTx/>
                <a:latin typeface="Agency FB" panose="020B0503020202020204" pitchFamily="34" charset="0"/>
                <a:ea typeface="+mn-ea"/>
                <a:cs typeface="+mn-cs"/>
              </a:rPr>
              <a:t>Google Form</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000000"/>
                </a:solidFill>
                <a:effectLst/>
                <a:uLnTx/>
                <a:uFillTx/>
                <a:latin typeface="Agency FB" panose="020B0503020202020204" pitchFamily="34" charset="0"/>
                <a:ea typeface="+mn-ea"/>
                <a:cs typeface="+mn-cs"/>
              </a:rPr>
              <a:t>Easy to administer.</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000000"/>
                </a:solidFill>
                <a:effectLst/>
                <a:uLnTx/>
                <a:uFillTx/>
                <a:latin typeface="Agency FB" panose="020B0503020202020204" pitchFamily="34" charset="0"/>
                <a:ea typeface="+mn-ea"/>
                <a:cs typeface="+mn-cs"/>
              </a:rPr>
              <a:t>Can reach globally.</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000000"/>
                </a:solidFill>
                <a:effectLst/>
                <a:uLnTx/>
                <a:uFillTx/>
                <a:latin typeface="Agency FB" panose="020B0503020202020204" pitchFamily="34" charset="0"/>
                <a:ea typeface="+mn-ea"/>
                <a:cs typeface="+mn-cs"/>
              </a:rPr>
              <a:t>Very inexpensive.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000000"/>
                </a:solidFill>
                <a:effectLst/>
                <a:uLnTx/>
                <a:uFillTx/>
                <a:latin typeface="Agency FB" panose="020B0503020202020204" pitchFamily="34" charset="0"/>
                <a:ea typeface="+mn-ea"/>
                <a:cs typeface="+mn-cs"/>
              </a:rPr>
              <a:t>Fast delivery.</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000000"/>
                </a:solidFill>
                <a:effectLst/>
                <a:uLnTx/>
                <a:uFillTx/>
                <a:latin typeface="Agency FB" panose="020B0503020202020204" pitchFamily="34" charset="0"/>
                <a:ea typeface="+mn-ea"/>
                <a:cs typeface="+mn-cs"/>
              </a:rPr>
              <a:t>Respondents can answer at their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gency FB" panose="020B0503020202020204" pitchFamily="34" charset="0"/>
                <a:ea typeface="+mn-ea"/>
                <a:cs typeface="+mn-cs"/>
              </a:rPr>
              <a:t>        convenience</a:t>
            </a:r>
            <a:br>
              <a:rPr kumimoji="0" lang="en-US" sz="2400" b="1" i="0" u="none" strike="noStrike" kern="1200" cap="none" spc="0" normalizeH="0" baseline="0" noProof="0" dirty="0">
                <a:ln>
                  <a:noFill/>
                </a:ln>
                <a:solidFill>
                  <a:srgbClr val="000000"/>
                </a:solidFill>
                <a:effectLst/>
                <a:uLnTx/>
                <a:uFillTx/>
                <a:latin typeface="Agency FB" panose="020B0503020202020204" pitchFamily="34" charset="0"/>
                <a:ea typeface="+mn-ea"/>
                <a:cs typeface="+mn-cs"/>
              </a:rPr>
            </a:br>
            <a:r>
              <a:rPr kumimoji="0" lang="en-US" sz="2400" b="1" i="0" u="none" strike="noStrike" kern="1200" cap="none" spc="0" normalizeH="0" baseline="0" noProof="0" dirty="0">
                <a:ln>
                  <a:noFill/>
                </a:ln>
                <a:solidFill>
                  <a:srgbClr val="000000"/>
                </a:solidFill>
                <a:effectLst/>
                <a:uLnTx/>
                <a:uFillTx/>
                <a:latin typeface="Agency FB" panose="020B0503020202020204" pitchFamily="34" charset="0"/>
                <a:ea typeface="+mn-ea"/>
                <a:cs typeface="+mn-cs"/>
              </a:rPr>
              <a:t>6.    Low response rate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gency FB" panose="020B0503020202020204" pitchFamily="34" charset="0"/>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gency FB" panose="020B0503020202020204" pitchFamily="34" charset="0"/>
              <a:ea typeface="+mn-ea"/>
              <a:cs typeface="+mn-cs"/>
            </a:endParaRPr>
          </a:p>
        </p:txBody>
      </p:sp>
    </p:spTree>
    <p:extLst>
      <p:ext uri="{BB962C8B-B14F-4D97-AF65-F5344CB8AC3E}">
        <p14:creationId xmlns:p14="http://schemas.microsoft.com/office/powerpoint/2010/main" val="25429479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C15EE852-24F1-4643-8082-AB45CFF2BA10}"/>
              </a:ext>
            </a:extLst>
          </p:cNvPr>
          <p:cNvSpPr>
            <a:spLocks noGrp="1"/>
          </p:cNvSpPr>
          <p:nvPr>
            <p:ph type="title"/>
          </p:nvPr>
        </p:nvSpPr>
        <p:spPr>
          <a:xfrm>
            <a:off x="550864" y="549275"/>
            <a:ext cx="3566160" cy="3384550"/>
          </a:xfrm>
        </p:spPr>
        <p:txBody>
          <a:bodyPr>
            <a:normAutofit/>
          </a:bodyPr>
          <a:lstStyle/>
          <a:p>
            <a:r>
              <a:rPr lang="en-US" dirty="0"/>
              <a:t>The way to get started is to quit talking and begin doing.</a:t>
            </a:r>
          </a:p>
        </p:txBody>
      </p:sp>
      <p:sp>
        <p:nvSpPr>
          <p:cNvPr id="15" name="Content Placeholder 14">
            <a:extLst>
              <a:ext uri="{FF2B5EF4-FFF2-40B4-BE49-F238E27FC236}">
                <a16:creationId xmlns:a16="http://schemas.microsoft.com/office/drawing/2014/main" id="{4139825C-53C7-44F4-A064-9795CECD081B}"/>
              </a:ext>
            </a:extLst>
          </p:cNvPr>
          <p:cNvSpPr>
            <a:spLocks noGrp="1"/>
          </p:cNvSpPr>
          <p:nvPr>
            <p:ph sz="quarter" idx="15"/>
          </p:nvPr>
        </p:nvSpPr>
        <p:spPr>
          <a:xfrm>
            <a:off x="550863" y="4097338"/>
            <a:ext cx="3565524" cy="2351087"/>
          </a:xfrm>
        </p:spPr>
        <p:txBody>
          <a:bodyPr/>
          <a:lstStyle/>
          <a:p>
            <a:r>
              <a:rPr lang="en-US" dirty="0"/>
              <a:t>Walt Disney</a:t>
            </a:r>
          </a:p>
          <a:p>
            <a:endParaRPr lang="en-US" dirty="0"/>
          </a:p>
        </p:txBody>
      </p:sp>
      <p:pic>
        <p:nvPicPr>
          <p:cNvPr id="18" name="Picture Placeholder 17" descr="A person drawing on a white board">
            <a:extLst>
              <a:ext uri="{FF2B5EF4-FFF2-40B4-BE49-F238E27FC236}">
                <a16:creationId xmlns:a16="http://schemas.microsoft.com/office/drawing/2014/main" id="{301557C2-9072-409B-88EC-E8577CEFCAFB}"/>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5535809" y="656633"/>
            <a:ext cx="5132388" cy="5132388"/>
          </a:xfrm>
        </p:spPr>
      </p:pic>
      <p:sp>
        <p:nvSpPr>
          <p:cNvPr id="19" name="Date Placeholder 18">
            <a:extLst>
              <a:ext uri="{FF2B5EF4-FFF2-40B4-BE49-F238E27FC236}">
                <a16:creationId xmlns:a16="http://schemas.microsoft.com/office/drawing/2014/main" id="{386DB667-0553-4FB8-B0E0-776539934AFF}"/>
              </a:ext>
            </a:extLst>
          </p:cNvPr>
          <p:cNvSpPr>
            <a:spLocks noGrp="1"/>
          </p:cNvSpPr>
          <p:nvPr>
            <p:ph type="dt" sz="half" idx="10"/>
          </p:nvPr>
        </p:nvSpPr>
        <p:spPr>
          <a:xfrm>
            <a:off x="550863" y="6507212"/>
            <a:ext cx="2628900" cy="153888"/>
          </a:xfrm>
        </p:spPr>
        <p:txBody>
          <a:bodyPr/>
          <a:lstStyle/>
          <a:p>
            <a:r>
              <a:rPr lang="en-US"/>
              <a:t>Tuesday, February 2, 20XX</a:t>
            </a:r>
            <a:endParaRPr lang="en-US" dirty="0"/>
          </a:p>
        </p:txBody>
      </p:sp>
      <p:sp>
        <p:nvSpPr>
          <p:cNvPr id="20" name="Footer Placeholder 19">
            <a:extLst>
              <a:ext uri="{FF2B5EF4-FFF2-40B4-BE49-F238E27FC236}">
                <a16:creationId xmlns:a16="http://schemas.microsoft.com/office/drawing/2014/main" id="{C77C6228-C5A8-44DC-ABD7-A22A4475D3DF}"/>
              </a:ext>
            </a:extLst>
          </p:cNvPr>
          <p:cNvSpPr>
            <a:spLocks noGrp="1"/>
          </p:cNvSpPr>
          <p:nvPr>
            <p:ph type="ftr" sz="quarter" idx="11"/>
          </p:nvPr>
        </p:nvSpPr>
        <p:spPr>
          <a:xfrm>
            <a:off x="3359150" y="6507212"/>
            <a:ext cx="6379210" cy="153888"/>
          </a:xfrm>
        </p:spPr>
        <p:txBody>
          <a:bodyPr/>
          <a:lstStyle/>
          <a:p>
            <a:r>
              <a:rPr lang="en-US"/>
              <a:t>Sample Footer Text</a:t>
            </a:r>
          </a:p>
        </p:txBody>
      </p:sp>
      <p:sp>
        <p:nvSpPr>
          <p:cNvPr id="21" name="Slide Number Placeholder 20">
            <a:extLst>
              <a:ext uri="{FF2B5EF4-FFF2-40B4-BE49-F238E27FC236}">
                <a16:creationId xmlns:a16="http://schemas.microsoft.com/office/drawing/2014/main" id="{1C563B34-DD53-4FB1-B8C2-8914E01C6365}"/>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60</a:t>
            </a:fld>
            <a:endParaRPr lang="en-US"/>
          </a:p>
        </p:txBody>
      </p:sp>
    </p:spTree>
    <p:extLst>
      <p:ext uri="{BB962C8B-B14F-4D97-AF65-F5344CB8AC3E}">
        <p14:creationId xmlns:p14="http://schemas.microsoft.com/office/powerpoint/2010/main" val="3955183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101600" y="4360362"/>
            <a:ext cx="4500562" cy="1562959"/>
          </a:xfrm>
        </p:spPr>
        <p:txBody>
          <a:bodyPr/>
          <a:lstStyle/>
          <a:p>
            <a:r>
              <a:rPr lang="en-US" dirty="0"/>
              <a:t>Summary</a:t>
            </a:r>
          </a:p>
        </p:txBody>
      </p:sp>
      <p:pic>
        <p:nvPicPr>
          <p:cNvPr id="16" name="Picture Placeholder 15" descr="Data Points Digital background">
            <a:extLst>
              <a:ext uri="{FF2B5EF4-FFF2-40B4-BE49-F238E27FC236}">
                <a16:creationId xmlns:a16="http://schemas.microsoft.com/office/drawing/2014/main" id="{361E9ADB-7377-4CF1-9AE4-AEFBDEBEEEEC}"/>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0" y="0"/>
            <a:ext cx="12192000" cy="3776472"/>
          </a:xfrm>
        </p:spPr>
      </p:pic>
      <p:sp>
        <p:nvSpPr>
          <p:cNvPr id="13" name="Content Placeholder 12">
            <a:extLst>
              <a:ext uri="{FF2B5EF4-FFF2-40B4-BE49-F238E27FC236}">
                <a16:creationId xmlns:a16="http://schemas.microsoft.com/office/drawing/2014/main" id="{C0287FEC-3826-4868-8D93-52429C6156F5}"/>
              </a:ext>
            </a:extLst>
          </p:cNvPr>
          <p:cNvSpPr>
            <a:spLocks noGrp="1"/>
          </p:cNvSpPr>
          <p:nvPr>
            <p:ph sz="quarter" idx="15"/>
          </p:nvPr>
        </p:nvSpPr>
        <p:spPr>
          <a:xfrm>
            <a:off x="4862286" y="3776472"/>
            <a:ext cx="7228114" cy="2295716"/>
          </a:xfrm>
        </p:spPr>
        <p:txBody>
          <a:bodyPr>
            <a:normAutofit/>
          </a:bodyPr>
          <a:lstStyle/>
          <a:p>
            <a:r>
              <a:rPr lang="en-US" sz="2400" dirty="0"/>
              <a:t>A questionnaire should meet the objectives of the study</a:t>
            </a:r>
          </a:p>
          <a:p>
            <a:pPr marL="1028700" lvl="1" indent="-342900">
              <a:buFont typeface="Arial" panose="020B0604020202020204" pitchFamily="34" charset="0"/>
              <a:buChar char="•"/>
            </a:pPr>
            <a:r>
              <a:rPr lang="en-US" sz="2300" dirty="0"/>
              <a:t>Complete and accurate information</a:t>
            </a:r>
          </a:p>
          <a:p>
            <a:pPr marL="1028700" lvl="1" indent="-342900">
              <a:buFont typeface="Arial" panose="020B0604020202020204" pitchFamily="34" charset="0"/>
              <a:buChar char="•"/>
            </a:pPr>
            <a:r>
              <a:rPr lang="en-US" sz="2300" dirty="0"/>
              <a:t>Easy for the respondents to respond</a:t>
            </a:r>
          </a:p>
          <a:p>
            <a:pPr marL="1028700" lvl="1" indent="-342900">
              <a:buFont typeface="Arial" panose="020B0604020202020204" pitchFamily="34" charset="0"/>
              <a:buChar char="•"/>
            </a:pPr>
            <a:r>
              <a:rPr lang="en-US" sz="2300" dirty="0"/>
              <a:t>Makes the interview concise and to the point</a:t>
            </a:r>
          </a:p>
          <a:p>
            <a:endParaRPr lang="en-US" dirty="0"/>
          </a:p>
        </p:txBody>
      </p:sp>
      <p:sp>
        <p:nvSpPr>
          <p:cNvPr id="4" name="Date Placeholder 3">
            <a:extLst>
              <a:ext uri="{FF2B5EF4-FFF2-40B4-BE49-F238E27FC236}">
                <a16:creationId xmlns:a16="http://schemas.microsoft.com/office/drawing/2014/main" id="{0C329F70-04F7-4C70-BCF8-D4371F54EF2F}"/>
              </a:ext>
            </a:extLst>
          </p:cNvPr>
          <p:cNvSpPr>
            <a:spLocks noGrp="1"/>
          </p:cNvSpPr>
          <p:nvPr>
            <p:ph type="dt" sz="half" idx="10"/>
          </p:nvPr>
        </p:nvSpPr>
        <p:spPr>
          <a:xfrm>
            <a:off x="550863" y="6507212"/>
            <a:ext cx="2628900" cy="153888"/>
          </a:xfrm>
        </p:spPr>
        <p:txBody>
          <a:bodyPr/>
          <a:lstStyle/>
          <a:p>
            <a:r>
              <a:rPr lang="en-US"/>
              <a:t>Tuesday, February 2, 20XX</a:t>
            </a:r>
            <a:endParaRPr lang="en-US" dirty="0"/>
          </a:p>
        </p:txBody>
      </p:sp>
      <p:sp>
        <p:nvSpPr>
          <p:cNvPr id="5" name="Footer Placeholder 4">
            <a:extLst>
              <a:ext uri="{FF2B5EF4-FFF2-40B4-BE49-F238E27FC236}">
                <a16:creationId xmlns:a16="http://schemas.microsoft.com/office/drawing/2014/main" id="{06A3302E-502D-4151-81C9-5FD6AF9596D6}"/>
              </a:ext>
            </a:extLst>
          </p:cNvPr>
          <p:cNvSpPr>
            <a:spLocks noGrp="1"/>
          </p:cNvSpPr>
          <p:nvPr>
            <p:ph type="ftr" sz="quarter" idx="11"/>
          </p:nvPr>
        </p:nvSpPr>
        <p:spPr>
          <a:xfrm>
            <a:off x="3359150" y="6507212"/>
            <a:ext cx="6379210" cy="153888"/>
          </a:xfrm>
        </p:spPr>
        <p:txBody>
          <a:bodyPr/>
          <a:lstStyle/>
          <a:p>
            <a:r>
              <a:rPr lang="en-US" dirty="0"/>
              <a:t>Sample Footer Text</a:t>
            </a:r>
          </a:p>
        </p:txBody>
      </p:sp>
      <p:sp>
        <p:nvSpPr>
          <p:cNvPr id="6" name="Slide Number Placeholder 5">
            <a:extLst>
              <a:ext uri="{FF2B5EF4-FFF2-40B4-BE49-F238E27FC236}">
                <a16:creationId xmlns:a16="http://schemas.microsoft.com/office/drawing/2014/main" id="{9ED907F8-C614-4D59-A03F-BF9CD5E35703}"/>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61</a:t>
            </a:fld>
            <a:endParaRPr lang="en-US"/>
          </a:p>
        </p:txBody>
      </p:sp>
    </p:spTree>
    <p:extLst>
      <p:ext uri="{BB962C8B-B14F-4D97-AF65-F5344CB8AC3E}">
        <p14:creationId xmlns:p14="http://schemas.microsoft.com/office/powerpoint/2010/main" val="35215613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F8FAEED9-1ECD-45F9-87A0-9394BAEABB79}"/>
              </a:ext>
            </a:extLst>
          </p:cNvPr>
          <p:cNvSpPr>
            <a:spLocks noGrp="1"/>
          </p:cNvSpPr>
          <p:nvPr>
            <p:ph type="ctrTitle"/>
          </p:nvPr>
        </p:nvSpPr>
        <p:spPr>
          <a:xfrm>
            <a:off x="550863" y="549275"/>
            <a:ext cx="5437187" cy="2986234"/>
          </a:xfrm>
        </p:spPr>
        <p:txBody>
          <a:bodyPr/>
          <a:lstStyle/>
          <a:p>
            <a:r>
              <a:rPr lang="en-US" dirty="0"/>
              <a:t>Thank You</a:t>
            </a:r>
          </a:p>
        </p:txBody>
      </p:sp>
      <p:sp>
        <p:nvSpPr>
          <p:cNvPr id="23" name="Subtitle 22">
            <a:extLst>
              <a:ext uri="{FF2B5EF4-FFF2-40B4-BE49-F238E27FC236}">
                <a16:creationId xmlns:a16="http://schemas.microsoft.com/office/drawing/2014/main" id="{8E5E4638-9BCB-4C2E-914F-CC868E2020D5}"/>
              </a:ext>
            </a:extLst>
          </p:cNvPr>
          <p:cNvSpPr>
            <a:spLocks noGrp="1"/>
          </p:cNvSpPr>
          <p:nvPr>
            <p:ph type="subTitle" idx="1"/>
          </p:nvPr>
        </p:nvSpPr>
        <p:spPr>
          <a:xfrm>
            <a:off x="550863" y="3827610"/>
            <a:ext cx="5437187" cy="2265216"/>
          </a:xfrm>
        </p:spPr>
        <p:txBody>
          <a:bodyPr/>
          <a:lstStyle/>
          <a:p>
            <a:r>
              <a:rPr lang="en-US" dirty="0"/>
              <a:t>Presenter name: Dr Jugindar Singh</a:t>
            </a:r>
          </a:p>
          <a:p>
            <a:r>
              <a:rPr lang="en-US" dirty="0"/>
              <a:t>Email address: jugindar.singh@apu.edu</a:t>
            </a:r>
            <a:r>
              <a:rPr lang="en-US"/>
              <a:t>.my</a:t>
            </a:r>
            <a:endParaRPr lang="en-US" dirty="0"/>
          </a:p>
        </p:txBody>
      </p:sp>
      <p:pic>
        <p:nvPicPr>
          <p:cNvPr id="27" name="Picture Placeholder 26" descr="Data Points Digital background">
            <a:extLst>
              <a:ext uri="{FF2B5EF4-FFF2-40B4-BE49-F238E27FC236}">
                <a16:creationId xmlns:a16="http://schemas.microsoft.com/office/drawing/2014/main" id="{9E660784-34E2-4CDA-926A-DDD6AAF35046}"/>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val="0"/>
              </a:ext>
            </a:extLst>
          </a:blip>
          <a:srcRect/>
          <a:stretch/>
        </p:blipFill>
        <p:spPr>
          <a:xfrm>
            <a:off x="6556248" y="548640"/>
            <a:ext cx="5084064" cy="2880360"/>
          </a:xfrm>
        </p:spPr>
      </p:pic>
      <p:pic>
        <p:nvPicPr>
          <p:cNvPr id="33" name="Picture Placeholder 32" descr="Data Points Digital background">
            <a:extLst>
              <a:ext uri="{FF2B5EF4-FFF2-40B4-BE49-F238E27FC236}">
                <a16:creationId xmlns:a16="http://schemas.microsoft.com/office/drawing/2014/main" id="{48106962-23C6-4DFE-BB3A-E5FFF03F38CE}"/>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val="0"/>
              </a:ext>
            </a:extLst>
          </a:blip>
          <a:srcRect/>
          <a:stretch/>
        </p:blipFill>
        <p:spPr>
          <a:xfrm>
            <a:off x="6556248" y="3429000"/>
            <a:ext cx="5084064" cy="2880360"/>
          </a:xfrm>
        </p:spPr>
      </p:pic>
      <p:sp>
        <p:nvSpPr>
          <p:cNvPr id="4" name="Date Placeholder 3">
            <a:extLst>
              <a:ext uri="{FF2B5EF4-FFF2-40B4-BE49-F238E27FC236}">
                <a16:creationId xmlns:a16="http://schemas.microsoft.com/office/drawing/2014/main" id="{7823E305-6365-4345-8BD1-4A31C61D96CB}"/>
              </a:ext>
            </a:extLst>
          </p:cNvPr>
          <p:cNvSpPr>
            <a:spLocks noGrp="1"/>
          </p:cNvSpPr>
          <p:nvPr>
            <p:ph type="dt" sz="half" idx="10"/>
          </p:nvPr>
        </p:nvSpPr>
        <p:spPr>
          <a:xfrm>
            <a:off x="550863" y="6507212"/>
            <a:ext cx="2628900" cy="153888"/>
          </a:xfrm>
        </p:spPr>
        <p:txBody>
          <a:bodyPr/>
          <a:lstStyle/>
          <a:p>
            <a:r>
              <a:rPr lang="en-US"/>
              <a:t>Tuesday, February 2, 20XX</a:t>
            </a:r>
          </a:p>
        </p:txBody>
      </p:sp>
      <p:sp>
        <p:nvSpPr>
          <p:cNvPr id="5" name="Footer Placeholder 4">
            <a:extLst>
              <a:ext uri="{FF2B5EF4-FFF2-40B4-BE49-F238E27FC236}">
                <a16:creationId xmlns:a16="http://schemas.microsoft.com/office/drawing/2014/main" id="{0B37A3FF-ED32-4C4A-A21F-848A3BF6F896}"/>
              </a:ext>
            </a:extLst>
          </p:cNvPr>
          <p:cNvSpPr>
            <a:spLocks noGrp="1"/>
          </p:cNvSpPr>
          <p:nvPr>
            <p:ph type="ftr" sz="quarter" idx="11"/>
          </p:nvPr>
        </p:nvSpPr>
        <p:spPr>
          <a:xfrm>
            <a:off x="3359150" y="6507212"/>
            <a:ext cx="6379210" cy="153888"/>
          </a:xfrm>
        </p:spPr>
        <p:txBody>
          <a:bodyPr/>
          <a:lstStyle/>
          <a:p>
            <a:r>
              <a:rPr lang="en-US"/>
              <a:t>Sample Footer Text</a:t>
            </a:r>
          </a:p>
        </p:txBody>
      </p:sp>
      <p:sp>
        <p:nvSpPr>
          <p:cNvPr id="6" name="Slide Number Placeholder 5">
            <a:extLst>
              <a:ext uri="{FF2B5EF4-FFF2-40B4-BE49-F238E27FC236}">
                <a16:creationId xmlns:a16="http://schemas.microsoft.com/office/drawing/2014/main" id="{36E60F23-FB58-4EF8-82FD-E86CED25FDD4}"/>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62</a:t>
            </a:fld>
            <a:endParaRPr lang="en-US"/>
          </a:p>
        </p:txBody>
      </p:sp>
    </p:spTree>
    <p:extLst>
      <p:ext uri="{BB962C8B-B14F-4D97-AF65-F5344CB8AC3E}">
        <p14:creationId xmlns:p14="http://schemas.microsoft.com/office/powerpoint/2010/main" val="3247798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044363" cy="609600"/>
          </a:xfrm>
        </p:spPr>
        <p:txBody>
          <a:bodyPr>
            <a:noAutofit/>
          </a:bodyPr>
          <a:lstStyle/>
          <a:p>
            <a:r>
              <a:rPr lang="en-GB" b="1" dirty="0">
                <a:solidFill>
                  <a:srgbClr val="FF0000"/>
                </a:solidFill>
              </a:rPr>
              <a:t>Types of questionnaire</a:t>
            </a:r>
          </a:p>
        </p:txBody>
      </p:sp>
      <p:sp>
        <p:nvSpPr>
          <p:cNvPr id="4" name="TextBox 3"/>
          <p:cNvSpPr txBox="1"/>
          <p:nvPr/>
        </p:nvSpPr>
        <p:spPr>
          <a:xfrm>
            <a:off x="0" y="6293070"/>
            <a:ext cx="12192000" cy="461665"/>
          </a:xfrm>
          <a:prstGeom prst="rect">
            <a:avLst/>
          </a:prstGeom>
          <a:solidFill>
            <a:srgbClr val="0070C0"/>
          </a:solidFill>
          <a:ln>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Gill Sans MT" panose="020B0502020104020203"/>
                <a:ea typeface="+mn-ea"/>
                <a:cs typeface="+mn-cs"/>
              </a:rPr>
              <a:t>Questionnaire format depends on strategy for data collection</a:t>
            </a:r>
          </a:p>
        </p:txBody>
      </p:sp>
      <p:sp>
        <p:nvSpPr>
          <p:cNvPr id="3" name="Footer Placeholder 2"/>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Gill Sans MT" panose="020B0502020104020203"/>
                <a:ea typeface="+mn-ea"/>
                <a:cs typeface="+mn-cs"/>
              </a:rPr>
              <a:t>Dr Jugindar Singh</a:t>
            </a:r>
          </a:p>
        </p:txBody>
      </p:sp>
      <p:pic>
        <p:nvPicPr>
          <p:cNvPr id="7" name="Picture 6">
            <a:extLst>
              <a:ext uri="{FF2B5EF4-FFF2-40B4-BE49-F238E27FC236}">
                <a16:creationId xmlns:a16="http://schemas.microsoft.com/office/drawing/2014/main" id="{8A4D9412-50E1-4622-A6EE-CB99E6F1009F}"/>
              </a:ext>
            </a:extLst>
          </p:cNvPr>
          <p:cNvPicPr>
            <a:picLocks noChangeAspect="1"/>
          </p:cNvPicPr>
          <p:nvPr/>
        </p:nvPicPr>
        <p:blipFill>
          <a:blip r:embed="rId3"/>
          <a:stretch>
            <a:fillRect/>
          </a:stretch>
        </p:blipFill>
        <p:spPr>
          <a:xfrm>
            <a:off x="11997" y="1219200"/>
            <a:ext cx="4994031" cy="4255179"/>
          </a:xfrm>
          <a:prstGeom prst="rect">
            <a:avLst/>
          </a:prstGeom>
        </p:spPr>
      </p:pic>
      <p:sp>
        <p:nvSpPr>
          <p:cNvPr id="10" name="TextBox 9">
            <a:extLst>
              <a:ext uri="{FF2B5EF4-FFF2-40B4-BE49-F238E27FC236}">
                <a16:creationId xmlns:a16="http://schemas.microsoft.com/office/drawing/2014/main" id="{EB198CD1-5914-48EA-B106-0A7205665F38}"/>
              </a:ext>
            </a:extLst>
          </p:cNvPr>
          <p:cNvSpPr txBox="1"/>
          <p:nvPr/>
        </p:nvSpPr>
        <p:spPr>
          <a:xfrm>
            <a:off x="8458200" y="6057780"/>
            <a:ext cx="28353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srgbClr val="000000"/>
                </a:solidFill>
                <a:effectLst/>
                <a:uLnTx/>
                <a:uFillTx/>
                <a:latin typeface="Gill Sans MT" panose="020B0502020104020203"/>
                <a:ea typeface="+mn-ea"/>
                <a:cs typeface="+mn-cs"/>
              </a:rPr>
              <a:t>Source; Saunders et al., 2016</a:t>
            </a:r>
          </a:p>
        </p:txBody>
      </p:sp>
      <p:sp>
        <p:nvSpPr>
          <p:cNvPr id="9" name="TextBox 8">
            <a:extLst>
              <a:ext uri="{FF2B5EF4-FFF2-40B4-BE49-F238E27FC236}">
                <a16:creationId xmlns:a16="http://schemas.microsoft.com/office/drawing/2014/main" id="{58C43E72-5A1D-403B-BA2B-8611ABDCD56F}"/>
              </a:ext>
            </a:extLst>
          </p:cNvPr>
          <p:cNvSpPr txBox="1"/>
          <p:nvPr/>
        </p:nvSpPr>
        <p:spPr>
          <a:xfrm>
            <a:off x="5006028" y="609600"/>
            <a:ext cx="7185972" cy="5693866"/>
          </a:xfrm>
          <a:prstGeom prst="rect">
            <a:avLst/>
          </a:prstGeom>
          <a:no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Gill Sans MT" panose="020B0502020104020203"/>
                <a:ea typeface="+mn-ea"/>
                <a:cs typeface="+mn-cs"/>
              </a:rPr>
              <a:t>The design of a questionnaire differs according to how it is delivered, returned or collected and the amount of contact with the respondents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Gill Sans MT" panose="020B0502020104020203"/>
                <a:ea typeface="+mn-ea"/>
                <a:cs typeface="+mn-cs"/>
              </a:rPr>
              <a:t>Self-completed questionnaires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Gill Sans MT" panose="020B0502020104020203"/>
                <a:ea typeface="+mn-ea"/>
                <a:cs typeface="+mn-cs"/>
              </a:rPr>
              <a:t>Usually completed by the respondents and are often referred to as surveys – Internet, direct delivery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Gill Sans MT" panose="020B0502020104020203"/>
                <a:ea typeface="+mn-ea"/>
                <a:cs typeface="+mn-cs"/>
              </a:rPr>
              <a:t>Interviewer-completed questionnaires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Gill Sans MT" panose="020B0502020104020203"/>
                <a:ea typeface="+mn-ea"/>
                <a:cs typeface="+mn-cs"/>
              </a:rPr>
              <a:t>Are recorded by the interviewer on the basis 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Gill Sans MT" panose="020B0502020104020203"/>
                <a:ea typeface="+mn-ea"/>
                <a:cs typeface="+mn-cs"/>
              </a:rPr>
              <a:t>each respondent’s answers.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Gill Sans MT" panose="020B0502020104020203"/>
                <a:ea typeface="+mn-ea"/>
                <a:cs typeface="+mn-cs"/>
              </a:rPr>
              <a:t>Include face to face and telephone/Skype interviews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Gill Sans MT" panose="020B0502020104020203"/>
                <a:ea typeface="+mn-ea"/>
                <a:cs typeface="+mn-cs"/>
              </a:rPr>
              <a:t>Structured Interviews</a:t>
            </a:r>
            <a:endParaRPr kumimoji="0" lang="en-MY" sz="2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7391972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348E53C0-078D-4779-9F0A-00F8AC6CD4F1}"/>
              </a:ext>
            </a:extLst>
          </p:cNvPr>
          <p:cNvSpPr>
            <a:spLocks noGrp="1" noChangeArrowheads="1"/>
          </p:cNvSpPr>
          <p:nvPr>
            <p:ph type="title"/>
          </p:nvPr>
        </p:nvSpPr>
        <p:spPr>
          <a:xfrm>
            <a:off x="228600" y="36342"/>
            <a:ext cx="11841480" cy="720896"/>
          </a:xfrm>
        </p:spPr>
        <p:txBody>
          <a:bodyPr/>
          <a:lstStyle/>
          <a:p>
            <a:r>
              <a:rPr lang="en-US" altLang="en-US" dirty="0">
                <a:solidFill>
                  <a:srgbClr val="FF0000"/>
                </a:solidFill>
                <a:latin typeface="Arial" panose="020B0604020202020204" pitchFamily="34" charset="0"/>
                <a:ea typeface="ＭＳ Ｐゴシック" panose="020B0600070205080204" pitchFamily="34" charset="-128"/>
              </a:rPr>
              <a:t>Choice of Questionnaire</a:t>
            </a:r>
          </a:p>
        </p:txBody>
      </p:sp>
      <p:sp>
        <p:nvSpPr>
          <p:cNvPr id="21507" name="Rectangle 3">
            <a:extLst>
              <a:ext uri="{FF2B5EF4-FFF2-40B4-BE49-F238E27FC236}">
                <a16:creationId xmlns:a16="http://schemas.microsoft.com/office/drawing/2014/main" id="{3474EF6E-43BA-4FE0-B53F-AB86311D57B1}"/>
              </a:ext>
            </a:extLst>
          </p:cNvPr>
          <p:cNvSpPr>
            <a:spLocks noGrp="1" noChangeArrowheads="1"/>
          </p:cNvSpPr>
          <p:nvPr>
            <p:ph type="body" idx="1"/>
          </p:nvPr>
        </p:nvSpPr>
        <p:spPr>
          <a:xfrm>
            <a:off x="121920" y="741190"/>
            <a:ext cx="8064819" cy="6080467"/>
          </a:xfrm>
        </p:spPr>
        <p:txBody>
          <a:bodyPr>
            <a:normAutofit/>
          </a:bodyPr>
          <a:lstStyle/>
          <a:p>
            <a:pPr marL="514350" indent="-514350">
              <a:spcBef>
                <a:spcPts val="0"/>
              </a:spcBef>
              <a:buFont typeface="+mj-lt"/>
              <a:buAutoNum type="arabicPeriod"/>
            </a:pPr>
            <a:r>
              <a:rPr lang="en-US" altLang="en-US" sz="2400" b="1" dirty="0">
                <a:solidFill>
                  <a:srgbClr val="FF0000"/>
                </a:solidFill>
                <a:latin typeface="Arial" panose="020B0604020202020204" pitchFamily="34" charset="0"/>
                <a:ea typeface="ＭＳ Ｐゴシック" panose="020B0600070205080204" pitchFamily="34" charset="-128"/>
              </a:rPr>
              <a:t>Characteristics of the respondents</a:t>
            </a:r>
          </a:p>
          <a:p>
            <a:pPr marL="0" indent="0">
              <a:spcBef>
                <a:spcPts val="0"/>
              </a:spcBef>
              <a:buNone/>
            </a:pPr>
            <a:r>
              <a:rPr lang="en-US" altLang="en-US" sz="2400" dirty="0">
                <a:solidFill>
                  <a:srgbClr val="FF0000"/>
                </a:solidFill>
                <a:latin typeface="Arial" panose="020B0604020202020204" pitchFamily="34" charset="0"/>
                <a:ea typeface="ＭＳ Ｐゴシック" panose="020B0600070205080204" pitchFamily="34" charset="-128"/>
              </a:rPr>
              <a:t>      </a:t>
            </a:r>
            <a:r>
              <a:rPr lang="en-US" altLang="en-US" sz="2400" dirty="0" err="1">
                <a:solidFill>
                  <a:srgbClr val="002060"/>
                </a:solidFill>
                <a:latin typeface="Arial" panose="020B0604020202020204" pitchFamily="34" charset="0"/>
                <a:ea typeface="ＭＳ Ｐゴシック" panose="020B0600070205080204" pitchFamily="34" charset="-128"/>
              </a:rPr>
              <a:t>Eg</a:t>
            </a:r>
            <a:r>
              <a:rPr lang="en-US" altLang="en-US" sz="2400" dirty="0">
                <a:solidFill>
                  <a:srgbClr val="002060"/>
                </a:solidFill>
                <a:latin typeface="Arial" panose="020B0604020202020204" pitchFamily="34" charset="0"/>
                <a:ea typeface="ＭＳ Ｐゴシック" panose="020B0600070205080204" pitchFamily="34" charset="-128"/>
              </a:rPr>
              <a:t>: Students/professionals/Internet savvy</a:t>
            </a:r>
          </a:p>
          <a:p>
            <a:pPr marL="457200" indent="-457200">
              <a:spcBef>
                <a:spcPts val="0"/>
              </a:spcBef>
              <a:buAutoNum type="arabicPeriod" startAt="2"/>
            </a:pPr>
            <a:r>
              <a:rPr lang="en-US" altLang="en-US" sz="2400" b="1" dirty="0">
                <a:solidFill>
                  <a:srgbClr val="FF0000"/>
                </a:solidFill>
                <a:latin typeface="Arial" panose="020B0604020202020204" pitchFamily="34" charset="0"/>
                <a:ea typeface="ＭＳ Ｐゴシック" panose="020B0600070205080204" pitchFamily="34" charset="-128"/>
              </a:rPr>
              <a:t>Importance of reaching a particular person</a:t>
            </a:r>
          </a:p>
          <a:p>
            <a:pPr marL="0" indent="0">
              <a:spcBef>
                <a:spcPts val="0"/>
              </a:spcBef>
              <a:buNone/>
            </a:pPr>
            <a:r>
              <a:rPr lang="en-US" altLang="en-US" sz="2400" dirty="0">
                <a:solidFill>
                  <a:srgbClr val="002060"/>
                </a:solidFill>
                <a:latin typeface="Arial" panose="020B0604020202020204" pitchFamily="34" charset="0"/>
                <a:ea typeface="ＭＳ Ｐゴシック" panose="020B0600070205080204" pitchFamily="34" charset="-128"/>
              </a:rPr>
              <a:t>     </a:t>
            </a:r>
            <a:r>
              <a:rPr lang="en-US" altLang="en-US" sz="2400" dirty="0" err="1">
                <a:solidFill>
                  <a:srgbClr val="002060"/>
                </a:solidFill>
                <a:latin typeface="Arial" panose="020B0604020202020204" pitchFamily="34" charset="0"/>
                <a:ea typeface="ＭＳ Ｐゴシック" panose="020B0600070205080204" pitchFamily="34" charset="-128"/>
              </a:rPr>
              <a:t>Eg</a:t>
            </a:r>
            <a:r>
              <a:rPr lang="en-US" altLang="en-US" sz="2400" dirty="0">
                <a:solidFill>
                  <a:srgbClr val="002060"/>
                </a:solidFill>
                <a:latin typeface="Arial" panose="020B0604020202020204" pitchFamily="34" charset="0"/>
                <a:ea typeface="ＭＳ Ｐゴシック" panose="020B0600070205080204" pitchFamily="34" charset="-128"/>
              </a:rPr>
              <a:t>: Higher with e-mail OR Telephone Interview</a:t>
            </a:r>
          </a:p>
          <a:p>
            <a:pPr marL="0" indent="0">
              <a:spcBef>
                <a:spcPts val="0"/>
              </a:spcBef>
              <a:buNone/>
            </a:pPr>
            <a:r>
              <a:rPr lang="en-US" altLang="en-US" sz="2400" dirty="0">
                <a:solidFill>
                  <a:srgbClr val="FF0000"/>
                </a:solidFill>
                <a:latin typeface="Arial" panose="020B0604020202020204" pitchFamily="34" charset="0"/>
                <a:ea typeface="ＭＳ Ｐゴシック" panose="020B0600070205080204" pitchFamily="34" charset="-128"/>
              </a:rPr>
              <a:t>3.  </a:t>
            </a:r>
            <a:r>
              <a:rPr lang="en-US" altLang="en-US" sz="2400" b="1" dirty="0">
                <a:solidFill>
                  <a:srgbClr val="FF0000"/>
                </a:solidFill>
                <a:latin typeface="Arial" panose="020B0604020202020204" pitchFamily="34" charset="0"/>
                <a:ea typeface="ＭＳ Ｐゴシック" panose="020B0600070205080204" pitchFamily="34" charset="-128"/>
              </a:rPr>
              <a:t>Sample size and response rate</a:t>
            </a:r>
          </a:p>
          <a:p>
            <a:pPr marL="0" indent="0">
              <a:spcBef>
                <a:spcPts val="0"/>
              </a:spcBef>
              <a:buNone/>
            </a:pPr>
            <a:r>
              <a:rPr lang="en-US" altLang="en-US" sz="2400" dirty="0">
                <a:solidFill>
                  <a:srgbClr val="002060"/>
                </a:solidFill>
                <a:latin typeface="Arial" panose="020B0604020202020204" pitchFamily="34" charset="0"/>
                <a:ea typeface="ＭＳ Ｐゴシック" panose="020B0600070205080204" pitchFamily="34" charset="-128"/>
              </a:rPr>
              <a:t>      </a:t>
            </a:r>
            <a:r>
              <a:rPr lang="en-US" altLang="en-US" sz="2400" dirty="0" err="1">
                <a:solidFill>
                  <a:srgbClr val="002060"/>
                </a:solidFill>
                <a:latin typeface="Arial" panose="020B0604020202020204" pitchFamily="34" charset="0"/>
                <a:ea typeface="ＭＳ Ｐゴシック" panose="020B0600070205080204" pitchFamily="34" charset="-128"/>
              </a:rPr>
              <a:t>Eg</a:t>
            </a:r>
            <a:r>
              <a:rPr lang="en-US" altLang="en-US" sz="2400" dirty="0">
                <a:solidFill>
                  <a:srgbClr val="002060"/>
                </a:solidFill>
                <a:latin typeface="Arial" panose="020B0604020202020204" pitchFamily="34" charset="0"/>
                <a:ea typeface="ＭＳ Ｐゴシック" panose="020B0600070205080204" pitchFamily="34" charset="-128"/>
              </a:rPr>
              <a:t>: large and dispersed – use internet </a:t>
            </a:r>
          </a:p>
          <a:p>
            <a:pPr marL="0" indent="0">
              <a:spcBef>
                <a:spcPts val="0"/>
              </a:spcBef>
              <a:buNone/>
            </a:pPr>
            <a:r>
              <a:rPr lang="en-US" altLang="en-US" sz="2400" dirty="0">
                <a:solidFill>
                  <a:srgbClr val="002060"/>
                </a:solidFill>
                <a:latin typeface="Arial" panose="020B0604020202020204" pitchFamily="34" charset="0"/>
                <a:ea typeface="ＭＳ Ｐゴシック" panose="020B0600070205080204" pitchFamily="34" charset="-128"/>
              </a:rPr>
              <a:t>       </a:t>
            </a:r>
            <a:r>
              <a:rPr lang="en-US" altLang="en-US" dirty="0">
                <a:solidFill>
                  <a:srgbClr val="002060"/>
                </a:solidFill>
                <a:latin typeface="Arial" panose="020B0604020202020204" pitchFamily="34" charset="0"/>
                <a:ea typeface="ＭＳ Ｐゴシック" panose="020B0600070205080204" pitchFamily="34" charset="-128"/>
              </a:rPr>
              <a:t>Response rate low, 30–50% within </a:t>
            </a:r>
            <a:r>
              <a:rPr lang="en-US" altLang="en-US" dirty="0" err="1">
                <a:solidFill>
                  <a:srgbClr val="002060"/>
                </a:solidFill>
                <a:latin typeface="Arial" panose="020B0604020202020204" pitchFamily="34" charset="0"/>
                <a:ea typeface="ＭＳ Ｐゴシック" panose="020B0600070205080204" pitchFamily="34" charset="-128"/>
              </a:rPr>
              <a:t>organisations</a:t>
            </a:r>
            <a:r>
              <a:rPr lang="en-US" altLang="en-US" dirty="0">
                <a:solidFill>
                  <a:srgbClr val="002060"/>
                </a:solidFill>
                <a:latin typeface="Arial" panose="020B0604020202020204" pitchFamily="34" charset="0"/>
                <a:ea typeface="ＭＳ Ｐゴシック" panose="020B0600070205080204" pitchFamily="34" charset="-128"/>
              </a:rPr>
              <a:t>, or 10% or lower</a:t>
            </a:r>
          </a:p>
          <a:p>
            <a:pPr marL="457200" indent="-457200">
              <a:spcBef>
                <a:spcPts val="0"/>
              </a:spcBef>
              <a:buAutoNum type="arabicPeriod" startAt="4"/>
            </a:pPr>
            <a:r>
              <a:rPr lang="en-US" altLang="en-US" sz="2400" b="1" dirty="0">
                <a:solidFill>
                  <a:srgbClr val="FF0000"/>
                </a:solidFill>
                <a:latin typeface="Arial" panose="020B0604020202020204" pitchFamily="34" charset="0"/>
                <a:ea typeface="ＭＳ Ｐゴシック" panose="020B0600070205080204" pitchFamily="34" charset="-128"/>
              </a:rPr>
              <a:t>Types of question </a:t>
            </a:r>
          </a:p>
          <a:p>
            <a:pPr marL="0" indent="0">
              <a:spcBef>
                <a:spcPts val="0"/>
              </a:spcBef>
              <a:buNone/>
            </a:pPr>
            <a:r>
              <a:rPr lang="en-US" altLang="en-US" sz="2400" dirty="0">
                <a:solidFill>
                  <a:srgbClr val="FF0000"/>
                </a:solidFill>
                <a:latin typeface="Arial" panose="020B0604020202020204" pitchFamily="34" charset="0"/>
                <a:ea typeface="ＭＳ Ｐゴシック" panose="020B0600070205080204" pitchFamily="34" charset="-128"/>
              </a:rPr>
              <a:t>      </a:t>
            </a:r>
            <a:r>
              <a:rPr lang="en-US" altLang="en-US" sz="2400" dirty="0" err="1">
                <a:solidFill>
                  <a:srgbClr val="002060"/>
                </a:solidFill>
                <a:latin typeface="Arial" panose="020B0604020202020204" pitchFamily="34" charset="0"/>
                <a:ea typeface="ＭＳ Ｐゴシック" panose="020B0600070205080204" pitchFamily="34" charset="-128"/>
              </a:rPr>
              <a:t>Eg</a:t>
            </a:r>
            <a:r>
              <a:rPr lang="en-US" altLang="en-US" sz="2400" dirty="0">
                <a:solidFill>
                  <a:srgbClr val="002060"/>
                </a:solidFill>
                <a:latin typeface="Arial" panose="020B0604020202020204" pitchFamily="34" charset="0"/>
                <a:ea typeface="ＭＳ Ｐゴシック" panose="020B0600070205080204" pitchFamily="34" charset="-128"/>
              </a:rPr>
              <a:t>: Closed question or Open questions</a:t>
            </a:r>
          </a:p>
          <a:p>
            <a:pPr marL="457200" indent="-457200">
              <a:spcBef>
                <a:spcPts val="0"/>
              </a:spcBef>
              <a:buAutoNum type="arabicPeriod" startAt="5"/>
            </a:pPr>
            <a:r>
              <a:rPr lang="en-US" altLang="en-US" sz="2400" b="1" dirty="0">
                <a:solidFill>
                  <a:srgbClr val="FF0000"/>
                </a:solidFill>
                <a:latin typeface="Arial" panose="020B0604020202020204" pitchFamily="34" charset="0"/>
                <a:ea typeface="ＭＳ Ｐゴシック" panose="020B0600070205080204" pitchFamily="34" charset="-128"/>
              </a:rPr>
              <a:t>Number of questions</a:t>
            </a:r>
          </a:p>
          <a:p>
            <a:pPr marL="0" indent="0">
              <a:spcBef>
                <a:spcPts val="0"/>
              </a:spcBef>
              <a:buNone/>
            </a:pPr>
            <a:r>
              <a:rPr lang="en-US" altLang="en-US" sz="2400" dirty="0">
                <a:solidFill>
                  <a:srgbClr val="FF0000"/>
                </a:solidFill>
                <a:latin typeface="Arial" panose="020B0604020202020204" pitchFamily="34" charset="0"/>
                <a:ea typeface="ＭＳ Ｐゴシック" panose="020B0600070205080204" pitchFamily="34" charset="-128"/>
              </a:rPr>
              <a:t>     </a:t>
            </a:r>
            <a:r>
              <a:rPr lang="en-US" altLang="en-US" sz="2400" dirty="0" err="1">
                <a:solidFill>
                  <a:srgbClr val="002060"/>
                </a:solidFill>
                <a:latin typeface="Arial" panose="020B0604020202020204" pitchFamily="34" charset="0"/>
                <a:ea typeface="ＭＳ Ｐゴシック" panose="020B0600070205080204" pitchFamily="34" charset="-128"/>
              </a:rPr>
              <a:t>Eg</a:t>
            </a:r>
            <a:r>
              <a:rPr lang="en-US" altLang="en-US" sz="2400" dirty="0">
                <a:solidFill>
                  <a:srgbClr val="002060"/>
                </a:solidFill>
                <a:latin typeface="Arial" panose="020B0604020202020204" pitchFamily="34" charset="0"/>
                <a:ea typeface="ＭＳ Ｐゴシック" panose="020B0600070205080204" pitchFamily="34" charset="-128"/>
              </a:rPr>
              <a:t>: Equivalent of 6–8 A4 pages – use self administered</a:t>
            </a:r>
          </a:p>
          <a:p>
            <a:pPr marL="0" indent="0">
              <a:spcBef>
                <a:spcPts val="0"/>
              </a:spcBef>
              <a:buNone/>
            </a:pPr>
            <a:r>
              <a:rPr lang="en-US" altLang="en-US" sz="2400" dirty="0">
                <a:solidFill>
                  <a:srgbClr val="002060"/>
                </a:solidFill>
                <a:latin typeface="Arial" panose="020B0604020202020204" pitchFamily="34" charset="0"/>
                <a:ea typeface="ＭＳ Ｐゴシック" panose="020B0600070205080204" pitchFamily="34" charset="-128"/>
              </a:rPr>
              <a:t>          </a:t>
            </a:r>
            <a:r>
              <a:rPr lang="en-US" altLang="en-US" dirty="0">
                <a:solidFill>
                  <a:srgbClr val="002060"/>
                </a:solidFill>
                <a:latin typeface="Arial" panose="020B0604020202020204" pitchFamily="34" charset="0"/>
                <a:ea typeface="ＭＳ Ｐゴシック" panose="020B0600070205080204" pitchFamily="34" charset="-128"/>
              </a:rPr>
              <a:t>Longer questionnaires are best presented face-to-face</a:t>
            </a:r>
            <a:endParaRPr lang="en-US" altLang="en-US" sz="2400" dirty="0">
              <a:solidFill>
                <a:srgbClr val="002060"/>
              </a:solidFill>
              <a:latin typeface="Arial" panose="020B0604020202020204" pitchFamily="34" charset="0"/>
              <a:ea typeface="ＭＳ Ｐゴシック" panose="020B0600070205080204" pitchFamily="34" charset="-128"/>
            </a:endParaRPr>
          </a:p>
          <a:p>
            <a:pPr marL="0" indent="0">
              <a:spcBef>
                <a:spcPts val="0"/>
              </a:spcBef>
              <a:buNone/>
            </a:pPr>
            <a:endParaRPr lang="en-US" altLang="en-US" sz="2400" dirty="0">
              <a:latin typeface="Arial" panose="020B0604020202020204" pitchFamily="34" charset="0"/>
              <a:ea typeface="ＭＳ Ｐゴシック" panose="020B0600070205080204" pitchFamily="34" charset="-128"/>
            </a:endParaRPr>
          </a:p>
        </p:txBody>
      </p:sp>
      <p:pic>
        <p:nvPicPr>
          <p:cNvPr id="2" name="Picture 1">
            <a:extLst>
              <a:ext uri="{FF2B5EF4-FFF2-40B4-BE49-F238E27FC236}">
                <a16:creationId xmlns:a16="http://schemas.microsoft.com/office/drawing/2014/main" id="{58E240C8-0EBB-40C6-AD56-E3BF154BA169}"/>
              </a:ext>
            </a:extLst>
          </p:cNvPr>
          <p:cNvPicPr>
            <a:picLocks noChangeAspect="1"/>
          </p:cNvPicPr>
          <p:nvPr/>
        </p:nvPicPr>
        <p:blipFill>
          <a:blip r:embed="rId2"/>
          <a:stretch>
            <a:fillRect/>
          </a:stretch>
        </p:blipFill>
        <p:spPr>
          <a:xfrm>
            <a:off x="8308658" y="757238"/>
            <a:ext cx="3883342" cy="5566117"/>
          </a:xfrm>
          <a:prstGeom prst="rect">
            <a:avLst/>
          </a:prstGeom>
        </p:spPr>
      </p:pic>
    </p:spTree>
    <p:extLst>
      <p:ext uri="{BB962C8B-B14F-4D97-AF65-F5344CB8AC3E}">
        <p14:creationId xmlns:p14="http://schemas.microsoft.com/office/powerpoint/2010/main" val="23073739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348E53C0-078D-4779-9F0A-00F8AC6CD4F1}"/>
              </a:ext>
            </a:extLst>
          </p:cNvPr>
          <p:cNvSpPr>
            <a:spLocks noGrp="1" noChangeArrowheads="1"/>
          </p:cNvSpPr>
          <p:nvPr>
            <p:ph type="title"/>
          </p:nvPr>
        </p:nvSpPr>
        <p:spPr>
          <a:xfrm>
            <a:off x="0" y="36342"/>
            <a:ext cx="12070080" cy="1219200"/>
          </a:xfrm>
        </p:spPr>
        <p:txBody>
          <a:bodyPr/>
          <a:lstStyle/>
          <a:p>
            <a:r>
              <a:rPr lang="en-US" altLang="en-US" b="1" dirty="0">
                <a:solidFill>
                  <a:srgbClr val="FF0000"/>
                </a:solidFill>
                <a:latin typeface="Arial" panose="020B0604020202020204" pitchFamily="34" charset="0"/>
                <a:ea typeface="ＭＳ Ｐゴシック" panose="020B0600070205080204" pitchFamily="34" charset="-128"/>
              </a:rPr>
              <a:t>Criteria for Choosing a Good Instrument  </a:t>
            </a:r>
          </a:p>
        </p:txBody>
      </p:sp>
      <p:sp>
        <p:nvSpPr>
          <p:cNvPr id="21507" name="Rectangle 3">
            <a:extLst>
              <a:ext uri="{FF2B5EF4-FFF2-40B4-BE49-F238E27FC236}">
                <a16:creationId xmlns:a16="http://schemas.microsoft.com/office/drawing/2014/main" id="{3474EF6E-43BA-4FE0-B53F-AB86311D57B1}"/>
              </a:ext>
            </a:extLst>
          </p:cNvPr>
          <p:cNvSpPr>
            <a:spLocks noGrp="1" noChangeArrowheads="1"/>
          </p:cNvSpPr>
          <p:nvPr>
            <p:ph type="body" idx="1"/>
          </p:nvPr>
        </p:nvSpPr>
        <p:spPr>
          <a:xfrm>
            <a:off x="0" y="1255542"/>
            <a:ext cx="8186738" cy="5566116"/>
          </a:xfrm>
        </p:spPr>
        <p:txBody>
          <a:bodyPr>
            <a:normAutofit/>
          </a:bodyPr>
          <a:lstStyle/>
          <a:p>
            <a:pPr marL="514350" indent="-514350">
              <a:buFont typeface="+mj-lt"/>
              <a:buAutoNum type="arabicPeriod"/>
            </a:pPr>
            <a:r>
              <a:rPr lang="en-US" altLang="en-US" sz="2800" dirty="0">
                <a:latin typeface="Arial" panose="020B0604020202020204" pitchFamily="34" charset="0"/>
                <a:ea typeface="ＭＳ Ｐゴシック" panose="020B0600070205080204" pitchFamily="34" charset="-128"/>
              </a:rPr>
              <a:t>Have </a:t>
            </a:r>
            <a:r>
              <a:rPr lang="en-US" altLang="en-US" sz="2800" dirty="0">
                <a:solidFill>
                  <a:srgbClr val="FF0000"/>
                </a:solidFill>
                <a:latin typeface="Arial" panose="020B0604020202020204" pitchFamily="34" charset="0"/>
                <a:ea typeface="ＭＳ Ｐゴシック" panose="020B0600070205080204" pitchFamily="34" charset="-128"/>
              </a:rPr>
              <a:t>authors developed the instrument recently</a:t>
            </a:r>
            <a:r>
              <a:rPr lang="en-US" altLang="en-US" sz="2800" dirty="0">
                <a:latin typeface="Arial" panose="020B0604020202020204" pitchFamily="34" charset="0"/>
                <a:ea typeface="ＭＳ Ｐゴシック" panose="020B0600070205080204" pitchFamily="34" charset="-128"/>
              </a:rPr>
              <a:t>?</a:t>
            </a:r>
          </a:p>
          <a:p>
            <a:pPr marL="514350" indent="-514350">
              <a:buFont typeface="+mj-lt"/>
              <a:buAutoNum type="arabicPeriod"/>
            </a:pPr>
            <a:r>
              <a:rPr lang="en-US" altLang="en-US" sz="2800" dirty="0">
                <a:latin typeface="Arial" panose="020B0604020202020204" pitchFamily="34" charset="0"/>
                <a:ea typeface="ＭＳ Ｐゴシック" panose="020B0600070205080204" pitchFamily="34" charset="-128"/>
              </a:rPr>
              <a:t>Is the instrument </a:t>
            </a:r>
            <a:r>
              <a:rPr lang="en-US" altLang="en-US" sz="2800" dirty="0">
                <a:solidFill>
                  <a:srgbClr val="FF0000"/>
                </a:solidFill>
                <a:latin typeface="Arial" panose="020B0604020202020204" pitchFamily="34" charset="0"/>
                <a:ea typeface="ＭＳ Ｐゴシック" panose="020B0600070205080204" pitchFamily="34" charset="-128"/>
              </a:rPr>
              <a:t>widely cited </a:t>
            </a:r>
            <a:r>
              <a:rPr lang="en-US" altLang="en-US" sz="2800" dirty="0">
                <a:latin typeface="Arial" panose="020B0604020202020204" pitchFamily="34" charset="0"/>
                <a:ea typeface="ＭＳ Ｐゴシック" panose="020B0600070205080204" pitchFamily="34" charset="-128"/>
              </a:rPr>
              <a:t>by other authors? </a:t>
            </a:r>
          </a:p>
          <a:p>
            <a:pPr marL="514350" indent="-514350">
              <a:buFont typeface="+mj-lt"/>
              <a:buAutoNum type="arabicPeriod"/>
            </a:pPr>
            <a:r>
              <a:rPr lang="en-US" altLang="en-US" sz="2800" dirty="0">
                <a:latin typeface="Arial" panose="020B0604020202020204" pitchFamily="34" charset="0"/>
                <a:ea typeface="ＭＳ Ｐゴシック" panose="020B0600070205080204" pitchFamily="34" charset="-128"/>
              </a:rPr>
              <a:t>Are </a:t>
            </a:r>
            <a:r>
              <a:rPr lang="en-US" altLang="en-US" sz="2800" dirty="0">
                <a:solidFill>
                  <a:srgbClr val="FF0000"/>
                </a:solidFill>
                <a:latin typeface="Arial" panose="020B0604020202020204" pitchFamily="34" charset="0"/>
                <a:ea typeface="ＭＳ Ｐゴシック" panose="020B0600070205080204" pitchFamily="34" charset="-128"/>
              </a:rPr>
              <a:t>reviews available </a:t>
            </a:r>
            <a:r>
              <a:rPr lang="en-US" altLang="en-US" sz="2800" dirty="0">
                <a:latin typeface="Arial" panose="020B0604020202020204" pitchFamily="34" charset="0"/>
                <a:ea typeface="ＭＳ Ｐゴシック" panose="020B0600070205080204" pitchFamily="34" charset="-128"/>
              </a:rPr>
              <a:t>for the instrument? </a:t>
            </a:r>
          </a:p>
          <a:p>
            <a:pPr marL="514350" indent="-514350">
              <a:buFont typeface="+mj-lt"/>
              <a:buAutoNum type="arabicPeriod"/>
            </a:pPr>
            <a:r>
              <a:rPr lang="en-US" altLang="en-US" sz="2800" dirty="0">
                <a:latin typeface="Arial" panose="020B0604020202020204" pitchFamily="34" charset="0"/>
                <a:ea typeface="ＭＳ Ｐゴシック" panose="020B0600070205080204" pitchFamily="34" charset="-128"/>
              </a:rPr>
              <a:t>Does the procedure for recording data fit the research </a:t>
            </a:r>
            <a:r>
              <a:rPr lang="en-US" altLang="en-US" sz="2800" dirty="0">
                <a:solidFill>
                  <a:srgbClr val="FF0000"/>
                </a:solidFill>
                <a:latin typeface="Arial" panose="020B0604020202020204" pitchFamily="34" charset="0"/>
                <a:ea typeface="ＭＳ Ｐゴシック" panose="020B0600070205080204" pitchFamily="34" charset="-128"/>
              </a:rPr>
              <a:t>questions/hypotheses </a:t>
            </a:r>
            <a:r>
              <a:rPr lang="en-US" altLang="en-US" sz="2800" dirty="0">
                <a:latin typeface="Arial" panose="020B0604020202020204" pitchFamily="34" charset="0"/>
                <a:ea typeface="ＭＳ Ｐゴシック" panose="020B0600070205080204" pitchFamily="34" charset="-128"/>
              </a:rPr>
              <a:t>in your study? </a:t>
            </a:r>
          </a:p>
          <a:p>
            <a:pPr marL="514350" indent="-514350">
              <a:buFont typeface="+mj-lt"/>
              <a:buAutoNum type="arabicPeriod"/>
            </a:pPr>
            <a:r>
              <a:rPr lang="en-US" altLang="en-US" sz="2800" dirty="0">
                <a:latin typeface="Arial" panose="020B0604020202020204" pitchFamily="34" charset="0"/>
                <a:ea typeface="ＭＳ Ｐゴシック" panose="020B0600070205080204" pitchFamily="34" charset="-128"/>
              </a:rPr>
              <a:t>Does the instrument </a:t>
            </a:r>
            <a:r>
              <a:rPr lang="en-US" altLang="en-US" sz="2800" dirty="0">
                <a:solidFill>
                  <a:srgbClr val="FF0000"/>
                </a:solidFill>
                <a:latin typeface="Arial" panose="020B0604020202020204" pitchFamily="34" charset="0"/>
                <a:ea typeface="ＭＳ Ｐゴシック" panose="020B0600070205080204" pitchFamily="34" charset="-128"/>
              </a:rPr>
              <a:t>contain accepted scales </a:t>
            </a:r>
            <a:r>
              <a:rPr lang="en-US" altLang="en-US" sz="2800" dirty="0">
                <a:latin typeface="Arial" panose="020B0604020202020204" pitchFamily="34" charset="0"/>
                <a:ea typeface="ＭＳ Ｐゴシック" panose="020B0600070205080204" pitchFamily="34" charset="-128"/>
              </a:rPr>
              <a:t>of measurement? </a:t>
            </a:r>
          </a:p>
          <a:p>
            <a:pPr marL="514350" indent="-514350">
              <a:buFont typeface="+mj-lt"/>
              <a:buAutoNum type="arabicPeriod"/>
            </a:pPr>
            <a:r>
              <a:rPr lang="en-US" altLang="en-US" sz="2800" dirty="0">
                <a:latin typeface="Arial" panose="020B0604020202020204" pitchFamily="34" charset="0"/>
                <a:ea typeface="ＭＳ Ｐゴシック" panose="020B0600070205080204" pitchFamily="34" charset="-128"/>
              </a:rPr>
              <a:t>Is there </a:t>
            </a:r>
            <a:r>
              <a:rPr lang="en-US" altLang="en-US" sz="2800" dirty="0">
                <a:solidFill>
                  <a:srgbClr val="FF0000"/>
                </a:solidFill>
                <a:latin typeface="Arial" panose="020B0604020202020204" pitchFamily="34" charset="0"/>
                <a:ea typeface="ＭＳ Ｐゴシック" panose="020B0600070205080204" pitchFamily="34" charset="-128"/>
              </a:rPr>
              <a:t>information about the reliability and validity of scores </a:t>
            </a:r>
            <a:r>
              <a:rPr lang="en-US" altLang="en-US" sz="2800" dirty="0">
                <a:latin typeface="Arial" panose="020B0604020202020204" pitchFamily="34" charset="0"/>
                <a:ea typeface="ＭＳ Ｐゴシック" panose="020B0600070205080204" pitchFamily="34" charset="-128"/>
              </a:rPr>
              <a:t>from past uses of the instrument?</a:t>
            </a:r>
          </a:p>
        </p:txBody>
      </p:sp>
      <p:pic>
        <p:nvPicPr>
          <p:cNvPr id="2" name="Picture 1">
            <a:extLst>
              <a:ext uri="{FF2B5EF4-FFF2-40B4-BE49-F238E27FC236}">
                <a16:creationId xmlns:a16="http://schemas.microsoft.com/office/drawing/2014/main" id="{58E240C8-0EBB-40C6-AD56-E3BF154BA169}"/>
              </a:ext>
            </a:extLst>
          </p:cNvPr>
          <p:cNvPicPr>
            <a:picLocks noChangeAspect="1"/>
          </p:cNvPicPr>
          <p:nvPr/>
        </p:nvPicPr>
        <p:blipFill>
          <a:blip r:embed="rId2"/>
          <a:stretch>
            <a:fillRect/>
          </a:stretch>
        </p:blipFill>
        <p:spPr>
          <a:xfrm>
            <a:off x="8186739" y="1255541"/>
            <a:ext cx="3883342" cy="5566117"/>
          </a:xfrm>
          <a:prstGeom prst="rect">
            <a:avLst/>
          </a:prstGeom>
        </p:spPr>
      </p:pic>
    </p:spTree>
    <p:extLst>
      <p:ext uri="{BB962C8B-B14F-4D97-AF65-F5344CB8AC3E}">
        <p14:creationId xmlns:p14="http://schemas.microsoft.com/office/powerpoint/2010/main" val="1092922238"/>
      </p:ext>
    </p:extLst>
  </p:cSld>
  <p:clrMapOvr>
    <a:masterClrMapping/>
  </p:clrMapOvr>
</p:sld>
</file>

<file path=ppt/theme/theme1.xml><?xml version="1.0" encoding="utf-8"?>
<a:theme xmlns:a="http://schemas.openxmlformats.org/drawingml/2006/main" name="3DFloatVTI">
  <a:themeElements>
    <a:clrScheme name="Float">
      <a:dk1>
        <a:sysClr val="windowText" lastClr="000000"/>
      </a:dk1>
      <a:lt1>
        <a:sysClr val="window" lastClr="FFFFFF"/>
      </a:lt1>
      <a:dk2>
        <a:srgbClr val="1B192E"/>
      </a:dk2>
      <a:lt2>
        <a:srgbClr val="EAE5EB"/>
      </a:lt2>
      <a:accent1>
        <a:srgbClr val="13BE89"/>
      </a:accent1>
      <a:accent2>
        <a:srgbClr val="12B1BF"/>
      </a:accent2>
      <a:accent3>
        <a:srgbClr val="D40AA8"/>
      </a:accent3>
      <a:accent4>
        <a:srgbClr val="B86E62"/>
      </a:accent4>
      <a:accent5>
        <a:srgbClr val="A3A3C1"/>
      </a:accent5>
      <a:accent6>
        <a:srgbClr val="37335B"/>
      </a:accent6>
      <a:hlink>
        <a:srgbClr val="0066FF"/>
      </a:hlink>
      <a:folHlink>
        <a:srgbClr val="666699"/>
      </a:folHlink>
    </a:clrScheme>
    <a:fontScheme name="Float">
      <a:majorFont>
        <a:latin typeface="Walbaum Display"/>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2.xml><?xml version="1.0" encoding="utf-8"?>
<a:theme xmlns:a="http://schemas.openxmlformats.org/drawingml/2006/main" name="1_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71C241A9-A460-4AD1-916F-25308628A5BC}"/>
    </a:ext>
  </a:extLst>
</a:theme>
</file>

<file path=ppt/theme/theme3.xml><?xml version="1.0" encoding="utf-8"?>
<a:theme xmlns:a="http://schemas.openxmlformats.org/drawingml/2006/main" name="GradientRiseVTI">
  <a:themeElements>
    <a:clrScheme name="AnalogousFromRegularSeedRightStep">
      <a:dk1>
        <a:srgbClr val="000000"/>
      </a:dk1>
      <a:lt1>
        <a:srgbClr val="FFFFFF"/>
      </a:lt1>
      <a:dk2>
        <a:srgbClr val="30271B"/>
      </a:dk2>
      <a:lt2>
        <a:srgbClr val="F3F1F0"/>
      </a:lt2>
      <a:accent1>
        <a:srgbClr val="4BACBF"/>
      </a:accent1>
      <a:accent2>
        <a:srgbClr val="3B6CB1"/>
      </a:accent2>
      <a:accent3>
        <a:srgbClr val="4D4DC3"/>
      </a:accent3>
      <a:accent4>
        <a:srgbClr val="6F3EB3"/>
      </a:accent4>
      <a:accent5>
        <a:srgbClr val="AF4DC3"/>
      </a:accent5>
      <a:accent6>
        <a:srgbClr val="B13B94"/>
      </a:accent6>
      <a:hlink>
        <a:srgbClr val="BF543F"/>
      </a:hlink>
      <a:folHlink>
        <a:srgbClr val="7F7F7F"/>
      </a:folHlink>
    </a:clrScheme>
    <a:fontScheme name="Avenir">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ppt/theme/theme4.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811A92-D464-4AC4-A396-BA73B10CEEAC}">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904751AB-E840-446F-8D49-E697067EC887}">
  <ds:schemaRefs>
    <ds:schemaRef ds:uri="http://schemas.microsoft.com/sharepoint/v3/contenttype/forms"/>
  </ds:schemaRefs>
</ds:datastoreItem>
</file>

<file path=customXml/itemProps3.xml><?xml version="1.0" encoding="utf-8"?>
<ds:datastoreItem xmlns:ds="http://schemas.openxmlformats.org/officeDocument/2006/customXml" ds:itemID="{DE4876F9-7AE1-498D-B8FE-1E3AD703D2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{E8BF5A1A-FC7E-4C09-8D9E-AB9FFA3DBDC4}tf33713516_win32</Template>
  <TotalTime>11</TotalTime>
  <Words>4302</Words>
  <Application>Microsoft Office PowerPoint</Application>
  <PresentationFormat>Widescreen</PresentationFormat>
  <Paragraphs>420</Paragraphs>
  <Slides>62</Slides>
  <Notes>8</Notes>
  <HiddenSlides>0</HiddenSlides>
  <MMClips>6</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62</vt:i4>
      </vt:variant>
    </vt:vector>
  </HeadingPairs>
  <TitlesOfParts>
    <vt:vector size="83" baseType="lpstr">
      <vt:lpstr>Abadi</vt:lpstr>
      <vt:lpstr>Agency FB</vt:lpstr>
      <vt:lpstr>Aharoni</vt:lpstr>
      <vt:lpstr>Arial</vt:lpstr>
      <vt:lpstr>Arial Narrow</vt:lpstr>
      <vt:lpstr>Bahnschrift SemiBold</vt:lpstr>
      <vt:lpstr>Calibri</vt:lpstr>
      <vt:lpstr>CronosPro-Bold</vt:lpstr>
      <vt:lpstr>firasans</vt:lpstr>
      <vt:lpstr>Franklin Gothic Demi</vt:lpstr>
      <vt:lpstr>Gill Sans MT</vt:lpstr>
      <vt:lpstr>Gill Sans Nova</vt:lpstr>
      <vt:lpstr>inherit</vt:lpstr>
      <vt:lpstr>MinionPro-Regular</vt:lpstr>
      <vt:lpstr>Times New Roman</vt:lpstr>
      <vt:lpstr>Walbaum Display</vt:lpstr>
      <vt:lpstr>Wingdings</vt:lpstr>
      <vt:lpstr>3DFloatVTI</vt:lpstr>
      <vt:lpstr>1_Parcel</vt:lpstr>
      <vt:lpstr>GradientRiseVTI</vt:lpstr>
      <vt:lpstr>1_Default Design</vt:lpstr>
      <vt:lpstr>Questionnaire Design</vt:lpstr>
      <vt:lpstr>What is a Questionnaire</vt:lpstr>
      <vt:lpstr>Objective of Questionnaire  </vt:lpstr>
      <vt:lpstr>Google Form </vt:lpstr>
      <vt:lpstr>PowerPoint Presentation</vt:lpstr>
      <vt:lpstr>Types of Questionnaires</vt:lpstr>
      <vt:lpstr>Types of questionnaire</vt:lpstr>
      <vt:lpstr>Choice of Questionnaire</vt:lpstr>
      <vt:lpstr>Criteria for Choosing a Good Instrument  </vt:lpstr>
      <vt:lpstr>PowerPoint Presentation</vt:lpstr>
      <vt:lpstr>PowerPoint Presentation</vt:lpstr>
      <vt:lpstr>Types of data Variables: Dillman 2009</vt:lpstr>
      <vt:lpstr>Types of data Variables</vt:lpstr>
      <vt:lpstr>PowerPoint Presentation</vt:lpstr>
      <vt:lpstr>GUIDELINES FOR QUESTIONNAIRE DESIGN</vt:lpstr>
      <vt:lpstr> Principles of wording </vt:lpstr>
      <vt:lpstr> 1. Content and purpose of the question  Subjective feelings such as satisfaction or objective facts such as age</vt:lpstr>
      <vt:lpstr>2. Wording and Language Subjective feelings such as satisfaction or objective facts such as age</vt:lpstr>
      <vt:lpstr>“Do’s” of Questionnaire Wording</vt:lpstr>
      <vt:lpstr>Avoid</vt:lpstr>
      <vt:lpstr>3. Types of questions – Open and Closed questions</vt:lpstr>
      <vt:lpstr>Types of questions – Positively and Negatively worded</vt:lpstr>
      <vt:lpstr>Leading, Loaded and Double Barelled </vt:lpstr>
      <vt:lpstr>Ambiguous and Social Desirability</vt:lpstr>
      <vt:lpstr> 4. Sequencing</vt:lpstr>
      <vt:lpstr>5. Classification of Personal Information</vt:lpstr>
      <vt:lpstr>PowerPoint Presentation</vt:lpstr>
      <vt:lpstr>PowerPoint Presentation</vt:lpstr>
      <vt:lpstr>Outline what you want to cover </vt:lpstr>
      <vt:lpstr>A good introduction ad Instructions</vt:lpstr>
      <vt:lpstr>Organizing questions, giving instructions and guidance, and good alignment</vt:lpstr>
      <vt:lpstr>Organizing questions, giving instructions and guidance, and good alignment</vt:lpstr>
      <vt:lpstr>Organizing questions, giving instructions and guidance, and good alignment</vt:lpstr>
      <vt:lpstr>PowerPoint Presentation</vt:lpstr>
      <vt:lpstr>Can you develop your own Questions in a Quantitative study?</vt:lpstr>
      <vt:lpstr>Where the questions come from</vt:lpstr>
      <vt:lpstr> Designing individual questions </vt:lpstr>
      <vt:lpstr> Adopt, Adapt Questions </vt:lpstr>
      <vt:lpstr>Adapting Questions</vt:lpstr>
      <vt:lpstr>Adapting Questionnaire</vt:lpstr>
      <vt:lpstr>PowerPoint Presentation</vt:lpstr>
      <vt:lpstr>PowerPoint Presentation</vt:lpstr>
      <vt:lpstr>UTAUT Theory Questionnaire</vt:lpstr>
      <vt:lpstr>Adapted Questions</vt:lpstr>
      <vt:lpstr>You need to Write: </vt:lpstr>
      <vt:lpstr>You need to Write: </vt:lpstr>
      <vt:lpstr>Adopting Questions</vt:lpstr>
      <vt:lpstr>The Positive and Negative Affect Schedule (PANAS) (Watson, Clark, &amp; Tellegen, 1988)</vt:lpstr>
      <vt:lpstr>Emotional Intelligence Questions - Adopted</vt:lpstr>
      <vt:lpstr>Spiritual Intelligence Questions - Adopted</vt:lpstr>
      <vt:lpstr>Developing own Questionnaire</vt:lpstr>
      <vt:lpstr>Process for Developing your own questions</vt:lpstr>
      <vt:lpstr>PowerPoint Presentation</vt:lpstr>
      <vt:lpstr>PowerPoint Presentation</vt:lpstr>
      <vt:lpstr>PowerPoint Presentation</vt:lpstr>
      <vt:lpstr>PowerPoint Presentation</vt:lpstr>
      <vt:lpstr>Translation of Questionnaire</vt:lpstr>
      <vt:lpstr>PowerPoint Presentation</vt:lpstr>
      <vt:lpstr>PowerPoint Presentation</vt:lpstr>
      <vt:lpstr>The way to get started is to quit talking and begin doing.</vt:lpstr>
      <vt:lpstr>Summary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Questionnaire Design</dc:title>
  <dc:creator>jugindar singh</dc:creator>
  <cp:lastModifiedBy>jugindar singh</cp:lastModifiedBy>
  <cp:revision>1</cp:revision>
  <dcterms:created xsi:type="dcterms:W3CDTF">2022-04-21T06:31:02Z</dcterms:created>
  <dcterms:modified xsi:type="dcterms:W3CDTF">2022-04-21T06:42:13Z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