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3" r:id="rId3"/>
    <p:sldId id="413" r:id="rId4"/>
    <p:sldId id="425" r:id="rId5"/>
    <p:sldId id="407" r:id="rId6"/>
    <p:sldId id="417" r:id="rId7"/>
    <p:sldId id="411" r:id="rId8"/>
    <p:sldId id="409" r:id="rId9"/>
    <p:sldId id="414" r:id="rId10"/>
    <p:sldId id="489" r:id="rId11"/>
    <p:sldId id="415" r:id="rId12"/>
    <p:sldId id="488" r:id="rId13"/>
    <p:sldId id="420" r:id="rId14"/>
    <p:sldId id="421" r:id="rId15"/>
    <p:sldId id="416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89610" autoAdjust="0"/>
  </p:normalViewPr>
  <p:slideViewPr>
    <p:cSldViewPr snapToGrid="0">
      <p:cViewPr varScale="1">
        <p:scale>
          <a:sx n="64" d="100"/>
          <a:sy n="64" d="100"/>
        </p:scale>
        <p:origin x="17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knewsbs01\data\Projects\VB%20projects\2016%20Projects\EMC%20Digital%20Business%2027111501JD\Report\Benchmark\EMC%20Benchmark%20data%20for%20slide%20charts%20010816%20REWORKED%20LARA%20%20v3%20five%20group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56210953482198"/>
          <c:y val="0.14814814814814814"/>
          <c:w val="0.881255146159025"/>
          <c:h val="0.70490716438223"/>
        </c:manualLayout>
      </c:layout>
      <c:lineChart>
        <c:grouping val="standard"/>
        <c:varyColors val="0"/>
        <c:ser>
          <c:idx val="0"/>
          <c:order val="0"/>
          <c:tx>
            <c:strRef>
              <c:f>'Calculations (sorted) 5 groups'!$BH$3</c:f>
              <c:strCache>
                <c:ptCount val="1"/>
                <c:pt idx="0">
                  <c:v>NEW</c:v>
                </c:pt>
              </c:strCache>
            </c:strRef>
          </c:tx>
          <c:spPr>
            <a:ln>
              <a:solidFill>
                <a:srgbClr val="FF7700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5FA-4A7B-A9D1-87230C5B85E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A5FA-4A7B-A9D1-87230C5B85E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A5FA-4A7B-A9D1-87230C5B85E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A5FA-4A7B-A9D1-87230C5B85EF}"/>
              </c:ext>
            </c:extLst>
          </c:dPt>
          <c:cat>
            <c:strRef>
              <c:f>'Calculations (sorted) 5 groups'!$BF$4:$BF$8</c:f>
              <c:strCache>
                <c:ptCount val="5"/>
                <c:pt idx="0">
                  <c:v>Digital laggards</c:v>
                </c:pt>
                <c:pt idx="1">
                  <c:v>Late digital followers</c:v>
                </c:pt>
                <c:pt idx="2">
                  <c:v>Digital followers</c:v>
                </c:pt>
                <c:pt idx="3">
                  <c:v>Digital movers</c:v>
                </c:pt>
                <c:pt idx="4">
                  <c:v>Digital leaders</c:v>
                </c:pt>
              </c:strCache>
            </c:strRef>
          </c:cat>
          <c:val>
            <c:numRef>
              <c:f>'Calculations (sorted) 5 groups'!$BH$4:$BH$8</c:f>
              <c:numCache>
                <c:formatCode>General</c:formatCode>
                <c:ptCount val="5"/>
                <c:pt idx="0">
                  <c:v>597</c:v>
                </c:pt>
                <c:pt idx="1">
                  <c:v>1298</c:v>
                </c:pt>
                <c:pt idx="2">
                  <c:v>1377</c:v>
                </c:pt>
                <c:pt idx="3">
                  <c:v>543</c:v>
                </c:pt>
                <c:pt idx="4">
                  <c:v>185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A5FA-4A7B-A9D1-87230C5B8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025472"/>
        <c:axId val="341023120"/>
      </c:lineChart>
      <c:catAx>
        <c:axId val="3410254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solidFill>
                      <a:schemeClr val="bg2"/>
                    </a:solidFill>
                  </a:rPr>
                  <a:t>MATURITY SCORE</a:t>
                </a:r>
              </a:p>
            </c:rich>
          </c:tx>
          <c:layout>
            <c:manualLayout>
              <c:xMode val="edge"/>
              <c:yMode val="edge"/>
              <c:x val="0.46076802354595092"/>
              <c:y val="0.870807086614173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341023120"/>
        <c:crosses val="autoZero"/>
        <c:auto val="1"/>
        <c:lblAlgn val="ctr"/>
        <c:lblOffset val="100"/>
        <c:noMultiLvlLbl val="0"/>
      </c:catAx>
      <c:valAx>
        <c:axId val="341023120"/>
        <c:scaling>
          <c:orientation val="minMax"/>
          <c:max val="18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dirty="0">
                    <a:solidFill>
                      <a:schemeClr val="bg2"/>
                    </a:solidFill>
                  </a:rPr>
                  <a:t>NUMBER</a:t>
                </a:r>
                <a:r>
                  <a:rPr lang="en-GB" sz="1100" b="1" baseline="0" dirty="0">
                    <a:solidFill>
                      <a:schemeClr val="bg2"/>
                    </a:solidFill>
                  </a:rPr>
                  <a:t> OF </a:t>
                </a:r>
                <a:r>
                  <a:rPr lang="en-GB" sz="1200" b="1" baseline="0" dirty="0">
                    <a:solidFill>
                      <a:schemeClr val="bg2"/>
                    </a:solidFill>
                  </a:rPr>
                  <a:t>RESPONDENTS</a:t>
                </a:r>
                <a:endParaRPr lang="en-GB" sz="1100" b="1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479290025822887E-2"/>
              <c:y val="8.095238095238095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2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62B48D-90F3-411D-90E9-5489CAE9A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BF546-987B-406C-9769-1F90C53E19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56FF-B983-4E3D-B12D-D5A21FE86C6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36D5-B278-43BD-972B-6F0953540A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CECF8-190B-4113-9882-7DB3ED9773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D12BB-86A8-483E-88D8-4C49BACF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C304-BC1F-4C23-9430-3AB84865885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0DAE-1295-4BE1-AA0C-C27DEDED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B0DAE-1295-4BE1-AA0C-C27DEDEDA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5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3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1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8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 us see a video of digital transformation - customer success story. The video tells the success story </a:t>
            </a:r>
            <a:r>
              <a:rPr lang="en-US" dirty="0">
                <a:solidFill>
                  <a:srgbClr val="444444"/>
                </a:solidFill>
              </a:rPr>
              <a:t>of Callaway</a:t>
            </a:r>
            <a:r>
              <a:rPr lang="en-US" dirty="0"/>
              <a:t>, a golf company, how the company has benefitted with digital transformation. See the video for details.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Cloud Infrastructure and Services</a:t>
            </a:r>
          </a:p>
        </p:txBody>
      </p:sp>
    </p:spTree>
    <p:extLst>
      <p:ext uri="{BB962C8B-B14F-4D97-AF65-F5344CB8AC3E}">
        <p14:creationId xmlns:p14="http://schemas.microsoft.com/office/powerpoint/2010/main" val="259020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685800"/>
            <a:ext cx="3556000" cy="26670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09800" y="8984259"/>
            <a:ext cx="4210202" cy="1597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7300B-54D2-4B6E-BFDD-A399FFCA0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</a:rPr>
              <a:t>Digital</a:t>
            </a:r>
            <a:r>
              <a:rPr lang="en-US" dirty="0"/>
              <a:t> disruption is happening all around us. Now, is the time the organization must decide to become one of the organizations that utilizes digital transformation to disrupt the market. </a:t>
            </a:r>
            <a:r>
              <a:rPr lang="en-US" dirty="0">
                <a:solidFill>
                  <a:srgbClr val="444444"/>
                </a:solidFill>
              </a:rPr>
              <a:t>The</a:t>
            </a:r>
            <a:r>
              <a:rPr lang="en-US" dirty="0"/>
              <a:t> common</a:t>
            </a:r>
            <a:r>
              <a:rPr lang="en-US" baseline="0" dirty="0"/>
              <a:t> business challenges </a:t>
            </a:r>
            <a:r>
              <a:rPr lang="en-US" dirty="0"/>
              <a:t>across</a:t>
            </a:r>
            <a:r>
              <a:rPr lang="en-US" baseline="0" dirty="0"/>
              <a:t> the world are shrinking market opportunities, rising competition, </a:t>
            </a:r>
            <a:r>
              <a:rPr lang="en-US" dirty="0"/>
              <a:t>implication of third platform technologies and IoT. And, other challenges</a:t>
            </a:r>
            <a:r>
              <a:rPr lang="en-US" baseline="0" dirty="0"/>
              <a:t>, time-to-market, and accurate prediction and planning for future </a:t>
            </a:r>
            <a:r>
              <a:rPr lang="en-US" baseline="0" dirty="0">
                <a:solidFill>
                  <a:srgbClr val="444444"/>
                </a:solidFill>
              </a:rPr>
              <a:t>business</a:t>
            </a:r>
            <a:r>
              <a:rPr lang="en-US" baseline="0" dirty="0"/>
              <a:t>. </a:t>
            </a:r>
          </a:p>
          <a:p>
            <a:r>
              <a:rPr lang="en-US" dirty="0">
                <a:solidFill>
                  <a:srgbClr val="444444"/>
                </a:solidFill>
              </a:rPr>
              <a:t>Some</a:t>
            </a:r>
            <a:r>
              <a:rPr lang="en-US" dirty="0"/>
              <a:t> of the IT department challenges in supporting business challenges; aging facilities, outdated policies, shadow IT. And</a:t>
            </a:r>
            <a:r>
              <a:rPr lang="en-US" baseline="0" dirty="0"/>
              <a:t> the </a:t>
            </a:r>
            <a:r>
              <a:rPr lang="en-US" dirty="0"/>
              <a:t>existing IT equipment is unable to support the scalability, security, and performance requirement</a:t>
            </a:r>
            <a:r>
              <a:rPr lang="en-US" baseline="0" dirty="0"/>
              <a:t>s </a:t>
            </a:r>
            <a:r>
              <a:rPr lang="en-US" dirty="0"/>
              <a:t>of third platform </a:t>
            </a:r>
            <a:r>
              <a:rPr lang="en-US" dirty="0">
                <a:solidFill>
                  <a:srgbClr val="444444"/>
                </a:solidFill>
              </a:rPr>
              <a:t>applications</a:t>
            </a:r>
            <a:r>
              <a:rPr lang="en-US" dirty="0"/>
              <a:t>. Also, technologies are not able to meet potential growth of customers, the infrastructure are siloed. </a:t>
            </a:r>
          </a:p>
          <a:p>
            <a:r>
              <a:rPr lang="en-US" dirty="0"/>
              <a:t>To survive in the business, the organization has to transform and a</a:t>
            </a:r>
            <a:r>
              <a:rPr lang="en-US" baseline="0" dirty="0"/>
              <a:t>dopts cloud computing to support the digital and IT transformation.</a:t>
            </a:r>
            <a:endParaRPr lang="en-US" dirty="0"/>
          </a:p>
          <a:p>
            <a:r>
              <a:rPr lang="en-US" dirty="0"/>
              <a:t>IT transformation does not come from technology alone. It requires a transformation of IT operations, which is all about transforming the people and processes that deliver value to the business. </a:t>
            </a:r>
          </a:p>
        </p:txBody>
      </p:sp>
    </p:spTree>
    <p:extLst>
      <p:ext uri="{BB962C8B-B14F-4D97-AF65-F5344CB8AC3E}">
        <p14:creationId xmlns:p14="http://schemas.microsoft.com/office/powerpoint/2010/main" val="127159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685800"/>
            <a:ext cx="3556000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lesson </a:t>
            </a:r>
            <a:r>
              <a:rPr lang="en-US" dirty="0">
                <a:solidFill>
                  <a:schemeClr val="bg2"/>
                </a:solidFill>
              </a:rPr>
              <a:t>focuses on</a:t>
            </a:r>
            <a:r>
              <a:rPr lang="en-US" baseline="0" dirty="0">
                <a:solidFill>
                  <a:schemeClr val="bg2"/>
                </a:solidFill>
              </a:rPr>
              <a:t> digital disruption, and how it affects every industry. It also focuses on various business and IT challenges. Further the lesson focuses on how d</a:t>
            </a:r>
            <a:r>
              <a:rPr lang="en-US" dirty="0">
                <a:solidFill>
                  <a:schemeClr val="bg2"/>
                </a:solidFill>
              </a:rPr>
              <a:t>igital and IT transformation drives cloud adoption, and also covers IT transformation</a:t>
            </a:r>
            <a:r>
              <a:rPr lang="en-US" baseline="0" dirty="0">
                <a:solidFill>
                  <a:schemeClr val="bg2"/>
                </a:solidFill>
              </a:rPr>
              <a:t> key focus areas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baseline="0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09800" y="8984259"/>
            <a:ext cx="4210202" cy="1597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27754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Many organizations undertaken the digitization that started in the late 20th century, and accelerating in the 21st century, and spurs the digital transformation. Mandatorily organizations have to transform digitally at a faster pace to satisfy the modern customer’s expectations which is the result of a confluence of technologies. </a:t>
            </a:r>
            <a:r>
              <a:rPr lang="en-US" dirty="0">
                <a:solidFill>
                  <a:srgbClr val="444444"/>
                </a:solidFill>
              </a:rPr>
              <a:t>Let us see</a:t>
            </a:r>
            <a:r>
              <a:rPr lang="en-US" dirty="0"/>
              <a:t> a video to get an overview of digital transformation.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8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3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7919">
              <a:spcBef>
                <a:spcPts val="1176"/>
              </a:spcBef>
              <a:defRPr/>
            </a:pPr>
            <a:endParaRPr lang="en-US" u="none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3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0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5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0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10" descr="APU Logo_Final_Vertical_V1_HR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514600"/>
            <a:ext cx="2530476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17F3E7-0AD9-42A5-B67D-1D5B53E16364}" type="datetime1">
              <a:rPr lang="en-US" smtClean="0"/>
              <a:t>9/3/2020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0CF104-8B6A-4D27-B4FC-F96AD0B1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645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sson Topic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685800"/>
            <a:ext cx="80772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1498600"/>
            <a:ext cx="8077200" cy="39624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04000"/>
            <a:ext cx="5181600" cy="177800"/>
          </a:xfrm>
          <a:prstGeom prst="rect">
            <a:avLst/>
          </a:prstGeom>
        </p:spPr>
        <p:txBody>
          <a:bodyPr/>
          <a:lstStyle>
            <a:lvl1pPr>
              <a:defRPr sz="600" b="0">
                <a:solidFill>
                  <a:schemeClr val="bg2"/>
                </a:solidFill>
              </a:defRPr>
            </a:lvl1pPr>
          </a:lstStyle>
          <a:p>
            <a:pPr algn="r"/>
            <a:r>
              <a:rPr lang="en-US"/>
              <a:t>Module: Introduction to Cloud Computing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68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207264"/>
            <a:ext cx="8686800" cy="609600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463040"/>
            <a:ext cx="7955280" cy="4597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251689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6" y="1463040"/>
            <a:ext cx="4283860" cy="459638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207264"/>
            <a:ext cx="8686800" cy="609600"/>
          </a:xfrm>
          <a:prstGeom prst="rect">
            <a:avLst/>
          </a:prstGeom>
        </p:spPr>
        <p:txBody>
          <a:bodyPr lIns="0" rIns="0"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125537059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cti_globe1_transparent_small"/>
          <p:cNvPicPr>
            <a:picLocks noChangeAspect="1" noChangeArrowheads="1"/>
          </p:cNvPicPr>
          <p:nvPr/>
        </p:nvPicPr>
        <p:blipFill>
          <a:blip r:embed="rId17">
            <a:lum bright="8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450" y="2570163"/>
            <a:ext cx="72072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800" dirty="0">
                <a:latin typeface="Calibri" pitchFamily="34" charset="0"/>
                <a:cs typeface="Calibri" pitchFamily="34" charset="0"/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800" dirty="0">
                <a:latin typeface="Calibri" pitchFamily="34" charset="0"/>
                <a:cs typeface="Calibri" pitchFamily="34" charset="0"/>
              </a:rPr>
              <a:t>Title of Slides</a:t>
            </a:r>
          </a:p>
        </p:txBody>
      </p:sp>
      <p:pic>
        <p:nvPicPr>
          <p:cNvPr id="1033" name="Picture 10" descr="APU Logo Final-medium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7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90" r:id="rId13"/>
    <p:sldLayoutId id="2147483691" r:id="rId14"/>
    <p:sldLayoutId id="2147483692" r:id="rId1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edutube.emc.com/Player.aspx?vno=qnk2kiGxZhyS+/ZTgJxY4A==&amp;autoplay=true&amp;t=0h0m0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hyperlink" Target="https://edutube.emc.com/Player.aspx?vno=FQv/TyYWr2dHnYsFJOz8fA==&amp;autoplay=true&amp;t=0h0m0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736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CT105-3-M Cloud Infrastructure and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669" y="4109216"/>
            <a:ext cx="5591331" cy="1187355"/>
          </a:xfrm>
        </p:spPr>
        <p:txBody>
          <a:bodyPr/>
          <a:lstStyle/>
          <a:p>
            <a:r>
              <a:rPr lang="en-US" dirty="0"/>
              <a:t>Driving Digital Transformation through Cloud</a:t>
            </a:r>
          </a:p>
        </p:txBody>
      </p:sp>
    </p:spTree>
    <p:extLst>
      <p:ext uri="{BB962C8B-B14F-4D97-AF65-F5344CB8AC3E}">
        <p14:creationId xmlns:p14="http://schemas.microsoft.com/office/powerpoint/2010/main" val="29268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BD02-FD28-48AB-A59D-7CEEFB11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46" y="289628"/>
            <a:ext cx="7042150" cy="1143000"/>
          </a:xfrm>
        </p:spPr>
        <p:txBody>
          <a:bodyPr/>
          <a:lstStyle/>
          <a:p>
            <a:r>
              <a:rPr lang="en-US" b="1" dirty="0"/>
              <a:t>Implication of </a:t>
            </a:r>
            <a:r>
              <a:rPr lang="en-US" b="1" dirty="0">
                <a:solidFill>
                  <a:srgbClr val="444444"/>
                </a:solidFill>
              </a:rPr>
              <a:t>the third</a:t>
            </a:r>
            <a:r>
              <a:rPr lang="en-US" b="1" dirty="0"/>
              <a:t> Platform and IoT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31470-DCDB-4D22-8AB5-D5C9ED49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63" y="1697038"/>
            <a:ext cx="671351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IT to </a:t>
            </a:r>
            <a:r>
              <a:rPr lang="en-US" dirty="0">
                <a:solidFill>
                  <a:srgbClr val="0085C3"/>
                </a:solidFill>
              </a:rPr>
              <a:t>meet</a:t>
            </a:r>
            <a:r>
              <a:rPr lang="en-US" dirty="0"/>
              <a:t> b</a:t>
            </a:r>
            <a:r>
              <a:rPr lang="en-US" dirty="0">
                <a:solidFill>
                  <a:srgbClr val="0085C3"/>
                </a:solidFill>
              </a:rPr>
              <a:t>usiness</a:t>
            </a:r>
            <a:r>
              <a:rPr lang="en-US" dirty="0"/>
              <a:t> d</a:t>
            </a:r>
            <a:r>
              <a:rPr lang="en-US" dirty="0">
                <a:solidFill>
                  <a:srgbClr val="0085C3"/>
                </a:solidFill>
              </a:rPr>
              <a:t>emand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4409" y="3139440"/>
            <a:ext cx="2516195" cy="738664"/>
            <a:chOff x="344408" y="2282190"/>
            <a:chExt cx="2516195" cy="738664"/>
          </a:xfrm>
        </p:grpSpPr>
        <p:sp>
          <p:nvSpPr>
            <p:cNvPr id="5" name="Right Arrow 4"/>
            <p:cNvSpPr/>
            <p:nvPr/>
          </p:nvSpPr>
          <p:spPr>
            <a:xfrm>
              <a:off x="2230851" y="2548184"/>
              <a:ext cx="629752" cy="381000"/>
            </a:xfrm>
            <a:prstGeom prst="rightArrow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408" y="2282190"/>
              <a:ext cx="183345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Aging technology, facilities, and the outdated policies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36" y="4274403"/>
            <a:ext cx="2767580" cy="738664"/>
            <a:chOff x="228081" y="3161459"/>
            <a:chExt cx="2767580" cy="738664"/>
          </a:xfrm>
        </p:grpSpPr>
        <p:sp>
          <p:nvSpPr>
            <p:cNvPr id="8" name="Right Arrow 7"/>
            <p:cNvSpPr/>
            <p:nvPr/>
          </p:nvSpPr>
          <p:spPr>
            <a:xfrm rot="20666197">
              <a:off x="2365909" y="3322670"/>
              <a:ext cx="629752" cy="381000"/>
            </a:xfrm>
            <a:prstGeom prst="rightArrow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081" y="3161459"/>
              <a:ext cx="214977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Technologies fail to support customer growth</a:t>
              </a:r>
            </a:p>
          </p:txBody>
        </p:sp>
      </p:grpSp>
      <p:sp>
        <p:nvSpPr>
          <p:cNvPr id="11" name="Right Arrow 10"/>
          <p:cNvSpPr/>
          <p:nvPr/>
        </p:nvSpPr>
        <p:spPr>
          <a:xfrm rot="9758170">
            <a:off x="6502628" y="2312750"/>
            <a:ext cx="629752" cy="381000"/>
          </a:xfrm>
          <a:prstGeom prst="rightArrow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spcCol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6587" y="2217003"/>
            <a:ext cx="16764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Poor scalability, performance, and security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39862" y="4461747"/>
            <a:ext cx="2070738" cy="526496"/>
            <a:chOff x="6539862" y="3604497"/>
            <a:chExt cx="2070738" cy="526496"/>
          </a:xfrm>
        </p:grpSpPr>
        <p:sp>
          <p:nvSpPr>
            <p:cNvPr id="10" name="Right Arrow 9"/>
            <p:cNvSpPr/>
            <p:nvPr/>
          </p:nvSpPr>
          <p:spPr>
            <a:xfrm rot="11631541">
              <a:off x="6539862" y="3604497"/>
              <a:ext cx="629752" cy="381000"/>
            </a:xfrm>
            <a:prstGeom prst="rightArrow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199" y="3638550"/>
              <a:ext cx="167640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Financial</a:t>
              </a:r>
            </a:p>
            <a:p>
              <a:pPr algn="ctr"/>
              <a:r>
                <a:rPr lang="en-US" sz="1600"/>
                <a:t> </a:t>
              </a:r>
              <a:r>
                <a:rPr lang="en-US" sz="1600">
                  <a:solidFill>
                    <a:srgbClr val="444444"/>
                  </a:solidFill>
                </a:rPr>
                <a:t>Pressure</a:t>
              </a:r>
              <a:endParaRPr lang="en-US" sz="1600" dirty="0">
                <a:solidFill>
                  <a:srgbClr val="444444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4" name="Picture 2" descr="C:\Users\chakrd1\AppData\Local\Microsoft\Windows\Temporary Internet Files\Content.IE5\ERUTFF6C\131704545_720x495_72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55" y="2483188"/>
            <a:ext cx="3481620" cy="23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97876" y="2315307"/>
            <a:ext cx="2274882" cy="409559"/>
            <a:chOff x="521676" y="1926979"/>
            <a:chExt cx="2274882" cy="409559"/>
          </a:xfrm>
        </p:grpSpPr>
        <p:sp>
          <p:nvSpPr>
            <p:cNvPr id="16" name="Right Arrow 15"/>
            <p:cNvSpPr/>
            <p:nvPr/>
          </p:nvSpPr>
          <p:spPr>
            <a:xfrm rot="718501">
              <a:off x="2166806" y="1955538"/>
              <a:ext cx="629752" cy="381000"/>
            </a:xfrm>
            <a:prstGeom prst="rightArrow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676" y="1926979"/>
              <a:ext cx="167640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Data growth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33049" y="3505200"/>
            <a:ext cx="2229953" cy="381000"/>
            <a:chOff x="6533048" y="2454519"/>
            <a:chExt cx="2229953" cy="381000"/>
          </a:xfrm>
        </p:grpSpPr>
        <p:sp>
          <p:nvSpPr>
            <p:cNvPr id="20" name="Right Arrow 19"/>
            <p:cNvSpPr/>
            <p:nvPr/>
          </p:nvSpPr>
          <p:spPr>
            <a:xfrm flipH="1">
              <a:off x="6533048" y="2454519"/>
              <a:ext cx="629752" cy="381000"/>
            </a:xfrm>
            <a:prstGeom prst="rightArrow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2482320"/>
              <a:ext cx="167640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Shadow IT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245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>
                <a:solidFill>
                  <a:srgbClr val="0085C3"/>
                </a:solidFill>
              </a:rPr>
              <a:t>business</a:t>
            </a:r>
            <a:r>
              <a:rPr lang="en-US" dirty="0"/>
              <a:t> d</a:t>
            </a:r>
            <a:r>
              <a:rPr lang="en-US" dirty="0">
                <a:solidFill>
                  <a:srgbClr val="0085C3"/>
                </a:solidFill>
              </a:rPr>
              <a:t>rives</a:t>
            </a:r>
            <a:r>
              <a:rPr lang="en-US" dirty="0"/>
              <a:t> IT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sz="half" idx="1"/>
          </p:nvPr>
        </p:nvSpPr>
        <p:spPr>
          <a:xfrm>
            <a:off x="274320" y="1954530"/>
            <a:ext cx="4983480" cy="34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Key attributes for IT to transform:</a:t>
            </a:r>
          </a:p>
          <a:p>
            <a:r>
              <a:rPr lang="en-US" sz="1600" dirty="0">
                <a:solidFill>
                  <a:schemeClr val="tx1"/>
                </a:solidFill>
              </a:rPr>
              <a:t>Should become a strategic business partner</a:t>
            </a:r>
          </a:p>
          <a:p>
            <a:r>
              <a:rPr lang="en-US" sz="1600" dirty="0">
                <a:solidFill>
                  <a:schemeClr val="tx1"/>
                </a:solidFill>
              </a:rPr>
              <a:t>Should be service-centric organization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Should change the focus to manage the supply and demand of services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Should build products and services that support business objectives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Should cultivate line of business relationship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57800" y="1982212"/>
            <a:ext cx="3909022" cy="2742189"/>
            <a:chOff x="4724400" y="1962150"/>
            <a:chExt cx="4191000" cy="27421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330" b="38527"/>
            <a:stretch/>
          </p:blipFill>
          <p:spPr>
            <a:xfrm>
              <a:off x="4724400" y="1962150"/>
              <a:ext cx="4191000" cy="27421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5418643" y="2016744"/>
              <a:ext cx="2751714" cy="177485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81950762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3"/>
          </p:nvPr>
        </p:nvSpPr>
        <p:spPr>
          <a:xfrm>
            <a:off x="270166" y="1954530"/>
            <a:ext cx="4073234" cy="3447288"/>
          </a:xfrm>
        </p:spPr>
        <p:txBody>
          <a:bodyPr>
            <a:normAutofit/>
          </a:bodyPr>
          <a:lstStyle/>
          <a:p>
            <a:r>
              <a:rPr lang="en-US" dirty="0"/>
              <a:t>Cloud provides business agility</a:t>
            </a:r>
          </a:p>
          <a:p>
            <a:pPr lvl="1"/>
            <a:r>
              <a:rPr lang="en-US" dirty="0"/>
              <a:t>Ensures quick time-to-market and improved competitive advantage</a:t>
            </a:r>
          </a:p>
          <a:p>
            <a:r>
              <a:rPr lang="en-US" dirty="0"/>
              <a:t>Cloud also provides</a:t>
            </a:r>
          </a:p>
          <a:p>
            <a:pPr lvl="1"/>
            <a:r>
              <a:rPr lang="en-US" dirty="0"/>
              <a:t>Reduction of IT infrastructure investment</a:t>
            </a:r>
          </a:p>
          <a:p>
            <a:pPr lvl="1"/>
            <a:r>
              <a:rPr lang="en-US" dirty="0"/>
              <a:t>Improved resource utilization</a:t>
            </a:r>
          </a:p>
          <a:p>
            <a:pPr lvl="1"/>
            <a:r>
              <a:rPr lang="en-US" dirty="0"/>
              <a:t>Reduction of IT management complexity and cost</a:t>
            </a:r>
          </a:p>
          <a:p>
            <a:pPr lvl="1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and IT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  <a:r>
              <a:rPr lang="en-US" dirty="0"/>
              <a:t> d</a:t>
            </a:r>
            <a:r>
              <a:rPr lang="en-US" dirty="0">
                <a:solidFill>
                  <a:srgbClr val="0085C3"/>
                </a:solidFill>
              </a:rPr>
              <a:t>rives</a:t>
            </a:r>
            <a:r>
              <a:rPr lang="en-US" dirty="0"/>
              <a:t> c</a:t>
            </a:r>
            <a:r>
              <a:rPr lang="en-US" dirty="0">
                <a:solidFill>
                  <a:srgbClr val="0085C3"/>
                </a:solidFill>
              </a:rPr>
              <a:t>loud</a:t>
            </a:r>
            <a:r>
              <a:rPr lang="en-US" dirty="0"/>
              <a:t> a</a:t>
            </a:r>
            <a:r>
              <a:rPr lang="en-US" dirty="0">
                <a:solidFill>
                  <a:srgbClr val="0085C3"/>
                </a:solidFill>
              </a:rPr>
              <a:t>doption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05376" y="4257576"/>
            <a:ext cx="2182225" cy="1330495"/>
            <a:chOff x="6279037" y="382262"/>
            <a:chExt cx="2636363" cy="16560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037" y="382262"/>
              <a:ext cx="2636363" cy="16560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33674" y="1130065"/>
              <a:ext cx="1102313" cy="49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000" b="1" dirty="0">
                  <a:solidFill>
                    <a:schemeClr val="bg2"/>
                  </a:solidFill>
                </a:rPr>
                <a:t>Cloud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3400" y="1807108"/>
            <a:ext cx="4599102" cy="2555175"/>
            <a:chOff x="4343400" y="949857"/>
            <a:chExt cx="4599102" cy="2555175"/>
          </a:xfrm>
        </p:grpSpPr>
        <p:grpSp>
          <p:nvGrpSpPr>
            <p:cNvPr id="15" name="Group 14"/>
            <p:cNvGrpSpPr/>
            <p:nvPr/>
          </p:nvGrpSpPr>
          <p:grpSpPr>
            <a:xfrm>
              <a:off x="4343400" y="949857"/>
              <a:ext cx="4599102" cy="2555175"/>
              <a:chOff x="4343400" y="895350"/>
              <a:chExt cx="4599102" cy="2555175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l="8571" t="18159" r="7937" b="23175"/>
              <a:stretch>
                <a:fillRect/>
              </a:stretch>
            </p:blipFill>
            <p:spPr bwMode="auto">
              <a:xfrm>
                <a:off x="4475259" y="1139407"/>
                <a:ext cx="4360175" cy="2006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96" t="12055" r="9056" b="32011"/>
              <a:stretch>
                <a:fillRect/>
              </a:stretch>
            </p:blipFill>
            <p:spPr>
              <a:xfrm>
                <a:off x="4343400" y="895350"/>
                <a:ext cx="4599102" cy="2247199"/>
              </a:xfrm>
              <a:prstGeom prst="rect">
                <a:avLst/>
              </a:prstGeom>
            </p:spPr>
          </p:pic>
          <p:sp>
            <p:nvSpPr>
              <p:cNvPr id="14" name="Freeform 13"/>
              <p:cNvSpPr/>
              <p:nvPr/>
            </p:nvSpPr>
            <p:spPr>
              <a:xfrm>
                <a:off x="5036125" y="2917125"/>
                <a:ext cx="3352800" cy="533400"/>
              </a:xfrm>
              <a:custGeom>
                <a:avLst/>
                <a:gdLst>
                  <a:gd name="connsiteX0" fmla="*/ 9132406 w 9132406"/>
                  <a:gd name="connsiteY0" fmla="*/ 7135 h 542266"/>
                  <a:gd name="connsiteX1" fmla="*/ 4580473 w 9132406"/>
                  <a:gd name="connsiteY1" fmla="*/ 542266 h 542266"/>
                  <a:gd name="connsiteX2" fmla="*/ 0 w 9132406"/>
                  <a:gd name="connsiteY2" fmla="*/ 0 h 54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32406" h="542266">
                    <a:moveTo>
                      <a:pt x="9132406" y="7135"/>
                    </a:moveTo>
                    <a:lnTo>
                      <a:pt x="4580473" y="54226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rnd" cmpd="sng" algn="ctr">
                <a:solidFill>
                  <a:srgbClr val="000000"/>
                </a:solidFill>
                <a:prstDash val="dot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444444"/>
                  </a:solidFill>
                  <a:latin typeface="Aria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81600" y="1011078"/>
              <a:ext cx="804287" cy="631632"/>
              <a:chOff x="3740213" y="3218994"/>
              <a:chExt cx="804287" cy="631632"/>
            </a:xfrm>
          </p:grpSpPr>
          <p:pic>
            <p:nvPicPr>
              <p:cNvPr id="13" name="Picture 12" descr="square rounded corners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0213" y="3218994"/>
                <a:ext cx="693575" cy="631632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752143" y="3402920"/>
                <a:ext cx="79235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Microsoft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05400" y="1559118"/>
              <a:ext cx="712577" cy="631632"/>
              <a:chOff x="3578179" y="3703923"/>
              <a:chExt cx="712577" cy="631632"/>
            </a:xfrm>
          </p:grpSpPr>
          <p:pic>
            <p:nvPicPr>
              <p:cNvPr id="21" name="Picture 20" descr="square rounded corners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78179" y="3703923"/>
                <a:ext cx="693575" cy="63163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623464" y="3912017"/>
                <a:ext cx="6672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Oracle</a:t>
                </a:r>
              </a:p>
            </p:txBody>
          </p:sp>
        </p:grpSp>
        <p:pic>
          <p:nvPicPr>
            <p:cNvPr id="12" name="Picture 11" descr="square rounded corner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7400" y="1013375"/>
              <a:ext cx="693575" cy="6316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607057" y="1184430"/>
              <a:ext cx="4914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IBM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439900" y="1525575"/>
              <a:ext cx="693575" cy="631632"/>
              <a:chOff x="2743200" y="3692718"/>
              <a:chExt cx="693575" cy="631632"/>
            </a:xfrm>
          </p:grpSpPr>
          <p:pic>
            <p:nvPicPr>
              <p:cNvPr id="20" name="Picture 19" descr="square rounded corners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3200" y="3692718"/>
                <a:ext cx="693575" cy="631632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74607" y="3900092"/>
                <a:ext cx="49146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Java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5297770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  <a:r>
              <a:rPr lang="en-US" dirty="0"/>
              <a:t> key f</a:t>
            </a:r>
            <a:r>
              <a:rPr lang="en-US" dirty="0">
                <a:solidFill>
                  <a:srgbClr val="0085C3"/>
                </a:solidFill>
              </a:rPr>
              <a:t>ocus</a:t>
            </a:r>
            <a:r>
              <a:rPr lang="en-US" dirty="0"/>
              <a:t> a</a:t>
            </a:r>
            <a:r>
              <a:rPr lang="en-US" dirty="0">
                <a:solidFill>
                  <a:srgbClr val="0085C3"/>
                </a:solidFill>
              </a:rPr>
              <a:t>reas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262" y="4648201"/>
            <a:ext cx="19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 b="1">
                <a:solidFill>
                  <a:srgbClr val="FFC000"/>
                </a:solidFill>
              </a:defRPr>
            </a:lvl1pPr>
          </a:lstStyle>
          <a:p>
            <a:r>
              <a:rPr lang="en-US" dirty="0">
                <a:solidFill>
                  <a:schemeClr val="bg2"/>
                </a:solidFill>
              </a:rPr>
              <a:t>New Roles</a:t>
            </a:r>
          </a:p>
          <a:p>
            <a:r>
              <a:rPr lang="en-US" dirty="0">
                <a:solidFill>
                  <a:schemeClr val="bg2"/>
                </a:solidFill>
              </a:rPr>
              <a:t>Shift in IT Skills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6" y="1600200"/>
            <a:ext cx="5610225" cy="30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5862" y="4419601"/>
            <a:ext cx="19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 b="1">
                <a:solidFill>
                  <a:srgbClr val="FFC000"/>
                </a:solidFill>
              </a:defRPr>
            </a:lvl1pPr>
          </a:lstStyle>
          <a:p>
            <a:r>
              <a:rPr lang="en-US" dirty="0">
                <a:solidFill>
                  <a:schemeClr val="bg2"/>
                </a:solidFill>
              </a:rPr>
              <a:t>Automation and self-service</a:t>
            </a:r>
          </a:p>
          <a:p>
            <a:r>
              <a:rPr lang="en-US" dirty="0">
                <a:solidFill>
                  <a:schemeClr val="bg2"/>
                </a:solidFill>
              </a:rPr>
              <a:t>Charge-back models</a:t>
            </a:r>
          </a:p>
          <a:p>
            <a:r>
              <a:rPr lang="en-US">
                <a:solidFill>
                  <a:schemeClr val="bg2"/>
                </a:solidFill>
              </a:rPr>
              <a:t>Devops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206" y="4114801"/>
            <a:ext cx="328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Modern IT infrastructure               (Flash, Scale-out, Software-defined, Cloud-enabled)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Orchestration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Service catalog and self-service portal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18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  <a:r>
              <a:rPr lang="en-US" dirty="0"/>
              <a:t> – c</a:t>
            </a:r>
            <a:r>
              <a:rPr lang="en-US" dirty="0">
                <a:solidFill>
                  <a:srgbClr val="0085C3"/>
                </a:solidFill>
              </a:rPr>
              <a:t>ustomer</a:t>
            </a:r>
            <a:r>
              <a:rPr lang="en-US" dirty="0"/>
              <a:t> s</a:t>
            </a:r>
            <a:r>
              <a:rPr lang="en-US" dirty="0">
                <a:solidFill>
                  <a:srgbClr val="0085C3"/>
                </a:solidFill>
              </a:rPr>
              <a:t>uccess</a:t>
            </a:r>
            <a:r>
              <a:rPr lang="en-US" dirty="0"/>
              <a:t> s</a:t>
            </a:r>
            <a:r>
              <a:rPr lang="en-US" dirty="0">
                <a:solidFill>
                  <a:srgbClr val="0085C3"/>
                </a:solidFill>
              </a:rPr>
              <a:t>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618" y="2989870"/>
            <a:ext cx="80952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400" b="1" dirty="0">
                <a:solidFill>
                  <a:schemeClr val="bg2"/>
                </a:solidFill>
              </a:rPr>
              <a:t>To access the video, please click the below link</a:t>
            </a:r>
          </a:p>
          <a:p>
            <a:pPr algn="ctr">
              <a:buClr>
                <a:schemeClr val="bg1"/>
              </a:buClr>
            </a:pPr>
            <a:endParaRPr lang="en-US" sz="1400" b="1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  <a:hlinkClick r:id="rId4"/>
              </a:rPr>
              <a:t>https://edutube.emc.com/Player.aspx?vno=qnk2kiGxZhyS+/ZTgJxY4A==&amp;autoplay=true&amp;t=0h0m0s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4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Lesson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this lesson, the following topics were covered:</a:t>
            </a:r>
          </a:p>
          <a:p>
            <a:r>
              <a:rPr lang="en-US" dirty="0"/>
              <a:t>Digital disruption</a:t>
            </a:r>
          </a:p>
          <a:p>
            <a:r>
              <a:rPr lang="en-US" dirty="0"/>
              <a:t>Business and IT challenges</a:t>
            </a:r>
          </a:p>
          <a:p>
            <a:r>
              <a:rPr lang="en-US" dirty="0"/>
              <a:t>Digital and IT transformation drives cloud adoption</a:t>
            </a:r>
          </a:p>
          <a:p>
            <a:r>
              <a:rPr lang="en-US" dirty="0"/>
              <a:t>IT transformation key focus areas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65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1" y="685800"/>
            <a:ext cx="8077200" cy="812800"/>
          </a:xfrm>
        </p:spPr>
        <p:txBody>
          <a:bodyPr/>
          <a:lstStyle/>
          <a:p>
            <a:r>
              <a:rPr lang="en-US" dirty="0"/>
              <a:t>Lesson: Driving Digital Transformation through Cloud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This lesson covers the following topics:</a:t>
            </a:r>
          </a:p>
          <a:p>
            <a:pPr>
              <a:defRPr/>
            </a:pPr>
            <a:r>
              <a:rPr lang="en-US" dirty="0"/>
              <a:t>Describe digital transformation</a:t>
            </a:r>
          </a:p>
          <a:p>
            <a:pPr>
              <a:defRPr/>
            </a:pPr>
            <a:r>
              <a:rPr lang="en-US" dirty="0"/>
              <a:t>Explain various businesses and IT challenges</a:t>
            </a:r>
          </a:p>
          <a:p>
            <a:pPr>
              <a:defRPr/>
            </a:pPr>
            <a:r>
              <a:rPr lang="en-US" dirty="0"/>
              <a:t>Explain digital and IT transformation for cloud adoption</a:t>
            </a:r>
          </a:p>
          <a:p>
            <a:pPr>
              <a:defRPr/>
            </a:pPr>
            <a:r>
              <a:rPr lang="en-US" dirty="0"/>
              <a:t>Describe IT transformation key focus areas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61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482" y="2989870"/>
            <a:ext cx="8197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400" b="1" dirty="0">
                <a:solidFill>
                  <a:schemeClr val="bg2"/>
                </a:solidFill>
              </a:rPr>
              <a:t>To access the video, please click the below link</a:t>
            </a:r>
          </a:p>
          <a:p>
            <a:pPr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  <a:hlinkClick r:id="rId4"/>
              </a:rPr>
              <a:t>https://edutube.emc.com/Player.aspx?vno=FQv/TyYWr2dHnYsFJOz8fA==&amp;autoplay=true&amp;t=0h0m0s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483743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d</a:t>
            </a:r>
            <a:r>
              <a:rPr lang="en-US" dirty="0">
                <a:solidFill>
                  <a:srgbClr val="0085C3"/>
                </a:solidFill>
              </a:rPr>
              <a:t>isruption</a:t>
            </a:r>
            <a:r>
              <a:rPr lang="en-US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B24A7B-D60B-448B-AB7D-214FB4BEBD6B}"/>
              </a:ext>
            </a:extLst>
          </p:cNvPr>
          <p:cNvGrpSpPr/>
          <p:nvPr/>
        </p:nvGrpSpPr>
        <p:grpSpPr>
          <a:xfrm>
            <a:off x="714824" y="1583978"/>
            <a:ext cx="7714352" cy="4741871"/>
            <a:chOff x="1355906" y="666750"/>
            <a:chExt cx="6592952" cy="3537348"/>
          </a:xfrm>
        </p:grpSpPr>
        <p:sp>
          <p:nvSpPr>
            <p:cNvPr id="16" name="Rounded Rectangle 31">
              <a:extLst>
                <a:ext uri="{FF2B5EF4-FFF2-40B4-BE49-F238E27FC236}">
                  <a16:creationId xmlns:a16="http://schemas.microsoft.com/office/drawing/2014/main" id="{012F2A3E-21BA-47A4-8313-2DC5769B41FA}"/>
                </a:ext>
              </a:extLst>
            </p:cNvPr>
            <p:cNvSpPr/>
            <p:nvPr/>
          </p:nvSpPr>
          <p:spPr>
            <a:xfrm>
              <a:off x="1379964" y="2739387"/>
              <a:ext cx="6568894" cy="701545"/>
            </a:xfrm>
            <a:prstGeom prst="roundRect">
              <a:avLst/>
            </a:prstGeom>
            <a:solidFill>
              <a:srgbClr val="444444">
                <a:lumMod val="60000"/>
                <a:lumOff val="4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50% of the G2000 by 2020 see that most of their business depends on digitally enhanced products, services, and experiences. - IDC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  <p:sp>
          <p:nvSpPr>
            <p:cNvPr id="17" name="Rounded Rectangle 33">
              <a:extLst>
                <a:ext uri="{FF2B5EF4-FFF2-40B4-BE49-F238E27FC236}">
                  <a16:creationId xmlns:a16="http://schemas.microsoft.com/office/drawing/2014/main" id="{9CC4F3CF-79E6-45DF-9D6F-2262EAD01112}"/>
                </a:ext>
              </a:extLst>
            </p:cNvPr>
            <p:cNvSpPr/>
            <p:nvPr/>
          </p:nvSpPr>
          <p:spPr>
            <a:xfrm>
              <a:off x="1364615" y="3534042"/>
              <a:ext cx="6568894" cy="670056"/>
            </a:xfrm>
            <a:prstGeom prst="roundRect">
              <a:avLst/>
            </a:prstGeom>
            <a:solidFill>
              <a:srgbClr val="444444">
                <a:lumMod val="60000"/>
                <a:lumOff val="4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defTabSz="4572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4572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Digital is the main reason just over half of the companies on the Fortune 500 have disappeared since the year 2000.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Pierre Nanterme, CEO of Accenture</a:t>
              </a:r>
            </a:p>
            <a:p>
              <a:pPr marL="0" marR="0" lvl="0" indent="0" defTabSz="4572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4572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ounded Rectangle 25">
              <a:extLst>
                <a:ext uri="{FF2B5EF4-FFF2-40B4-BE49-F238E27FC236}">
                  <a16:creationId xmlns:a16="http://schemas.microsoft.com/office/drawing/2014/main" id="{D02E7BE6-35F2-43D4-8980-61C6F6C17446}"/>
                </a:ext>
              </a:extLst>
            </p:cNvPr>
            <p:cNvSpPr/>
            <p:nvPr/>
          </p:nvSpPr>
          <p:spPr>
            <a:xfrm>
              <a:off x="1377787" y="666750"/>
              <a:ext cx="6547013" cy="683462"/>
            </a:xfrm>
            <a:prstGeom prst="roundRect">
              <a:avLst/>
            </a:prstGeom>
            <a:solidFill>
              <a:srgbClr val="444444">
                <a:lumMod val="60000"/>
                <a:lumOff val="4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By 2018, digitally enabled competitors disrupt 33% of market leaders. - IDC                                                                                         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ounded Rectangle 40">
              <a:extLst>
                <a:ext uri="{FF2B5EF4-FFF2-40B4-BE49-F238E27FC236}">
                  <a16:creationId xmlns:a16="http://schemas.microsoft.com/office/drawing/2014/main" id="{CC3C93B3-9CE8-4D1F-B576-196FB26CE987}"/>
                </a:ext>
              </a:extLst>
            </p:cNvPr>
            <p:cNvSpPr/>
            <p:nvPr/>
          </p:nvSpPr>
          <p:spPr>
            <a:xfrm>
              <a:off x="1364615" y="1428751"/>
              <a:ext cx="6560185" cy="631696"/>
            </a:xfrm>
            <a:prstGeom prst="roundRect">
              <a:avLst/>
            </a:prstGeom>
            <a:solidFill>
              <a:srgbClr val="444444">
                <a:lumMod val="60000"/>
                <a:lumOff val="4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45% believe that there is a possibility their business becomes obsolete within the next 3–5 years. 					- Findings from Dell’s Research</a:t>
              </a: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                                                                                                        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ounded Rectangle 45">
              <a:extLst>
                <a:ext uri="{FF2B5EF4-FFF2-40B4-BE49-F238E27FC236}">
                  <a16:creationId xmlns:a16="http://schemas.microsoft.com/office/drawing/2014/main" id="{21825413-7B90-4357-893A-5FEF217F41F3}"/>
                </a:ext>
              </a:extLst>
            </p:cNvPr>
            <p:cNvSpPr/>
            <p:nvPr/>
          </p:nvSpPr>
          <p:spPr>
            <a:xfrm>
              <a:off x="1355906" y="2131968"/>
              <a:ext cx="6568894" cy="533400"/>
            </a:xfrm>
            <a:prstGeom prst="roundRect">
              <a:avLst/>
            </a:prstGeom>
            <a:solidFill>
              <a:srgbClr val="444444">
                <a:lumMod val="60000"/>
                <a:lumOff val="4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78% see digital start-ups as a threat to their business, now or in the future. - Dell </a:t>
              </a: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                                                                                                                                                 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874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</a:t>
            </a:r>
            <a:r>
              <a:rPr lang="en-US" dirty="0">
                <a:solidFill>
                  <a:srgbClr val="0085C3"/>
                </a:solidFill>
              </a:rPr>
              <a:t>igital</a:t>
            </a:r>
            <a:r>
              <a:rPr lang="en-US" dirty="0"/>
              <a:t>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  <a:r>
              <a:rPr lang="en-US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2895600"/>
            <a:ext cx="9086850" cy="253569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3266904"/>
            <a:ext cx="3352800" cy="70369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0338" indent="-168275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70063" indent="-169863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7150" algn="ctr">
              <a:buNone/>
            </a:pPr>
            <a:r>
              <a:rPr lang="en-US" sz="1400" b="1" dirty="0">
                <a:solidFill>
                  <a:schemeClr val="tx2"/>
                </a:solidFill>
              </a:rPr>
              <a:t>Customers</a:t>
            </a:r>
          </a:p>
          <a:p>
            <a:pPr marL="0" indent="-57150" algn="ctr">
              <a:buNone/>
            </a:pPr>
            <a:r>
              <a:rPr lang="en-US" sz="1400" b="1">
                <a:solidFill>
                  <a:srgbClr val="0085C3"/>
                </a:solidFill>
              </a:rPr>
              <a:t>Are</a:t>
            </a:r>
            <a:r>
              <a:rPr lang="en-US" sz="1400" b="1"/>
              <a:t> </a:t>
            </a:r>
            <a:r>
              <a:rPr lang="en-US" sz="1400" b="1" dirty="0"/>
              <a:t>going digital</a:t>
            </a:r>
          </a:p>
          <a:p>
            <a:pPr marL="0" indent="-57150" algn="ctr">
              <a:buNone/>
            </a:pPr>
            <a:endParaRPr lang="en-US" sz="300" b="1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16565" y="3962246"/>
            <a:ext cx="3352800" cy="990600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en-US"/>
            </a:defPPr>
            <a:lvl1pPr indent="-57150" algn="ctr">
              <a:spcBef>
                <a:spcPts val="1200"/>
              </a:spcBef>
              <a:buClr>
                <a:schemeClr val="tx2"/>
              </a:buClr>
              <a:buFont typeface="Arial"/>
              <a:buNone/>
              <a:defRPr sz="1400" b="1">
                <a:solidFill>
                  <a:schemeClr val="tx2"/>
                </a:solidFill>
              </a:defRPr>
            </a:lvl1pPr>
            <a:lvl2pPr marL="742950" indent="-285750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400">
                <a:solidFill>
                  <a:schemeClr val="bg1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20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Competitors</a:t>
            </a:r>
          </a:p>
          <a:p>
            <a:r>
              <a:rPr lang="en-US">
                <a:solidFill>
                  <a:srgbClr val="0085C3"/>
                </a:solidFill>
              </a:rPr>
              <a:t>Are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going digital</a:t>
            </a: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71392" y="4659923"/>
            <a:ext cx="3352800" cy="990600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en-US"/>
            </a:defPPr>
            <a:lvl1pPr indent="-57150" algn="ctr">
              <a:spcBef>
                <a:spcPts val="1200"/>
              </a:spcBef>
              <a:buClr>
                <a:schemeClr val="tx2"/>
              </a:buClr>
              <a:buFont typeface="Arial"/>
              <a:buNone/>
              <a:defRPr sz="1400" b="1">
                <a:solidFill>
                  <a:schemeClr val="tx2"/>
                </a:solidFill>
              </a:defRPr>
            </a:lvl1pPr>
            <a:lvl2pPr marL="742950" indent="-285750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400">
                <a:solidFill>
                  <a:schemeClr val="bg1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20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Things</a:t>
            </a:r>
          </a:p>
          <a:p>
            <a:r>
              <a:rPr lang="en-US">
                <a:solidFill>
                  <a:srgbClr val="0085C3"/>
                </a:solidFill>
              </a:rPr>
              <a:t>Are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going digital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778854"/>
            <a:ext cx="8858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Digital Transformation puts technology at the heart of an organization’s products, services and operations – to help accelerate the business and competitively differentiate itself – in order to improve the experience for its customers.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70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d</a:t>
            </a:r>
            <a:r>
              <a:rPr lang="en-US" dirty="0">
                <a:solidFill>
                  <a:srgbClr val="0085C3"/>
                </a:solidFill>
              </a:rPr>
              <a:t>igital</a:t>
            </a:r>
            <a:r>
              <a:rPr lang="en-US" dirty="0"/>
              <a:t>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</a:p>
        </p:txBody>
      </p:sp>
      <p:sp>
        <p:nvSpPr>
          <p:cNvPr id="25" name="모서리가 둥근 직사각형 1">
            <a:extLst>
              <a:ext uri="{FF2B5EF4-FFF2-40B4-BE49-F238E27FC236}">
                <a16:creationId xmlns:a16="http://schemas.microsoft.com/office/drawing/2014/main" id="{3A7BC979-9CBB-4538-9DB1-F4C3A9B2D296}"/>
              </a:ext>
            </a:extLst>
          </p:cNvPr>
          <p:cNvSpPr/>
          <p:nvPr/>
        </p:nvSpPr>
        <p:spPr>
          <a:xfrm>
            <a:off x="4687610" y="2454129"/>
            <a:ext cx="1882140" cy="2506980"/>
          </a:xfrm>
          <a:prstGeom prst="roundRect">
            <a:avLst>
              <a:gd name="adj" fmla="val 10469"/>
            </a:avLst>
          </a:prstGeom>
          <a:noFill/>
          <a:ln w="28575" cap="flat" cmpd="sng" algn="ctr">
            <a:solidFill>
              <a:srgbClr val="0085C3"/>
            </a:solidFill>
            <a:prstDash val="solid"/>
          </a:ln>
          <a:effectLst>
            <a:glow rad="63500">
              <a:srgbClr val="5482AB">
                <a:satMod val="175000"/>
                <a:alpha val="40000"/>
              </a:srgbClr>
            </a:glo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EBE622DE-E3DE-4874-B546-1DFC8D178E8F}"/>
              </a:ext>
            </a:extLst>
          </p:cNvPr>
          <p:cNvSpPr/>
          <p:nvPr/>
        </p:nvSpPr>
        <p:spPr>
          <a:xfrm>
            <a:off x="6914360" y="2454129"/>
            <a:ext cx="1882140" cy="2506980"/>
          </a:xfrm>
          <a:prstGeom prst="roundRect">
            <a:avLst>
              <a:gd name="adj" fmla="val 10469"/>
            </a:avLst>
          </a:prstGeom>
          <a:noFill/>
          <a:ln w="28575" cap="flat" cmpd="sng" algn="ctr">
            <a:solidFill>
              <a:srgbClr val="0085C3"/>
            </a:solidFill>
            <a:prstDash val="solid"/>
          </a:ln>
          <a:effectLst>
            <a:glow rad="63500">
              <a:srgbClr val="5482AB">
                <a:satMod val="175000"/>
                <a:alpha val="40000"/>
              </a:srgbClr>
            </a:glo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모서리가 둥근 직사각형 17">
            <a:extLst>
              <a:ext uri="{FF2B5EF4-FFF2-40B4-BE49-F238E27FC236}">
                <a16:creationId xmlns:a16="http://schemas.microsoft.com/office/drawing/2014/main" id="{91D4602E-A56F-4943-BC0D-8A55B72B6982}"/>
              </a:ext>
            </a:extLst>
          </p:cNvPr>
          <p:cNvSpPr/>
          <p:nvPr/>
        </p:nvSpPr>
        <p:spPr>
          <a:xfrm>
            <a:off x="234112" y="2454129"/>
            <a:ext cx="1882140" cy="2506980"/>
          </a:xfrm>
          <a:prstGeom prst="roundRect">
            <a:avLst>
              <a:gd name="adj" fmla="val 10469"/>
            </a:avLst>
          </a:prstGeom>
          <a:noFill/>
          <a:ln w="28575" cap="flat" cmpd="sng" algn="ctr">
            <a:solidFill>
              <a:srgbClr val="0085C3"/>
            </a:solidFill>
            <a:prstDash val="solid"/>
          </a:ln>
          <a:effectLst>
            <a:glow rad="63500">
              <a:srgbClr val="5482AB">
                <a:satMod val="175000"/>
                <a:alpha val="40000"/>
              </a:srgbClr>
            </a:glo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모서리가 둥근 직사각형 18">
            <a:extLst>
              <a:ext uri="{FF2B5EF4-FFF2-40B4-BE49-F238E27FC236}">
                <a16:creationId xmlns:a16="http://schemas.microsoft.com/office/drawing/2014/main" id="{F0298BAA-0278-4B8A-ACB8-282033C0DAAD}"/>
              </a:ext>
            </a:extLst>
          </p:cNvPr>
          <p:cNvSpPr/>
          <p:nvPr/>
        </p:nvSpPr>
        <p:spPr>
          <a:xfrm>
            <a:off x="2460861" y="2454129"/>
            <a:ext cx="1882140" cy="2506980"/>
          </a:xfrm>
          <a:prstGeom prst="roundRect">
            <a:avLst>
              <a:gd name="adj" fmla="val 10469"/>
            </a:avLst>
          </a:prstGeom>
          <a:noFill/>
          <a:ln w="28575" cap="flat" cmpd="sng" algn="ctr">
            <a:solidFill>
              <a:srgbClr val="0085C3"/>
            </a:solidFill>
            <a:prstDash val="solid"/>
          </a:ln>
          <a:effectLst>
            <a:glow rad="63500">
              <a:srgbClr val="5482AB">
                <a:satMod val="175000"/>
                <a:alpha val="40000"/>
              </a:srgbClr>
            </a:glo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직사각형 4">
            <a:extLst>
              <a:ext uri="{FF2B5EF4-FFF2-40B4-BE49-F238E27FC236}">
                <a16:creationId xmlns:a16="http://schemas.microsoft.com/office/drawing/2014/main" id="{32636952-24B3-42D3-92E8-90CDAAC492F9}"/>
              </a:ext>
            </a:extLst>
          </p:cNvPr>
          <p:cNvSpPr/>
          <p:nvPr/>
        </p:nvSpPr>
        <p:spPr>
          <a:xfrm>
            <a:off x="468903" y="4961109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vehicles</a:t>
            </a:r>
          </a:p>
        </p:txBody>
      </p:sp>
      <p:sp>
        <p:nvSpPr>
          <p:cNvPr id="30" name="직사각형 5">
            <a:extLst>
              <a:ext uri="{FF2B5EF4-FFF2-40B4-BE49-F238E27FC236}">
                <a16:creationId xmlns:a16="http://schemas.microsoft.com/office/drawing/2014/main" id="{03289DBA-5932-4426-9171-0823E64FEAA4}"/>
              </a:ext>
            </a:extLst>
          </p:cNvPr>
          <p:cNvSpPr/>
          <p:nvPr/>
        </p:nvSpPr>
        <p:spPr>
          <a:xfrm>
            <a:off x="2673407" y="4961109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content</a:t>
            </a:r>
          </a:p>
        </p:txBody>
      </p:sp>
      <p:sp>
        <p:nvSpPr>
          <p:cNvPr id="31" name="직사각형 6">
            <a:extLst>
              <a:ext uri="{FF2B5EF4-FFF2-40B4-BE49-F238E27FC236}">
                <a16:creationId xmlns:a16="http://schemas.microsoft.com/office/drawing/2014/main" id="{CA0877FE-25F4-43C4-8A10-663392AC54B8}"/>
              </a:ext>
            </a:extLst>
          </p:cNvPr>
          <p:cNvSpPr/>
          <p:nvPr/>
        </p:nvSpPr>
        <p:spPr>
          <a:xfrm>
            <a:off x="4803513" y="4961109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inventory</a:t>
            </a:r>
          </a:p>
        </p:txBody>
      </p:sp>
      <p:sp>
        <p:nvSpPr>
          <p:cNvPr id="32" name="직사각형 8">
            <a:extLst>
              <a:ext uri="{FF2B5EF4-FFF2-40B4-BE49-F238E27FC236}">
                <a16:creationId xmlns:a16="http://schemas.microsoft.com/office/drawing/2014/main" id="{DAC0888D-BFE0-4AF8-8DCE-5FB79BF4C4F2}"/>
              </a:ext>
            </a:extLst>
          </p:cNvPr>
          <p:cNvSpPr/>
          <p:nvPr/>
        </p:nvSpPr>
        <p:spPr>
          <a:xfrm>
            <a:off x="7023653" y="4961109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real estate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FC6A87-C192-4F28-855A-BE67828CE92D}"/>
              </a:ext>
            </a:extLst>
          </p:cNvPr>
          <p:cNvSpPr txBox="1"/>
          <p:nvPr/>
        </p:nvSpPr>
        <p:spPr>
          <a:xfrm>
            <a:off x="614156" y="4684311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Founded: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2009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4F59D8-48DA-47DF-BABD-E75CB9813BEA}"/>
              </a:ext>
            </a:extLst>
          </p:cNvPr>
          <p:cNvSpPr txBox="1"/>
          <p:nvPr/>
        </p:nvSpPr>
        <p:spPr>
          <a:xfrm>
            <a:off x="2774936" y="4684311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Founded: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2004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1150B9-8CE1-49AF-8B35-5C0E8725322D}"/>
              </a:ext>
            </a:extLst>
          </p:cNvPr>
          <p:cNvSpPr txBox="1"/>
          <p:nvPr/>
        </p:nvSpPr>
        <p:spPr>
          <a:xfrm>
            <a:off x="5061855" y="4684311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Founded: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1999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17F3B-9265-4609-A851-647550862936}"/>
              </a:ext>
            </a:extLst>
          </p:cNvPr>
          <p:cNvSpPr txBox="1"/>
          <p:nvPr/>
        </p:nvSpPr>
        <p:spPr>
          <a:xfrm>
            <a:off x="7339443" y="4684311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Founded: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2008</a:t>
            </a:r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0F22C32E-6CFC-424F-B595-9800B7250D06}"/>
              </a:ext>
            </a:extLst>
          </p:cNvPr>
          <p:cNvSpPr/>
          <p:nvPr/>
        </p:nvSpPr>
        <p:spPr>
          <a:xfrm>
            <a:off x="439492" y="3529844"/>
            <a:ext cx="1439429" cy="452151"/>
          </a:xfrm>
          <a:prstGeom prst="roundRect">
            <a:avLst/>
          </a:prstGeom>
          <a:solidFill>
            <a:srgbClr val="0085C3">
              <a:lumMod val="5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Uber</a:t>
            </a: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id="{22EC93FB-153E-4F29-9F03-D67404B048A0}"/>
              </a:ext>
            </a:extLst>
          </p:cNvPr>
          <p:cNvSpPr/>
          <p:nvPr/>
        </p:nvSpPr>
        <p:spPr>
          <a:xfrm>
            <a:off x="2684828" y="3543433"/>
            <a:ext cx="1439429" cy="452151"/>
          </a:xfrm>
          <a:prstGeom prst="roundRect">
            <a:avLst/>
          </a:prstGeom>
          <a:solidFill>
            <a:srgbClr val="0085C3">
              <a:lumMod val="5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Facebook</a:t>
            </a:r>
          </a:p>
        </p:txBody>
      </p: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24F6E5E3-EA9D-4A07-862A-40E385738BD1}"/>
              </a:ext>
            </a:extLst>
          </p:cNvPr>
          <p:cNvSpPr/>
          <p:nvPr/>
        </p:nvSpPr>
        <p:spPr>
          <a:xfrm>
            <a:off x="4916400" y="3554319"/>
            <a:ext cx="1439429" cy="452151"/>
          </a:xfrm>
          <a:prstGeom prst="roundRect">
            <a:avLst/>
          </a:prstGeom>
          <a:solidFill>
            <a:srgbClr val="0085C3">
              <a:lumMod val="5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Alibaba</a:t>
            </a:r>
          </a:p>
        </p:txBody>
      </p:sp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B11C1A66-9F48-47F3-A1A6-3573247EF4E6}"/>
              </a:ext>
            </a:extLst>
          </p:cNvPr>
          <p:cNvSpPr/>
          <p:nvPr/>
        </p:nvSpPr>
        <p:spPr>
          <a:xfrm>
            <a:off x="7137086" y="3565205"/>
            <a:ext cx="1439429" cy="452151"/>
          </a:xfrm>
          <a:prstGeom prst="roundRect">
            <a:avLst/>
          </a:prstGeom>
          <a:solidFill>
            <a:srgbClr val="0085C3">
              <a:lumMod val="5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Airbnb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5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</a:t>
            </a:r>
            <a:r>
              <a:rPr lang="en-US" dirty="0">
                <a:solidFill>
                  <a:srgbClr val="0085C3"/>
                </a:solidFill>
              </a:rPr>
              <a:t>usiness</a:t>
            </a:r>
            <a:r>
              <a:rPr lang="en-US" dirty="0"/>
              <a:t> a</a:t>
            </a:r>
            <a:r>
              <a:rPr lang="en-US" dirty="0">
                <a:solidFill>
                  <a:srgbClr val="0085C3"/>
                </a:solidFill>
              </a:rPr>
              <a:t>ttributes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44" y="1932482"/>
            <a:ext cx="8873922" cy="3096718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</a:schemeClr>
              </a:gs>
              <a:gs pos="0">
                <a:schemeClr val="tx1">
                  <a:lumMod val="40000"/>
                  <a:lumOff val="6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717074"/>
              </a:solidFill>
            </a:endParaRPr>
          </a:p>
        </p:txBody>
      </p:sp>
      <p:pic>
        <p:nvPicPr>
          <p:cNvPr id="45" name="Picture 44" descr="iStock_000025873454_Doubl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000" y="2948044"/>
            <a:ext cx="1307336" cy="1175910"/>
          </a:xfrm>
          <a:prstGeom prst="hexagon">
            <a:avLst>
              <a:gd name="adj" fmla="val 24204"/>
              <a:gd name="vf" fmla="val 115470"/>
            </a:avLst>
          </a:prstGeom>
          <a:blipFill dpi="0" rotWithShape="1">
            <a:blip r:embed="rId5"/>
            <a:srcRect/>
            <a:stretch>
              <a:fillRect l="-23000" t="-22000" r="-30000" b="-12000"/>
            </a:stretch>
          </a:blipFill>
          <a:ln w="19050" cmpd="sng">
            <a:gradFill>
              <a:gsLst>
                <a:gs pos="0">
                  <a:srgbClr val="2C95DD">
                    <a:tint val="66000"/>
                    <a:satMod val="160000"/>
                  </a:srgbClr>
                </a:gs>
                <a:gs pos="100000">
                  <a:srgbClr val="2C95D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</a:ln>
          <a:effectLst>
            <a:glow rad="101600">
              <a:srgbClr val="2C95DD">
                <a:satMod val="175000"/>
                <a:alpha val="40000"/>
              </a:srgbClr>
            </a:glow>
            <a:reflection blurRad="6350" stA="52000" endA="300" endPos="35000" dir="5400000" sy="-100000" algn="bl" rotWithShape="0"/>
          </a:effectLst>
        </p:spPr>
      </p:pic>
      <p:pic>
        <p:nvPicPr>
          <p:cNvPr id="46" name="Picture 45" descr="iStock_000026074652_XXXLarg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8"/>
          <a:stretch/>
        </p:blipFill>
        <p:spPr>
          <a:xfrm>
            <a:off x="2550783" y="3233510"/>
            <a:ext cx="1306566" cy="1175910"/>
          </a:xfrm>
          <a:prstGeom prst="hexagon">
            <a:avLst>
              <a:gd name="adj" fmla="val 24204"/>
              <a:gd name="vf" fmla="val 115470"/>
            </a:avLst>
          </a:prstGeom>
          <a:blipFill dpi="0" rotWithShape="1">
            <a:blip r:embed="rId5"/>
            <a:srcRect/>
            <a:stretch>
              <a:fillRect l="-23000" t="-22000" r="-30000" b="-12000"/>
            </a:stretch>
          </a:blipFill>
          <a:ln w="19050" cmpd="sng">
            <a:gradFill>
              <a:gsLst>
                <a:gs pos="0">
                  <a:srgbClr val="2C95DD">
                    <a:tint val="66000"/>
                    <a:satMod val="160000"/>
                  </a:srgbClr>
                </a:gs>
                <a:gs pos="100000">
                  <a:srgbClr val="2C95D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</a:ln>
          <a:effectLst>
            <a:glow rad="101600">
              <a:srgbClr val="2C95DD">
                <a:satMod val="175000"/>
                <a:alpha val="40000"/>
              </a:srgbClr>
            </a:glow>
            <a:reflection blurRad="6350" stA="52000" endA="300" endPos="35000" dir="5400000" sy="-100000" algn="bl" rotWithShape="0"/>
          </a:effectLst>
        </p:spPr>
      </p:pic>
      <p:pic>
        <p:nvPicPr>
          <p:cNvPr id="47" name="Picture 46" descr="iStock_000040656104_Large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469" y="3389235"/>
            <a:ext cx="1306566" cy="1175910"/>
          </a:xfrm>
          <a:prstGeom prst="hexagon">
            <a:avLst>
              <a:gd name="adj" fmla="val 24204"/>
              <a:gd name="vf" fmla="val 115470"/>
            </a:avLst>
          </a:prstGeom>
          <a:blipFill dpi="0" rotWithShape="1">
            <a:blip r:embed="rId5"/>
            <a:srcRect/>
            <a:stretch>
              <a:fillRect l="-23000" t="-22000" r="-30000" b="-12000"/>
            </a:stretch>
          </a:blipFill>
          <a:ln w="19050" cmpd="sng">
            <a:gradFill>
              <a:gsLst>
                <a:gs pos="0">
                  <a:srgbClr val="2C95DD">
                    <a:tint val="66000"/>
                    <a:satMod val="160000"/>
                  </a:srgbClr>
                </a:gs>
                <a:gs pos="100000">
                  <a:srgbClr val="2C95D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</a:ln>
          <a:effectLst>
            <a:glow rad="101600">
              <a:srgbClr val="2C95DD">
                <a:satMod val="175000"/>
                <a:alpha val="40000"/>
              </a:srgbClr>
            </a:glow>
            <a:reflection blurRad="6350" stA="52000" endA="300" endPos="35000" dir="5400000" sy="-100000" algn="bl" rotWithShape="0"/>
          </a:effectLst>
        </p:spPr>
      </p:pic>
      <p:pic>
        <p:nvPicPr>
          <p:cNvPr id="48" name="Picture 47" descr="iStock_000047176796_XXXLarge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517" y="3233510"/>
            <a:ext cx="1306566" cy="1175910"/>
          </a:xfrm>
          <a:prstGeom prst="hexagon">
            <a:avLst>
              <a:gd name="adj" fmla="val 24204"/>
              <a:gd name="vf" fmla="val 115470"/>
            </a:avLst>
          </a:prstGeom>
          <a:blipFill dpi="0" rotWithShape="1">
            <a:blip r:embed="rId5"/>
            <a:srcRect/>
            <a:stretch>
              <a:fillRect l="-23000" t="-22000" r="-30000" b="-12000"/>
            </a:stretch>
          </a:blipFill>
          <a:ln w="19050" cmpd="sng">
            <a:gradFill>
              <a:gsLst>
                <a:gs pos="0">
                  <a:srgbClr val="2C95DD">
                    <a:tint val="66000"/>
                    <a:satMod val="160000"/>
                  </a:srgbClr>
                </a:gs>
                <a:gs pos="100000">
                  <a:srgbClr val="2C95D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</a:ln>
          <a:effectLst>
            <a:glow rad="101600">
              <a:srgbClr val="2C95DD">
                <a:satMod val="175000"/>
                <a:alpha val="40000"/>
              </a:srgbClr>
            </a:glow>
            <a:reflection blurRad="6350" stA="52000" endA="300" endPos="35000" dir="5400000" sy="-100000" algn="bl" rotWithShape="0"/>
          </a:effectLst>
        </p:spPr>
      </p:pic>
      <p:pic>
        <p:nvPicPr>
          <p:cNvPr id="49" name="Picture 48" descr="iStock_000032227076_Large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834" y="2948044"/>
            <a:ext cx="1306566" cy="1175910"/>
          </a:xfrm>
          <a:prstGeom prst="hexagon">
            <a:avLst>
              <a:gd name="adj" fmla="val 24204"/>
              <a:gd name="vf" fmla="val 115470"/>
            </a:avLst>
          </a:prstGeom>
          <a:blipFill dpi="0" rotWithShape="1">
            <a:blip r:embed="rId5"/>
            <a:srcRect/>
            <a:stretch>
              <a:fillRect l="-23000" t="-22000" r="-30000" b="-12000"/>
            </a:stretch>
          </a:blipFill>
          <a:ln w="19050" cmpd="sng">
            <a:gradFill>
              <a:gsLst>
                <a:gs pos="0">
                  <a:srgbClr val="2C95DD">
                    <a:tint val="66000"/>
                    <a:satMod val="160000"/>
                  </a:srgbClr>
                </a:gs>
                <a:gs pos="100000">
                  <a:srgbClr val="2C95D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</a:ln>
          <a:effectLst>
            <a:glow rad="101600">
              <a:srgbClr val="2C95DD">
                <a:satMod val="175000"/>
                <a:alpha val="40000"/>
              </a:srgbClr>
            </a:glow>
            <a:reflection blurRad="6350" stA="52000" endA="300" endPos="35000" dir="5400000" sy="-100000" algn="bl" rotWithShape="0"/>
          </a:effectLst>
        </p:spPr>
      </p:pic>
      <p:sp>
        <p:nvSpPr>
          <p:cNvPr id="51" name="TextBox 50"/>
          <p:cNvSpPr txBox="1"/>
          <p:nvPr/>
        </p:nvSpPr>
        <p:spPr>
          <a:xfrm>
            <a:off x="2767076" y="2033493"/>
            <a:ext cx="3506724" cy="423833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21417"/>
              </a:avLst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63500">
                    <a:srgbClr val="2C95DD">
                      <a:satMod val="175000"/>
                      <a:alpha val="40000"/>
                    </a:srgbClr>
                  </a:glow>
                  <a:outerShdw blurRad="63500" sx="102000" sy="102000" algn="ctr" rotWithShape="0">
                    <a:srgbClr val="2C95DD">
                      <a:alpha val="40000"/>
                    </a:srgbClr>
                  </a:outerShdw>
                </a:effectLst>
                <a:cs typeface="Architects Daughter"/>
              </a:rPr>
              <a:t>Software Driven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03509" y="4258395"/>
            <a:ext cx="1613777" cy="599781"/>
          </a:xfrm>
          <a:prstGeom prst="rect">
            <a:avLst/>
          </a:prstGeom>
          <a:noFill/>
        </p:spPr>
        <p:txBody>
          <a:bodyPr wrap="none" lIns="91060" tIns="45530" rIns="91060" bIns="45530" rtlCol="0">
            <a:spAutoFit/>
          </a:bodyPr>
          <a:lstStyle/>
          <a:p>
            <a:pPr algn="ctr"/>
            <a:r>
              <a:rPr lang="en-US" sz="1100" b="1">
                <a:solidFill>
                  <a:srgbClr val="262626"/>
                </a:solidFill>
                <a:cs typeface="Architects Daughter"/>
              </a:rPr>
              <a:t>With future estimates</a:t>
            </a:r>
            <a:b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  <a:cs typeface="Architects Daughter"/>
              </a:rPr>
            </a:b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  <a:cs typeface="Architects Daughter"/>
              </a:rPr>
              <a:t>spot new </a:t>
            </a:r>
            <a:b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  <a:cs typeface="Architects Daughter"/>
              </a:rPr>
            </a:b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  <a:cs typeface="Architects Daughter"/>
              </a:rPr>
              <a:t>opportunities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95107" y="4504548"/>
            <a:ext cx="999827" cy="599781"/>
          </a:xfrm>
          <a:prstGeom prst="rect">
            <a:avLst/>
          </a:prstGeom>
          <a:noFill/>
        </p:spPr>
        <p:txBody>
          <a:bodyPr wrap="none" lIns="91060" tIns="45530" rIns="91060" bIns="4553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cs typeface="Architects Daughter"/>
              </a:defRPr>
            </a:lvl1pPr>
          </a:lstStyle>
          <a:p>
            <a:r>
              <a:rPr lang="en-US" dirty="0"/>
              <a:t>Deliver</a:t>
            </a:r>
            <a:br>
              <a:rPr lang="en-US" dirty="0"/>
            </a:br>
            <a:r>
              <a:rPr lang="en-US" dirty="0"/>
              <a:t>personal</a:t>
            </a:r>
            <a:br>
              <a:rPr lang="en-US" dirty="0"/>
            </a:br>
            <a:r>
              <a:rPr lang="en-US" dirty="0"/>
              <a:t>experiences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45217" y="4658020"/>
            <a:ext cx="809070" cy="599781"/>
          </a:xfrm>
          <a:prstGeom prst="rect">
            <a:avLst/>
          </a:prstGeom>
          <a:noFill/>
        </p:spPr>
        <p:txBody>
          <a:bodyPr wrap="none" lIns="91060" tIns="45530" rIns="91060" bIns="4553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cs typeface="Architects Daughter"/>
              </a:defRPr>
            </a:lvl1pPr>
          </a:lstStyle>
          <a:p>
            <a:r>
              <a:rPr lang="en-US" dirty="0"/>
              <a:t>Innovate </a:t>
            </a:r>
            <a:br>
              <a:rPr lang="en-US" dirty="0"/>
            </a:br>
            <a:r>
              <a:rPr lang="en-US" dirty="0"/>
              <a:t>in an</a:t>
            </a:r>
            <a:br>
              <a:rPr lang="en-US" dirty="0"/>
            </a:br>
            <a:r>
              <a:rPr lang="en-US" dirty="0"/>
              <a:t>agile way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66999" y="4504548"/>
            <a:ext cx="879602" cy="430503"/>
          </a:xfrm>
          <a:prstGeom prst="rect">
            <a:avLst/>
          </a:prstGeom>
          <a:noFill/>
        </p:spPr>
        <p:txBody>
          <a:bodyPr wrap="none" lIns="91060" tIns="45530" rIns="91060" bIns="4553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cs typeface="Architects Daughter"/>
              </a:defRPr>
            </a:lvl1pPr>
          </a:lstStyle>
          <a:p>
            <a:r>
              <a:rPr lang="en-US" dirty="0"/>
              <a:t>Operate in</a:t>
            </a:r>
            <a:br>
              <a:rPr lang="en-US"/>
            </a:br>
            <a:r>
              <a:rPr lang="en-US">
                <a:solidFill>
                  <a:srgbClr val="262626"/>
                </a:solidFill>
              </a:rPr>
              <a:t>real time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70992" y="4237614"/>
            <a:ext cx="1070360" cy="599781"/>
          </a:xfrm>
          <a:prstGeom prst="rect">
            <a:avLst/>
          </a:prstGeom>
          <a:noFill/>
        </p:spPr>
        <p:txBody>
          <a:bodyPr wrap="none" lIns="91060" tIns="45530" rIns="91060" bIns="4553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cs typeface="Architects Daughter"/>
              </a:defRPr>
            </a:lvl1pPr>
          </a:lstStyle>
          <a:p>
            <a:r>
              <a:rPr lang="en-US" dirty="0"/>
              <a:t>Demonstrate</a:t>
            </a:r>
            <a:br>
              <a:rPr lang="en-US" dirty="0"/>
            </a:br>
            <a:r>
              <a:rPr lang="en-US" dirty="0"/>
              <a:t>transparency</a:t>
            </a:r>
            <a:br>
              <a:rPr lang="en-US" dirty="0"/>
            </a:br>
            <a:r>
              <a:rPr lang="en-US" dirty="0"/>
              <a:t>and trust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30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</a:t>
            </a:r>
            <a:r>
              <a:rPr lang="en-US" dirty="0">
                <a:solidFill>
                  <a:srgbClr val="0085C3"/>
                </a:solidFill>
              </a:rPr>
              <a:t>ransformation</a:t>
            </a:r>
            <a:r>
              <a:rPr lang="en-US" dirty="0"/>
              <a:t> i</a:t>
            </a:r>
            <a:r>
              <a:rPr lang="en-US" dirty="0">
                <a:solidFill>
                  <a:srgbClr val="0085C3"/>
                </a:solidFill>
              </a:rPr>
              <a:t>ndex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2133600"/>
            <a:ext cx="9144000" cy="3276600"/>
          </a:xfrm>
          <a:prstGeom prst="rect">
            <a:avLst/>
          </a:prstGeom>
          <a:solidFill>
            <a:srgbClr val="000000">
              <a:alpha val="54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90982" tIns="45491" rIns="90982" bIns="45491" rtlCol="0" anchor="ctr"/>
          <a:lstStyle/>
          <a:p>
            <a:pPr algn="ctr" defTabSz="454499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1041644" y="2591738"/>
            <a:ext cx="1544077" cy="2285333"/>
          </a:xfrm>
          <a:prstGeom prst="rect">
            <a:avLst/>
          </a:prstGeom>
          <a:solidFill>
            <a:srgbClr val="000000">
              <a:lumMod val="40000"/>
              <a:lumOff val="60000"/>
              <a:alpha val="73000"/>
            </a:srgbClr>
          </a:solidFill>
          <a:ln w="38100" cmpd="sng">
            <a:noFill/>
          </a:ln>
        </p:spPr>
        <p:txBody>
          <a:bodyPr wrap="square" lIns="90982" tIns="91436" rIns="90982" bIns="4549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5">
              <a:defRPr/>
            </a:pPr>
            <a:r>
              <a:rPr lang="en-GB" sz="1400" kern="0" dirty="0">
                <a:solidFill>
                  <a:srgbClr val="FFFFFF"/>
                </a:solidFill>
                <a:latin typeface="Arial"/>
              </a:rPr>
              <a:t>DIGITAL LAGGARDS</a:t>
            </a:r>
            <a:endParaRPr lang="en-GB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586180" y="2590803"/>
            <a:ext cx="1544077" cy="2286271"/>
          </a:xfrm>
          <a:prstGeom prst="rect">
            <a:avLst/>
          </a:prstGeom>
          <a:solidFill>
            <a:srgbClr val="000000">
              <a:lumMod val="60000"/>
              <a:lumOff val="40000"/>
              <a:alpha val="70000"/>
            </a:srgbClr>
          </a:solidFill>
          <a:ln w="38100" cmpd="sng">
            <a:noFill/>
          </a:ln>
        </p:spPr>
        <p:txBody>
          <a:bodyPr wrap="square" lIns="90982" tIns="91436" rIns="90982" bIns="4549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5">
              <a:defRPr/>
            </a:pPr>
            <a:r>
              <a:rPr lang="en-GB" sz="1400" kern="0" dirty="0">
                <a:solidFill>
                  <a:srgbClr val="FFFFFF"/>
                </a:solidFill>
                <a:latin typeface="Arial"/>
              </a:rPr>
              <a:t>DIGITAL FOLLOWERS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4130715" y="2590803"/>
            <a:ext cx="1544077" cy="2286271"/>
          </a:xfrm>
          <a:prstGeom prst="rect">
            <a:avLst/>
          </a:prstGeom>
          <a:solidFill>
            <a:srgbClr val="444444">
              <a:lumMod val="75000"/>
              <a:alpha val="67000"/>
            </a:srgbClr>
          </a:solidFill>
          <a:ln w="38100" cmpd="sng">
            <a:noFill/>
          </a:ln>
        </p:spPr>
        <p:txBody>
          <a:bodyPr wrap="square" lIns="90982" tIns="91436" rIns="90982" bIns="4549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5">
              <a:defRPr/>
            </a:pPr>
            <a:r>
              <a:rPr lang="en-GB" sz="1400" kern="0" dirty="0">
                <a:solidFill>
                  <a:srgbClr val="FFFFFF"/>
                </a:solidFill>
                <a:latin typeface="Arial"/>
              </a:rPr>
              <a:t>DIGITAL EVALUATORS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75248" y="2590803"/>
            <a:ext cx="1544538" cy="2286271"/>
          </a:xfrm>
          <a:prstGeom prst="rect">
            <a:avLst/>
          </a:prstGeom>
          <a:solidFill>
            <a:srgbClr val="FFFFFF">
              <a:lumMod val="65000"/>
              <a:lumOff val="35000"/>
              <a:alpha val="47000"/>
            </a:srgbClr>
          </a:solidFill>
          <a:ln w="38100" cmpd="sng">
            <a:noFill/>
          </a:ln>
        </p:spPr>
        <p:txBody>
          <a:bodyPr wrap="square" lIns="90982" tIns="91436" rIns="90982" bIns="4549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5">
              <a:defRPr/>
            </a:pPr>
            <a:r>
              <a:rPr lang="en-GB" sz="1400" kern="0" dirty="0">
                <a:solidFill>
                  <a:srgbClr val="FFFFFF"/>
                </a:solidFill>
                <a:latin typeface="Arial"/>
              </a:rPr>
              <a:t>DIGITAL ADOPTERS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19788" y="2590803"/>
            <a:ext cx="1544077" cy="2286271"/>
          </a:xfrm>
          <a:prstGeom prst="rect">
            <a:avLst/>
          </a:prstGeom>
          <a:solidFill>
            <a:srgbClr val="000000">
              <a:alpha val="46000"/>
            </a:srgbClr>
          </a:solidFill>
          <a:ln w="38100" cmpd="sng">
            <a:noFill/>
          </a:ln>
        </p:spPr>
        <p:txBody>
          <a:bodyPr wrap="square" lIns="90982" tIns="91436" rIns="90982" bIns="4549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5">
              <a:defRPr/>
            </a:pPr>
            <a:r>
              <a:rPr lang="en-GB" sz="1400" kern="0" dirty="0">
                <a:solidFill>
                  <a:srgbClr val="FFFFFF"/>
                </a:solidFill>
                <a:latin typeface="Arial"/>
              </a:rPr>
              <a:t>DIGITAL LEADERS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1641" y="4909237"/>
            <a:ext cx="84933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135">
              <a:defRPr/>
            </a:pPr>
            <a:r>
              <a:rPr lang="en-GB" sz="1000" kern="0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43800" y="4931640"/>
            <a:ext cx="84933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135">
              <a:defRPr/>
            </a:pPr>
            <a:r>
              <a:rPr lang="en-GB" sz="1000" kern="0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32988" y="3698516"/>
            <a:ext cx="1053212" cy="4962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135">
              <a:defRPr/>
            </a:pPr>
            <a:r>
              <a:rPr lang="en-GB" sz="3200" kern="0" dirty="0">
                <a:ln w="12700">
                  <a:solidFill>
                    <a:srgbClr val="FFFFFF"/>
                  </a:solidFill>
                </a:ln>
                <a:noFill/>
              </a:rPr>
              <a:t>32%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43401" y="3698516"/>
            <a:ext cx="1177634" cy="4962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135">
              <a:defRPr/>
            </a:pPr>
            <a:r>
              <a:rPr lang="en-GB" sz="3200" kern="0" dirty="0">
                <a:ln w="12700">
                  <a:solidFill>
                    <a:srgbClr val="FFFFFF"/>
                  </a:solidFill>
                </a:ln>
                <a:noFill/>
              </a:rPr>
              <a:t>34%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08894" y="3500960"/>
            <a:ext cx="1277706" cy="4962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135">
              <a:defRPr/>
            </a:pPr>
            <a:r>
              <a:rPr lang="en-GB" sz="3200" kern="0" dirty="0">
                <a:ln w="12700">
                  <a:solidFill>
                    <a:srgbClr val="FFFFFF"/>
                  </a:solidFill>
                </a:ln>
                <a:noFill/>
              </a:rPr>
              <a:t>14%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38282" y="3500960"/>
            <a:ext cx="694912" cy="4962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135">
              <a:defRPr/>
            </a:pPr>
            <a:r>
              <a:rPr lang="en-GB" sz="3200" kern="0" dirty="0">
                <a:ln w="12700">
                  <a:solidFill>
                    <a:srgbClr val="FFFFFF"/>
                  </a:solidFill>
                </a:ln>
                <a:noFill/>
              </a:rPr>
              <a:t>5%</a:t>
            </a:r>
          </a:p>
        </p:txBody>
      </p:sp>
      <p:graphicFrame>
        <p:nvGraphicFramePr>
          <p:cNvPr id="48" name="Chart 47"/>
          <p:cNvGraphicFramePr>
            <a:graphicFrameLocks/>
          </p:cNvGraphicFramePr>
          <p:nvPr/>
        </p:nvGraphicFramePr>
        <p:xfrm>
          <a:off x="206548" y="2590800"/>
          <a:ext cx="8632652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111180" y="3500960"/>
            <a:ext cx="1403420" cy="4962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135">
              <a:defRPr/>
            </a:pPr>
            <a:r>
              <a:rPr lang="en-GB" sz="3200" kern="0" dirty="0">
                <a:ln w="12700">
                  <a:solidFill>
                    <a:srgbClr val="FFFFFF"/>
                  </a:solidFill>
                </a:ln>
                <a:noFill/>
              </a:rPr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512" y="5486400"/>
            <a:ext cx="7880689" cy="215060"/>
          </a:xfrm>
          <a:prstGeom prst="rect">
            <a:avLst/>
          </a:prstGeom>
          <a:noFill/>
        </p:spPr>
        <p:txBody>
          <a:bodyPr wrap="square" lIns="91060" tIns="45530" rIns="91060" bIns="45530" rtlCol="0">
            <a:spAutoFit/>
          </a:bodyPr>
          <a:lstStyle/>
          <a:p>
            <a:r>
              <a:rPr lang="fr-FR" sz="800">
                <a:solidFill>
                  <a:srgbClr val="717074"/>
                </a:solidFill>
                <a:latin typeface="Verdana"/>
              </a:rPr>
              <a:t>Sources: DELL Technologies Sponsors—www.delltechnologies.com/en-us/perspectives/digital-transformation-index.htm</a:t>
            </a:r>
            <a:endParaRPr lang="en-US" sz="800" dirty="0">
              <a:solidFill>
                <a:srgbClr val="717074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16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9CCF"/>
                </a:solidFill>
              </a:rPr>
              <a:t>Business challenges in digital world</a:t>
            </a:r>
            <a:br>
              <a:rPr lang="en-US" dirty="0">
                <a:solidFill>
                  <a:srgbClr val="319CCF"/>
                </a:solidFill>
              </a:rPr>
            </a:br>
            <a:endParaRPr lang="en-US" dirty="0">
              <a:solidFill>
                <a:srgbClr val="319CCF"/>
              </a:solidFill>
            </a:endParaRPr>
          </a:p>
        </p:txBody>
      </p:sp>
      <p:pic>
        <p:nvPicPr>
          <p:cNvPr id="5" name="Picture 2" descr="C:\Users\chakrd1\AppData\Local\Microsoft\Windows\Temporary Internet Files\Content.IE5\FXPKOE8A\finance_icons_476962717_720x540_72_RG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2" t="79869"/>
          <a:stretch/>
        </p:blipFill>
        <p:spPr bwMode="auto">
          <a:xfrm>
            <a:off x="1619094" y="1909045"/>
            <a:ext cx="990125" cy="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6016" y="3004005"/>
            <a:ext cx="16947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Shrinking Market Opportunities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941" y="1766318"/>
            <a:ext cx="2267107" cy="1673407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chakrd1\AppData\Local\Microsoft\Windows\Temporary Internet Files\Content.IE5\85WG3NFI\arrows_720x720_72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18" y="1911503"/>
            <a:ext cx="991653" cy="9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52693" y="3183534"/>
            <a:ext cx="16947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Rising Competition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0718" y="1779017"/>
            <a:ext cx="2267107" cy="1673407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62494" y="1772667"/>
            <a:ext cx="2267107" cy="1673407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247587" y="3660594"/>
            <a:ext cx="2267107" cy="1673407"/>
            <a:chOff x="1884083" y="3125484"/>
            <a:chExt cx="2267107" cy="1673407"/>
          </a:xfrm>
        </p:grpSpPr>
        <p:pic>
          <p:nvPicPr>
            <p:cNvPr id="17" name="Picture 4" descr="C:\Users\chakrd1\AppData\Local\Microsoft\Windows\Temporary Internet Files\Content.IE5\ERUTFF6C\time_s_183902840_720x720_72_RG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48"/>
            <a:stretch/>
          </p:blipFill>
          <p:spPr bwMode="auto">
            <a:xfrm>
              <a:off x="2295287" y="3233857"/>
              <a:ext cx="1428750" cy="1076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884083" y="3125484"/>
              <a:ext cx="2267107" cy="1673407"/>
              <a:chOff x="1884083" y="3125484"/>
              <a:chExt cx="2267107" cy="16734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29483" y="4502821"/>
                <a:ext cx="169470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/>
                  <a:t>Time-to-market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884083" y="3125484"/>
                <a:ext cx="2267107" cy="1673407"/>
              </a:xfrm>
              <a:prstGeom prst="rect">
                <a:avLst/>
              </a:prstGeom>
              <a:noFill/>
              <a:ln w="76200" cmpd="sng">
                <a:solidFill>
                  <a:srgbClr val="93C9E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4743294" y="3660594"/>
            <a:ext cx="2267107" cy="1673407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30577" y="4897255"/>
            <a:ext cx="20711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Accurate prediction and planning for future business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044" y="1894718"/>
            <a:ext cx="1667275" cy="112400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32833" y="3014258"/>
            <a:ext cx="2114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/>
              <a:t>Implication of </a:t>
            </a:r>
            <a:r>
              <a:rPr lang="en-US" sz="1100" b="1" dirty="0">
                <a:solidFill>
                  <a:srgbClr val="444444"/>
                </a:solidFill>
              </a:rPr>
              <a:t>the third</a:t>
            </a:r>
            <a:r>
              <a:rPr lang="en-US" sz="1100" b="1" dirty="0"/>
              <a:t> Platform and IoT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754" y="3815892"/>
            <a:ext cx="1922507" cy="1066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943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CTI-Template-foundation-level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-Presentation1" id="{056D3B58-78C5-4792-9A15-3976C5F26F37}" vid="{CABCEE13-F20D-4B07-A546-C80DB163D7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444444"/>
    </a:lt1>
    <a:dk2>
      <a:srgbClr val="007DB8"/>
    </a:dk2>
    <a:lt2>
      <a:srgbClr val="FFFFFF"/>
    </a:lt2>
    <a:accent1>
      <a:srgbClr val="007DB8"/>
    </a:accent1>
    <a:accent2>
      <a:srgbClr val="7AB800"/>
    </a:accent2>
    <a:accent3>
      <a:srgbClr val="F2AF00"/>
    </a:accent3>
    <a:accent4>
      <a:srgbClr val="DC5034"/>
    </a:accent4>
    <a:accent5>
      <a:srgbClr val="5482AB"/>
    </a:accent5>
    <a:accent6>
      <a:srgbClr val="6E2585"/>
    </a:accent6>
    <a:hlink>
      <a:srgbClr val="009BBB"/>
    </a:hlink>
    <a:folHlink>
      <a:srgbClr val="6E2585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1-Presentation1</Template>
  <TotalTime>39776</TotalTime>
  <Words>1056</Words>
  <Application>Microsoft Office PowerPoint</Application>
  <PresentationFormat>On-screen Show (4:3)</PresentationFormat>
  <Paragraphs>148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Museo Sans For Dell</vt:lpstr>
      <vt:lpstr>Verdana</vt:lpstr>
      <vt:lpstr>UCTI-Template-foundation-level</vt:lpstr>
      <vt:lpstr>CT105-3-M Cloud Infrastructure and Services</vt:lpstr>
      <vt:lpstr>Lesson: Driving Digital Transformation through Cloud </vt:lpstr>
      <vt:lpstr>Digital transformation</vt:lpstr>
      <vt:lpstr>Digital disruption </vt:lpstr>
      <vt:lpstr>What is digital transformation?</vt:lpstr>
      <vt:lpstr>Influence of digital transformation</vt:lpstr>
      <vt:lpstr>Digital business attributes</vt:lpstr>
      <vt:lpstr>Digital transformation index</vt:lpstr>
      <vt:lpstr>Business challenges in digital world </vt:lpstr>
      <vt:lpstr>Implication of the third Platform and IoT </vt:lpstr>
      <vt:lpstr>Challenges of IT to meet business demand</vt:lpstr>
      <vt:lpstr>Digital business drives IT transformation</vt:lpstr>
      <vt:lpstr>Digital and IT transformation drives cloud adoption</vt:lpstr>
      <vt:lpstr>IT transformation key focus areas</vt:lpstr>
      <vt:lpstr>Digital transformation – customer success story</vt:lpstr>
      <vt:lpstr>Lesson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CT102-3-M-FL-Fuzzy Logic</dc:title>
  <dc:creator>Dr. Vazeerudeen Hameed</dc:creator>
  <cp:lastModifiedBy>Muhammad Ehsan Rana</cp:lastModifiedBy>
  <cp:revision>130</cp:revision>
  <dcterms:created xsi:type="dcterms:W3CDTF">2020-05-07T07:59:44Z</dcterms:created>
  <dcterms:modified xsi:type="dcterms:W3CDTF">2020-09-03T12:53:04Z</dcterms:modified>
</cp:coreProperties>
</file>