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332" r:id="rId2"/>
    <p:sldId id="335" r:id="rId3"/>
    <p:sldId id="336" r:id="rId4"/>
    <p:sldId id="337" r:id="rId5"/>
    <p:sldId id="338" r:id="rId6"/>
    <p:sldId id="340" r:id="rId7"/>
    <p:sldId id="342" r:id="rId8"/>
    <p:sldId id="341" r:id="rId9"/>
    <p:sldId id="366" r:id="rId10"/>
    <p:sldId id="367" r:id="rId11"/>
    <p:sldId id="368" r:id="rId12"/>
    <p:sldId id="369" r:id="rId13"/>
    <p:sldId id="370" r:id="rId14"/>
    <p:sldId id="371" r:id="rId15"/>
    <p:sldId id="344" r:id="rId16"/>
    <p:sldId id="348" r:id="rId17"/>
    <p:sldId id="349" r:id="rId18"/>
    <p:sldId id="365" r:id="rId19"/>
    <p:sldId id="372" r:id="rId20"/>
    <p:sldId id="373" r:id="rId21"/>
  </p:sldIdLst>
  <p:sldSz cx="9144000" cy="6858000" type="screen4x3"/>
  <p:notesSz cx="6807200" cy="99393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C519F3-7F38-4BE4-9DD0-EA661D988A35}" v="3" dt="2022-11-30T03:37:41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76727" autoAdjust="0"/>
  </p:normalViewPr>
  <p:slideViewPr>
    <p:cSldViewPr>
      <p:cViewPr varScale="1">
        <p:scale>
          <a:sx n="48" d="100"/>
          <a:sy n="48" d="100"/>
        </p:scale>
        <p:origin x="17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oc. Prof. Dr. Behrang Samadi" userId="92ef890c-4fad-4eb0-b858-3011c2946dfe" providerId="ADAL" clId="{F8C519F3-7F38-4BE4-9DD0-EA661D988A35}"/>
    <pc:docChg chg="addSld modSld modMainMaster">
      <pc:chgData name="Assoc. Prof. Dr. Behrang Samadi" userId="92ef890c-4fad-4eb0-b858-3011c2946dfe" providerId="ADAL" clId="{F8C519F3-7F38-4BE4-9DD0-EA661D988A35}" dt="2022-11-30T03:37:41.651" v="33" actId="1076"/>
      <pc:docMkLst>
        <pc:docMk/>
      </pc:docMkLst>
      <pc:sldChg chg="modSp mod">
        <pc:chgData name="Assoc. Prof. Dr. Behrang Samadi" userId="92ef890c-4fad-4eb0-b858-3011c2946dfe" providerId="ADAL" clId="{F8C519F3-7F38-4BE4-9DD0-EA661D988A35}" dt="2022-11-30T03:37:06.598" v="9" actId="20577"/>
        <pc:sldMkLst>
          <pc:docMk/>
          <pc:sldMk cId="0" sldId="332"/>
        </pc:sldMkLst>
        <pc:spChg chg="mod">
          <ac:chgData name="Assoc. Prof. Dr. Behrang Samadi" userId="92ef890c-4fad-4eb0-b858-3011c2946dfe" providerId="ADAL" clId="{F8C519F3-7F38-4BE4-9DD0-EA661D988A35}" dt="2022-11-30T03:37:06.598" v="9" actId="20577"/>
          <ac:spMkLst>
            <pc:docMk/>
            <pc:sldMk cId="0" sldId="332"/>
            <ac:spMk id="3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4.985" v="2" actId="20577"/>
          <ac:spMkLst>
            <pc:docMk/>
            <pc:sldMk cId="0" sldId="332"/>
            <ac:spMk id="4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1846250825" sldId="335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1846250825" sldId="335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768424936" sldId="336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768424936" sldId="336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768424936" sldId="336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2744396486" sldId="337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744396486" sldId="337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744396486" sldId="337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3067574013" sldId="338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067574013" sldId="338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067574013" sldId="338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3530307894" sldId="340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530307894" sldId="340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530307894" sldId="340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864933816" sldId="341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864933816" sldId="341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864933816" sldId="341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3175216151" sldId="342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175216151" sldId="342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175216151" sldId="342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3733174606" sldId="344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733174606" sldId="344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2587020424" sldId="348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587020424" sldId="348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2088820294" sldId="349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088820294" sldId="349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088820294" sldId="349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1695103188" sldId="366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1695103188" sldId="366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1695103188" sldId="366"/>
            <ac:spMk id="3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2308677752" sldId="367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308677752" sldId="367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2226208179" sldId="368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226208179" sldId="368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4046381125" sldId="369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4046381125" sldId="369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3852514725" sldId="370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3852514725" sldId="370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783497229" sldId="371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783497229" sldId="371"/>
            <ac:spMk id="2" creationId="{00000000-0000-0000-0000-000000000000}"/>
          </ac:spMkLst>
        </pc:spChg>
      </pc:sldChg>
      <pc:sldChg chg="modSp">
        <pc:chgData name="Assoc. Prof. Dr. Behrang Samadi" userId="92ef890c-4fad-4eb0-b858-3011c2946dfe" providerId="ADAL" clId="{F8C519F3-7F38-4BE4-9DD0-EA661D988A35}" dt="2022-11-30T03:36:50.150" v="0"/>
        <pc:sldMkLst>
          <pc:docMk/>
          <pc:sldMk cId="2177238579" sldId="372"/>
        </pc:sldMkLst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177238579" sldId="372"/>
            <ac:spMk id="2" creationId="{00000000-0000-0000-0000-000000000000}"/>
          </ac:spMkLst>
        </pc:spChg>
        <pc:spChg chg="mod">
          <ac:chgData name="Assoc. Prof. Dr. Behrang Samadi" userId="92ef890c-4fad-4eb0-b858-3011c2946dfe" providerId="ADAL" clId="{F8C519F3-7F38-4BE4-9DD0-EA661D988A35}" dt="2022-11-30T03:36:50.150" v="0"/>
          <ac:spMkLst>
            <pc:docMk/>
            <pc:sldMk cId="2177238579" sldId="372"/>
            <ac:spMk id="3" creationId="{00000000-0000-0000-0000-000000000000}"/>
          </ac:spMkLst>
        </pc:spChg>
      </pc:sldChg>
      <pc:sldChg chg="modSp new mod">
        <pc:chgData name="Assoc. Prof. Dr. Behrang Samadi" userId="92ef890c-4fad-4eb0-b858-3011c2946dfe" providerId="ADAL" clId="{F8C519F3-7F38-4BE4-9DD0-EA661D988A35}" dt="2022-11-30T03:37:41.651" v="33" actId="1076"/>
        <pc:sldMkLst>
          <pc:docMk/>
          <pc:sldMk cId="1452676020" sldId="373"/>
        </pc:sldMkLst>
        <pc:spChg chg="mod">
          <ac:chgData name="Assoc. Prof. Dr. Behrang Samadi" userId="92ef890c-4fad-4eb0-b858-3011c2946dfe" providerId="ADAL" clId="{F8C519F3-7F38-4BE4-9DD0-EA661D988A35}" dt="2022-11-30T03:37:21.198" v="21" actId="20577"/>
          <ac:spMkLst>
            <pc:docMk/>
            <pc:sldMk cId="1452676020" sldId="373"/>
            <ac:spMk id="2" creationId="{7FD5B610-58EE-3E59-2D83-6EB7DACD2573}"/>
          </ac:spMkLst>
        </pc:spChg>
        <pc:spChg chg="mod">
          <ac:chgData name="Assoc. Prof. Dr. Behrang Samadi" userId="92ef890c-4fad-4eb0-b858-3011c2946dfe" providerId="ADAL" clId="{F8C519F3-7F38-4BE4-9DD0-EA661D988A35}" dt="2022-11-30T03:37:41.651" v="33" actId="1076"/>
          <ac:spMkLst>
            <pc:docMk/>
            <pc:sldMk cId="1452676020" sldId="373"/>
            <ac:spMk id="3" creationId="{74486928-2351-3282-676A-9524E5875388}"/>
          </ac:spMkLst>
        </pc:spChg>
      </pc:sldChg>
      <pc:sldMasterChg chg="modTransition modSldLayout">
        <pc:chgData name="Assoc. Prof. Dr. Behrang Samadi" userId="92ef890c-4fad-4eb0-b858-3011c2946dfe" providerId="ADAL" clId="{F8C519F3-7F38-4BE4-9DD0-EA661D988A35}" dt="2022-11-30T03:36:50.150" v="0"/>
        <pc:sldMasterMkLst>
          <pc:docMk/>
          <pc:sldMasterMk cId="1099302720" sldId="2147483696"/>
        </pc:sldMasterMkLst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1987742317" sldId="2147483697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4151295424" sldId="2147483698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864536229" sldId="2147483699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3567804449" sldId="2147483700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2146971680" sldId="2147483701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90075196" sldId="2147483702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1729437108" sldId="2147483703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898242734" sldId="2147483704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1954399141" sldId="2147483705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4249976462" sldId="2147483706"/>
          </pc:sldLayoutMkLst>
        </pc:sldLayoutChg>
        <pc:sldLayoutChg chg="modTransition">
          <pc:chgData name="Assoc. Prof. Dr. Behrang Samadi" userId="92ef890c-4fad-4eb0-b858-3011c2946dfe" providerId="ADAL" clId="{F8C519F3-7F38-4BE4-9DD0-EA661D988A35}" dt="2022-11-30T03:36:50.150" v="0"/>
          <pc:sldLayoutMkLst>
            <pc:docMk/>
            <pc:sldMasterMk cId="1099302720" sldId="2147483696"/>
            <pc:sldLayoutMk cId="704296544" sldId="2147483707"/>
          </pc:sldLayoutMkLst>
        </pc:sldLayoutChg>
      </pc:sldMasterChg>
    </pc:docChg>
  </pc:docChgLst>
  <pc:docChgLst>
    <pc:chgData name="Assoc. Prof. Dr. Behrang Samadi" userId="92ef890c-4fad-4eb0-b858-3011c2946dfe" providerId="ADAL" clId="{E92D1C52-1DDF-4CDC-B529-AB2E3A2639FA}"/>
    <pc:docChg chg="modSld">
      <pc:chgData name="Assoc. Prof. Dr. Behrang Samadi" userId="92ef890c-4fad-4eb0-b858-3011c2946dfe" providerId="ADAL" clId="{E92D1C52-1DDF-4CDC-B529-AB2E3A2639FA}" dt="2022-11-30T06:20:25.351" v="4" actId="20577"/>
      <pc:docMkLst>
        <pc:docMk/>
      </pc:docMkLst>
      <pc:sldChg chg="modSp mod">
        <pc:chgData name="Assoc. Prof. Dr. Behrang Samadi" userId="92ef890c-4fad-4eb0-b858-3011c2946dfe" providerId="ADAL" clId="{E92D1C52-1DDF-4CDC-B529-AB2E3A2639FA}" dt="2022-11-30T06:20:25.351" v="4" actId="20577"/>
        <pc:sldMkLst>
          <pc:docMk/>
          <pc:sldMk cId="0" sldId="332"/>
        </pc:sldMkLst>
        <pc:spChg chg="mod">
          <ac:chgData name="Assoc. Prof. Dr. Behrang Samadi" userId="92ef890c-4fad-4eb0-b858-3011c2946dfe" providerId="ADAL" clId="{E92D1C52-1DDF-4CDC-B529-AB2E3A2639FA}" dt="2022-11-30T06:20:25.351" v="4" actId="20577"/>
          <ac:spMkLst>
            <pc:docMk/>
            <pc:sldMk cId="0" sldId="332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49293-D92D-431B-AB9F-C9A66D4EE19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D427F1-7B17-4C3A-8986-4A503B632685}">
      <dgm:prSet phldrT="[Text]"/>
      <dgm:spPr/>
      <dgm:t>
        <a:bodyPr/>
        <a:lstStyle/>
        <a:p>
          <a:r>
            <a:rPr lang="en-US" dirty="0"/>
            <a:t>Customers don’t read pages… they scan pages</a:t>
          </a:r>
        </a:p>
      </dgm:t>
    </dgm:pt>
    <dgm:pt modelId="{BE728625-63FF-4777-8C77-215504A626C3}" type="parTrans" cxnId="{BD5F5677-EC56-4A84-AD8D-A2F2B02170F4}">
      <dgm:prSet/>
      <dgm:spPr/>
      <dgm:t>
        <a:bodyPr/>
        <a:lstStyle/>
        <a:p>
          <a:endParaRPr lang="en-US"/>
        </a:p>
      </dgm:t>
    </dgm:pt>
    <dgm:pt modelId="{A7DC8E41-8910-468E-8225-3BBD4951835C}" type="sibTrans" cxnId="{BD5F5677-EC56-4A84-AD8D-A2F2B02170F4}">
      <dgm:prSet/>
      <dgm:spPr/>
      <dgm:t>
        <a:bodyPr/>
        <a:lstStyle/>
        <a:p>
          <a:endParaRPr lang="en-US"/>
        </a:p>
      </dgm:t>
    </dgm:pt>
    <dgm:pt modelId="{FBB057E7-904F-4534-BC0C-82073812BC97}">
      <dgm:prSet phldrT="[Text]"/>
      <dgm:spPr/>
      <dgm:t>
        <a:bodyPr/>
        <a:lstStyle/>
        <a:p>
          <a:r>
            <a:rPr lang="en-US" dirty="0"/>
            <a:t>Omit needless words</a:t>
          </a:r>
        </a:p>
      </dgm:t>
    </dgm:pt>
    <dgm:pt modelId="{B993D0D4-823A-41F9-9309-4FFED9D9879A}" type="parTrans" cxnId="{327CE850-A908-4CA1-8898-BABA14129822}">
      <dgm:prSet/>
      <dgm:spPr/>
      <dgm:t>
        <a:bodyPr/>
        <a:lstStyle/>
        <a:p>
          <a:endParaRPr lang="en-US"/>
        </a:p>
      </dgm:t>
    </dgm:pt>
    <dgm:pt modelId="{ED8FBF06-E449-473D-8D2D-EE6C629CC71D}" type="sibTrans" cxnId="{327CE850-A908-4CA1-8898-BABA14129822}">
      <dgm:prSet/>
      <dgm:spPr/>
      <dgm:t>
        <a:bodyPr/>
        <a:lstStyle/>
        <a:p>
          <a:endParaRPr lang="en-US"/>
        </a:p>
      </dgm:t>
    </dgm:pt>
    <dgm:pt modelId="{35803725-FC66-49F8-AB9B-51D263473A4C}">
      <dgm:prSet phldrT="[Text]"/>
      <dgm:spPr/>
      <dgm:t>
        <a:bodyPr/>
        <a:lstStyle/>
        <a:p>
          <a:r>
            <a:rPr lang="en-US" dirty="0"/>
            <a:t>Happy Talk MUST Die..</a:t>
          </a:r>
          <a:br>
            <a:rPr lang="en-US" dirty="0"/>
          </a:br>
          <a:r>
            <a:rPr lang="en-US" dirty="0"/>
            <a:t>“Welcome to…..”</a:t>
          </a:r>
        </a:p>
      </dgm:t>
    </dgm:pt>
    <dgm:pt modelId="{EB236ABE-1428-45E3-A771-9384E219F27E}" type="parTrans" cxnId="{28D9A460-4176-4CDC-B874-77D9516FFCB7}">
      <dgm:prSet/>
      <dgm:spPr/>
      <dgm:t>
        <a:bodyPr/>
        <a:lstStyle/>
        <a:p>
          <a:endParaRPr lang="en-US"/>
        </a:p>
      </dgm:t>
    </dgm:pt>
    <dgm:pt modelId="{44151A4D-58D2-41F5-BA7B-D2161F03A168}" type="sibTrans" cxnId="{28D9A460-4176-4CDC-B874-77D9516FFCB7}">
      <dgm:prSet/>
      <dgm:spPr/>
      <dgm:t>
        <a:bodyPr/>
        <a:lstStyle/>
        <a:p>
          <a:endParaRPr lang="en-US"/>
        </a:p>
      </dgm:t>
    </dgm:pt>
    <dgm:pt modelId="{0802C03B-1517-405B-A66E-17AB5472DA9A}">
      <dgm:prSet phldrT="[Text]"/>
      <dgm:spPr/>
      <dgm:t>
        <a:bodyPr/>
        <a:lstStyle/>
        <a:p>
          <a:r>
            <a:rPr lang="en-US" dirty="0"/>
            <a:t>Instructions must die…</a:t>
          </a:r>
          <a:br>
            <a:rPr lang="en-US" dirty="0"/>
          </a:br>
          <a:r>
            <a:rPr lang="en-US" dirty="0"/>
            <a:t>“Please select from the followings…”</a:t>
          </a:r>
        </a:p>
      </dgm:t>
    </dgm:pt>
    <dgm:pt modelId="{94640ECD-6DA5-4DCC-983C-9B20E27462F6}" type="parTrans" cxnId="{96FF8E91-2F3C-4022-9AC8-39578DFB4E61}">
      <dgm:prSet/>
      <dgm:spPr/>
      <dgm:t>
        <a:bodyPr/>
        <a:lstStyle/>
        <a:p>
          <a:endParaRPr lang="en-US"/>
        </a:p>
      </dgm:t>
    </dgm:pt>
    <dgm:pt modelId="{8E44FE99-8D99-47AA-A5DB-588B0C75439E}" type="sibTrans" cxnId="{96FF8E91-2F3C-4022-9AC8-39578DFB4E61}">
      <dgm:prSet/>
      <dgm:spPr/>
      <dgm:t>
        <a:bodyPr/>
        <a:lstStyle/>
        <a:p>
          <a:endParaRPr lang="en-US"/>
        </a:p>
      </dgm:t>
    </dgm:pt>
    <dgm:pt modelId="{3D6466A7-F936-4107-AF15-1D319C3BCA5C}">
      <dgm:prSet phldrT="[Text]"/>
      <dgm:spPr/>
      <dgm:t>
        <a:bodyPr/>
        <a:lstStyle/>
        <a:p>
          <a:r>
            <a:rPr lang="en-US" dirty="0"/>
            <a:t>If you want a great site … you got to TEST it!!!</a:t>
          </a:r>
        </a:p>
      </dgm:t>
    </dgm:pt>
    <dgm:pt modelId="{3D9B7763-D03F-43B5-87AE-282BEA84238F}" type="parTrans" cxnId="{755FA9FF-14B0-4489-B139-C9C12F902E82}">
      <dgm:prSet/>
      <dgm:spPr/>
      <dgm:t>
        <a:bodyPr/>
        <a:lstStyle/>
        <a:p>
          <a:endParaRPr lang="en-US"/>
        </a:p>
      </dgm:t>
    </dgm:pt>
    <dgm:pt modelId="{59B3B80F-B48E-4C18-BF94-DBAB45D282A9}" type="sibTrans" cxnId="{755FA9FF-14B0-4489-B139-C9C12F902E82}">
      <dgm:prSet/>
      <dgm:spPr/>
      <dgm:t>
        <a:bodyPr/>
        <a:lstStyle/>
        <a:p>
          <a:endParaRPr lang="en-US"/>
        </a:p>
      </dgm:t>
    </dgm:pt>
    <dgm:pt modelId="{3BEBF9AB-325D-44C2-84FC-49961BD1E8F9}" type="pres">
      <dgm:prSet presAssocID="{D8D49293-D92D-431B-AB9F-C9A66D4EE198}" presName="diagram" presStyleCnt="0">
        <dgm:presLayoutVars>
          <dgm:dir/>
          <dgm:resizeHandles val="exact"/>
        </dgm:presLayoutVars>
      </dgm:prSet>
      <dgm:spPr/>
    </dgm:pt>
    <dgm:pt modelId="{70909CA3-E69A-4E87-8E71-CEC89F278A32}" type="pres">
      <dgm:prSet presAssocID="{42D427F1-7B17-4C3A-8986-4A503B632685}" presName="node" presStyleLbl="node1" presStyleIdx="0" presStyleCnt="5">
        <dgm:presLayoutVars>
          <dgm:bulletEnabled val="1"/>
        </dgm:presLayoutVars>
      </dgm:prSet>
      <dgm:spPr/>
    </dgm:pt>
    <dgm:pt modelId="{46DB7C12-DC8F-4EBD-A345-E27DC30BDCE9}" type="pres">
      <dgm:prSet presAssocID="{A7DC8E41-8910-468E-8225-3BBD4951835C}" presName="sibTrans" presStyleCnt="0"/>
      <dgm:spPr/>
    </dgm:pt>
    <dgm:pt modelId="{6589F2DA-A797-4D64-8FFD-50CDF46EAA14}" type="pres">
      <dgm:prSet presAssocID="{FBB057E7-904F-4534-BC0C-82073812BC97}" presName="node" presStyleLbl="node1" presStyleIdx="1" presStyleCnt="5">
        <dgm:presLayoutVars>
          <dgm:bulletEnabled val="1"/>
        </dgm:presLayoutVars>
      </dgm:prSet>
      <dgm:spPr/>
    </dgm:pt>
    <dgm:pt modelId="{37F011A3-DBC3-4F48-8569-79F1C056C24E}" type="pres">
      <dgm:prSet presAssocID="{ED8FBF06-E449-473D-8D2D-EE6C629CC71D}" presName="sibTrans" presStyleCnt="0"/>
      <dgm:spPr/>
    </dgm:pt>
    <dgm:pt modelId="{49F296BC-FE30-4E6B-A033-778274F80E66}" type="pres">
      <dgm:prSet presAssocID="{35803725-FC66-49F8-AB9B-51D263473A4C}" presName="node" presStyleLbl="node1" presStyleIdx="2" presStyleCnt="5">
        <dgm:presLayoutVars>
          <dgm:bulletEnabled val="1"/>
        </dgm:presLayoutVars>
      </dgm:prSet>
      <dgm:spPr/>
    </dgm:pt>
    <dgm:pt modelId="{64AD52E5-10F5-4849-895E-94C970462F08}" type="pres">
      <dgm:prSet presAssocID="{44151A4D-58D2-41F5-BA7B-D2161F03A168}" presName="sibTrans" presStyleCnt="0"/>
      <dgm:spPr/>
    </dgm:pt>
    <dgm:pt modelId="{86D8520E-0D08-4B61-BE64-929B7C4C5C5B}" type="pres">
      <dgm:prSet presAssocID="{0802C03B-1517-405B-A66E-17AB5472DA9A}" presName="node" presStyleLbl="node1" presStyleIdx="3" presStyleCnt="5">
        <dgm:presLayoutVars>
          <dgm:bulletEnabled val="1"/>
        </dgm:presLayoutVars>
      </dgm:prSet>
      <dgm:spPr/>
    </dgm:pt>
    <dgm:pt modelId="{D57106DD-EF98-4BDD-AD7B-CDCCDC7AE35E}" type="pres">
      <dgm:prSet presAssocID="{8E44FE99-8D99-47AA-A5DB-588B0C75439E}" presName="sibTrans" presStyleCnt="0"/>
      <dgm:spPr/>
    </dgm:pt>
    <dgm:pt modelId="{328EB613-ABB3-436F-BC58-0BFC09FA2B0A}" type="pres">
      <dgm:prSet presAssocID="{3D6466A7-F936-4107-AF15-1D319C3BCA5C}" presName="node" presStyleLbl="node1" presStyleIdx="4" presStyleCnt="5">
        <dgm:presLayoutVars>
          <dgm:bulletEnabled val="1"/>
        </dgm:presLayoutVars>
      </dgm:prSet>
      <dgm:spPr/>
    </dgm:pt>
  </dgm:ptLst>
  <dgm:cxnLst>
    <dgm:cxn modelId="{D0F6F413-CD2A-473E-8952-CAA956DB2603}" type="presOf" srcId="{FBB057E7-904F-4534-BC0C-82073812BC97}" destId="{6589F2DA-A797-4D64-8FFD-50CDF46EAA14}" srcOrd="0" destOrd="0" presId="urn:microsoft.com/office/officeart/2005/8/layout/default"/>
    <dgm:cxn modelId="{B978F715-68B3-4CE4-BC73-3B12CCA6CA87}" type="presOf" srcId="{0802C03B-1517-405B-A66E-17AB5472DA9A}" destId="{86D8520E-0D08-4B61-BE64-929B7C4C5C5B}" srcOrd="0" destOrd="0" presId="urn:microsoft.com/office/officeart/2005/8/layout/default"/>
    <dgm:cxn modelId="{B1E40D17-270D-4122-A560-C571EDC4B8FB}" type="presOf" srcId="{35803725-FC66-49F8-AB9B-51D263473A4C}" destId="{49F296BC-FE30-4E6B-A033-778274F80E66}" srcOrd="0" destOrd="0" presId="urn:microsoft.com/office/officeart/2005/8/layout/default"/>
    <dgm:cxn modelId="{28D9A460-4176-4CDC-B874-77D9516FFCB7}" srcId="{D8D49293-D92D-431B-AB9F-C9A66D4EE198}" destId="{35803725-FC66-49F8-AB9B-51D263473A4C}" srcOrd="2" destOrd="0" parTransId="{EB236ABE-1428-45E3-A771-9384E219F27E}" sibTransId="{44151A4D-58D2-41F5-BA7B-D2161F03A168}"/>
    <dgm:cxn modelId="{B8939D67-211D-4A61-8363-B35E0E9C6657}" type="presOf" srcId="{42D427F1-7B17-4C3A-8986-4A503B632685}" destId="{70909CA3-E69A-4E87-8E71-CEC89F278A32}" srcOrd="0" destOrd="0" presId="urn:microsoft.com/office/officeart/2005/8/layout/default"/>
    <dgm:cxn modelId="{327CE850-A908-4CA1-8898-BABA14129822}" srcId="{D8D49293-D92D-431B-AB9F-C9A66D4EE198}" destId="{FBB057E7-904F-4534-BC0C-82073812BC97}" srcOrd="1" destOrd="0" parTransId="{B993D0D4-823A-41F9-9309-4FFED9D9879A}" sibTransId="{ED8FBF06-E449-473D-8D2D-EE6C629CC71D}"/>
    <dgm:cxn modelId="{BD5F5677-EC56-4A84-AD8D-A2F2B02170F4}" srcId="{D8D49293-D92D-431B-AB9F-C9A66D4EE198}" destId="{42D427F1-7B17-4C3A-8986-4A503B632685}" srcOrd="0" destOrd="0" parTransId="{BE728625-63FF-4777-8C77-215504A626C3}" sibTransId="{A7DC8E41-8910-468E-8225-3BBD4951835C}"/>
    <dgm:cxn modelId="{96FF8E91-2F3C-4022-9AC8-39578DFB4E61}" srcId="{D8D49293-D92D-431B-AB9F-C9A66D4EE198}" destId="{0802C03B-1517-405B-A66E-17AB5472DA9A}" srcOrd="3" destOrd="0" parTransId="{94640ECD-6DA5-4DCC-983C-9B20E27462F6}" sibTransId="{8E44FE99-8D99-47AA-A5DB-588B0C75439E}"/>
    <dgm:cxn modelId="{EE6441B2-EE75-4033-B2CA-D76B4ACA52A5}" type="presOf" srcId="{D8D49293-D92D-431B-AB9F-C9A66D4EE198}" destId="{3BEBF9AB-325D-44C2-84FC-49961BD1E8F9}" srcOrd="0" destOrd="0" presId="urn:microsoft.com/office/officeart/2005/8/layout/default"/>
    <dgm:cxn modelId="{11F016FB-821E-4CDC-9A8A-A585AB5DF13C}" type="presOf" srcId="{3D6466A7-F936-4107-AF15-1D319C3BCA5C}" destId="{328EB613-ABB3-436F-BC58-0BFC09FA2B0A}" srcOrd="0" destOrd="0" presId="urn:microsoft.com/office/officeart/2005/8/layout/default"/>
    <dgm:cxn modelId="{755FA9FF-14B0-4489-B139-C9C12F902E82}" srcId="{D8D49293-D92D-431B-AB9F-C9A66D4EE198}" destId="{3D6466A7-F936-4107-AF15-1D319C3BCA5C}" srcOrd="4" destOrd="0" parTransId="{3D9B7763-D03F-43B5-87AE-282BEA84238F}" sibTransId="{59B3B80F-B48E-4C18-BF94-DBAB45D282A9}"/>
    <dgm:cxn modelId="{AF23D715-31C2-4C38-9692-A247F45F763A}" type="presParOf" srcId="{3BEBF9AB-325D-44C2-84FC-49961BD1E8F9}" destId="{70909CA3-E69A-4E87-8E71-CEC89F278A32}" srcOrd="0" destOrd="0" presId="urn:microsoft.com/office/officeart/2005/8/layout/default"/>
    <dgm:cxn modelId="{DB539499-E177-4A2F-9248-9AC7833E8B05}" type="presParOf" srcId="{3BEBF9AB-325D-44C2-84FC-49961BD1E8F9}" destId="{46DB7C12-DC8F-4EBD-A345-E27DC30BDCE9}" srcOrd="1" destOrd="0" presId="urn:microsoft.com/office/officeart/2005/8/layout/default"/>
    <dgm:cxn modelId="{E4A6BB9B-558E-4D3A-BE27-1BAEF10B2E2C}" type="presParOf" srcId="{3BEBF9AB-325D-44C2-84FC-49961BD1E8F9}" destId="{6589F2DA-A797-4D64-8FFD-50CDF46EAA14}" srcOrd="2" destOrd="0" presId="urn:microsoft.com/office/officeart/2005/8/layout/default"/>
    <dgm:cxn modelId="{ED90C107-920C-4BB0-8262-DC4D4921D054}" type="presParOf" srcId="{3BEBF9AB-325D-44C2-84FC-49961BD1E8F9}" destId="{37F011A3-DBC3-4F48-8569-79F1C056C24E}" srcOrd="3" destOrd="0" presId="urn:microsoft.com/office/officeart/2005/8/layout/default"/>
    <dgm:cxn modelId="{F6AA462C-FE4B-4336-A8A5-5D96323D6831}" type="presParOf" srcId="{3BEBF9AB-325D-44C2-84FC-49961BD1E8F9}" destId="{49F296BC-FE30-4E6B-A033-778274F80E66}" srcOrd="4" destOrd="0" presId="urn:microsoft.com/office/officeart/2005/8/layout/default"/>
    <dgm:cxn modelId="{A2D06774-0497-4114-B741-E42FAA0E2AB2}" type="presParOf" srcId="{3BEBF9AB-325D-44C2-84FC-49961BD1E8F9}" destId="{64AD52E5-10F5-4849-895E-94C970462F08}" srcOrd="5" destOrd="0" presId="urn:microsoft.com/office/officeart/2005/8/layout/default"/>
    <dgm:cxn modelId="{F4DB5180-302C-47F0-B250-C52B421BBD3A}" type="presParOf" srcId="{3BEBF9AB-325D-44C2-84FC-49961BD1E8F9}" destId="{86D8520E-0D08-4B61-BE64-929B7C4C5C5B}" srcOrd="6" destOrd="0" presId="urn:microsoft.com/office/officeart/2005/8/layout/default"/>
    <dgm:cxn modelId="{531A0336-F518-430D-A0D9-FAC935B5F708}" type="presParOf" srcId="{3BEBF9AB-325D-44C2-84FC-49961BD1E8F9}" destId="{D57106DD-EF98-4BDD-AD7B-CDCCDC7AE35E}" srcOrd="7" destOrd="0" presId="urn:microsoft.com/office/officeart/2005/8/layout/default"/>
    <dgm:cxn modelId="{7C827436-8F30-41E9-AD0A-D8B3887CA3D2}" type="presParOf" srcId="{3BEBF9AB-325D-44C2-84FC-49961BD1E8F9}" destId="{328EB613-ABB3-436F-BC58-0BFC09FA2B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09CA3-E69A-4E87-8E71-CEC89F278A3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Customers don’t read pages… they scan pages</a:t>
          </a:r>
        </a:p>
      </dsp:txBody>
      <dsp:txXfrm>
        <a:off x="0" y="591343"/>
        <a:ext cx="2571749" cy="1543050"/>
      </dsp:txXfrm>
    </dsp:sp>
    <dsp:sp modelId="{6589F2DA-A797-4D64-8FFD-50CDF46EAA1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Omit needless words</a:t>
          </a:r>
        </a:p>
      </dsp:txBody>
      <dsp:txXfrm>
        <a:off x="2828925" y="591343"/>
        <a:ext cx="2571749" cy="1543050"/>
      </dsp:txXfrm>
    </dsp:sp>
    <dsp:sp modelId="{49F296BC-FE30-4E6B-A033-778274F80E6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Happy Talk MUST Die..</a:t>
          </a:r>
          <a:br>
            <a:rPr lang="en-US" sz="2200" kern="1200" dirty="0"/>
          </a:br>
          <a:r>
            <a:rPr lang="en-US" sz="2200" kern="1200" dirty="0"/>
            <a:t>“Welcome to…..”</a:t>
          </a:r>
        </a:p>
      </dsp:txBody>
      <dsp:txXfrm>
        <a:off x="5657849" y="591343"/>
        <a:ext cx="2571749" cy="1543050"/>
      </dsp:txXfrm>
    </dsp:sp>
    <dsp:sp modelId="{86D8520E-0D08-4B61-BE64-929B7C4C5C5B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Instructions must die…</a:t>
          </a:r>
          <a:br>
            <a:rPr lang="en-US" sz="2200" kern="1200" dirty="0"/>
          </a:br>
          <a:r>
            <a:rPr lang="en-US" sz="2200" kern="1200" dirty="0"/>
            <a:t>“Please select from the followings…”</a:t>
          </a:r>
        </a:p>
      </dsp:txBody>
      <dsp:txXfrm>
        <a:off x="1414462" y="2391568"/>
        <a:ext cx="2571749" cy="1543050"/>
      </dsp:txXfrm>
    </dsp:sp>
    <dsp:sp modelId="{328EB613-ABB3-436F-BC58-0BFC09FA2B0A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you want a great site … you got to TEST it!!!</a:t>
          </a:r>
        </a:p>
      </dsp:txBody>
      <dsp:txXfrm>
        <a:off x="4243387" y="2391568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55838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Asia Pacific Institute of Technology and Innovation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1447-436C-49AD-9968-DA3C30E8BCE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CT110-3-3-BSMA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E605-332E-4E8F-97D9-3AC4D940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8C4ED-5FC6-42A9-8FAB-656BD0CCE4D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4E68-9A76-4D82-88A1-F4B32489C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 Paul Randall (B2B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www.evosite.co.uk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paulrandall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3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5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4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4E68-9A76-4D82-88A1-F4B32489CC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2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292D7B7-426B-B3E5-79A2-D9804BF6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" name="Picture 10" descr="APU Logo_Final_Vertical_V1_HR1 copy.png">
            <a:extLst>
              <a:ext uri="{FF2B5EF4-FFF2-40B4-BE49-F238E27FC236}">
                <a16:creationId xmlns:a16="http://schemas.microsoft.com/office/drawing/2014/main" id="{714D6000-D245-C81C-B0D1-01C387EA4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514600"/>
            <a:ext cx="2530476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4231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0135-B4EA-C0C8-302A-0F1643A33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646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FF241-2BFE-871B-5824-59873BFEC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9654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52FCC-AB39-8772-4C10-8BDC0D843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542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77C4B-528A-C689-AB20-AC04B7606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229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EB37-E7A6-4BB6-3CCC-80F6E494E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0444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78C240-5700-9ABE-A024-7B595698EA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168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52F3D-D378-E962-A4E7-6CE423620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19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13131A-8F73-0F2C-A14A-67F6F45B5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3710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5B1F-EB88-D0CA-9C51-EBC20BACB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273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A45E9-21DE-E943-B57A-3CC4678868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914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cti_globe1_transparent_small">
            <a:extLst>
              <a:ext uri="{FF2B5EF4-FFF2-40B4-BE49-F238E27FC236}">
                <a16:creationId xmlns:a16="http://schemas.microsoft.com/office/drawing/2014/main" id="{DA1BF822-63C4-9F15-0E7D-E0401692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8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450" y="2570163"/>
            <a:ext cx="72072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>
            <a:extLst>
              <a:ext uri="{FF2B5EF4-FFF2-40B4-BE49-F238E27FC236}">
                <a16:creationId xmlns:a16="http://schemas.microsoft.com/office/drawing/2014/main" id="{136C71A5-3B57-6282-B6D0-E23026213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GB">
              <a:latin typeface="Arial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531DD2-27E8-2F4D-C899-824A367E2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2B87B0FC-5856-3309-24A2-CCE4D1981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2D7A57E6-2AD9-634C-6EAF-393238E9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3751263" cy="260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BM031-3-M-BSSMMA </a:t>
            </a:r>
            <a:r>
              <a:rPr lang="en-GB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Behavioral</a:t>
            </a: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 Science, Social Medial and Marketing Analytics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9C80D502-7989-F15D-CCCE-377A99FD29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DD5421C-8357-51E8-8847-62D2BC398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800" dirty="0">
                <a:latin typeface="Calibri" panose="020F0502020204030204" pitchFamily="34" charset="0"/>
                <a:cs typeface="Calibri" panose="020F0502020204030204" pitchFamily="34" charset="0"/>
              </a:rPr>
              <a:t>Week 3: Consumer Decision Making</a:t>
            </a:r>
          </a:p>
        </p:txBody>
      </p:sp>
      <p:pic>
        <p:nvPicPr>
          <p:cNvPr id="1033" name="Picture 10" descr="APU Logo Final-medium.jpg">
            <a:extLst>
              <a:ext uri="{FF2B5EF4-FFF2-40B4-BE49-F238E27FC236}">
                <a16:creationId xmlns:a16="http://schemas.microsoft.com/office/drawing/2014/main" id="{4048A072-0912-2C47-D272-DC141D7C8B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1143000"/>
            <a:ext cx="8001000" cy="18288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 Customer Behavior</a:t>
            </a:r>
          </a:p>
          <a:p>
            <a:pPr algn="ctr"/>
            <a:r>
              <a:rPr lang="en-US" sz="1400" kern="0" dirty="0">
                <a:solidFill>
                  <a:srgbClr val="000000"/>
                </a:solidFill>
                <a:ea typeface="+mj-ea"/>
                <a:cs typeface="+mj-cs"/>
              </a:rPr>
              <a:t>BSSMMA </a:t>
            </a:r>
            <a:r>
              <a:rPr lang="en-MY" sz="1400" dirty="0">
                <a:solidFill>
                  <a:schemeClr val="tx1"/>
                </a:solidFill>
              </a:rPr>
              <a:t>BM031-3-M</a:t>
            </a:r>
            <a:r>
              <a:rPr lang="en-US" sz="1400" kern="0" dirty="0">
                <a:solidFill>
                  <a:schemeClr val="tx1"/>
                </a:solidFill>
                <a:ea typeface="+mj-ea"/>
                <a:cs typeface="+mj-cs"/>
              </a:rPr>
              <a:t> a</a:t>
            </a:r>
            <a:r>
              <a:rPr lang="en-US" sz="1400" kern="0" dirty="0">
                <a:solidFill>
                  <a:srgbClr val="000000"/>
                </a:solidFill>
                <a:ea typeface="+mj-ea"/>
                <a:cs typeface="+mj-cs"/>
              </a:rPr>
              <a:t>nd Version</a:t>
            </a:r>
            <a:r>
              <a:rPr lang="en-US" sz="1400" kern="0">
                <a:solidFill>
                  <a:srgbClr val="000000"/>
                </a:solidFill>
                <a:ea typeface="+mj-ea"/>
                <a:cs typeface="+mj-cs"/>
              </a:rPr>
              <a:t>: VD2</a:t>
            </a:r>
            <a:r>
              <a:rPr lang="en-US" sz="3600" kern="0">
                <a:solidFill>
                  <a:srgbClr val="000000"/>
                </a:solidFill>
                <a:ea typeface="+mj-ea"/>
                <a:cs typeface="+mj-cs"/>
              </a:rPr>
              <a:t> 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Digital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69" y="2090297"/>
            <a:ext cx="8229600" cy="2160587"/>
          </a:xfrm>
        </p:spPr>
        <p:txBody>
          <a:bodyPr/>
          <a:lstStyle/>
          <a:p>
            <a:r>
              <a:rPr lang="en-US" sz="2400" dirty="0"/>
              <a:t>first and largest group of digital shoppers</a:t>
            </a:r>
          </a:p>
          <a:p>
            <a:r>
              <a:rPr lang="en-US" sz="2400" dirty="0"/>
              <a:t>search brand and retail sites and are comfortable with purchasing online</a:t>
            </a:r>
          </a:p>
          <a:p>
            <a:r>
              <a:rPr lang="en-US" sz="2400" dirty="0"/>
              <a:t>not focused on mobile or social steps in the steps to purchase</a:t>
            </a:r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43465"/>
            <a:ext cx="4867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040453"/>
            <a:ext cx="4867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1716" y="4697413"/>
            <a:ext cx="82296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quick in their path to purchase and make quick decisions and purchases, they have a lower step count (Around 3) in their path</a:t>
            </a:r>
          </a:p>
          <a:p>
            <a:r>
              <a:rPr lang="en-US" sz="2400" kern="0" dirty="0"/>
              <a:t>most receptive to digital coupons</a:t>
            </a:r>
          </a:p>
        </p:txBody>
      </p:sp>
    </p:spTree>
    <p:extLst>
      <p:ext uri="{BB962C8B-B14F-4D97-AF65-F5344CB8AC3E}">
        <p14:creationId xmlns:p14="http://schemas.microsoft.com/office/powerpoint/2010/main" val="230867775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Digital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7" y="1896269"/>
            <a:ext cx="8229600" cy="2439986"/>
          </a:xfrm>
        </p:spPr>
        <p:txBody>
          <a:bodyPr/>
          <a:lstStyle/>
          <a:p>
            <a:r>
              <a:rPr lang="en-US" sz="2400" dirty="0"/>
              <a:t>prefer brand sites - brand loyal</a:t>
            </a:r>
          </a:p>
          <a:p>
            <a:r>
              <a:rPr lang="en-US" sz="2400" dirty="0"/>
              <a:t>make quick decisions on purchases</a:t>
            </a:r>
          </a:p>
          <a:p>
            <a:r>
              <a:rPr lang="en-US" sz="2400" dirty="0"/>
              <a:t>rely on paid searches to help guide them in their path to purchase</a:t>
            </a:r>
          </a:p>
          <a:p>
            <a:r>
              <a:rPr lang="en-US" sz="2400" dirty="0"/>
              <a:t>prefer features and perks – Free Shipping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1346" y="4814886"/>
            <a:ext cx="82296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highly mobile and highly social on their path to purchase</a:t>
            </a:r>
          </a:p>
          <a:p>
            <a:r>
              <a:rPr lang="en-US" sz="2400" kern="0" dirty="0"/>
              <a:t>receptive to advertising</a:t>
            </a:r>
          </a:p>
          <a:p>
            <a:r>
              <a:rPr lang="en-US" sz="2400" kern="0" dirty="0"/>
              <a:t>value level of convenience</a:t>
            </a:r>
          </a:p>
          <a:p>
            <a:r>
              <a:rPr lang="en-US" sz="2400" kern="0" dirty="0"/>
              <a:t>Predicted to be largest segment of digital purchasers</a:t>
            </a:r>
          </a:p>
          <a:p>
            <a:endParaRPr lang="en-US" sz="2400" kern="0" dirty="0"/>
          </a:p>
        </p:txBody>
      </p:sp>
      <p:pic>
        <p:nvPicPr>
          <p:cNvPr id="3074" name="Picture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7" y="1258094"/>
            <a:ext cx="4867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201687"/>
            <a:ext cx="4867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08179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Digital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7" y="1896268"/>
            <a:ext cx="8229600" cy="4961732"/>
          </a:xfrm>
        </p:spPr>
        <p:txBody>
          <a:bodyPr/>
          <a:lstStyle/>
          <a:p>
            <a:r>
              <a:rPr lang="en-US" sz="2400" dirty="0"/>
              <a:t>can make up to 14 steps in their path to purchase</a:t>
            </a:r>
          </a:p>
          <a:p>
            <a:r>
              <a:rPr lang="en-US" sz="2400" dirty="0"/>
              <a:t>don’t make quick decisions and they are in no rush to make a purchase - makes careful decision</a:t>
            </a:r>
          </a:p>
          <a:p>
            <a:r>
              <a:rPr lang="en-US" sz="2400" dirty="0"/>
              <a:t>look at all offers so they can receive the best price</a:t>
            </a:r>
          </a:p>
          <a:p>
            <a:r>
              <a:rPr lang="en-US" sz="2400" dirty="0"/>
              <a:t>Might window shop before purchasing online</a:t>
            </a:r>
          </a:p>
          <a:p>
            <a:r>
              <a:rPr lang="en-US" sz="2400" dirty="0"/>
              <a:t>extremely responsive to adds that offer a discount or percent off.</a:t>
            </a:r>
          </a:p>
        </p:txBody>
      </p:sp>
      <p:pic>
        <p:nvPicPr>
          <p:cNvPr id="4098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8094"/>
            <a:ext cx="4867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81125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Digital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7" y="2110583"/>
            <a:ext cx="8229600" cy="2918617"/>
          </a:xfrm>
        </p:spPr>
        <p:txBody>
          <a:bodyPr/>
          <a:lstStyle/>
          <a:p>
            <a:r>
              <a:rPr lang="en-US" sz="2400" dirty="0"/>
              <a:t>has the longest path to purchase</a:t>
            </a:r>
          </a:p>
          <a:p>
            <a:r>
              <a:rPr lang="en-US" sz="2400" dirty="0"/>
              <a:t>They want the answers to, “Should I buy?”, “What do I buy?” and “What brand do I buy?”–all at the same time.</a:t>
            </a:r>
          </a:p>
          <a:p>
            <a:r>
              <a:rPr lang="en-US" sz="2400" dirty="0"/>
              <a:t>no urgency to make a purchase</a:t>
            </a:r>
          </a:p>
        </p:txBody>
      </p:sp>
      <p:pic>
        <p:nvPicPr>
          <p:cNvPr id="5122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2408"/>
            <a:ext cx="48672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14725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Digital Consumers</a:t>
            </a:r>
          </a:p>
        </p:txBody>
      </p:sp>
      <p:pic>
        <p:nvPicPr>
          <p:cNvPr id="6146" name="Picture 2" descr="The Six Types of Digital Consumer JourneysIn examining purchases made in the consumer electronics space where the consumer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12413" r="14734" b="54167"/>
          <a:stretch/>
        </p:blipFill>
        <p:spPr bwMode="auto">
          <a:xfrm>
            <a:off x="0" y="1570038"/>
            <a:ext cx="8915400" cy="52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9722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Digital Consumers</a:t>
            </a:r>
            <a:br>
              <a:rPr lang="en-US" dirty="0"/>
            </a:br>
            <a:r>
              <a:rPr lang="en-US" sz="2800" i="1" dirty="0">
                <a:latin typeface="Baskerville Old Face" panose="02020602080505020303" pitchFamily="18" charset="0"/>
              </a:rPr>
              <a:t>Perspective of Business and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8"/>
            <a:ext cx="8452728" cy="45259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participate in co-creation </a:t>
            </a:r>
            <a:r>
              <a:rPr lang="en-US" dirty="0"/>
              <a:t>of their favorite brands and products, customizing them to their needs and preferences  ..</a:t>
            </a:r>
            <a:r>
              <a:rPr lang="en-US" b="1" dirty="0">
                <a:solidFill>
                  <a:srgbClr val="FF0000"/>
                </a:solidFill>
              </a:rPr>
              <a:t>engagement</a:t>
            </a:r>
          </a:p>
          <a:p>
            <a:r>
              <a:rPr lang="en-US" dirty="0"/>
              <a:t>customers want their </a:t>
            </a:r>
            <a:r>
              <a:rPr lang="en-US" b="1" dirty="0">
                <a:solidFill>
                  <a:srgbClr val="FF0000"/>
                </a:solidFill>
              </a:rPr>
              <a:t>voice to be heard</a:t>
            </a:r>
            <a:r>
              <a:rPr lang="en-US" dirty="0"/>
              <a:t>… get into interaction   …</a:t>
            </a:r>
            <a:r>
              <a:rPr lang="en-US" b="1" dirty="0">
                <a:solidFill>
                  <a:srgbClr val="FF0000"/>
                </a:solidFill>
              </a:rPr>
              <a:t>valued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174606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Impact on Digital Consumer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01838"/>
            <a:ext cx="8229600" cy="417036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Internet access and speed </a:t>
            </a:r>
          </a:p>
          <a:p>
            <a:pPr lvl="1"/>
            <a:r>
              <a:rPr lang="en-US" dirty="0"/>
              <a:t>greater opportunities (developing countries) </a:t>
            </a:r>
          </a:p>
          <a:p>
            <a:pPr lvl="1"/>
            <a:r>
              <a:rPr lang="en-US" dirty="0"/>
              <a:t>risk: cybercrime or personal data theft.</a:t>
            </a:r>
            <a:endParaRPr lang="en-US" sz="3200" dirty="0"/>
          </a:p>
          <a:p>
            <a:r>
              <a:rPr lang="en-US" b="1" dirty="0">
                <a:solidFill>
                  <a:schemeClr val="accent2"/>
                </a:solidFill>
              </a:rPr>
              <a:t>Mobile technology development </a:t>
            </a:r>
            <a:r>
              <a:rPr lang="en-US" dirty="0"/>
              <a:t>– </a:t>
            </a:r>
          </a:p>
          <a:p>
            <a:pPr lvl="1"/>
            <a:r>
              <a:rPr lang="en-US" dirty="0"/>
              <a:t>Smart capabilities that influence user’s life: city guide, shopping, payment, parking, cloud resources, e-communities, etc….</a:t>
            </a:r>
          </a:p>
        </p:txBody>
      </p:sp>
    </p:spTree>
    <p:extLst>
      <p:ext uri="{BB962C8B-B14F-4D97-AF65-F5344CB8AC3E}">
        <p14:creationId xmlns:p14="http://schemas.microsoft.com/office/powerpoint/2010/main" val="258702042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Impact on Digital Consumer Behaviour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‘On-demand’ media</a:t>
            </a:r>
          </a:p>
          <a:p>
            <a:pPr lvl="1"/>
            <a:r>
              <a:rPr lang="en-US" dirty="0"/>
              <a:t>movie, entertainment, rental services</a:t>
            </a:r>
          </a:p>
          <a:p>
            <a:r>
              <a:rPr lang="en-US" b="1" dirty="0">
                <a:solidFill>
                  <a:schemeClr val="accent2"/>
                </a:solidFill>
              </a:rPr>
              <a:t>Wearable technologies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bracelets, glasses and other wearable technologies that track information ranging from a user’s health to their current location to social media updates (Euromonitor,2015).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2029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85" y="4419600"/>
            <a:ext cx="7042150" cy="1143000"/>
          </a:xfrm>
        </p:spPr>
        <p:txBody>
          <a:bodyPr/>
          <a:lstStyle/>
          <a:p>
            <a:r>
              <a:rPr lang="en-US" dirty="0"/>
              <a:t>Reflect How Apple Uses Customer Behavior for Marketing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92" y="2002334"/>
            <a:ext cx="6715936" cy="21744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41325" y="311748"/>
            <a:ext cx="7042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Reflection Time!!!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00145" y="5562600"/>
            <a:ext cx="7042150" cy="8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Go to MS Teams</a:t>
            </a:r>
          </a:p>
        </p:txBody>
      </p:sp>
    </p:spTree>
    <p:extLst>
      <p:ext uri="{BB962C8B-B14F-4D97-AF65-F5344CB8AC3E}">
        <p14:creationId xmlns:p14="http://schemas.microsoft.com/office/powerpoint/2010/main" val="317090542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How Apple Uses Customer Behavior for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Apple acquire customer’s behavior?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the decision taken by Apple upon acquiring customer behavior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Apple uses Customer behavior details to improve Customer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your reflection on Apple’s strategy to establish its brand in the mind of a Consumer.</a:t>
            </a:r>
          </a:p>
        </p:txBody>
      </p:sp>
    </p:spTree>
    <p:extLst>
      <p:ext uri="{BB962C8B-B14F-4D97-AF65-F5344CB8AC3E}">
        <p14:creationId xmlns:p14="http://schemas.microsoft.com/office/powerpoint/2010/main" val="217723857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yourself….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757936"/>
              </p:ext>
            </p:extLst>
          </p:nvPr>
        </p:nvGraphicFramePr>
        <p:xfrm>
          <a:off x="487363" y="16970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625082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B610-58EE-3E59-2D83-6EB7DACD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6928-2351-3282-676A-9524E587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27" y="1905000"/>
            <a:ext cx="8229600" cy="4525962"/>
          </a:xfrm>
        </p:spPr>
        <p:txBody>
          <a:bodyPr/>
          <a:lstStyle/>
          <a:p>
            <a:pPr algn="ctr"/>
            <a:r>
              <a:rPr lang="en-MY" sz="4800" dirty="0">
                <a:solidFill>
                  <a:srgbClr val="FF0000"/>
                </a:solidFill>
              </a:rPr>
              <a:t>Q and A</a:t>
            </a:r>
          </a:p>
        </p:txBody>
      </p:sp>
    </p:spTree>
    <p:extLst>
      <p:ext uri="{BB962C8B-B14F-4D97-AF65-F5344CB8AC3E}">
        <p14:creationId xmlns:p14="http://schemas.microsoft.com/office/powerpoint/2010/main" val="1452676020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mrmw.net/wp-content/uploads/2019/05/Syndicated-Report-Global-Infograph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57"/>
            <a:ext cx="902176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59536" y="6255426"/>
            <a:ext cx="577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B5959"/>
                </a:solidFill>
                <a:latin typeface="Ubuntu"/>
              </a:rPr>
              <a:t>Market Research in the Mobile World(MRMW, 2019)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163" y="5706391"/>
            <a:ext cx="3429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B5959"/>
                </a:solidFill>
                <a:latin typeface="Ubuntu"/>
              </a:rPr>
              <a:t>Brazil, Germany, India, Indonesia, Mexico, Nigeria, Russia, Saudi Arabia, South Africa, and the UAE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24936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digital behavio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2"/>
          <a:stretch/>
        </p:blipFill>
        <p:spPr bwMode="auto">
          <a:xfrm>
            <a:off x="0" y="19455"/>
            <a:ext cx="9525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9648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digital behavio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4" b="47366"/>
          <a:stretch/>
        </p:blipFill>
        <p:spPr bwMode="auto">
          <a:xfrm>
            <a:off x="12970" y="-3243"/>
            <a:ext cx="913103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gital behaviou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4" t="56433"/>
          <a:stretch/>
        </p:blipFill>
        <p:spPr bwMode="auto">
          <a:xfrm>
            <a:off x="12970" y="3325881"/>
            <a:ext cx="9131030" cy="353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74013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Digital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Behavioral traits of digital consumers: </a:t>
            </a:r>
          </a:p>
          <a:p>
            <a:r>
              <a:rPr lang="en-US" b="1" dirty="0"/>
              <a:t>Digital-savvy consumers are </a:t>
            </a:r>
            <a:r>
              <a:rPr lang="en-US" b="1" dirty="0">
                <a:solidFill>
                  <a:srgbClr val="FF0000"/>
                </a:solidFill>
              </a:rPr>
              <a:t>well informed</a:t>
            </a:r>
          </a:p>
          <a:p>
            <a:r>
              <a:rPr lang="en-US" b="1" dirty="0"/>
              <a:t>They want </a:t>
            </a:r>
            <a:r>
              <a:rPr lang="en-US" b="1" dirty="0">
                <a:solidFill>
                  <a:srgbClr val="FF0000"/>
                </a:solidFill>
              </a:rPr>
              <a:t>relevant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quick</a:t>
            </a:r>
            <a:r>
              <a:rPr lang="en-US" b="1" dirty="0"/>
              <a:t> information</a:t>
            </a:r>
          </a:p>
          <a:p>
            <a:r>
              <a:rPr lang="en-US" b="1" dirty="0"/>
              <a:t>They </a:t>
            </a:r>
            <a:r>
              <a:rPr lang="en-US" b="1" dirty="0">
                <a:solidFill>
                  <a:srgbClr val="FF0000"/>
                </a:solidFill>
              </a:rPr>
              <a:t>share</a:t>
            </a:r>
            <a:r>
              <a:rPr lang="en-US" b="1" dirty="0"/>
              <a:t> a lot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26291" y="6223000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https://youtu.be/1KTLv7wmpLE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68" y="4114800"/>
            <a:ext cx="3551859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7894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Digital 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consumer encompasses of both </a:t>
            </a:r>
            <a:r>
              <a:rPr lang="en-US" b="1" dirty="0">
                <a:solidFill>
                  <a:srgbClr val="FF0000"/>
                </a:solidFill>
              </a:rPr>
              <a:t>passive</a:t>
            </a:r>
            <a:r>
              <a:rPr lang="en-US" dirty="0"/>
              <a:t> (visiting websites) and </a:t>
            </a:r>
            <a:r>
              <a:rPr lang="en-US" b="1" dirty="0">
                <a:solidFill>
                  <a:srgbClr val="FF0000"/>
                </a:solidFill>
              </a:rPr>
              <a:t>active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commenting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blogging</a:t>
            </a:r>
            <a:r>
              <a:rPr lang="en-US" dirty="0"/>
              <a:t>) e-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demanding</a:t>
            </a:r>
            <a:r>
              <a:rPr lang="en-US" dirty="0"/>
              <a:t>, conscious, and active</a:t>
            </a:r>
          </a:p>
          <a:p>
            <a:r>
              <a:rPr lang="en-US" dirty="0"/>
              <a:t>manifesting and </a:t>
            </a:r>
            <a:r>
              <a:rPr lang="en-US" b="1" dirty="0">
                <a:solidFill>
                  <a:srgbClr val="FF0000"/>
                </a:solidFill>
              </a:rPr>
              <a:t>fulfilling their needs </a:t>
            </a:r>
            <a:r>
              <a:rPr lang="en-US" dirty="0"/>
              <a:t>with products (goods and services) bought on-line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1615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Digital Consumer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>
                <a:solidFill>
                  <a:srgbClr val="FF0000"/>
                </a:solidFill>
              </a:rPr>
              <a:t>free services</a:t>
            </a:r>
            <a:r>
              <a:rPr lang="en-US" dirty="0"/>
              <a:t>, exchange </a:t>
            </a:r>
            <a:r>
              <a:rPr lang="en-US" b="1" dirty="0">
                <a:solidFill>
                  <a:srgbClr val="FF0000"/>
                </a:solidFill>
              </a:rPr>
              <a:t>personal details</a:t>
            </a:r>
            <a:r>
              <a:rPr lang="en-US" dirty="0"/>
              <a:t>, taking advantage of digital content (audio/video streaming, games) or who just searches for information </a:t>
            </a:r>
          </a:p>
          <a:p>
            <a:r>
              <a:rPr lang="en-US" dirty="0"/>
              <a:t>taking advantage of the content published on-line, aware of themselves and of their needs, and keen on </a:t>
            </a:r>
            <a:r>
              <a:rPr lang="en-US" b="1" dirty="0">
                <a:solidFill>
                  <a:srgbClr val="FF0000"/>
                </a:solidFill>
              </a:rPr>
              <a:t>simplifying the decisions</a:t>
            </a:r>
            <a:r>
              <a:rPr lang="en-US" dirty="0"/>
              <a:t> they need to make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3381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Digital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Digital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Retail Scouts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Brand Scouts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Digitally Driven Segment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Calculated Shoppers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Eternal Shoppers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03188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aster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" id="{F4A849F2-F82F-4648-A677-C3643F96FB83}" vid="{431BA68E-93AE-4D65-91C4-B4F21CA579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20831</TotalTime>
  <Words>724</Words>
  <Application>Microsoft Office PowerPoint</Application>
  <PresentationFormat>On-screen Show (4:3)</PresentationFormat>
  <Paragraphs>94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Baskerville Old Face</vt:lpstr>
      <vt:lpstr>Calibri</vt:lpstr>
      <vt:lpstr>Times New Roman</vt:lpstr>
      <vt:lpstr>Ubuntu</vt:lpstr>
      <vt:lpstr>Master</vt:lpstr>
      <vt:lpstr>PowerPoint Presentation</vt:lpstr>
      <vt:lpstr>Ask yourself….</vt:lpstr>
      <vt:lpstr>PowerPoint Presentation</vt:lpstr>
      <vt:lpstr>PowerPoint Presentation</vt:lpstr>
      <vt:lpstr>PowerPoint Presentation</vt:lpstr>
      <vt:lpstr>Understanding Digital Customers</vt:lpstr>
      <vt:lpstr>Concept of Digital Consumer</vt:lpstr>
      <vt:lpstr>Concept of Digital Consumer (cont’d)</vt:lpstr>
      <vt:lpstr>Types of Digital Consumers</vt:lpstr>
      <vt:lpstr>Types of Digital Consumers</vt:lpstr>
      <vt:lpstr>Types of Digital Consumers</vt:lpstr>
      <vt:lpstr>Types of Digital Consumers</vt:lpstr>
      <vt:lpstr>Types of Digital Consumers</vt:lpstr>
      <vt:lpstr>Summary of Digital Consumers</vt:lpstr>
      <vt:lpstr>Impact of Digital Consumers Perspective of Business and Science</vt:lpstr>
      <vt:lpstr>Technological Impact on Digital Consumer Behaviour</vt:lpstr>
      <vt:lpstr>Technological Impact on Digital Consumer Behaviour (cont’d)</vt:lpstr>
      <vt:lpstr>Reflect How Apple Uses Customer Behavior for Marketing</vt:lpstr>
      <vt:lpstr>Reflect How Apple Uses Customer Behavior for Marketing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Rooslaili Kamis</dc:creator>
  <cp:lastModifiedBy>Assoc. Prof. Dr. Behrang Samadi</cp:lastModifiedBy>
  <cp:revision>151</cp:revision>
  <cp:lastPrinted>2017-09-05T00:56:10Z</cp:lastPrinted>
  <dcterms:created xsi:type="dcterms:W3CDTF">2012-04-12T13:22:37Z</dcterms:created>
  <dcterms:modified xsi:type="dcterms:W3CDTF">2022-11-30T06:20:26Z</dcterms:modified>
</cp:coreProperties>
</file>