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7"/>
  </p:notesMasterIdLst>
  <p:handoutMasterIdLst>
    <p:handoutMasterId r:id="rId18"/>
  </p:handoutMasterIdLst>
  <p:sldIdLst>
    <p:sldId id="256" r:id="rId2"/>
    <p:sldId id="392" r:id="rId3"/>
    <p:sldId id="393" r:id="rId4"/>
    <p:sldId id="394" r:id="rId5"/>
    <p:sldId id="395" r:id="rId6"/>
    <p:sldId id="396" r:id="rId7"/>
    <p:sldId id="330" r:id="rId8"/>
    <p:sldId id="331" r:id="rId9"/>
    <p:sldId id="332" r:id="rId10"/>
    <p:sldId id="333" r:id="rId11"/>
    <p:sldId id="334" r:id="rId12"/>
    <p:sldId id="335" r:id="rId13"/>
    <p:sldId id="397" r:id="rId14"/>
    <p:sldId id="398" r:id="rId15"/>
    <p:sldId id="39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87941" autoAdjust="0"/>
  </p:normalViewPr>
  <p:slideViewPr>
    <p:cSldViewPr snapToGrid="0">
      <p:cViewPr varScale="1">
        <p:scale>
          <a:sx n="63" d="100"/>
          <a:sy n="63" d="100"/>
        </p:scale>
        <p:origin x="180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62B48D-90F3-411D-90E9-5489CAE9A2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FBF546-987B-406C-9769-1F90C53E19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B56FF-B983-4E3D-B12D-D5A21FE86C6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F36D5-B278-43BD-972B-6F0953540A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CECF8-190B-4113-9882-7DB3ED9773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D12BB-86A8-483E-88D8-4C49BACF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40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2C304-BC1F-4C23-9430-3AB84865885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B0DAE-1295-4BE1-AA0C-C27DEDEDA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B0DAE-1295-4BE1-AA0C-C27DEDEDAB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91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SLA: Service Level Agreement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35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99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69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27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41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1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lesson covers</a:t>
            </a:r>
            <a:r>
              <a:rPr lang="en-US" baseline="0" dirty="0"/>
              <a:t> the cloud computing reference model. It covers the entities and functions of the five layers of the model. It also covers the three cross-layer functions of the cloud computing reference model.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545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tx1"/>
                </a:solidFill>
                <a:effectLst/>
              </a:rPr>
              <a:t>CSP</a:t>
            </a:r>
          </a:p>
          <a:p>
            <a:pPr marL="0" marR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tx1"/>
                </a:solidFill>
                <a:effectLst/>
              </a:rPr>
              <a:t>Consumer</a:t>
            </a:r>
          </a:p>
          <a:p>
            <a:pPr marL="0" marR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tx1"/>
                </a:solidFill>
                <a:effectLst/>
              </a:rPr>
              <a:t>Broker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77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56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49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baseline="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612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27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000" b="0" i="0" u="none" strike="noStrike" kern="1200" baseline="0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89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16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5" name="Picture 10" descr="APU Logo_Final_Vertical_V1_HR1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888" y="2514600"/>
            <a:ext cx="2530476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89188" y="1952625"/>
            <a:ext cx="67548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74900" y="3886200"/>
            <a:ext cx="67691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64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0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274638"/>
            <a:ext cx="2057400" cy="594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74638"/>
            <a:ext cx="6021388" cy="594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44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117F3E7-0AD9-42A5-B67D-1D5B53E16364}" type="datetime1">
              <a:rPr lang="en-US" smtClean="0"/>
              <a:t>10/27/2020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C0CF104-8B6A-4D27-B4FC-F96AD0B1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645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sson Topics and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685800"/>
            <a:ext cx="8077200" cy="6096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9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33400" y="1498600"/>
            <a:ext cx="8077200" cy="3962400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0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1800">
                <a:solidFill>
                  <a:schemeClr val="tx1"/>
                </a:solidFill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tx1"/>
                </a:solidFill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/>
                </a:solidFill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604000"/>
            <a:ext cx="5181600" cy="1778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chemeClr val="bg2"/>
                </a:solidFill>
              </a:defRPr>
            </a:lvl1pPr>
          </a:lstStyle>
          <a:p>
            <a:pPr algn="r"/>
            <a:r>
              <a:rPr lang="en-US"/>
              <a:t>Module: Introduction to Cloud Computing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7687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413" y="304800"/>
            <a:ext cx="8458200" cy="6096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9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79413" y="1320800"/>
            <a:ext cx="8458200" cy="4572000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0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1800">
                <a:solidFill>
                  <a:schemeClr val="tx1"/>
                </a:solidFill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tx1"/>
                </a:solidFill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/>
                </a:solidFill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604000"/>
            <a:ext cx="5181600" cy="1778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chemeClr val="bg2"/>
                </a:solidFill>
              </a:defRPr>
            </a:lvl1pPr>
          </a:lstStyle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3328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413" y="304800"/>
            <a:ext cx="8458200" cy="6096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9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79413" y="1320800"/>
            <a:ext cx="8458200" cy="4572000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0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1800">
                <a:solidFill>
                  <a:schemeClr val="tx1"/>
                </a:solidFill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tx1"/>
                </a:solidFill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/>
                </a:solidFill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604000"/>
            <a:ext cx="5181600" cy="1778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chemeClr val="bg2"/>
                </a:solidFill>
              </a:defRPr>
            </a:lvl1pPr>
          </a:lstStyle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3906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413" y="304800"/>
            <a:ext cx="8458200" cy="6096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90000"/>
              </a:lnSpc>
              <a:defRPr sz="28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79413" y="1727200"/>
            <a:ext cx="8458200" cy="4165600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0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1800">
                <a:solidFill>
                  <a:schemeClr val="tx1"/>
                </a:solidFill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tx1"/>
                </a:solidFill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/>
                </a:solidFill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79414" y="937334"/>
            <a:ext cx="8449733" cy="40322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604000"/>
            <a:ext cx="5181600" cy="1778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chemeClr val="bg2"/>
                </a:solidFill>
              </a:defRPr>
            </a:lvl1pPr>
          </a:lstStyle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635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6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4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5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5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6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9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ucti_globe1_transparent_small"/>
          <p:cNvPicPr>
            <a:picLocks noChangeAspect="1" noChangeArrowheads="1"/>
          </p:cNvPicPr>
          <p:nvPr/>
        </p:nvPicPr>
        <p:blipFill>
          <a:blip r:embed="rId18">
            <a:lum bright="80000" contrast="-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1450" y="2570163"/>
            <a:ext cx="7207250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363" y="16970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74638"/>
            <a:ext cx="7042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800" dirty="0">
                <a:latin typeface="Calibri" pitchFamily="34" charset="0"/>
                <a:cs typeface="Calibri" pitchFamily="34" charset="0"/>
              </a:rPr>
              <a:t>Module Code and Module Title</a:t>
            </a: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23050"/>
            <a:ext cx="28956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317500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800" dirty="0">
                <a:latin typeface="Calibri" pitchFamily="34" charset="0"/>
                <a:cs typeface="Calibri" pitchFamily="34" charset="0"/>
              </a:rPr>
              <a:t>Title of Slides</a:t>
            </a:r>
          </a:p>
        </p:txBody>
      </p:sp>
      <p:pic>
        <p:nvPicPr>
          <p:cNvPr id="1033" name="Picture 10" descr="APU Logo Final-medium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0"/>
            <a:ext cx="15144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17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90" r:id="rId13"/>
    <p:sldLayoutId id="2147483706" r:id="rId14"/>
    <p:sldLayoutId id="2147483707" r:id="rId15"/>
    <p:sldLayoutId id="2147483708" r:id="rId16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5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1736"/>
            <a:ext cx="77724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CT105-3-M Cloud Infrastructure and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109216"/>
            <a:ext cx="4572000" cy="1187355"/>
          </a:xfrm>
        </p:spPr>
        <p:txBody>
          <a:bodyPr/>
          <a:lstStyle/>
          <a:p>
            <a:r>
              <a:rPr lang="en-US" dirty="0"/>
              <a:t>Cloud Computing Reference Model</a:t>
            </a:r>
          </a:p>
        </p:txBody>
      </p:sp>
    </p:spTree>
    <p:extLst>
      <p:ext uri="{BB962C8B-B14F-4D97-AF65-F5344CB8AC3E}">
        <p14:creationId xmlns:p14="http://schemas.microsoft.com/office/powerpoint/2010/main" val="2926893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Cross-layer Function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9413" y="2193758"/>
            <a:ext cx="8458200" cy="3749842"/>
          </a:xfrm>
        </p:spPr>
        <p:txBody>
          <a:bodyPr/>
          <a:lstStyle/>
          <a:p>
            <a:r>
              <a:rPr lang="en-US" dirty="0"/>
              <a:t>Specifies adoption of measures to mitigate the impact of downtime: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00" dirty="0"/>
          </a:p>
          <a:p>
            <a:endParaRPr lang="en-US" dirty="0"/>
          </a:p>
          <a:p>
            <a:r>
              <a:rPr lang="en-US" dirty="0"/>
              <a:t>Enables ensuring the availability of services in line with SLA</a:t>
            </a:r>
          </a:p>
          <a:p>
            <a:r>
              <a:rPr lang="en-US" dirty="0"/>
              <a:t>Supports all the layers to provide uninterrupted services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Business Continuity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35806"/>
              </p:ext>
            </p:extLst>
          </p:nvPr>
        </p:nvGraphicFramePr>
        <p:xfrm>
          <a:off x="379413" y="2803358"/>
          <a:ext cx="7696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056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Measures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846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Proactive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Business impact analysis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Risk assessment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Technology solutions deployment (backup and replication)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76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Reactive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Disaster recovery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Disaster restart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53" y="914400"/>
            <a:ext cx="2209800" cy="127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8422478" y="1014410"/>
            <a:ext cx="304801" cy="1135857"/>
          </a:xfrm>
          <a:prstGeom prst="round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1579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Cross-layer Function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Specifies the adoption of:</a:t>
            </a:r>
          </a:p>
          <a:p>
            <a:pPr lvl="1"/>
            <a:r>
              <a:rPr lang="en-US" dirty="0"/>
              <a:t>Administrative mechanisms</a:t>
            </a:r>
          </a:p>
          <a:p>
            <a:pPr lvl="2"/>
            <a:r>
              <a:rPr lang="en-US" dirty="0"/>
              <a:t>Security and personnel policies </a:t>
            </a:r>
          </a:p>
          <a:p>
            <a:pPr lvl="2"/>
            <a:r>
              <a:rPr lang="en-US" dirty="0"/>
              <a:t>Standard procedures to direct safe execution of operations</a:t>
            </a:r>
          </a:p>
          <a:p>
            <a:pPr lvl="1"/>
            <a:r>
              <a:rPr lang="en-US" dirty="0"/>
              <a:t>Technical mechanisms</a:t>
            </a:r>
          </a:p>
          <a:p>
            <a:pPr lvl="2"/>
            <a:r>
              <a:rPr lang="en-US" dirty="0"/>
              <a:t>Firewall</a:t>
            </a:r>
          </a:p>
          <a:p>
            <a:pPr lvl="2"/>
            <a:r>
              <a:rPr lang="en-US" dirty="0"/>
              <a:t>Intrusion detection and prevention systems</a:t>
            </a:r>
          </a:p>
          <a:p>
            <a:pPr lvl="2"/>
            <a:r>
              <a:rPr lang="en-US" dirty="0"/>
              <a:t>Antivirus</a:t>
            </a:r>
          </a:p>
          <a:p>
            <a:r>
              <a:rPr lang="en-US" dirty="0"/>
              <a:t>Deploys security mechanisms to meet GRC requirements</a:t>
            </a:r>
          </a:p>
          <a:p>
            <a:r>
              <a:rPr lang="en-US" dirty="0"/>
              <a:t>Supports all the layers to provide secure services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53" y="914400"/>
            <a:ext cx="2209800" cy="127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8758238" y="1014410"/>
            <a:ext cx="304801" cy="1135857"/>
          </a:xfrm>
          <a:prstGeom prst="round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002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Cross-layer Function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Specifies adoption of activities related to: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Service Management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" y="2570480"/>
          <a:ext cx="84582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0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596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279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Service portfolio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Define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400" dirty="0"/>
                        <a:t> service roadmap, service features, and service levels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Establish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en-US" sz="1400" dirty="0"/>
                        <a:t> budgeting and pricing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Deal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400" dirty="0"/>
                        <a:t> with consumers in supporting activities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Performs market research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Collects information about competitors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279">
                <a:tc>
                  <a:txBody>
                    <a:bodyPr/>
                    <a:lstStyle/>
                    <a:p>
                      <a:r>
                        <a:rPr lang="en-US" sz="1400" dirty="0"/>
                        <a:t>Service operation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2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Enables infrastructure configuration and resource provisioning</a:t>
                      </a:r>
                    </a:p>
                    <a:p>
                      <a:pPr marL="285750" lvl="2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Enables problem resolution</a:t>
                      </a:r>
                    </a:p>
                    <a:p>
                      <a:pPr marL="285750" lvl="2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Enables capacity and availability management</a:t>
                      </a:r>
                    </a:p>
                    <a:p>
                      <a:pPr marL="285750" lvl="2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Enables compliance conformance</a:t>
                      </a:r>
                    </a:p>
                    <a:p>
                      <a:pPr marL="285750" lvl="2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Enables monitoring cloud services and their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</a:rPr>
                        <a:t>constituent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</a:rPr>
                        <a:t>elements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53" y="914400"/>
            <a:ext cx="2209800" cy="127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6922295" y="1014410"/>
            <a:ext cx="304801" cy="1135857"/>
          </a:xfrm>
          <a:prstGeom prst="round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7666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2C95DD"/>
                </a:solidFill>
              </a:rPr>
              <a:t>Cloud Reference Architecture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3BA0A3A1-0ED1-4C10-A2F9-F0ABC59D52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452" y="1848423"/>
            <a:ext cx="1094440" cy="687496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3158FE4D-F1C0-42EB-A921-D9D03B723891}"/>
              </a:ext>
            </a:extLst>
          </p:cNvPr>
          <p:cNvSpPr/>
          <p:nvPr/>
        </p:nvSpPr>
        <p:spPr>
          <a:xfrm>
            <a:off x="645736" y="2616554"/>
            <a:ext cx="7972440" cy="3133507"/>
          </a:xfrm>
          <a:prstGeom prst="rect">
            <a:avLst/>
          </a:prstGeom>
          <a:solidFill>
            <a:srgbClr val="007DB8"/>
          </a:solidFill>
          <a:ln w="127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Cloud Infrastructure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F5B6BC0-8B01-4B8D-AC16-1747A0344FB4}"/>
              </a:ext>
            </a:extLst>
          </p:cNvPr>
          <p:cNvSpPr/>
          <p:nvPr/>
        </p:nvSpPr>
        <p:spPr>
          <a:xfrm>
            <a:off x="6572906" y="2828533"/>
            <a:ext cx="960887" cy="2762724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SECURITY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101B918-A868-4BF7-9D18-EF171235911F}"/>
              </a:ext>
            </a:extLst>
          </p:cNvPr>
          <p:cNvSpPr/>
          <p:nvPr/>
        </p:nvSpPr>
        <p:spPr>
          <a:xfrm>
            <a:off x="700692" y="2828533"/>
            <a:ext cx="1152000" cy="2762724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 MANAGEMENT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AE12527-A328-43A6-990C-7B69BDB3A716}"/>
              </a:ext>
            </a:extLst>
          </p:cNvPr>
          <p:cNvSpPr/>
          <p:nvPr/>
        </p:nvSpPr>
        <p:spPr>
          <a:xfrm>
            <a:off x="1926799" y="5051257"/>
            <a:ext cx="4572000" cy="540000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PHYSICAL INFRASTRUCTURE—BEST 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BREED </a:t>
            </a:r>
            <a:r>
              <a:rPr kumimoji="0" lang="en-US" sz="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 CONVERGED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1" name="Rounded Rectangle 8">
            <a:extLst>
              <a:ext uri="{FF2B5EF4-FFF2-40B4-BE49-F238E27FC236}">
                <a16:creationId xmlns:a16="http://schemas.microsoft.com/office/drawing/2014/main" id="{6E7EB29E-21F6-47D4-B9C7-DC30CFB8DE04}"/>
              </a:ext>
            </a:extLst>
          </p:cNvPr>
          <p:cNvSpPr/>
          <p:nvPr/>
        </p:nvSpPr>
        <p:spPr>
          <a:xfrm>
            <a:off x="3004251" y="5259529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Compute</a:t>
            </a:r>
          </a:p>
        </p:txBody>
      </p:sp>
      <p:sp>
        <p:nvSpPr>
          <p:cNvPr id="52" name="Rounded Rectangle 10">
            <a:extLst>
              <a:ext uri="{FF2B5EF4-FFF2-40B4-BE49-F238E27FC236}">
                <a16:creationId xmlns:a16="http://schemas.microsoft.com/office/drawing/2014/main" id="{430A6A13-9E60-4B44-A869-35D479FFAFB3}"/>
              </a:ext>
            </a:extLst>
          </p:cNvPr>
          <p:cNvSpPr/>
          <p:nvPr/>
        </p:nvSpPr>
        <p:spPr>
          <a:xfrm>
            <a:off x="4172296" y="5259529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Storage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DB586E6-C653-4466-A152-D7BDC2A45D20}"/>
              </a:ext>
            </a:extLst>
          </p:cNvPr>
          <p:cNvSpPr/>
          <p:nvPr/>
        </p:nvSpPr>
        <p:spPr>
          <a:xfrm>
            <a:off x="2796423" y="4463968"/>
            <a:ext cx="3702375" cy="540000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 INFRASTRUCTURE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Rounded Rectangle 12">
            <a:extLst>
              <a:ext uri="{FF2B5EF4-FFF2-40B4-BE49-F238E27FC236}">
                <a16:creationId xmlns:a16="http://schemas.microsoft.com/office/drawing/2014/main" id="{2AE4667B-5BC7-4F9F-9602-91B7DB8422A3}"/>
              </a:ext>
            </a:extLst>
          </p:cNvPr>
          <p:cNvSpPr/>
          <p:nvPr/>
        </p:nvSpPr>
        <p:spPr>
          <a:xfrm>
            <a:off x="5340341" y="4663182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 Network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Rounded Rectangle 13">
            <a:extLst>
              <a:ext uri="{FF2B5EF4-FFF2-40B4-BE49-F238E27FC236}">
                <a16:creationId xmlns:a16="http://schemas.microsoft.com/office/drawing/2014/main" id="{A1BE426D-F1E0-4613-8DA8-2FA43D69E0EE}"/>
              </a:ext>
            </a:extLst>
          </p:cNvPr>
          <p:cNvSpPr/>
          <p:nvPr/>
        </p:nvSpPr>
        <p:spPr>
          <a:xfrm>
            <a:off x="3004251" y="4663182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 Compute</a:t>
            </a:r>
          </a:p>
        </p:txBody>
      </p:sp>
      <p:sp>
        <p:nvSpPr>
          <p:cNvPr id="56" name="Rounded Rectangle 14">
            <a:extLst>
              <a:ext uri="{FF2B5EF4-FFF2-40B4-BE49-F238E27FC236}">
                <a16:creationId xmlns:a16="http://schemas.microsoft.com/office/drawing/2014/main" id="{EF428D7B-C315-4162-9DCB-46ED3752C813}"/>
              </a:ext>
            </a:extLst>
          </p:cNvPr>
          <p:cNvSpPr/>
          <p:nvPr/>
        </p:nvSpPr>
        <p:spPr>
          <a:xfrm>
            <a:off x="4172296" y="4663182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 Storage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19B9F38-B232-4B67-A1BC-0FD7A6B69F79}"/>
              </a:ext>
            </a:extLst>
          </p:cNvPr>
          <p:cNvSpPr/>
          <p:nvPr/>
        </p:nvSpPr>
        <p:spPr>
          <a:xfrm>
            <a:off x="1926799" y="3415822"/>
            <a:ext cx="4571999" cy="360000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ORCHESTRATION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0805B2A-1835-4C68-AC19-7785D4586D07}"/>
              </a:ext>
            </a:extLst>
          </p:cNvPr>
          <p:cNvSpPr/>
          <p:nvPr/>
        </p:nvSpPr>
        <p:spPr>
          <a:xfrm>
            <a:off x="1926798" y="2828533"/>
            <a:ext cx="4572001" cy="540000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SERVICES</a:t>
            </a:r>
          </a:p>
        </p:txBody>
      </p:sp>
      <p:sp>
        <p:nvSpPr>
          <p:cNvPr id="59" name="Rectangle 3">
            <a:extLst>
              <a:ext uri="{FF2B5EF4-FFF2-40B4-BE49-F238E27FC236}">
                <a16:creationId xmlns:a16="http://schemas.microsoft.com/office/drawing/2014/main" id="{B8678109-B7FA-4CCF-B0B4-80A1B74EF4DB}"/>
              </a:ext>
            </a:extLst>
          </p:cNvPr>
          <p:cNvSpPr/>
          <p:nvPr/>
        </p:nvSpPr>
        <p:spPr>
          <a:xfrm>
            <a:off x="1926799" y="3823111"/>
            <a:ext cx="4572000" cy="1180857"/>
          </a:xfrm>
          <a:custGeom>
            <a:avLst/>
            <a:gdLst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80560 w 4480560"/>
              <a:gd name="connsiteY2" fmla="*/ 777240 h 1706881"/>
              <a:gd name="connsiteX3" fmla="*/ 769772 w 4480560"/>
              <a:gd name="connsiteY3" fmla="*/ 732083 h 1706881"/>
              <a:gd name="connsiteX4" fmla="*/ 777240 w 4480560"/>
              <a:gd name="connsiteY4" fmla="*/ 1706881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80560 w 4480560"/>
              <a:gd name="connsiteY2" fmla="*/ 732083 h 1706881"/>
              <a:gd name="connsiteX3" fmla="*/ 769772 w 4480560"/>
              <a:gd name="connsiteY3" fmla="*/ 732083 h 1706881"/>
              <a:gd name="connsiteX4" fmla="*/ 777240 w 4480560"/>
              <a:gd name="connsiteY4" fmla="*/ 1706881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80560 w 4480560"/>
              <a:gd name="connsiteY2" fmla="*/ 732083 h 1706881"/>
              <a:gd name="connsiteX3" fmla="*/ 783774 w 4480560"/>
              <a:gd name="connsiteY3" fmla="*/ 732082 h 1706881"/>
              <a:gd name="connsiteX4" fmla="*/ 777240 w 4480560"/>
              <a:gd name="connsiteY4" fmla="*/ 1706881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80560 w 4480560"/>
              <a:gd name="connsiteY2" fmla="*/ 732083 h 1706881"/>
              <a:gd name="connsiteX3" fmla="*/ 769773 w 4480560"/>
              <a:gd name="connsiteY3" fmla="*/ 732082 h 1706881"/>
              <a:gd name="connsiteX4" fmla="*/ 777240 w 4480560"/>
              <a:gd name="connsiteY4" fmla="*/ 1706881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80560 w 4480560"/>
              <a:gd name="connsiteY2" fmla="*/ 732083 h 1706881"/>
              <a:gd name="connsiteX3" fmla="*/ 793110 w 4480560"/>
              <a:gd name="connsiteY3" fmla="*/ 732082 h 1706881"/>
              <a:gd name="connsiteX4" fmla="*/ 777240 w 4480560"/>
              <a:gd name="connsiteY4" fmla="*/ 1706881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80560 w 4480560"/>
              <a:gd name="connsiteY2" fmla="*/ 732083 h 1706881"/>
              <a:gd name="connsiteX3" fmla="*/ 793110 w 4480560"/>
              <a:gd name="connsiteY3" fmla="*/ 732082 h 1706881"/>
              <a:gd name="connsiteX4" fmla="*/ 791242 w 4480560"/>
              <a:gd name="connsiteY4" fmla="*/ 1706881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80560 w 4480560"/>
              <a:gd name="connsiteY2" fmla="*/ 732083 h 1706881"/>
              <a:gd name="connsiteX3" fmla="*/ 793110 w 4480560"/>
              <a:gd name="connsiteY3" fmla="*/ 738924 h 1706881"/>
              <a:gd name="connsiteX4" fmla="*/ 791242 w 4480560"/>
              <a:gd name="connsiteY4" fmla="*/ 1706881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80560 w 4480560"/>
              <a:gd name="connsiteY2" fmla="*/ 732083 h 1706881"/>
              <a:gd name="connsiteX3" fmla="*/ 788442 w 4480560"/>
              <a:gd name="connsiteY3" fmla="*/ 773138 h 1706881"/>
              <a:gd name="connsiteX4" fmla="*/ 791242 w 4480560"/>
              <a:gd name="connsiteY4" fmla="*/ 1706881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75892 w 4480560"/>
              <a:gd name="connsiteY2" fmla="*/ 779981 h 1706881"/>
              <a:gd name="connsiteX3" fmla="*/ 788442 w 4480560"/>
              <a:gd name="connsiteY3" fmla="*/ 773138 h 1706881"/>
              <a:gd name="connsiteX4" fmla="*/ 791242 w 4480560"/>
              <a:gd name="connsiteY4" fmla="*/ 1706881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75892 w 4480560"/>
              <a:gd name="connsiteY2" fmla="*/ 779981 h 1706881"/>
              <a:gd name="connsiteX3" fmla="*/ 797777 w 4480560"/>
              <a:gd name="connsiteY3" fmla="*/ 768576 h 1706881"/>
              <a:gd name="connsiteX4" fmla="*/ 791242 w 4480560"/>
              <a:gd name="connsiteY4" fmla="*/ 1706881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11443"/>
              <a:gd name="connsiteX1" fmla="*/ 4480560 w 4480560"/>
              <a:gd name="connsiteY1" fmla="*/ 0 h 1711443"/>
              <a:gd name="connsiteX2" fmla="*/ 4475892 w 4480560"/>
              <a:gd name="connsiteY2" fmla="*/ 779981 h 1711443"/>
              <a:gd name="connsiteX3" fmla="*/ 797777 w 4480560"/>
              <a:gd name="connsiteY3" fmla="*/ 768576 h 1711443"/>
              <a:gd name="connsiteX4" fmla="*/ 797465 w 4480560"/>
              <a:gd name="connsiteY4" fmla="*/ 1711443 h 1711443"/>
              <a:gd name="connsiteX5" fmla="*/ 0 w 4480560"/>
              <a:gd name="connsiteY5" fmla="*/ 1706881 h 1711443"/>
              <a:gd name="connsiteX6" fmla="*/ 0 w 4480560"/>
              <a:gd name="connsiteY6" fmla="*/ 777240 h 1711443"/>
              <a:gd name="connsiteX7" fmla="*/ 0 w 4480560"/>
              <a:gd name="connsiteY7" fmla="*/ 655318 h 1711443"/>
              <a:gd name="connsiteX8" fmla="*/ 0 w 4480560"/>
              <a:gd name="connsiteY8" fmla="*/ 0 h 1711443"/>
              <a:gd name="connsiteX0" fmla="*/ 0 w 4480560"/>
              <a:gd name="connsiteY0" fmla="*/ 0 h 1711443"/>
              <a:gd name="connsiteX1" fmla="*/ 4480560 w 4480560"/>
              <a:gd name="connsiteY1" fmla="*/ 0 h 1711443"/>
              <a:gd name="connsiteX2" fmla="*/ 4475892 w 4480560"/>
              <a:gd name="connsiteY2" fmla="*/ 779981 h 1711443"/>
              <a:gd name="connsiteX3" fmla="*/ 804000 w 4480560"/>
              <a:gd name="connsiteY3" fmla="*/ 841564 h 1711443"/>
              <a:gd name="connsiteX4" fmla="*/ 797465 w 4480560"/>
              <a:gd name="connsiteY4" fmla="*/ 1711443 h 1711443"/>
              <a:gd name="connsiteX5" fmla="*/ 0 w 4480560"/>
              <a:gd name="connsiteY5" fmla="*/ 1706881 h 1711443"/>
              <a:gd name="connsiteX6" fmla="*/ 0 w 4480560"/>
              <a:gd name="connsiteY6" fmla="*/ 777240 h 1711443"/>
              <a:gd name="connsiteX7" fmla="*/ 0 w 4480560"/>
              <a:gd name="connsiteY7" fmla="*/ 655318 h 1711443"/>
              <a:gd name="connsiteX8" fmla="*/ 0 w 4480560"/>
              <a:gd name="connsiteY8" fmla="*/ 0 h 1711443"/>
              <a:gd name="connsiteX0" fmla="*/ 0 w 4480560"/>
              <a:gd name="connsiteY0" fmla="*/ 0 h 1711443"/>
              <a:gd name="connsiteX1" fmla="*/ 4480560 w 4480560"/>
              <a:gd name="connsiteY1" fmla="*/ 0 h 1711443"/>
              <a:gd name="connsiteX2" fmla="*/ 4475892 w 4480560"/>
              <a:gd name="connsiteY2" fmla="*/ 779981 h 1711443"/>
              <a:gd name="connsiteX3" fmla="*/ 794665 w 4480560"/>
              <a:gd name="connsiteY3" fmla="*/ 850688 h 1711443"/>
              <a:gd name="connsiteX4" fmla="*/ 797465 w 4480560"/>
              <a:gd name="connsiteY4" fmla="*/ 1711443 h 1711443"/>
              <a:gd name="connsiteX5" fmla="*/ 0 w 4480560"/>
              <a:gd name="connsiteY5" fmla="*/ 1706881 h 1711443"/>
              <a:gd name="connsiteX6" fmla="*/ 0 w 4480560"/>
              <a:gd name="connsiteY6" fmla="*/ 777240 h 1711443"/>
              <a:gd name="connsiteX7" fmla="*/ 0 w 4480560"/>
              <a:gd name="connsiteY7" fmla="*/ 655318 h 1711443"/>
              <a:gd name="connsiteX8" fmla="*/ 0 w 4480560"/>
              <a:gd name="connsiteY8" fmla="*/ 0 h 1711443"/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75892 w 4480560"/>
              <a:gd name="connsiteY2" fmla="*/ 779981 h 1706881"/>
              <a:gd name="connsiteX3" fmla="*/ 794665 w 4480560"/>
              <a:gd name="connsiteY3" fmla="*/ 850688 h 1706881"/>
              <a:gd name="connsiteX4" fmla="*/ 797465 w 4480560"/>
              <a:gd name="connsiteY4" fmla="*/ 1702320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11444"/>
              <a:gd name="connsiteX1" fmla="*/ 4480560 w 4480560"/>
              <a:gd name="connsiteY1" fmla="*/ 0 h 1711444"/>
              <a:gd name="connsiteX2" fmla="*/ 4475892 w 4480560"/>
              <a:gd name="connsiteY2" fmla="*/ 779981 h 1711444"/>
              <a:gd name="connsiteX3" fmla="*/ 794665 w 4480560"/>
              <a:gd name="connsiteY3" fmla="*/ 850688 h 1711444"/>
              <a:gd name="connsiteX4" fmla="*/ 800577 w 4480560"/>
              <a:gd name="connsiteY4" fmla="*/ 1711444 h 1711444"/>
              <a:gd name="connsiteX5" fmla="*/ 0 w 4480560"/>
              <a:gd name="connsiteY5" fmla="*/ 1706881 h 1711444"/>
              <a:gd name="connsiteX6" fmla="*/ 0 w 4480560"/>
              <a:gd name="connsiteY6" fmla="*/ 777240 h 1711444"/>
              <a:gd name="connsiteX7" fmla="*/ 0 w 4480560"/>
              <a:gd name="connsiteY7" fmla="*/ 655318 h 1711444"/>
              <a:gd name="connsiteX8" fmla="*/ 0 w 4480560"/>
              <a:gd name="connsiteY8" fmla="*/ 0 h 1711444"/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75892 w 4480560"/>
              <a:gd name="connsiteY2" fmla="*/ 779981 h 1706881"/>
              <a:gd name="connsiteX3" fmla="*/ 794665 w 4480560"/>
              <a:gd name="connsiteY3" fmla="*/ 850688 h 1706881"/>
              <a:gd name="connsiteX4" fmla="*/ 800578 w 4480560"/>
              <a:gd name="connsiteY4" fmla="*/ 1702321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09163"/>
              <a:gd name="connsiteX1" fmla="*/ 4480560 w 4480560"/>
              <a:gd name="connsiteY1" fmla="*/ 0 h 1709163"/>
              <a:gd name="connsiteX2" fmla="*/ 4475892 w 4480560"/>
              <a:gd name="connsiteY2" fmla="*/ 779981 h 1709163"/>
              <a:gd name="connsiteX3" fmla="*/ 794665 w 4480560"/>
              <a:gd name="connsiteY3" fmla="*/ 850688 h 1709163"/>
              <a:gd name="connsiteX4" fmla="*/ 802912 w 4480560"/>
              <a:gd name="connsiteY4" fmla="*/ 1709163 h 1709163"/>
              <a:gd name="connsiteX5" fmla="*/ 0 w 4480560"/>
              <a:gd name="connsiteY5" fmla="*/ 1706881 h 1709163"/>
              <a:gd name="connsiteX6" fmla="*/ 0 w 4480560"/>
              <a:gd name="connsiteY6" fmla="*/ 777240 h 1709163"/>
              <a:gd name="connsiteX7" fmla="*/ 0 w 4480560"/>
              <a:gd name="connsiteY7" fmla="*/ 655318 h 1709163"/>
              <a:gd name="connsiteX8" fmla="*/ 0 w 4480560"/>
              <a:gd name="connsiteY8" fmla="*/ 0 h 1709163"/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75892 w 4480560"/>
              <a:gd name="connsiteY2" fmla="*/ 779981 h 1706881"/>
              <a:gd name="connsiteX3" fmla="*/ 794665 w 4480560"/>
              <a:gd name="connsiteY3" fmla="*/ 850688 h 1706881"/>
              <a:gd name="connsiteX4" fmla="*/ 800578 w 4480560"/>
              <a:gd name="connsiteY4" fmla="*/ 1702321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06881"/>
              <a:gd name="connsiteX1" fmla="*/ 4480560 w 4480560"/>
              <a:gd name="connsiteY1" fmla="*/ 0 h 1706881"/>
              <a:gd name="connsiteX2" fmla="*/ 4475892 w 4480560"/>
              <a:gd name="connsiteY2" fmla="*/ 779981 h 1706881"/>
              <a:gd name="connsiteX3" fmla="*/ 799332 w 4480560"/>
              <a:gd name="connsiteY3" fmla="*/ 860950 h 1706881"/>
              <a:gd name="connsiteX4" fmla="*/ 800578 w 4480560"/>
              <a:gd name="connsiteY4" fmla="*/ 1702321 h 1706881"/>
              <a:gd name="connsiteX5" fmla="*/ 0 w 4480560"/>
              <a:gd name="connsiteY5" fmla="*/ 1706881 h 1706881"/>
              <a:gd name="connsiteX6" fmla="*/ 0 w 4480560"/>
              <a:gd name="connsiteY6" fmla="*/ 777240 h 1706881"/>
              <a:gd name="connsiteX7" fmla="*/ 0 w 4480560"/>
              <a:gd name="connsiteY7" fmla="*/ 655318 h 1706881"/>
              <a:gd name="connsiteX8" fmla="*/ 0 w 4480560"/>
              <a:gd name="connsiteY8" fmla="*/ 0 h 1706881"/>
              <a:gd name="connsiteX0" fmla="*/ 0 w 4480560"/>
              <a:gd name="connsiteY0" fmla="*/ 0 h 1702321"/>
              <a:gd name="connsiteX1" fmla="*/ 4480560 w 4480560"/>
              <a:gd name="connsiteY1" fmla="*/ 0 h 1702321"/>
              <a:gd name="connsiteX2" fmla="*/ 4475892 w 4480560"/>
              <a:gd name="connsiteY2" fmla="*/ 779981 h 1702321"/>
              <a:gd name="connsiteX3" fmla="*/ 799332 w 4480560"/>
              <a:gd name="connsiteY3" fmla="*/ 860950 h 1702321"/>
              <a:gd name="connsiteX4" fmla="*/ 800578 w 4480560"/>
              <a:gd name="connsiteY4" fmla="*/ 1702321 h 1702321"/>
              <a:gd name="connsiteX5" fmla="*/ 0 w 4480560"/>
              <a:gd name="connsiteY5" fmla="*/ 1696618 h 1702321"/>
              <a:gd name="connsiteX6" fmla="*/ 0 w 4480560"/>
              <a:gd name="connsiteY6" fmla="*/ 777240 h 1702321"/>
              <a:gd name="connsiteX7" fmla="*/ 0 w 4480560"/>
              <a:gd name="connsiteY7" fmla="*/ 655318 h 1702321"/>
              <a:gd name="connsiteX8" fmla="*/ 0 w 4480560"/>
              <a:gd name="connsiteY8" fmla="*/ 0 h 1702321"/>
              <a:gd name="connsiteX0" fmla="*/ 0 w 4480560"/>
              <a:gd name="connsiteY0" fmla="*/ 0 h 1696618"/>
              <a:gd name="connsiteX1" fmla="*/ 4480560 w 4480560"/>
              <a:gd name="connsiteY1" fmla="*/ 0 h 1696618"/>
              <a:gd name="connsiteX2" fmla="*/ 4475892 w 4480560"/>
              <a:gd name="connsiteY2" fmla="*/ 779981 h 1696618"/>
              <a:gd name="connsiteX3" fmla="*/ 799332 w 4480560"/>
              <a:gd name="connsiteY3" fmla="*/ 860950 h 1696618"/>
              <a:gd name="connsiteX4" fmla="*/ 800578 w 4480560"/>
              <a:gd name="connsiteY4" fmla="*/ 1692057 h 1696618"/>
              <a:gd name="connsiteX5" fmla="*/ 0 w 4480560"/>
              <a:gd name="connsiteY5" fmla="*/ 1696618 h 1696618"/>
              <a:gd name="connsiteX6" fmla="*/ 0 w 4480560"/>
              <a:gd name="connsiteY6" fmla="*/ 777240 h 1696618"/>
              <a:gd name="connsiteX7" fmla="*/ 0 w 4480560"/>
              <a:gd name="connsiteY7" fmla="*/ 655318 h 1696618"/>
              <a:gd name="connsiteX8" fmla="*/ 0 w 4480560"/>
              <a:gd name="connsiteY8" fmla="*/ 0 h 1696618"/>
              <a:gd name="connsiteX0" fmla="*/ 0 w 4480560"/>
              <a:gd name="connsiteY0" fmla="*/ 0 h 1696618"/>
              <a:gd name="connsiteX1" fmla="*/ 4480560 w 4480560"/>
              <a:gd name="connsiteY1" fmla="*/ 0 h 1696618"/>
              <a:gd name="connsiteX2" fmla="*/ 4480559 w 4480560"/>
              <a:gd name="connsiteY2" fmla="*/ 827880 h 1696618"/>
              <a:gd name="connsiteX3" fmla="*/ 799332 w 4480560"/>
              <a:gd name="connsiteY3" fmla="*/ 860950 h 1696618"/>
              <a:gd name="connsiteX4" fmla="*/ 800578 w 4480560"/>
              <a:gd name="connsiteY4" fmla="*/ 1692057 h 1696618"/>
              <a:gd name="connsiteX5" fmla="*/ 0 w 4480560"/>
              <a:gd name="connsiteY5" fmla="*/ 1696618 h 1696618"/>
              <a:gd name="connsiteX6" fmla="*/ 0 w 4480560"/>
              <a:gd name="connsiteY6" fmla="*/ 777240 h 1696618"/>
              <a:gd name="connsiteX7" fmla="*/ 0 w 4480560"/>
              <a:gd name="connsiteY7" fmla="*/ 655318 h 1696618"/>
              <a:gd name="connsiteX8" fmla="*/ 0 w 4480560"/>
              <a:gd name="connsiteY8" fmla="*/ 0 h 1696618"/>
              <a:gd name="connsiteX0" fmla="*/ 0 w 4480560"/>
              <a:gd name="connsiteY0" fmla="*/ 0 h 1696618"/>
              <a:gd name="connsiteX1" fmla="*/ 4480560 w 4480560"/>
              <a:gd name="connsiteY1" fmla="*/ 0 h 1696618"/>
              <a:gd name="connsiteX2" fmla="*/ 4480559 w 4480560"/>
              <a:gd name="connsiteY2" fmla="*/ 827880 h 1696618"/>
              <a:gd name="connsiteX3" fmla="*/ 813333 w 4480560"/>
              <a:gd name="connsiteY3" fmla="*/ 847265 h 1696618"/>
              <a:gd name="connsiteX4" fmla="*/ 800578 w 4480560"/>
              <a:gd name="connsiteY4" fmla="*/ 1692057 h 1696618"/>
              <a:gd name="connsiteX5" fmla="*/ 0 w 4480560"/>
              <a:gd name="connsiteY5" fmla="*/ 1696618 h 1696618"/>
              <a:gd name="connsiteX6" fmla="*/ 0 w 4480560"/>
              <a:gd name="connsiteY6" fmla="*/ 777240 h 1696618"/>
              <a:gd name="connsiteX7" fmla="*/ 0 w 4480560"/>
              <a:gd name="connsiteY7" fmla="*/ 655318 h 1696618"/>
              <a:gd name="connsiteX8" fmla="*/ 0 w 4480560"/>
              <a:gd name="connsiteY8" fmla="*/ 0 h 1696618"/>
              <a:gd name="connsiteX0" fmla="*/ 0 w 4480560"/>
              <a:gd name="connsiteY0" fmla="*/ 0 h 1696618"/>
              <a:gd name="connsiteX1" fmla="*/ 4480560 w 4480560"/>
              <a:gd name="connsiteY1" fmla="*/ 0 h 1696618"/>
              <a:gd name="connsiteX2" fmla="*/ 4480559 w 4480560"/>
              <a:gd name="connsiteY2" fmla="*/ 827880 h 1696618"/>
              <a:gd name="connsiteX3" fmla="*/ 813333 w 4480560"/>
              <a:gd name="connsiteY3" fmla="*/ 847265 h 1696618"/>
              <a:gd name="connsiteX4" fmla="*/ 800578 w 4480560"/>
              <a:gd name="connsiteY4" fmla="*/ 1692057 h 1696618"/>
              <a:gd name="connsiteX5" fmla="*/ 0 w 4480560"/>
              <a:gd name="connsiteY5" fmla="*/ 1696618 h 1696618"/>
              <a:gd name="connsiteX6" fmla="*/ 0 w 4480560"/>
              <a:gd name="connsiteY6" fmla="*/ 777240 h 1696618"/>
              <a:gd name="connsiteX7" fmla="*/ 0 w 4480560"/>
              <a:gd name="connsiteY7" fmla="*/ 655318 h 1696618"/>
              <a:gd name="connsiteX8" fmla="*/ 0 w 4480560"/>
              <a:gd name="connsiteY8" fmla="*/ 0 h 1696618"/>
              <a:gd name="connsiteX0" fmla="*/ 0 w 4480560"/>
              <a:gd name="connsiteY0" fmla="*/ 0 h 1696618"/>
              <a:gd name="connsiteX1" fmla="*/ 4480560 w 4480560"/>
              <a:gd name="connsiteY1" fmla="*/ 0 h 1696618"/>
              <a:gd name="connsiteX2" fmla="*/ 4480559 w 4480560"/>
              <a:gd name="connsiteY2" fmla="*/ 827880 h 1696618"/>
              <a:gd name="connsiteX3" fmla="*/ 806332 w 4480560"/>
              <a:gd name="connsiteY3" fmla="*/ 850686 h 1696618"/>
              <a:gd name="connsiteX4" fmla="*/ 800578 w 4480560"/>
              <a:gd name="connsiteY4" fmla="*/ 1692057 h 1696618"/>
              <a:gd name="connsiteX5" fmla="*/ 0 w 4480560"/>
              <a:gd name="connsiteY5" fmla="*/ 1696618 h 1696618"/>
              <a:gd name="connsiteX6" fmla="*/ 0 w 4480560"/>
              <a:gd name="connsiteY6" fmla="*/ 777240 h 1696618"/>
              <a:gd name="connsiteX7" fmla="*/ 0 w 4480560"/>
              <a:gd name="connsiteY7" fmla="*/ 655318 h 1696618"/>
              <a:gd name="connsiteX8" fmla="*/ 0 w 4480560"/>
              <a:gd name="connsiteY8" fmla="*/ 0 h 1696618"/>
              <a:gd name="connsiteX0" fmla="*/ 0 w 4480560"/>
              <a:gd name="connsiteY0" fmla="*/ 0 h 1696618"/>
              <a:gd name="connsiteX1" fmla="*/ 4480560 w 4480560"/>
              <a:gd name="connsiteY1" fmla="*/ 0 h 1696618"/>
              <a:gd name="connsiteX2" fmla="*/ 4480559 w 4480560"/>
              <a:gd name="connsiteY2" fmla="*/ 827880 h 1696618"/>
              <a:gd name="connsiteX3" fmla="*/ 806332 w 4480560"/>
              <a:gd name="connsiteY3" fmla="*/ 850686 h 1696618"/>
              <a:gd name="connsiteX4" fmla="*/ 809913 w 4480560"/>
              <a:gd name="connsiteY4" fmla="*/ 1692058 h 1696618"/>
              <a:gd name="connsiteX5" fmla="*/ 0 w 4480560"/>
              <a:gd name="connsiteY5" fmla="*/ 1696618 h 1696618"/>
              <a:gd name="connsiteX6" fmla="*/ 0 w 4480560"/>
              <a:gd name="connsiteY6" fmla="*/ 777240 h 1696618"/>
              <a:gd name="connsiteX7" fmla="*/ 0 w 4480560"/>
              <a:gd name="connsiteY7" fmla="*/ 655318 h 1696618"/>
              <a:gd name="connsiteX8" fmla="*/ 0 w 4480560"/>
              <a:gd name="connsiteY8" fmla="*/ 0 h 1696618"/>
              <a:gd name="connsiteX0" fmla="*/ 0 w 4480560"/>
              <a:gd name="connsiteY0" fmla="*/ 0 h 1696618"/>
              <a:gd name="connsiteX1" fmla="*/ 4480560 w 4480560"/>
              <a:gd name="connsiteY1" fmla="*/ 0 h 1696618"/>
              <a:gd name="connsiteX2" fmla="*/ 4480559 w 4480560"/>
              <a:gd name="connsiteY2" fmla="*/ 827880 h 1696618"/>
              <a:gd name="connsiteX3" fmla="*/ 806332 w 4480560"/>
              <a:gd name="connsiteY3" fmla="*/ 850686 h 1696618"/>
              <a:gd name="connsiteX4" fmla="*/ 809913 w 4480560"/>
              <a:gd name="connsiteY4" fmla="*/ 1692058 h 1696618"/>
              <a:gd name="connsiteX5" fmla="*/ 0 w 4480560"/>
              <a:gd name="connsiteY5" fmla="*/ 1696618 h 1696618"/>
              <a:gd name="connsiteX6" fmla="*/ 0 w 4480560"/>
              <a:gd name="connsiteY6" fmla="*/ 777240 h 1696618"/>
              <a:gd name="connsiteX7" fmla="*/ 0 w 4480560"/>
              <a:gd name="connsiteY7" fmla="*/ 655318 h 1696618"/>
              <a:gd name="connsiteX8" fmla="*/ 0 w 4480560"/>
              <a:gd name="connsiteY8" fmla="*/ 0 h 1696618"/>
              <a:gd name="connsiteX0" fmla="*/ 0 w 4480560"/>
              <a:gd name="connsiteY0" fmla="*/ 0 h 1696618"/>
              <a:gd name="connsiteX1" fmla="*/ 4480560 w 4480560"/>
              <a:gd name="connsiteY1" fmla="*/ 0 h 1696618"/>
              <a:gd name="connsiteX2" fmla="*/ 4480559 w 4480560"/>
              <a:gd name="connsiteY2" fmla="*/ 827880 h 1696618"/>
              <a:gd name="connsiteX3" fmla="*/ 810999 w 4480560"/>
              <a:gd name="connsiteY3" fmla="*/ 837001 h 1696618"/>
              <a:gd name="connsiteX4" fmla="*/ 809913 w 4480560"/>
              <a:gd name="connsiteY4" fmla="*/ 1692058 h 1696618"/>
              <a:gd name="connsiteX5" fmla="*/ 0 w 4480560"/>
              <a:gd name="connsiteY5" fmla="*/ 1696618 h 1696618"/>
              <a:gd name="connsiteX6" fmla="*/ 0 w 4480560"/>
              <a:gd name="connsiteY6" fmla="*/ 777240 h 1696618"/>
              <a:gd name="connsiteX7" fmla="*/ 0 w 4480560"/>
              <a:gd name="connsiteY7" fmla="*/ 655318 h 1696618"/>
              <a:gd name="connsiteX8" fmla="*/ 0 w 4480560"/>
              <a:gd name="connsiteY8" fmla="*/ 0 h 1696618"/>
              <a:gd name="connsiteX0" fmla="*/ 0 w 4480560"/>
              <a:gd name="connsiteY0" fmla="*/ 0 h 1696618"/>
              <a:gd name="connsiteX1" fmla="*/ 4480560 w 4480560"/>
              <a:gd name="connsiteY1" fmla="*/ 0 h 1696618"/>
              <a:gd name="connsiteX2" fmla="*/ 4480559 w 4480560"/>
              <a:gd name="connsiteY2" fmla="*/ 827880 h 1696618"/>
              <a:gd name="connsiteX3" fmla="*/ 806332 w 4480560"/>
              <a:gd name="connsiteY3" fmla="*/ 843843 h 1696618"/>
              <a:gd name="connsiteX4" fmla="*/ 809913 w 4480560"/>
              <a:gd name="connsiteY4" fmla="*/ 1692058 h 1696618"/>
              <a:gd name="connsiteX5" fmla="*/ 0 w 4480560"/>
              <a:gd name="connsiteY5" fmla="*/ 1696618 h 1696618"/>
              <a:gd name="connsiteX6" fmla="*/ 0 w 4480560"/>
              <a:gd name="connsiteY6" fmla="*/ 777240 h 1696618"/>
              <a:gd name="connsiteX7" fmla="*/ 0 w 4480560"/>
              <a:gd name="connsiteY7" fmla="*/ 655318 h 1696618"/>
              <a:gd name="connsiteX8" fmla="*/ 0 w 4480560"/>
              <a:gd name="connsiteY8" fmla="*/ 0 h 1696618"/>
              <a:gd name="connsiteX0" fmla="*/ 0 w 4489894"/>
              <a:gd name="connsiteY0" fmla="*/ 0 h 1696618"/>
              <a:gd name="connsiteX1" fmla="*/ 4480560 w 4489894"/>
              <a:gd name="connsiteY1" fmla="*/ 0 h 1696618"/>
              <a:gd name="connsiteX2" fmla="*/ 4489894 w 4489894"/>
              <a:gd name="connsiteY2" fmla="*/ 841566 h 1696618"/>
              <a:gd name="connsiteX3" fmla="*/ 806332 w 4489894"/>
              <a:gd name="connsiteY3" fmla="*/ 843843 h 1696618"/>
              <a:gd name="connsiteX4" fmla="*/ 809913 w 4489894"/>
              <a:gd name="connsiteY4" fmla="*/ 1692058 h 1696618"/>
              <a:gd name="connsiteX5" fmla="*/ 0 w 4489894"/>
              <a:gd name="connsiteY5" fmla="*/ 1696618 h 1696618"/>
              <a:gd name="connsiteX6" fmla="*/ 0 w 4489894"/>
              <a:gd name="connsiteY6" fmla="*/ 777240 h 1696618"/>
              <a:gd name="connsiteX7" fmla="*/ 0 w 4489894"/>
              <a:gd name="connsiteY7" fmla="*/ 655318 h 1696618"/>
              <a:gd name="connsiteX8" fmla="*/ 0 w 4489894"/>
              <a:gd name="connsiteY8" fmla="*/ 0 h 1696618"/>
              <a:gd name="connsiteX0" fmla="*/ 0 w 4489895"/>
              <a:gd name="connsiteY0" fmla="*/ 0 h 1696618"/>
              <a:gd name="connsiteX1" fmla="*/ 4489895 w 4489895"/>
              <a:gd name="connsiteY1" fmla="*/ 0 h 1696618"/>
              <a:gd name="connsiteX2" fmla="*/ 4489894 w 4489895"/>
              <a:gd name="connsiteY2" fmla="*/ 841566 h 1696618"/>
              <a:gd name="connsiteX3" fmla="*/ 806332 w 4489895"/>
              <a:gd name="connsiteY3" fmla="*/ 843843 h 1696618"/>
              <a:gd name="connsiteX4" fmla="*/ 809913 w 4489895"/>
              <a:gd name="connsiteY4" fmla="*/ 1692058 h 1696618"/>
              <a:gd name="connsiteX5" fmla="*/ 0 w 4489895"/>
              <a:gd name="connsiteY5" fmla="*/ 1696618 h 1696618"/>
              <a:gd name="connsiteX6" fmla="*/ 0 w 4489895"/>
              <a:gd name="connsiteY6" fmla="*/ 777240 h 1696618"/>
              <a:gd name="connsiteX7" fmla="*/ 0 w 4489895"/>
              <a:gd name="connsiteY7" fmla="*/ 655318 h 1696618"/>
              <a:gd name="connsiteX8" fmla="*/ 0 w 4489895"/>
              <a:gd name="connsiteY8" fmla="*/ 0 h 169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89895" h="1696618">
                <a:moveTo>
                  <a:pt x="0" y="0"/>
                </a:moveTo>
                <a:lnTo>
                  <a:pt x="4489895" y="0"/>
                </a:lnTo>
                <a:cubicBezTo>
                  <a:pt x="4489895" y="275960"/>
                  <a:pt x="4489894" y="565606"/>
                  <a:pt x="4489894" y="841566"/>
                </a:cubicBezTo>
                <a:lnTo>
                  <a:pt x="806332" y="843843"/>
                </a:lnTo>
                <a:cubicBezTo>
                  <a:pt x="805709" y="1168776"/>
                  <a:pt x="805870" y="1370546"/>
                  <a:pt x="809913" y="1692058"/>
                </a:cubicBezTo>
                <a:lnTo>
                  <a:pt x="0" y="1696618"/>
                </a:lnTo>
                <a:lnTo>
                  <a:pt x="0" y="777240"/>
                </a:lnTo>
                <a:lnTo>
                  <a:pt x="0" y="6553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SOFTWARE-DEFINED INFRASTRUCTURE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Rounded Rectangle 19">
            <a:extLst>
              <a:ext uri="{FF2B5EF4-FFF2-40B4-BE49-F238E27FC236}">
                <a16:creationId xmlns:a16="http://schemas.microsoft.com/office/drawing/2014/main" id="{153A43AB-2DEF-42D3-81F3-9B84C02C8797}"/>
              </a:ext>
            </a:extLst>
          </p:cNvPr>
          <p:cNvSpPr/>
          <p:nvPr/>
        </p:nvSpPr>
        <p:spPr>
          <a:xfrm>
            <a:off x="5340341" y="5259529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Network</a:t>
            </a:r>
          </a:p>
        </p:txBody>
      </p:sp>
      <p:sp>
        <p:nvSpPr>
          <p:cNvPr id="61" name="Rounded Rectangle 20">
            <a:extLst>
              <a:ext uri="{FF2B5EF4-FFF2-40B4-BE49-F238E27FC236}">
                <a16:creationId xmlns:a16="http://schemas.microsoft.com/office/drawing/2014/main" id="{FC69B293-D8B4-4160-A1FE-9A715B822156}"/>
              </a:ext>
            </a:extLst>
          </p:cNvPr>
          <p:cNvSpPr/>
          <p:nvPr/>
        </p:nvSpPr>
        <p:spPr>
          <a:xfrm>
            <a:off x="3004251" y="4074797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Software-Defined Compute</a:t>
            </a:r>
          </a:p>
        </p:txBody>
      </p:sp>
      <p:sp>
        <p:nvSpPr>
          <p:cNvPr id="62" name="Rounded Rectangle 21">
            <a:extLst>
              <a:ext uri="{FF2B5EF4-FFF2-40B4-BE49-F238E27FC236}">
                <a16:creationId xmlns:a16="http://schemas.microsoft.com/office/drawing/2014/main" id="{0F3E1EF0-2177-465F-A5FC-B870BF3765F5}"/>
              </a:ext>
            </a:extLst>
          </p:cNvPr>
          <p:cNvSpPr/>
          <p:nvPr/>
        </p:nvSpPr>
        <p:spPr>
          <a:xfrm>
            <a:off x="4172296" y="4074797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Software-Defined Storage</a:t>
            </a:r>
          </a:p>
        </p:txBody>
      </p:sp>
      <p:sp>
        <p:nvSpPr>
          <p:cNvPr id="63" name="Rounded Rectangle 22">
            <a:extLst>
              <a:ext uri="{FF2B5EF4-FFF2-40B4-BE49-F238E27FC236}">
                <a16:creationId xmlns:a16="http://schemas.microsoft.com/office/drawing/2014/main" id="{4ABF99A4-1945-4146-9B9A-DF1B26AD071E}"/>
              </a:ext>
            </a:extLst>
          </p:cNvPr>
          <p:cNvSpPr/>
          <p:nvPr/>
        </p:nvSpPr>
        <p:spPr>
          <a:xfrm>
            <a:off x="5340341" y="4074797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Software-Defined Network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B7D17B-0F34-481F-BDA9-240785F4EAB5}"/>
              </a:ext>
            </a:extLst>
          </p:cNvPr>
          <p:cNvSpPr/>
          <p:nvPr/>
        </p:nvSpPr>
        <p:spPr>
          <a:xfrm>
            <a:off x="1926799" y="1937385"/>
            <a:ext cx="4572000" cy="540000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APPLICATIONS</a:t>
            </a:r>
          </a:p>
        </p:txBody>
      </p:sp>
      <p:sp>
        <p:nvSpPr>
          <p:cNvPr id="65" name="Rounded Rectangle 25">
            <a:extLst>
              <a:ext uri="{FF2B5EF4-FFF2-40B4-BE49-F238E27FC236}">
                <a16:creationId xmlns:a16="http://schemas.microsoft.com/office/drawing/2014/main" id="{1DF64856-128A-46D7-845D-5D256EEC29B6}"/>
              </a:ext>
            </a:extLst>
          </p:cNvPr>
          <p:cNvSpPr/>
          <p:nvPr/>
        </p:nvSpPr>
        <p:spPr>
          <a:xfrm>
            <a:off x="3004251" y="2133158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Traditional Applications</a:t>
            </a:r>
          </a:p>
        </p:txBody>
      </p:sp>
      <p:sp>
        <p:nvSpPr>
          <p:cNvPr id="66" name="Rounded Rectangle 26">
            <a:extLst>
              <a:ext uri="{FF2B5EF4-FFF2-40B4-BE49-F238E27FC236}">
                <a16:creationId xmlns:a16="http://schemas.microsoft.com/office/drawing/2014/main" id="{53CCB071-186B-4DC7-BF00-36A3C9C0D0CA}"/>
              </a:ext>
            </a:extLst>
          </p:cNvPr>
          <p:cNvSpPr/>
          <p:nvPr/>
        </p:nvSpPr>
        <p:spPr>
          <a:xfrm>
            <a:off x="4443504" y="2133158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Modern Applications</a:t>
            </a:r>
          </a:p>
        </p:txBody>
      </p:sp>
      <p:sp>
        <p:nvSpPr>
          <p:cNvPr id="67" name="Rounded Rectangle 27">
            <a:extLst>
              <a:ext uri="{FF2B5EF4-FFF2-40B4-BE49-F238E27FC236}">
                <a16:creationId xmlns:a16="http://schemas.microsoft.com/office/drawing/2014/main" id="{9BDCE8BB-7FFD-4540-AD0C-0081519440A7}"/>
              </a:ext>
            </a:extLst>
          </p:cNvPr>
          <p:cNvSpPr/>
          <p:nvPr/>
        </p:nvSpPr>
        <p:spPr>
          <a:xfrm>
            <a:off x="715910" y="5115529"/>
            <a:ext cx="1116000" cy="432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Operation Management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0A779E4-F87E-42D9-92F4-3CAEBCCEE6D9}"/>
              </a:ext>
            </a:extLst>
          </p:cNvPr>
          <p:cNvCxnSpPr/>
          <p:nvPr/>
        </p:nvCxnSpPr>
        <p:spPr>
          <a:xfrm>
            <a:off x="4212799" y="2477385"/>
            <a:ext cx="0" cy="3240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triangle"/>
            <a:tailEnd type="triangle"/>
          </a:ln>
          <a:effectLst/>
        </p:spPr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B9533EF-EF80-4FDC-B8C5-A59FE2C03525}"/>
              </a:ext>
            </a:extLst>
          </p:cNvPr>
          <p:cNvGrpSpPr/>
          <p:nvPr/>
        </p:nvGrpSpPr>
        <p:grpSpPr>
          <a:xfrm>
            <a:off x="6900036" y="2289837"/>
            <a:ext cx="1044000" cy="288000"/>
            <a:chOff x="6652262" y="1059614"/>
            <a:chExt cx="1044000" cy="288000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69300535-1452-40FF-AF95-15E5416F0C92}"/>
                </a:ext>
              </a:extLst>
            </p:cNvPr>
            <p:cNvCxnSpPr/>
            <p:nvPr/>
          </p:nvCxnSpPr>
          <p:spPr>
            <a:xfrm>
              <a:off x="6664962" y="1059614"/>
              <a:ext cx="0" cy="28800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 type="none"/>
              <a:tailEnd type="triangle"/>
            </a:ln>
            <a:effectLst/>
          </p:spPr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1C5244DE-EE75-4942-99A8-A752E96FDF41}"/>
                </a:ext>
              </a:extLst>
            </p:cNvPr>
            <p:cNvCxnSpPr/>
            <p:nvPr/>
          </p:nvCxnSpPr>
          <p:spPr>
            <a:xfrm flipV="1">
              <a:off x="6652262" y="1062259"/>
              <a:ext cx="1044000" cy="498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 type="none"/>
              <a:tailEnd type="triangle"/>
            </a:ln>
            <a:effectLst/>
          </p:spPr>
        </p:cxn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223CFC9C-9BC6-4433-82D0-56BDED8BBCDF}"/>
              </a:ext>
            </a:extLst>
          </p:cNvPr>
          <p:cNvSpPr txBox="1"/>
          <p:nvPr/>
        </p:nvSpPr>
        <p:spPr>
          <a:xfrm>
            <a:off x="6817928" y="2092144"/>
            <a:ext cx="99418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Cloud Extensibility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7BF4982-B1BC-432B-B27D-F4E9B598A3B0}"/>
              </a:ext>
            </a:extLst>
          </p:cNvPr>
          <p:cNvSpPr txBox="1"/>
          <p:nvPr/>
        </p:nvSpPr>
        <p:spPr>
          <a:xfrm>
            <a:off x="8252708" y="2122596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Public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Cloud</a:t>
            </a:r>
          </a:p>
        </p:txBody>
      </p:sp>
      <p:sp>
        <p:nvSpPr>
          <p:cNvPr id="74" name="Rounded Rectangle 37">
            <a:extLst>
              <a:ext uri="{FF2B5EF4-FFF2-40B4-BE49-F238E27FC236}">
                <a16:creationId xmlns:a16="http://schemas.microsoft.com/office/drawing/2014/main" id="{739B2CF7-C144-4D68-A1CE-6F5011E554FD}"/>
              </a:ext>
            </a:extLst>
          </p:cNvPr>
          <p:cNvSpPr/>
          <p:nvPr/>
        </p:nvSpPr>
        <p:spPr>
          <a:xfrm>
            <a:off x="720048" y="4162061"/>
            <a:ext cx="1116000" cy="432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Portfolio Management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14471B9-B087-4DA4-81AF-AC46E777B081}"/>
              </a:ext>
            </a:extLst>
          </p:cNvPr>
          <p:cNvSpPr/>
          <p:nvPr/>
        </p:nvSpPr>
        <p:spPr>
          <a:xfrm>
            <a:off x="7615855" y="2827275"/>
            <a:ext cx="960887" cy="2762724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BUSINESS CONTINUITY</a:t>
            </a:r>
          </a:p>
        </p:txBody>
      </p:sp>
      <p:sp>
        <p:nvSpPr>
          <p:cNvPr id="76" name="Rounded Rectangle 48">
            <a:extLst>
              <a:ext uri="{FF2B5EF4-FFF2-40B4-BE49-F238E27FC236}">
                <a16:creationId xmlns:a16="http://schemas.microsoft.com/office/drawing/2014/main" id="{C6E277A2-5AC7-4024-9D80-414CDF23438F}"/>
              </a:ext>
            </a:extLst>
          </p:cNvPr>
          <p:cNvSpPr/>
          <p:nvPr/>
        </p:nvSpPr>
        <p:spPr>
          <a:xfrm>
            <a:off x="6573794" y="4039282"/>
            <a:ext cx="870318" cy="389171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Security Threats and Mechanisms</a:t>
            </a:r>
          </a:p>
        </p:txBody>
      </p:sp>
      <p:sp>
        <p:nvSpPr>
          <p:cNvPr id="77" name="Rounded Rectangle 49">
            <a:extLst>
              <a:ext uri="{FF2B5EF4-FFF2-40B4-BE49-F238E27FC236}">
                <a16:creationId xmlns:a16="http://schemas.microsoft.com/office/drawing/2014/main" id="{D8810428-8E22-4A1C-8A94-084CAEC99D71}"/>
              </a:ext>
            </a:extLst>
          </p:cNvPr>
          <p:cNvSpPr/>
          <p:nvPr/>
        </p:nvSpPr>
        <p:spPr>
          <a:xfrm>
            <a:off x="7623836" y="5128080"/>
            <a:ext cx="910699" cy="274093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Replication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Rounded Rectangle 50">
            <a:extLst>
              <a:ext uri="{FF2B5EF4-FFF2-40B4-BE49-F238E27FC236}">
                <a16:creationId xmlns:a16="http://schemas.microsoft.com/office/drawing/2014/main" id="{53976940-0358-4328-9D70-8D227C459595}"/>
              </a:ext>
            </a:extLst>
          </p:cNvPr>
          <p:cNvSpPr/>
          <p:nvPr/>
        </p:nvSpPr>
        <p:spPr>
          <a:xfrm>
            <a:off x="6605381" y="4570359"/>
            <a:ext cx="870318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GRC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Rounded Rectangle 51">
            <a:extLst>
              <a:ext uri="{FF2B5EF4-FFF2-40B4-BE49-F238E27FC236}">
                <a16:creationId xmlns:a16="http://schemas.microsoft.com/office/drawing/2014/main" id="{2AB12FDA-5773-4AEB-A6A5-6AC790ADD2EC}"/>
              </a:ext>
            </a:extLst>
          </p:cNvPr>
          <p:cNvSpPr/>
          <p:nvPr/>
        </p:nvSpPr>
        <p:spPr>
          <a:xfrm>
            <a:off x="5306117" y="3039973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 Catalog 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Rounded Rectangle 52">
            <a:extLst>
              <a:ext uri="{FF2B5EF4-FFF2-40B4-BE49-F238E27FC236}">
                <a16:creationId xmlns:a16="http://schemas.microsoft.com/office/drawing/2014/main" id="{18C29D66-2616-446D-B6F0-823E3B61C28D}"/>
              </a:ext>
            </a:extLst>
          </p:cNvPr>
          <p:cNvSpPr/>
          <p:nvPr/>
        </p:nvSpPr>
        <p:spPr>
          <a:xfrm>
            <a:off x="5284558" y="3434929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Orchestration software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Rounded Rectangle 53">
            <a:extLst>
              <a:ext uri="{FF2B5EF4-FFF2-40B4-BE49-F238E27FC236}">
                <a16:creationId xmlns:a16="http://schemas.microsoft.com/office/drawing/2014/main" id="{3E3A4D6B-88F3-4BFA-8E61-34246B21A05E}"/>
              </a:ext>
            </a:extLst>
          </p:cNvPr>
          <p:cNvSpPr/>
          <p:nvPr/>
        </p:nvSpPr>
        <p:spPr>
          <a:xfrm>
            <a:off x="3698096" y="3039973"/>
            <a:ext cx="1116000" cy="288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Self-Service Portal</a:t>
            </a:r>
          </a:p>
        </p:txBody>
      </p:sp>
      <p:sp>
        <p:nvSpPr>
          <p:cNvPr id="82" name="Rounded Rectangle 54">
            <a:extLst>
              <a:ext uri="{FF2B5EF4-FFF2-40B4-BE49-F238E27FC236}">
                <a16:creationId xmlns:a16="http://schemas.microsoft.com/office/drawing/2014/main" id="{9FF2D4CC-04F2-4195-A7D5-3E406313AAD4}"/>
              </a:ext>
            </a:extLst>
          </p:cNvPr>
          <p:cNvSpPr/>
          <p:nvPr/>
        </p:nvSpPr>
        <p:spPr>
          <a:xfrm>
            <a:off x="7621659" y="4032940"/>
            <a:ext cx="910699" cy="360000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Fault Tolerance Mechanisms </a:t>
            </a:r>
          </a:p>
        </p:txBody>
      </p:sp>
      <p:sp>
        <p:nvSpPr>
          <p:cNvPr id="83" name="Rounded Rectangle 55">
            <a:extLst>
              <a:ext uri="{FF2B5EF4-FFF2-40B4-BE49-F238E27FC236}">
                <a16:creationId xmlns:a16="http://schemas.microsoft.com/office/drawing/2014/main" id="{BB4950C7-8F5F-464E-8BDB-040C7C9097EC}"/>
              </a:ext>
            </a:extLst>
          </p:cNvPr>
          <p:cNvSpPr/>
          <p:nvPr/>
        </p:nvSpPr>
        <p:spPr>
          <a:xfrm>
            <a:off x="7627005" y="4634758"/>
            <a:ext cx="910699" cy="274093"/>
          </a:xfrm>
          <a:prstGeom prst="roundRect">
            <a:avLst/>
          </a:prstGeom>
          <a:solidFill>
            <a:srgbClr val="0085C3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Backup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311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2C95DD"/>
                </a:solidFill>
              </a:rPr>
              <a:t>Discussion topic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What is the difference between a traditional data center, and an             on-premise private cloud?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7046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2C95DD"/>
                </a:solidFill>
              </a:rPr>
              <a:t>Lesson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this lesson the following topics were covered:</a:t>
            </a:r>
          </a:p>
          <a:p>
            <a:r>
              <a:rPr lang="en-US" dirty="0"/>
              <a:t>Cloud computing reference model</a:t>
            </a:r>
          </a:p>
          <a:p>
            <a:r>
              <a:rPr lang="en-US" dirty="0"/>
              <a:t>Entities and functions of the five layers</a:t>
            </a:r>
          </a:p>
          <a:p>
            <a:r>
              <a:rPr lang="en-US" dirty="0"/>
              <a:t>Activities of the three cross-layer functions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908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Lesson: Cloud Computing Reference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This lesson covers the following topics:</a:t>
            </a:r>
          </a:p>
          <a:p>
            <a:pPr>
              <a:defRPr/>
            </a:pPr>
            <a:r>
              <a:rPr lang="en-US" dirty="0"/>
              <a:t>Layers of cloud computing reference model </a:t>
            </a:r>
          </a:p>
          <a:p>
            <a:pPr>
              <a:defRPr/>
            </a:pPr>
            <a:r>
              <a:rPr lang="en-US" dirty="0"/>
              <a:t>Entities and functions of each layer</a:t>
            </a:r>
          </a:p>
          <a:p>
            <a:pPr>
              <a:defRPr/>
            </a:pPr>
            <a:r>
              <a:rPr lang="en-US" dirty="0"/>
              <a:t>Cross-layer functions of cloud computing reference model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US"/>
              <a:t>Module: Building the Cloud Infrastructure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164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a Reference Model?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79413" y="3964856"/>
            <a:ext cx="8458200" cy="1314450"/>
          </a:xfrm>
        </p:spPr>
        <p:txBody>
          <a:bodyPr/>
          <a:lstStyle/>
          <a:p>
            <a:r>
              <a:rPr lang="en-US" dirty="0"/>
              <a:t>Facilitates efficient communication of system details between stakeholders</a:t>
            </a:r>
          </a:p>
          <a:p>
            <a:r>
              <a:rPr lang="en-US" dirty="0"/>
              <a:t>Provides a point of reference for system designers to extract system specifications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94018" y="1600200"/>
            <a:ext cx="8545183" cy="2286000"/>
            <a:chOff x="294017" y="152400"/>
            <a:chExt cx="8545183" cy="2286000"/>
          </a:xfrm>
        </p:grpSpPr>
        <p:sp>
          <p:nvSpPr>
            <p:cNvPr id="7" name="Rectangle 6"/>
            <p:cNvSpPr/>
            <p:nvPr/>
          </p:nvSpPr>
          <p:spPr>
            <a:xfrm>
              <a:off x="294017" y="282411"/>
              <a:ext cx="365905" cy="37117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  <a:scene3d>
              <a:camera prst="isometricLeftDown"/>
              <a:lightRig rig="threePt" dir="t"/>
            </a:scene3d>
          </p:spPr>
          <p:style>
            <a:lnRef idx="1">
              <a:schemeClr val="accent1"/>
            </a:lnRef>
            <a:fillRef idx="1002">
              <a:schemeClr val="l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600" y="351130"/>
              <a:ext cx="8229600" cy="2087270"/>
            </a:xfrm>
            <a:prstGeom prst="rect">
              <a:avLst/>
            </a:prstGeom>
            <a:gradFill flip="none" rotWithShape="1">
              <a:gsLst>
                <a:gs pos="0">
                  <a:srgbClr val="BABCBE">
                    <a:tint val="66000"/>
                    <a:satMod val="160000"/>
                  </a:srgbClr>
                </a:gs>
                <a:gs pos="50000">
                  <a:srgbClr val="BABCBE">
                    <a:tint val="44500"/>
                    <a:satMod val="160000"/>
                  </a:srgbClr>
                </a:gs>
                <a:gs pos="100000">
                  <a:srgbClr val="BABCBE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solidFill>
                <a:srgbClr val="71707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274320" rIns="18288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 reference model is an </a:t>
              </a:r>
              <a:r>
                <a:rPr lang="en-US" sz="1400" b="1" dirty="0">
                  <a:solidFill>
                    <a:schemeClr val="tx1"/>
                  </a:solidFill>
                </a:rPr>
                <a:t>abstract framework </a:t>
              </a:r>
              <a:r>
                <a:rPr lang="en-US" sz="1400" dirty="0">
                  <a:solidFill>
                    <a:schemeClr val="tx1"/>
                  </a:solidFill>
                </a:rPr>
                <a:t>for understanding significant relationships among the entities of some environment, and for the development of consistent standards or specifications supporting that environment. It is based on a small number of unifying concepts and may be used as a basis for education and explaining standards. It is not directly tied to any standards, technologies, or other concrete implementation details, but it does seek to provide a common semantics that can be used unambiguously across and between different implementations. </a:t>
              </a:r>
            </a:p>
            <a:p>
              <a:endParaRPr lang="en-US" sz="300" i="1" dirty="0">
                <a:solidFill>
                  <a:schemeClr val="tx1"/>
                </a:solidFill>
              </a:endParaRPr>
            </a:p>
            <a:p>
              <a:pPr algn="r"/>
              <a:r>
                <a:rPr lang="en-US" sz="1000" i="1" dirty="0">
                  <a:solidFill>
                    <a:schemeClr val="tx1"/>
                  </a:solidFill>
                </a:rPr>
                <a:t>- Organization for the Advancement of Structured Information Standard (OASIS)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3787" y="152400"/>
              <a:ext cx="4343400" cy="397459"/>
            </a:xfrm>
            <a:prstGeom prst="rect">
              <a:avLst/>
            </a:prstGeom>
            <a:solidFill>
              <a:srgbClr val="93C5FF"/>
            </a:solidFill>
            <a:ln>
              <a:noFill/>
            </a:ln>
          </p:spPr>
          <p:style>
            <a:lnRef idx="1">
              <a:schemeClr val="accent1"/>
            </a:lnRef>
            <a:fillRef idx="1002">
              <a:schemeClr val="l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+mj-lt"/>
                </a:rPr>
                <a:t>Reference Model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44658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Cloud Computing Reference Model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83" y="1581412"/>
            <a:ext cx="8587633" cy="497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91805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Cloud Computing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Foundation layer of the cloud infrastructure</a:t>
            </a:r>
          </a:p>
          <a:p>
            <a:r>
              <a:rPr lang="en-US" dirty="0"/>
              <a:t>Specifies entities that operate at this layer:</a:t>
            </a:r>
          </a:p>
          <a:p>
            <a:pPr lvl="1"/>
            <a:r>
              <a:rPr lang="en-US" dirty="0"/>
              <a:t>Compute systems, network devices, and storage devices</a:t>
            </a:r>
          </a:p>
          <a:p>
            <a:pPr lvl="1"/>
            <a:r>
              <a:rPr lang="en-US" dirty="0"/>
              <a:t>Operating environment, protocol, tools, and processes</a:t>
            </a:r>
          </a:p>
          <a:p>
            <a:r>
              <a:rPr lang="en-US" dirty="0"/>
              <a:t>Functions of physical layer: </a:t>
            </a:r>
          </a:p>
          <a:p>
            <a:pPr lvl="1"/>
            <a:r>
              <a:rPr lang="en-US" dirty="0"/>
              <a:t>Executes requests generated by virtualization and control layer</a:t>
            </a:r>
          </a:p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Physical Layer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53" y="914400"/>
            <a:ext cx="2209800" cy="127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7248524" y="1943096"/>
            <a:ext cx="1143000" cy="228600"/>
          </a:xfrm>
          <a:prstGeom prst="round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791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Cloud Computing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Deployed on the physical layer</a:t>
            </a:r>
          </a:p>
          <a:p>
            <a:r>
              <a:rPr lang="en-US" dirty="0"/>
              <a:t>Specifies entities that operate at this layer:</a:t>
            </a:r>
          </a:p>
          <a:p>
            <a:pPr lvl="1"/>
            <a:r>
              <a:rPr lang="en-US" dirty="0"/>
              <a:t>Virtualization software</a:t>
            </a:r>
          </a:p>
          <a:p>
            <a:pPr lvl="1"/>
            <a:r>
              <a:rPr lang="en-US" dirty="0"/>
              <a:t>Resource pools</a:t>
            </a:r>
          </a:p>
          <a:p>
            <a:pPr lvl="1"/>
            <a:r>
              <a:rPr lang="en-US" dirty="0"/>
              <a:t>Virtual resources</a:t>
            </a:r>
          </a:p>
          <a:p>
            <a:r>
              <a:rPr lang="en-US" dirty="0"/>
              <a:t>Functions of virtual layer:</a:t>
            </a:r>
          </a:p>
          <a:p>
            <a:pPr lvl="1"/>
            <a:r>
              <a:rPr lang="en-US" dirty="0"/>
              <a:t>Abstracts physical resources and makes them appear as virtual resources</a:t>
            </a:r>
          </a:p>
          <a:p>
            <a:pPr lvl="2"/>
            <a:r>
              <a:rPr lang="en-US" dirty="0"/>
              <a:t>Enables multitenant environment, thereby improving utilization</a:t>
            </a:r>
          </a:p>
          <a:p>
            <a:pPr lvl="1"/>
            <a:r>
              <a:rPr lang="en-US" dirty="0"/>
              <a:t>Executes the requests generated by control layer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Virtual Layer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53" y="914400"/>
            <a:ext cx="2209800" cy="127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7479505" y="1704972"/>
            <a:ext cx="916781" cy="228600"/>
          </a:xfrm>
          <a:prstGeom prst="round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235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Cloud Computing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Deployed either on virtual layer or on physical layer</a:t>
            </a:r>
          </a:p>
          <a:p>
            <a:r>
              <a:rPr lang="en-US" dirty="0"/>
              <a:t>Specifies entities that operate at this layer – control software</a:t>
            </a:r>
          </a:p>
          <a:p>
            <a:r>
              <a:rPr lang="en-US" dirty="0"/>
              <a:t>Functions of control layer:</a:t>
            </a:r>
          </a:p>
          <a:p>
            <a:pPr lvl="1"/>
            <a:r>
              <a:rPr lang="en-US" dirty="0"/>
              <a:t>Enables resource configuration and resource pool configuration</a:t>
            </a:r>
          </a:p>
          <a:p>
            <a:pPr lvl="1"/>
            <a:r>
              <a:rPr lang="en-US" dirty="0"/>
              <a:t>Enables resource provisioning</a:t>
            </a:r>
          </a:p>
          <a:p>
            <a:pPr lvl="1"/>
            <a:r>
              <a:rPr lang="en-US" dirty="0"/>
              <a:t>Executes requests generated by service layer</a:t>
            </a:r>
          </a:p>
          <a:p>
            <a:pPr lvl="1"/>
            <a:r>
              <a:rPr lang="en-US" dirty="0"/>
              <a:t>Exposes resources to and supports the service layer</a:t>
            </a:r>
          </a:p>
          <a:p>
            <a:pPr lvl="1"/>
            <a:r>
              <a:rPr lang="en-US" dirty="0"/>
              <a:t>Collaborates with the virtualization software and enables</a:t>
            </a:r>
          </a:p>
          <a:p>
            <a:pPr lvl="2"/>
            <a:r>
              <a:rPr lang="en-US" dirty="0"/>
              <a:t>Resource pooling and creating virtual resources</a:t>
            </a:r>
          </a:p>
          <a:p>
            <a:pPr lvl="2"/>
            <a:r>
              <a:rPr lang="en-US" dirty="0"/>
              <a:t>Dynamic allocation of resources</a:t>
            </a:r>
          </a:p>
          <a:p>
            <a:pPr lvl="2"/>
            <a:r>
              <a:rPr lang="en-US" dirty="0"/>
              <a:t>Optimizing utilization of resources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Control Layer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53" y="914400"/>
            <a:ext cx="2209800" cy="127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7248524" y="1466848"/>
            <a:ext cx="1143000" cy="438152"/>
          </a:xfrm>
          <a:custGeom>
            <a:avLst/>
            <a:gdLst/>
            <a:ahLst/>
            <a:cxnLst/>
            <a:rect l="l" t="t" r="r" b="b"/>
            <a:pathLst>
              <a:path w="1143000" h="438152">
                <a:moveTo>
                  <a:pt x="36513" y="0"/>
                </a:moveTo>
                <a:lnTo>
                  <a:pt x="38101" y="0"/>
                </a:lnTo>
                <a:lnTo>
                  <a:pt x="182563" y="0"/>
                </a:lnTo>
                <a:lnTo>
                  <a:pt x="1104899" y="0"/>
                </a:lnTo>
                <a:cubicBezTo>
                  <a:pt x="1125942" y="0"/>
                  <a:pt x="1143000" y="17058"/>
                  <a:pt x="1143000" y="38101"/>
                </a:cubicBezTo>
                <a:lnTo>
                  <a:pt x="1143000" y="190499"/>
                </a:lnTo>
                <a:cubicBezTo>
                  <a:pt x="1143000" y="211542"/>
                  <a:pt x="1125942" y="228600"/>
                  <a:pt x="1104899" y="228600"/>
                </a:cubicBezTo>
                <a:lnTo>
                  <a:pt x="219076" y="228600"/>
                </a:lnTo>
                <a:lnTo>
                  <a:pt x="219076" y="401639"/>
                </a:lnTo>
                <a:cubicBezTo>
                  <a:pt x="219076" y="421805"/>
                  <a:pt x="202729" y="438152"/>
                  <a:pt x="182563" y="438152"/>
                </a:cubicBezTo>
                <a:lnTo>
                  <a:pt x="36513" y="438152"/>
                </a:lnTo>
                <a:cubicBezTo>
                  <a:pt x="16347" y="438152"/>
                  <a:pt x="0" y="421805"/>
                  <a:pt x="0" y="401639"/>
                </a:cubicBezTo>
                <a:lnTo>
                  <a:pt x="0" y="190499"/>
                </a:lnTo>
                <a:lnTo>
                  <a:pt x="0" y="38101"/>
                </a:lnTo>
                <a:lnTo>
                  <a:pt x="0" y="36513"/>
                </a:lnTo>
                <a:cubicBezTo>
                  <a:pt x="0" y="16347"/>
                  <a:pt x="16347" y="0"/>
                  <a:pt x="36513" y="0"/>
                </a:cubicBezTo>
                <a:close/>
              </a:path>
            </a:pathLst>
          </a:cu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625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Cloud Computing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Specifies the entities that operate at this layer:</a:t>
            </a:r>
          </a:p>
          <a:p>
            <a:pPr lvl="1"/>
            <a:r>
              <a:rPr lang="en-US" dirty="0"/>
              <a:t>Orchestration software</a:t>
            </a:r>
          </a:p>
          <a:p>
            <a:r>
              <a:rPr lang="en-US" dirty="0"/>
              <a:t>Functions of orchestration layer:</a:t>
            </a:r>
          </a:p>
          <a:p>
            <a:pPr lvl="1"/>
            <a:r>
              <a:rPr lang="en-US" dirty="0"/>
              <a:t>Provides workflows for executing automated tasks</a:t>
            </a:r>
          </a:p>
          <a:p>
            <a:pPr lvl="1"/>
            <a:r>
              <a:rPr lang="en-US" dirty="0"/>
              <a:t>Interacts with various entities to invoke provisioning tasks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Service Orchestration Layer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53" y="914400"/>
            <a:ext cx="2209800" cy="127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7248524" y="1231105"/>
            <a:ext cx="1143000" cy="228600"/>
          </a:xfrm>
          <a:prstGeom prst="round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928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Cloud Computing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9413" y="2193758"/>
            <a:ext cx="8458200" cy="4165600"/>
          </a:xfrm>
        </p:spPr>
        <p:txBody>
          <a:bodyPr/>
          <a:lstStyle/>
          <a:p>
            <a:r>
              <a:rPr lang="en-US" dirty="0"/>
              <a:t>Consumers interact and consume cloud resources via this layer</a:t>
            </a:r>
          </a:p>
          <a:p>
            <a:r>
              <a:rPr lang="en-US" dirty="0"/>
              <a:t>Specifies the entities that operate at this layer:</a:t>
            </a:r>
          </a:p>
          <a:p>
            <a:pPr lvl="1"/>
            <a:r>
              <a:rPr lang="en-US" dirty="0"/>
              <a:t>Service catalog </a:t>
            </a:r>
          </a:p>
          <a:p>
            <a:pPr lvl="1"/>
            <a:r>
              <a:rPr lang="en-US" dirty="0"/>
              <a:t>Self-service portal</a:t>
            </a:r>
          </a:p>
          <a:p>
            <a:r>
              <a:rPr lang="en-US" dirty="0"/>
              <a:t>Functions of service layer:</a:t>
            </a:r>
          </a:p>
          <a:p>
            <a:pPr lvl="1"/>
            <a:r>
              <a:rPr lang="en-US" dirty="0"/>
              <a:t>Stores information about cloud services in service catalog and presents them to the consumers</a:t>
            </a:r>
          </a:p>
          <a:p>
            <a:pPr lvl="1"/>
            <a:r>
              <a:rPr lang="en-US" dirty="0"/>
              <a:t>Enables consumers to access and manage cloud services via a self-service portal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Service Layer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53" y="914400"/>
            <a:ext cx="2209800" cy="127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7248524" y="995362"/>
            <a:ext cx="1143000" cy="228600"/>
          </a:xfrm>
          <a:prstGeom prst="round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8649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CTI-Template-foundation-level">
  <a:themeElements>
    <a:clrScheme name="UCTI-Template-foundation-lev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CTI-Template-foundation-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CTI-Template-foundation-lev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-Presentation1" id="{056D3B58-78C5-4792-9A15-3976C5F26F37}" vid="{CABCEE13-F20D-4B07-A546-C80DB163D7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1-Presentation1</Template>
  <TotalTime>8122</TotalTime>
  <Words>886</Words>
  <Application>Microsoft Office PowerPoint</Application>
  <PresentationFormat>On-screen Show (4:3)</PresentationFormat>
  <Paragraphs>183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UCTI-Template-foundation-level</vt:lpstr>
      <vt:lpstr>CT105-3-M Cloud Infrastructure and Services</vt:lpstr>
      <vt:lpstr>Lesson: Cloud Computing Reference Model</vt:lpstr>
      <vt:lpstr>What is a Reference Model?</vt:lpstr>
      <vt:lpstr>Cloud Computing Reference Model</vt:lpstr>
      <vt:lpstr>Cloud Computing Layer</vt:lpstr>
      <vt:lpstr>Cloud Computing Layer</vt:lpstr>
      <vt:lpstr>Cloud Computing Layer</vt:lpstr>
      <vt:lpstr>Cloud Computing Layer</vt:lpstr>
      <vt:lpstr>Cloud Computing Layer</vt:lpstr>
      <vt:lpstr>Cross-layer Function </vt:lpstr>
      <vt:lpstr>Cross-layer Function</vt:lpstr>
      <vt:lpstr>Cross-layer Function</vt:lpstr>
      <vt:lpstr>Cloud Reference Architecture </vt:lpstr>
      <vt:lpstr>Discussion topic</vt:lpstr>
      <vt:lpstr>Lesson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CT102-3-M-FL-Fuzzy Logic</dc:title>
  <dc:creator>Dr. Vazeerudeen Hameed</dc:creator>
  <cp:lastModifiedBy>Muhammad Ehsan Rana</cp:lastModifiedBy>
  <cp:revision>50</cp:revision>
  <dcterms:created xsi:type="dcterms:W3CDTF">2020-05-07T07:59:44Z</dcterms:created>
  <dcterms:modified xsi:type="dcterms:W3CDTF">2020-10-27T10:17:17Z</dcterms:modified>
</cp:coreProperties>
</file>