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1" r:id="rId2"/>
    <p:sldMasterId id="2147483693" r:id="rId3"/>
  </p:sldMasterIdLst>
  <p:notesMasterIdLst>
    <p:notesMasterId r:id="rId46"/>
  </p:notesMasterIdLst>
  <p:handoutMasterIdLst>
    <p:handoutMasterId r:id="rId47"/>
  </p:handoutMasterIdLst>
  <p:sldIdLst>
    <p:sldId id="257" r:id="rId4"/>
    <p:sldId id="447" r:id="rId5"/>
    <p:sldId id="256" r:id="rId6"/>
    <p:sldId id="448" r:id="rId7"/>
    <p:sldId id="449" r:id="rId8"/>
    <p:sldId id="450" r:id="rId9"/>
    <p:sldId id="451" r:id="rId10"/>
    <p:sldId id="507" r:id="rId11"/>
    <p:sldId id="452" r:id="rId12"/>
    <p:sldId id="453" r:id="rId13"/>
    <p:sldId id="454" r:id="rId14"/>
    <p:sldId id="455" r:id="rId15"/>
    <p:sldId id="925" r:id="rId16"/>
    <p:sldId id="456" r:id="rId17"/>
    <p:sldId id="271" r:id="rId18"/>
    <p:sldId id="457" r:id="rId19"/>
    <p:sldId id="458" r:id="rId20"/>
    <p:sldId id="1051" r:id="rId21"/>
    <p:sldId id="1052" r:id="rId22"/>
    <p:sldId id="466" r:id="rId23"/>
    <p:sldId id="467" r:id="rId24"/>
    <p:sldId id="1056" r:id="rId25"/>
    <p:sldId id="1057" r:id="rId26"/>
    <p:sldId id="1058" r:id="rId27"/>
    <p:sldId id="1059" r:id="rId28"/>
    <p:sldId id="1060" r:id="rId29"/>
    <p:sldId id="1061" r:id="rId30"/>
    <p:sldId id="487" r:id="rId31"/>
    <p:sldId id="1053" r:id="rId32"/>
    <p:sldId id="491" r:id="rId33"/>
    <p:sldId id="492" r:id="rId34"/>
    <p:sldId id="1062" r:id="rId35"/>
    <p:sldId id="483" r:id="rId36"/>
    <p:sldId id="1063" r:id="rId37"/>
    <p:sldId id="509" r:id="rId38"/>
    <p:sldId id="1064" r:id="rId39"/>
    <p:sldId id="482" r:id="rId40"/>
    <p:sldId id="1065" r:id="rId41"/>
    <p:sldId id="926" r:id="rId42"/>
    <p:sldId id="471" r:id="rId43"/>
    <p:sldId id="481" r:id="rId44"/>
    <p:sldId id="26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777"/>
    <a:srgbClr val="22343C"/>
    <a:srgbClr val="37463B"/>
    <a:srgbClr val="ADC5D0"/>
    <a:srgbClr val="9BB0A3"/>
    <a:srgbClr val="3842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16" autoAdjust="0"/>
  </p:normalViewPr>
  <p:slideViewPr>
    <p:cSldViewPr snapToGrid="0">
      <p:cViewPr varScale="1">
        <p:scale>
          <a:sx n="72" d="100"/>
          <a:sy n="72" d="100"/>
        </p:scale>
        <p:origin x="660"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A72C43-CC91-4B72-B917-C26E2DEC7137}" type="doc">
      <dgm:prSet loTypeId="urn:microsoft.com/office/officeart/2005/8/layout/orgChart1" loCatId="hierarchy" qsTypeId="urn:microsoft.com/office/officeart/2005/8/quickstyle/simple1" qsCatId="simple" csTypeId="urn:microsoft.com/office/officeart/2005/8/colors/accent6_4" csCatId="accent6" phldr="1"/>
      <dgm:spPr/>
      <dgm:t>
        <a:bodyPr/>
        <a:lstStyle/>
        <a:p>
          <a:endParaRPr lang="en-GB"/>
        </a:p>
      </dgm:t>
    </dgm:pt>
    <dgm:pt modelId="{83280C3D-1CF3-47CD-BC8F-37EC93F2D260}">
      <dgm:prSet phldrT="[Text]" custT="1"/>
      <dgm:spPr>
        <a:solidFill>
          <a:schemeClr val="bg2"/>
        </a:solidFill>
        <a:ln>
          <a:solidFill>
            <a:schemeClr val="bg2">
              <a:lumMod val="50000"/>
            </a:schemeClr>
          </a:solidFill>
        </a:ln>
      </dgm:spPr>
      <dgm:t>
        <a:bodyPr/>
        <a:lstStyle/>
        <a:p>
          <a:r>
            <a:rPr lang="en-GB" sz="1800" b="1" dirty="0">
              <a:solidFill>
                <a:srgbClr val="FFC000"/>
              </a:solidFill>
            </a:rPr>
            <a:t>Variables</a:t>
          </a:r>
        </a:p>
      </dgm:t>
    </dgm:pt>
    <dgm:pt modelId="{F9ADFA53-4A19-4985-AD0D-27B9B8FD4D20}" type="parTrans" cxnId="{F53B19BF-142D-4502-89F9-D382890ABA0E}">
      <dgm:prSet/>
      <dgm:spPr/>
      <dgm:t>
        <a:bodyPr/>
        <a:lstStyle/>
        <a:p>
          <a:endParaRPr lang="en-GB" sz="1800">
            <a:solidFill>
              <a:schemeClr val="accent5">
                <a:lumMod val="50000"/>
              </a:schemeClr>
            </a:solidFill>
          </a:endParaRPr>
        </a:p>
      </dgm:t>
    </dgm:pt>
    <dgm:pt modelId="{9DF2FA5A-DE89-4D59-AEA0-0A5045027689}" type="sibTrans" cxnId="{F53B19BF-142D-4502-89F9-D382890ABA0E}">
      <dgm:prSet/>
      <dgm:spPr/>
      <dgm:t>
        <a:bodyPr/>
        <a:lstStyle/>
        <a:p>
          <a:endParaRPr lang="en-GB" sz="1800">
            <a:solidFill>
              <a:schemeClr val="accent5">
                <a:lumMod val="50000"/>
              </a:schemeClr>
            </a:solidFill>
          </a:endParaRPr>
        </a:p>
      </dgm:t>
    </dgm:pt>
    <dgm:pt modelId="{EF58501C-3C99-43BF-80AF-98CA2B512A63}">
      <dgm:prSet phldrT="[Text]" custT="1"/>
      <dgm:spPr>
        <a:solidFill>
          <a:srgbClr val="00B050"/>
        </a:solidFill>
        <a:ln>
          <a:solidFill>
            <a:srgbClr val="00602B"/>
          </a:solidFill>
        </a:ln>
      </dgm:spPr>
      <dgm:t>
        <a:bodyPr/>
        <a:lstStyle/>
        <a:p>
          <a:r>
            <a:rPr lang="en-GB" sz="2000" b="1" dirty="0">
              <a:solidFill>
                <a:srgbClr val="FFC000"/>
              </a:solidFill>
            </a:rPr>
            <a:t>Scale</a:t>
          </a:r>
        </a:p>
      </dgm:t>
    </dgm:pt>
    <dgm:pt modelId="{188C10EF-A95D-48E6-A067-B0B3D072B1D0}" type="parTrans" cxnId="{06848BAF-643D-4F46-B0CD-1D692E816D65}">
      <dgm:prSet/>
      <dgm:spPr/>
      <dgm:t>
        <a:bodyPr/>
        <a:lstStyle/>
        <a:p>
          <a:endParaRPr lang="en-GB" sz="1800">
            <a:solidFill>
              <a:schemeClr val="accent5">
                <a:lumMod val="50000"/>
              </a:schemeClr>
            </a:solidFill>
          </a:endParaRPr>
        </a:p>
      </dgm:t>
    </dgm:pt>
    <dgm:pt modelId="{CF698B20-B238-4E78-8E89-068D6A5C704C}" type="sibTrans" cxnId="{06848BAF-643D-4F46-B0CD-1D692E816D65}">
      <dgm:prSet/>
      <dgm:spPr/>
      <dgm:t>
        <a:bodyPr/>
        <a:lstStyle/>
        <a:p>
          <a:endParaRPr lang="en-GB" sz="1800">
            <a:solidFill>
              <a:schemeClr val="accent5">
                <a:lumMod val="50000"/>
              </a:schemeClr>
            </a:solidFill>
          </a:endParaRPr>
        </a:p>
      </dgm:t>
    </dgm:pt>
    <dgm:pt modelId="{78BF3024-E042-4081-AC59-72331EE540BC}">
      <dgm:prSet phldrT="[Text]" custT="1"/>
      <dgm:spPr>
        <a:solidFill>
          <a:schemeClr val="accent2">
            <a:lumMod val="40000"/>
            <a:lumOff val="60000"/>
          </a:schemeClr>
        </a:solidFill>
        <a:ln>
          <a:solidFill>
            <a:schemeClr val="accent2">
              <a:lumMod val="60000"/>
              <a:lumOff val="40000"/>
            </a:schemeClr>
          </a:solidFill>
        </a:ln>
      </dgm:spPr>
      <dgm:t>
        <a:bodyPr/>
        <a:lstStyle/>
        <a:p>
          <a:r>
            <a:rPr lang="en-GB" sz="2000" b="1" dirty="0">
              <a:solidFill>
                <a:srgbClr val="FFC000"/>
              </a:solidFill>
            </a:rPr>
            <a:t>Categorical</a:t>
          </a:r>
        </a:p>
      </dgm:t>
    </dgm:pt>
    <dgm:pt modelId="{560E0E50-8C2F-471B-850F-5874A2E8A128}" type="parTrans" cxnId="{CB61ED6C-EB88-40A4-8F6D-59DE8E3EBE8F}">
      <dgm:prSet/>
      <dgm:spPr/>
      <dgm:t>
        <a:bodyPr/>
        <a:lstStyle/>
        <a:p>
          <a:endParaRPr lang="en-GB" sz="1800">
            <a:solidFill>
              <a:schemeClr val="accent5">
                <a:lumMod val="50000"/>
              </a:schemeClr>
            </a:solidFill>
          </a:endParaRPr>
        </a:p>
      </dgm:t>
    </dgm:pt>
    <dgm:pt modelId="{14FE5DE9-5F9C-4B97-829C-B29310FF3FE0}" type="sibTrans" cxnId="{CB61ED6C-EB88-40A4-8F6D-59DE8E3EBE8F}">
      <dgm:prSet/>
      <dgm:spPr/>
      <dgm:t>
        <a:bodyPr/>
        <a:lstStyle/>
        <a:p>
          <a:endParaRPr lang="en-GB" sz="1800">
            <a:solidFill>
              <a:schemeClr val="accent5">
                <a:lumMod val="50000"/>
              </a:schemeClr>
            </a:solidFill>
          </a:endParaRPr>
        </a:p>
      </dgm:t>
    </dgm:pt>
    <dgm:pt modelId="{40C0C150-8D74-4CDA-888C-9945884CBAB3}">
      <dgm:prSet custT="1"/>
      <dgm:spPr>
        <a:solidFill>
          <a:srgbClr val="74F08F"/>
        </a:solidFill>
        <a:ln>
          <a:solidFill>
            <a:srgbClr val="00B050"/>
          </a:solidFill>
        </a:ln>
      </dgm:spPr>
      <dgm:t>
        <a:bodyPr/>
        <a:lstStyle/>
        <a:p>
          <a:pPr>
            <a:spcBef>
              <a:spcPts val="600"/>
            </a:spcBef>
            <a:spcAft>
              <a:spcPts val="600"/>
            </a:spcAft>
          </a:pPr>
          <a:r>
            <a:rPr lang="en-GB" sz="1800" b="1" dirty="0">
              <a:solidFill>
                <a:schemeClr val="accent5">
                  <a:lumMod val="50000"/>
                </a:schemeClr>
              </a:solidFill>
            </a:rPr>
            <a:t>Continuous</a:t>
          </a:r>
        </a:p>
        <a:p>
          <a:pPr>
            <a:spcBef>
              <a:spcPts val="600"/>
            </a:spcBef>
            <a:spcAft>
              <a:spcPts val="600"/>
            </a:spcAft>
          </a:pPr>
          <a:r>
            <a:rPr lang="en-GB" sz="1800" dirty="0">
              <a:solidFill>
                <a:schemeClr val="accent5">
                  <a:lumMod val="50000"/>
                </a:schemeClr>
              </a:solidFill>
              <a:latin typeface="+mn-lt"/>
              <a:ea typeface="+mn-ea"/>
              <a:cs typeface="+mn-cs"/>
            </a:rPr>
            <a:t>Measurements</a:t>
          </a:r>
        </a:p>
        <a:p>
          <a:pPr>
            <a:spcBef>
              <a:spcPts val="600"/>
            </a:spcBef>
            <a:spcAft>
              <a:spcPts val="600"/>
            </a:spcAft>
          </a:pPr>
          <a:r>
            <a:rPr lang="en-GB" sz="1800" dirty="0">
              <a:solidFill>
                <a:schemeClr val="accent5">
                  <a:lumMod val="50000"/>
                </a:schemeClr>
              </a:solidFill>
              <a:latin typeface="+mn-lt"/>
              <a:ea typeface="+mn-ea"/>
              <a:cs typeface="+mn-cs"/>
            </a:rPr>
            <a:t>takes any value </a:t>
          </a:r>
          <a:endParaRPr lang="en-GB" sz="1800" b="1" dirty="0">
            <a:solidFill>
              <a:schemeClr val="accent5">
                <a:lumMod val="50000"/>
              </a:schemeClr>
            </a:solidFill>
          </a:endParaRPr>
        </a:p>
      </dgm:t>
    </dgm:pt>
    <dgm:pt modelId="{B02E6188-9427-48FF-A656-0A69DAE442D0}" type="parTrans" cxnId="{70DDCDB6-D4A3-4D58-B98B-EDF22E5818AA}">
      <dgm:prSet/>
      <dgm:spPr/>
      <dgm:t>
        <a:bodyPr/>
        <a:lstStyle/>
        <a:p>
          <a:endParaRPr lang="en-GB" sz="1800">
            <a:solidFill>
              <a:schemeClr val="accent5">
                <a:lumMod val="50000"/>
              </a:schemeClr>
            </a:solidFill>
          </a:endParaRPr>
        </a:p>
      </dgm:t>
    </dgm:pt>
    <dgm:pt modelId="{283E16A7-F278-4192-AA36-30AAFFBB8D7E}" type="sibTrans" cxnId="{70DDCDB6-D4A3-4D58-B98B-EDF22E5818AA}">
      <dgm:prSet/>
      <dgm:spPr/>
      <dgm:t>
        <a:bodyPr/>
        <a:lstStyle/>
        <a:p>
          <a:endParaRPr lang="en-GB" sz="1800">
            <a:solidFill>
              <a:schemeClr val="accent5">
                <a:lumMod val="50000"/>
              </a:schemeClr>
            </a:solidFill>
          </a:endParaRPr>
        </a:p>
      </dgm:t>
    </dgm:pt>
    <dgm:pt modelId="{973D4A2D-1237-402F-AB67-4FCE5E1649F3}">
      <dgm:prSet custT="1"/>
      <dgm:spPr>
        <a:solidFill>
          <a:srgbClr val="99FF99"/>
        </a:solidFill>
        <a:ln>
          <a:solidFill>
            <a:srgbClr val="00B050"/>
          </a:solidFill>
        </a:ln>
      </dgm:spPr>
      <dgm:t>
        <a:bodyPr/>
        <a:lstStyle/>
        <a:p>
          <a:r>
            <a:rPr lang="en-GB" sz="1800" b="1" dirty="0">
              <a:solidFill>
                <a:schemeClr val="accent5">
                  <a:lumMod val="50000"/>
                </a:schemeClr>
              </a:solidFill>
            </a:rPr>
            <a:t>Discrete:</a:t>
          </a:r>
        </a:p>
        <a:p>
          <a:r>
            <a:rPr lang="en-GB" sz="1800" dirty="0">
              <a:solidFill>
                <a:schemeClr val="accent5">
                  <a:lumMod val="50000"/>
                </a:schemeClr>
              </a:solidFill>
              <a:latin typeface="+mn-lt"/>
              <a:ea typeface="+mn-ea"/>
              <a:cs typeface="+mn-cs"/>
            </a:rPr>
            <a:t>Counts/ integers</a:t>
          </a:r>
          <a:endParaRPr lang="en-GB" sz="1800" b="1" dirty="0">
            <a:solidFill>
              <a:schemeClr val="accent5">
                <a:lumMod val="50000"/>
              </a:schemeClr>
            </a:solidFill>
          </a:endParaRPr>
        </a:p>
      </dgm:t>
    </dgm:pt>
    <dgm:pt modelId="{014C7509-1CAA-44FF-85F3-E543D16DFBB2}" type="parTrans" cxnId="{A6E2F4C7-F65C-43A4-8062-40E8E0692F2A}">
      <dgm:prSet/>
      <dgm:spPr/>
      <dgm:t>
        <a:bodyPr/>
        <a:lstStyle/>
        <a:p>
          <a:endParaRPr lang="en-GB" sz="1800">
            <a:solidFill>
              <a:schemeClr val="accent5">
                <a:lumMod val="50000"/>
              </a:schemeClr>
            </a:solidFill>
          </a:endParaRPr>
        </a:p>
      </dgm:t>
    </dgm:pt>
    <dgm:pt modelId="{E79948B3-65DA-4A14-B0C9-9B663DFEE190}" type="sibTrans" cxnId="{A6E2F4C7-F65C-43A4-8062-40E8E0692F2A}">
      <dgm:prSet/>
      <dgm:spPr/>
      <dgm:t>
        <a:bodyPr/>
        <a:lstStyle/>
        <a:p>
          <a:endParaRPr lang="en-GB" sz="1800">
            <a:solidFill>
              <a:schemeClr val="accent5">
                <a:lumMod val="50000"/>
              </a:schemeClr>
            </a:solidFill>
          </a:endParaRPr>
        </a:p>
      </dgm:t>
    </dgm:pt>
    <dgm:pt modelId="{58C2F5D4-72B6-44FA-88A3-C40DF993B5B6}">
      <dgm:prSet custT="1"/>
      <dgm:spPr>
        <a:solidFill>
          <a:schemeClr val="accent2">
            <a:lumMod val="20000"/>
            <a:lumOff val="80000"/>
          </a:schemeClr>
        </a:solidFill>
        <a:ln>
          <a:solidFill>
            <a:schemeClr val="accent2">
              <a:lumMod val="40000"/>
              <a:lumOff val="60000"/>
            </a:schemeClr>
          </a:solidFill>
        </a:ln>
      </dgm:spPr>
      <dgm:t>
        <a:bodyPr/>
        <a:lstStyle/>
        <a:p>
          <a:r>
            <a:rPr lang="en-GB" sz="1800" b="1" dirty="0">
              <a:solidFill>
                <a:schemeClr val="accent5">
                  <a:lumMod val="50000"/>
                </a:schemeClr>
              </a:solidFill>
            </a:rPr>
            <a:t>Ordinal:</a:t>
          </a:r>
        </a:p>
        <a:p>
          <a:r>
            <a:rPr lang="en-GB" sz="1800" b="0" dirty="0">
              <a:solidFill>
                <a:schemeClr val="accent5">
                  <a:lumMod val="50000"/>
                </a:schemeClr>
              </a:solidFill>
              <a:latin typeface="+mn-lt"/>
              <a:ea typeface="+mn-ea"/>
              <a:cs typeface="+mn-cs"/>
            </a:rPr>
            <a:t>obvious order</a:t>
          </a:r>
          <a:endParaRPr lang="en-GB" sz="1800" b="1" dirty="0">
            <a:solidFill>
              <a:schemeClr val="accent5">
                <a:lumMod val="50000"/>
              </a:schemeClr>
            </a:solidFill>
          </a:endParaRPr>
        </a:p>
      </dgm:t>
    </dgm:pt>
    <dgm:pt modelId="{FF4644E1-5619-494F-8944-73BB73782F8D}" type="parTrans" cxnId="{9DB1B428-65B6-453B-B4A9-C1C492629032}">
      <dgm:prSet/>
      <dgm:spPr/>
      <dgm:t>
        <a:bodyPr/>
        <a:lstStyle/>
        <a:p>
          <a:endParaRPr lang="en-GB" sz="1800">
            <a:solidFill>
              <a:schemeClr val="accent5">
                <a:lumMod val="50000"/>
              </a:schemeClr>
            </a:solidFill>
          </a:endParaRPr>
        </a:p>
      </dgm:t>
    </dgm:pt>
    <dgm:pt modelId="{83CE8F69-BDB6-43F4-A64D-3F8A85D8C7F9}" type="sibTrans" cxnId="{9DB1B428-65B6-453B-B4A9-C1C492629032}">
      <dgm:prSet/>
      <dgm:spPr/>
      <dgm:t>
        <a:bodyPr/>
        <a:lstStyle/>
        <a:p>
          <a:endParaRPr lang="en-GB" sz="1800">
            <a:solidFill>
              <a:schemeClr val="accent5">
                <a:lumMod val="50000"/>
              </a:schemeClr>
            </a:solidFill>
          </a:endParaRPr>
        </a:p>
      </dgm:t>
    </dgm:pt>
    <dgm:pt modelId="{172D1300-D830-4C18-8AD0-502916B6EA75}">
      <dgm:prSet custT="1"/>
      <dgm:spPr>
        <a:solidFill>
          <a:schemeClr val="accent2">
            <a:lumMod val="20000"/>
            <a:lumOff val="80000"/>
          </a:schemeClr>
        </a:solidFill>
        <a:ln>
          <a:solidFill>
            <a:schemeClr val="accent2">
              <a:lumMod val="40000"/>
              <a:lumOff val="60000"/>
            </a:schemeClr>
          </a:solidFill>
        </a:ln>
      </dgm:spPr>
      <dgm:t>
        <a:bodyPr/>
        <a:lstStyle/>
        <a:p>
          <a:r>
            <a:rPr lang="en-GB" sz="1800" b="1" dirty="0">
              <a:solidFill>
                <a:schemeClr val="accent5">
                  <a:lumMod val="50000"/>
                </a:schemeClr>
              </a:solidFill>
            </a:rPr>
            <a:t>Nominal:</a:t>
          </a:r>
        </a:p>
        <a:p>
          <a:r>
            <a:rPr lang="en-GB" sz="1800" b="0" dirty="0">
              <a:solidFill>
                <a:schemeClr val="accent5">
                  <a:lumMod val="50000"/>
                </a:schemeClr>
              </a:solidFill>
              <a:latin typeface="+mn-lt"/>
              <a:ea typeface="+mn-ea"/>
              <a:cs typeface="+mn-cs"/>
            </a:rPr>
            <a:t>no meaningful order</a:t>
          </a:r>
          <a:endParaRPr lang="en-GB" sz="1800" b="1" dirty="0">
            <a:solidFill>
              <a:schemeClr val="accent5">
                <a:lumMod val="50000"/>
              </a:schemeClr>
            </a:solidFill>
          </a:endParaRPr>
        </a:p>
      </dgm:t>
    </dgm:pt>
    <dgm:pt modelId="{CA1C63EE-E1A2-45D1-AFD7-56BA86D6175D}" type="parTrans" cxnId="{02D45D45-B871-4954-BBAE-D530890DEBB8}">
      <dgm:prSet/>
      <dgm:spPr/>
      <dgm:t>
        <a:bodyPr/>
        <a:lstStyle/>
        <a:p>
          <a:endParaRPr lang="en-GB" sz="1800">
            <a:solidFill>
              <a:schemeClr val="accent5">
                <a:lumMod val="50000"/>
              </a:schemeClr>
            </a:solidFill>
          </a:endParaRPr>
        </a:p>
      </dgm:t>
    </dgm:pt>
    <dgm:pt modelId="{78262F5F-3237-48CE-9DD2-DFA659EA0E7C}" type="sibTrans" cxnId="{02D45D45-B871-4954-BBAE-D530890DEBB8}">
      <dgm:prSet/>
      <dgm:spPr/>
      <dgm:t>
        <a:bodyPr/>
        <a:lstStyle/>
        <a:p>
          <a:endParaRPr lang="en-GB" sz="1800">
            <a:solidFill>
              <a:schemeClr val="accent5">
                <a:lumMod val="50000"/>
              </a:schemeClr>
            </a:solidFill>
          </a:endParaRPr>
        </a:p>
      </dgm:t>
    </dgm:pt>
    <dgm:pt modelId="{B7614A2C-8691-44E0-A7B6-0203FCC4E0BF}" type="pres">
      <dgm:prSet presAssocID="{B5A72C43-CC91-4B72-B917-C26E2DEC7137}" presName="hierChild1" presStyleCnt="0">
        <dgm:presLayoutVars>
          <dgm:orgChart val="1"/>
          <dgm:chPref val="1"/>
          <dgm:dir/>
          <dgm:animOne val="branch"/>
          <dgm:animLvl val="lvl"/>
          <dgm:resizeHandles/>
        </dgm:presLayoutVars>
      </dgm:prSet>
      <dgm:spPr/>
    </dgm:pt>
    <dgm:pt modelId="{8EC72459-B08E-490E-8BA1-856A62AD9360}" type="pres">
      <dgm:prSet presAssocID="{83280C3D-1CF3-47CD-BC8F-37EC93F2D260}" presName="hierRoot1" presStyleCnt="0">
        <dgm:presLayoutVars>
          <dgm:hierBranch val="init"/>
        </dgm:presLayoutVars>
      </dgm:prSet>
      <dgm:spPr/>
    </dgm:pt>
    <dgm:pt modelId="{BBB5FB9F-67F4-4EFC-BDBF-419148B81D86}" type="pres">
      <dgm:prSet presAssocID="{83280C3D-1CF3-47CD-BC8F-37EC93F2D260}" presName="rootComposite1" presStyleCnt="0"/>
      <dgm:spPr/>
    </dgm:pt>
    <dgm:pt modelId="{EC9AF973-7B6D-42D6-9404-086DE0B266EC}" type="pres">
      <dgm:prSet presAssocID="{83280C3D-1CF3-47CD-BC8F-37EC93F2D260}" presName="rootText1" presStyleLbl="node0" presStyleIdx="0" presStyleCnt="1" custScaleX="161872" custLinFactNeighborX="-2170" custLinFactNeighborY="-48307">
        <dgm:presLayoutVars>
          <dgm:chPref val="3"/>
        </dgm:presLayoutVars>
      </dgm:prSet>
      <dgm:spPr/>
    </dgm:pt>
    <dgm:pt modelId="{8B908B6B-EE4D-4C3E-B0A6-6CD1535BA0E2}" type="pres">
      <dgm:prSet presAssocID="{83280C3D-1CF3-47CD-BC8F-37EC93F2D260}" presName="rootConnector1" presStyleLbl="node1" presStyleIdx="0" presStyleCnt="0"/>
      <dgm:spPr/>
    </dgm:pt>
    <dgm:pt modelId="{A6805005-6260-43FA-9362-343C11383FBD}" type="pres">
      <dgm:prSet presAssocID="{83280C3D-1CF3-47CD-BC8F-37EC93F2D260}" presName="hierChild2" presStyleCnt="0"/>
      <dgm:spPr/>
    </dgm:pt>
    <dgm:pt modelId="{A17CD97F-8451-4F90-9BCC-93346D7536F7}" type="pres">
      <dgm:prSet presAssocID="{188C10EF-A95D-48E6-A067-B0B3D072B1D0}" presName="Name37" presStyleLbl="parChTrans1D2" presStyleIdx="0" presStyleCnt="2"/>
      <dgm:spPr/>
    </dgm:pt>
    <dgm:pt modelId="{B15A1DB8-19E4-4496-AE32-B1379917127E}" type="pres">
      <dgm:prSet presAssocID="{EF58501C-3C99-43BF-80AF-98CA2B512A63}" presName="hierRoot2" presStyleCnt="0">
        <dgm:presLayoutVars>
          <dgm:hierBranch/>
        </dgm:presLayoutVars>
      </dgm:prSet>
      <dgm:spPr/>
    </dgm:pt>
    <dgm:pt modelId="{235CA028-C708-438D-B63B-DC38AED87BF9}" type="pres">
      <dgm:prSet presAssocID="{EF58501C-3C99-43BF-80AF-98CA2B512A63}" presName="rootComposite" presStyleCnt="0"/>
      <dgm:spPr/>
    </dgm:pt>
    <dgm:pt modelId="{F83EFF51-DEC9-4E80-BEF3-F1326F0AB87F}" type="pres">
      <dgm:prSet presAssocID="{EF58501C-3C99-43BF-80AF-98CA2B512A63}" presName="rootText" presStyleLbl="node2" presStyleIdx="0" presStyleCnt="2" custScaleX="132010" custScaleY="86446" custLinFactNeighborX="-14535" custLinFactNeighborY="-41053">
        <dgm:presLayoutVars>
          <dgm:chPref val="3"/>
        </dgm:presLayoutVars>
      </dgm:prSet>
      <dgm:spPr/>
    </dgm:pt>
    <dgm:pt modelId="{B2B2B801-A01C-4530-9DDD-806E473501D1}" type="pres">
      <dgm:prSet presAssocID="{EF58501C-3C99-43BF-80AF-98CA2B512A63}" presName="rootConnector" presStyleLbl="node2" presStyleIdx="0" presStyleCnt="2"/>
      <dgm:spPr/>
    </dgm:pt>
    <dgm:pt modelId="{83500F31-DE01-42E6-88A6-52955508AFD1}" type="pres">
      <dgm:prSet presAssocID="{EF58501C-3C99-43BF-80AF-98CA2B512A63}" presName="hierChild4" presStyleCnt="0"/>
      <dgm:spPr/>
    </dgm:pt>
    <dgm:pt modelId="{0E3794A0-CBEA-4EED-94D3-DC42E4ED06EF}" type="pres">
      <dgm:prSet presAssocID="{B02E6188-9427-48FF-A656-0A69DAE442D0}" presName="Name35" presStyleLbl="parChTrans1D3" presStyleIdx="0" presStyleCnt="4"/>
      <dgm:spPr/>
    </dgm:pt>
    <dgm:pt modelId="{DBFBAEBD-79BD-480D-9682-B0A29C24E2DE}" type="pres">
      <dgm:prSet presAssocID="{40C0C150-8D74-4CDA-888C-9945884CBAB3}" presName="hierRoot2" presStyleCnt="0">
        <dgm:presLayoutVars>
          <dgm:hierBranch val="init"/>
        </dgm:presLayoutVars>
      </dgm:prSet>
      <dgm:spPr/>
    </dgm:pt>
    <dgm:pt modelId="{2BC144DC-1980-4BF3-AD73-55AEEFF761A1}" type="pres">
      <dgm:prSet presAssocID="{40C0C150-8D74-4CDA-888C-9945884CBAB3}" presName="rootComposite" presStyleCnt="0"/>
      <dgm:spPr/>
    </dgm:pt>
    <dgm:pt modelId="{B552C769-DF5B-477C-A631-B425FFCD6A0E}" type="pres">
      <dgm:prSet presAssocID="{40C0C150-8D74-4CDA-888C-9945884CBAB3}" presName="rootText" presStyleLbl="node3" presStyleIdx="0" presStyleCnt="4" custScaleX="112432" custScaleY="152335" custLinFactNeighborX="4151" custLinFactNeighborY="-38701">
        <dgm:presLayoutVars>
          <dgm:chPref val="3"/>
        </dgm:presLayoutVars>
      </dgm:prSet>
      <dgm:spPr/>
    </dgm:pt>
    <dgm:pt modelId="{CBD34939-4F02-469B-A12B-FFF9A7443868}" type="pres">
      <dgm:prSet presAssocID="{40C0C150-8D74-4CDA-888C-9945884CBAB3}" presName="rootConnector" presStyleLbl="node3" presStyleIdx="0" presStyleCnt="4"/>
      <dgm:spPr/>
    </dgm:pt>
    <dgm:pt modelId="{1C1B6590-EBD9-4961-9A3A-B1C0379670EA}" type="pres">
      <dgm:prSet presAssocID="{40C0C150-8D74-4CDA-888C-9945884CBAB3}" presName="hierChild4" presStyleCnt="0"/>
      <dgm:spPr/>
    </dgm:pt>
    <dgm:pt modelId="{1651B8B9-57FE-4B7E-BB81-4E275250FF83}" type="pres">
      <dgm:prSet presAssocID="{40C0C150-8D74-4CDA-888C-9945884CBAB3}" presName="hierChild5" presStyleCnt="0"/>
      <dgm:spPr/>
    </dgm:pt>
    <dgm:pt modelId="{E46B3259-C5F6-4E57-8282-E0B5EE9EAD22}" type="pres">
      <dgm:prSet presAssocID="{014C7509-1CAA-44FF-85F3-E543D16DFBB2}" presName="Name35" presStyleLbl="parChTrans1D3" presStyleIdx="1" presStyleCnt="4"/>
      <dgm:spPr/>
    </dgm:pt>
    <dgm:pt modelId="{0CC2EA35-5438-421F-8C71-A73970B4D741}" type="pres">
      <dgm:prSet presAssocID="{973D4A2D-1237-402F-AB67-4FCE5E1649F3}" presName="hierRoot2" presStyleCnt="0">
        <dgm:presLayoutVars>
          <dgm:hierBranch val="init"/>
        </dgm:presLayoutVars>
      </dgm:prSet>
      <dgm:spPr/>
    </dgm:pt>
    <dgm:pt modelId="{5003F011-3A10-4F50-86BE-6B9D9A17590E}" type="pres">
      <dgm:prSet presAssocID="{973D4A2D-1237-402F-AB67-4FCE5E1649F3}" presName="rootComposite" presStyleCnt="0"/>
      <dgm:spPr/>
    </dgm:pt>
    <dgm:pt modelId="{66E7073E-51DC-49E4-ACBA-705E4D232A7E}" type="pres">
      <dgm:prSet presAssocID="{973D4A2D-1237-402F-AB67-4FCE5E1649F3}" presName="rootText" presStyleLbl="node3" presStyleIdx="1" presStyleCnt="4" custScaleX="130075" custScaleY="147383" custLinFactNeighborX="1085" custLinFactNeighborY="-37311">
        <dgm:presLayoutVars>
          <dgm:chPref val="3"/>
        </dgm:presLayoutVars>
      </dgm:prSet>
      <dgm:spPr/>
    </dgm:pt>
    <dgm:pt modelId="{1EAFB714-DCBF-41D2-BDFD-31CB46C49156}" type="pres">
      <dgm:prSet presAssocID="{973D4A2D-1237-402F-AB67-4FCE5E1649F3}" presName="rootConnector" presStyleLbl="node3" presStyleIdx="1" presStyleCnt="4"/>
      <dgm:spPr/>
    </dgm:pt>
    <dgm:pt modelId="{3CA2A835-4315-4ABD-845B-BC9D7D7304E6}" type="pres">
      <dgm:prSet presAssocID="{973D4A2D-1237-402F-AB67-4FCE5E1649F3}" presName="hierChild4" presStyleCnt="0"/>
      <dgm:spPr/>
    </dgm:pt>
    <dgm:pt modelId="{E7393FD2-DE47-4845-B62D-2D71DD2DAAF1}" type="pres">
      <dgm:prSet presAssocID="{973D4A2D-1237-402F-AB67-4FCE5E1649F3}" presName="hierChild5" presStyleCnt="0"/>
      <dgm:spPr/>
    </dgm:pt>
    <dgm:pt modelId="{2A0A9EBD-81E6-4B6A-9705-3081AE485691}" type="pres">
      <dgm:prSet presAssocID="{EF58501C-3C99-43BF-80AF-98CA2B512A63}" presName="hierChild5" presStyleCnt="0"/>
      <dgm:spPr/>
    </dgm:pt>
    <dgm:pt modelId="{16C2886D-E67B-438F-B72D-D78B0A87CD28}" type="pres">
      <dgm:prSet presAssocID="{560E0E50-8C2F-471B-850F-5874A2E8A128}" presName="Name37" presStyleLbl="parChTrans1D2" presStyleIdx="1" presStyleCnt="2"/>
      <dgm:spPr/>
    </dgm:pt>
    <dgm:pt modelId="{7A4490DD-5259-4354-ACC7-E29F45AAF879}" type="pres">
      <dgm:prSet presAssocID="{78BF3024-E042-4081-AC59-72331EE540BC}" presName="hierRoot2" presStyleCnt="0">
        <dgm:presLayoutVars>
          <dgm:hierBranch/>
        </dgm:presLayoutVars>
      </dgm:prSet>
      <dgm:spPr/>
    </dgm:pt>
    <dgm:pt modelId="{A457F7EB-E508-49CE-A7DE-B38811DFC228}" type="pres">
      <dgm:prSet presAssocID="{78BF3024-E042-4081-AC59-72331EE540BC}" presName="rootComposite" presStyleCnt="0"/>
      <dgm:spPr/>
    </dgm:pt>
    <dgm:pt modelId="{578ECE26-1A55-4025-B8DF-AA0DB87AE8E6}" type="pres">
      <dgm:prSet presAssocID="{78BF3024-E042-4081-AC59-72331EE540BC}" presName="rootText" presStyleLbl="node2" presStyleIdx="1" presStyleCnt="2" custScaleX="155051" custScaleY="104144" custLinFactNeighborX="17101" custLinFactNeighborY="-42703">
        <dgm:presLayoutVars>
          <dgm:chPref val="3"/>
        </dgm:presLayoutVars>
      </dgm:prSet>
      <dgm:spPr/>
    </dgm:pt>
    <dgm:pt modelId="{A23E283E-1924-480F-AA12-5417CE1EEAA6}" type="pres">
      <dgm:prSet presAssocID="{78BF3024-E042-4081-AC59-72331EE540BC}" presName="rootConnector" presStyleLbl="node2" presStyleIdx="1" presStyleCnt="2"/>
      <dgm:spPr/>
    </dgm:pt>
    <dgm:pt modelId="{2F3A70D3-31E8-4E9E-B6ED-E0ED65184571}" type="pres">
      <dgm:prSet presAssocID="{78BF3024-E042-4081-AC59-72331EE540BC}" presName="hierChild4" presStyleCnt="0"/>
      <dgm:spPr/>
    </dgm:pt>
    <dgm:pt modelId="{7257F328-C2E1-40BF-B4B9-E230B2090A32}" type="pres">
      <dgm:prSet presAssocID="{FF4644E1-5619-494F-8944-73BB73782F8D}" presName="Name35" presStyleLbl="parChTrans1D3" presStyleIdx="2" presStyleCnt="4"/>
      <dgm:spPr/>
    </dgm:pt>
    <dgm:pt modelId="{561A9A35-222D-4B40-9F29-BB6281BE8DA9}" type="pres">
      <dgm:prSet presAssocID="{58C2F5D4-72B6-44FA-88A3-C40DF993B5B6}" presName="hierRoot2" presStyleCnt="0">
        <dgm:presLayoutVars>
          <dgm:hierBranch val="init"/>
        </dgm:presLayoutVars>
      </dgm:prSet>
      <dgm:spPr/>
    </dgm:pt>
    <dgm:pt modelId="{E77302AF-D2E1-4B42-9277-DE03EACD1F5E}" type="pres">
      <dgm:prSet presAssocID="{58C2F5D4-72B6-44FA-88A3-C40DF993B5B6}" presName="rootComposite" presStyleCnt="0"/>
      <dgm:spPr/>
    </dgm:pt>
    <dgm:pt modelId="{DF84D218-6990-4277-8DB1-92A9C1958688}" type="pres">
      <dgm:prSet presAssocID="{58C2F5D4-72B6-44FA-88A3-C40DF993B5B6}" presName="rootText" presStyleLbl="node3" presStyleIdx="2" presStyleCnt="4" custScaleX="103297" custScaleY="142931" custLinFactNeighborX="-1840" custLinFactNeighborY="-47038">
        <dgm:presLayoutVars>
          <dgm:chPref val="3"/>
        </dgm:presLayoutVars>
      </dgm:prSet>
      <dgm:spPr/>
    </dgm:pt>
    <dgm:pt modelId="{46EE89A1-7D21-45CE-8DC2-54AF28C5FC80}" type="pres">
      <dgm:prSet presAssocID="{58C2F5D4-72B6-44FA-88A3-C40DF993B5B6}" presName="rootConnector" presStyleLbl="node3" presStyleIdx="2" presStyleCnt="4"/>
      <dgm:spPr/>
    </dgm:pt>
    <dgm:pt modelId="{886EF69B-41A2-4EE0-B34E-24F5DBEC340A}" type="pres">
      <dgm:prSet presAssocID="{58C2F5D4-72B6-44FA-88A3-C40DF993B5B6}" presName="hierChild4" presStyleCnt="0"/>
      <dgm:spPr/>
    </dgm:pt>
    <dgm:pt modelId="{D54820EB-9FA5-4B8C-B8AB-38A76CBAC744}" type="pres">
      <dgm:prSet presAssocID="{58C2F5D4-72B6-44FA-88A3-C40DF993B5B6}" presName="hierChild5" presStyleCnt="0"/>
      <dgm:spPr/>
    </dgm:pt>
    <dgm:pt modelId="{0DA0569D-C164-490B-A1C0-2024EDA53669}" type="pres">
      <dgm:prSet presAssocID="{CA1C63EE-E1A2-45D1-AFD7-56BA86D6175D}" presName="Name35" presStyleLbl="parChTrans1D3" presStyleIdx="3" presStyleCnt="4"/>
      <dgm:spPr/>
    </dgm:pt>
    <dgm:pt modelId="{EDF9989A-28E0-4D4B-8F3C-F1958418278B}" type="pres">
      <dgm:prSet presAssocID="{172D1300-D830-4C18-8AD0-502916B6EA75}" presName="hierRoot2" presStyleCnt="0">
        <dgm:presLayoutVars>
          <dgm:hierBranch val="init"/>
        </dgm:presLayoutVars>
      </dgm:prSet>
      <dgm:spPr/>
    </dgm:pt>
    <dgm:pt modelId="{68C5F077-191A-4435-93F6-1C44DF04613F}" type="pres">
      <dgm:prSet presAssocID="{172D1300-D830-4C18-8AD0-502916B6EA75}" presName="rootComposite" presStyleCnt="0"/>
      <dgm:spPr/>
    </dgm:pt>
    <dgm:pt modelId="{A6E9E1E1-58AD-4023-923E-7114C29788DE}" type="pres">
      <dgm:prSet presAssocID="{172D1300-D830-4C18-8AD0-502916B6EA75}" presName="rootText" presStyleLbl="node3" presStyleIdx="3" presStyleCnt="4" custScaleX="122167" custScaleY="151424" custLinFactNeighborX="-6375" custLinFactNeighborY="-47038">
        <dgm:presLayoutVars>
          <dgm:chPref val="3"/>
        </dgm:presLayoutVars>
      </dgm:prSet>
      <dgm:spPr/>
    </dgm:pt>
    <dgm:pt modelId="{DCE2FA4D-078E-47F6-9005-7ECB11E1FDD0}" type="pres">
      <dgm:prSet presAssocID="{172D1300-D830-4C18-8AD0-502916B6EA75}" presName="rootConnector" presStyleLbl="node3" presStyleIdx="3" presStyleCnt="4"/>
      <dgm:spPr/>
    </dgm:pt>
    <dgm:pt modelId="{54ED0AAA-2BAF-4768-91D3-B9E9D704327E}" type="pres">
      <dgm:prSet presAssocID="{172D1300-D830-4C18-8AD0-502916B6EA75}" presName="hierChild4" presStyleCnt="0"/>
      <dgm:spPr/>
    </dgm:pt>
    <dgm:pt modelId="{82C55870-A8A3-4F23-AE0B-FB5DD34CEBD4}" type="pres">
      <dgm:prSet presAssocID="{172D1300-D830-4C18-8AD0-502916B6EA75}" presName="hierChild5" presStyleCnt="0"/>
      <dgm:spPr/>
    </dgm:pt>
    <dgm:pt modelId="{81A8A3AE-A628-409A-A3B5-AA5B92FCD221}" type="pres">
      <dgm:prSet presAssocID="{78BF3024-E042-4081-AC59-72331EE540BC}" presName="hierChild5" presStyleCnt="0"/>
      <dgm:spPr/>
    </dgm:pt>
    <dgm:pt modelId="{0B30CE88-3B0F-4B1E-88B0-BB7CD305619C}" type="pres">
      <dgm:prSet presAssocID="{83280C3D-1CF3-47CD-BC8F-37EC93F2D260}" presName="hierChild3" presStyleCnt="0"/>
      <dgm:spPr/>
    </dgm:pt>
  </dgm:ptLst>
  <dgm:cxnLst>
    <dgm:cxn modelId="{F25A2C05-A2A0-4D29-9B30-B518DF17EDCC}" type="presOf" srcId="{B02E6188-9427-48FF-A656-0A69DAE442D0}" destId="{0E3794A0-CBEA-4EED-94D3-DC42E4ED06EF}" srcOrd="0" destOrd="0" presId="urn:microsoft.com/office/officeart/2005/8/layout/orgChart1"/>
    <dgm:cxn modelId="{16D68B06-09AF-436C-9AB1-7F1F4DB74ED6}" type="presOf" srcId="{FF4644E1-5619-494F-8944-73BB73782F8D}" destId="{7257F328-C2E1-40BF-B4B9-E230B2090A32}" srcOrd="0" destOrd="0" presId="urn:microsoft.com/office/officeart/2005/8/layout/orgChart1"/>
    <dgm:cxn modelId="{049FFA10-D8D1-415D-8627-0D97471634B9}" type="presOf" srcId="{58C2F5D4-72B6-44FA-88A3-C40DF993B5B6}" destId="{DF84D218-6990-4277-8DB1-92A9C1958688}" srcOrd="0" destOrd="0" presId="urn:microsoft.com/office/officeart/2005/8/layout/orgChart1"/>
    <dgm:cxn modelId="{9DB1B428-65B6-453B-B4A9-C1C492629032}" srcId="{78BF3024-E042-4081-AC59-72331EE540BC}" destId="{58C2F5D4-72B6-44FA-88A3-C40DF993B5B6}" srcOrd="0" destOrd="0" parTransId="{FF4644E1-5619-494F-8944-73BB73782F8D}" sibTransId="{83CE8F69-BDB6-43F4-A64D-3F8A85D8C7F9}"/>
    <dgm:cxn modelId="{1AFECC30-B5C9-4DF0-9BB7-CD14D5A8D6F6}" type="presOf" srcId="{172D1300-D830-4C18-8AD0-502916B6EA75}" destId="{DCE2FA4D-078E-47F6-9005-7ECB11E1FDD0}" srcOrd="1" destOrd="0" presId="urn:microsoft.com/office/officeart/2005/8/layout/orgChart1"/>
    <dgm:cxn modelId="{ABF2A332-02EB-4A49-A77E-726193D9C39E}" type="presOf" srcId="{78BF3024-E042-4081-AC59-72331EE540BC}" destId="{A23E283E-1924-480F-AA12-5417CE1EEAA6}" srcOrd="1" destOrd="0" presId="urn:microsoft.com/office/officeart/2005/8/layout/orgChart1"/>
    <dgm:cxn modelId="{619BB135-9100-4E85-8DD5-9828A6DA64D9}" type="presOf" srcId="{973D4A2D-1237-402F-AB67-4FCE5E1649F3}" destId="{66E7073E-51DC-49E4-ACBA-705E4D232A7E}" srcOrd="0" destOrd="0" presId="urn:microsoft.com/office/officeart/2005/8/layout/orgChart1"/>
    <dgm:cxn modelId="{02D45D45-B871-4954-BBAE-D530890DEBB8}" srcId="{78BF3024-E042-4081-AC59-72331EE540BC}" destId="{172D1300-D830-4C18-8AD0-502916B6EA75}" srcOrd="1" destOrd="0" parTransId="{CA1C63EE-E1A2-45D1-AFD7-56BA86D6175D}" sibTransId="{78262F5F-3237-48CE-9DD2-DFA659EA0E7C}"/>
    <dgm:cxn modelId="{E4B6616A-5F5B-4EFA-A7F4-9C06A34AEDE6}" type="presOf" srcId="{78BF3024-E042-4081-AC59-72331EE540BC}" destId="{578ECE26-1A55-4025-B8DF-AA0DB87AE8E6}" srcOrd="0" destOrd="0" presId="urn:microsoft.com/office/officeart/2005/8/layout/orgChart1"/>
    <dgm:cxn modelId="{1D66BC4C-EA8C-41F3-BA3A-37D03C132E76}" type="presOf" srcId="{CA1C63EE-E1A2-45D1-AFD7-56BA86D6175D}" destId="{0DA0569D-C164-490B-A1C0-2024EDA53669}" srcOrd="0" destOrd="0" presId="urn:microsoft.com/office/officeart/2005/8/layout/orgChart1"/>
    <dgm:cxn modelId="{CB61ED6C-EB88-40A4-8F6D-59DE8E3EBE8F}" srcId="{83280C3D-1CF3-47CD-BC8F-37EC93F2D260}" destId="{78BF3024-E042-4081-AC59-72331EE540BC}" srcOrd="1" destOrd="0" parTransId="{560E0E50-8C2F-471B-850F-5874A2E8A128}" sibTransId="{14FE5DE9-5F9C-4B97-829C-B29310FF3FE0}"/>
    <dgm:cxn modelId="{1B923D70-A7BB-41F6-863B-F861C763C261}" type="presOf" srcId="{B5A72C43-CC91-4B72-B917-C26E2DEC7137}" destId="{B7614A2C-8691-44E0-A7B6-0203FCC4E0BF}" srcOrd="0" destOrd="0" presId="urn:microsoft.com/office/officeart/2005/8/layout/orgChart1"/>
    <dgm:cxn modelId="{E02C8A50-CBDF-4D69-BDEF-2017FA241D2F}" type="presOf" srcId="{EF58501C-3C99-43BF-80AF-98CA2B512A63}" destId="{F83EFF51-DEC9-4E80-BEF3-F1326F0AB87F}" srcOrd="0" destOrd="0" presId="urn:microsoft.com/office/officeart/2005/8/layout/orgChart1"/>
    <dgm:cxn modelId="{B258D576-94B1-4D45-9DD8-29DD353B735E}" type="presOf" srcId="{40C0C150-8D74-4CDA-888C-9945884CBAB3}" destId="{B552C769-DF5B-477C-A631-B425FFCD6A0E}" srcOrd="0" destOrd="0" presId="urn:microsoft.com/office/officeart/2005/8/layout/orgChart1"/>
    <dgm:cxn modelId="{F3970978-2143-492B-B8E5-AC6505796FC5}" type="presOf" srcId="{83280C3D-1CF3-47CD-BC8F-37EC93F2D260}" destId="{EC9AF973-7B6D-42D6-9404-086DE0B266EC}" srcOrd="0" destOrd="0" presId="urn:microsoft.com/office/officeart/2005/8/layout/orgChart1"/>
    <dgm:cxn modelId="{F5A2CD58-71D4-4030-84FF-8B386E3552F8}" type="presOf" srcId="{973D4A2D-1237-402F-AB67-4FCE5E1649F3}" destId="{1EAFB714-DCBF-41D2-BDFD-31CB46C49156}" srcOrd="1" destOrd="0" presId="urn:microsoft.com/office/officeart/2005/8/layout/orgChart1"/>
    <dgm:cxn modelId="{39262979-558A-477A-9072-C87897C0395D}" type="presOf" srcId="{58C2F5D4-72B6-44FA-88A3-C40DF993B5B6}" destId="{46EE89A1-7D21-45CE-8DC2-54AF28C5FC80}" srcOrd="1" destOrd="0" presId="urn:microsoft.com/office/officeart/2005/8/layout/orgChart1"/>
    <dgm:cxn modelId="{2EBEF18E-C3B6-4133-8C05-C8DF42548FF0}" type="presOf" srcId="{40C0C150-8D74-4CDA-888C-9945884CBAB3}" destId="{CBD34939-4F02-469B-A12B-FFF9A7443868}" srcOrd="1" destOrd="0" presId="urn:microsoft.com/office/officeart/2005/8/layout/orgChart1"/>
    <dgm:cxn modelId="{749255AD-43B1-43E0-8872-9ACD93D0BDE7}" type="presOf" srcId="{EF58501C-3C99-43BF-80AF-98CA2B512A63}" destId="{B2B2B801-A01C-4530-9DDD-806E473501D1}" srcOrd="1" destOrd="0" presId="urn:microsoft.com/office/officeart/2005/8/layout/orgChart1"/>
    <dgm:cxn modelId="{06848BAF-643D-4F46-B0CD-1D692E816D65}" srcId="{83280C3D-1CF3-47CD-BC8F-37EC93F2D260}" destId="{EF58501C-3C99-43BF-80AF-98CA2B512A63}" srcOrd="0" destOrd="0" parTransId="{188C10EF-A95D-48E6-A067-B0B3D072B1D0}" sibTransId="{CF698B20-B238-4E78-8E89-068D6A5C704C}"/>
    <dgm:cxn modelId="{276024B6-1434-48C0-BADE-58829DC4C3F2}" type="presOf" srcId="{188C10EF-A95D-48E6-A067-B0B3D072B1D0}" destId="{A17CD97F-8451-4F90-9BCC-93346D7536F7}" srcOrd="0" destOrd="0" presId="urn:microsoft.com/office/officeart/2005/8/layout/orgChart1"/>
    <dgm:cxn modelId="{70DDCDB6-D4A3-4D58-B98B-EDF22E5818AA}" srcId="{EF58501C-3C99-43BF-80AF-98CA2B512A63}" destId="{40C0C150-8D74-4CDA-888C-9945884CBAB3}" srcOrd="0" destOrd="0" parTransId="{B02E6188-9427-48FF-A656-0A69DAE442D0}" sibTransId="{283E16A7-F278-4192-AA36-30AAFFBB8D7E}"/>
    <dgm:cxn modelId="{700D68BA-D1A6-4E4C-88B5-0EDE3C14AF4D}" type="presOf" srcId="{014C7509-1CAA-44FF-85F3-E543D16DFBB2}" destId="{E46B3259-C5F6-4E57-8282-E0B5EE9EAD22}" srcOrd="0" destOrd="0" presId="urn:microsoft.com/office/officeart/2005/8/layout/orgChart1"/>
    <dgm:cxn modelId="{F53B19BF-142D-4502-89F9-D382890ABA0E}" srcId="{B5A72C43-CC91-4B72-B917-C26E2DEC7137}" destId="{83280C3D-1CF3-47CD-BC8F-37EC93F2D260}" srcOrd="0" destOrd="0" parTransId="{F9ADFA53-4A19-4985-AD0D-27B9B8FD4D20}" sibTransId="{9DF2FA5A-DE89-4D59-AEA0-0A5045027689}"/>
    <dgm:cxn modelId="{AB25D8C4-2C02-4599-8526-025B481634A9}" type="presOf" srcId="{172D1300-D830-4C18-8AD0-502916B6EA75}" destId="{A6E9E1E1-58AD-4023-923E-7114C29788DE}" srcOrd="0" destOrd="0" presId="urn:microsoft.com/office/officeart/2005/8/layout/orgChart1"/>
    <dgm:cxn modelId="{A6E2F4C7-F65C-43A4-8062-40E8E0692F2A}" srcId="{EF58501C-3C99-43BF-80AF-98CA2B512A63}" destId="{973D4A2D-1237-402F-AB67-4FCE5E1649F3}" srcOrd="1" destOrd="0" parTransId="{014C7509-1CAA-44FF-85F3-E543D16DFBB2}" sibTransId="{E79948B3-65DA-4A14-B0C9-9B663DFEE190}"/>
    <dgm:cxn modelId="{E6E9C0F1-CA8A-42C5-B583-17CA7581BC18}" type="presOf" srcId="{83280C3D-1CF3-47CD-BC8F-37EC93F2D260}" destId="{8B908B6B-EE4D-4C3E-B0A6-6CD1535BA0E2}" srcOrd="1" destOrd="0" presId="urn:microsoft.com/office/officeart/2005/8/layout/orgChart1"/>
    <dgm:cxn modelId="{0CEA88F9-7B10-425A-B861-3E25A1BCAF8C}" type="presOf" srcId="{560E0E50-8C2F-471B-850F-5874A2E8A128}" destId="{16C2886D-E67B-438F-B72D-D78B0A87CD28}" srcOrd="0" destOrd="0" presId="urn:microsoft.com/office/officeart/2005/8/layout/orgChart1"/>
    <dgm:cxn modelId="{C32F470C-A912-4B10-B812-7317B6BE4AAC}" type="presParOf" srcId="{B7614A2C-8691-44E0-A7B6-0203FCC4E0BF}" destId="{8EC72459-B08E-490E-8BA1-856A62AD9360}" srcOrd="0" destOrd="0" presId="urn:microsoft.com/office/officeart/2005/8/layout/orgChart1"/>
    <dgm:cxn modelId="{11263D25-EB97-41C1-B6A0-94A9D839A597}" type="presParOf" srcId="{8EC72459-B08E-490E-8BA1-856A62AD9360}" destId="{BBB5FB9F-67F4-4EFC-BDBF-419148B81D86}" srcOrd="0" destOrd="0" presId="urn:microsoft.com/office/officeart/2005/8/layout/orgChart1"/>
    <dgm:cxn modelId="{C1845129-9ABE-458E-9DB7-D75C9A107AE1}" type="presParOf" srcId="{BBB5FB9F-67F4-4EFC-BDBF-419148B81D86}" destId="{EC9AF973-7B6D-42D6-9404-086DE0B266EC}" srcOrd="0" destOrd="0" presId="urn:microsoft.com/office/officeart/2005/8/layout/orgChart1"/>
    <dgm:cxn modelId="{AB573F2C-A675-4096-869D-1E39EC0F8317}" type="presParOf" srcId="{BBB5FB9F-67F4-4EFC-BDBF-419148B81D86}" destId="{8B908B6B-EE4D-4C3E-B0A6-6CD1535BA0E2}" srcOrd="1" destOrd="0" presId="urn:microsoft.com/office/officeart/2005/8/layout/orgChart1"/>
    <dgm:cxn modelId="{1EC17F47-1E5F-4D76-9B39-9EE1F90C8B44}" type="presParOf" srcId="{8EC72459-B08E-490E-8BA1-856A62AD9360}" destId="{A6805005-6260-43FA-9362-343C11383FBD}" srcOrd="1" destOrd="0" presId="urn:microsoft.com/office/officeart/2005/8/layout/orgChart1"/>
    <dgm:cxn modelId="{A3712D99-713E-44E0-81FE-886FB5FA0D48}" type="presParOf" srcId="{A6805005-6260-43FA-9362-343C11383FBD}" destId="{A17CD97F-8451-4F90-9BCC-93346D7536F7}" srcOrd="0" destOrd="0" presId="urn:microsoft.com/office/officeart/2005/8/layout/orgChart1"/>
    <dgm:cxn modelId="{B67EEACE-E974-4B6B-9629-9C7C52561619}" type="presParOf" srcId="{A6805005-6260-43FA-9362-343C11383FBD}" destId="{B15A1DB8-19E4-4496-AE32-B1379917127E}" srcOrd="1" destOrd="0" presId="urn:microsoft.com/office/officeart/2005/8/layout/orgChart1"/>
    <dgm:cxn modelId="{9CC2DE0C-B365-4E4D-A5DF-730C6BA1126A}" type="presParOf" srcId="{B15A1DB8-19E4-4496-AE32-B1379917127E}" destId="{235CA028-C708-438D-B63B-DC38AED87BF9}" srcOrd="0" destOrd="0" presId="urn:microsoft.com/office/officeart/2005/8/layout/orgChart1"/>
    <dgm:cxn modelId="{D0FB3F05-AD34-4579-8028-1D71B1263055}" type="presParOf" srcId="{235CA028-C708-438D-B63B-DC38AED87BF9}" destId="{F83EFF51-DEC9-4E80-BEF3-F1326F0AB87F}" srcOrd="0" destOrd="0" presId="urn:microsoft.com/office/officeart/2005/8/layout/orgChart1"/>
    <dgm:cxn modelId="{490CA589-F539-4F4D-AB80-F1677F8C3846}" type="presParOf" srcId="{235CA028-C708-438D-B63B-DC38AED87BF9}" destId="{B2B2B801-A01C-4530-9DDD-806E473501D1}" srcOrd="1" destOrd="0" presId="urn:microsoft.com/office/officeart/2005/8/layout/orgChart1"/>
    <dgm:cxn modelId="{65C2F0B5-51C9-4EBC-A757-9294CBA4EDE1}" type="presParOf" srcId="{B15A1DB8-19E4-4496-AE32-B1379917127E}" destId="{83500F31-DE01-42E6-88A6-52955508AFD1}" srcOrd="1" destOrd="0" presId="urn:microsoft.com/office/officeart/2005/8/layout/orgChart1"/>
    <dgm:cxn modelId="{FEC6820E-6970-4489-B2D2-FC4BF098DBA4}" type="presParOf" srcId="{83500F31-DE01-42E6-88A6-52955508AFD1}" destId="{0E3794A0-CBEA-4EED-94D3-DC42E4ED06EF}" srcOrd="0" destOrd="0" presId="urn:microsoft.com/office/officeart/2005/8/layout/orgChart1"/>
    <dgm:cxn modelId="{7665E522-6718-4B6F-971E-E76003EEC06B}" type="presParOf" srcId="{83500F31-DE01-42E6-88A6-52955508AFD1}" destId="{DBFBAEBD-79BD-480D-9682-B0A29C24E2DE}" srcOrd="1" destOrd="0" presId="urn:microsoft.com/office/officeart/2005/8/layout/orgChart1"/>
    <dgm:cxn modelId="{EE580C4D-6C55-4560-B273-9B1C661B62ED}" type="presParOf" srcId="{DBFBAEBD-79BD-480D-9682-B0A29C24E2DE}" destId="{2BC144DC-1980-4BF3-AD73-55AEEFF761A1}" srcOrd="0" destOrd="0" presId="urn:microsoft.com/office/officeart/2005/8/layout/orgChart1"/>
    <dgm:cxn modelId="{A3F4F26F-E730-46CD-A1FE-65C3052D44D4}" type="presParOf" srcId="{2BC144DC-1980-4BF3-AD73-55AEEFF761A1}" destId="{B552C769-DF5B-477C-A631-B425FFCD6A0E}" srcOrd="0" destOrd="0" presId="urn:microsoft.com/office/officeart/2005/8/layout/orgChart1"/>
    <dgm:cxn modelId="{9904A10B-6950-4DD4-BD27-ECF075F39DF7}" type="presParOf" srcId="{2BC144DC-1980-4BF3-AD73-55AEEFF761A1}" destId="{CBD34939-4F02-469B-A12B-FFF9A7443868}" srcOrd="1" destOrd="0" presId="urn:microsoft.com/office/officeart/2005/8/layout/orgChart1"/>
    <dgm:cxn modelId="{369E0C9D-0D06-42E3-BF34-D46CD98D5EA2}" type="presParOf" srcId="{DBFBAEBD-79BD-480D-9682-B0A29C24E2DE}" destId="{1C1B6590-EBD9-4961-9A3A-B1C0379670EA}" srcOrd="1" destOrd="0" presId="urn:microsoft.com/office/officeart/2005/8/layout/orgChart1"/>
    <dgm:cxn modelId="{F82D512C-3966-40E9-9936-3AE25FC0B841}" type="presParOf" srcId="{DBFBAEBD-79BD-480D-9682-B0A29C24E2DE}" destId="{1651B8B9-57FE-4B7E-BB81-4E275250FF83}" srcOrd="2" destOrd="0" presId="urn:microsoft.com/office/officeart/2005/8/layout/orgChart1"/>
    <dgm:cxn modelId="{AE62B02C-FC11-40CF-B55E-9C30801D1464}" type="presParOf" srcId="{83500F31-DE01-42E6-88A6-52955508AFD1}" destId="{E46B3259-C5F6-4E57-8282-E0B5EE9EAD22}" srcOrd="2" destOrd="0" presId="urn:microsoft.com/office/officeart/2005/8/layout/orgChart1"/>
    <dgm:cxn modelId="{997A62D5-354B-40D3-AB52-803FE8186B9F}" type="presParOf" srcId="{83500F31-DE01-42E6-88A6-52955508AFD1}" destId="{0CC2EA35-5438-421F-8C71-A73970B4D741}" srcOrd="3" destOrd="0" presId="urn:microsoft.com/office/officeart/2005/8/layout/orgChart1"/>
    <dgm:cxn modelId="{AC82DC17-6B98-4C98-9316-66BED28CF66C}" type="presParOf" srcId="{0CC2EA35-5438-421F-8C71-A73970B4D741}" destId="{5003F011-3A10-4F50-86BE-6B9D9A17590E}" srcOrd="0" destOrd="0" presId="urn:microsoft.com/office/officeart/2005/8/layout/orgChart1"/>
    <dgm:cxn modelId="{2A3885FD-B8D9-462D-A588-97AF5426F130}" type="presParOf" srcId="{5003F011-3A10-4F50-86BE-6B9D9A17590E}" destId="{66E7073E-51DC-49E4-ACBA-705E4D232A7E}" srcOrd="0" destOrd="0" presId="urn:microsoft.com/office/officeart/2005/8/layout/orgChart1"/>
    <dgm:cxn modelId="{88A6E039-9D36-42E2-93C9-9024893CD8C5}" type="presParOf" srcId="{5003F011-3A10-4F50-86BE-6B9D9A17590E}" destId="{1EAFB714-DCBF-41D2-BDFD-31CB46C49156}" srcOrd="1" destOrd="0" presId="urn:microsoft.com/office/officeart/2005/8/layout/orgChart1"/>
    <dgm:cxn modelId="{0D00773C-97A9-4980-8A21-C71E8932A136}" type="presParOf" srcId="{0CC2EA35-5438-421F-8C71-A73970B4D741}" destId="{3CA2A835-4315-4ABD-845B-BC9D7D7304E6}" srcOrd="1" destOrd="0" presId="urn:microsoft.com/office/officeart/2005/8/layout/orgChart1"/>
    <dgm:cxn modelId="{276E6703-1255-486E-8F9C-10A906E262D9}" type="presParOf" srcId="{0CC2EA35-5438-421F-8C71-A73970B4D741}" destId="{E7393FD2-DE47-4845-B62D-2D71DD2DAAF1}" srcOrd="2" destOrd="0" presId="urn:microsoft.com/office/officeart/2005/8/layout/orgChart1"/>
    <dgm:cxn modelId="{0702BD25-1940-47E3-B589-C7F438FA2005}" type="presParOf" srcId="{B15A1DB8-19E4-4496-AE32-B1379917127E}" destId="{2A0A9EBD-81E6-4B6A-9705-3081AE485691}" srcOrd="2" destOrd="0" presId="urn:microsoft.com/office/officeart/2005/8/layout/orgChart1"/>
    <dgm:cxn modelId="{AC72A19E-BA9F-422F-AC0B-956797CECF05}" type="presParOf" srcId="{A6805005-6260-43FA-9362-343C11383FBD}" destId="{16C2886D-E67B-438F-B72D-D78B0A87CD28}" srcOrd="2" destOrd="0" presId="urn:microsoft.com/office/officeart/2005/8/layout/orgChart1"/>
    <dgm:cxn modelId="{8DECA800-2FBD-4357-A039-2E0408F85A21}" type="presParOf" srcId="{A6805005-6260-43FA-9362-343C11383FBD}" destId="{7A4490DD-5259-4354-ACC7-E29F45AAF879}" srcOrd="3" destOrd="0" presId="urn:microsoft.com/office/officeart/2005/8/layout/orgChart1"/>
    <dgm:cxn modelId="{1778EADE-EB5C-4F41-911D-7952C2504F5A}" type="presParOf" srcId="{7A4490DD-5259-4354-ACC7-E29F45AAF879}" destId="{A457F7EB-E508-49CE-A7DE-B38811DFC228}" srcOrd="0" destOrd="0" presId="urn:microsoft.com/office/officeart/2005/8/layout/orgChart1"/>
    <dgm:cxn modelId="{C0FFEE96-B783-4E95-818F-EC521374D0DC}" type="presParOf" srcId="{A457F7EB-E508-49CE-A7DE-B38811DFC228}" destId="{578ECE26-1A55-4025-B8DF-AA0DB87AE8E6}" srcOrd="0" destOrd="0" presId="urn:microsoft.com/office/officeart/2005/8/layout/orgChart1"/>
    <dgm:cxn modelId="{D77652DF-F2FF-4C99-B296-1BDA70BEABFC}" type="presParOf" srcId="{A457F7EB-E508-49CE-A7DE-B38811DFC228}" destId="{A23E283E-1924-480F-AA12-5417CE1EEAA6}" srcOrd="1" destOrd="0" presId="urn:microsoft.com/office/officeart/2005/8/layout/orgChart1"/>
    <dgm:cxn modelId="{AD3CCC07-B2B5-46A0-B05E-1EA0E3500B50}" type="presParOf" srcId="{7A4490DD-5259-4354-ACC7-E29F45AAF879}" destId="{2F3A70D3-31E8-4E9E-B6ED-E0ED65184571}" srcOrd="1" destOrd="0" presId="urn:microsoft.com/office/officeart/2005/8/layout/orgChart1"/>
    <dgm:cxn modelId="{A7412C60-93E7-44D1-B5E0-CB6D4F525229}" type="presParOf" srcId="{2F3A70D3-31E8-4E9E-B6ED-E0ED65184571}" destId="{7257F328-C2E1-40BF-B4B9-E230B2090A32}" srcOrd="0" destOrd="0" presId="urn:microsoft.com/office/officeart/2005/8/layout/orgChart1"/>
    <dgm:cxn modelId="{5C64A852-F393-4264-96C1-8FBCB2821109}" type="presParOf" srcId="{2F3A70D3-31E8-4E9E-B6ED-E0ED65184571}" destId="{561A9A35-222D-4B40-9F29-BB6281BE8DA9}" srcOrd="1" destOrd="0" presId="urn:microsoft.com/office/officeart/2005/8/layout/orgChart1"/>
    <dgm:cxn modelId="{821F98DC-CAD4-4212-9866-21901CB3520D}" type="presParOf" srcId="{561A9A35-222D-4B40-9F29-BB6281BE8DA9}" destId="{E77302AF-D2E1-4B42-9277-DE03EACD1F5E}" srcOrd="0" destOrd="0" presId="urn:microsoft.com/office/officeart/2005/8/layout/orgChart1"/>
    <dgm:cxn modelId="{2DB35FDD-7218-41AD-AB8C-1D8F3A7447C6}" type="presParOf" srcId="{E77302AF-D2E1-4B42-9277-DE03EACD1F5E}" destId="{DF84D218-6990-4277-8DB1-92A9C1958688}" srcOrd="0" destOrd="0" presId="urn:microsoft.com/office/officeart/2005/8/layout/orgChart1"/>
    <dgm:cxn modelId="{1A3F1B0B-0D3E-4C95-8A57-FAA15DBBAF37}" type="presParOf" srcId="{E77302AF-D2E1-4B42-9277-DE03EACD1F5E}" destId="{46EE89A1-7D21-45CE-8DC2-54AF28C5FC80}" srcOrd="1" destOrd="0" presId="urn:microsoft.com/office/officeart/2005/8/layout/orgChart1"/>
    <dgm:cxn modelId="{BA2E36FF-64D8-4617-B8D2-A9BA8472E169}" type="presParOf" srcId="{561A9A35-222D-4B40-9F29-BB6281BE8DA9}" destId="{886EF69B-41A2-4EE0-B34E-24F5DBEC340A}" srcOrd="1" destOrd="0" presId="urn:microsoft.com/office/officeart/2005/8/layout/orgChart1"/>
    <dgm:cxn modelId="{FFB038FD-F0CC-4DB1-9635-075B8A471845}" type="presParOf" srcId="{561A9A35-222D-4B40-9F29-BB6281BE8DA9}" destId="{D54820EB-9FA5-4B8C-B8AB-38A76CBAC744}" srcOrd="2" destOrd="0" presId="urn:microsoft.com/office/officeart/2005/8/layout/orgChart1"/>
    <dgm:cxn modelId="{EE648734-E791-4742-9693-925335022F42}" type="presParOf" srcId="{2F3A70D3-31E8-4E9E-B6ED-E0ED65184571}" destId="{0DA0569D-C164-490B-A1C0-2024EDA53669}" srcOrd="2" destOrd="0" presId="urn:microsoft.com/office/officeart/2005/8/layout/orgChart1"/>
    <dgm:cxn modelId="{C3A52C05-2CAE-436A-AF89-09145D57EB3A}" type="presParOf" srcId="{2F3A70D3-31E8-4E9E-B6ED-E0ED65184571}" destId="{EDF9989A-28E0-4D4B-8F3C-F1958418278B}" srcOrd="3" destOrd="0" presId="urn:microsoft.com/office/officeart/2005/8/layout/orgChart1"/>
    <dgm:cxn modelId="{F5C17E2B-926B-4B12-8486-A9EDECF7FF68}" type="presParOf" srcId="{EDF9989A-28E0-4D4B-8F3C-F1958418278B}" destId="{68C5F077-191A-4435-93F6-1C44DF04613F}" srcOrd="0" destOrd="0" presId="urn:microsoft.com/office/officeart/2005/8/layout/orgChart1"/>
    <dgm:cxn modelId="{4A49C3C1-B101-49F9-8F8F-C9E4C587F65C}" type="presParOf" srcId="{68C5F077-191A-4435-93F6-1C44DF04613F}" destId="{A6E9E1E1-58AD-4023-923E-7114C29788DE}" srcOrd="0" destOrd="0" presId="urn:microsoft.com/office/officeart/2005/8/layout/orgChart1"/>
    <dgm:cxn modelId="{27BF0889-283C-4D0D-8A71-CC11003538E7}" type="presParOf" srcId="{68C5F077-191A-4435-93F6-1C44DF04613F}" destId="{DCE2FA4D-078E-47F6-9005-7ECB11E1FDD0}" srcOrd="1" destOrd="0" presId="urn:microsoft.com/office/officeart/2005/8/layout/orgChart1"/>
    <dgm:cxn modelId="{D27682FD-88AA-4E29-A636-B309E9715BA4}" type="presParOf" srcId="{EDF9989A-28E0-4D4B-8F3C-F1958418278B}" destId="{54ED0AAA-2BAF-4768-91D3-B9E9D704327E}" srcOrd="1" destOrd="0" presId="urn:microsoft.com/office/officeart/2005/8/layout/orgChart1"/>
    <dgm:cxn modelId="{F508A4B5-256E-4550-9523-E252D641D3D5}" type="presParOf" srcId="{EDF9989A-28E0-4D4B-8F3C-F1958418278B}" destId="{82C55870-A8A3-4F23-AE0B-FB5DD34CEBD4}" srcOrd="2" destOrd="0" presId="urn:microsoft.com/office/officeart/2005/8/layout/orgChart1"/>
    <dgm:cxn modelId="{BE73F232-6073-4D09-BF16-718AAB32EE76}" type="presParOf" srcId="{7A4490DD-5259-4354-ACC7-E29F45AAF879}" destId="{81A8A3AE-A628-409A-A3B5-AA5B92FCD221}" srcOrd="2" destOrd="0" presId="urn:microsoft.com/office/officeart/2005/8/layout/orgChart1"/>
    <dgm:cxn modelId="{0786D07F-5F4F-4314-8C61-FB8F3BE43640}" type="presParOf" srcId="{8EC72459-B08E-490E-8BA1-856A62AD9360}" destId="{0B30CE88-3B0F-4B1E-88B0-BB7CD305619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0569D-C164-490B-A1C0-2024EDA53669}">
      <dsp:nvSpPr>
        <dsp:cNvPr id="0" name=""/>
        <dsp:cNvSpPr/>
      </dsp:nvSpPr>
      <dsp:spPr>
        <a:xfrm>
          <a:off x="6911693" y="2324526"/>
          <a:ext cx="629075" cy="306343"/>
        </a:xfrm>
        <a:custGeom>
          <a:avLst/>
          <a:gdLst/>
          <a:ahLst/>
          <a:cxnLst/>
          <a:rect l="0" t="0" r="0" b="0"/>
          <a:pathLst>
            <a:path>
              <a:moveTo>
                <a:pt x="0" y="0"/>
              </a:moveTo>
              <a:lnTo>
                <a:pt x="0" y="135542"/>
              </a:lnTo>
              <a:lnTo>
                <a:pt x="629075" y="135542"/>
              </a:lnTo>
              <a:lnTo>
                <a:pt x="629075" y="306343"/>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57F328-C2E1-40BF-B4B9-E230B2090A32}">
      <dsp:nvSpPr>
        <dsp:cNvPr id="0" name=""/>
        <dsp:cNvSpPr/>
      </dsp:nvSpPr>
      <dsp:spPr>
        <a:xfrm>
          <a:off x="5439155" y="2324526"/>
          <a:ext cx="1472537" cy="306343"/>
        </a:xfrm>
        <a:custGeom>
          <a:avLst/>
          <a:gdLst/>
          <a:ahLst/>
          <a:cxnLst/>
          <a:rect l="0" t="0" r="0" b="0"/>
          <a:pathLst>
            <a:path>
              <a:moveTo>
                <a:pt x="1472537" y="0"/>
              </a:moveTo>
              <a:lnTo>
                <a:pt x="1472537" y="135542"/>
              </a:lnTo>
              <a:lnTo>
                <a:pt x="0" y="135542"/>
              </a:lnTo>
              <a:lnTo>
                <a:pt x="0" y="306343"/>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C2886D-E67B-438F-B72D-D78B0A87CD28}">
      <dsp:nvSpPr>
        <dsp:cNvPr id="0" name=""/>
        <dsp:cNvSpPr/>
      </dsp:nvSpPr>
      <dsp:spPr>
        <a:xfrm>
          <a:off x="4447226" y="1090304"/>
          <a:ext cx="2464467" cy="387180"/>
        </a:xfrm>
        <a:custGeom>
          <a:avLst/>
          <a:gdLst/>
          <a:ahLst/>
          <a:cxnLst/>
          <a:rect l="0" t="0" r="0" b="0"/>
          <a:pathLst>
            <a:path>
              <a:moveTo>
                <a:pt x="0" y="0"/>
              </a:moveTo>
              <a:lnTo>
                <a:pt x="0" y="216380"/>
              </a:lnTo>
              <a:lnTo>
                <a:pt x="2464467" y="216380"/>
              </a:lnTo>
              <a:lnTo>
                <a:pt x="2464467" y="387180"/>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6B3259-C5F6-4E57-8282-E0B5EE9EAD22}">
      <dsp:nvSpPr>
        <dsp:cNvPr id="0" name=""/>
        <dsp:cNvSpPr/>
      </dsp:nvSpPr>
      <dsp:spPr>
        <a:xfrm>
          <a:off x="1907696" y="2194002"/>
          <a:ext cx="1339337" cy="372036"/>
        </a:xfrm>
        <a:custGeom>
          <a:avLst/>
          <a:gdLst/>
          <a:ahLst/>
          <a:cxnLst/>
          <a:rect l="0" t="0" r="0" b="0"/>
          <a:pathLst>
            <a:path>
              <a:moveTo>
                <a:pt x="0" y="0"/>
              </a:moveTo>
              <a:lnTo>
                <a:pt x="0" y="201235"/>
              </a:lnTo>
              <a:lnTo>
                <a:pt x="1339337" y="201235"/>
              </a:lnTo>
              <a:lnTo>
                <a:pt x="1339337" y="372036"/>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3794A0-CBEA-4EED-94D3-DC42E4ED06EF}">
      <dsp:nvSpPr>
        <dsp:cNvPr id="0" name=""/>
        <dsp:cNvSpPr/>
      </dsp:nvSpPr>
      <dsp:spPr>
        <a:xfrm>
          <a:off x="982908" y="2194002"/>
          <a:ext cx="924788" cy="360731"/>
        </a:xfrm>
        <a:custGeom>
          <a:avLst/>
          <a:gdLst/>
          <a:ahLst/>
          <a:cxnLst/>
          <a:rect l="0" t="0" r="0" b="0"/>
          <a:pathLst>
            <a:path>
              <a:moveTo>
                <a:pt x="924788" y="0"/>
              </a:moveTo>
              <a:lnTo>
                <a:pt x="924788" y="189930"/>
              </a:lnTo>
              <a:lnTo>
                <a:pt x="0" y="189930"/>
              </a:lnTo>
              <a:lnTo>
                <a:pt x="0" y="360731"/>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7CD97F-8451-4F90-9BCC-93346D7536F7}">
      <dsp:nvSpPr>
        <dsp:cNvPr id="0" name=""/>
        <dsp:cNvSpPr/>
      </dsp:nvSpPr>
      <dsp:spPr>
        <a:xfrm>
          <a:off x="1907696" y="1090304"/>
          <a:ext cx="2539529" cy="400600"/>
        </a:xfrm>
        <a:custGeom>
          <a:avLst/>
          <a:gdLst/>
          <a:ahLst/>
          <a:cxnLst/>
          <a:rect l="0" t="0" r="0" b="0"/>
          <a:pathLst>
            <a:path>
              <a:moveTo>
                <a:pt x="2539529" y="0"/>
              </a:moveTo>
              <a:lnTo>
                <a:pt x="2539529" y="229800"/>
              </a:lnTo>
              <a:lnTo>
                <a:pt x="0" y="229800"/>
              </a:lnTo>
              <a:lnTo>
                <a:pt x="0" y="400600"/>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9AF973-7B6D-42D6-9404-086DE0B266EC}">
      <dsp:nvSpPr>
        <dsp:cNvPr id="0" name=""/>
        <dsp:cNvSpPr/>
      </dsp:nvSpPr>
      <dsp:spPr>
        <a:xfrm>
          <a:off x="3130662" y="276967"/>
          <a:ext cx="2633128" cy="813336"/>
        </a:xfrm>
        <a:prstGeom prst="rect">
          <a:avLst/>
        </a:prstGeom>
        <a:solidFill>
          <a:schemeClr val="bg2"/>
        </a:solidFill>
        <a:ln w="25400"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FFC000"/>
              </a:solidFill>
            </a:rPr>
            <a:t>Variables</a:t>
          </a:r>
        </a:p>
      </dsp:txBody>
      <dsp:txXfrm>
        <a:off x="3130662" y="276967"/>
        <a:ext cx="2633128" cy="813336"/>
      </dsp:txXfrm>
    </dsp:sp>
    <dsp:sp modelId="{F83EFF51-DEC9-4E80-BEF3-F1326F0AB87F}">
      <dsp:nvSpPr>
        <dsp:cNvPr id="0" name=""/>
        <dsp:cNvSpPr/>
      </dsp:nvSpPr>
      <dsp:spPr>
        <a:xfrm>
          <a:off x="834010" y="1490905"/>
          <a:ext cx="2147371" cy="703097"/>
        </a:xfrm>
        <a:prstGeom prst="rect">
          <a:avLst/>
        </a:prstGeom>
        <a:solidFill>
          <a:srgbClr val="00B050"/>
        </a:solidFill>
        <a:ln w="25400" cap="flat" cmpd="sng" algn="ctr">
          <a:solidFill>
            <a:srgbClr val="00602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rgbClr val="FFC000"/>
              </a:solidFill>
            </a:rPr>
            <a:t>Scale</a:t>
          </a:r>
        </a:p>
      </dsp:txBody>
      <dsp:txXfrm>
        <a:off x="834010" y="1490905"/>
        <a:ext cx="2147371" cy="703097"/>
      </dsp:txXfrm>
    </dsp:sp>
    <dsp:sp modelId="{B552C769-DF5B-477C-A631-B425FFCD6A0E}">
      <dsp:nvSpPr>
        <dsp:cNvPr id="0" name=""/>
        <dsp:cNvSpPr/>
      </dsp:nvSpPr>
      <dsp:spPr>
        <a:xfrm>
          <a:off x="68457" y="2554733"/>
          <a:ext cx="1828901" cy="1238996"/>
        </a:xfrm>
        <a:prstGeom prst="rect">
          <a:avLst/>
        </a:prstGeom>
        <a:solidFill>
          <a:srgbClr val="74F08F"/>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600"/>
            </a:spcAft>
            <a:buNone/>
          </a:pPr>
          <a:r>
            <a:rPr lang="en-GB" sz="1800" b="1" kern="1200" dirty="0">
              <a:solidFill>
                <a:schemeClr val="accent5">
                  <a:lumMod val="50000"/>
                </a:schemeClr>
              </a:solidFill>
            </a:rPr>
            <a:t>Continuous</a:t>
          </a:r>
        </a:p>
        <a:p>
          <a:pPr marL="0" lvl="0" indent="0" algn="ctr" defTabSz="800100">
            <a:lnSpc>
              <a:spcPct val="90000"/>
            </a:lnSpc>
            <a:spcBef>
              <a:spcPct val="0"/>
            </a:spcBef>
            <a:spcAft>
              <a:spcPts val="600"/>
            </a:spcAft>
            <a:buNone/>
          </a:pPr>
          <a:r>
            <a:rPr lang="en-GB" sz="1800" kern="1200" dirty="0">
              <a:solidFill>
                <a:schemeClr val="accent5">
                  <a:lumMod val="50000"/>
                </a:schemeClr>
              </a:solidFill>
              <a:latin typeface="+mn-lt"/>
              <a:ea typeface="+mn-ea"/>
              <a:cs typeface="+mn-cs"/>
            </a:rPr>
            <a:t>Measurements</a:t>
          </a:r>
        </a:p>
        <a:p>
          <a:pPr marL="0" lvl="0" indent="0" algn="ctr" defTabSz="800100">
            <a:lnSpc>
              <a:spcPct val="90000"/>
            </a:lnSpc>
            <a:spcBef>
              <a:spcPct val="0"/>
            </a:spcBef>
            <a:spcAft>
              <a:spcPts val="600"/>
            </a:spcAft>
            <a:buNone/>
          </a:pPr>
          <a:r>
            <a:rPr lang="en-GB" sz="1800" kern="1200" dirty="0">
              <a:solidFill>
                <a:schemeClr val="accent5">
                  <a:lumMod val="50000"/>
                </a:schemeClr>
              </a:solidFill>
              <a:latin typeface="+mn-lt"/>
              <a:ea typeface="+mn-ea"/>
              <a:cs typeface="+mn-cs"/>
            </a:rPr>
            <a:t>takes any value </a:t>
          </a:r>
          <a:endParaRPr lang="en-GB" sz="1800" b="1" kern="1200" dirty="0">
            <a:solidFill>
              <a:schemeClr val="accent5">
                <a:lumMod val="50000"/>
              </a:schemeClr>
            </a:solidFill>
          </a:endParaRPr>
        </a:p>
      </dsp:txBody>
      <dsp:txXfrm>
        <a:off x="68457" y="2554733"/>
        <a:ext cx="1828901" cy="1238996"/>
      </dsp:txXfrm>
    </dsp:sp>
    <dsp:sp modelId="{66E7073E-51DC-49E4-ACBA-705E4D232A7E}">
      <dsp:nvSpPr>
        <dsp:cNvPr id="0" name=""/>
        <dsp:cNvSpPr/>
      </dsp:nvSpPr>
      <dsp:spPr>
        <a:xfrm>
          <a:off x="2189086" y="2566038"/>
          <a:ext cx="2115895" cy="1198720"/>
        </a:xfrm>
        <a:prstGeom prst="rect">
          <a:avLst/>
        </a:prstGeom>
        <a:solidFill>
          <a:srgbClr val="99FF99"/>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accent5">
                  <a:lumMod val="50000"/>
                </a:schemeClr>
              </a:solidFill>
            </a:rPr>
            <a:t>Discrete:</a:t>
          </a:r>
        </a:p>
        <a:p>
          <a:pPr marL="0" lvl="0" indent="0" algn="ctr" defTabSz="800100">
            <a:lnSpc>
              <a:spcPct val="90000"/>
            </a:lnSpc>
            <a:spcBef>
              <a:spcPct val="0"/>
            </a:spcBef>
            <a:spcAft>
              <a:spcPct val="35000"/>
            </a:spcAft>
            <a:buNone/>
          </a:pPr>
          <a:r>
            <a:rPr lang="en-GB" sz="1800" kern="1200" dirty="0">
              <a:solidFill>
                <a:schemeClr val="accent5">
                  <a:lumMod val="50000"/>
                </a:schemeClr>
              </a:solidFill>
              <a:latin typeface="+mn-lt"/>
              <a:ea typeface="+mn-ea"/>
              <a:cs typeface="+mn-cs"/>
            </a:rPr>
            <a:t>Counts/ integers</a:t>
          </a:r>
          <a:endParaRPr lang="en-GB" sz="1800" b="1" kern="1200" dirty="0">
            <a:solidFill>
              <a:schemeClr val="accent5">
                <a:lumMod val="50000"/>
              </a:schemeClr>
            </a:solidFill>
          </a:endParaRPr>
        </a:p>
      </dsp:txBody>
      <dsp:txXfrm>
        <a:off x="2189086" y="2566038"/>
        <a:ext cx="2115895" cy="1198720"/>
      </dsp:txXfrm>
    </dsp:sp>
    <dsp:sp modelId="{578ECE26-1A55-4025-B8DF-AA0DB87AE8E6}">
      <dsp:nvSpPr>
        <dsp:cNvPr id="0" name=""/>
        <dsp:cNvSpPr/>
      </dsp:nvSpPr>
      <dsp:spPr>
        <a:xfrm>
          <a:off x="5650607" y="1477485"/>
          <a:ext cx="2522173" cy="847041"/>
        </a:xfrm>
        <a:prstGeom prst="rect">
          <a:avLst/>
        </a:prstGeom>
        <a:solidFill>
          <a:schemeClr val="accent2">
            <a:lumMod val="40000"/>
            <a:lumOff val="6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rgbClr val="FFC000"/>
              </a:solidFill>
            </a:rPr>
            <a:t>Categorical</a:t>
          </a:r>
        </a:p>
      </dsp:txBody>
      <dsp:txXfrm>
        <a:off x="5650607" y="1477485"/>
        <a:ext cx="2522173" cy="847041"/>
      </dsp:txXfrm>
    </dsp:sp>
    <dsp:sp modelId="{DF84D218-6990-4277-8DB1-92A9C1958688}">
      <dsp:nvSpPr>
        <dsp:cNvPr id="0" name=""/>
        <dsp:cNvSpPr/>
      </dsp:nvSpPr>
      <dsp:spPr>
        <a:xfrm>
          <a:off x="4599003" y="2630869"/>
          <a:ext cx="1680304" cy="1162510"/>
        </a:xfrm>
        <a:prstGeom prst="rect">
          <a:avLst/>
        </a:prstGeom>
        <a:solidFill>
          <a:schemeClr val="accent2">
            <a:lumMod val="20000"/>
            <a:lumOff val="80000"/>
          </a:schemeClr>
        </a:solidFill>
        <a:ln w="25400" cap="flat" cmpd="sng" algn="ctr">
          <a:solidFill>
            <a:schemeClr val="accent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accent5">
                  <a:lumMod val="50000"/>
                </a:schemeClr>
              </a:solidFill>
            </a:rPr>
            <a:t>Ordinal:</a:t>
          </a:r>
        </a:p>
        <a:p>
          <a:pPr marL="0" lvl="0" indent="0" algn="ctr" defTabSz="800100">
            <a:lnSpc>
              <a:spcPct val="90000"/>
            </a:lnSpc>
            <a:spcBef>
              <a:spcPct val="0"/>
            </a:spcBef>
            <a:spcAft>
              <a:spcPct val="35000"/>
            </a:spcAft>
            <a:buNone/>
          </a:pPr>
          <a:r>
            <a:rPr lang="en-GB" sz="1800" b="0" kern="1200" dirty="0">
              <a:solidFill>
                <a:schemeClr val="accent5">
                  <a:lumMod val="50000"/>
                </a:schemeClr>
              </a:solidFill>
              <a:latin typeface="+mn-lt"/>
              <a:ea typeface="+mn-ea"/>
              <a:cs typeface="+mn-cs"/>
            </a:rPr>
            <a:t>obvious order</a:t>
          </a:r>
          <a:endParaRPr lang="en-GB" sz="1800" b="1" kern="1200" dirty="0">
            <a:solidFill>
              <a:schemeClr val="accent5">
                <a:lumMod val="50000"/>
              </a:schemeClr>
            </a:solidFill>
          </a:endParaRPr>
        </a:p>
      </dsp:txBody>
      <dsp:txXfrm>
        <a:off x="4599003" y="2630869"/>
        <a:ext cx="1680304" cy="1162510"/>
      </dsp:txXfrm>
    </dsp:sp>
    <dsp:sp modelId="{A6E9E1E1-58AD-4023-923E-7114C29788DE}">
      <dsp:nvSpPr>
        <dsp:cNvPr id="0" name=""/>
        <dsp:cNvSpPr/>
      </dsp:nvSpPr>
      <dsp:spPr>
        <a:xfrm>
          <a:off x="6547139" y="2630869"/>
          <a:ext cx="1987258" cy="1231586"/>
        </a:xfrm>
        <a:prstGeom prst="rect">
          <a:avLst/>
        </a:prstGeom>
        <a:solidFill>
          <a:schemeClr val="accent2">
            <a:lumMod val="20000"/>
            <a:lumOff val="80000"/>
          </a:schemeClr>
        </a:solidFill>
        <a:ln w="25400" cap="flat" cmpd="sng" algn="ctr">
          <a:solidFill>
            <a:schemeClr val="accent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accent5">
                  <a:lumMod val="50000"/>
                </a:schemeClr>
              </a:solidFill>
            </a:rPr>
            <a:t>Nominal:</a:t>
          </a:r>
        </a:p>
        <a:p>
          <a:pPr marL="0" lvl="0" indent="0" algn="ctr" defTabSz="800100">
            <a:lnSpc>
              <a:spcPct val="90000"/>
            </a:lnSpc>
            <a:spcBef>
              <a:spcPct val="0"/>
            </a:spcBef>
            <a:spcAft>
              <a:spcPct val="35000"/>
            </a:spcAft>
            <a:buNone/>
          </a:pPr>
          <a:r>
            <a:rPr lang="en-GB" sz="1800" b="0" kern="1200" dirty="0">
              <a:solidFill>
                <a:schemeClr val="accent5">
                  <a:lumMod val="50000"/>
                </a:schemeClr>
              </a:solidFill>
              <a:latin typeface="+mn-lt"/>
              <a:ea typeface="+mn-ea"/>
              <a:cs typeface="+mn-cs"/>
            </a:rPr>
            <a:t>no meaningful order</a:t>
          </a:r>
          <a:endParaRPr lang="en-GB" sz="1800" b="1" kern="1200" dirty="0">
            <a:solidFill>
              <a:schemeClr val="accent5">
                <a:lumMod val="50000"/>
              </a:schemeClr>
            </a:solidFill>
          </a:endParaRPr>
        </a:p>
      </dsp:txBody>
      <dsp:txXfrm>
        <a:off x="6547139" y="2630869"/>
        <a:ext cx="1987258" cy="123158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1B572A-28C2-467C-89D6-53D16775A8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AADE24F-5D56-4409-9D75-F34B10E98E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F5DB93-82EB-4D11-866F-B355CD4D69D6}" type="datetimeFigureOut">
              <a:rPr lang="en-US" smtClean="0"/>
              <a:t>5/23/2022</a:t>
            </a:fld>
            <a:endParaRPr lang="en-US" dirty="0"/>
          </a:p>
        </p:txBody>
      </p:sp>
      <p:sp>
        <p:nvSpPr>
          <p:cNvPr id="4" name="Footer Placeholder 3">
            <a:extLst>
              <a:ext uri="{FF2B5EF4-FFF2-40B4-BE49-F238E27FC236}">
                <a16:creationId xmlns:a16="http://schemas.microsoft.com/office/drawing/2014/main" id="{D9800D75-C563-4119-8787-D8CD17695E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D1A6FF2-47B1-440E-A1C2-0011B15643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800D5-F0A2-4A01-9A9B-8BD255874D31}" type="slidenum">
              <a:rPr lang="en-US" smtClean="0"/>
              <a:t>‹#›</a:t>
            </a:fld>
            <a:endParaRPr lang="en-US" dirty="0"/>
          </a:p>
        </p:txBody>
      </p:sp>
    </p:spTree>
    <p:extLst>
      <p:ext uri="{BB962C8B-B14F-4D97-AF65-F5344CB8AC3E}">
        <p14:creationId xmlns:p14="http://schemas.microsoft.com/office/powerpoint/2010/main" val="1556059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E4B48-F9F0-4FAA-A785-5DD8A761BF08}" type="datetimeFigureOut">
              <a:rPr lang="en-US" smtClean="0"/>
              <a:t>5/23/2022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B0464-F52C-4F62-B2A8-C42021021BFD}" type="slidenum">
              <a:rPr lang="en-US" smtClean="0"/>
              <a:t>‹#›</a:t>
            </a:fld>
            <a:endParaRPr lang="en-US" dirty="0"/>
          </a:p>
        </p:txBody>
      </p:sp>
    </p:spTree>
    <p:extLst>
      <p:ext uri="{BB962C8B-B14F-4D97-AF65-F5344CB8AC3E}">
        <p14:creationId xmlns:p14="http://schemas.microsoft.com/office/powerpoint/2010/main" val="1381969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03188" y="752475"/>
            <a:ext cx="6600825" cy="3713163"/>
          </a:xfrm>
          <a:ln/>
        </p:spPr>
      </p:sp>
      <p:sp>
        <p:nvSpPr>
          <p:cNvPr id="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67472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F744F6-35EF-4BF9-A29D-4FA90B5B60D3}"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10" name="Rectangle 2"/>
          <p:cNvSpPr>
            <a:spLocks noGrp="1" noRot="1" noChangeAspect="1" noChangeArrowheads="1"/>
          </p:cNvSpPr>
          <p:nvPr>
            <p:ph type="sldImg"/>
          </p:nvPr>
        </p:nvSpPr>
        <p:spPr bwMode="auto">
          <a:xfrm>
            <a:off x="393700" y="692150"/>
            <a:ext cx="6070600"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ltLang="en-US"/>
          </a:p>
        </p:txBody>
      </p:sp>
    </p:spTree>
    <p:extLst>
      <p:ext uri="{BB962C8B-B14F-4D97-AF65-F5344CB8AC3E}">
        <p14:creationId xmlns:p14="http://schemas.microsoft.com/office/powerpoint/2010/main" val="21655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CBFCA0-8485-4F48-8B98-BFF391D91DCF}"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46" name="Rectangle 2"/>
          <p:cNvSpPr>
            <a:spLocks noGrp="1" noRot="1" noChangeAspect="1" noChangeArrowheads="1"/>
          </p:cNvSpPr>
          <p:nvPr>
            <p:ph type="sldImg"/>
          </p:nvPr>
        </p:nvSpPr>
        <p:spPr bwMode="auto">
          <a:xfrm>
            <a:off x="393700" y="692150"/>
            <a:ext cx="6070600"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ltLang="en-US"/>
          </a:p>
        </p:txBody>
      </p:sp>
    </p:spTree>
    <p:extLst>
      <p:ext uri="{BB962C8B-B14F-4D97-AF65-F5344CB8AC3E}">
        <p14:creationId xmlns:p14="http://schemas.microsoft.com/office/powerpoint/2010/main" val="2987530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B5A41-EEE1-41EF-8AC6-81E4543E9953}"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94" name="Rectangle 2"/>
          <p:cNvSpPr>
            <a:spLocks noGrp="1" noRot="1" noChangeAspect="1" noChangeArrowheads="1"/>
          </p:cNvSpPr>
          <p:nvPr>
            <p:ph type="sldImg"/>
          </p:nvPr>
        </p:nvSpPr>
        <p:spPr bwMode="auto">
          <a:xfrm>
            <a:off x="393700" y="692150"/>
            <a:ext cx="6070600"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ltLang="en-US"/>
          </a:p>
        </p:txBody>
      </p:sp>
    </p:spTree>
    <p:extLst>
      <p:ext uri="{BB962C8B-B14F-4D97-AF65-F5344CB8AC3E}">
        <p14:creationId xmlns:p14="http://schemas.microsoft.com/office/powerpoint/2010/main" val="2190064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70012-952F-4B4B-B718-10494100D938}"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90" name="Rectangle 2"/>
          <p:cNvSpPr>
            <a:spLocks noGrp="1" noRot="1" noChangeAspect="1" noChangeArrowheads="1"/>
          </p:cNvSpPr>
          <p:nvPr>
            <p:ph type="sldImg"/>
          </p:nvPr>
        </p:nvSpPr>
        <p:spPr bwMode="auto">
          <a:xfrm>
            <a:off x="393700" y="692150"/>
            <a:ext cx="6070600"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ltLang="en-US"/>
          </a:p>
        </p:txBody>
      </p:sp>
    </p:spTree>
    <p:extLst>
      <p:ext uri="{BB962C8B-B14F-4D97-AF65-F5344CB8AC3E}">
        <p14:creationId xmlns:p14="http://schemas.microsoft.com/office/powerpoint/2010/main" val="2973060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Categorical variables can be divided into two: </a:t>
            </a:r>
            <a:r>
              <a:rPr lang="en-GB" sz="1200" b="1" kern="1200" dirty="0">
                <a:solidFill>
                  <a:schemeClr val="tx1"/>
                </a:solidFill>
                <a:latin typeface="+mn-lt"/>
                <a:ea typeface="+mn-ea"/>
                <a:cs typeface="+mn-cs"/>
              </a:rPr>
              <a:t>ordinal</a:t>
            </a:r>
            <a:r>
              <a:rPr lang="en-GB" sz="1200" kern="1200" dirty="0">
                <a:solidFill>
                  <a:schemeClr val="tx1"/>
                </a:solidFill>
                <a:latin typeface="+mn-lt"/>
                <a:ea typeface="+mn-ea"/>
                <a:cs typeface="+mn-cs"/>
              </a:rPr>
              <a:t> and </a:t>
            </a:r>
            <a:r>
              <a:rPr lang="en-GB" sz="1200" b="1" kern="1200" dirty="0">
                <a:solidFill>
                  <a:schemeClr val="tx1"/>
                </a:solidFill>
                <a:latin typeface="+mn-lt"/>
                <a:ea typeface="+mn-ea"/>
                <a:cs typeface="+mn-cs"/>
              </a:rPr>
              <a:t>nominal</a:t>
            </a:r>
            <a:r>
              <a:rPr lang="en-GB" sz="1200" b="0" kern="1200" dirty="0">
                <a:solidFill>
                  <a:schemeClr val="tx1"/>
                </a:solidFill>
                <a:latin typeface="+mn-lt"/>
                <a:ea typeface="+mn-ea"/>
                <a:cs typeface="+mn-cs"/>
              </a:rPr>
              <a:t>. If the categories are meaningfully ordered, the variable is ordinal; if it doesn’t matter in which way the categories are ordered, then the variable is nominal.  For example, satisfaction levels (dissatisfied, satisfied and highly satisfied) and education level (secondary, sixth form, undergraduate and postgraduate) are ordinal variables; Student’s religion (Christian, Muslim, Hindu, </a:t>
            </a:r>
            <a:r>
              <a:rPr lang="en-GB" sz="1200" b="0" kern="1200" dirty="0" err="1">
                <a:solidFill>
                  <a:schemeClr val="tx1"/>
                </a:solidFill>
                <a:latin typeface="+mn-lt"/>
                <a:ea typeface="+mn-ea"/>
                <a:cs typeface="+mn-cs"/>
              </a:rPr>
              <a:t>etc</a:t>
            </a:r>
            <a:r>
              <a:rPr lang="en-GB" sz="1200" b="0" kern="1200" dirty="0">
                <a:solidFill>
                  <a:schemeClr val="tx1"/>
                </a:solidFill>
                <a:latin typeface="+mn-lt"/>
                <a:ea typeface="+mn-ea"/>
                <a:cs typeface="+mn-cs"/>
              </a:rPr>
              <a:t>) and favourite animal are nominal variables.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Scale variables appear as meaningful comparable numbers, such as blood pressure, height, weight, income, age, and probability of illness etc. Numerical variables can be further divided into two subtypes: </a:t>
            </a:r>
            <a:r>
              <a:rPr lang="en-GB" sz="1200" b="1" kern="1200" dirty="0">
                <a:solidFill>
                  <a:schemeClr val="tx1"/>
                </a:solidFill>
                <a:latin typeface="+mn-lt"/>
                <a:ea typeface="+mn-ea"/>
                <a:cs typeface="+mn-cs"/>
              </a:rPr>
              <a:t>continuous</a:t>
            </a:r>
            <a:r>
              <a:rPr lang="en-GB" sz="1200" kern="1200" dirty="0">
                <a:solidFill>
                  <a:schemeClr val="tx1"/>
                </a:solidFill>
                <a:latin typeface="+mn-lt"/>
                <a:ea typeface="+mn-ea"/>
                <a:cs typeface="+mn-cs"/>
              </a:rPr>
              <a:t> and </a:t>
            </a:r>
            <a:r>
              <a:rPr lang="en-GB" sz="1200" b="1" kern="1200" dirty="0">
                <a:solidFill>
                  <a:schemeClr val="tx1"/>
                </a:solidFill>
                <a:latin typeface="+mn-lt"/>
                <a:ea typeface="+mn-ea"/>
                <a:cs typeface="+mn-cs"/>
              </a:rPr>
              <a:t>discrete</a:t>
            </a:r>
            <a:r>
              <a:rPr lang="en-GB" sz="1200" kern="1200" dirty="0">
                <a:solidFill>
                  <a:schemeClr val="tx1"/>
                </a:solidFill>
                <a:latin typeface="+mn-lt"/>
                <a:ea typeface="+mn-ea"/>
                <a:cs typeface="+mn-cs"/>
              </a:rPr>
              <a:t>. The continuous variables can take any value within a range and are the most common, e.g. body weight, height, income, etc.</a:t>
            </a:r>
            <a:r>
              <a:rPr lang="en-GB" sz="1200" kern="1200" baseline="0" dirty="0">
                <a:solidFill>
                  <a:schemeClr val="tx1"/>
                </a:solidFill>
                <a:latin typeface="+mn-lt"/>
                <a:ea typeface="+mn-ea"/>
                <a:cs typeface="+mn-cs"/>
              </a:rPr>
              <a:t>  D</a:t>
            </a:r>
            <a:r>
              <a:rPr lang="en-GB" sz="1200" kern="1200" dirty="0">
                <a:solidFill>
                  <a:schemeClr val="tx1"/>
                </a:solidFill>
                <a:latin typeface="+mn-lt"/>
                <a:ea typeface="+mn-ea"/>
                <a:cs typeface="+mn-cs"/>
              </a:rPr>
              <a:t>iscrete variables can only take whole numbers, such as number of students in class, number of new patients every day, </a:t>
            </a:r>
            <a:r>
              <a:rPr lang="en-GB" sz="1200" kern="1200" dirty="0" err="1">
                <a:solidFill>
                  <a:schemeClr val="tx1"/>
                </a:solidFill>
                <a:latin typeface="+mn-lt"/>
                <a:ea typeface="+mn-ea"/>
                <a:cs typeface="+mn-cs"/>
              </a:rPr>
              <a:t>etc</a:t>
            </a:r>
            <a:r>
              <a:rPr lang="en-GB" sz="1200" kern="1200" dirty="0">
                <a:solidFill>
                  <a:schemeClr val="tx1"/>
                </a:solidFill>
                <a:latin typeface="+mn-lt"/>
                <a:ea typeface="+mn-ea"/>
                <a:cs typeface="+mn-cs"/>
              </a:rPr>
              <a:t> but are treated as continuous for statistical analysis if there are a large</a:t>
            </a:r>
            <a:r>
              <a:rPr lang="en-GB" sz="1200" kern="1200" baseline="0" dirty="0">
                <a:solidFill>
                  <a:schemeClr val="tx1"/>
                </a:solidFill>
                <a:latin typeface="+mn-lt"/>
                <a:ea typeface="+mn-ea"/>
                <a:cs typeface="+mn-cs"/>
              </a:rPr>
              <a:t> range of numbers</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r>
              <a:rPr lang="en-GB" b="0" dirty="0"/>
              <a:t>One point to make</a:t>
            </a:r>
            <a:r>
              <a:rPr lang="en-GB" b="0" baseline="0" dirty="0"/>
              <a:t> is that if ordinal data is scored as ranks such as 1, 2, 3 etc., and then this data is analysed as scale data, then a rather strong assumption is being made that the distances between the value of any pair of neighbouring ranks (e.g. 1 and 2 or 2 and 3 etc.) is the same, which is unlikely in practice to be true.  Students often find the difference between ordinal and discrete difficult especially when ordinal is categorised as numbers</a:t>
            </a:r>
          </a:p>
          <a:p>
            <a:endParaRPr lang="en-GB" b="0" baseline="0" dirty="0"/>
          </a:p>
          <a:p>
            <a:r>
              <a:rPr lang="en-GB" b="0" baseline="0" dirty="0"/>
              <a:t>The point is that whilst this might not be the most interesting place to start – students need to be aware of the data they have since this affects what analyses are/not suitable.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690404-CD23-4A74-9A66-F62F3ABD71A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0503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BE915A5-FFEB-441B-BDE8-F306FB7E62CC}"/>
              </a:ext>
            </a:extLst>
          </p:cNvPr>
          <p:cNvSpPr>
            <a:spLocks noGrp="1"/>
          </p:cNvSpPr>
          <p:nvPr>
            <p:ph type="pic" sz="quarter" idx="12" hasCustomPrompt="1"/>
          </p:nvPr>
        </p:nvSpPr>
        <p:spPr>
          <a:xfrm>
            <a:off x="0" y="0"/>
            <a:ext cx="12192000" cy="6858000"/>
          </a:xfrm>
          <a:solidFill>
            <a:schemeClr val="accent4"/>
          </a:solidFill>
        </p:spPr>
        <p:txBody>
          <a:bodyPr/>
          <a:lstStyle>
            <a:lvl1pPr algn="ctr">
              <a:buFontTx/>
              <a:buNone/>
              <a:defRPr>
                <a:solidFill>
                  <a:schemeClr val="accent3">
                    <a:lumMod val="20000"/>
                    <a:lumOff val="80000"/>
                  </a:schemeClr>
                </a:solidFill>
                <a:latin typeface="+mn-lt"/>
              </a:defRPr>
            </a:lvl1pPr>
          </a:lstStyle>
          <a:p>
            <a:r>
              <a:rPr lang="en-US" dirty="0"/>
              <a:t>picture</a:t>
            </a:r>
          </a:p>
        </p:txBody>
      </p:sp>
      <p:sp>
        <p:nvSpPr>
          <p:cNvPr id="14" name="Text Placeholder 12">
            <a:extLst>
              <a:ext uri="{FF2B5EF4-FFF2-40B4-BE49-F238E27FC236}">
                <a16:creationId xmlns:a16="http://schemas.microsoft.com/office/drawing/2014/main" id="{7FCB6BAA-ADA6-4E0B-9F0B-A3CA2EFB3C24}"/>
              </a:ext>
            </a:extLst>
          </p:cNvPr>
          <p:cNvSpPr>
            <a:spLocks noGrp="1"/>
          </p:cNvSpPr>
          <p:nvPr>
            <p:ph type="body" sz="quarter" idx="11" hasCustomPrompt="1"/>
          </p:nvPr>
        </p:nvSpPr>
        <p:spPr>
          <a:xfrm>
            <a:off x="6840305" y="4938614"/>
            <a:ext cx="3249643" cy="379110"/>
          </a:xfrm>
        </p:spPr>
        <p:txBody>
          <a:bodyPr/>
          <a:lstStyle>
            <a:lvl1pPr algn="ctr">
              <a:buNone/>
              <a:defRPr sz="1400">
                <a:solidFill>
                  <a:schemeClr val="accent3">
                    <a:lumMod val="20000"/>
                    <a:lumOff val="80000"/>
                  </a:schemeClr>
                </a:solidFill>
                <a:latin typeface="+mn-lt"/>
              </a:defRPr>
            </a:lvl1pPr>
          </a:lstStyle>
          <a:p>
            <a:pPr lvl="0"/>
            <a:r>
              <a:rPr lang="en-US" dirty="0"/>
              <a:t>Date</a:t>
            </a:r>
          </a:p>
        </p:txBody>
      </p:sp>
      <p:sp>
        <p:nvSpPr>
          <p:cNvPr id="3" name="Title 2">
            <a:extLst>
              <a:ext uri="{FF2B5EF4-FFF2-40B4-BE49-F238E27FC236}">
                <a16:creationId xmlns:a16="http://schemas.microsoft.com/office/drawing/2014/main" id="{D556029E-DA4E-4759-8437-471096A966B8}"/>
              </a:ext>
            </a:extLst>
          </p:cNvPr>
          <p:cNvSpPr>
            <a:spLocks noGrp="1"/>
          </p:cNvSpPr>
          <p:nvPr>
            <p:ph type="title" hasCustomPrompt="1"/>
          </p:nvPr>
        </p:nvSpPr>
        <p:spPr>
          <a:xfrm>
            <a:off x="6095999" y="4365099"/>
            <a:ext cx="4809839" cy="573515"/>
          </a:xfrm>
        </p:spPr>
        <p:txBody>
          <a:bodyPr vert="horz" lIns="0" tIns="0" rIns="0" bIns="0" rtlCol="0">
            <a:noAutofit/>
          </a:bodyPr>
          <a:lstStyle>
            <a:lvl1pPr algn="ctr">
              <a:defRPr lang="en-US" sz="4000" spc="300" baseline="0">
                <a:solidFill>
                  <a:schemeClr val="accent3">
                    <a:lumMod val="20000"/>
                    <a:lumOff val="80000"/>
                  </a:schemeClr>
                </a:solidFill>
                <a:latin typeface="+mj-lt"/>
                <a:ea typeface="+mn-ea"/>
                <a:cs typeface="+mn-cs"/>
              </a:defRPr>
            </a:lvl1pPr>
          </a:lstStyle>
          <a:p>
            <a:pPr marL="228600" lvl="0" indent="-228600" algn="ctr">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1645873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926272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681778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817" y="16970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7817" y="16970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387192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201446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772915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141670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574144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188811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063988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7" y="274638"/>
            <a:ext cx="2743200" cy="5948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274638"/>
            <a:ext cx="8028517" cy="594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258455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w/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A1E487-F2EC-4AB0-B146-A17F2F22E5AE}"/>
              </a:ext>
            </a:extLst>
          </p:cNvPr>
          <p:cNvSpPr>
            <a:spLocks noGrp="1"/>
          </p:cNvSpPr>
          <p:nvPr>
            <p:ph type="pic" sz="quarter" idx="12" hasCustomPrompt="1"/>
          </p:nvPr>
        </p:nvSpPr>
        <p:spPr>
          <a:xfrm>
            <a:off x="0" y="0"/>
            <a:ext cx="12192000" cy="6857999"/>
          </a:xfrm>
          <a:solidFill>
            <a:schemeClr val="accent2">
              <a:lumMod val="60000"/>
              <a:lumOff val="40000"/>
            </a:schemeClr>
          </a:solidFill>
        </p:spPr>
        <p:txBody>
          <a:bodyPr/>
          <a:lstStyle>
            <a:lvl1pPr algn="ctr">
              <a:buFontTx/>
              <a:buNone/>
              <a:defRPr>
                <a:solidFill>
                  <a:schemeClr val="accent2">
                    <a:lumMod val="60000"/>
                    <a:lumOff val="40000"/>
                  </a:schemeClr>
                </a:solidFill>
                <a:latin typeface="+mn-lt"/>
              </a:defRPr>
            </a:lvl1pPr>
          </a:lstStyle>
          <a:p>
            <a:r>
              <a:rPr lang="en-US" dirty="0"/>
              <a:t>picture</a:t>
            </a:r>
          </a:p>
        </p:txBody>
      </p:sp>
      <p:sp>
        <p:nvSpPr>
          <p:cNvPr id="16" name="Text Placeholder 15">
            <a:extLst>
              <a:ext uri="{FF2B5EF4-FFF2-40B4-BE49-F238E27FC236}">
                <a16:creationId xmlns:a16="http://schemas.microsoft.com/office/drawing/2014/main" id="{80296D4C-4C11-4F2C-B095-9DC1C6CCAD52}"/>
              </a:ext>
            </a:extLst>
          </p:cNvPr>
          <p:cNvSpPr>
            <a:spLocks noGrp="1"/>
          </p:cNvSpPr>
          <p:nvPr>
            <p:ph type="body" sz="quarter" idx="11" hasCustomPrompt="1"/>
          </p:nvPr>
        </p:nvSpPr>
        <p:spPr>
          <a:xfrm>
            <a:off x="4305069" y="3077822"/>
            <a:ext cx="1039006" cy="368878"/>
          </a:xfrm>
        </p:spPr>
        <p:txBody>
          <a:bodyPr/>
          <a:lstStyle>
            <a:lvl1pPr algn="r">
              <a:buFontTx/>
              <a:buNone/>
              <a:defRPr sz="2400" i="1">
                <a:solidFill>
                  <a:schemeClr val="accent3">
                    <a:lumMod val="20000"/>
                    <a:lumOff val="80000"/>
                  </a:schemeClr>
                </a:solidFill>
                <a:latin typeface="+mn-lt"/>
              </a:defRPr>
            </a:lvl1pPr>
          </a:lstStyle>
          <a:p>
            <a:pPr lvl="0"/>
            <a:r>
              <a:rPr lang="en-US" dirty="0"/>
              <a:t>subtitle</a:t>
            </a:r>
          </a:p>
        </p:txBody>
      </p:sp>
      <p:sp>
        <p:nvSpPr>
          <p:cNvPr id="2" name="Title 1">
            <a:extLst>
              <a:ext uri="{FF2B5EF4-FFF2-40B4-BE49-F238E27FC236}">
                <a16:creationId xmlns:a16="http://schemas.microsoft.com/office/drawing/2014/main" id="{3A211C2A-C68C-42C1-908C-D8A132FBB937}"/>
              </a:ext>
            </a:extLst>
          </p:cNvPr>
          <p:cNvSpPr>
            <a:spLocks noGrp="1"/>
          </p:cNvSpPr>
          <p:nvPr>
            <p:ph type="title" hasCustomPrompt="1"/>
          </p:nvPr>
        </p:nvSpPr>
        <p:spPr>
          <a:xfrm>
            <a:off x="5502299" y="2966697"/>
            <a:ext cx="2722422" cy="591127"/>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184937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4BF3238-2924-449B-BB90-86461B559EA6}" type="slidenum">
              <a:rPr kumimoji="0" lang="en-US" altLang="en-US" sz="18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34171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Monday, May 23, 2022</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756196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Monday, May 23, 2022</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839748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Monday, May 23, 2022</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4018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Monday, May 23, 2022</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09358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Monday, May 23, 2022</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27357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Monday, May 23, 2022</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95478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Monday, May 23, 2022</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992716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Monday, May 23, 2022</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97317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Monday, May 23, 2022</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5616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Photo">
    <p:bg>
      <p:bgPr>
        <a:solidFill>
          <a:schemeClr val="tx2"/>
        </a:solidFill>
        <a:effectLst/>
      </p:bgPr>
    </p:bg>
    <p:spTree>
      <p:nvGrpSpPr>
        <p:cNvPr id="1" name=""/>
        <p:cNvGrpSpPr/>
        <p:nvPr/>
      </p:nvGrpSpPr>
      <p:grpSpPr>
        <a:xfrm>
          <a:off x="0" y="0"/>
          <a:ext cx="0" cy="0"/>
          <a:chOff x="0" y="0"/>
          <a:chExt cx="0" cy="0"/>
        </a:xfrm>
      </p:grpSpPr>
      <p:pic>
        <p:nvPicPr>
          <p:cNvPr id="9" name="Picture 8" descr="A picture containing rug&#10;&#10;Description automatically generated">
            <a:extLst>
              <a:ext uri="{FF2B5EF4-FFF2-40B4-BE49-F238E27FC236}">
                <a16:creationId xmlns:a16="http://schemas.microsoft.com/office/drawing/2014/main" id="{17890488-3607-4BE4-9768-F9F1E59A22C8}"/>
              </a:ext>
            </a:extLst>
          </p:cNvPr>
          <p:cNvPicPr>
            <a:picLocks noChangeAspect="1"/>
          </p:cNvPicPr>
          <p:nvPr userDrawn="1"/>
        </p:nvPicPr>
        <p:blipFill rotWithShape="1">
          <a:blip r:embed="rId2">
            <a:duotone>
              <a:schemeClr val="accent6">
                <a:shade val="45000"/>
                <a:satMod val="135000"/>
              </a:schemeClr>
              <a:prstClr val="white"/>
            </a:duotone>
            <a:alphaModFix amt="5000"/>
          </a:blip>
          <a:srcRect l="51432" r="2143" b="11272"/>
          <a:stretch/>
        </p:blipFill>
        <p:spPr>
          <a:xfrm rot="10800000" flipV="1">
            <a:off x="-8" y="-7646"/>
            <a:ext cx="6000738" cy="6858000"/>
          </a:xfrm>
          <a:prstGeom prst="rect">
            <a:avLst/>
          </a:prstGeom>
        </p:spPr>
      </p:pic>
      <p:sp>
        <p:nvSpPr>
          <p:cNvPr id="12" name="Picture Placeholder 20">
            <a:extLst>
              <a:ext uri="{FF2B5EF4-FFF2-40B4-BE49-F238E27FC236}">
                <a16:creationId xmlns:a16="http://schemas.microsoft.com/office/drawing/2014/main" id="{A2A236F3-741B-4D35-B5D8-CE6FB7E01FE7}"/>
              </a:ext>
            </a:extLst>
          </p:cNvPr>
          <p:cNvSpPr>
            <a:spLocks noGrp="1"/>
          </p:cNvSpPr>
          <p:nvPr>
            <p:ph type="pic" sz="quarter" idx="18" hasCustomPrompt="1"/>
          </p:nvPr>
        </p:nvSpPr>
        <p:spPr>
          <a:xfrm>
            <a:off x="6000730" y="0"/>
            <a:ext cx="6191270" cy="6858000"/>
          </a:xfrm>
          <a:solidFill>
            <a:schemeClr val="accent6"/>
          </a:solidFill>
        </p:spPr>
        <p:txBody>
          <a:bodyPr/>
          <a:lstStyle>
            <a:lvl1pPr algn="ctr">
              <a:buNone/>
              <a:defRPr>
                <a:solidFill>
                  <a:schemeClr val="accent6"/>
                </a:solidFill>
                <a:latin typeface="+mn-lt"/>
              </a:defRPr>
            </a:lvl1pPr>
          </a:lstStyle>
          <a:p>
            <a:r>
              <a:rPr lang="en-US" dirty="0"/>
              <a:t>Picture</a:t>
            </a:r>
          </a:p>
        </p:txBody>
      </p:sp>
      <p:sp>
        <p:nvSpPr>
          <p:cNvPr id="4" name="Rectangle 3">
            <a:extLst>
              <a:ext uri="{FF2B5EF4-FFF2-40B4-BE49-F238E27FC236}">
                <a16:creationId xmlns:a16="http://schemas.microsoft.com/office/drawing/2014/main" id="{31CDD9A1-FE51-41A1-8C8D-FDA7B913253F}"/>
              </a:ext>
            </a:extLst>
          </p:cNvPr>
          <p:cNvSpPr/>
          <p:nvPr userDrawn="1"/>
        </p:nvSpPr>
        <p:spPr>
          <a:xfrm>
            <a:off x="285565" y="285566"/>
            <a:ext cx="5405021"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raphic 3">
            <a:extLst>
              <a:ext uri="{FF2B5EF4-FFF2-40B4-BE49-F238E27FC236}">
                <a16:creationId xmlns:a16="http://schemas.microsoft.com/office/drawing/2014/main" id="{35FB84FF-8E5E-4861-B3BF-0F0192E59B4F}"/>
              </a:ext>
            </a:extLst>
          </p:cNvPr>
          <p:cNvSpPr/>
          <p:nvPr userDrawn="1"/>
        </p:nvSpPr>
        <p:spPr>
          <a:xfrm rot="1514662">
            <a:off x="2317266" y="5622803"/>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8" name="Rectangle 7">
            <a:extLst>
              <a:ext uri="{FF2B5EF4-FFF2-40B4-BE49-F238E27FC236}">
                <a16:creationId xmlns:a16="http://schemas.microsoft.com/office/drawing/2014/main" id="{5E6E5DD7-751B-4BC5-B035-37ED6032D058}"/>
              </a:ext>
            </a:extLst>
          </p:cNvPr>
          <p:cNvSpPr/>
          <p:nvPr userDrawn="1"/>
        </p:nvSpPr>
        <p:spPr>
          <a:xfrm>
            <a:off x="647641" y="791905"/>
            <a:ext cx="4664641" cy="3927347"/>
          </a:xfrm>
          <a:prstGeom prst="rect">
            <a:avLst/>
          </a:prstGeom>
          <a:solidFill>
            <a:schemeClr val="bg1"/>
          </a:solidFill>
          <a:ln>
            <a:noFill/>
          </a:ln>
          <a:effectLst>
            <a:outerShdw blurRad="88900" dist="50800" dir="30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34058EA-A15F-40E4-A9F3-8EA250D7FBF3}"/>
              </a:ext>
            </a:extLst>
          </p:cNvPr>
          <p:cNvSpPr/>
          <p:nvPr userDrawn="1"/>
        </p:nvSpPr>
        <p:spPr>
          <a:xfrm>
            <a:off x="1898788" y="521602"/>
            <a:ext cx="2162346" cy="520835"/>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4">
            <a:extLst>
              <a:ext uri="{FF2B5EF4-FFF2-40B4-BE49-F238E27FC236}">
                <a16:creationId xmlns:a16="http://schemas.microsoft.com/office/drawing/2014/main" id="{72A691C7-3F2C-4DFD-B0FC-1A205B364192}"/>
              </a:ext>
            </a:extLst>
          </p:cNvPr>
          <p:cNvSpPr>
            <a:spLocks noGrp="1"/>
          </p:cNvSpPr>
          <p:nvPr>
            <p:ph type="pic" sz="quarter" idx="12" hasCustomPrompt="1"/>
          </p:nvPr>
        </p:nvSpPr>
        <p:spPr>
          <a:xfrm>
            <a:off x="984154" y="1120228"/>
            <a:ext cx="3992160" cy="2842172"/>
          </a:xfrm>
          <a:solidFill>
            <a:schemeClr val="accent5">
              <a:lumMod val="90000"/>
            </a:schemeClr>
          </a:solidFill>
        </p:spPr>
        <p:txBody>
          <a:bodyPr/>
          <a:lstStyle>
            <a:lvl1pPr algn="ctr">
              <a:buNone/>
              <a:defRPr>
                <a:solidFill>
                  <a:schemeClr val="accent5">
                    <a:lumMod val="90000"/>
                  </a:schemeClr>
                </a:solidFill>
                <a:latin typeface="+mn-lt"/>
              </a:defRPr>
            </a:lvl1pPr>
          </a:lstStyle>
          <a:p>
            <a:r>
              <a:rPr lang="en-US" dirty="0"/>
              <a:t>picture</a:t>
            </a:r>
          </a:p>
        </p:txBody>
      </p:sp>
      <p:sp>
        <p:nvSpPr>
          <p:cNvPr id="2" name="Title 1">
            <a:extLst>
              <a:ext uri="{FF2B5EF4-FFF2-40B4-BE49-F238E27FC236}">
                <a16:creationId xmlns:a16="http://schemas.microsoft.com/office/drawing/2014/main" id="{FEF44A2A-7969-48CC-B5CE-702F5C6376BF}"/>
              </a:ext>
            </a:extLst>
          </p:cNvPr>
          <p:cNvSpPr>
            <a:spLocks noGrp="1"/>
          </p:cNvSpPr>
          <p:nvPr>
            <p:ph type="title"/>
          </p:nvPr>
        </p:nvSpPr>
        <p:spPr>
          <a:xfrm>
            <a:off x="666113" y="5012463"/>
            <a:ext cx="4664641" cy="653277"/>
          </a:xfrm>
        </p:spPr>
        <p:txBody>
          <a:bodyPr vert="horz" lIns="0" tIns="0" rIns="0" bIns="0" rtlCol="0">
            <a:noAutofit/>
          </a:bodyPr>
          <a:lstStyle>
            <a:lvl1pPr algn="ctr">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endParaRPr lang="en-US" dirty="0"/>
          </a:p>
        </p:txBody>
      </p:sp>
    </p:spTree>
    <p:extLst>
      <p:ext uri="{BB962C8B-B14F-4D97-AF65-F5344CB8AC3E}">
        <p14:creationId xmlns:p14="http://schemas.microsoft.com/office/powerpoint/2010/main" val="2063334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Monday, May 23, 2022</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03915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Monday, May 23, 2022</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27393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hoto">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Picture Placeholder 25" descr="A close up of a coral&#10;&#10;Description automatically generated">
            <a:extLst>
              <a:ext uri="{FF2B5EF4-FFF2-40B4-BE49-F238E27FC236}">
                <a16:creationId xmlns:a16="http://schemas.microsoft.com/office/drawing/2014/main" id="{494EA73B-5244-4C80-99EB-DDE5EDF9EDE5}"/>
              </a:ext>
            </a:extLst>
          </p:cNvPr>
          <p:cNvPicPr>
            <a:picLocks noChangeAspect="1"/>
          </p:cNvPicPr>
          <p:nvPr userDrawn="1"/>
        </p:nvPicPr>
        <p:blipFill rotWithShape="1">
          <a:blip r:embed="rId2">
            <a:duotone>
              <a:schemeClr val="accent1">
                <a:shade val="45000"/>
                <a:satMod val="135000"/>
              </a:schemeClr>
              <a:prstClr val="white"/>
            </a:duotone>
            <a:alphaModFix amt="8000"/>
          </a:blip>
          <a:srcRect t="42935" b="815"/>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AA9CE015-6EB3-4DD0-8826-DCA2711CBE4F}"/>
              </a:ext>
            </a:extLst>
          </p:cNvPr>
          <p:cNvSpPr/>
          <p:nvPr/>
        </p:nvSpPr>
        <p:spPr>
          <a:xfrm>
            <a:off x="848391" y="764153"/>
            <a:ext cx="4664641" cy="5590223"/>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82B1BBD-5D08-4833-9588-FBABF1274F43}"/>
              </a:ext>
            </a:extLst>
          </p:cNvPr>
          <p:cNvSpPr/>
          <p:nvPr userDrawn="1"/>
        </p:nvSpPr>
        <p:spPr>
          <a:xfrm>
            <a:off x="2099538" y="484640"/>
            <a:ext cx="2162346" cy="530045"/>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raphic 3">
            <a:extLst>
              <a:ext uri="{FF2B5EF4-FFF2-40B4-BE49-F238E27FC236}">
                <a16:creationId xmlns:a16="http://schemas.microsoft.com/office/drawing/2014/main" id="{8D4CA70A-5D6E-4779-8014-6C12C593AFCF}"/>
              </a:ext>
            </a:extLst>
          </p:cNvPr>
          <p:cNvSpPr/>
          <p:nvPr userDrawn="1"/>
        </p:nvSpPr>
        <p:spPr>
          <a:xfrm rot="1514662">
            <a:off x="8184917" y="3851221"/>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10" name="Picture Placeholder 4">
            <a:extLst>
              <a:ext uri="{FF2B5EF4-FFF2-40B4-BE49-F238E27FC236}">
                <a16:creationId xmlns:a16="http://schemas.microsoft.com/office/drawing/2014/main" id="{FFF16015-5381-40DF-BF92-F9C4CCB72D0F}"/>
              </a:ext>
            </a:extLst>
          </p:cNvPr>
          <p:cNvSpPr>
            <a:spLocks noGrp="1"/>
          </p:cNvSpPr>
          <p:nvPr>
            <p:ph type="pic" sz="quarter" idx="12" hasCustomPrompt="1"/>
          </p:nvPr>
        </p:nvSpPr>
        <p:spPr>
          <a:xfrm>
            <a:off x="1184904" y="1164507"/>
            <a:ext cx="3992160" cy="4284881"/>
          </a:xfrm>
          <a:solidFill>
            <a:schemeClr val="accent5">
              <a:lumMod val="75000"/>
            </a:schemeClr>
          </a:solidFill>
        </p:spPr>
        <p:txBody>
          <a:bodyPr/>
          <a:lstStyle>
            <a:lvl1pPr algn="ctr">
              <a:buNone/>
              <a:defRPr>
                <a:solidFill>
                  <a:schemeClr val="accent5">
                    <a:lumMod val="75000"/>
                  </a:schemeClr>
                </a:solidFill>
                <a:latin typeface="+mn-lt"/>
              </a:defRPr>
            </a:lvl1pPr>
          </a:lstStyle>
          <a:p>
            <a:r>
              <a:rPr lang="en-US" dirty="0"/>
              <a:t>picture</a:t>
            </a:r>
          </a:p>
        </p:txBody>
      </p:sp>
      <p:sp>
        <p:nvSpPr>
          <p:cNvPr id="3" name="Title 2">
            <a:extLst>
              <a:ext uri="{FF2B5EF4-FFF2-40B4-BE49-F238E27FC236}">
                <a16:creationId xmlns:a16="http://schemas.microsoft.com/office/drawing/2014/main" id="{F3C1C624-86ED-41D8-8323-124CEDD3BFD7}"/>
              </a:ext>
            </a:extLst>
          </p:cNvPr>
          <p:cNvSpPr>
            <a:spLocks noGrp="1"/>
          </p:cNvSpPr>
          <p:nvPr>
            <p:ph type="title"/>
          </p:nvPr>
        </p:nvSpPr>
        <p:spPr>
          <a:xfrm>
            <a:off x="6610937" y="3103417"/>
            <a:ext cx="4514147" cy="811119"/>
          </a:xfrm>
        </p:spPr>
        <p:txBody>
          <a:bodyPr vert="horz" lIns="0" tIns="0" rIns="0" bIns="0" rtlCol="0">
            <a:noAutofit/>
          </a:bodyPr>
          <a:lstStyle>
            <a:lvl1pPr algn="ctr">
              <a:buFont typeface="Arial" panose="020B0604020202020204" pitchFamily="34" charset="0"/>
              <a:buNone/>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endParaRPr lang="en-US" dirty="0"/>
          </a:p>
        </p:txBody>
      </p:sp>
    </p:spTree>
    <p:extLst>
      <p:ext uri="{BB962C8B-B14F-4D97-AF65-F5344CB8AC3E}">
        <p14:creationId xmlns:p14="http://schemas.microsoft.com/office/powerpoint/2010/main" val="70150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hotos">
    <p:bg>
      <p:bgPr>
        <a:solidFill>
          <a:srgbClr val="37463B"/>
        </a:solidFill>
        <a:effectLst/>
      </p:bgPr>
    </p:bg>
    <p:spTree>
      <p:nvGrpSpPr>
        <p:cNvPr id="1" name=""/>
        <p:cNvGrpSpPr/>
        <p:nvPr/>
      </p:nvGrpSpPr>
      <p:grpSpPr>
        <a:xfrm>
          <a:off x="0" y="0"/>
          <a:ext cx="0" cy="0"/>
          <a:chOff x="0" y="0"/>
          <a:chExt cx="0" cy="0"/>
        </a:xfrm>
      </p:grpSpPr>
      <p:pic>
        <p:nvPicPr>
          <p:cNvPr id="4" name="Picture Placeholder 25" descr="A close up of a coral&#10;&#10;Description automatically generated">
            <a:extLst>
              <a:ext uri="{FF2B5EF4-FFF2-40B4-BE49-F238E27FC236}">
                <a16:creationId xmlns:a16="http://schemas.microsoft.com/office/drawing/2014/main" id="{4B0ACBD7-EFB6-4100-A022-0B9A0A88CBEA}"/>
              </a:ext>
            </a:extLst>
          </p:cNvPr>
          <p:cNvPicPr>
            <a:picLocks noChangeAspect="1"/>
          </p:cNvPicPr>
          <p:nvPr userDrawn="1"/>
        </p:nvPicPr>
        <p:blipFill rotWithShape="1">
          <a:blip r:embed="rId2">
            <a:duotone>
              <a:prstClr val="black"/>
              <a:schemeClr val="tx2">
                <a:tint val="45000"/>
                <a:satMod val="400000"/>
              </a:schemeClr>
            </a:duotone>
            <a:alphaModFix amt="5000"/>
          </a:blip>
          <a:srcRect t="30332" b="13926"/>
          <a:stretch/>
        </p:blipFill>
        <p:spPr>
          <a:xfrm>
            <a:off x="-151534" y="0"/>
            <a:ext cx="12302836" cy="6858000"/>
          </a:xfrm>
          <a:prstGeom prst="rect">
            <a:avLst/>
          </a:prstGeom>
        </p:spPr>
      </p:pic>
      <p:sp>
        <p:nvSpPr>
          <p:cNvPr id="2" name="Graphic 11">
            <a:extLst>
              <a:ext uri="{FF2B5EF4-FFF2-40B4-BE49-F238E27FC236}">
                <a16:creationId xmlns:a16="http://schemas.microsoft.com/office/drawing/2014/main" id="{25082345-B677-4FCD-8A8F-A78A42503CCC}"/>
              </a:ext>
            </a:extLst>
          </p:cNvPr>
          <p:cNvSpPr/>
          <p:nvPr/>
        </p:nvSpPr>
        <p:spPr>
          <a:xfrm rot="20388820" flipH="1">
            <a:off x="1491896" y="5646588"/>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3" name="Graphic 6">
            <a:extLst>
              <a:ext uri="{FF2B5EF4-FFF2-40B4-BE49-F238E27FC236}">
                <a16:creationId xmlns:a16="http://schemas.microsoft.com/office/drawing/2014/main" id="{3CB33A04-E7AD-4AC4-88B3-60ED7E9B9566}"/>
              </a:ext>
            </a:extLst>
          </p:cNvPr>
          <p:cNvSpPr/>
          <p:nvPr/>
        </p:nvSpPr>
        <p:spPr>
          <a:xfrm rot="1479909">
            <a:off x="9335388" y="5646587"/>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accent3">
              <a:lumMod val="20000"/>
              <a:lumOff val="80000"/>
            </a:schemeClr>
          </a:solidFill>
          <a:ln w="11257" cap="flat">
            <a:noFill/>
            <a:prstDash val="solid"/>
            <a:miter/>
          </a:ln>
        </p:spPr>
        <p:txBody>
          <a:bodyPr rtlCol="0" anchor="ctr"/>
          <a:lstStyle/>
          <a:p>
            <a:endParaRPr lang="en-US" dirty="0"/>
          </a:p>
        </p:txBody>
      </p:sp>
      <p:sp>
        <p:nvSpPr>
          <p:cNvPr id="23" name="Rectangle 22">
            <a:extLst>
              <a:ext uri="{FF2B5EF4-FFF2-40B4-BE49-F238E27FC236}">
                <a16:creationId xmlns:a16="http://schemas.microsoft.com/office/drawing/2014/main" id="{E976E5A3-E720-491F-80B9-92B94D665167}"/>
              </a:ext>
            </a:extLst>
          </p:cNvPr>
          <p:cNvSpPr/>
          <p:nvPr userDrawn="1"/>
        </p:nvSpPr>
        <p:spPr>
          <a:xfrm>
            <a:off x="524899" y="681630"/>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70D647A-A7D0-4786-B3B1-01ECB0E5CEA2}"/>
              </a:ext>
            </a:extLst>
          </p:cNvPr>
          <p:cNvSpPr/>
          <p:nvPr userDrawn="1"/>
        </p:nvSpPr>
        <p:spPr>
          <a:xfrm>
            <a:off x="1413196" y="333929"/>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96FA808-97EC-4F02-8C56-FE1435B9771D}"/>
              </a:ext>
            </a:extLst>
          </p:cNvPr>
          <p:cNvSpPr/>
          <p:nvPr userDrawn="1"/>
        </p:nvSpPr>
        <p:spPr>
          <a:xfrm>
            <a:off x="4386204" y="681630"/>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E109696-1980-4D2D-B937-02F74014104E}"/>
              </a:ext>
            </a:extLst>
          </p:cNvPr>
          <p:cNvSpPr/>
          <p:nvPr userDrawn="1"/>
        </p:nvSpPr>
        <p:spPr>
          <a:xfrm>
            <a:off x="5274501" y="333929"/>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447A092-9105-4154-A058-8646A83D73E4}"/>
              </a:ext>
            </a:extLst>
          </p:cNvPr>
          <p:cNvSpPr/>
          <p:nvPr userDrawn="1"/>
        </p:nvSpPr>
        <p:spPr>
          <a:xfrm>
            <a:off x="8247514" y="677261"/>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95407C56-9ECE-4F96-9CC0-5AF4992CB676}"/>
              </a:ext>
            </a:extLst>
          </p:cNvPr>
          <p:cNvSpPr/>
          <p:nvPr userDrawn="1"/>
        </p:nvSpPr>
        <p:spPr>
          <a:xfrm>
            <a:off x="9135811" y="329560"/>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48F0D1A6-69DE-433E-821B-4FF1D0640D01}"/>
              </a:ext>
            </a:extLst>
          </p:cNvPr>
          <p:cNvSpPr>
            <a:spLocks noGrp="1"/>
          </p:cNvSpPr>
          <p:nvPr>
            <p:ph type="pic" sz="quarter" idx="10" hasCustomPrompt="1"/>
          </p:nvPr>
        </p:nvSpPr>
        <p:spPr>
          <a:xfrm>
            <a:off x="771015" y="947627"/>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20" name="Picture Placeholder 18">
            <a:extLst>
              <a:ext uri="{FF2B5EF4-FFF2-40B4-BE49-F238E27FC236}">
                <a16:creationId xmlns:a16="http://schemas.microsoft.com/office/drawing/2014/main" id="{5433B204-C104-4815-BF09-872F084D86D9}"/>
              </a:ext>
            </a:extLst>
          </p:cNvPr>
          <p:cNvSpPr>
            <a:spLocks noGrp="1"/>
          </p:cNvSpPr>
          <p:nvPr>
            <p:ph type="pic" sz="quarter" idx="15" hasCustomPrompt="1"/>
          </p:nvPr>
        </p:nvSpPr>
        <p:spPr>
          <a:xfrm>
            <a:off x="4632320" y="947627"/>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21" name="Picture Placeholder 18">
            <a:extLst>
              <a:ext uri="{FF2B5EF4-FFF2-40B4-BE49-F238E27FC236}">
                <a16:creationId xmlns:a16="http://schemas.microsoft.com/office/drawing/2014/main" id="{7E31EC5E-2551-4B7D-90D4-D3B557EA3E79}"/>
              </a:ext>
            </a:extLst>
          </p:cNvPr>
          <p:cNvSpPr>
            <a:spLocks noGrp="1"/>
          </p:cNvSpPr>
          <p:nvPr>
            <p:ph type="pic" sz="quarter" idx="16" hasCustomPrompt="1"/>
          </p:nvPr>
        </p:nvSpPr>
        <p:spPr>
          <a:xfrm>
            <a:off x="8493630" y="943258"/>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5" name="Title 4">
            <a:extLst>
              <a:ext uri="{FF2B5EF4-FFF2-40B4-BE49-F238E27FC236}">
                <a16:creationId xmlns:a16="http://schemas.microsoft.com/office/drawing/2014/main" id="{A8BF323E-9C2D-48E5-BB6B-96419386C7A3}"/>
              </a:ext>
            </a:extLst>
          </p:cNvPr>
          <p:cNvSpPr>
            <a:spLocks noGrp="1"/>
          </p:cNvSpPr>
          <p:nvPr>
            <p:ph type="title"/>
          </p:nvPr>
        </p:nvSpPr>
        <p:spPr>
          <a:xfrm>
            <a:off x="3639067" y="5766800"/>
            <a:ext cx="4721634" cy="676186"/>
          </a:xfrm>
        </p:spPr>
        <p:txBody>
          <a:bodyPr vert="horz" lIns="0" tIns="0" rIns="0" bIns="0" rtlCol="0">
            <a:noAutofit/>
          </a:bodyPr>
          <a:lstStyle>
            <a:lvl1pPr algn="ctr">
              <a:buFont typeface="Arial" panose="020B0604020202020204" pitchFamily="34" charset="0"/>
              <a:buNone/>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endParaRPr lang="en-US" dirty="0"/>
          </a:p>
        </p:txBody>
      </p:sp>
    </p:spTree>
    <p:extLst>
      <p:ext uri="{BB962C8B-B14F-4D97-AF65-F5344CB8AC3E}">
        <p14:creationId xmlns:p14="http://schemas.microsoft.com/office/powerpoint/2010/main" val="2205815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hot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5742E-0B47-444B-8B8B-BB03EAE7FC4B}"/>
              </a:ext>
            </a:extLst>
          </p:cNvPr>
          <p:cNvSpPr/>
          <p:nvPr userDrawn="1"/>
        </p:nvSpPr>
        <p:spPr>
          <a:xfrm>
            <a:off x="0" y="-7732"/>
            <a:ext cx="12191010" cy="68657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rug&#10;&#10;Description automatically generated">
            <a:extLst>
              <a:ext uri="{FF2B5EF4-FFF2-40B4-BE49-F238E27FC236}">
                <a16:creationId xmlns:a16="http://schemas.microsoft.com/office/drawing/2014/main" id="{E4D5090F-2595-49C8-8F31-FCFF302CB39B}"/>
              </a:ext>
            </a:extLst>
          </p:cNvPr>
          <p:cNvPicPr>
            <a:picLocks noChangeAspect="1"/>
          </p:cNvPicPr>
          <p:nvPr userDrawn="1"/>
        </p:nvPicPr>
        <p:blipFill rotWithShape="1">
          <a:blip r:embed="rId2">
            <a:duotone>
              <a:schemeClr val="accent6">
                <a:shade val="45000"/>
                <a:satMod val="135000"/>
              </a:schemeClr>
              <a:prstClr val="white"/>
            </a:duotone>
            <a:alphaModFix amt="5000"/>
          </a:blip>
          <a:srcRect l="3541" r="2143" b="34177"/>
          <a:stretch/>
        </p:blipFill>
        <p:spPr>
          <a:xfrm rot="10800000" flipV="1">
            <a:off x="-7" y="-7646"/>
            <a:ext cx="12191017" cy="5087646"/>
          </a:xfrm>
          <a:prstGeom prst="rect">
            <a:avLst/>
          </a:prstGeom>
        </p:spPr>
      </p:pic>
      <p:sp>
        <p:nvSpPr>
          <p:cNvPr id="40" name="Rectangle 39">
            <a:extLst>
              <a:ext uri="{FF2B5EF4-FFF2-40B4-BE49-F238E27FC236}">
                <a16:creationId xmlns:a16="http://schemas.microsoft.com/office/drawing/2014/main" id="{7A53ABB2-D679-4B08-8670-374EBC192A70}"/>
              </a:ext>
            </a:extLst>
          </p:cNvPr>
          <p:cNvSpPr/>
          <p:nvPr userDrawn="1"/>
        </p:nvSpPr>
        <p:spPr>
          <a:xfrm>
            <a:off x="539327" y="3406762"/>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B8FA6E14-528F-4D1D-8DED-CC55E7F4D15A}"/>
              </a:ext>
            </a:extLst>
          </p:cNvPr>
          <p:cNvSpPr/>
          <p:nvPr userDrawn="1"/>
        </p:nvSpPr>
        <p:spPr>
          <a:xfrm>
            <a:off x="1140392" y="3093039"/>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C76D0D81-7898-4FD0-B5CB-91DC005C6CD8}"/>
              </a:ext>
            </a:extLst>
          </p:cNvPr>
          <p:cNvSpPr/>
          <p:nvPr/>
        </p:nvSpPr>
        <p:spPr>
          <a:xfrm>
            <a:off x="3336321" y="3406762"/>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97715DBE-F5C3-4046-BFEF-BC9F50A9DAE1}"/>
              </a:ext>
            </a:extLst>
          </p:cNvPr>
          <p:cNvSpPr/>
          <p:nvPr userDrawn="1"/>
        </p:nvSpPr>
        <p:spPr>
          <a:xfrm>
            <a:off x="3937386" y="3093039"/>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070D90CF-903F-438D-B2DC-69E7F8BE88A1}"/>
              </a:ext>
            </a:extLst>
          </p:cNvPr>
          <p:cNvSpPr/>
          <p:nvPr userDrawn="1"/>
        </p:nvSpPr>
        <p:spPr>
          <a:xfrm>
            <a:off x="6133415" y="3393059"/>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B96F7532-1DBF-4548-BD12-CFF9D1595916}"/>
              </a:ext>
            </a:extLst>
          </p:cNvPr>
          <p:cNvSpPr/>
          <p:nvPr userDrawn="1"/>
        </p:nvSpPr>
        <p:spPr>
          <a:xfrm>
            <a:off x="6734480" y="3079336"/>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542E3DD0-50DC-45B6-8B27-EE9F633A9A80}"/>
              </a:ext>
            </a:extLst>
          </p:cNvPr>
          <p:cNvSpPr/>
          <p:nvPr/>
        </p:nvSpPr>
        <p:spPr>
          <a:xfrm>
            <a:off x="8928137" y="3393143"/>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49F0792B-F250-4A87-B672-10CD1FF7DB06}"/>
              </a:ext>
            </a:extLst>
          </p:cNvPr>
          <p:cNvSpPr/>
          <p:nvPr userDrawn="1"/>
        </p:nvSpPr>
        <p:spPr>
          <a:xfrm>
            <a:off x="9529202" y="3079420"/>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694DB7F-A747-40DE-96EF-1D82762E6F21}"/>
              </a:ext>
            </a:extLst>
          </p:cNvPr>
          <p:cNvSpPr/>
          <p:nvPr userDrawn="1"/>
        </p:nvSpPr>
        <p:spPr>
          <a:xfrm>
            <a:off x="285565" y="285566"/>
            <a:ext cx="11620870"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15">
            <a:extLst>
              <a:ext uri="{FF2B5EF4-FFF2-40B4-BE49-F238E27FC236}">
                <a16:creationId xmlns:a16="http://schemas.microsoft.com/office/drawing/2014/main" id="{A4F23455-1CA2-484A-A539-C13F39C102E4}"/>
              </a:ext>
            </a:extLst>
          </p:cNvPr>
          <p:cNvSpPr>
            <a:spLocks noGrp="1"/>
          </p:cNvSpPr>
          <p:nvPr>
            <p:ph type="body" sz="quarter" idx="15" hasCustomPrompt="1"/>
          </p:nvPr>
        </p:nvSpPr>
        <p:spPr>
          <a:xfrm>
            <a:off x="4785707" y="743985"/>
            <a:ext cx="1039006" cy="368878"/>
          </a:xfrm>
        </p:spPr>
        <p:txBody>
          <a:bodyPr/>
          <a:lstStyle>
            <a:lvl1pPr algn="r">
              <a:buFontTx/>
              <a:buNone/>
              <a:defRPr sz="2400" i="1">
                <a:solidFill>
                  <a:schemeClr val="accent3">
                    <a:lumMod val="20000"/>
                    <a:lumOff val="80000"/>
                  </a:schemeClr>
                </a:solidFill>
                <a:latin typeface="+mn-lt"/>
              </a:defRPr>
            </a:lvl1pPr>
          </a:lstStyle>
          <a:p>
            <a:pPr lvl="0"/>
            <a:r>
              <a:rPr lang="en-US" dirty="0"/>
              <a:t>subtitle</a:t>
            </a:r>
          </a:p>
        </p:txBody>
      </p:sp>
      <p:sp>
        <p:nvSpPr>
          <p:cNvPr id="4" name="Graphic 21">
            <a:extLst>
              <a:ext uri="{FF2B5EF4-FFF2-40B4-BE49-F238E27FC236}">
                <a16:creationId xmlns:a16="http://schemas.microsoft.com/office/drawing/2014/main" id="{02AF6E82-BA59-498B-9E11-F1E1BEA76522}"/>
              </a:ext>
            </a:extLst>
          </p:cNvPr>
          <p:cNvSpPr/>
          <p:nvPr/>
        </p:nvSpPr>
        <p:spPr>
          <a:xfrm rot="1600662">
            <a:off x="5546311" y="2233118"/>
            <a:ext cx="1100563" cy="563350"/>
          </a:xfrm>
          <a:custGeom>
            <a:avLst/>
            <a:gdLst>
              <a:gd name="connsiteX0" fmla="*/ 1100560 w 1100563"/>
              <a:gd name="connsiteY0" fmla="*/ 57532 h 563350"/>
              <a:gd name="connsiteX1" fmla="*/ 1083745 w 1100563"/>
              <a:gd name="connsiteY1" fmla="*/ 74346 h 563350"/>
              <a:gd name="connsiteX2" fmla="*/ 1087472 w 1100563"/>
              <a:gd name="connsiteY2" fmla="*/ 83617 h 563350"/>
              <a:gd name="connsiteX3" fmla="*/ 1085654 w 1100563"/>
              <a:gd name="connsiteY3" fmla="*/ 86707 h 563350"/>
              <a:gd name="connsiteX4" fmla="*/ 1005400 w 1100563"/>
              <a:gd name="connsiteY4" fmla="*/ 138695 h 563350"/>
              <a:gd name="connsiteX5" fmla="*/ 946686 w 1100563"/>
              <a:gd name="connsiteY5" fmla="*/ 164780 h 563350"/>
              <a:gd name="connsiteX6" fmla="*/ 879429 w 1100563"/>
              <a:gd name="connsiteY6" fmla="*/ 192955 h 563350"/>
              <a:gd name="connsiteX7" fmla="*/ 853163 w 1100563"/>
              <a:gd name="connsiteY7" fmla="*/ 203407 h 563350"/>
              <a:gd name="connsiteX8" fmla="*/ 902969 w 1100563"/>
              <a:gd name="connsiteY8" fmla="*/ 207588 h 563350"/>
              <a:gd name="connsiteX9" fmla="*/ 950776 w 1100563"/>
              <a:gd name="connsiteY9" fmla="*/ 198136 h 563350"/>
              <a:gd name="connsiteX10" fmla="*/ 952140 w 1100563"/>
              <a:gd name="connsiteY10" fmla="*/ 201862 h 563350"/>
              <a:gd name="connsiteX11" fmla="*/ 941688 w 1100563"/>
              <a:gd name="connsiteY11" fmla="*/ 212496 h 563350"/>
              <a:gd name="connsiteX12" fmla="*/ 984587 w 1100563"/>
              <a:gd name="connsiteY12" fmla="*/ 235763 h 563350"/>
              <a:gd name="connsiteX13" fmla="*/ 983587 w 1100563"/>
              <a:gd name="connsiteY13" fmla="*/ 239308 h 563350"/>
              <a:gd name="connsiteX14" fmla="*/ 973226 w 1100563"/>
              <a:gd name="connsiteY14" fmla="*/ 238490 h 563350"/>
              <a:gd name="connsiteX15" fmla="*/ 920602 w 1100563"/>
              <a:gd name="connsiteY15" fmla="*/ 227038 h 563350"/>
              <a:gd name="connsiteX16" fmla="*/ 840893 w 1100563"/>
              <a:gd name="connsiteY16" fmla="*/ 227038 h 563350"/>
              <a:gd name="connsiteX17" fmla="*/ 839166 w 1100563"/>
              <a:gd name="connsiteY17" fmla="*/ 227311 h 563350"/>
              <a:gd name="connsiteX18" fmla="*/ 733918 w 1100563"/>
              <a:gd name="connsiteY18" fmla="*/ 267665 h 563350"/>
              <a:gd name="connsiteX19" fmla="*/ 717649 w 1100563"/>
              <a:gd name="connsiteY19" fmla="*/ 285206 h 563350"/>
              <a:gd name="connsiteX20" fmla="*/ 699744 w 1100563"/>
              <a:gd name="connsiteY20" fmla="*/ 315108 h 563350"/>
              <a:gd name="connsiteX21" fmla="*/ 656936 w 1100563"/>
              <a:gd name="connsiteY21" fmla="*/ 351373 h 563350"/>
              <a:gd name="connsiteX22" fmla="*/ 580863 w 1100563"/>
              <a:gd name="connsiteY22" fmla="*/ 394726 h 563350"/>
              <a:gd name="connsiteX23" fmla="*/ 613855 w 1100563"/>
              <a:gd name="connsiteY23" fmla="*/ 397998 h 563350"/>
              <a:gd name="connsiteX24" fmla="*/ 707197 w 1100563"/>
              <a:gd name="connsiteY24" fmla="*/ 364279 h 563350"/>
              <a:gd name="connsiteX25" fmla="*/ 777362 w 1100563"/>
              <a:gd name="connsiteY25" fmla="*/ 359462 h 563350"/>
              <a:gd name="connsiteX26" fmla="*/ 786451 w 1100563"/>
              <a:gd name="connsiteY26" fmla="*/ 367369 h 563350"/>
              <a:gd name="connsiteX27" fmla="*/ 775544 w 1100563"/>
              <a:gd name="connsiteY27" fmla="*/ 369278 h 563350"/>
              <a:gd name="connsiteX28" fmla="*/ 730100 w 1100563"/>
              <a:gd name="connsiteY28" fmla="*/ 377639 h 563350"/>
              <a:gd name="connsiteX29" fmla="*/ 626943 w 1100563"/>
              <a:gd name="connsiteY29" fmla="*/ 419175 h 563350"/>
              <a:gd name="connsiteX30" fmla="*/ 603130 w 1100563"/>
              <a:gd name="connsiteY30" fmla="*/ 422356 h 563350"/>
              <a:gd name="connsiteX31" fmla="*/ 528238 w 1100563"/>
              <a:gd name="connsiteY31" fmla="*/ 440897 h 563350"/>
              <a:gd name="connsiteX32" fmla="*/ 457982 w 1100563"/>
              <a:gd name="connsiteY32" fmla="*/ 479434 h 563350"/>
              <a:gd name="connsiteX33" fmla="*/ 417537 w 1100563"/>
              <a:gd name="connsiteY33" fmla="*/ 483524 h 563350"/>
              <a:gd name="connsiteX34" fmla="*/ 376274 w 1100563"/>
              <a:gd name="connsiteY34" fmla="*/ 478070 h 563350"/>
              <a:gd name="connsiteX35" fmla="*/ 364549 w 1100563"/>
              <a:gd name="connsiteY35" fmla="*/ 476525 h 563350"/>
              <a:gd name="connsiteX36" fmla="*/ 328012 w 1100563"/>
              <a:gd name="connsiteY36" fmla="*/ 480524 h 563350"/>
              <a:gd name="connsiteX37" fmla="*/ 206859 w 1100563"/>
              <a:gd name="connsiteY37" fmla="*/ 545509 h 563350"/>
              <a:gd name="connsiteX38" fmla="*/ 165232 w 1100563"/>
              <a:gd name="connsiteY38" fmla="*/ 557052 h 563350"/>
              <a:gd name="connsiteX39" fmla="*/ 95612 w 1100563"/>
              <a:gd name="connsiteY39" fmla="*/ 560233 h 563350"/>
              <a:gd name="connsiteX40" fmla="*/ 68164 w 1100563"/>
              <a:gd name="connsiteY40" fmla="*/ 563051 h 563350"/>
              <a:gd name="connsiteX41" fmla="*/ 49713 w 1100563"/>
              <a:gd name="connsiteY41" fmla="*/ 561596 h 563350"/>
              <a:gd name="connsiteX42" fmla="*/ 19175 w 1100563"/>
              <a:gd name="connsiteY42" fmla="*/ 545146 h 563350"/>
              <a:gd name="connsiteX43" fmla="*/ 270 w 1100563"/>
              <a:gd name="connsiteY43" fmla="*/ 513153 h 563350"/>
              <a:gd name="connsiteX44" fmla="*/ 10813 w 1100563"/>
              <a:gd name="connsiteY44" fmla="*/ 499156 h 563350"/>
              <a:gd name="connsiteX45" fmla="*/ 125241 w 1100563"/>
              <a:gd name="connsiteY45" fmla="*/ 503428 h 563350"/>
              <a:gd name="connsiteX46" fmla="*/ 245395 w 1100563"/>
              <a:gd name="connsiteY46" fmla="*/ 476162 h 563350"/>
              <a:gd name="connsiteX47" fmla="*/ 309562 w 1100563"/>
              <a:gd name="connsiteY47" fmla="*/ 434081 h 563350"/>
              <a:gd name="connsiteX48" fmla="*/ 325649 w 1100563"/>
              <a:gd name="connsiteY48" fmla="*/ 416630 h 563350"/>
              <a:gd name="connsiteX49" fmla="*/ 339919 w 1100563"/>
              <a:gd name="connsiteY49" fmla="*/ 402452 h 563350"/>
              <a:gd name="connsiteX50" fmla="*/ 374820 w 1100563"/>
              <a:gd name="connsiteY50" fmla="*/ 386728 h 563350"/>
              <a:gd name="connsiteX51" fmla="*/ 389634 w 1100563"/>
              <a:gd name="connsiteY51" fmla="*/ 381911 h 563350"/>
              <a:gd name="connsiteX52" fmla="*/ 431988 w 1100563"/>
              <a:gd name="connsiteY52" fmla="*/ 341739 h 563350"/>
              <a:gd name="connsiteX53" fmla="*/ 445076 w 1100563"/>
              <a:gd name="connsiteY53" fmla="*/ 319562 h 563350"/>
              <a:gd name="connsiteX54" fmla="*/ 456164 w 1100563"/>
              <a:gd name="connsiteY54" fmla="*/ 302475 h 563350"/>
              <a:gd name="connsiteX55" fmla="*/ 462163 w 1100563"/>
              <a:gd name="connsiteY55" fmla="*/ 310110 h 563350"/>
              <a:gd name="connsiteX56" fmla="*/ 452347 w 1100563"/>
              <a:gd name="connsiteY56" fmla="*/ 324470 h 563350"/>
              <a:gd name="connsiteX57" fmla="*/ 451529 w 1100563"/>
              <a:gd name="connsiteY57" fmla="*/ 349828 h 563350"/>
              <a:gd name="connsiteX58" fmla="*/ 464799 w 1100563"/>
              <a:gd name="connsiteY58" fmla="*/ 339466 h 563350"/>
              <a:gd name="connsiteX59" fmla="*/ 479522 w 1100563"/>
              <a:gd name="connsiteY59" fmla="*/ 331559 h 563350"/>
              <a:gd name="connsiteX60" fmla="*/ 474251 w 1100563"/>
              <a:gd name="connsiteY60" fmla="*/ 345283 h 563350"/>
              <a:gd name="connsiteX61" fmla="*/ 386362 w 1100563"/>
              <a:gd name="connsiteY61" fmla="*/ 415994 h 563350"/>
              <a:gd name="connsiteX62" fmla="*/ 384363 w 1100563"/>
              <a:gd name="connsiteY62" fmla="*/ 420357 h 563350"/>
              <a:gd name="connsiteX63" fmla="*/ 511606 w 1100563"/>
              <a:gd name="connsiteY63" fmla="*/ 400089 h 563350"/>
              <a:gd name="connsiteX64" fmla="*/ 532965 w 1100563"/>
              <a:gd name="connsiteY64" fmla="*/ 377639 h 563350"/>
              <a:gd name="connsiteX65" fmla="*/ 540690 w 1100563"/>
              <a:gd name="connsiteY65" fmla="*/ 373731 h 563350"/>
              <a:gd name="connsiteX66" fmla="*/ 643848 w 1100563"/>
              <a:gd name="connsiteY66" fmla="*/ 319289 h 563350"/>
              <a:gd name="connsiteX67" fmla="*/ 682293 w 1100563"/>
              <a:gd name="connsiteY67" fmla="*/ 281116 h 563350"/>
              <a:gd name="connsiteX68" fmla="*/ 690382 w 1100563"/>
              <a:gd name="connsiteY68" fmla="*/ 267756 h 563350"/>
              <a:gd name="connsiteX69" fmla="*/ 767546 w 1100563"/>
              <a:gd name="connsiteY69" fmla="*/ 207497 h 563350"/>
              <a:gd name="connsiteX70" fmla="*/ 853435 w 1100563"/>
              <a:gd name="connsiteY70" fmla="*/ 180503 h 563350"/>
              <a:gd name="connsiteX71" fmla="*/ 897243 w 1100563"/>
              <a:gd name="connsiteY71" fmla="*/ 156691 h 563350"/>
              <a:gd name="connsiteX72" fmla="*/ 953685 w 1100563"/>
              <a:gd name="connsiteY72" fmla="*/ 99795 h 563350"/>
              <a:gd name="connsiteX73" fmla="*/ 963137 w 1100563"/>
              <a:gd name="connsiteY73" fmla="*/ 87434 h 563350"/>
              <a:gd name="connsiteX74" fmla="*/ 984678 w 1100563"/>
              <a:gd name="connsiteY74" fmla="*/ 26903 h 563350"/>
              <a:gd name="connsiteX75" fmla="*/ 983223 w 1100563"/>
              <a:gd name="connsiteY75" fmla="*/ 13633 h 563350"/>
              <a:gd name="connsiteX76" fmla="*/ 984132 w 1100563"/>
              <a:gd name="connsiteY76" fmla="*/ 0 h 563350"/>
              <a:gd name="connsiteX77" fmla="*/ 997856 w 1100563"/>
              <a:gd name="connsiteY77" fmla="*/ 21268 h 563350"/>
              <a:gd name="connsiteX78" fmla="*/ 1029758 w 1100563"/>
              <a:gd name="connsiteY78" fmla="*/ 6817 h 563350"/>
              <a:gd name="connsiteX79" fmla="*/ 1026759 w 1100563"/>
              <a:gd name="connsiteY79" fmla="*/ 11088 h 563350"/>
              <a:gd name="connsiteX80" fmla="*/ 986314 w 1100563"/>
              <a:gd name="connsiteY80" fmla="*/ 69984 h 563350"/>
              <a:gd name="connsiteX81" fmla="*/ 978134 w 1100563"/>
              <a:gd name="connsiteY81" fmla="*/ 87162 h 563350"/>
              <a:gd name="connsiteX82" fmla="*/ 947504 w 1100563"/>
              <a:gd name="connsiteY82" fmla="*/ 135968 h 563350"/>
              <a:gd name="connsiteX83" fmla="*/ 967772 w 1100563"/>
              <a:gd name="connsiteY83" fmla="*/ 137059 h 563350"/>
              <a:gd name="connsiteX84" fmla="*/ 1024396 w 1100563"/>
              <a:gd name="connsiteY84" fmla="*/ 114610 h 563350"/>
              <a:gd name="connsiteX85" fmla="*/ 1038483 w 1100563"/>
              <a:gd name="connsiteY85" fmla="*/ 102249 h 563350"/>
              <a:gd name="connsiteX86" fmla="*/ 1072839 w 1100563"/>
              <a:gd name="connsiteY86" fmla="*/ 67711 h 563350"/>
              <a:gd name="connsiteX87" fmla="*/ 1100560 w 1100563"/>
              <a:gd name="connsiteY87" fmla="*/ 57532 h 5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00563" h="563350">
                <a:moveTo>
                  <a:pt x="1100560" y="57532"/>
                </a:moveTo>
                <a:cubicBezTo>
                  <a:pt x="1100832" y="68802"/>
                  <a:pt x="1087199" y="65258"/>
                  <a:pt x="1083745" y="74346"/>
                </a:cubicBezTo>
                <a:cubicBezTo>
                  <a:pt x="1084654" y="76709"/>
                  <a:pt x="1086109" y="80254"/>
                  <a:pt x="1087472" y="83617"/>
                </a:cubicBezTo>
                <a:cubicBezTo>
                  <a:pt x="1086745" y="84889"/>
                  <a:pt x="1086472" y="86162"/>
                  <a:pt x="1085654" y="86707"/>
                </a:cubicBezTo>
                <a:cubicBezTo>
                  <a:pt x="1059024" y="104248"/>
                  <a:pt x="1032939" y="122790"/>
                  <a:pt x="1005400" y="138695"/>
                </a:cubicBezTo>
                <a:cubicBezTo>
                  <a:pt x="986950" y="149329"/>
                  <a:pt x="966409" y="156418"/>
                  <a:pt x="946686" y="164780"/>
                </a:cubicBezTo>
                <a:cubicBezTo>
                  <a:pt x="924328" y="174323"/>
                  <a:pt x="901879" y="183594"/>
                  <a:pt x="879429" y="192955"/>
                </a:cubicBezTo>
                <a:cubicBezTo>
                  <a:pt x="870977" y="196500"/>
                  <a:pt x="862433" y="199681"/>
                  <a:pt x="853163" y="203407"/>
                </a:cubicBezTo>
                <a:cubicBezTo>
                  <a:pt x="870431" y="204680"/>
                  <a:pt x="887064" y="204134"/>
                  <a:pt x="902969" y="207588"/>
                </a:cubicBezTo>
                <a:cubicBezTo>
                  <a:pt x="920511" y="211405"/>
                  <a:pt x="934417" y="197954"/>
                  <a:pt x="950776" y="198136"/>
                </a:cubicBezTo>
                <a:cubicBezTo>
                  <a:pt x="951231" y="199408"/>
                  <a:pt x="951685" y="200590"/>
                  <a:pt x="952140" y="201862"/>
                </a:cubicBezTo>
                <a:cubicBezTo>
                  <a:pt x="948868" y="205225"/>
                  <a:pt x="945596" y="208497"/>
                  <a:pt x="941688" y="212496"/>
                </a:cubicBezTo>
                <a:cubicBezTo>
                  <a:pt x="956139" y="220403"/>
                  <a:pt x="970317" y="228038"/>
                  <a:pt x="984587" y="235763"/>
                </a:cubicBezTo>
                <a:cubicBezTo>
                  <a:pt x="984223" y="236945"/>
                  <a:pt x="983950" y="238126"/>
                  <a:pt x="983587" y="239308"/>
                </a:cubicBezTo>
                <a:cubicBezTo>
                  <a:pt x="980133" y="239035"/>
                  <a:pt x="976589" y="239217"/>
                  <a:pt x="973226" y="238490"/>
                </a:cubicBezTo>
                <a:cubicBezTo>
                  <a:pt x="955684" y="234673"/>
                  <a:pt x="938325" y="228310"/>
                  <a:pt x="920602" y="227038"/>
                </a:cubicBezTo>
                <a:cubicBezTo>
                  <a:pt x="894153" y="225220"/>
                  <a:pt x="867523" y="226856"/>
                  <a:pt x="840893" y="227038"/>
                </a:cubicBezTo>
                <a:cubicBezTo>
                  <a:pt x="840348" y="227038"/>
                  <a:pt x="839711" y="227311"/>
                  <a:pt x="839166" y="227311"/>
                </a:cubicBezTo>
                <a:cubicBezTo>
                  <a:pt x="797539" y="223493"/>
                  <a:pt x="767001" y="249396"/>
                  <a:pt x="733918" y="267665"/>
                </a:cubicBezTo>
                <a:cubicBezTo>
                  <a:pt x="727283" y="271300"/>
                  <a:pt x="722193" y="278662"/>
                  <a:pt x="717649" y="285206"/>
                </a:cubicBezTo>
                <a:cubicBezTo>
                  <a:pt x="711105" y="294749"/>
                  <a:pt x="705743" y="305111"/>
                  <a:pt x="699744" y="315108"/>
                </a:cubicBezTo>
                <a:cubicBezTo>
                  <a:pt x="689474" y="331923"/>
                  <a:pt x="675568" y="343011"/>
                  <a:pt x="656936" y="351373"/>
                </a:cubicBezTo>
                <a:cubicBezTo>
                  <a:pt x="631396" y="362734"/>
                  <a:pt x="608038" y="378912"/>
                  <a:pt x="580863" y="394726"/>
                </a:cubicBezTo>
                <a:cubicBezTo>
                  <a:pt x="594041" y="400270"/>
                  <a:pt x="604130" y="401452"/>
                  <a:pt x="613855" y="397998"/>
                </a:cubicBezTo>
                <a:cubicBezTo>
                  <a:pt x="645120" y="387092"/>
                  <a:pt x="676113" y="375640"/>
                  <a:pt x="707197" y="364279"/>
                </a:cubicBezTo>
                <a:cubicBezTo>
                  <a:pt x="730191" y="355826"/>
                  <a:pt x="753550" y="353281"/>
                  <a:pt x="777362" y="359462"/>
                </a:cubicBezTo>
                <a:cubicBezTo>
                  <a:pt x="780725" y="360371"/>
                  <a:pt x="783724" y="362643"/>
                  <a:pt x="786451" y="367369"/>
                </a:cubicBezTo>
                <a:cubicBezTo>
                  <a:pt x="782816" y="368096"/>
                  <a:pt x="778907" y="370005"/>
                  <a:pt x="775544" y="369278"/>
                </a:cubicBezTo>
                <a:cubicBezTo>
                  <a:pt x="759094" y="365733"/>
                  <a:pt x="744643" y="371822"/>
                  <a:pt x="730100" y="377639"/>
                </a:cubicBezTo>
                <a:cubicBezTo>
                  <a:pt x="695654" y="391454"/>
                  <a:pt x="661480" y="405815"/>
                  <a:pt x="626943" y="419175"/>
                </a:cubicBezTo>
                <a:cubicBezTo>
                  <a:pt x="619672" y="421993"/>
                  <a:pt x="611037" y="422992"/>
                  <a:pt x="603130" y="422356"/>
                </a:cubicBezTo>
                <a:cubicBezTo>
                  <a:pt x="575955" y="420357"/>
                  <a:pt x="551597" y="428173"/>
                  <a:pt x="528238" y="440897"/>
                </a:cubicBezTo>
                <a:cubicBezTo>
                  <a:pt x="504789" y="453712"/>
                  <a:pt x="481158" y="466164"/>
                  <a:pt x="457982" y="479434"/>
                </a:cubicBezTo>
                <a:cubicBezTo>
                  <a:pt x="444803" y="487068"/>
                  <a:pt x="431624" y="486159"/>
                  <a:pt x="417537" y="483524"/>
                </a:cubicBezTo>
                <a:cubicBezTo>
                  <a:pt x="403904" y="480979"/>
                  <a:pt x="390089" y="479797"/>
                  <a:pt x="376274" y="478070"/>
                </a:cubicBezTo>
                <a:cubicBezTo>
                  <a:pt x="372366" y="477616"/>
                  <a:pt x="367912" y="478161"/>
                  <a:pt x="364549" y="476525"/>
                </a:cubicBezTo>
                <a:cubicBezTo>
                  <a:pt x="351370" y="470436"/>
                  <a:pt x="339646" y="474253"/>
                  <a:pt x="328012" y="480524"/>
                </a:cubicBezTo>
                <a:cubicBezTo>
                  <a:pt x="287658" y="502247"/>
                  <a:pt x="247667" y="524787"/>
                  <a:pt x="206859" y="545509"/>
                </a:cubicBezTo>
                <a:cubicBezTo>
                  <a:pt x="194225" y="551871"/>
                  <a:pt x="179410" y="555507"/>
                  <a:pt x="165232" y="557052"/>
                </a:cubicBezTo>
                <a:cubicBezTo>
                  <a:pt x="142146" y="559506"/>
                  <a:pt x="118788" y="559052"/>
                  <a:pt x="95612" y="560233"/>
                </a:cubicBezTo>
                <a:cubicBezTo>
                  <a:pt x="86432" y="560688"/>
                  <a:pt x="77343" y="562596"/>
                  <a:pt x="68164" y="563051"/>
                </a:cubicBezTo>
                <a:cubicBezTo>
                  <a:pt x="61983" y="563414"/>
                  <a:pt x="55167" y="563869"/>
                  <a:pt x="49713" y="561596"/>
                </a:cubicBezTo>
                <a:cubicBezTo>
                  <a:pt x="39079" y="557143"/>
                  <a:pt x="28809" y="551417"/>
                  <a:pt x="19175" y="545146"/>
                </a:cubicBezTo>
                <a:cubicBezTo>
                  <a:pt x="7814" y="537784"/>
                  <a:pt x="1906" y="526514"/>
                  <a:pt x="270" y="513153"/>
                </a:cubicBezTo>
                <a:cubicBezTo>
                  <a:pt x="-911" y="503519"/>
                  <a:pt x="1634" y="500429"/>
                  <a:pt x="10813" y="499156"/>
                </a:cubicBezTo>
                <a:cubicBezTo>
                  <a:pt x="49168" y="493612"/>
                  <a:pt x="87886" y="495521"/>
                  <a:pt x="125241" y="503428"/>
                </a:cubicBezTo>
                <a:cubicBezTo>
                  <a:pt x="170685" y="513062"/>
                  <a:pt x="208767" y="500156"/>
                  <a:pt x="245395" y="476162"/>
                </a:cubicBezTo>
                <a:cubicBezTo>
                  <a:pt x="266754" y="462165"/>
                  <a:pt x="287840" y="447532"/>
                  <a:pt x="309562" y="434081"/>
                </a:cubicBezTo>
                <a:cubicBezTo>
                  <a:pt x="316924" y="429536"/>
                  <a:pt x="322741" y="424356"/>
                  <a:pt x="325649" y="416630"/>
                </a:cubicBezTo>
                <a:cubicBezTo>
                  <a:pt x="328376" y="409359"/>
                  <a:pt x="333102" y="405360"/>
                  <a:pt x="339919" y="402452"/>
                </a:cubicBezTo>
                <a:cubicBezTo>
                  <a:pt x="351643" y="397362"/>
                  <a:pt x="363095" y="391818"/>
                  <a:pt x="374820" y="386728"/>
                </a:cubicBezTo>
                <a:cubicBezTo>
                  <a:pt x="379546" y="384638"/>
                  <a:pt x="384545" y="382820"/>
                  <a:pt x="389634" y="381911"/>
                </a:cubicBezTo>
                <a:cubicBezTo>
                  <a:pt x="409630" y="378185"/>
                  <a:pt x="425808" y="362007"/>
                  <a:pt x="431988" y="341739"/>
                </a:cubicBezTo>
                <a:cubicBezTo>
                  <a:pt x="434442" y="333740"/>
                  <a:pt x="440532" y="326833"/>
                  <a:pt x="445076" y="319562"/>
                </a:cubicBezTo>
                <a:cubicBezTo>
                  <a:pt x="448711" y="313654"/>
                  <a:pt x="452620" y="307928"/>
                  <a:pt x="456164" y="302475"/>
                </a:cubicBezTo>
                <a:cubicBezTo>
                  <a:pt x="462345" y="302566"/>
                  <a:pt x="464799" y="305111"/>
                  <a:pt x="462163" y="310110"/>
                </a:cubicBezTo>
                <a:cubicBezTo>
                  <a:pt x="459436" y="315199"/>
                  <a:pt x="455528" y="319653"/>
                  <a:pt x="452347" y="324470"/>
                </a:cubicBezTo>
                <a:cubicBezTo>
                  <a:pt x="447166" y="332286"/>
                  <a:pt x="445530" y="340375"/>
                  <a:pt x="451529" y="349828"/>
                </a:cubicBezTo>
                <a:cubicBezTo>
                  <a:pt x="455982" y="346283"/>
                  <a:pt x="460163" y="342466"/>
                  <a:pt x="464799" y="339466"/>
                </a:cubicBezTo>
                <a:cubicBezTo>
                  <a:pt x="469343" y="336467"/>
                  <a:pt x="474433" y="334286"/>
                  <a:pt x="479522" y="331559"/>
                </a:cubicBezTo>
                <a:cubicBezTo>
                  <a:pt x="483976" y="340284"/>
                  <a:pt x="478159" y="342102"/>
                  <a:pt x="474251" y="345283"/>
                </a:cubicBezTo>
                <a:cubicBezTo>
                  <a:pt x="445258" y="369278"/>
                  <a:pt x="412538" y="388637"/>
                  <a:pt x="386362" y="415994"/>
                </a:cubicBezTo>
                <a:cubicBezTo>
                  <a:pt x="385272" y="417085"/>
                  <a:pt x="384999" y="418993"/>
                  <a:pt x="384363" y="420357"/>
                </a:cubicBezTo>
                <a:cubicBezTo>
                  <a:pt x="430988" y="443987"/>
                  <a:pt x="471979" y="430718"/>
                  <a:pt x="511606" y="400089"/>
                </a:cubicBezTo>
                <a:cubicBezTo>
                  <a:pt x="511061" y="387728"/>
                  <a:pt x="519331" y="380457"/>
                  <a:pt x="532965" y="377639"/>
                </a:cubicBezTo>
                <a:cubicBezTo>
                  <a:pt x="535691" y="377094"/>
                  <a:pt x="538418" y="375458"/>
                  <a:pt x="540690" y="373731"/>
                </a:cubicBezTo>
                <a:cubicBezTo>
                  <a:pt x="572592" y="350827"/>
                  <a:pt x="609038" y="336649"/>
                  <a:pt x="643848" y="319289"/>
                </a:cubicBezTo>
                <a:cubicBezTo>
                  <a:pt x="660571" y="310928"/>
                  <a:pt x="676113" y="300748"/>
                  <a:pt x="682293" y="281116"/>
                </a:cubicBezTo>
                <a:cubicBezTo>
                  <a:pt x="683839" y="276299"/>
                  <a:pt x="687020" y="271755"/>
                  <a:pt x="690382" y="267756"/>
                </a:cubicBezTo>
                <a:cubicBezTo>
                  <a:pt x="711923" y="242398"/>
                  <a:pt x="736372" y="221766"/>
                  <a:pt x="767546" y="207497"/>
                </a:cubicBezTo>
                <a:cubicBezTo>
                  <a:pt x="795449" y="194773"/>
                  <a:pt x="824260" y="187684"/>
                  <a:pt x="853435" y="180503"/>
                </a:cubicBezTo>
                <a:cubicBezTo>
                  <a:pt x="869977" y="176504"/>
                  <a:pt x="884974" y="169415"/>
                  <a:pt x="897243" y="156691"/>
                </a:cubicBezTo>
                <a:cubicBezTo>
                  <a:pt x="915785" y="137423"/>
                  <a:pt x="934962" y="118881"/>
                  <a:pt x="953685" y="99795"/>
                </a:cubicBezTo>
                <a:cubicBezTo>
                  <a:pt x="957320" y="96069"/>
                  <a:pt x="961319" y="92069"/>
                  <a:pt x="963137" y="87434"/>
                </a:cubicBezTo>
                <a:cubicBezTo>
                  <a:pt x="970772" y="67439"/>
                  <a:pt x="978043" y="47262"/>
                  <a:pt x="984678" y="26903"/>
                </a:cubicBezTo>
                <a:cubicBezTo>
                  <a:pt x="985950" y="23086"/>
                  <a:pt x="983496" y="18087"/>
                  <a:pt x="983223" y="13633"/>
                </a:cubicBezTo>
                <a:cubicBezTo>
                  <a:pt x="983042" y="10634"/>
                  <a:pt x="983587" y="7544"/>
                  <a:pt x="984132" y="0"/>
                </a:cubicBezTo>
                <a:cubicBezTo>
                  <a:pt x="989949" y="8907"/>
                  <a:pt x="993403" y="14360"/>
                  <a:pt x="997856" y="21268"/>
                </a:cubicBezTo>
                <a:cubicBezTo>
                  <a:pt x="1005582" y="10543"/>
                  <a:pt x="1014398" y="2454"/>
                  <a:pt x="1029758" y="6817"/>
                </a:cubicBezTo>
                <a:cubicBezTo>
                  <a:pt x="1028849" y="8180"/>
                  <a:pt x="1028213" y="10270"/>
                  <a:pt x="1026759" y="11088"/>
                </a:cubicBezTo>
                <a:cubicBezTo>
                  <a:pt x="1004946" y="24994"/>
                  <a:pt x="993948" y="46262"/>
                  <a:pt x="986314" y="69984"/>
                </a:cubicBezTo>
                <a:cubicBezTo>
                  <a:pt x="984405" y="75982"/>
                  <a:pt x="981406" y="81799"/>
                  <a:pt x="978134" y="87162"/>
                </a:cubicBezTo>
                <a:cubicBezTo>
                  <a:pt x="968318" y="103340"/>
                  <a:pt x="958047" y="119245"/>
                  <a:pt x="947504" y="135968"/>
                </a:cubicBezTo>
                <a:cubicBezTo>
                  <a:pt x="954685" y="141512"/>
                  <a:pt x="961683" y="139331"/>
                  <a:pt x="967772" y="137059"/>
                </a:cubicBezTo>
                <a:cubicBezTo>
                  <a:pt x="986859" y="130061"/>
                  <a:pt x="1005855" y="122790"/>
                  <a:pt x="1024396" y="114610"/>
                </a:cubicBezTo>
                <a:cubicBezTo>
                  <a:pt x="1029849" y="112247"/>
                  <a:pt x="1034030" y="106702"/>
                  <a:pt x="1038483" y="102249"/>
                </a:cubicBezTo>
                <a:cubicBezTo>
                  <a:pt x="1049935" y="90797"/>
                  <a:pt x="1060842" y="78618"/>
                  <a:pt x="1072839" y="67711"/>
                </a:cubicBezTo>
                <a:cubicBezTo>
                  <a:pt x="1082655" y="58714"/>
                  <a:pt x="1090289" y="56623"/>
                  <a:pt x="1100560" y="57532"/>
                </a:cubicBezTo>
                <a:close/>
              </a:path>
            </a:pathLst>
          </a:custGeom>
          <a:solidFill>
            <a:srgbClr val="F8EAD4"/>
          </a:solidFill>
          <a:ln w="9053" cap="flat">
            <a:noFill/>
            <a:prstDash val="solid"/>
            <a:miter/>
          </a:ln>
        </p:spPr>
        <p:txBody>
          <a:bodyPr rtlCol="0" anchor="ctr"/>
          <a:lstStyle/>
          <a:p>
            <a:endParaRPr lang="en-US" dirty="0"/>
          </a:p>
        </p:txBody>
      </p:sp>
      <p:sp>
        <p:nvSpPr>
          <p:cNvPr id="25" name="Picture Placeholder 34">
            <a:extLst>
              <a:ext uri="{FF2B5EF4-FFF2-40B4-BE49-F238E27FC236}">
                <a16:creationId xmlns:a16="http://schemas.microsoft.com/office/drawing/2014/main" id="{771DFCF5-94C5-4563-8423-D05A462D8DA0}"/>
              </a:ext>
            </a:extLst>
          </p:cNvPr>
          <p:cNvSpPr>
            <a:spLocks noGrp="1"/>
          </p:cNvSpPr>
          <p:nvPr>
            <p:ph type="pic" sz="quarter" idx="10" hasCustomPrompt="1"/>
          </p:nvPr>
        </p:nvSpPr>
        <p:spPr>
          <a:xfrm>
            <a:off x="840659" y="3699572"/>
            <a:ext cx="2120872" cy="2120963"/>
          </a:xfrm>
          <a:solidFill>
            <a:schemeClr val="tx2">
              <a:lumMod val="50000"/>
            </a:schemeClr>
          </a:solidFill>
        </p:spPr>
        <p:txBody>
          <a:bodyPr/>
          <a:lstStyle>
            <a:lvl1pPr algn="ctr">
              <a:buNone/>
              <a:defRPr sz="1600">
                <a:solidFill>
                  <a:schemeClr val="tx2">
                    <a:lumMod val="50000"/>
                  </a:schemeClr>
                </a:solidFill>
                <a:latin typeface="+mn-lt"/>
              </a:defRPr>
            </a:lvl1pPr>
          </a:lstStyle>
          <a:p>
            <a:r>
              <a:rPr lang="en-US" dirty="0"/>
              <a:t>picture</a:t>
            </a:r>
          </a:p>
        </p:txBody>
      </p:sp>
      <p:sp>
        <p:nvSpPr>
          <p:cNvPr id="27" name="Picture Placeholder 34">
            <a:extLst>
              <a:ext uri="{FF2B5EF4-FFF2-40B4-BE49-F238E27FC236}">
                <a16:creationId xmlns:a16="http://schemas.microsoft.com/office/drawing/2014/main" id="{EFB6A770-C929-4EDF-85EB-4A8B19E96898}"/>
              </a:ext>
            </a:extLst>
          </p:cNvPr>
          <p:cNvSpPr>
            <a:spLocks noGrp="1"/>
          </p:cNvSpPr>
          <p:nvPr>
            <p:ph type="pic" sz="quarter" idx="11" hasCustomPrompt="1"/>
          </p:nvPr>
        </p:nvSpPr>
        <p:spPr>
          <a:xfrm>
            <a:off x="3637653" y="3713275"/>
            <a:ext cx="2120872" cy="2107260"/>
          </a:xfrm>
          <a:solidFill>
            <a:schemeClr val="tx2">
              <a:lumMod val="40000"/>
              <a:lumOff val="60000"/>
            </a:schemeClr>
          </a:solidFill>
        </p:spPr>
        <p:txBody>
          <a:bodyPr/>
          <a:lstStyle>
            <a:lvl1pPr algn="ctr">
              <a:buNone/>
              <a:defRPr sz="1600">
                <a:solidFill>
                  <a:schemeClr val="tx2">
                    <a:lumMod val="40000"/>
                    <a:lumOff val="60000"/>
                  </a:schemeClr>
                </a:solidFill>
                <a:latin typeface="+mn-lt"/>
              </a:defRPr>
            </a:lvl1pPr>
          </a:lstStyle>
          <a:p>
            <a:r>
              <a:rPr lang="en-US" dirty="0"/>
              <a:t>picture</a:t>
            </a:r>
          </a:p>
        </p:txBody>
      </p:sp>
      <p:sp>
        <p:nvSpPr>
          <p:cNvPr id="30" name="Picture Placeholder 34">
            <a:extLst>
              <a:ext uri="{FF2B5EF4-FFF2-40B4-BE49-F238E27FC236}">
                <a16:creationId xmlns:a16="http://schemas.microsoft.com/office/drawing/2014/main" id="{E59E95AF-7585-4115-8054-B085E0FF9EB9}"/>
              </a:ext>
            </a:extLst>
          </p:cNvPr>
          <p:cNvSpPr>
            <a:spLocks noGrp="1"/>
          </p:cNvSpPr>
          <p:nvPr>
            <p:ph type="pic" sz="quarter" idx="12" hasCustomPrompt="1"/>
          </p:nvPr>
        </p:nvSpPr>
        <p:spPr>
          <a:xfrm>
            <a:off x="6434747" y="3699572"/>
            <a:ext cx="2120872" cy="2120963"/>
          </a:xfrm>
          <a:solidFill>
            <a:schemeClr val="tx2">
              <a:lumMod val="50000"/>
            </a:schemeClr>
          </a:solidFill>
        </p:spPr>
        <p:txBody>
          <a:bodyPr/>
          <a:lstStyle>
            <a:lvl1pPr algn="ctr">
              <a:buNone/>
              <a:defRPr sz="1600">
                <a:solidFill>
                  <a:schemeClr val="tx2">
                    <a:lumMod val="50000"/>
                  </a:schemeClr>
                </a:solidFill>
                <a:latin typeface="+mn-lt"/>
              </a:defRPr>
            </a:lvl1pPr>
          </a:lstStyle>
          <a:p>
            <a:r>
              <a:rPr lang="en-US" dirty="0"/>
              <a:t>picture</a:t>
            </a:r>
          </a:p>
        </p:txBody>
      </p:sp>
      <p:sp>
        <p:nvSpPr>
          <p:cNvPr id="31" name="Picture Placeholder 34">
            <a:extLst>
              <a:ext uri="{FF2B5EF4-FFF2-40B4-BE49-F238E27FC236}">
                <a16:creationId xmlns:a16="http://schemas.microsoft.com/office/drawing/2014/main" id="{8CF32787-1C54-4041-B325-864EB07CA58D}"/>
              </a:ext>
            </a:extLst>
          </p:cNvPr>
          <p:cNvSpPr>
            <a:spLocks noGrp="1"/>
          </p:cNvSpPr>
          <p:nvPr>
            <p:ph type="pic" sz="quarter" idx="13" hasCustomPrompt="1"/>
          </p:nvPr>
        </p:nvSpPr>
        <p:spPr>
          <a:xfrm>
            <a:off x="9229469" y="3699573"/>
            <a:ext cx="2120872" cy="2120962"/>
          </a:xfrm>
          <a:solidFill>
            <a:schemeClr val="tx2">
              <a:lumMod val="40000"/>
              <a:lumOff val="60000"/>
            </a:schemeClr>
          </a:solidFill>
        </p:spPr>
        <p:txBody>
          <a:bodyPr/>
          <a:lstStyle>
            <a:lvl1pPr algn="ctr">
              <a:buNone/>
              <a:defRPr sz="1600">
                <a:solidFill>
                  <a:schemeClr val="tx2">
                    <a:lumMod val="40000"/>
                    <a:lumOff val="60000"/>
                  </a:schemeClr>
                </a:solidFill>
                <a:latin typeface="+mn-lt"/>
              </a:defRPr>
            </a:lvl1pPr>
          </a:lstStyle>
          <a:p>
            <a:r>
              <a:rPr lang="en-US" dirty="0"/>
              <a:t>picture</a:t>
            </a:r>
          </a:p>
        </p:txBody>
      </p:sp>
      <p:sp>
        <p:nvSpPr>
          <p:cNvPr id="33" name="Text Placeholder 7">
            <a:extLst>
              <a:ext uri="{FF2B5EF4-FFF2-40B4-BE49-F238E27FC236}">
                <a16:creationId xmlns:a16="http://schemas.microsoft.com/office/drawing/2014/main" id="{B28F84D8-2288-4728-AC4E-041A09E005D1}"/>
              </a:ext>
            </a:extLst>
          </p:cNvPr>
          <p:cNvSpPr>
            <a:spLocks noGrp="1"/>
          </p:cNvSpPr>
          <p:nvPr>
            <p:ph type="body" sz="quarter" idx="18" hasCustomPrompt="1"/>
          </p:nvPr>
        </p:nvSpPr>
        <p:spPr>
          <a:xfrm>
            <a:off x="3804562" y="1524693"/>
            <a:ext cx="4581878" cy="676186"/>
          </a:xfrm>
        </p:spPr>
        <p:txBody>
          <a:bodyPr/>
          <a:lstStyle>
            <a:lvl1pPr algn="ctr">
              <a:lnSpc>
                <a:spcPct val="100000"/>
              </a:lnSpc>
              <a:buFontTx/>
              <a:buNone/>
              <a:defRPr sz="1600">
                <a:solidFill>
                  <a:schemeClr val="accent3">
                    <a:lumMod val="20000"/>
                    <a:lumOff val="80000"/>
                  </a:schemeClr>
                </a:solidFill>
                <a:latin typeface="+mn-lt"/>
              </a:defRPr>
            </a:lvl1pPr>
          </a:lstStyle>
          <a:p>
            <a:pPr lvl="0"/>
            <a:r>
              <a:rPr lang="en-US" dirty="0"/>
              <a:t>Add text here</a:t>
            </a:r>
          </a:p>
        </p:txBody>
      </p:sp>
      <p:sp>
        <p:nvSpPr>
          <p:cNvPr id="5" name="Title 4">
            <a:extLst>
              <a:ext uri="{FF2B5EF4-FFF2-40B4-BE49-F238E27FC236}">
                <a16:creationId xmlns:a16="http://schemas.microsoft.com/office/drawing/2014/main" id="{D7076F62-F4E0-4C5E-B1BD-73BA1C63BF73}"/>
              </a:ext>
            </a:extLst>
          </p:cNvPr>
          <p:cNvSpPr>
            <a:spLocks noGrp="1"/>
          </p:cNvSpPr>
          <p:nvPr>
            <p:ph type="title" hasCustomPrompt="1"/>
          </p:nvPr>
        </p:nvSpPr>
        <p:spPr>
          <a:xfrm>
            <a:off x="5967497" y="646236"/>
            <a:ext cx="1755342" cy="592890"/>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760977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Photo Collage">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16453-F65D-4E9B-9827-962EA7B43B3C}"/>
              </a:ext>
            </a:extLst>
          </p:cNvPr>
          <p:cNvSpPr>
            <a:spLocks noGrp="1"/>
          </p:cNvSpPr>
          <p:nvPr>
            <p:ph type="title"/>
          </p:nvPr>
        </p:nvSpPr>
        <p:spPr>
          <a:xfrm>
            <a:off x="0" y="0"/>
            <a:ext cx="11339241" cy="407035"/>
          </a:xfrm>
        </p:spPr>
        <p:txBody>
          <a:bodyPr/>
          <a:lstStyle>
            <a:lvl1pPr>
              <a:defRPr sz="900">
                <a:solidFill>
                  <a:schemeClr val="accent3">
                    <a:lumMod val="40000"/>
                    <a:lumOff val="60000"/>
                  </a:schemeClr>
                </a:solidFill>
              </a:defRPr>
            </a:lvl1pPr>
          </a:lstStyle>
          <a:p>
            <a:r>
              <a:rPr lang="en-US"/>
              <a:t>Click to edit Master title style</a:t>
            </a:r>
          </a:p>
        </p:txBody>
      </p:sp>
      <p:sp>
        <p:nvSpPr>
          <p:cNvPr id="5" name="Rectangle 4">
            <a:extLst>
              <a:ext uri="{FF2B5EF4-FFF2-40B4-BE49-F238E27FC236}">
                <a16:creationId xmlns:a16="http://schemas.microsoft.com/office/drawing/2014/main" id="{D61CD3A7-191A-485E-B049-D37C740CB310}"/>
              </a:ext>
            </a:extLst>
          </p:cNvPr>
          <p:cNvSpPr/>
          <p:nvPr/>
        </p:nvSpPr>
        <p:spPr>
          <a:xfrm>
            <a:off x="106303" y="122372"/>
            <a:ext cx="3419583" cy="35178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B6B0CD-4535-4563-A88C-7CDF7196B85B}"/>
              </a:ext>
            </a:extLst>
          </p:cNvPr>
          <p:cNvSpPr/>
          <p:nvPr/>
        </p:nvSpPr>
        <p:spPr>
          <a:xfrm>
            <a:off x="106303" y="3741802"/>
            <a:ext cx="3419583" cy="2981853"/>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36616B6-846C-4079-9DD9-63233DAD3ACB}"/>
              </a:ext>
            </a:extLst>
          </p:cNvPr>
          <p:cNvSpPr/>
          <p:nvPr/>
        </p:nvSpPr>
        <p:spPr>
          <a:xfrm>
            <a:off x="3642691" y="122372"/>
            <a:ext cx="2956440" cy="296762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B979808-C3C3-4F87-A5AE-006E7FF4D946}"/>
              </a:ext>
            </a:extLst>
          </p:cNvPr>
          <p:cNvSpPr/>
          <p:nvPr/>
        </p:nvSpPr>
        <p:spPr>
          <a:xfrm>
            <a:off x="6708952" y="122372"/>
            <a:ext cx="2673402" cy="41396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6C382A8-4A78-49CE-B22C-0941D49A83FD}"/>
              </a:ext>
            </a:extLst>
          </p:cNvPr>
          <p:cNvSpPr/>
          <p:nvPr/>
        </p:nvSpPr>
        <p:spPr>
          <a:xfrm>
            <a:off x="3642690" y="3205824"/>
            <a:ext cx="2956440" cy="35178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DDCA776-FCFC-4F63-8D71-9078106C9472}"/>
              </a:ext>
            </a:extLst>
          </p:cNvPr>
          <p:cNvSpPr/>
          <p:nvPr/>
        </p:nvSpPr>
        <p:spPr>
          <a:xfrm>
            <a:off x="9492176" y="122372"/>
            <a:ext cx="2568606" cy="2860006"/>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59447AF-2555-49E0-918A-7A5A3E4DE479}"/>
              </a:ext>
            </a:extLst>
          </p:cNvPr>
          <p:cNvSpPr/>
          <p:nvPr/>
        </p:nvSpPr>
        <p:spPr>
          <a:xfrm>
            <a:off x="6708953" y="4372996"/>
            <a:ext cx="2673402" cy="235065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451BDE1-FF97-41BB-B1FE-039ECB3FAA48}"/>
              </a:ext>
            </a:extLst>
          </p:cNvPr>
          <p:cNvSpPr/>
          <p:nvPr/>
        </p:nvSpPr>
        <p:spPr>
          <a:xfrm>
            <a:off x="9492174" y="3090002"/>
            <a:ext cx="2568608" cy="3633654"/>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12">
            <a:extLst>
              <a:ext uri="{FF2B5EF4-FFF2-40B4-BE49-F238E27FC236}">
                <a16:creationId xmlns:a16="http://schemas.microsoft.com/office/drawing/2014/main" id="{67AD5A73-8716-4463-A72A-D6F3CA1C957B}"/>
              </a:ext>
            </a:extLst>
          </p:cNvPr>
          <p:cNvSpPr>
            <a:spLocks noGrp="1"/>
          </p:cNvSpPr>
          <p:nvPr>
            <p:ph type="pic" sz="quarter" idx="10" hasCustomPrompt="1"/>
          </p:nvPr>
        </p:nvSpPr>
        <p:spPr>
          <a:xfrm>
            <a:off x="349279" y="374309"/>
            <a:ext cx="2926597" cy="2524311"/>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29" name="Picture Placeholder 18">
            <a:extLst>
              <a:ext uri="{FF2B5EF4-FFF2-40B4-BE49-F238E27FC236}">
                <a16:creationId xmlns:a16="http://schemas.microsoft.com/office/drawing/2014/main" id="{306E7670-75FA-47A8-81A4-05FD7DE0AF1D}"/>
              </a:ext>
            </a:extLst>
          </p:cNvPr>
          <p:cNvSpPr>
            <a:spLocks noGrp="1"/>
          </p:cNvSpPr>
          <p:nvPr>
            <p:ph type="pic" sz="quarter" idx="11" hasCustomPrompt="1"/>
          </p:nvPr>
        </p:nvSpPr>
        <p:spPr>
          <a:xfrm>
            <a:off x="349189" y="3994520"/>
            <a:ext cx="2930525" cy="1987550"/>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0" name="Picture Placeholder 18">
            <a:extLst>
              <a:ext uri="{FF2B5EF4-FFF2-40B4-BE49-F238E27FC236}">
                <a16:creationId xmlns:a16="http://schemas.microsoft.com/office/drawing/2014/main" id="{D93EF954-7570-4C45-A73E-24302285496B}"/>
              </a:ext>
            </a:extLst>
          </p:cNvPr>
          <p:cNvSpPr>
            <a:spLocks noGrp="1"/>
          </p:cNvSpPr>
          <p:nvPr>
            <p:ph type="pic" sz="quarter" idx="12" hasCustomPrompt="1"/>
          </p:nvPr>
        </p:nvSpPr>
        <p:spPr>
          <a:xfrm>
            <a:off x="9737360" y="374308"/>
            <a:ext cx="2078236" cy="1866486"/>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1" name="Picture Placeholder 18">
            <a:extLst>
              <a:ext uri="{FF2B5EF4-FFF2-40B4-BE49-F238E27FC236}">
                <a16:creationId xmlns:a16="http://schemas.microsoft.com/office/drawing/2014/main" id="{37E62A63-6ADB-4815-870C-7DE18C0E2A4C}"/>
              </a:ext>
            </a:extLst>
          </p:cNvPr>
          <p:cNvSpPr>
            <a:spLocks noGrp="1"/>
          </p:cNvSpPr>
          <p:nvPr>
            <p:ph type="pic" sz="quarter" idx="13" hasCustomPrompt="1"/>
          </p:nvPr>
        </p:nvSpPr>
        <p:spPr>
          <a:xfrm>
            <a:off x="3887874" y="374309"/>
            <a:ext cx="2460900" cy="1974108"/>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2" name="Picture Placeholder 18">
            <a:extLst>
              <a:ext uri="{FF2B5EF4-FFF2-40B4-BE49-F238E27FC236}">
                <a16:creationId xmlns:a16="http://schemas.microsoft.com/office/drawing/2014/main" id="{5E88C04C-B228-4B61-AE61-D503F82ACA8A}"/>
              </a:ext>
            </a:extLst>
          </p:cNvPr>
          <p:cNvSpPr>
            <a:spLocks noGrp="1"/>
          </p:cNvSpPr>
          <p:nvPr>
            <p:ph type="pic" sz="quarter" idx="14" hasCustomPrompt="1"/>
          </p:nvPr>
        </p:nvSpPr>
        <p:spPr>
          <a:xfrm>
            <a:off x="6953053" y="4624367"/>
            <a:ext cx="2173480" cy="1357703"/>
          </a:xfrm>
          <a:solidFill>
            <a:schemeClr val="tx2">
              <a:lumMod val="50000"/>
            </a:schemeClr>
          </a:solidFill>
        </p:spPr>
        <p:txBody>
          <a:bodyPr/>
          <a:lstStyle>
            <a:lvl1pPr algn="ctr">
              <a:buNone/>
              <a:defRPr>
                <a:solidFill>
                  <a:schemeClr val="tx2">
                    <a:lumMod val="50000"/>
                  </a:schemeClr>
                </a:solidFill>
                <a:latin typeface="+mn-lt"/>
              </a:defRPr>
            </a:lvl1pPr>
          </a:lstStyle>
          <a:p>
            <a:r>
              <a:rPr lang="en-US" dirty="0"/>
              <a:t>picture</a:t>
            </a:r>
          </a:p>
        </p:txBody>
      </p:sp>
      <p:sp>
        <p:nvSpPr>
          <p:cNvPr id="33" name="Picture Placeholder 12">
            <a:extLst>
              <a:ext uri="{FF2B5EF4-FFF2-40B4-BE49-F238E27FC236}">
                <a16:creationId xmlns:a16="http://schemas.microsoft.com/office/drawing/2014/main" id="{C88BEAB2-2E36-458C-A884-338D4D0E6599}"/>
              </a:ext>
            </a:extLst>
          </p:cNvPr>
          <p:cNvSpPr>
            <a:spLocks noGrp="1"/>
          </p:cNvSpPr>
          <p:nvPr>
            <p:ph type="pic" sz="quarter" idx="15" hasCustomPrompt="1"/>
          </p:nvPr>
        </p:nvSpPr>
        <p:spPr>
          <a:xfrm>
            <a:off x="3886791" y="3458132"/>
            <a:ext cx="2460899" cy="2523939"/>
          </a:xfrm>
          <a:solidFill>
            <a:srgbClr val="ADC5D0"/>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34" name="Picture Placeholder 12">
            <a:extLst>
              <a:ext uri="{FF2B5EF4-FFF2-40B4-BE49-F238E27FC236}">
                <a16:creationId xmlns:a16="http://schemas.microsoft.com/office/drawing/2014/main" id="{F83EDCAF-9FBF-42BB-9012-9D6E7AE4AAE2}"/>
              </a:ext>
            </a:extLst>
          </p:cNvPr>
          <p:cNvSpPr>
            <a:spLocks noGrp="1"/>
          </p:cNvSpPr>
          <p:nvPr>
            <p:ph type="pic" sz="quarter" idx="16" hasCustomPrompt="1"/>
          </p:nvPr>
        </p:nvSpPr>
        <p:spPr>
          <a:xfrm>
            <a:off x="6953051" y="374309"/>
            <a:ext cx="2173481" cy="3131604"/>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dirty="0"/>
              <a:t>picture</a:t>
            </a:r>
          </a:p>
        </p:txBody>
      </p:sp>
      <p:sp>
        <p:nvSpPr>
          <p:cNvPr id="35" name="Picture Placeholder 12">
            <a:extLst>
              <a:ext uri="{FF2B5EF4-FFF2-40B4-BE49-F238E27FC236}">
                <a16:creationId xmlns:a16="http://schemas.microsoft.com/office/drawing/2014/main" id="{EBC88136-E5C2-44CD-88E4-25103D1B33C0}"/>
              </a:ext>
            </a:extLst>
          </p:cNvPr>
          <p:cNvSpPr>
            <a:spLocks noGrp="1"/>
          </p:cNvSpPr>
          <p:nvPr>
            <p:ph type="pic" sz="quarter" idx="17" hasCustomPrompt="1"/>
          </p:nvPr>
        </p:nvSpPr>
        <p:spPr>
          <a:xfrm>
            <a:off x="9737360" y="3342229"/>
            <a:ext cx="2078236" cy="2639842"/>
          </a:xfrm>
          <a:solidFill>
            <a:srgbClr val="ADC5D0"/>
          </a:solidFill>
        </p:spPr>
        <p:txBody>
          <a:bodyPr/>
          <a:lstStyle>
            <a:lvl1pPr algn="ctr">
              <a:buNone/>
              <a:defRPr>
                <a:solidFill>
                  <a:schemeClr val="tx2">
                    <a:lumMod val="40000"/>
                    <a:lumOff val="60000"/>
                  </a:schemeClr>
                </a:solidFill>
                <a:latin typeface="+mn-lt"/>
              </a:defRPr>
            </a:lvl1pPr>
          </a:lstStyle>
          <a:p>
            <a:r>
              <a:rPr lang="en-US" dirty="0"/>
              <a:t>picture</a:t>
            </a:r>
          </a:p>
        </p:txBody>
      </p:sp>
    </p:spTree>
    <p:extLst>
      <p:ext uri="{BB962C8B-B14F-4D97-AF65-F5344CB8AC3E}">
        <p14:creationId xmlns:p14="http://schemas.microsoft.com/office/powerpoint/2010/main" val="859451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pic>
        <p:nvPicPr>
          <p:cNvPr id="4" name="Picture Placeholder 25" descr="A close up of a coral&#10;&#10;Description automatically generated">
            <a:extLst>
              <a:ext uri="{FF2B5EF4-FFF2-40B4-BE49-F238E27FC236}">
                <a16:creationId xmlns:a16="http://schemas.microsoft.com/office/drawing/2014/main" id="{1E127685-9474-47AE-BB6F-86969AAB7448}"/>
              </a:ext>
            </a:extLst>
          </p:cNvPr>
          <p:cNvPicPr>
            <a:picLocks noChangeAspect="1"/>
          </p:cNvPicPr>
          <p:nvPr userDrawn="1"/>
        </p:nvPicPr>
        <p:blipFill rotWithShape="1">
          <a:blip r:embed="rId2">
            <a:duotone>
              <a:schemeClr val="accent1">
                <a:shade val="45000"/>
                <a:satMod val="135000"/>
              </a:schemeClr>
              <a:prstClr val="white"/>
            </a:duotone>
            <a:alphaModFix amt="30000"/>
          </a:blip>
          <a:srcRect t="42935" b="815"/>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8C633AD-DA0D-4222-BB4C-CEE9D3EFC731}"/>
              </a:ext>
            </a:extLst>
          </p:cNvPr>
          <p:cNvSpPr/>
          <p:nvPr userDrawn="1"/>
        </p:nvSpPr>
        <p:spPr>
          <a:xfrm>
            <a:off x="285565" y="285566"/>
            <a:ext cx="11620870" cy="628686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5">
            <a:extLst>
              <a:ext uri="{FF2B5EF4-FFF2-40B4-BE49-F238E27FC236}">
                <a16:creationId xmlns:a16="http://schemas.microsoft.com/office/drawing/2014/main" id="{64FFD8EC-D8C2-4E71-8D7E-9FFE38487582}"/>
              </a:ext>
            </a:extLst>
          </p:cNvPr>
          <p:cNvSpPr>
            <a:spLocks noGrp="1"/>
          </p:cNvSpPr>
          <p:nvPr>
            <p:ph type="body" sz="quarter" idx="11" hasCustomPrompt="1"/>
          </p:nvPr>
        </p:nvSpPr>
        <p:spPr>
          <a:xfrm>
            <a:off x="4487949" y="3077822"/>
            <a:ext cx="1039006" cy="368878"/>
          </a:xfrm>
        </p:spPr>
        <p:txBody>
          <a:bodyPr/>
          <a:lstStyle>
            <a:lvl1pPr algn="r">
              <a:buFontTx/>
              <a:buNone/>
              <a:defRPr sz="2400" i="1">
                <a:solidFill>
                  <a:srgbClr val="446777"/>
                </a:solidFill>
                <a:latin typeface="+mn-lt"/>
              </a:defRPr>
            </a:lvl1pPr>
          </a:lstStyle>
          <a:p>
            <a:pPr lvl="0"/>
            <a:r>
              <a:rPr lang="en-US" dirty="0"/>
              <a:t>subtitle</a:t>
            </a:r>
          </a:p>
        </p:txBody>
      </p:sp>
      <p:sp>
        <p:nvSpPr>
          <p:cNvPr id="2" name="Graphic 9">
            <a:extLst>
              <a:ext uri="{FF2B5EF4-FFF2-40B4-BE49-F238E27FC236}">
                <a16:creationId xmlns:a16="http://schemas.microsoft.com/office/drawing/2014/main" id="{52C2E414-18BC-4204-A2E8-DAAD333C3B60}"/>
              </a:ext>
            </a:extLst>
          </p:cNvPr>
          <p:cNvSpPr/>
          <p:nvPr/>
        </p:nvSpPr>
        <p:spPr>
          <a:xfrm rot="1563853">
            <a:off x="5413643" y="3506849"/>
            <a:ext cx="1366188" cy="699316"/>
          </a:xfrm>
          <a:custGeom>
            <a:avLst/>
            <a:gdLst>
              <a:gd name="connsiteX0" fmla="*/ 1366184 w 1366188"/>
              <a:gd name="connsiteY0" fmla="*/ 71418 h 699316"/>
              <a:gd name="connsiteX1" fmla="*/ 1345311 w 1366188"/>
              <a:gd name="connsiteY1" fmla="*/ 92290 h 699316"/>
              <a:gd name="connsiteX2" fmla="*/ 1349937 w 1366188"/>
              <a:gd name="connsiteY2" fmla="*/ 103798 h 699316"/>
              <a:gd name="connsiteX3" fmla="*/ 1347680 w 1366188"/>
              <a:gd name="connsiteY3" fmla="*/ 107634 h 699316"/>
              <a:gd name="connsiteX4" fmla="*/ 1248057 w 1366188"/>
              <a:gd name="connsiteY4" fmla="*/ 172169 h 699316"/>
              <a:gd name="connsiteX5" fmla="*/ 1175172 w 1366188"/>
              <a:gd name="connsiteY5" fmla="*/ 204550 h 699316"/>
              <a:gd name="connsiteX6" fmla="*/ 1091683 w 1366188"/>
              <a:gd name="connsiteY6" fmla="*/ 239525 h 699316"/>
              <a:gd name="connsiteX7" fmla="*/ 1059077 w 1366188"/>
              <a:gd name="connsiteY7" fmla="*/ 252500 h 699316"/>
              <a:gd name="connsiteX8" fmla="*/ 1120904 w 1366188"/>
              <a:gd name="connsiteY8" fmla="*/ 257690 h 699316"/>
              <a:gd name="connsiteX9" fmla="*/ 1180250 w 1366188"/>
              <a:gd name="connsiteY9" fmla="*/ 245956 h 699316"/>
              <a:gd name="connsiteX10" fmla="*/ 1181942 w 1366188"/>
              <a:gd name="connsiteY10" fmla="*/ 250582 h 699316"/>
              <a:gd name="connsiteX11" fmla="*/ 1168967 w 1366188"/>
              <a:gd name="connsiteY11" fmla="*/ 263783 h 699316"/>
              <a:gd name="connsiteX12" fmla="*/ 1222220 w 1366188"/>
              <a:gd name="connsiteY12" fmla="*/ 292666 h 699316"/>
              <a:gd name="connsiteX13" fmla="*/ 1220979 w 1366188"/>
              <a:gd name="connsiteY13" fmla="*/ 297066 h 699316"/>
              <a:gd name="connsiteX14" fmla="*/ 1208117 w 1366188"/>
              <a:gd name="connsiteY14" fmla="*/ 296050 h 699316"/>
              <a:gd name="connsiteX15" fmla="*/ 1142792 w 1366188"/>
              <a:gd name="connsiteY15" fmla="*/ 281834 h 699316"/>
              <a:gd name="connsiteX16" fmla="*/ 1043845 w 1366188"/>
              <a:gd name="connsiteY16" fmla="*/ 281834 h 699316"/>
              <a:gd name="connsiteX17" fmla="*/ 1041702 w 1366188"/>
              <a:gd name="connsiteY17" fmla="*/ 282173 h 699316"/>
              <a:gd name="connsiteX18" fmla="*/ 911051 w 1366188"/>
              <a:gd name="connsiteY18" fmla="*/ 332267 h 699316"/>
              <a:gd name="connsiteX19" fmla="*/ 890856 w 1366188"/>
              <a:gd name="connsiteY19" fmla="*/ 354042 h 699316"/>
              <a:gd name="connsiteX20" fmla="*/ 868630 w 1366188"/>
              <a:gd name="connsiteY20" fmla="*/ 391161 h 699316"/>
              <a:gd name="connsiteX21" fmla="*/ 815489 w 1366188"/>
              <a:gd name="connsiteY21" fmla="*/ 436178 h 699316"/>
              <a:gd name="connsiteX22" fmla="*/ 721056 w 1366188"/>
              <a:gd name="connsiteY22" fmla="*/ 489995 h 699316"/>
              <a:gd name="connsiteX23" fmla="*/ 762011 w 1366188"/>
              <a:gd name="connsiteY23" fmla="*/ 494056 h 699316"/>
              <a:gd name="connsiteX24" fmla="*/ 877881 w 1366188"/>
              <a:gd name="connsiteY24" fmla="*/ 452199 h 699316"/>
              <a:gd name="connsiteX25" fmla="*/ 964981 w 1366188"/>
              <a:gd name="connsiteY25" fmla="*/ 446219 h 699316"/>
              <a:gd name="connsiteX26" fmla="*/ 976264 w 1366188"/>
              <a:gd name="connsiteY26" fmla="*/ 456035 h 699316"/>
              <a:gd name="connsiteX27" fmla="*/ 962725 w 1366188"/>
              <a:gd name="connsiteY27" fmla="*/ 458404 h 699316"/>
              <a:gd name="connsiteX28" fmla="*/ 906313 w 1366188"/>
              <a:gd name="connsiteY28" fmla="*/ 468784 h 699316"/>
              <a:gd name="connsiteX29" fmla="*/ 778257 w 1366188"/>
              <a:gd name="connsiteY29" fmla="*/ 520344 h 699316"/>
              <a:gd name="connsiteX30" fmla="*/ 748698 w 1366188"/>
              <a:gd name="connsiteY30" fmla="*/ 524293 h 699316"/>
              <a:gd name="connsiteX31" fmla="*/ 655731 w 1366188"/>
              <a:gd name="connsiteY31" fmla="*/ 547309 h 699316"/>
              <a:gd name="connsiteX32" fmla="*/ 568518 w 1366188"/>
              <a:gd name="connsiteY32" fmla="*/ 595147 h 699316"/>
              <a:gd name="connsiteX33" fmla="*/ 518311 w 1366188"/>
              <a:gd name="connsiteY33" fmla="*/ 600224 h 699316"/>
              <a:gd name="connsiteX34" fmla="*/ 467089 w 1366188"/>
              <a:gd name="connsiteY34" fmla="*/ 593454 h 699316"/>
              <a:gd name="connsiteX35" fmla="*/ 452534 w 1366188"/>
              <a:gd name="connsiteY35" fmla="*/ 591536 h 699316"/>
              <a:gd name="connsiteX36" fmla="*/ 407179 w 1366188"/>
              <a:gd name="connsiteY36" fmla="*/ 596501 h 699316"/>
              <a:gd name="connsiteX37" fmla="*/ 256785 w 1366188"/>
              <a:gd name="connsiteY37" fmla="*/ 677170 h 699316"/>
              <a:gd name="connsiteX38" fmla="*/ 205111 w 1366188"/>
              <a:gd name="connsiteY38" fmla="*/ 691499 h 699316"/>
              <a:gd name="connsiteX39" fmla="*/ 118688 w 1366188"/>
              <a:gd name="connsiteY39" fmla="*/ 695447 h 699316"/>
              <a:gd name="connsiteX40" fmla="*/ 84615 w 1366188"/>
              <a:gd name="connsiteY40" fmla="*/ 698945 h 699316"/>
              <a:gd name="connsiteX41" fmla="*/ 61712 w 1366188"/>
              <a:gd name="connsiteY41" fmla="*/ 697140 h 699316"/>
              <a:gd name="connsiteX42" fmla="*/ 23803 w 1366188"/>
              <a:gd name="connsiteY42" fmla="*/ 676719 h 699316"/>
              <a:gd name="connsiteX43" fmla="*/ 336 w 1366188"/>
              <a:gd name="connsiteY43" fmla="*/ 637005 h 699316"/>
              <a:gd name="connsiteX44" fmla="*/ 13423 w 1366188"/>
              <a:gd name="connsiteY44" fmla="*/ 619630 h 699316"/>
              <a:gd name="connsiteX45" fmla="*/ 155469 w 1366188"/>
              <a:gd name="connsiteY45" fmla="*/ 624932 h 699316"/>
              <a:gd name="connsiteX46" fmla="*/ 304622 w 1366188"/>
              <a:gd name="connsiteY46" fmla="*/ 591085 h 699316"/>
              <a:gd name="connsiteX47" fmla="*/ 384276 w 1366188"/>
              <a:gd name="connsiteY47" fmla="*/ 538848 h 699316"/>
              <a:gd name="connsiteX48" fmla="*/ 404246 w 1366188"/>
              <a:gd name="connsiteY48" fmla="*/ 517185 h 699316"/>
              <a:gd name="connsiteX49" fmla="*/ 421959 w 1366188"/>
              <a:gd name="connsiteY49" fmla="*/ 499585 h 699316"/>
              <a:gd name="connsiteX50" fmla="*/ 465284 w 1366188"/>
              <a:gd name="connsiteY50" fmla="*/ 480066 h 699316"/>
              <a:gd name="connsiteX51" fmla="*/ 483674 w 1366188"/>
              <a:gd name="connsiteY51" fmla="*/ 474087 h 699316"/>
              <a:gd name="connsiteX52" fmla="*/ 536250 w 1366188"/>
              <a:gd name="connsiteY52" fmla="*/ 424218 h 699316"/>
              <a:gd name="connsiteX53" fmla="*/ 552497 w 1366188"/>
              <a:gd name="connsiteY53" fmla="*/ 396689 h 699316"/>
              <a:gd name="connsiteX54" fmla="*/ 566261 w 1366188"/>
              <a:gd name="connsiteY54" fmla="*/ 375478 h 699316"/>
              <a:gd name="connsiteX55" fmla="*/ 573707 w 1366188"/>
              <a:gd name="connsiteY55" fmla="*/ 384956 h 699316"/>
              <a:gd name="connsiteX56" fmla="*/ 561522 w 1366188"/>
              <a:gd name="connsiteY56" fmla="*/ 402782 h 699316"/>
              <a:gd name="connsiteX57" fmla="*/ 560507 w 1366188"/>
              <a:gd name="connsiteY57" fmla="*/ 434260 h 699316"/>
              <a:gd name="connsiteX58" fmla="*/ 576979 w 1366188"/>
              <a:gd name="connsiteY58" fmla="*/ 421398 h 699316"/>
              <a:gd name="connsiteX59" fmla="*/ 595257 w 1366188"/>
              <a:gd name="connsiteY59" fmla="*/ 411582 h 699316"/>
              <a:gd name="connsiteX60" fmla="*/ 588713 w 1366188"/>
              <a:gd name="connsiteY60" fmla="*/ 428619 h 699316"/>
              <a:gd name="connsiteX61" fmla="*/ 479612 w 1366188"/>
              <a:gd name="connsiteY61" fmla="*/ 516396 h 699316"/>
              <a:gd name="connsiteX62" fmla="*/ 477130 w 1366188"/>
              <a:gd name="connsiteY62" fmla="*/ 521811 h 699316"/>
              <a:gd name="connsiteX63" fmla="*/ 635084 w 1366188"/>
              <a:gd name="connsiteY63" fmla="*/ 496651 h 699316"/>
              <a:gd name="connsiteX64" fmla="*/ 661597 w 1366188"/>
              <a:gd name="connsiteY64" fmla="*/ 468784 h 699316"/>
              <a:gd name="connsiteX65" fmla="*/ 671187 w 1366188"/>
              <a:gd name="connsiteY65" fmla="*/ 463932 h 699316"/>
              <a:gd name="connsiteX66" fmla="*/ 799243 w 1366188"/>
              <a:gd name="connsiteY66" fmla="*/ 396351 h 699316"/>
              <a:gd name="connsiteX67" fmla="*/ 846967 w 1366188"/>
              <a:gd name="connsiteY67" fmla="*/ 348965 h 699316"/>
              <a:gd name="connsiteX68" fmla="*/ 857009 w 1366188"/>
              <a:gd name="connsiteY68" fmla="*/ 332380 h 699316"/>
              <a:gd name="connsiteX69" fmla="*/ 952796 w 1366188"/>
              <a:gd name="connsiteY69" fmla="*/ 257577 h 699316"/>
              <a:gd name="connsiteX70" fmla="*/ 1059415 w 1366188"/>
              <a:gd name="connsiteY70" fmla="*/ 224069 h 699316"/>
              <a:gd name="connsiteX71" fmla="*/ 1113796 w 1366188"/>
              <a:gd name="connsiteY71" fmla="*/ 194509 h 699316"/>
              <a:gd name="connsiteX72" fmla="*/ 1183860 w 1366188"/>
              <a:gd name="connsiteY72" fmla="*/ 123881 h 699316"/>
              <a:gd name="connsiteX73" fmla="*/ 1195594 w 1366188"/>
              <a:gd name="connsiteY73" fmla="*/ 108537 h 699316"/>
              <a:gd name="connsiteX74" fmla="*/ 1222333 w 1366188"/>
              <a:gd name="connsiteY74" fmla="*/ 33396 h 699316"/>
              <a:gd name="connsiteX75" fmla="*/ 1220528 w 1366188"/>
              <a:gd name="connsiteY75" fmla="*/ 16924 h 699316"/>
              <a:gd name="connsiteX76" fmla="*/ 1221656 w 1366188"/>
              <a:gd name="connsiteY76" fmla="*/ 0 h 699316"/>
              <a:gd name="connsiteX77" fmla="*/ 1238692 w 1366188"/>
              <a:gd name="connsiteY77" fmla="*/ 26401 h 699316"/>
              <a:gd name="connsiteX78" fmla="*/ 1278294 w 1366188"/>
              <a:gd name="connsiteY78" fmla="*/ 8462 h 699316"/>
              <a:gd name="connsiteX79" fmla="*/ 1274570 w 1366188"/>
              <a:gd name="connsiteY79" fmla="*/ 13765 h 699316"/>
              <a:gd name="connsiteX80" fmla="*/ 1224364 w 1366188"/>
              <a:gd name="connsiteY80" fmla="*/ 86875 h 699316"/>
              <a:gd name="connsiteX81" fmla="*/ 1214210 w 1366188"/>
              <a:gd name="connsiteY81" fmla="*/ 108198 h 699316"/>
              <a:gd name="connsiteX82" fmla="*/ 1176188 w 1366188"/>
              <a:gd name="connsiteY82" fmla="*/ 168785 h 699316"/>
              <a:gd name="connsiteX83" fmla="*/ 1201348 w 1366188"/>
              <a:gd name="connsiteY83" fmla="*/ 170139 h 699316"/>
              <a:gd name="connsiteX84" fmla="*/ 1271637 w 1366188"/>
              <a:gd name="connsiteY84" fmla="*/ 142271 h 699316"/>
              <a:gd name="connsiteX85" fmla="*/ 1289125 w 1366188"/>
              <a:gd name="connsiteY85" fmla="*/ 126927 h 699316"/>
              <a:gd name="connsiteX86" fmla="*/ 1331772 w 1366188"/>
              <a:gd name="connsiteY86" fmla="*/ 84054 h 699316"/>
              <a:gd name="connsiteX87" fmla="*/ 1366184 w 1366188"/>
              <a:gd name="connsiteY87" fmla="*/ 71418 h 6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366188" h="699316">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chemeClr val="tx2"/>
          </a:solidFill>
          <a:ln w="11257" cap="flat">
            <a:noFill/>
            <a:prstDash val="solid"/>
            <a:miter/>
          </a:ln>
        </p:spPr>
        <p:txBody>
          <a:bodyPr rtlCol="0" anchor="ctr"/>
          <a:lstStyle/>
          <a:p>
            <a:endParaRPr lang="en-US" dirty="0"/>
          </a:p>
        </p:txBody>
      </p:sp>
      <p:sp>
        <p:nvSpPr>
          <p:cNvPr id="3" name="Title 2">
            <a:extLst>
              <a:ext uri="{FF2B5EF4-FFF2-40B4-BE49-F238E27FC236}">
                <a16:creationId xmlns:a16="http://schemas.microsoft.com/office/drawing/2014/main" id="{CA5687A6-EA6B-4C7B-A341-693882F29DE7}"/>
              </a:ext>
            </a:extLst>
          </p:cNvPr>
          <p:cNvSpPr>
            <a:spLocks noGrp="1"/>
          </p:cNvSpPr>
          <p:nvPr>
            <p:ph type="title" hasCustomPrompt="1"/>
          </p:nvPr>
        </p:nvSpPr>
        <p:spPr>
          <a:xfrm>
            <a:off x="5669737" y="2956704"/>
            <a:ext cx="2448103" cy="601121"/>
          </a:xfrm>
        </p:spPr>
        <p:txBody>
          <a:bodyPr vert="horz" lIns="0" tIns="0" rIns="0" bIns="0" rtlCol="0">
            <a:noAutofit/>
          </a:bodyPr>
          <a:lstStyle>
            <a:lvl1pPr>
              <a:defRPr lang="en-US" sz="4000" cap="all" baseline="0">
                <a:solidFill>
                  <a:srgbClr val="446777"/>
                </a:solidFill>
                <a:latin typeface="+mj-lt"/>
                <a:ea typeface="+mn-ea"/>
                <a:cs typeface="+mn-cs"/>
              </a:defRPr>
            </a:lvl1pPr>
          </a:lstStyle>
          <a:p>
            <a:pPr marL="228600" lvl="0" indent="-228600">
              <a:spcBef>
                <a:spcPts val="1000"/>
              </a:spcBef>
              <a:buFontTx/>
            </a:pPr>
            <a:r>
              <a:rPr lang="en-US" dirty="0"/>
              <a:t>title</a:t>
            </a:r>
          </a:p>
        </p:txBody>
      </p:sp>
    </p:spTree>
    <p:extLst>
      <p:ext uri="{BB962C8B-B14F-4D97-AF65-F5344CB8AC3E}">
        <p14:creationId xmlns:p14="http://schemas.microsoft.com/office/powerpoint/2010/main" val="3325557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3429000"/>
          </a:xfrm>
          <a:prstGeom prst="rect">
            <a:avLst/>
          </a:prstGeom>
          <a:solidFill>
            <a:srgbClr val="C44C4C"/>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10" descr="ucti_logo_transparent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17763"/>
            <a:ext cx="3170767"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3838575"/>
            <a:ext cx="31623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42" name="Rectangle 2"/>
          <p:cNvSpPr>
            <a:spLocks noGrp="1" noChangeArrowheads="1"/>
          </p:cNvSpPr>
          <p:nvPr>
            <p:ph type="ctrTitle"/>
          </p:nvPr>
        </p:nvSpPr>
        <p:spPr>
          <a:xfrm>
            <a:off x="3185584" y="1952626"/>
            <a:ext cx="9006416" cy="1470025"/>
          </a:xfrm>
        </p:spPr>
        <p:txBody>
          <a:bodyPr/>
          <a:lstStyle>
            <a:lvl1pPr>
              <a:defRPr/>
            </a:lvl1pPr>
          </a:lstStyle>
          <a:p>
            <a:r>
              <a:rPr lang="en-US"/>
              <a:t>Click to edit Master title style</a:t>
            </a:r>
          </a:p>
        </p:txBody>
      </p:sp>
      <p:sp>
        <p:nvSpPr>
          <p:cNvPr id="87043" name="Rectangle 3"/>
          <p:cNvSpPr>
            <a:spLocks noGrp="1" noChangeArrowheads="1"/>
          </p:cNvSpPr>
          <p:nvPr>
            <p:ph type="subTitle" idx="1"/>
          </p:nvPr>
        </p:nvSpPr>
        <p:spPr>
          <a:xfrm>
            <a:off x="3166533" y="3886200"/>
            <a:ext cx="9025467"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7201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BF394-563D-4E0A-AB30-6CD7630DCEA4}"/>
              </a:ext>
            </a:extLst>
          </p:cNvPr>
          <p:cNvSpPr>
            <a:spLocks noGrp="1"/>
          </p:cNvSpPr>
          <p:nvPr>
            <p:ph type="title"/>
          </p:nvPr>
        </p:nvSpPr>
        <p:spPr>
          <a:xfrm>
            <a:off x="426378" y="365125"/>
            <a:ext cx="11339241" cy="9302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897B8D9-80F7-4DBD-AB9A-1284E26FE403}"/>
              </a:ext>
            </a:extLst>
          </p:cNvPr>
          <p:cNvSpPr>
            <a:spLocks noGrp="1"/>
          </p:cNvSpPr>
          <p:nvPr>
            <p:ph type="body" idx="1"/>
          </p:nvPr>
        </p:nvSpPr>
        <p:spPr>
          <a:xfrm>
            <a:off x="426379" y="1485900"/>
            <a:ext cx="11339242" cy="46910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0CEB74C-6B39-4345-A9ED-69A1B52D6F87}"/>
              </a:ext>
            </a:extLst>
          </p:cNvPr>
          <p:cNvSpPr>
            <a:spLocks noGrp="1"/>
          </p:cNvSpPr>
          <p:nvPr>
            <p:ph type="sldNum" sz="quarter" idx="4"/>
          </p:nvPr>
        </p:nvSpPr>
        <p:spPr>
          <a:xfrm>
            <a:off x="9300713" y="6356350"/>
            <a:ext cx="2743200" cy="365125"/>
          </a:xfrm>
          <a:prstGeom prst="rect">
            <a:avLst/>
          </a:prstGeom>
        </p:spPr>
        <p:txBody>
          <a:bodyPr vert="horz" lIns="91440" tIns="45720" rIns="91440" bIns="45720" rtlCol="0" anchor="ctr"/>
          <a:lstStyle>
            <a:lvl1pPr algn="r">
              <a:defRPr sz="1200" b="0" i="1">
                <a:solidFill>
                  <a:schemeClr val="tx1">
                    <a:tint val="75000"/>
                  </a:schemeClr>
                </a:solidFill>
                <a:latin typeface="+mj-lt"/>
              </a:defRPr>
            </a:lvl1pPr>
          </a:lstStyle>
          <a:p>
            <a:fld id="{EB71941E-999A-46A6-8647-0420067BF7EA}" type="slidenum">
              <a:rPr lang="en-US" smtClean="0"/>
              <a:pPr/>
              <a:t>‹#›</a:t>
            </a:fld>
            <a:endParaRPr lang="en-US" dirty="0"/>
          </a:p>
        </p:txBody>
      </p:sp>
    </p:spTree>
    <p:extLst>
      <p:ext uri="{BB962C8B-B14F-4D97-AF65-F5344CB8AC3E}">
        <p14:creationId xmlns:p14="http://schemas.microsoft.com/office/powerpoint/2010/main" val="4284272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8" r:id="rId3"/>
    <p:sldLayoutId id="2147483667" r:id="rId4"/>
    <p:sldLayoutId id="2147483664" r:id="rId5"/>
    <p:sldLayoutId id="2147483665" r:id="rId6"/>
    <p:sldLayoutId id="2147483666" r:id="rId7"/>
    <p:sldLayoutId id="2147483649" r:id="rId8"/>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090152" y="0"/>
            <a:ext cx="2101849"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0" y="6621464"/>
            <a:ext cx="12192000" cy="236537"/>
          </a:xfrm>
          <a:prstGeom prst="rect">
            <a:avLst/>
          </a:prstGeom>
          <a:solidFill>
            <a:srgbClr val="C44C4C"/>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 name="Rectangle 4"/>
          <p:cNvSpPr>
            <a:spLocks noGrp="1" noChangeArrowheads="1"/>
          </p:cNvSpPr>
          <p:nvPr>
            <p:ph type="body" idx="1"/>
          </p:nvPr>
        </p:nvSpPr>
        <p:spPr bwMode="auto">
          <a:xfrm>
            <a:off x="630767" y="173672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6"/>
          <p:cNvSpPr>
            <a:spLocks noGrp="1" noChangeArrowheads="1"/>
          </p:cNvSpPr>
          <p:nvPr>
            <p:ph type="title"/>
          </p:nvPr>
        </p:nvSpPr>
        <p:spPr bwMode="auto">
          <a:xfrm>
            <a:off x="647700" y="274638"/>
            <a:ext cx="93895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3" name="Rectangle 7"/>
          <p:cNvSpPr>
            <a:spLocks noChangeArrowheads="1"/>
          </p:cNvSpPr>
          <p:nvPr/>
        </p:nvSpPr>
        <p:spPr bwMode="auto">
          <a:xfrm>
            <a:off x="0" y="6597650"/>
            <a:ext cx="3615267" cy="26035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Module Code and Module Title</a:t>
            </a:r>
          </a:p>
        </p:txBody>
      </p:sp>
      <p:sp>
        <p:nvSpPr>
          <p:cNvPr id="86024" name="Rectangle 8"/>
          <p:cNvSpPr>
            <a:spLocks noGrp="1" noChangeArrowheads="1"/>
          </p:cNvSpPr>
          <p:nvPr>
            <p:ph type="ftr" sz="quarter" idx="3"/>
          </p:nvPr>
        </p:nvSpPr>
        <p:spPr bwMode="auto">
          <a:xfrm>
            <a:off x="8331200" y="6623050"/>
            <a:ext cx="3860800"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r>
              <a:rPr lang="en-US">
                <a:solidFill>
                  <a:srgbClr val="000000"/>
                </a:solidFill>
              </a:rPr>
              <a:t>Dr Jugindar Singh</a:t>
            </a:r>
          </a:p>
        </p:txBody>
      </p:sp>
      <p:sp>
        <p:nvSpPr>
          <p:cNvPr id="86025" name="Rectangle 9"/>
          <p:cNvSpPr>
            <a:spLocks noChangeArrowheads="1"/>
          </p:cNvSpPr>
          <p:nvPr/>
        </p:nvSpPr>
        <p:spPr bwMode="auto">
          <a:xfrm>
            <a:off x="4233333" y="6597650"/>
            <a:ext cx="3615267" cy="26035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Title of Slides</a:t>
            </a:r>
          </a:p>
        </p:txBody>
      </p:sp>
      <p:pic>
        <p:nvPicPr>
          <p:cNvPr id="1033" name="Picture 20"/>
          <p:cNvPicPr>
            <a:picLocks noChangeAspect="1" noChangeArrowheads="1"/>
          </p:cNvPicPr>
          <p:nvPr userDrawn="1"/>
        </p:nvPicPr>
        <p:blipFill>
          <a:blip r:embed="rId14">
            <a:lum bright="72000" contrast="-64000"/>
            <a:extLst>
              <a:ext uri="{28A0092B-C50C-407E-A947-70E740481C1C}">
                <a14:useLocalDpi xmlns:a14="http://schemas.microsoft.com/office/drawing/2010/main" val="0"/>
              </a:ext>
            </a:extLst>
          </a:blip>
          <a:srcRect/>
          <a:stretch>
            <a:fillRect/>
          </a:stretch>
        </p:blipFill>
        <p:spPr bwMode="auto">
          <a:xfrm>
            <a:off x="0" y="2344739"/>
            <a:ext cx="6697133"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99503139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705" r:id="rId12"/>
  </p:sldLayoutIdLst>
  <p:hf hdr="0" dt="0"/>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eaLnBrk="1" fontAlgn="base" hangingPunct="1">
        <a:spcBef>
          <a:spcPct val="0"/>
        </a:spcBef>
        <a:spcAft>
          <a:spcPct val="0"/>
        </a:spcAft>
        <a:defRPr sz="3600">
          <a:solidFill>
            <a:schemeClr val="tx2"/>
          </a:solidFill>
          <a:latin typeface="Arial" charset="0"/>
        </a:defRPr>
      </a:lvl6pPr>
      <a:lvl7pPr marL="914400" algn="ctr" rtl="0" eaLnBrk="1" fontAlgn="base" hangingPunct="1">
        <a:spcBef>
          <a:spcPct val="0"/>
        </a:spcBef>
        <a:spcAft>
          <a:spcPct val="0"/>
        </a:spcAft>
        <a:defRPr sz="3600">
          <a:solidFill>
            <a:schemeClr val="tx2"/>
          </a:solidFill>
          <a:latin typeface="Arial" charset="0"/>
        </a:defRPr>
      </a:lvl7pPr>
      <a:lvl8pPr marL="1371600" algn="ctr" rtl="0" eaLnBrk="1" fontAlgn="base" hangingPunct="1">
        <a:spcBef>
          <a:spcPct val="0"/>
        </a:spcBef>
        <a:spcAft>
          <a:spcPct val="0"/>
        </a:spcAft>
        <a:defRPr sz="3600">
          <a:solidFill>
            <a:schemeClr val="tx2"/>
          </a:solidFill>
          <a:latin typeface="Arial" charset="0"/>
        </a:defRPr>
      </a:lvl8pPr>
      <a:lvl9pPr marL="1828800" algn="ctr" rtl="0" eaLnBrk="1" fontAlgn="base" hangingPunct="1">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Monday, May 23, 2022</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106386904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image" Target="../media/image43.jpeg"/><Relationship Id="rId5" Type="http://schemas.openxmlformats.org/officeDocument/2006/relationships/diagramQuickStyle" Target="../diagrams/quickStyle1.xml"/><Relationship Id="rId10" Type="http://schemas.openxmlformats.org/officeDocument/2006/relationships/image" Target="../media/image42.gif"/><Relationship Id="rId4" Type="http://schemas.openxmlformats.org/officeDocument/2006/relationships/diagramLayout" Target="../diagrams/layout1.xml"/><Relationship Id="rId9"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e open road with farmland and mountains alone the side&#10;">
            <a:extLst>
              <a:ext uri="{FF2B5EF4-FFF2-40B4-BE49-F238E27FC236}">
                <a16:creationId xmlns:a16="http://schemas.microsoft.com/office/drawing/2014/main" id="{55778022-079A-4FF4-8735-D3C9A67F1191}"/>
              </a:ext>
            </a:extLst>
          </p:cNvPr>
          <p:cNvPicPr>
            <a:picLocks noGrp="1" noChangeAspect="1"/>
          </p:cNvPicPr>
          <p:nvPr>
            <p:ph type="pic" sz="quarter" idx="12"/>
          </p:nvPr>
        </p:nvPicPr>
        <p:blipFill rotWithShape="1">
          <a:blip r:embed="rId2"/>
          <a:srcRect t="7813" b="7813"/>
          <a:stretch/>
        </p:blipFill>
        <p:spPr>
          <a:xfrm>
            <a:off x="0" y="0"/>
            <a:ext cx="12192000" cy="6858000"/>
          </a:xfrm>
        </p:spPr>
      </p:pic>
      <p:pic>
        <p:nvPicPr>
          <p:cNvPr id="8" name="Picture 7" descr="badge shape with mountains and trees">
            <a:extLst>
              <a:ext uri="{FF2B5EF4-FFF2-40B4-BE49-F238E27FC236}">
                <a16:creationId xmlns:a16="http://schemas.microsoft.com/office/drawing/2014/main" id="{426C65A7-A996-4C0A-B747-BA22BED03A5A}"/>
              </a:ext>
            </a:extLst>
          </p:cNvPr>
          <p:cNvPicPr>
            <a:picLocks noChangeAspect="1"/>
          </p:cNvPicPr>
          <p:nvPr/>
        </p:nvPicPr>
        <p:blipFill>
          <a:blip r:embed="rId3"/>
          <a:stretch>
            <a:fillRect/>
          </a:stretch>
        </p:blipFill>
        <p:spPr>
          <a:xfrm>
            <a:off x="5424333" y="2425711"/>
            <a:ext cx="6081589" cy="3675763"/>
          </a:xfrm>
          <a:prstGeom prst="rect">
            <a:avLst/>
          </a:prstGeom>
          <a:effectLst>
            <a:glow>
              <a:schemeClr val="bg1">
                <a:alpha val="40000"/>
              </a:schemeClr>
            </a:glow>
            <a:outerShdw blurRad="673100" dist="50800" dir="5400000" algn="ctr" rotWithShape="0">
              <a:srgbClr val="000000">
                <a:alpha val="43137"/>
              </a:srgbClr>
            </a:outerShdw>
          </a:effectLst>
        </p:spPr>
      </p:pic>
      <p:sp>
        <p:nvSpPr>
          <p:cNvPr id="11" name="Title 10">
            <a:extLst>
              <a:ext uri="{FF2B5EF4-FFF2-40B4-BE49-F238E27FC236}">
                <a16:creationId xmlns:a16="http://schemas.microsoft.com/office/drawing/2014/main" id="{792973C2-64E0-451E-A71F-E5F611F454B4}"/>
              </a:ext>
            </a:extLst>
          </p:cNvPr>
          <p:cNvSpPr>
            <a:spLocks noGrp="1"/>
          </p:cNvSpPr>
          <p:nvPr>
            <p:ph type="title"/>
          </p:nvPr>
        </p:nvSpPr>
        <p:spPr>
          <a:xfrm>
            <a:off x="986971" y="222128"/>
            <a:ext cx="4809839" cy="990728"/>
          </a:xfrm>
        </p:spPr>
        <p:txBody>
          <a:bodyPr/>
          <a:lstStyle/>
          <a:p>
            <a:r>
              <a:rPr lang="en-US">
                <a:solidFill>
                  <a:srgbClr val="FF0000"/>
                </a:solidFill>
              </a:rPr>
              <a:t>Scales</a:t>
            </a:r>
            <a:br>
              <a:rPr lang="en-US">
                <a:solidFill>
                  <a:srgbClr val="FF0000"/>
                </a:solidFill>
              </a:rPr>
            </a:br>
            <a:r>
              <a:rPr lang="en-US">
                <a:solidFill>
                  <a:srgbClr val="FF0000"/>
                </a:solidFill>
              </a:rPr>
              <a:t>Rating </a:t>
            </a:r>
            <a:r>
              <a:rPr lang="en-US" dirty="0">
                <a:solidFill>
                  <a:srgbClr val="FF0000"/>
                </a:solidFill>
              </a:rPr>
              <a:t>and Ranking Scales </a:t>
            </a:r>
          </a:p>
        </p:txBody>
      </p:sp>
    </p:spTree>
    <p:extLst>
      <p:ext uri="{BB962C8B-B14F-4D97-AF65-F5344CB8AC3E}">
        <p14:creationId xmlns:p14="http://schemas.microsoft.com/office/powerpoint/2010/main" val="104493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1"/>
          <p:cNvSpPr>
            <a:spLocks noGrp="1"/>
          </p:cNvSpPr>
          <p:nvPr>
            <p:ph type="title"/>
          </p:nvPr>
        </p:nvSpPr>
        <p:spPr/>
        <p:txBody>
          <a:bodyPr/>
          <a:lstStyle/>
          <a:p>
            <a:r>
              <a:rPr lang="en-US" sz="2800" b="1" dirty="0">
                <a:solidFill>
                  <a:srgbClr val="FF0000"/>
                </a:solidFill>
              </a:rPr>
              <a:t>Exercise: What are the scales of measurement for these variables?</a:t>
            </a:r>
            <a:endParaRPr lang="en-US" dirty="0">
              <a:solidFill>
                <a:srgbClr val="FF0000"/>
              </a:solidFill>
            </a:endParaRPr>
          </a:p>
        </p:txBody>
      </p:sp>
      <p:graphicFrame>
        <p:nvGraphicFramePr>
          <p:cNvPr id="6" name="Content Placeholder 5"/>
          <p:cNvGraphicFramePr>
            <a:graphicFrameLocks noGrp="1"/>
          </p:cNvGraphicFramePr>
          <p:nvPr>
            <p:ph idx="1"/>
          </p:nvPr>
        </p:nvGraphicFramePr>
        <p:xfrm>
          <a:off x="365760" y="1600201"/>
          <a:ext cx="11312434" cy="4760907"/>
        </p:xfrm>
        <a:graphic>
          <a:graphicData uri="http://schemas.openxmlformats.org/drawingml/2006/table">
            <a:tbl>
              <a:tblPr/>
              <a:tblGrid>
                <a:gridCol w="5656217">
                  <a:extLst>
                    <a:ext uri="{9D8B030D-6E8A-4147-A177-3AD203B41FA5}">
                      <a16:colId xmlns:a16="http://schemas.microsoft.com/office/drawing/2014/main" val="20000"/>
                    </a:ext>
                  </a:extLst>
                </a:gridCol>
                <a:gridCol w="5656217">
                  <a:extLst>
                    <a:ext uri="{9D8B030D-6E8A-4147-A177-3AD203B41FA5}">
                      <a16:colId xmlns:a16="http://schemas.microsoft.com/office/drawing/2014/main" val="20001"/>
                    </a:ext>
                  </a:extLst>
                </a:gridCol>
              </a:tblGrid>
              <a:tr h="4333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chemeClr val="tx1"/>
                          </a:solidFill>
                          <a:effectLst/>
                          <a:latin typeface="Arial" charset="0"/>
                        </a:rPr>
                        <a:t>Variable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chemeClr val="tx1"/>
                          </a:solidFill>
                          <a:effectLst/>
                          <a:latin typeface="Arial" charset="0"/>
                        </a:rPr>
                        <a:t>Scale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333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rPr>
                        <a:t>Program of study</a:t>
                      </a:r>
                    </a:p>
                  </a:txBody>
                  <a:tcPr marL="9525" marR="9525" marT="952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ms-MY" sz="1900" b="1" i="0" u="none" strike="noStrike" cap="none" normalizeH="0" baseline="0">
                        <a:ln>
                          <a:noFill/>
                        </a:ln>
                        <a:solidFill>
                          <a:srgbClr val="FF0000"/>
                        </a:solidFill>
                        <a:effectLst/>
                        <a:latin typeface="Arial"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4333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rPr>
                        <a:t>Speed (km/hr)</a:t>
                      </a:r>
                    </a:p>
                  </a:txBody>
                  <a:tcPr marL="9525" marR="9525" marT="952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ms-MY" sz="1900" b="1" i="0" u="none" strike="noStrike" cap="none" normalizeH="0" baseline="0">
                        <a:ln>
                          <a:noFill/>
                        </a:ln>
                        <a:solidFill>
                          <a:srgbClr val="FF0000"/>
                        </a:solidFill>
                        <a:effectLst/>
                        <a:latin typeface="Arial"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4333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rPr>
                        <a:t>Motivation scores</a:t>
                      </a:r>
                    </a:p>
                  </a:txBody>
                  <a:tcPr marL="9525" marR="9525" marT="952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ms-MY" sz="1900" b="1" i="0" u="none" strike="noStrike" cap="none" normalizeH="0" baseline="0">
                        <a:ln>
                          <a:noFill/>
                        </a:ln>
                        <a:solidFill>
                          <a:srgbClr val="FF0000"/>
                        </a:solidFill>
                        <a:effectLst/>
                        <a:latin typeface="Arial"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42703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rPr>
                        <a:t>Income categories</a:t>
                      </a:r>
                    </a:p>
                  </a:txBody>
                  <a:tcPr marL="9525" marR="9525" marT="952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ms-MY" sz="1900" b="1" i="0" u="none" strike="noStrike" cap="none" normalizeH="0" baseline="0">
                        <a:ln>
                          <a:noFill/>
                        </a:ln>
                        <a:solidFill>
                          <a:srgbClr val="FF0000"/>
                        </a:solidFill>
                        <a:effectLst/>
                        <a:latin typeface="Arial"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4333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rPr>
                        <a:t>Number of </a:t>
                      </a:r>
                      <a:r>
                        <a:rPr kumimoji="0" lang="en-US" sz="2000" b="1" i="0" u="none" strike="noStrike" cap="none" normalizeH="0" baseline="0" dirty="0" err="1">
                          <a:ln>
                            <a:noFill/>
                          </a:ln>
                          <a:solidFill>
                            <a:srgbClr val="000000"/>
                          </a:solidFill>
                          <a:effectLst/>
                          <a:latin typeface="Arial" charset="0"/>
                        </a:rPr>
                        <a:t>WhatsApp</a:t>
                      </a:r>
                      <a:r>
                        <a:rPr kumimoji="0" lang="en-US" sz="2000" b="1" i="0" u="none" strike="noStrike" cap="none" normalizeH="0" baseline="0" dirty="0">
                          <a:ln>
                            <a:noFill/>
                          </a:ln>
                          <a:solidFill>
                            <a:srgbClr val="000000"/>
                          </a:solidFill>
                          <a:effectLst/>
                          <a:latin typeface="Arial" charset="0"/>
                        </a:rPr>
                        <a:t> received</a:t>
                      </a:r>
                    </a:p>
                  </a:txBody>
                  <a:tcPr marL="9525" marR="9525" marT="952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ms-MY" sz="1900" b="1" i="0" u="none" strike="noStrike" cap="none" normalizeH="0" baseline="0">
                        <a:ln>
                          <a:noFill/>
                        </a:ln>
                        <a:solidFill>
                          <a:srgbClr val="FF0000"/>
                        </a:solidFill>
                        <a:effectLst/>
                        <a:latin typeface="Arial"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4333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rPr>
                        <a:t>Marital status</a:t>
                      </a:r>
                    </a:p>
                  </a:txBody>
                  <a:tcPr marL="9525" marR="9525" marT="952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ms-MY" sz="1900" b="1" i="0" u="none" strike="noStrike" cap="none" normalizeH="0" baseline="0">
                        <a:ln>
                          <a:noFill/>
                        </a:ln>
                        <a:solidFill>
                          <a:srgbClr val="FF0000"/>
                        </a:solidFill>
                        <a:effectLst/>
                        <a:latin typeface="Arial"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4333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rPr>
                        <a:t>Quality of work life scores</a:t>
                      </a:r>
                    </a:p>
                  </a:txBody>
                  <a:tcPr marL="9525" marR="9525" marT="952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ms-MY" sz="1900" b="1" i="0" u="none" strike="noStrike" cap="none" normalizeH="0" baseline="0">
                        <a:ln>
                          <a:noFill/>
                        </a:ln>
                        <a:solidFill>
                          <a:srgbClr val="FF0000"/>
                        </a:solidFill>
                        <a:effectLst/>
                        <a:latin typeface="Arial"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4333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rPr>
                        <a:t>Gender</a:t>
                      </a:r>
                    </a:p>
                  </a:txBody>
                  <a:tcPr marL="9525" marR="9525" marT="952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ms-MY" sz="1900" b="1" i="0" u="none" strike="noStrike" cap="none" normalizeH="0" baseline="0" dirty="0">
                        <a:ln>
                          <a:noFill/>
                        </a:ln>
                        <a:solidFill>
                          <a:srgbClr val="FF0000"/>
                        </a:solidFill>
                        <a:effectLst/>
                        <a:latin typeface="Arial"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r h="4333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rPr>
                        <a:t>Perception scores</a:t>
                      </a:r>
                    </a:p>
                  </a:txBody>
                  <a:tcPr marL="9525" marR="9525" marT="952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ms-MY" sz="1900" b="1" i="0" u="none" strike="noStrike" cap="none" normalizeH="0" baseline="0">
                        <a:ln>
                          <a:noFill/>
                        </a:ln>
                        <a:solidFill>
                          <a:srgbClr val="FF0000"/>
                        </a:solidFill>
                        <a:effectLst/>
                        <a:latin typeface="Arial"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9"/>
                  </a:ext>
                </a:extLst>
              </a:tr>
              <a:tr h="4333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rPr>
                        <a:t>Membership status</a:t>
                      </a:r>
                    </a:p>
                  </a:txBody>
                  <a:tcPr marL="9525" marR="9525" marT="9527"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ms-MY" sz="1900" b="1" i="0" u="none" strike="noStrike" cap="none" normalizeH="0" baseline="0" dirty="0">
                        <a:ln>
                          <a:noFill/>
                        </a:ln>
                        <a:solidFill>
                          <a:srgbClr val="FF0000"/>
                        </a:solidFill>
                        <a:effectLst/>
                        <a:latin typeface="Arial"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10"/>
                  </a:ext>
                </a:extLst>
              </a:tr>
            </a:tbl>
          </a:graphicData>
        </a:graphic>
      </p:graphicFrame>
      <p:sp>
        <p:nvSpPr>
          <p:cNvPr id="2" name="Footer Placeholder 1"/>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344893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itle 1"/>
          <p:cNvSpPr>
            <a:spLocks noGrp="1"/>
          </p:cNvSpPr>
          <p:nvPr>
            <p:ph type="title"/>
          </p:nvPr>
        </p:nvSpPr>
        <p:spPr/>
        <p:txBody>
          <a:bodyPr/>
          <a:lstStyle/>
          <a:p>
            <a:r>
              <a:rPr lang="en-US" sz="2800" b="1"/>
              <a:t>Exercise: What are the scales of measurement for these variables?</a:t>
            </a:r>
            <a:endParaRPr lang="en-US"/>
          </a:p>
        </p:txBody>
      </p:sp>
      <p:graphicFrame>
        <p:nvGraphicFramePr>
          <p:cNvPr id="6" name="Content Placeholder 5"/>
          <p:cNvGraphicFramePr>
            <a:graphicFrameLocks noGrp="1"/>
          </p:cNvGraphicFramePr>
          <p:nvPr>
            <p:ph idx="1"/>
          </p:nvPr>
        </p:nvGraphicFramePr>
        <p:xfrm>
          <a:off x="444137" y="1697039"/>
          <a:ext cx="11534502" cy="4762495"/>
        </p:xfrm>
        <a:graphic>
          <a:graphicData uri="http://schemas.openxmlformats.org/drawingml/2006/table">
            <a:tbl>
              <a:tblPr firstRow="1" bandRow="1">
                <a:tableStyleId>{5C22544A-7EE6-4342-B048-85BDC9FD1C3A}</a:tableStyleId>
              </a:tblPr>
              <a:tblGrid>
                <a:gridCol w="5767251">
                  <a:extLst>
                    <a:ext uri="{9D8B030D-6E8A-4147-A177-3AD203B41FA5}">
                      <a16:colId xmlns:a16="http://schemas.microsoft.com/office/drawing/2014/main" val="20000"/>
                    </a:ext>
                  </a:extLst>
                </a:gridCol>
                <a:gridCol w="5767251">
                  <a:extLst>
                    <a:ext uri="{9D8B030D-6E8A-4147-A177-3AD203B41FA5}">
                      <a16:colId xmlns:a16="http://schemas.microsoft.com/office/drawing/2014/main" val="20001"/>
                    </a:ext>
                  </a:extLst>
                </a:gridCol>
              </a:tblGrid>
              <a:tr h="433494">
                <a:tc>
                  <a:txBody>
                    <a:bodyPr/>
                    <a:lstStyle/>
                    <a:p>
                      <a:pPr algn="ctr"/>
                      <a:r>
                        <a:rPr lang="en-US" sz="1900" b="1" dirty="0">
                          <a:solidFill>
                            <a:schemeClr val="tx1"/>
                          </a:solidFill>
                          <a:latin typeface="+mj-lt"/>
                        </a:rPr>
                        <a:t>Variable</a:t>
                      </a:r>
                    </a:p>
                  </a:txBody>
                  <a:tcPr marT="45727" marB="45727"/>
                </a:tc>
                <a:tc>
                  <a:txBody>
                    <a:bodyPr/>
                    <a:lstStyle/>
                    <a:p>
                      <a:pPr algn="ctr"/>
                      <a:r>
                        <a:rPr lang="en-US" sz="1900" b="1" dirty="0">
                          <a:solidFill>
                            <a:schemeClr val="tx1"/>
                          </a:solidFill>
                          <a:latin typeface="+mj-lt"/>
                        </a:rPr>
                        <a:t>Scale</a:t>
                      </a:r>
                    </a:p>
                  </a:txBody>
                  <a:tcPr marT="45727" marB="45727"/>
                </a:tc>
                <a:extLst>
                  <a:ext uri="{0D108BD9-81ED-4DB2-BD59-A6C34878D82A}">
                    <a16:rowId xmlns:a16="http://schemas.microsoft.com/office/drawing/2014/main" val="10000"/>
                  </a:ext>
                </a:extLst>
              </a:tr>
              <a:tr h="433494">
                <a:tc>
                  <a:txBody>
                    <a:bodyPr/>
                    <a:lstStyle/>
                    <a:p>
                      <a:pPr algn="l" fontAlgn="b"/>
                      <a:r>
                        <a:rPr lang="en-US" sz="2000" b="1" i="0" u="none" strike="noStrike">
                          <a:solidFill>
                            <a:srgbClr val="000000"/>
                          </a:solidFill>
                          <a:latin typeface="+mj-lt"/>
                        </a:rPr>
                        <a:t>Program of study</a:t>
                      </a:r>
                    </a:p>
                  </a:txBody>
                  <a:tcPr marL="9525" marR="9525" marT="9527" marB="0" anchor="b"/>
                </a:tc>
                <a:tc>
                  <a:txBody>
                    <a:bodyPr/>
                    <a:lstStyle/>
                    <a:p>
                      <a:pPr algn="ctr"/>
                      <a:r>
                        <a:rPr lang="en-US" sz="1900" b="1" dirty="0">
                          <a:solidFill>
                            <a:srgbClr val="FF0000"/>
                          </a:solidFill>
                          <a:latin typeface="+mj-lt"/>
                        </a:rPr>
                        <a:t>Nominal</a:t>
                      </a:r>
                    </a:p>
                  </a:txBody>
                  <a:tcPr marT="45727" marB="45727"/>
                </a:tc>
                <a:extLst>
                  <a:ext uri="{0D108BD9-81ED-4DB2-BD59-A6C34878D82A}">
                    <a16:rowId xmlns:a16="http://schemas.microsoft.com/office/drawing/2014/main" val="10001"/>
                  </a:ext>
                </a:extLst>
              </a:tr>
              <a:tr h="433494">
                <a:tc>
                  <a:txBody>
                    <a:bodyPr/>
                    <a:lstStyle/>
                    <a:p>
                      <a:pPr algn="l" fontAlgn="b"/>
                      <a:r>
                        <a:rPr lang="en-US" sz="2000" b="1" i="0" u="none" strike="noStrike">
                          <a:solidFill>
                            <a:srgbClr val="000000"/>
                          </a:solidFill>
                          <a:latin typeface="+mj-lt"/>
                        </a:rPr>
                        <a:t>Speed (km/hr)</a:t>
                      </a:r>
                    </a:p>
                  </a:txBody>
                  <a:tcPr marL="9525" marR="9525" marT="9527" marB="0" anchor="b"/>
                </a:tc>
                <a:tc>
                  <a:txBody>
                    <a:bodyPr/>
                    <a:lstStyle/>
                    <a:p>
                      <a:pPr algn="ctr"/>
                      <a:r>
                        <a:rPr lang="en-US" sz="1900" b="1" dirty="0">
                          <a:solidFill>
                            <a:srgbClr val="FF0000"/>
                          </a:solidFill>
                          <a:latin typeface="+mj-lt"/>
                        </a:rPr>
                        <a:t>Ratio</a:t>
                      </a:r>
                    </a:p>
                  </a:txBody>
                  <a:tcPr marT="45727" marB="45727"/>
                </a:tc>
                <a:extLst>
                  <a:ext uri="{0D108BD9-81ED-4DB2-BD59-A6C34878D82A}">
                    <a16:rowId xmlns:a16="http://schemas.microsoft.com/office/drawing/2014/main" val="10002"/>
                  </a:ext>
                </a:extLst>
              </a:tr>
              <a:tr h="433494">
                <a:tc>
                  <a:txBody>
                    <a:bodyPr/>
                    <a:lstStyle/>
                    <a:p>
                      <a:pPr algn="l" fontAlgn="b"/>
                      <a:r>
                        <a:rPr lang="en-US" sz="2000" b="1" i="0" u="none" strike="noStrike">
                          <a:solidFill>
                            <a:srgbClr val="000000"/>
                          </a:solidFill>
                          <a:latin typeface="+mj-lt"/>
                        </a:rPr>
                        <a:t>Motivation scores</a:t>
                      </a:r>
                    </a:p>
                  </a:txBody>
                  <a:tcPr marL="9525" marR="9525" marT="9527" marB="0" anchor="b"/>
                </a:tc>
                <a:tc>
                  <a:txBody>
                    <a:bodyPr/>
                    <a:lstStyle/>
                    <a:p>
                      <a:pPr algn="ctr"/>
                      <a:r>
                        <a:rPr lang="en-US" sz="1900" b="1" dirty="0">
                          <a:solidFill>
                            <a:srgbClr val="FF0000"/>
                          </a:solidFill>
                          <a:latin typeface="+mj-lt"/>
                        </a:rPr>
                        <a:t>Interval</a:t>
                      </a:r>
                    </a:p>
                  </a:txBody>
                  <a:tcPr marT="45727" marB="45727"/>
                </a:tc>
                <a:extLst>
                  <a:ext uri="{0D108BD9-81ED-4DB2-BD59-A6C34878D82A}">
                    <a16:rowId xmlns:a16="http://schemas.microsoft.com/office/drawing/2014/main" val="10003"/>
                  </a:ext>
                </a:extLst>
              </a:tr>
              <a:tr h="427555">
                <a:tc>
                  <a:txBody>
                    <a:bodyPr/>
                    <a:lstStyle/>
                    <a:p>
                      <a:pPr algn="l" fontAlgn="b"/>
                      <a:r>
                        <a:rPr lang="en-US" sz="2000" b="1" i="0" u="none" strike="noStrike">
                          <a:solidFill>
                            <a:srgbClr val="000000"/>
                          </a:solidFill>
                          <a:latin typeface="+mj-lt"/>
                        </a:rPr>
                        <a:t>Income categories</a:t>
                      </a:r>
                    </a:p>
                  </a:txBody>
                  <a:tcPr marL="9525" marR="9525" marT="9527" marB="0" anchor="b"/>
                </a:tc>
                <a:tc>
                  <a:txBody>
                    <a:bodyPr/>
                    <a:lstStyle/>
                    <a:p>
                      <a:pPr algn="ctr"/>
                      <a:r>
                        <a:rPr lang="en-US" sz="1900" b="1" dirty="0">
                          <a:solidFill>
                            <a:srgbClr val="FF0000"/>
                          </a:solidFill>
                          <a:latin typeface="+mj-lt"/>
                        </a:rPr>
                        <a:t>Ordinal</a:t>
                      </a:r>
                    </a:p>
                  </a:txBody>
                  <a:tcPr marT="45727" marB="45727"/>
                </a:tc>
                <a:extLst>
                  <a:ext uri="{0D108BD9-81ED-4DB2-BD59-A6C34878D82A}">
                    <a16:rowId xmlns:a16="http://schemas.microsoft.com/office/drawing/2014/main" val="10004"/>
                  </a:ext>
                </a:extLst>
              </a:tr>
              <a:tr h="433494">
                <a:tc>
                  <a:txBody>
                    <a:bodyPr/>
                    <a:lstStyle/>
                    <a:p>
                      <a:pPr algn="l" fontAlgn="b"/>
                      <a:r>
                        <a:rPr lang="en-US" sz="2000" b="1" i="0" u="none" strike="noStrike" dirty="0">
                          <a:solidFill>
                            <a:srgbClr val="000000"/>
                          </a:solidFill>
                          <a:latin typeface="+mj-lt"/>
                        </a:rPr>
                        <a:t>Number of </a:t>
                      </a:r>
                      <a:r>
                        <a:rPr lang="en-US" sz="2000" b="1" i="0" u="none" strike="noStrike" dirty="0" err="1">
                          <a:solidFill>
                            <a:srgbClr val="000000"/>
                          </a:solidFill>
                          <a:latin typeface="+mj-lt"/>
                        </a:rPr>
                        <a:t>WhatsApp</a:t>
                      </a:r>
                      <a:r>
                        <a:rPr lang="en-US" sz="2000" b="1" i="0" u="none" strike="noStrike" dirty="0">
                          <a:solidFill>
                            <a:srgbClr val="000000"/>
                          </a:solidFill>
                          <a:latin typeface="+mj-lt"/>
                        </a:rPr>
                        <a:t> received</a:t>
                      </a:r>
                    </a:p>
                  </a:txBody>
                  <a:tcPr marL="9525" marR="9525" marT="9527"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rgbClr val="FF0000"/>
                          </a:solidFill>
                          <a:latin typeface="+mn-lt"/>
                          <a:ea typeface="+mn-ea"/>
                          <a:cs typeface="+mn-cs"/>
                        </a:rPr>
                        <a:t>Ratio</a:t>
                      </a:r>
                      <a:endParaRPr lang="en-US" sz="1900" b="1" dirty="0">
                        <a:solidFill>
                          <a:srgbClr val="FF0000"/>
                        </a:solidFill>
                        <a:latin typeface="+mj-lt"/>
                      </a:endParaRPr>
                    </a:p>
                  </a:txBody>
                  <a:tcPr marT="45727" marB="45727"/>
                </a:tc>
                <a:extLst>
                  <a:ext uri="{0D108BD9-81ED-4DB2-BD59-A6C34878D82A}">
                    <a16:rowId xmlns:a16="http://schemas.microsoft.com/office/drawing/2014/main" val="10005"/>
                  </a:ext>
                </a:extLst>
              </a:tr>
              <a:tr h="433494">
                <a:tc>
                  <a:txBody>
                    <a:bodyPr/>
                    <a:lstStyle/>
                    <a:p>
                      <a:pPr algn="l" fontAlgn="b"/>
                      <a:r>
                        <a:rPr lang="en-US" sz="2000" b="1" i="0" u="none" strike="noStrike">
                          <a:solidFill>
                            <a:srgbClr val="000000"/>
                          </a:solidFill>
                          <a:latin typeface="+mj-lt"/>
                        </a:rPr>
                        <a:t>Marital status</a:t>
                      </a:r>
                    </a:p>
                  </a:txBody>
                  <a:tcPr marL="9525" marR="9525" marT="9527" marB="0" anchor="b"/>
                </a:tc>
                <a:tc>
                  <a:txBody>
                    <a:bodyPr/>
                    <a:lstStyle/>
                    <a:p>
                      <a:pPr algn="ctr"/>
                      <a:r>
                        <a:rPr lang="en-US" sz="1900" b="1" kern="1200" dirty="0">
                          <a:solidFill>
                            <a:srgbClr val="FF0000"/>
                          </a:solidFill>
                          <a:latin typeface="+mn-lt"/>
                          <a:ea typeface="+mn-ea"/>
                          <a:cs typeface="+mn-cs"/>
                        </a:rPr>
                        <a:t>Nominal</a:t>
                      </a:r>
                      <a:endParaRPr lang="en-US" sz="1900" b="1" dirty="0">
                        <a:solidFill>
                          <a:srgbClr val="FF0000"/>
                        </a:solidFill>
                        <a:latin typeface="+mj-lt"/>
                      </a:endParaRPr>
                    </a:p>
                  </a:txBody>
                  <a:tcPr marT="45727" marB="45727"/>
                </a:tc>
                <a:extLst>
                  <a:ext uri="{0D108BD9-81ED-4DB2-BD59-A6C34878D82A}">
                    <a16:rowId xmlns:a16="http://schemas.microsoft.com/office/drawing/2014/main" val="10006"/>
                  </a:ext>
                </a:extLst>
              </a:tr>
              <a:tr h="433494">
                <a:tc>
                  <a:txBody>
                    <a:bodyPr/>
                    <a:lstStyle/>
                    <a:p>
                      <a:pPr algn="l" fontAlgn="b"/>
                      <a:r>
                        <a:rPr lang="en-US" sz="2000" b="1" i="0" u="none" strike="noStrike">
                          <a:solidFill>
                            <a:srgbClr val="000000"/>
                          </a:solidFill>
                          <a:latin typeface="+mj-lt"/>
                        </a:rPr>
                        <a:t>Quality of work life scores</a:t>
                      </a:r>
                    </a:p>
                  </a:txBody>
                  <a:tcPr marL="9525" marR="9525" marT="9527" marB="0" anchor="b"/>
                </a:tc>
                <a:tc>
                  <a:txBody>
                    <a:bodyPr/>
                    <a:lstStyle/>
                    <a:p>
                      <a:pPr algn="ctr"/>
                      <a:r>
                        <a:rPr lang="en-US" sz="1900" b="1" kern="1200" dirty="0">
                          <a:solidFill>
                            <a:srgbClr val="FF0000"/>
                          </a:solidFill>
                          <a:latin typeface="+mn-lt"/>
                          <a:ea typeface="+mn-ea"/>
                          <a:cs typeface="+mn-cs"/>
                        </a:rPr>
                        <a:t>Interval</a:t>
                      </a:r>
                      <a:endParaRPr lang="en-US" sz="1900" b="1" dirty="0">
                        <a:solidFill>
                          <a:srgbClr val="FF0000"/>
                        </a:solidFill>
                        <a:latin typeface="+mj-lt"/>
                      </a:endParaRPr>
                    </a:p>
                  </a:txBody>
                  <a:tcPr marT="45727" marB="45727"/>
                </a:tc>
                <a:extLst>
                  <a:ext uri="{0D108BD9-81ED-4DB2-BD59-A6C34878D82A}">
                    <a16:rowId xmlns:a16="http://schemas.microsoft.com/office/drawing/2014/main" val="10007"/>
                  </a:ext>
                </a:extLst>
              </a:tr>
              <a:tr h="433494">
                <a:tc>
                  <a:txBody>
                    <a:bodyPr/>
                    <a:lstStyle/>
                    <a:p>
                      <a:pPr algn="l" fontAlgn="b"/>
                      <a:r>
                        <a:rPr lang="en-US" sz="2000" b="1" i="0" u="none" strike="noStrike" dirty="0">
                          <a:solidFill>
                            <a:srgbClr val="000000"/>
                          </a:solidFill>
                          <a:latin typeface="+mj-lt"/>
                        </a:rPr>
                        <a:t>Gender</a:t>
                      </a:r>
                    </a:p>
                  </a:txBody>
                  <a:tcPr marL="9525" marR="9525" marT="9527"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rgbClr val="FF0000"/>
                          </a:solidFill>
                          <a:latin typeface="+mn-lt"/>
                          <a:ea typeface="+mn-ea"/>
                          <a:cs typeface="+mn-cs"/>
                        </a:rPr>
                        <a:t>Nominal</a:t>
                      </a:r>
                      <a:endParaRPr lang="en-US" sz="1900" b="1" dirty="0">
                        <a:solidFill>
                          <a:srgbClr val="FF0000"/>
                        </a:solidFill>
                        <a:latin typeface="+mj-lt"/>
                      </a:endParaRPr>
                    </a:p>
                  </a:txBody>
                  <a:tcPr marT="45727" marB="45727"/>
                </a:tc>
                <a:extLst>
                  <a:ext uri="{0D108BD9-81ED-4DB2-BD59-A6C34878D82A}">
                    <a16:rowId xmlns:a16="http://schemas.microsoft.com/office/drawing/2014/main" val="10008"/>
                  </a:ext>
                </a:extLst>
              </a:tr>
              <a:tr h="433494">
                <a:tc>
                  <a:txBody>
                    <a:bodyPr/>
                    <a:lstStyle/>
                    <a:p>
                      <a:pPr algn="l" fontAlgn="b"/>
                      <a:r>
                        <a:rPr lang="en-US" sz="2000" b="1" i="0" u="none" strike="noStrike" dirty="0">
                          <a:solidFill>
                            <a:srgbClr val="000000"/>
                          </a:solidFill>
                          <a:latin typeface="+mj-lt"/>
                        </a:rPr>
                        <a:t>Perception scores</a:t>
                      </a:r>
                    </a:p>
                  </a:txBody>
                  <a:tcPr marL="9525" marR="9525" marT="9527" marB="0" anchor="b"/>
                </a:tc>
                <a:tc>
                  <a:txBody>
                    <a:bodyPr/>
                    <a:lstStyle/>
                    <a:p>
                      <a:pPr algn="ctr"/>
                      <a:r>
                        <a:rPr lang="en-US" sz="1900" b="1" kern="1200" dirty="0">
                          <a:solidFill>
                            <a:srgbClr val="FF0000"/>
                          </a:solidFill>
                          <a:latin typeface="+mn-lt"/>
                          <a:ea typeface="+mn-ea"/>
                          <a:cs typeface="+mn-cs"/>
                        </a:rPr>
                        <a:t>Interval</a:t>
                      </a:r>
                      <a:endParaRPr lang="en-US" sz="1900" b="1" dirty="0">
                        <a:solidFill>
                          <a:srgbClr val="FF0000"/>
                        </a:solidFill>
                        <a:latin typeface="+mj-lt"/>
                      </a:endParaRPr>
                    </a:p>
                  </a:txBody>
                  <a:tcPr marT="45727" marB="45727"/>
                </a:tc>
                <a:extLst>
                  <a:ext uri="{0D108BD9-81ED-4DB2-BD59-A6C34878D82A}">
                    <a16:rowId xmlns:a16="http://schemas.microsoft.com/office/drawing/2014/main" val="10009"/>
                  </a:ext>
                </a:extLst>
              </a:tr>
              <a:tr h="433494">
                <a:tc>
                  <a:txBody>
                    <a:bodyPr/>
                    <a:lstStyle/>
                    <a:p>
                      <a:pPr algn="l" fontAlgn="b"/>
                      <a:r>
                        <a:rPr lang="en-US" sz="2000" b="1" i="0" u="none" strike="noStrike" dirty="0">
                          <a:solidFill>
                            <a:srgbClr val="000000"/>
                          </a:solidFill>
                          <a:latin typeface="+mj-lt"/>
                        </a:rPr>
                        <a:t>Membership status</a:t>
                      </a:r>
                    </a:p>
                  </a:txBody>
                  <a:tcPr marL="9525" marR="9525" marT="9527" marB="0" anchor="b"/>
                </a:tc>
                <a:tc>
                  <a:txBody>
                    <a:bodyPr/>
                    <a:lstStyle/>
                    <a:p>
                      <a:pPr algn="ctr"/>
                      <a:r>
                        <a:rPr lang="en-US" sz="1900" b="1" kern="1200" dirty="0">
                          <a:solidFill>
                            <a:srgbClr val="FF0000"/>
                          </a:solidFill>
                          <a:latin typeface="+mn-lt"/>
                          <a:ea typeface="+mn-ea"/>
                          <a:cs typeface="+mn-cs"/>
                        </a:rPr>
                        <a:t>Nominal</a:t>
                      </a:r>
                      <a:endParaRPr lang="en-US" sz="1900" b="1" dirty="0">
                        <a:solidFill>
                          <a:srgbClr val="FF0000"/>
                        </a:solidFill>
                        <a:latin typeface="+mj-lt"/>
                      </a:endParaRPr>
                    </a:p>
                  </a:txBody>
                  <a:tcPr marT="45727" marB="45727"/>
                </a:tc>
                <a:extLst>
                  <a:ext uri="{0D108BD9-81ED-4DB2-BD59-A6C34878D82A}">
                    <a16:rowId xmlns:a16="http://schemas.microsoft.com/office/drawing/2014/main" val="10010"/>
                  </a:ext>
                </a:extLst>
              </a:tr>
            </a:tbl>
          </a:graphicData>
        </a:graphic>
      </p:graphicFrame>
      <p:sp>
        <p:nvSpPr>
          <p:cNvPr id="2" name="Footer Placeholder 1"/>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3849948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042150" cy="411162"/>
          </a:xfrm>
        </p:spPr>
        <p:txBody>
          <a:bodyPr/>
          <a:lstStyle/>
          <a:p>
            <a:r>
              <a:rPr lang="en-US" b="1" dirty="0">
                <a:solidFill>
                  <a:srgbClr val="FF0000"/>
                </a:solidFill>
              </a:rPr>
              <a:t>Recap: Scales</a:t>
            </a:r>
          </a:p>
        </p:txBody>
      </p:sp>
      <p:graphicFrame>
        <p:nvGraphicFramePr>
          <p:cNvPr id="4" name="Content Placeholder 3"/>
          <p:cNvGraphicFramePr>
            <a:graphicFrameLocks noGrp="1"/>
          </p:cNvGraphicFramePr>
          <p:nvPr>
            <p:ph idx="1"/>
          </p:nvPr>
        </p:nvGraphicFramePr>
        <p:xfrm>
          <a:off x="509451" y="609600"/>
          <a:ext cx="10959738" cy="5704968"/>
        </p:xfrm>
        <a:graphic>
          <a:graphicData uri="http://schemas.openxmlformats.org/drawingml/2006/table">
            <a:tbl>
              <a:tblPr firstRow="1" bandRow="1">
                <a:tableStyleId>{8799B23B-EC83-4686-B30A-512413B5E67A}</a:tableStyleId>
              </a:tblPr>
              <a:tblGrid>
                <a:gridCol w="1950461">
                  <a:extLst>
                    <a:ext uri="{9D8B030D-6E8A-4147-A177-3AD203B41FA5}">
                      <a16:colId xmlns:a16="http://schemas.microsoft.com/office/drawing/2014/main" val="20000"/>
                    </a:ext>
                  </a:extLst>
                </a:gridCol>
                <a:gridCol w="6011741">
                  <a:extLst>
                    <a:ext uri="{9D8B030D-6E8A-4147-A177-3AD203B41FA5}">
                      <a16:colId xmlns:a16="http://schemas.microsoft.com/office/drawing/2014/main" val="20001"/>
                    </a:ext>
                  </a:extLst>
                </a:gridCol>
                <a:gridCol w="2997536">
                  <a:extLst>
                    <a:ext uri="{9D8B030D-6E8A-4147-A177-3AD203B41FA5}">
                      <a16:colId xmlns:a16="http://schemas.microsoft.com/office/drawing/2014/main" val="20002"/>
                    </a:ext>
                  </a:extLst>
                </a:gridCol>
              </a:tblGrid>
              <a:tr h="304800">
                <a:tc>
                  <a:txBody>
                    <a:bodyPr/>
                    <a:lstStyle/>
                    <a:p>
                      <a:r>
                        <a:rPr lang="en-US" dirty="0"/>
                        <a:t>Scale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dirty="0"/>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dirty="0"/>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310640">
                <a:tc>
                  <a:txBody>
                    <a:bodyPr/>
                    <a:lstStyle/>
                    <a:p>
                      <a:pPr algn="ctr"/>
                      <a:r>
                        <a:rPr lang="en-US" sz="2800" b="1" dirty="0">
                          <a:solidFill>
                            <a:srgbClr val="002060"/>
                          </a:solidFill>
                        </a:rPr>
                        <a:t>Nominal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nSpc>
                          <a:spcPts val="2500"/>
                        </a:lnSpc>
                        <a:buFont typeface="Arial" pitchFamily="34" charset="0"/>
                        <a:buChar char="•"/>
                      </a:pPr>
                      <a:r>
                        <a:rPr lang="en-US" sz="2400" dirty="0">
                          <a:solidFill>
                            <a:srgbClr val="0070C0"/>
                          </a:solidFill>
                        </a:rPr>
                        <a:t>The values “name” the attribute uniquely.</a:t>
                      </a:r>
                    </a:p>
                    <a:p>
                      <a:pPr marL="342900" indent="-342900">
                        <a:lnSpc>
                          <a:spcPts val="2500"/>
                        </a:lnSpc>
                        <a:buFont typeface="Arial" pitchFamily="34" charset="0"/>
                        <a:buChar char="•"/>
                      </a:pPr>
                      <a:r>
                        <a:rPr lang="en-US" sz="2400" dirty="0">
                          <a:solidFill>
                            <a:srgbClr val="0070C0"/>
                          </a:solidFill>
                        </a:rPr>
                        <a:t>The value does not imply any ordering of the cases</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1" dirty="0">
                          <a:solidFill>
                            <a:srgbClr val="FF0000"/>
                          </a:solidFill>
                        </a:rPr>
                        <a:t>Gender</a:t>
                      </a:r>
                    </a:p>
                    <a:p>
                      <a:r>
                        <a:rPr lang="en-US" b="1" dirty="0">
                          <a:solidFill>
                            <a:srgbClr val="0070C0"/>
                          </a:solidFill>
                        </a:rPr>
                        <a:t>1</a:t>
                      </a:r>
                      <a:r>
                        <a:rPr lang="en-US" b="1" baseline="0" dirty="0">
                          <a:solidFill>
                            <a:srgbClr val="0070C0"/>
                          </a:solidFill>
                        </a:rPr>
                        <a:t> = Male</a:t>
                      </a:r>
                    </a:p>
                    <a:p>
                      <a:r>
                        <a:rPr lang="en-US" b="1" baseline="0" dirty="0">
                          <a:solidFill>
                            <a:srgbClr val="0070C0"/>
                          </a:solidFill>
                        </a:rPr>
                        <a:t>2 = Female </a:t>
                      </a:r>
                      <a:endParaRPr lang="en-US"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2800" b="1" dirty="0">
                          <a:solidFill>
                            <a:srgbClr val="002060"/>
                          </a:solidFill>
                        </a:rPr>
                        <a:t>Ordinal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nSpc>
                          <a:spcPts val="2500"/>
                        </a:lnSpc>
                        <a:buFont typeface="Arial" pitchFamily="34" charset="0"/>
                        <a:buChar char="•"/>
                      </a:pPr>
                      <a:r>
                        <a:rPr lang="en-US" sz="2400" b="0" dirty="0">
                          <a:solidFill>
                            <a:srgbClr val="0070C0"/>
                          </a:solidFill>
                        </a:rPr>
                        <a:t>When attributes can be rank-ordered…</a:t>
                      </a:r>
                    </a:p>
                    <a:p>
                      <a:pPr marL="342900" indent="-342900">
                        <a:lnSpc>
                          <a:spcPts val="2500"/>
                        </a:lnSpc>
                        <a:buFont typeface="Arial" pitchFamily="34" charset="0"/>
                        <a:buChar char="•"/>
                      </a:pPr>
                      <a:r>
                        <a:rPr lang="en-US" sz="2400" b="0" dirty="0">
                          <a:solidFill>
                            <a:srgbClr val="0070C0"/>
                          </a:solidFill>
                        </a:rPr>
                        <a:t>Arranged from lowest to highest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900"/>
                        </a:lnSpc>
                      </a:pPr>
                      <a:r>
                        <a:rPr lang="en-US" sz="1800" b="1" dirty="0">
                          <a:solidFill>
                            <a:srgbClr val="FF0000"/>
                          </a:solidFill>
                        </a:rPr>
                        <a:t>Education Level</a:t>
                      </a:r>
                    </a:p>
                    <a:p>
                      <a:pPr>
                        <a:lnSpc>
                          <a:spcPts val="1900"/>
                        </a:lnSpc>
                      </a:pPr>
                      <a:r>
                        <a:rPr lang="en-US" sz="1800" b="1" dirty="0">
                          <a:solidFill>
                            <a:srgbClr val="0070C0"/>
                          </a:solidFill>
                        </a:rPr>
                        <a:t>1=</a:t>
                      </a:r>
                      <a:r>
                        <a:rPr lang="en-US" sz="1800" b="1" baseline="0" dirty="0">
                          <a:solidFill>
                            <a:srgbClr val="0070C0"/>
                          </a:solidFill>
                        </a:rPr>
                        <a:t> Diploma</a:t>
                      </a:r>
                    </a:p>
                    <a:p>
                      <a:pPr>
                        <a:lnSpc>
                          <a:spcPts val="1900"/>
                        </a:lnSpc>
                      </a:pPr>
                      <a:r>
                        <a:rPr lang="en-US" sz="1800" b="1" baseline="0" dirty="0">
                          <a:solidFill>
                            <a:srgbClr val="0070C0"/>
                          </a:solidFill>
                        </a:rPr>
                        <a:t>2= Degree</a:t>
                      </a:r>
                    </a:p>
                    <a:p>
                      <a:pPr>
                        <a:lnSpc>
                          <a:spcPts val="1900"/>
                        </a:lnSpc>
                      </a:pPr>
                      <a:r>
                        <a:rPr lang="en-US" sz="1800" b="1" baseline="0" dirty="0">
                          <a:solidFill>
                            <a:srgbClr val="0070C0"/>
                          </a:solidFill>
                        </a:rPr>
                        <a:t>3=Masters</a:t>
                      </a:r>
                    </a:p>
                    <a:p>
                      <a:pPr>
                        <a:lnSpc>
                          <a:spcPts val="1900"/>
                        </a:lnSpc>
                      </a:pPr>
                      <a:r>
                        <a:rPr lang="en-US" sz="1800" b="1" baseline="0" dirty="0">
                          <a:solidFill>
                            <a:srgbClr val="0070C0"/>
                          </a:solidFill>
                        </a:rPr>
                        <a:t>4=</a:t>
                      </a:r>
                      <a:r>
                        <a:rPr lang="en-US" sz="1800" b="1" baseline="0" dirty="0" err="1">
                          <a:solidFill>
                            <a:srgbClr val="0070C0"/>
                          </a:solidFill>
                        </a:rPr>
                        <a:t>Phd</a:t>
                      </a:r>
                      <a:endParaRPr lang="en-US" sz="18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98880">
                <a:tc>
                  <a:txBody>
                    <a:bodyPr/>
                    <a:lstStyle/>
                    <a:p>
                      <a:pPr algn="ctr"/>
                      <a:r>
                        <a:rPr lang="en-US" sz="2800" b="1" dirty="0">
                          <a:solidFill>
                            <a:srgbClr val="002060"/>
                          </a:solidFill>
                        </a:rPr>
                        <a:t>Interval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nSpc>
                          <a:spcPts val="2500"/>
                        </a:lnSpc>
                        <a:buFont typeface="Arial" pitchFamily="34" charset="0"/>
                        <a:buChar char="•"/>
                      </a:pPr>
                      <a:r>
                        <a:rPr lang="en-US" sz="2400" dirty="0">
                          <a:solidFill>
                            <a:srgbClr val="0070C0"/>
                          </a:solidFill>
                        </a:rPr>
                        <a:t>An interval scale measures quantitative differences, not just relative</a:t>
                      </a:r>
                    </a:p>
                    <a:p>
                      <a:pPr marL="342900" indent="-342900">
                        <a:lnSpc>
                          <a:spcPts val="2500"/>
                        </a:lnSpc>
                        <a:buFont typeface="Arial" pitchFamily="34" charset="0"/>
                        <a:buChar char="•"/>
                      </a:pPr>
                      <a:r>
                        <a:rPr lang="en-US" sz="2000" dirty="0">
                          <a:solidFill>
                            <a:srgbClr val="0070C0"/>
                          </a:solidFill>
                        </a:rPr>
                        <a:t>The distance between attributes does have meaning. </a:t>
                      </a:r>
                    </a:p>
                    <a:p>
                      <a:pPr marL="342900" indent="-342900">
                        <a:lnSpc>
                          <a:spcPts val="2500"/>
                        </a:lnSpc>
                        <a:buFont typeface="Arial" pitchFamily="34" charset="0"/>
                        <a:buChar char="•"/>
                      </a:pPr>
                      <a:r>
                        <a:rPr lang="en-US" sz="2000" dirty="0">
                          <a:solidFill>
                            <a:srgbClr val="0070C0"/>
                          </a:solidFill>
                        </a:rPr>
                        <a:t>Arbitrary zero (</a:t>
                      </a:r>
                      <a:r>
                        <a:rPr lang="en-US" sz="1600" b="1" dirty="0" err="1">
                          <a:solidFill>
                            <a:srgbClr val="0070C0"/>
                          </a:solidFill>
                        </a:rPr>
                        <a:t>eg</a:t>
                      </a:r>
                      <a:r>
                        <a:rPr lang="en-US" sz="1600" b="1" dirty="0">
                          <a:solidFill>
                            <a:srgbClr val="0070C0"/>
                          </a:solidFill>
                        </a:rPr>
                        <a:t> Zero degree F has</a:t>
                      </a:r>
                      <a:r>
                        <a:rPr lang="en-US" sz="1600" b="1" baseline="0" dirty="0">
                          <a:solidFill>
                            <a:srgbClr val="0070C0"/>
                          </a:solidFill>
                        </a:rPr>
                        <a:t> value)</a:t>
                      </a:r>
                      <a:endParaRPr lang="en-US" sz="16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1" dirty="0">
                          <a:solidFill>
                            <a:srgbClr val="FF0000"/>
                          </a:solidFill>
                        </a:rPr>
                        <a:t>Temperature</a:t>
                      </a:r>
                      <a:r>
                        <a:rPr lang="en-US" sz="1800" b="1" dirty="0">
                          <a:solidFill>
                            <a:srgbClr val="0070C0"/>
                          </a:solidFill>
                        </a:rPr>
                        <a:t> (in Fahrenheit), the distance from 30-40 is same as distance from 70-80</a:t>
                      </a:r>
                    </a:p>
                    <a:p>
                      <a:r>
                        <a:rPr lang="en-US" sz="1800" b="1" dirty="0">
                          <a:solidFill>
                            <a:srgbClr val="FF0000"/>
                          </a:solidFill>
                        </a:rPr>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r>
                        <a:rPr lang="en-US" sz="2800" b="1" dirty="0">
                          <a:solidFill>
                            <a:srgbClr val="002060"/>
                          </a:solidFill>
                        </a:rPr>
                        <a:t>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indent="-342900" algn="l" defTabSz="914400" rtl="0" eaLnBrk="1" fontAlgn="auto" latinLnBrk="0" hangingPunct="1">
                        <a:lnSpc>
                          <a:spcPts val="2500"/>
                        </a:lnSpc>
                        <a:spcBef>
                          <a:spcPts val="0"/>
                        </a:spcBef>
                        <a:spcAft>
                          <a:spcPts val="0"/>
                        </a:spcAft>
                        <a:buClrTx/>
                        <a:buSzTx/>
                        <a:buFont typeface="Arial" pitchFamily="34" charset="0"/>
                        <a:buChar char="•"/>
                        <a:tabLst/>
                        <a:defRPr/>
                      </a:pPr>
                      <a:r>
                        <a:rPr lang="en-US" sz="2000" dirty="0">
                          <a:solidFill>
                            <a:srgbClr val="0070C0"/>
                          </a:solidFill>
                        </a:rPr>
                        <a:t>Continuum of values </a:t>
                      </a:r>
                    </a:p>
                    <a:p>
                      <a:pPr marL="342900" marR="0" indent="-342900" algn="l" defTabSz="914400" rtl="0" eaLnBrk="1" fontAlgn="auto" latinLnBrk="0" hangingPunct="1">
                        <a:lnSpc>
                          <a:spcPts val="2500"/>
                        </a:lnSpc>
                        <a:spcBef>
                          <a:spcPts val="0"/>
                        </a:spcBef>
                        <a:spcAft>
                          <a:spcPts val="0"/>
                        </a:spcAft>
                        <a:buClrTx/>
                        <a:buSzTx/>
                        <a:buFont typeface="Arial" pitchFamily="34" charset="0"/>
                        <a:buChar char="•"/>
                        <a:tabLst/>
                        <a:defRPr/>
                      </a:pPr>
                      <a:r>
                        <a:rPr lang="en-US" sz="2000" dirty="0" err="1">
                          <a:solidFill>
                            <a:srgbClr val="0070C0"/>
                          </a:solidFill>
                        </a:rPr>
                        <a:t>Aa</a:t>
                      </a:r>
                      <a:r>
                        <a:rPr lang="en-US" sz="2000" dirty="0">
                          <a:solidFill>
                            <a:srgbClr val="0070C0"/>
                          </a:solidFill>
                        </a:rPr>
                        <a:t> non-arbitrary zero point</a:t>
                      </a:r>
                      <a:endParaRPr lang="en-US" sz="2400" dirty="0">
                        <a:solidFill>
                          <a:srgbClr val="0070C0"/>
                        </a:solidFill>
                      </a:endParaRPr>
                    </a:p>
                    <a:p>
                      <a:pPr marL="342900" marR="0" indent="-342900" algn="l" defTabSz="914400" rtl="0" eaLnBrk="1" fontAlgn="auto" latinLnBrk="0" hangingPunct="1">
                        <a:lnSpc>
                          <a:spcPts val="2500"/>
                        </a:lnSpc>
                        <a:spcBef>
                          <a:spcPts val="0"/>
                        </a:spcBef>
                        <a:spcAft>
                          <a:spcPts val="0"/>
                        </a:spcAft>
                        <a:buClrTx/>
                        <a:buSzTx/>
                        <a:buFont typeface="Arial" pitchFamily="34" charset="0"/>
                        <a:buChar char="•"/>
                        <a:tabLst/>
                        <a:defRPr/>
                      </a:pPr>
                      <a:r>
                        <a:rPr lang="en-US" sz="2000" dirty="0">
                          <a:solidFill>
                            <a:srgbClr val="0070C0"/>
                          </a:solidFill>
                        </a:rPr>
                        <a:t>True zero</a:t>
                      </a:r>
                      <a:r>
                        <a:rPr lang="en-US" sz="2000" baseline="0" dirty="0">
                          <a:solidFill>
                            <a:srgbClr val="0070C0"/>
                          </a:solidFill>
                        </a:rPr>
                        <a:t> </a:t>
                      </a:r>
                      <a:r>
                        <a:rPr lang="en-US" sz="1800" baseline="0" dirty="0">
                          <a:solidFill>
                            <a:srgbClr val="0070C0"/>
                          </a:solidFill>
                        </a:rPr>
                        <a:t>(</a:t>
                      </a:r>
                      <a:r>
                        <a:rPr lang="en-US" sz="1800" baseline="0" dirty="0" err="1">
                          <a:solidFill>
                            <a:srgbClr val="0070C0"/>
                          </a:solidFill>
                        </a:rPr>
                        <a:t>eg</a:t>
                      </a:r>
                      <a:r>
                        <a:rPr lang="en-US" sz="1800" baseline="0" dirty="0">
                          <a:solidFill>
                            <a:srgbClr val="0070C0"/>
                          </a:solidFill>
                        </a:rPr>
                        <a:t> Zero income)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dirty="0">
                          <a:solidFill>
                            <a:srgbClr val="0070C0"/>
                          </a:solidFill>
                        </a:rPr>
                        <a:t>Size, weight, Height,</a:t>
                      </a:r>
                      <a:r>
                        <a:rPr lang="en-US" sz="2000" b="1" baseline="0" dirty="0">
                          <a:solidFill>
                            <a:srgbClr val="0070C0"/>
                          </a:solidFill>
                        </a:rPr>
                        <a:t> Age</a:t>
                      </a:r>
                    </a:p>
                    <a:p>
                      <a:r>
                        <a:rPr lang="en-US" sz="2000" b="1" baseline="0" dirty="0">
                          <a:solidFill>
                            <a:srgbClr val="0070C0"/>
                          </a:solidFill>
                        </a:rPr>
                        <a:t>Income</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4040180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4" name="Video 3">
            <a:extLst>
              <a:ext uri="{FF2B5EF4-FFF2-40B4-BE49-F238E27FC236}">
                <a16:creationId xmlns:a16="http://schemas.microsoft.com/office/drawing/2014/main" id="{8CFE3AD7-156C-4581-9B08-1BABA54B47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20" y="-1"/>
            <a:ext cx="12191980" cy="6857571"/>
          </a:xfrm>
          <a:prstGeom prst="rect">
            <a:avLst/>
          </a:prstGeom>
        </p:spPr>
      </p:pic>
      <p:sp>
        <p:nvSpPr>
          <p:cNvPr id="11" name="Rectangle 10">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3" name="Subtitle 2">
            <a:extLst>
              <a:ext uri="{FF2B5EF4-FFF2-40B4-BE49-F238E27FC236}">
                <a16:creationId xmlns:a16="http://schemas.microsoft.com/office/drawing/2014/main" id="{097A214B-51E5-4249-935F-A7227519FA15}"/>
              </a:ext>
            </a:extLst>
          </p:cNvPr>
          <p:cNvSpPr>
            <a:spLocks noGrp="1"/>
          </p:cNvSpPr>
          <p:nvPr>
            <p:ph type="subTitle" idx="1"/>
          </p:nvPr>
        </p:nvSpPr>
        <p:spPr>
          <a:xfrm>
            <a:off x="-1" y="3749747"/>
            <a:ext cx="12191980" cy="2208321"/>
          </a:xfrm>
        </p:spPr>
        <p:txBody>
          <a:bodyPr anchor="t">
            <a:normAutofit fontScale="92500" lnSpcReduction="20000"/>
          </a:bodyPr>
          <a:lstStyle/>
          <a:p>
            <a:r>
              <a:rPr lang="en-MY" sz="6000">
                <a:solidFill>
                  <a:schemeClr val="bg1"/>
                </a:solidFill>
                <a:latin typeface="Aharoni" panose="02010803020104030203" pitchFamily="2" charset="-79"/>
                <a:cs typeface="Aharoni" panose="02010803020104030203" pitchFamily="2" charset="-79"/>
              </a:rPr>
              <a:t>Rating and Ranking Scales</a:t>
            </a:r>
            <a:endParaRPr lang="en-MY" sz="60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5618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repeatCount="indefinite"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4950" y="1736725"/>
            <a:ext cx="8147050" cy="4525963"/>
          </a:xfrm>
          <a:prstGeom prst="rect">
            <a:avLst/>
          </a:prstGeom>
          <a:ln>
            <a:solidFill>
              <a:srgbClr val="FF0000"/>
            </a:solidFill>
          </a:ln>
        </p:spPr>
        <p:txBody>
          <a:bodyPr wrap="square" anchor="t">
            <a:normAutofit/>
          </a:bodyPr>
          <a:lstStyle/>
          <a:p>
            <a:pPr marL="514350" marR="0" lvl="0"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Rating scales</a:t>
            </a:r>
            <a:r>
              <a:rPr kumimoji="0" lang="en-US" sz="2800" b="0" i="0" u="none" strike="noStrike" kern="1200" cap="none" spc="0" normalizeH="0" baseline="0" noProof="0">
                <a:ln>
                  <a:noFill/>
                </a:ln>
                <a:solidFill>
                  <a:srgbClr val="FF0000"/>
                </a:solidFill>
                <a:effectLst/>
                <a:uLnTx/>
                <a:uFillTx/>
                <a:latin typeface="Arial"/>
                <a:ea typeface="+mn-ea"/>
                <a:cs typeface="+mn-cs"/>
              </a:rPr>
              <a:t> </a:t>
            </a:r>
          </a:p>
          <a:p>
            <a:pPr marL="40005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Have several response categories and are used to elicit responses with regard to the object, event, or person  studied.</a:t>
            </a:r>
          </a:p>
          <a:p>
            <a:pPr marL="400050" marR="0" lvl="1" indent="0" algn="l" defTabSz="914400" rtl="0" eaLnBrk="1" fontAlgn="auto" latinLnBrk="0" hangingPunct="1">
              <a:lnSpc>
                <a:spcPct val="100000"/>
              </a:lnSpc>
              <a:spcBef>
                <a:spcPts val="0"/>
              </a:spcBef>
              <a:spcAft>
                <a:spcPts val="600"/>
              </a:spcAft>
              <a:buClrTx/>
              <a:buSzTx/>
              <a:buFontTx/>
              <a:buNone/>
              <a:tabLst/>
              <a:defRPr/>
            </a:pPr>
            <a:endParaRPr kumimoji="0" lang="ar-JO" sz="2800" b="0" i="0" u="none" strike="noStrike" kern="1200" cap="none" spc="0" normalizeH="0" baseline="0" noProof="0">
              <a:ln>
                <a:noFill/>
              </a:ln>
              <a:solidFill>
                <a:srgbClr val="000000"/>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Ranking scales</a:t>
            </a:r>
            <a:r>
              <a:rPr kumimoji="0" lang="en-US" sz="2800" b="0" i="0" u="none" strike="noStrike" kern="1200" cap="none" spc="0" normalizeH="0" baseline="0" noProof="0">
                <a:ln>
                  <a:noFill/>
                </a:ln>
                <a:solidFill>
                  <a:srgbClr val="000000"/>
                </a:solidFill>
                <a:effectLst/>
                <a:uLnTx/>
                <a:uFillTx/>
                <a:latin typeface="Arial"/>
                <a:ea typeface="+mn-ea"/>
                <a:cs typeface="+mn-cs"/>
              </a:rPr>
              <a:t>,</a:t>
            </a:r>
          </a:p>
          <a:p>
            <a:pPr marL="40005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Make comparisons between or among objects, events, or persons and elicit the preferred choices and ranking among them</a:t>
            </a:r>
          </a:p>
          <a:p>
            <a:pPr marL="400050" marR="0" lvl="1" indent="0" algn="l" defTabSz="914400" rtl="0" eaLnBrk="1" fontAlgn="auto" latinLnBrk="0" hangingPunct="1">
              <a:lnSpc>
                <a:spcPct val="100000"/>
              </a:lnSpc>
              <a:spcBef>
                <a:spcPts val="0"/>
              </a:spcBef>
              <a:spcAft>
                <a:spcPts val="60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33794" name="Slide Number Placeholder 5"/>
          <p:cNvSpPr>
            <a:spLocks noGrp="1"/>
          </p:cNvSpPr>
          <p:nvPr>
            <p:ph type="sldNum" sz="quarter" idx="4294967295"/>
          </p:nvPr>
        </p:nvSpPr>
        <p:spPr>
          <a:xfrm>
            <a:off x="8566150" y="6243638"/>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r" rtl="1" eaLnBrk="0" fontAlgn="base" hangingPunct="0">
              <a:spcBef>
                <a:spcPct val="0"/>
              </a:spcBef>
              <a:spcAft>
                <a:spcPct val="0"/>
              </a:spcAft>
              <a:defRPr>
                <a:solidFill>
                  <a:schemeClr val="tx1"/>
                </a:solidFill>
                <a:latin typeface="Tahoma" pitchFamily="34" charset="0"/>
                <a:cs typeface="Arial" charset="0"/>
              </a:defRPr>
            </a:lvl6pPr>
            <a:lvl7pPr marL="2971800" indent="-228600" algn="r" rtl="1" eaLnBrk="0" fontAlgn="base" hangingPunct="0">
              <a:spcBef>
                <a:spcPct val="0"/>
              </a:spcBef>
              <a:spcAft>
                <a:spcPct val="0"/>
              </a:spcAft>
              <a:defRPr>
                <a:solidFill>
                  <a:schemeClr val="tx1"/>
                </a:solidFill>
                <a:latin typeface="Tahoma" pitchFamily="34" charset="0"/>
                <a:cs typeface="Arial" charset="0"/>
              </a:defRPr>
            </a:lvl7pPr>
            <a:lvl8pPr marL="3429000" indent="-228600" algn="r" rtl="1" eaLnBrk="0" fontAlgn="base" hangingPunct="0">
              <a:spcBef>
                <a:spcPct val="0"/>
              </a:spcBef>
              <a:spcAft>
                <a:spcPct val="0"/>
              </a:spcAft>
              <a:defRPr>
                <a:solidFill>
                  <a:schemeClr val="tx1"/>
                </a:solidFill>
                <a:latin typeface="Tahoma" pitchFamily="34" charset="0"/>
                <a:cs typeface="Arial" charset="0"/>
              </a:defRPr>
            </a:lvl8pPr>
            <a:lvl9pPr marL="3886200" indent="-228600" algn="r" rtl="1" eaLnBrk="0" fontAlgn="base" hangingPunct="0">
              <a:spcBef>
                <a:spcPct val="0"/>
              </a:spcBef>
              <a:spcAft>
                <a:spcPct val="0"/>
              </a:spcAft>
              <a:defRPr>
                <a:solidFill>
                  <a:schemeClr val="tx1"/>
                </a:solidFill>
                <a:latin typeface="Tahoma" pitchFamily="34" charset="0"/>
                <a:cs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682E1410-DC20-4AC7-BB97-4BA1B41B8E81}" type="slidenum">
              <a:rPr kumimoji="0" lang="ar-SA" sz="1800" b="0" i="0" u="none" strike="noStrike" kern="1200" cap="none" spc="0" normalizeH="0" baseline="0" noProof="0">
                <a:ln>
                  <a:noFill/>
                </a:ln>
                <a:solidFill>
                  <a:srgbClr val="000000"/>
                </a:solidFill>
                <a:effectLst/>
                <a:uLnTx/>
                <a:uFillTx/>
                <a:latin typeface="Tahoma" pitchFamily="34" charset="0"/>
                <a:ea typeface="+mn-ea"/>
                <a:cs typeface="Arial" charset="0"/>
              </a:rPr>
              <a:pPr marL="0" marR="0" lvl="0" indent="0" algn="l" defTabSz="914400" rtl="0" eaLnBrk="1" fontAlgn="auto" latinLnBrk="0" hangingPunct="1">
                <a:lnSpc>
                  <a:spcPct val="100000"/>
                </a:lnSpc>
                <a:spcBef>
                  <a:spcPts val="0"/>
                </a:spcBef>
                <a:spcAft>
                  <a:spcPts val="600"/>
                </a:spcAft>
                <a:buClrTx/>
                <a:buSzTx/>
                <a:buFontTx/>
                <a:buNone/>
                <a:tabLst/>
                <a:defRPr/>
              </a:pPr>
              <a:t>14</a:t>
            </a:fld>
            <a:endParaRPr kumimoji="0" lang="en-US" sz="1800" b="0" i="0" u="none" strike="noStrike" kern="1200" cap="none" spc="0" normalizeH="0" baseline="0" noProof="0">
              <a:ln>
                <a:noFill/>
              </a:ln>
              <a:solidFill>
                <a:srgbClr val="000000"/>
              </a:solidFill>
              <a:effectLst/>
              <a:uLnTx/>
              <a:uFillTx/>
              <a:latin typeface="Tahoma" pitchFamily="34" charset="0"/>
              <a:ea typeface="+mn-ea"/>
              <a:cs typeface="Arial" charset="0"/>
            </a:endParaRPr>
          </a:p>
        </p:txBody>
      </p:sp>
      <p:sp>
        <p:nvSpPr>
          <p:cNvPr id="33795" name="Rectangle 2"/>
          <p:cNvSpPr>
            <a:spLocks noGrp="1" noChangeArrowheads="1"/>
          </p:cNvSpPr>
          <p:nvPr>
            <p:ph type="title"/>
          </p:nvPr>
        </p:nvSpPr>
        <p:spPr>
          <a:xfrm>
            <a:off x="647700" y="274638"/>
            <a:ext cx="9389533" cy="1143000"/>
          </a:xfrm>
        </p:spPr>
        <p:txBody>
          <a:bodyPr vert="horz" wrap="square" lIns="91440" tIns="45720" rIns="91440" bIns="45720" numCol="1" anchor="ctr" anchorCtr="0" compatLnSpc="1">
            <a:prstTxWarp prst="textNoShape">
              <a:avLst/>
            </a:prstTxWarp>
            <a:normAutofit/>
          </a:bodyPr>
          <a:lstStyle/>
          <a:p>
            <a:pPr eaLnBrk="1" hangingPunct="1"/>
            <a:r>
              <a:rPr lang="en-US" sz="4000" b="1" dirty="0">
                <a:solidFill>
                  <a:srgbClr val="002060"/>
                </a:solidFill>
                <a:latin typeface="+mj-lt"/>
                <a:ea typeface="+mj-ea"/>
                <a:cs typeface="+mj-cs"/>
              </a:rPr>
              <a:t>Rating and Ranking Scales</a:t>
            </a:r>
          </a:p>
        </p:txBody>
      </p:sp>
      <p:sp>
        <p:nvSpPr>
          <p:cNvPr id="33796" name="Rectangle 3"/>
          <p:cNvSpPr>
            <a:spLocks noGrp="1" noChangeArrowheads="1"/>
          </p:cNvSpPr>
          <p:nvPr>
            <p:ph type="body" idx="1"/>
          </p:nvPr>
        </p:nvSpPr>
        <p:spPr>
          <a:xfrm>
            <a:off x="0" y="1736725"/>
            <a:ext cx="3970338" cy="4525963"/>
          </a:xfrm>
        </p:spPr>
        <p:txBody>
          <a:bodyPr vert="horz" wrap="square" lIns="91440" tIns="45720" rIns="91440" bIns="45720" numCol="1" anchor="t" anchorCtr="0" compatLnSpc="1">
            <a:prstTxWarp prst="textNoShape">
              <a:avLst/>
            </a:prstTxWarp>
            <a:normAutofit/>
          </a:bodyPr>
          <a:lstStyle/>
          <a:p>
            <a:pPr marL="0" indent="0">
              <a:lnSpc>
                <a:spcPct val="90000"/>
              </a:lnSpc>
              <a:buNone/>
            </a:pPr>
            <a:r>
              <a:rPr lang="en-US" sz="2800" b="1" dirty="0"/>
              <a:t>Categories of scales</a:t>
            </a:r>
            <a:r>
              <a:rPr lang="en-US" sz="2800" dirty="0"/>
              <a:t>: (not to be confused with  the four different </a:t>
            </a:r>
            <a:r>
              <a:rPr lang="en-US" sz="2800" i="1" dirty="0"/>
              <a:t>types of scales</a:t>
            </a:r>
            <a:r>
              <a:rPr lang="en-US" sz="2800" dirty="0"/>
              <a:t>)</a:t>
            </a:r>
          </a:p>
          <a:p>
            <a:pPr eaLnBrk="1" hangingPunct="1">
              <a:lnSpc>
                <a:spcPct val="90000"/>
              </a:lnSpc>
            </a:pPr>
            <a:endParaRPr lang="en-US" sz="2800" dirty="0"/>
          </a:p>
          <a:p>
            <a:pPr marL="0" indent="0">
              <a:lnSpc>
                <a:spcPct val="90000"/>
              </a:lnSpc>
              <a:buClr>
                <a:schemeClr val="accent1"/>
              </a:buClr>
              <a:buNone/>
            </a:pPr>
            <a:r>
              <a:rPr lang="en-US" sz="2800" dirty="0">
                <a:solidFill>
                  <a:srgbClr val="002060"/>
                </a:solidFill>
              </a:rPr>
              <a:t>1. The </a:t>
            </a:r>
            <a:r>
              <a:rPr lang="en-US" sz="2800" b="1" dirty="0">
                <a:solidFill>
                  <a:srgbClr val="002060"/>
                </a:solidFill>
              </a:rPr>
              <a:t>Rating</a:t>
            </a:r>
            <a:r>
              <a:rPr lang="en-US" sz="2800" dirty="0">
                <a:solidFill>
                  <a:srgbClr val="002060"/>
                </a:solidFill>
              </a:rPr>
              <a:t> Scales</a:t>
            </a:r>
          </a:p>
          <a:p>
            <a:pPr marL="0" indent="0">
              <a:lnSpc>
                <a:spcPct val="90000"/>
              </a:lnSpc>
              <a:buClr>
                <a:schemeClr val="accent1"/>
              </a:buClr>
              <a:buNone/>
            </a:pPr>
            <a:r>
              <a:rPr lang="en-US" sz="2800" dirty="0">
                <a:solidFill>
                  <a:srgbClr val="002060"/>
                </a:solidFill>
              </a:rPr>
              <a:t>2. The </a:t>
            </a:r>
            <a:r>
              <a:rPr lang="en-US" sz="2800" b="1" dirty="0">
                <a:solidFill>
                  <a:srgbClr val="002060"/>
                </a:solidFill>
              </a:rPr>
              <a:t>Ranking</a:t>
            </a:r>
            <a:r>
              <a:rPr lang="en-US" sz="2800" dirty="0">
                <a:solidFill>
                  <a:srgbClr val="002060"/>
                </a:solidFill>
              </a:rPr>
              <a:t> Scales</a:t>
            </a:r>
          </a:p>
        </p:txBody>
      </p:sp>
      <p:sp>
        <p:nvSpPr>
          <p:cNvPr id="3" name="Footer Placeholder 2"/>
          <p:cNvSpPr>
            <a:spLocks noGrp="1"/>
          </p:cNvSpPr>
          <p:nvPr>
            <p:ph type="ftr" sz="quarter" idx="10"/>
          </p:nvPr>
        </p:nvSpPr>
        <p:spPr>
          <a:xfrm>
            <a:off x="8331200" y="6623050"/>
            <a:ext cx="3860800" cy="234950"/>
          </a:xfrm>
        </p:spPr>
        <p:txBody>
          <a:bodyPr vert="horz" wrap="square" lIns="91440" tIns="45720" rIns="91440" bIns="45720" numCol="1" anchor="t" anchorCtr="0" compatLnSpc="1">
            <a:prstTxWarp prst="textNoShape">
              <a:avLst/>
            </a:prstTxWarp>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3004417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80F3ABB-6F87-4DCB-BFAD-4D7368D729EC}"/>
              </a:ext>
            </a:extLst>
          </p:cNvPr>
          <p:cNvSpPr>
            <a:spLocks noGrp="1" noChangeArrowheads="1"/>
          </p:cNvSpPr>
          <p:nvPr>
            <p:ph type="title"/>
          </p:nvPr>
        </p:nvSpPr>
        <p:spPr>
          <a:xfrm>
            <a:off x="647700" y="274638"/>
            <a:ext cx="9389533" cy="698756"/>
          </a:xfrm>
        </p:spPr>
        <p:txBody>
          <a:bodyPr wrap="square" anchor="ctr">
            <a:normAutofit/>
          </a:bodyPr>
          <a:lstStyle/>
          <a:p>
            <a:r>
              <a:rPr lang="en-US" altLang="en-US" b="1" dirty="0">
                <a:solidFill>
                  <a:srgbClr val="FF0000"/>
                </a:solidFill>
              </a:rPr>
              <a:t>Types of Data Measures</a:t>
            </a:r>
          </a:p>
        </p:txBody>
      </p:sp>
      <p:sp>
        <p:nvSpPr>
          <p:cNvPr id="19459" name="Rectangle 3">
            <a:extLst>
              <a:ext uri="{FF2B5EF4-FFF2-40B4-BE49-F238E27FC236}">
                <a16:creationId xmlns:a16="http://schemas.microsoft.com/office/drawing/2014/main" id="{FDF4ED6B-3F7A-4B2D-8D1E-E6C77198A8F7}"/>
              </a:ext>
            </a:extLst>
          </p:cNvPr>
          <p:cNvSpPr>
            <a:spLocks noGrp="1" noChangeArrowheads="1"/>
          </p:cNvSpPr>
          <p:nvPr>
            <p:ph sz="half" idx="1"/>
          </p:nvPr>
        </p:nvSpPr>
        <p:spPr>
          <a:xfrm>
            <a:off x="0" y="1224115"/>
            <a:ext cx="6034617" cy="5505297"/>
          </a:xfrm>
        </p:spPr>
        <p:txBody>
          <a:bodyPr wrap="square" anchor="t">
            <a:normAutofit lnSpcReduction="10000"/>
          </a:bodyPr>
          <a:lstStyle/>
          <a:p>
            <a:pPr marL="0" indent="0">
              <a:lnSpc>
                <a:spcPct val="90000"/>
              </a:lnSpc>
              <a:buNone/>
            </a:pPr>
            <a:r>
              <a:rPr lang="en-US" altLang="en-US" dirty="0"/>
              <a:t>An instrument is a tool for measuring, observing, or documenting quantitative data.</a:t>
            </a:r>
          </a:p>
          <a:p>
            <a:pPr marL="0" indent="0">
              <a:lnSpc>
                <a:spcPct val="90000"/>
              </a:lnSpc>
              <a:buNone/>
            </a:pPr>
            <a:endParaRPr lang="en-US" altLang="en-US" dirty="0"/>
          </a:p>
          <a:p>
            <a:pPr marL="0" indent="0">
              <a:lnSpc>
                <a:spcPct val="90000"/>
              </a:lnSpc>
              <a:buNone/>
            </a:pPr>
            <a:r>
              <a:rPr lang="en-US" altLang="en-US" dirty="0"/>
              <a:t>Types of instruments</a:t>
            </a:r>
          </a:p>
          <a:p>
            <a:pPr marL="971550" lvl="1" indent="-514350">
              <a:lnSpc>
                <a:spcPct val="90000"/>
              </a:lnSpc>
              <a:buFont typeface="+mj-lt"/>
              <a:buAutoNum type="arabicPeriod"/>
            </a:pPr>
            <a:r>
              <a:rPr lang="en-US" altLang="en-US" sz="2800" dirty="0">
                <a:solidFill>
                  <a:srgbClr val="FF0000"/>
                </a:solidFill>
              </a:rPr>
              <a:t>Performance measures </a:t>
            </a:r>
            <a:r>
              <a:rPr lang="en-US" altLang="en-US" sz="2800" dirty="0"/>
              <a:t>(e.g., test performance)</a:t>
            </a:r>
          </a:p>
          <a:p>
            <a:pPr marL="971550" lvl="1" indent="-514350">
              <a:lnSpc>
                <a:spcPct val="90000"/>
              </a:lnSpc>
              <a:buFont typeface="+mj-lt"/>
              <a:buAutoNum type="arabicPeriod"/>
            </a:pPr>
            <a:r>
              <a:rPr lang="en-US" altLang="en-US" sz="2800" dirty="0">
                <a:solidFill>
                  <a:srgbClr val="FF0000"/>
                </a:solidFill>
              </a:rPr>
              <a:t>Attitudinal measures </a:t>
            </a:r>
            <a:r>
              <a:rPr lang="en-US" altLang="en-US" sz="2800" dirty="0"/>
              <a:t>(measures feelings toward educational topics)</a:t>
            </a:r>
          </a:p>
          <a:p>
            <a:pPr marL="971550" lvl="1" indent="-514350">
              <a:lnSpc>
                <a:spcPct val="90000"/>
              </a:lnSpc>
              <a:buFont typeface="+mj-lt"/>
              <a:buAutoNum type="arabicPeriod"/>
            </a:pPr>
            <a:r>
              <a:rPr lang="en-US" altLang="en-US" sz="2800" dirty="0">
                <a:solidFill>
                  <a:srgbClr val="FF0000"/>
                </a:solidFill>
              </a:rPr>
              <a:t>Behavioral measures </a:t>
            </a:r>
            <a:r>
              <a:rPr lang="en-US" altLang="en-US" sz="2800" dirty="0"/>
              <a:t>(observations of behavior)</a:t>
            </a:r>
          </a:p>
          <a:p>
            <a:pPr marL="971550" lvl="1" indent="-514350">
              <a:lnSpc>
                <a:spcPct val="90000"/>
              </a:lnSpc>
              <a:buFont typeface="+mj-lt"/>
              <a:buAutoNum type="arabicPeriod"/>
            </a:pPr>
            <a:r>
              <a:rPr lang="en-US" altLang="en-US" sz="2800" dirty="0">
                <a:solidFill>
                  <a:srgbClr val="FF0000"/>
                </a:solidFill>
              </a:rPr>
              <a:t>Factual measures </a:t>
            </a:r>
            <a:r>
              <a:rPr lang="en-US" altLang="en-US" sz="2800" dirty="0"/>
              <a:t>(documen</a:t>
            </a:r>
            <a:r>
              <a:rPr lang="en-US" altLang="en-US" sz="2200" dirty="0"/>
              <a:t>ts, </a:t>
            </a:r>
            <a:r>
              <a:rPr lang="en-US" altLang="en-US" sz="3000" dirty="0"/>
              <a:t>records)</a:t>
            </a:r>
            <a:endParaRPr lang="en-US" altLang="en-US" sz="2200" dirty="0"/>
          </a:p>
        </p:txBody>
      </p:sp>
      <p:pic>
        <p:nvPicPr>
          <p:cNvPr id="2" name="Picture 1">
            <a:extLst>
              <a:ext uri="{FF2B5EF4-FFF2-40B4-BE49-F238E27FC236}">
                <a16:creationId xmlns:a16="http://schemas.microsoft.com/office/drawing/2014/main" id="{A0C71FC1-EF10-4245-A76A-98CBB89FD2C8}"/>
              </a:ext>
            </a:extLst>
          </p:cNvPr>
          <p:cNvPicPr>
            <a:picLocks noChangeAspect="1"/>
          </p:cNvPicPr>
          <p:nvPr/>
        </p:nvPicPr>
        <p:blipFill>
          <a:blip r:embed="rId2"/>
          <a:stretch>
            <a:fillRect/>
          </a:stretch>
        </p:blipFill>
        <p:spPr>
          <a:xfrm>
            <a:off x="6650772" y="2152460"/>
            <a:ext cx="5384800" cy="2759710"/>
          </a:xfrm>
          <a:prstGeom prst="rect">
            <a:avLst/>
          </a:prstGeom>
          <a:noFill/>
        </p:spPr>
      </p:pic>
      <p:sp>
        <p:nvSpPr>
          <p:cNvPr id="72" name="Footer Placeholder 4">
            <a:extLst>
              <a:ext uri="{FF2B5EF4-FFF2-40B4-BE49-F238E27FC236}">
                <a16:creationId xmlns:a16="http://schemas.microsoft.com/office/drawing/2014/main" id="{39E7B856-FC04-45F2-9DF6-0717CD0F72AD}"/>
              </a:ext>
            </a:extLst>
          </p:cNvPr>
          <p:cNvSpPr>
            <a:spLocks noGrp="1"/>
          </p:cNvSpPr>
          <p:nvPr>
            <p:ph type="ftr" sz="quarter" idx="10"/>
          </p:nvPr>
        </p:nvSpPr>
        <p:spPr>
          <a:xfrm>
            <a:off x="8331200" y="6623050"/>
            <a:ext cx="3860800" cy="234950"/>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4294967295"/>
          </p:nvPr>
        </p:nvSpPr>
        <p:spPr>
          <a:xfrm>
            <a:off x="8566150" y="6243638"/>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r" rtl="1" eaLnBrk="0" fontAlgn="base" hangingPunct="0">
              <a:spcBef>
                <a:spcPct val="0"/>
              </a:spcBef>
              <a:spcAft>
                <a:spcPct val="0"/>
              </a:spcAft>
              <a:defRPr>
                <a:solidFill>
                  <a:schemeClr val="tx1"/>
                </a:solidFill>
                <a:latin typeface="Tahoma" pitchFamily="34" charset="0"/>
                <a:cs typeface="Arial" charset="0"/>
              </a:defRPr>
            </a:lvl6pPr>
            <a:lvl7pPr marL="2971800" indent="-228600" algn="r" rtl="1" eaLnBrk="0" fontAlgn="base" hangingPunct="0">
              <a:spcBef>
                <a:spcPct val="0"/>
              </a:spcBef>
              <a:spcAft>
                <a:spcPct val="0"/>
              </a:spcAft>
              <a:defRPr>
                <a:solidFill>
                  <a:schemeClr val="tx1"/>
                </a:solidFill>
                <a:latin typeface="Tahoma" pitchFamily="34" charset="0"/>
                <a:cs typeface="Arial" charset="0"/>
              </a:defRPr>
            </a:lvl7pPr>
            <a:lvl8pPr marL="3429000" indent="-228600" algn="r" rtl="1" eaLnBrk="0" fontAlgn="base" hangingPunct="0">
              <a:spcBef>
                <a:spcPct val="0"/>
              </a:spcBef>
              <a:spcAft>
                <a:spcPct val="0"/>
              </a:spcAft>
              <a:defRPr>
                <a:solidFill>
                  <a:schemeClr val="tx1"/>
                </a:solidFill>
                <a:latin typeface="Tahoma" pitchFamily="34" charset="0"/>
                <a:cs typeface="Arial" charset="0"/>
              </a:defRPr>
            </a:lvl8pPr>
            <a:lvl9pPr marL="3886200" indent="-228600" algn="r" rtl="1" eaLnBrk="0" fontAlgn="base" hangingPunct="0">
              <a:spcBef>
                <a:spcPct val="0"/>
              </a:spcBef>
              <a:spcAft>
                <a:spcPct val="0"/>
              </a:spcAft>
              <a:defRPr>
                <a:solidFill>
                  <a:schemeClr val="tx1"/>
                </a:solidFill>
                <a:latin typeface="Tahoma" pitchFamily="34"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8DEDEBF-9B64-4D9E-93F4-DEA8895AB387}" type="slidenum">
              <a:rPr kumimoji="0" lang="ar-SA" sz="1800" b="0" i="0" u="none" strike="noStrike" kern="1200" cap="none" spc="0" normalizeH="0" baseline="0" noProof="0">
                <a:ln>
                  <a:noFill/>
                </a:ln>
                <a:solidFill>
                  <a:srgbClr val="000000"/>
                </a:solidFill>
                <a:effectLst/>
                <a:uLnTx/>
                <a:uFillTx/>
                <a:latin typeface="Tahoma" pitchFamily="34" charset="0"/>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srgbClr val="000000"/>
              </a:solidFill>
              <a:effectLst/>
              <a:uLnTx/>
              <a:uFillTx/>
              <a:latin typeface="Tahoma" pitchFamily="34" charset="0"/>
              <a:ea typeface="+mn-ea"/>
              <a:cs typeface="Arial" charset="0"/>
            </a:endParaRPr>
          </a:p>
        </p:txBody>
      </p:sp>
      <p:sp>
        <p:nvSpPr>
          <p:cNvPr id="35843" name="Rectangle 2"/>
          <p:cNvSpPr>
            <a:spLocks noGrp="1" noChangeArrowheads="1"/>
          </p:cNvSpPr>
          <p:nvPr>
            <p:ph type="title"/>
          </p:nvPr>
        </p:nvSpPr>
        <p:spPr/>
        <p:txBody>
          <a:bodyPr/>
          <a:lstStyle/>
          <a:p>
            <a:pPr eaLnBrk="1" hangingPunct="1"/>
            <a:r>
              <a:rPr lang="en-US" sz="4000" b="1" dirty="0">
                <a:solidFill>
                  <a:srgbClr val="FF0000"/>
                </a:solidFill>
              </a:rPr>
              <a:t>Rating Scales</a:t>
            </a:r>
          </a:p>
        </p:txBody>
      </p:sp>
      <p:sp>
        <p:nvSpPr>
          <p:cNvPr id="2" name="Footer Placeholder 1"/>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8" name="TextBox 7">
            <a:extLst>
              <a:ext uri="{FF2B5EF4-FFF2-40B4-BE49-F238E27FC236}">
                <a16:creationId xmlns:a16="http://schemas.microsoft.com/office/drawing/2014/main" id="{8ECDDA4B-50B1-498C-BE25-D4AFC052ECBF}"/>
              </a:ext>
            </a:extLst>
          </p:cNvPr>
          <p:cNvSpPr txBox="1"/>
          <p:nvPr/>
        </p:nvSpPr>
        <p:spPr>
          <a:xfrm>
            <a:off x="0" y="1417638"/>
            <a:ext cx="7068456" cy="5016758"/>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MY" sz="3200" b="1" i="0" u="none" strike="noStrike" kern="1200" cap="none" spc="0" normalizeH="0" baseline="0" noProof="0" dirty="0">
                <a:ln>
                  <a:noFill/>
                </a:ln>
                <a:solidFill>
                  <a:srgbClr val="002060"/>
                </a:solidFill>
                <a:effectLst/>
                <a:uLnTx/>
                <a:uFillTx/>
                <a:latin typeface="MinionPro-Regular"/>
                <a:ea typeface="+mn-ea"/>
                <a:cs typeface="+mn-cs"/>
              </a:rPr>
              <a:t>Dichotomous scale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MY" sz="3200" b="1" i="0" u="none" strike="noStrike" kern="1200" cap="none" spc="0" normalizeH="0" baseline="0" noProof="0" dirty="0">
                <a:ln>
                  <a:noFill/>
                </a:ln>
                <a:solidFill>
                  <a:srgbClr val="002060"/>
                </a:solidFill>
                <a:effectLst/>
                <a:uLnTx/>
                <a:uFillTx/>
                <a:latin typeface="MinionPro-Regular"/>
                <a:ea typeface="+mn-ea"/>
                <a:cs typeface="+mn-cs"/>
              </a:rPr>
              <a:t>Category scale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MY" sz="3200" b="1" i="0" u="none" strike="noStrike" kern="1200" cap="none" spc="0" normalizeH="0" baseline="0" noProof="0" dirty="0">
                <a:ln>
                  <a:noFill/>
                </a:ln>
                <a:solidFill>
                  <a:srgbClr val="002060"/>
                </a:solidFill>
                <a:effectLst/>
                <a:uLnTx/>
                <a:uFillTx/>
                <a:latin typeface="MinionPro-Regular"/>
                <a:ea typeface="+mn-ea"/>
                <a:cs typeface="+mn-cs"/>
              </a:rPr>
              <a:t>Semantic differential scale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MY" sz="3200" b="1" i="0" u="none" strike="noStrike" kern="1200" cap="none" spc="0" normalizeH="0" baseline="0" noProof="0" dirty="0">
                <a:ln>
                  <a:noFill/>
                </a:ln>
                <a:solidFill>
                  <a:srgbClr val="002060"/>
                </a:solidFill>
                <a:effectLst/>
                <a:uLnTx/>
                <a:uFillTx/>
                <a:latin typeface="MinionPro-Regular"/>
                <a:ea typeface="+mn-ea"/>
                <a:cs typeface="+mn-cs"/>
              </a:rPr>
              <a:t>Numerical scale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MY" sz="3200" b="1" i="0" u="none" strike="noStrike" kern="1200" cap="none" spc="0" normalizeH="0" baseline="0" noProof="0" dirty="0">
                <a:ln>
                  <a:noFill/>
                </a:ln>
                <a:solidFill>
                  <a:srgbClr val="002060"/>
                </a:solidFill>
                <a:effectLst/>
                <a:uLnTx/>
                <a:uFillTx/>
                <a:latin typeface="MinionPro-Regular"/>
                <a:ea typeface="+mn-ea"/>
                <a:cs typeface="+mn-cs"/>
              </a:rPr>
              <a:t>Itemized rating scale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MY" sz="3200" b="1" i="0" u="none" strike="noStrike" kern="1200" cap="none" spc="0" normalizeH="0" baseline="0" noProof="0" dirty="0">
                <a:ln>
                  <a:noFill/>
                </a:ln>
                <a:solidFill>
                  <a:srgbClr val="002060"/>
                </a:solidFill>
                <a:effectLst/>
                <a:uLnTx/>
                <a:uFillTx/>
                <a:latin typeface="MinionPro-Regular"/>
                <a:ea typeface="+mn-ea"/>
                <a:cs typeface="+mn-cs"/>
              </a:rPr>
              <a:t>Likert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200" b="1" i="0" u="none" strike="noStrike" kern="1200" cap="none" spc="0" normalizeH="0" baseline="0" noProof="0" dirty="0">
                <a:ln>
                  <a:noFill/>
                </a:ln>
                <a:solidFill>
                  <a:srgbClr val="002060"/>
                </a:solidFill>
                <a:effectLst/>
                <a:uLnTx/>
                <a:uFillTx/>
                <a:latin typeface="MinionPro-Regular"/>
                <a:ea typeface="+mn-ea"/>
                <a:cs typeface="+mn-cs"/>
              </a:rPr>
              <a:t>7.</a:t>
            </a:r>
            <a:r>
              <a:rPr kumimoji="0" lang="en-US" sz="3200" b="1" i="0" u="none" strike="noStrike" kern="1200" cap="none" spc="0" normalizeH="0" baseline="0" noProof="0" dirty="0">
                <a:ln>
                  <a:noFill/>
                </a:ln>
                <a:solidFill>
                  <a:srgbClr val="002060"/>
                </a:solidFill>
                <a:effectLst/>
                <a:uLnTx/>
                <a:uFillTx/>
                <a:latin typeface="MinionPro-Regular"/>
                <a:ea typeface="+mn-ea"/>
                <a:cs typeface="+mn-cs"/>
              </a:rPr>
              <a:t>Fixed or constant sum rating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MinionPro-Regular"/>
                <a:ea typeface="+mn-ea"/>
                <a:cs typeface="+mn-cs"/>
              </a:rPr>
              <a:t>8. </a:t>
            </a:r>
            <a:r>
              <a:rPr kumimoji="0" lang="en-MY" sz="3200" b="1" i="0" u="none" strike="noStrike" kern="1200" cap="none" spc="0" normalizeH="0" baseline="0" noProof="0" dirty="0" err="1">
                <a:ln>
                  <a:noFill/>
                </a:ln>
                <a:solidFill>
                  <a:srgbClr val="002060"/>
                </a:solidFill>
                <a:effectLst/>
                <a:uLnTx/>
                <a:uFillTx/>
                <a:latin typeface="MinionPro-Regular"/>
                <a:ea typeface="+mn-ea"/>
                <a:cs typeface="+mn-cs"/>
              </a:rPr>
              <a:t>Stapel</a:t>
            </a:r>
            <a:r>
              <a:rPr kumimoji="0" lang="en-MY" sz="3200" b="1" i="0" u="none" strike="noStrike" kern="1200" cap="none" spc="0" normalizeH="0" baseline="0" noProof="0" dirty="0">
                <a:ln>
                  <a:noFill/>
                </a:ln>
                <a:solidFill>
                  <a:srgbClr val="002060"/>
                </a:solidFill>
                <a:effectLst/>
                <a:uLnTx/>
                <a:uFillTx/>
                <a:latin typeface="MinionPro-Regular"/>
                <a:ea typeface="+mn-ea"/>
                <a:cs typeface="+mn-cs"/>
              </a:rPr>
              <a:t>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200" b="1" i="0" u="none" strike="noStrike" kern="1200" cap="none" spc="0" normalizeH="0" baseline="0" noProof="0" dirty="0">
                <a:ln>
                  <a:noFill/>
                </a:ln>
                <a:solidFill>
                  <a:srgbClr val="002060"/>
                </a:solidFill>
                <a:effectLst/>
                <a:uLnTx/>
                <a:uFillTx/>
                <a:latin typeface="MinionPro-Regular"/>
                <a:ea typeface="+mn-ea"/>
                <a:cs typeface="+mn-cs"/>
              </a:rPr>
              <a:t>9. Graphic rating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200" b="1" i="0" u="none" strike="noStrike" kern="1200" cap="none" spc="0" normalizeH="0" baseline="0" noProof="0" dirty="0">
                <a:ln>
                  <a:noFill/>
                </a:ln>
                <a:solidFill>
                  <a:srgbClr val="002060"/>
                </a:solidFill>
                <a:effectLst/>
                <a:uLnTx/>
                <a:uFillTx/>
                <a:latin typeface="MinionPro-Regular"/>
                <a:ea typeface="+mn-ea"/>
                <a:cs typeface="+mn-cs"/>
              </a:rPr>
              <a:t>10 Consensus scale</a:t>
            </a:r>
            <a:endParaRPr kumimoji="0" lang="en-MY" sz="1800" b="1" i="0" u="none" strike="noStrike" kern="1200" cap="none" spc="0" normalizeH="0" baseline="0" noProof="0" dirty="0">
              <a:ln>
                <a:noFill/>
              </a:ln>
              <a:solidFill>
                <a:srgbClr val="002060"/>
              </a:solidFill>
              <a:effectLst/>
              <a:uLnTx/>
              <a:uFillTx/>
              <a:latin typeface="Arial"/>
              <a:ea typeface="+mn-ea"/>
              <a:cs typeface="+mn-cs"/>
            </a:endParaRPr>
          </a:p>
        </p:txBody>
      </p:sp>
      <p:pic>
        <p:nvPicPr>
          <p:cNvPr id="1026" name="Picture 2" descr="Customer Satisfaction Dial Feedback Chart, Clock Dial, Geometric,  Stereoscopic PNG Transparent Clipart Image and PSD File for Free Download">
            <a:extLst>
              <a:ext uri="{FF2B5EF4-FFF2-40B4-BE49-F238E27FC236}">
                <a16:creationId xmlns:a16="http://schemas.microsoft.com/office/drawing/2014/main" id="{F33E2917-9B80-4EEA-9D61-EED2E7734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886" y="1260476"/>
            <a:ext cx="5646056" cy="536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554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4294967295"/>
          </p:nvPr>
        </p:nvSpPr>
        <p:spPr>
          <a:xfrm>
            <a:off x="8566150" y="6243638"/>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r" rtl="1" eaLnBrk="0" fontAlgn="base" hangingPunct="0">
              <a:spcBef>
                <a:spcPct val="0"/>
              </a:spcBef>
              <a:spcAft>
                <a:spcPct val="0"/>
              </a:spcAft>
              <a:defRPr>
                <a:solidFill>
                  <a:schemeClr val="tx1"/>
                </a:solidFill>
                <a:latin typeface="Tahoma" pitchFamily="34" charset="0"/>
                <a:cs typeface="Arial" charset="0"/>
              </a:defRPr>
            </a:lvl6pPr>
            <a:lvl7pPr marL="2971800" indent="-228600" algn="r" rtl="1" eaLnBrk="0" fontAlgn="base" hangingPunct="0">
              <a:spcBef>
                <a:spcPct val="0"/>
              </a:spcBef>
              <a:spcAft>
                <a:spcPct val="0"/>
              </a:spcAft>
              <a:defRPr>
                <a:solidFill>
                  <a:schemeClr val="tx1"/>
                </a:solidFill>
                <a:latin typeface="Tahoma" pitchFamily="34" charset="0"/>
                <a:cs typeface="Arial" charset="0"/>
              </a:defRPr>
            </a:lvl7pPr>
            <a:lvl8pPr marL="3429000" indent="-228600" algn="r" rtl="1" eaLnBrk="0" fontAlgn="base" hangingPunct="0">
              <a:spcBef>
                <a:spcPct val="0"/>
              </a:spcBef>
              <a:spcAft>
                <a:spcPct val="0"/>
              </a:spcAft>
              <a:defRPr>
                <a:solidFill>
                  <a:schemeClr val="tx1"/>
                </a:solidFill>
                <a:latin typeface="Tahoma" pitchFamily="34" charset="0"/>
                <a:cs typeface="Arial" charset="0"/>
              </a:defRPr>
            </a:lvl8pPr>
            <a:lvl9pPr marL="3886200" indent="-228600" algn="r" rtl="1" eaLnBrk="0" fontAlgn="base" hangingPunct="0">
              <a:spcBef>
                <a:spcPct val="0"/>
              </a:spcBef>
              <a:spcAft>
                <a:spcPct val="0"/>
              </a:spcAft>
              <a:defRPr>
                <a:solidFill>
                  <a:schemeClr val="tx1"/>
                </a:solidFill>
                <a:latin typeface="Tahoma" pitchFamily="34"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006866D-2383-4FDE-9F54-78FA9AD8558C}" type="slidenum">
              <a:rPr kumimoji="0" lang="ar-SA" sz="1800" b="0" i="0" u="none" strike="noStrike" kern="1200" cap="none" spc="0" normalizeH="0" baseline="0" noProof="0">
                <a:ln>
                  <a:noFill/>
                </a:ln>
                <a:solidFill>
                  <a:srgbClr val="000000"/>
                </a:solidFill>
                <a:effectLst/>
                <a:uLnTx/>
                <a:uFillTx/>
                <a:latin typeface="Tahoma" pitchFamily="34" charset="0"/>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srgbClr val="000000"/>
              </a:solidFill>
              <a:effectLst/>
              <a:uLnTx/>
              <a:uFillTx/>
              <a:latin typeface="Tahoma" pitchFamily="34" charset="0"/>
              <a:ea typeface="+mn-ea"/>
              <a:cs typeface="Arial" charset="0"/>
            </a:endParaRPr>
          </a:p>
        </p:txBody>
      </p:sp>
      <p:sp>
        <p:nvSpPr>
          <p:cNvPr id="37891" name="Rectangle 2"/>
          <p:cNvSpPr>
            <a:spLocks noGrp="1" noChangeArrowheads="1"/>
          </p:cNvSpPr>
          <p:nvPr>
            <p:ph type="title"/>
          </p:nvPr>
        </p:nvSpPr>
        <p:spPr>
          <a:xfrm>
            <a:off x="2009775" y="274638"/>
            <a:ext cx="7042150" cy="563562"/>
          </a:xfrm>
        </p:spPr>
        <p:txBody>
          <a:bodyPr/>
          <a:lstStyle/>
          <a:p>
            <a:pPr eaLnBrk="1" hangingPunct="1"/>
            <a:r>
              <a:rPr lang="en-US" b="1" dirty="0">
                <a:solidFill>
                  <a:srgbClr val="FF0000"/>
                </a:solidFill>
              </a:rPr>
              <a:t>Dichotomous Scale</a:t>
            </a:r>
          </a:p>
        </p:txBody>
      </p:sp>
      <p:sp>
        <p:nvSpPr>
          <p:cNvPr id="37892" name="Rectangle 3"/>
          <p:cNvSpPr>
            <a:spLocks noGrp="1" noChangeArrowheads="1"/>
          </p:cNvSpPr>
          <p:nvPr>
            <p:ph type="body" idx="1"/>
          </p:nvPr>
        </p:nvSpPr>
        <p:spPr>
          <a:xfrm>
            <a:off x="109528" y="994117"/>
            <a:ext cx="11586754" cy="3124200"/>
          </a:xfrm>
          <a:ln>
            <a:solidFill>
              <a:srgbClr val="FF0000"/>
            </a:solidFill>
          </a:ln>
        </p:spPr>
        <p:txBody>
          <a:bodyPr/>
          <a:lstStyle/>
          <a:p>
            <a:pPr marL="0" indent="0">
              <a:buNone/>
            </a:pPr>
            <a:endParaRPr lang="en-US" sz="2800" dirty="0"/>
          </a:p>
          <a:p>
            <a:pPr marL="0" indent="0">
              <a:buNone/>
            </a:pPr>
            <a:r>
              <a:rPr lang="en-US" sz="2800" dirty="0"/>
              <a:t>Is used to elicit a Yes or No answer.</a:t>
            </a:r>
          </a:p>
          <a:p>
            <a:pPr algn="l" rtl="0" eaLnBrk="1" hangingPunct="1">
              <a:buFont typeface="Wingdings" pitchFamily="2" charset="2"/>
              <a:buNone/>
            </a:pPr>
            <a:r>
              <a:rPr lang="en-US" sz="2800" dirty="0"/>
              <a:t>   (Note that a </a:t>
            </a:r>
            <a:r>
              <a:rPr lang="en-US" sz="2800" b="1" u="sng" dirty="0"/>
              <a:t>nominal scale</a:t>
            </a:r>
            <a:r>
              <a:rPr lang="en-US" sz="2800" dirty="0"/>
              <a:t> is used to elicit the response) </a:t>
            </a:r>
          </a:p>
          <a:p>
            <a:pPr marL="0" indent="0">
              <a:buNone/>
            </a:pPr>
            <a:r>
              <a:rPr lang="en-US" sz="2400" b="1" dirty="0">
                <a:solidFill>
                  <a:srgbClr val="002060"/>
                </a:solidFill>
              </a:rPr>
              <a:t>Example</a:t>
            </a:r>
          </a:p>
          <a:p>
            <a:pPr algn="l" rtl="0" eaLnBrk="1" hangingPunct="1">
              <a:buFont typeface="Wingdings" pitchFamily="2" charset="2"/>
              <a:buNone/>
            </a:pPr>
            <a:r>
              <a:rPr lang="en-US" sz="2400" b="1" dirty="0">
                <a:solidFill>
                  <a:srgbClr val="002060"/>
                </a:solidFill>
              </a:rPr>
              <a:t>   Do you own a car? Yes         No</a:t>
            </a: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4" name="Picture 3"/>
          <p:cNvPicPr>
            <a:picLocks noChangeAspect="1"/>
          </p:cNvPicPr>
          <p:nvPr/>
        </p:nvPicPr>
        <p:blipFill>
          <a:blip r:embed="rId2"/>
          <a:stretch>
            <a:fillRect/>
          </a:stretch>
        </p:blipFill>
        <p:spPr>
          <a:xfrm>
            <a:off x="5694143" y="2584562"/>
            <a:ext cx="6128748" cy="1214651"/>
          </a:xfrm>
          <a:prstGeom prst="rect">
            <a:avLst/>
          </a:prstGeom>
          <a:solidFill>
            <a:srgbClr val="FF0000"/>
          </a:solidFill>
          <a:ln>
            <a:solidFill>
              <a:srgbClr val="FF0000"/>
            </a:solidFill>
          </a:ln>
        </p:spPr>
      </p:pic>
    </p:spTree>
    <p:extLst>
      <p:ext uri="{BB962C8B-B14F-4D97-AF65-F5344CB8AC3E}">
        <p14:creationId xmlns:p14="http://schemas.microsoft.com/office/powerpoint/2010/main" val="1683785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197"/>
            <a:ext cx="7042150" cy="258762"/>
          </a:xfrm>
        </p:spPr>
        <p:txBody>
          <a:bodyPr/>
          <a:lstStyle/>
          <a:p>
            <a:r>
              <a:rPr lang="en-US" b="1" dirty="0">
                <a:solidFill>
                  <a:srgbClr val="FF0000"/>
                </a:solidFill>
              </a:rPr>
              <a:t>Category scale</a:t>
            </a:r>
          </a:p>
        </p:txBody>
      </p:sp>
      <p:sp>
        <p:nvSpPr>
          <p:cNvPr id="3" name="Content Placeholder 2"/>
          <p:cNvSpPr>
            <a:spLocks noGrp="1"/>
          </p:cNvSpPr>
          <p:nvPr>
            <p:ph idx="1"/>
          </p:nvPr>
        </p:nvSpPr>
        <p:spPr>
          <a:xfrm>
            <a:off x="117566" y="457201"/>
            <a:ext cx="11795760" cy="4525963"/>
          </a:xfrm>
          <a:solidFill>
            <a:schemeClr val="bg1"/>
          </a:solidFill>
        </p:spPr>
        <p:txBody>
          <a:bodyPr/>
          <a:lstStyle/>
          <a:p>
            <a:pPr marL="0" indent="0">
              <a:buNone/>
            </a:pPr>
            <a:r>
              <a:rPr lang="en-US" sz="2800" dirty="0"/>
              <a:t>A rating scale that consists of several response categories, often providing respondents with alternatives to indicate positions on a continuum.</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66" y="1905000"/>
            <a:ext cx="11952514" cy="1371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34" y="3376748"/>
            <a:ext cx="11730445" cy="3429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232481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4294967295"/>
          </p:nvPr>
        </p:nvSpPr>
        <p:spPr>
          <a:xfrm>
            <a:off x="8566150" y="6243638"/>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r" rtl="1" eaLnBrk="0" fontAlgn="base" hangingPunct="0">
              <a:spcBef>
                <a:spcPct val="0"/>
              </a:spcBef>
              <a:spcAft>
                <a:spcPct val="0"/>
              </a:spcAft>
              <a:defRPr>
                <a:solidFill>
                  <a:schemeClr val="tx1"/>
                </a:solidFill>
                <a:latin typeface="Tahoma" pitchFamily="34" charset="0"/>
                <a:cs typeface="Arial" charset="0"/>
              </a:defRPr>
            </a:lvl6pPr>
            <a:lvl7pPr marL="2971800" indent="-228600" algn="r" rtl="1" eaLnBrk="0" fontAlgn="base" hangingPunct="0">
              <a:spcBef>
                <a:spcPct val="0"/>
              </a:spcBef>
              <a:spcAft>
                <a:spcPct val="0"/>
              </a:spcAft>
              <a:defRPr>
                <a:solidFill>
                  <a:schemeClr val="tx1"/>
                </a:solidFill>
                <a:latin typeface="Tahoma" pitchFamily="34" charset="0"/>
                <a:cs typeface="Arial" charset="0"/>
              </a:defRPr>
            </a:lvl7pPr>
            <a:lvl8pPr marL="3429000" indent="-228600" algn="r" rtl="1" eaLnBrk="0" fontAlgn="base" hangingPunct="0">
              <a:spcBef>
                <a:spcPct val="0"/>
              </a:spcBef>
              <a:spcAft>
                <a:spcPct val="0"/>
              </a:spcAft>
              <a:defRPr>
                <a:solidFill>
                  <a:schemeClr val="tx1"/>
                </a:solidFill>
                <a:latin typeface="Tahoma" pitchFamily="34" charset="0"/>
                <a:cs typeface="Arial" charset="0"/>
              </a:defRPr>
            </a:lvl8pPr>
            <a:lvl9pPr marL="3886200" indent="-228600" algn="r" rtl="1" eaLnBrk="0" fontAlgn="base" hangingPunct="0">
              <a:spcBef>
                <a:spcPct val="0"/>
              </a:spcBef>
              <a:spcAft>
                <a:spcPct val="0"/>
              </a:spcAft>
              <a:defRPr>
                <a:solidFill>
                  <a:schemeClr val="tx1"/>
                </a:solidFill>
                <a:latin typeface="Tahoma" pitchFamily="34"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999A83A-23D9-4DE7-8C71-04A27657945E}" type="slidenum">
              <a:rPr kumimoji="0" lang="ar-SA" sz="1800" b="0" i="0" u="none" strike="noStrike" kern="1200" cap="none" spc="0" normalizeH="0" baseline="0" noProof="0">
                <a:ln>
                  <a:noFill/>
                </a:ln>
                <a:solidFill>
                  <a:srgbClr val="000000"/>
                </a:solidFill>
                <a:effectLst/>
                <a:uLnTx/>
                <a:uFillTx/>
                <a:latin typeface="Tahoma" pitchFamily="34" charset="0"/>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srgbClr val="000000"/>
              </a:solidFill>
              <a:effectLst/>
              <a:uLnTx/>
              <a:uFillTx/>
              <a:latin typeface="Tahoma" pitchFamily="34" charset="0"/>
              <a:ea typeface="+mn-ea"/>
              <a:cs typeface="Arial" charset="0"/>
            </a:endParaRPr>
          </a:p>
        </p:txBody>
      </p:sp>
      <p:sp>
        <p:nvSpPr>
          <p:cNvPr id="41987" name="Rectangle 2"/>
          <p:cNvSpPr>
            <a:spLocks noGrp="1" noChangeArrowheads="1"/>
          </p:cNvSpPr>
          <p:nvPr>
            <p:ph type="title"/>
          </p:nvPr>
        </p:nvSpPr>
        <p:spPr>
          <a:xfrm>
            <a:off x="0" y="23811"/>
            <a:ext cx="9389533" cy="698275"/>
          </a:xfrm>
        </p:spPr>
        <p:txBody>
          <a:bodyPr/>
          <a:lstStyle/>
          <a:p>
            <a:pPr eaLnBrk="1" hangingPunct="1"/>
            <a:r>
              <a:rPr lang="en-US" sz="4000" b="1" dirty="0">
                <a:solidFill>
                  <a:srgbClr val="FF0000"/>
                </a:solidFill>
              </a:rPr>
              <a:t>Semantic Differential Scale</a:t>
            </a:r>
          </a:p>
        </p:txBody>
      </p:sp>
      <p:sp>
        <p:nvSpPr>
          <p:cNvPr id="41988" name="Rectangle 3"/>
          <p:cNvSpPr>
            <a:spLocks noGrp="1" noChangeArrowheads="1"/>
          </p:cNvSpPr>
          <p:nvPr>
            <p:ph type="body" idx="1"/>
          </p:nvPr>
        </p:nvSpPr>
        <p:spPr>
          <a:xfrm>
            <a:off x="22557" y="597342"/>
            <a:ext cx="12192000" cy="5119688"/>
          </a:xfrm>
          <a:solidFill>
            <a:schemeClr val="bg1"/>
          </a:solidFill>
        </p:spPr>
        <p:txBody>
          <a:bodyPr/>
          <a:lstStyle/>
          <a:p>
            <a:pPr algn="l" rtl="0" eaLnBrk="1" hangingPunct="1"/>
            <a:r>
              <a:rPr lang="en-US" sz="2400" dirty="0"/>
              <a:t>Several bipolar attributes are identified at the </a:t>
            </a:r>
            <a:r>
              <a:rPr lang="en-US" sz="2400" dirty="0">
                <a:solidFill>
                  <a:srgbClr val="FF0000"/>
                </a:solidFill>
              </a:rPr>
              <a:t>extremes of the scale</a:t>
            </a:r>
            <a:r>
              <a:rPr lang="en-US" sz="2400" dirty="0"/>
              <a:t>, and respondents are asked to indicate their attitudes, on what may be called a semantic space, toward a particular </a:t>
            </a:r>
            <a:r>
              <a:rPr lang="en-US" sz="2400" dirty="0">
                <a:solidFill>
                  <a:srgbClr val="FF0000"/>
                </a:solidFill>
              </a:rPr>
              <a:t>individual, object, or event </a:t>
            </a:r>
            <a:r>
              <a:rPr lang="en-US" sz="2400" dirty="0"/>
              <a:t>on each of the attributes. </a:t>
            </a:r>
          </a:p>
          <a:p>
            <a:pPr algn="l" rtl="0" eaLnBrk="1" hangingPunct="1"/>
            <a:r>
              <a:rPr lang="en-US" sz="2400" dirty="0"/>
              <a:t>The bipolar adjectives used might employ such terms as Good–Bad; Strong–Weak; Hot–Cold. </a:t>
            </a:r>
          </a:p>
          <a:p>
            <a:pPr algn="l" rtl="0" eaLnBrk="1" hangingPunct="1"/>
            <a:r>
              <a:rPr lang="en-US" sz="2400" dirty="0"/>
              <a:t>The semantic differential scale is used to assess respondents’ attitudes toward a particular brand, advertisement, object, or individual.</a:t>
            </a:r>
          </a:p>
          <a:p>
            <a:pPr marL="0" indent="0" algn="l" rtl="0" eaLnBrk="1" hangingPunct="1">
              <a:buNone/>
            </a:pPr>
            <a:r>
              <a:rPr lang="en-US" sz="2400" dirty="0">
                <a:solidFill>
                  <a:srgbClr val="002060"/>
                </a:solidFill>
              </a:rPr>
              <a:t>Good </a:t>
            </a:r>
            <a:r>
              <a:rPr lang="en-US" sz="2400" dirty="0">
                <a:solidFill>
                  <a:srgbClr val="002060"/>
                </a:solidFill>
                <a:latin typeface="Arial" charset="0"/>
              </a:rPr>
              <a:t>–</a:t>
            </a:r>
            <a:r>
              <a:rPr lang="en-US" sz="2400" dirty="0">
                <a:solidFill>
                  <a:srgbClr val="002060"/>
                </a:solidFill>
              </a:rPr>
              <a:t> Bad</a:t>
            </a:r>
          </a:p>
          <a:p>
            <a:pPr algn="l" rtl="0" eaLnBrk="1" hangingPunct="1">
              <a:buFont typeface="Wingdings" pitchFamily="2" charset="2"/>
              <a:buNone/>
            </a:pPr>
            <a:r>
              <a:rPr lang="en-US" sz="2400" dirty="0">
                <a:solidFill>
                  <a:srgbClr val="002060"/>
                </a:solidFill>
              </a:rPr>
              <a:t> Strong </a:t>
            </a:r>
            <a:r>
              <a:rPr lang="en-US" sz="2400" dirty="0">
                <a:solidFill>
                  <a:srgbClr val="002060"/>
                </a:solidFill>
                <a:latin typeface="Arial" charset="0"/>
              </a:rPr>
              <a:t>–</a:t>
            </a:r>
            <a:r>
              <a:rPr lang="en-US" sz="2400" dirty="0">
                <a:solidFill>
                  <a:srgbClr val="002060"/>
                </a:solidFill>
              </a:rPr>
              <a:t> Weak    </a:t>
            </a:r>
          </a:p>
          <a:p>
            <a:pPr algn="l" rtl="0" eaLnBrk="1" hangingPunct="1">
              <a:buFont typeface="Wingdings" pitchFamily="2" charset="2"/>
              <a:buNone/>
            </a:pPr>
            <a:r>
              <a:rPr lang="en-US" sz="2400" dirty="0">
                <a:solidFill>
                  <a:srgbClr val="002060"/>
                </a:solidFill>
              </a:rPr>
              <a:t> Hot </a:t>
            </a:r>
            <a:r>
              <a:rPr lang="en-US" sz="2400" dirty="0">
                <a:solidFill>
                  <a:srgbClr val="002060"/>
                </a:solidFill>
                <a:latin typeface="Arial" charset="0"/>
              </a:rPr>
              <a:t>–</a:t>
            </a:r>
            <a:r>
              <a:rPr lang="en-US" sz="2400" dirty="0">
                <a:solidFill>
                  <a:srgbClr val="002060"/>
                </a:solidFill>
              </a:rPr>
              <a:t> Cold</a:t>
            </a:r>
            <a:endParaRPr lang="en-US" dirty="0">
              <a:solidFill>
                <a:srgbClr val="002060"/>
              </a:solidFill>
            </a:endParaRPr>
          </a:p>
        </p:txBody>
      </p:sp>
      <p:sp>
        <p:nvSpPr>
          <p:cNvPr id="2" name="Rectangle 1"/>
          <p:cNvSpPr/>
          <p:nvPr/>
        </p:nvSpPr>
        <p:spPr>
          <a:xfrm>
            <a:off x="0" y="4871800"/>
            <a:ext cx="5428343" cy="1600438"/>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Going to the library 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Bad for me.    1___2___3___4___5    Good for me.</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900" y="3429000"/>
            <a:ext cx="6610471" cy="304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2511335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rot="16200000">
            <a:off x="-2782390" y="2971800"/>
            <a:ext cx="6858000" cy="914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Sample Questionnaire</a:t>
            </a: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5" name="Picture 4"/>
          <p:cNvPicPr>
            <a:picLocks noChangeAspect="1"/>
          </p:cNvPicPr>
          <p:nvPr/>
        </p:nvPicPr>
        <p:blipFill>
          <a:blip r:embed="rId2"/>
          <a:stretch>
            <a:fillRect/>
          </a:stretch>
        </p:blipFill>
        <p:spPr>
          <a:xfrm>
            <a:off x="1215259" y="72717"/>
            <a:ext cx="10815633" cy="6626926"/>
          </a:xfrm>
          <a:prstGeom prst="rect">
            <a:avLst/>
          </a:prstGeom>
        </p:spPr>
      </p:pic>
      <p:sp>
        <p:nvSpPr>
          <p:cNvPr id="4" name="Oval Callout 3"/>
          <p:cNvSpPr/>
          <p:nvPr/>
        </p:nvSpPr>
        <p:spPr bwMode="auto">
          <a:xfrm>
            <a:off x="8686800" y="1981200"/>
            <a:ext cx="1371600" cy="1069848"/>
          </a:xfrm>
          <a:prstGeom prst="wedgeEllipseCallout">
            <a:avLst>
              <a:gd name="adj1" fmla="val -161419"/>
              <a:gd name="adj2" fmla="val 7533"/>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Scales</a:t>
            </a:r>
          </a:p>
        </p:txBody>
      </p:sp>
    </p:spTree>
    <p:extLst>
      <p:ext uri="{BB962C8B-B14F-4D97-AF65-F5344CB8AC3E}">
        <p14:creationId xmlns:p14="http://schemas.microsoft.com/office/powerpoint/2010/main" val="722855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4294967295"/>
          </p:nvPr>
        </p:nvSpPr>
        <p:spPr>
          <a:xfrm>
            <a:off x="8566150" y="6243638"/>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r" rtl="1" eaLnBrk="0" fontAlgn="base" hangingPunct="0">
              <a:spcBef>
                <a:spcPct val="0"/>
              </a:spcBef>
              <a:spcAft>
                <a:spcPct val="0"/>
              </a:spcAft>
              <a:defRPr>
                <a:solidFill>
                  <a:schemeClr val="tx1"/>
                </a:solidFill>
                <a:latin typeface="Tahoma" pitchFamily="34" charset="0"/>
                <a:cs typeface="Arial" charset="0"/>
              </a:defRPr>
            </a:lvl6pPr>
            <a:lvl7pPr marL="2971800" indent="-228600" algn="r" rtl="1" eaLnBrk="0" fontAlgn="base" hangingPunct="0">
              <a:spcBef>
                <a:spcPct val="0"/>
              </a:spcBef>
              <a:spcAft>
                <a:spcPct val="0"/>
              </a:spcAft>
              <a:defRPr>
                <a:solidFill>
                  <a:schemeClr val="tx1"/>
                </a:solidFill>
                <a:latin typeface="Tahoma" pitchFamily="34" charset="0"/>
                <a:cs typeface="Arial" charset="0"/>
              </a:defRPr>
            </a:lvl7pPr>
            <a:lvl8pPr marL="3429000" indent="-228600" algn="r" rtl="1" eaLnBrk="0" fontAlgn="base" hangingPunct="0">
              <a:spcBef>
                <a:spcPct val="0"/>
              </a:spcBef>
              <a:spcAft>
                <a:spcPct val="0"/>
              </a:spcAft>
              <a:defRPr>
                <a:solidFill>
                  <a:schemeClr val="tx1"/>
                </a:solidFill>
                <a:latin typeface="Tahoma" pitchFamily="34" charset="0"/>
                <a:cs typeface="Arial" charset="0"/>
              </a:defRPr>
            </a:lvl8pPr>
            <a:lvl9pPr marL="3886200" indent="-228600" algn="r" rtl="1" eaLnBrk="0" fontAlgn="base" hangingPunct="0">
              <a:spcBef>
                <a:spcPct val="0"/>
              </a:spcBef>
              <a:spcAft>
                <a:spcPct val="0"/>
              </a:spcAft>
              <a:defRPr>
                <a:solidFill>
                  <a:schemeClr val="tx1"/>
                </a:solidFill>
                <a:latin typeface="Tahoma" pitchFamily="34"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97FFF64-B5EF-4C3E-9375-0522D0D61D3E}" type="slidenum">
              <a:rPr kumimoji="0" lang="ar-SA" sz="1800" b="0" i="0" u="none" strike="noStrike" kern="1200" cap="none" spc="0" normalizeH="0" baseline="0" noProof="0">
                <a:ln>
                  <a:noFill/>
                </a:ln>
                <a:solidFill>
                  <a:srgbClr val="000000"/>
                </a:solidFill>
                <a:effectLst/>
                <a:uLnTx/>
                <a:uFillTx/>
                <a:latin typeface="Tahoma" pitchFamily="34" charset="0"/>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srgbClr val="000000"/>
              </a:solidFill>
              <a:effectLst/>
              <a:uLnTx/>
              <a:uFillTx/>
              <a:latin typeface="Tahoma" pitchFamily="34" charset="0"/>
              <a:ea typeface="+mn-ea"/>
              <a:cs typeface="Arial" charset="0"/>
            </a:endParaRPr>
          </a:p>
        </p:txBody>
      </p:sp>
      <p:sp>
        <p:nvSpPr>
          <p:cNvPr id="44035" name="Rectangle 2"/>
          <p:cNvSpPr>
            <a:spLocks noGrp="1" noChangeArrowheads="1"/>
          </p:cNvSpPr>
          <p:nvPr>
            <p:ph type="title"/>
          </p:nvPr>
        </p:nvSpPr>
        <p:spPr/>
        <p:txBody>
          <a:bodyPr/>
          <a:lstStyle/>
          <a:p>
            <a:pPr eaLnBrk="1" hangingPunct="1"/>
            <a:r>
              <a:rPr lang="en-US" sz="4000" b="1" dirty="0">
                <a:solidFill>
                  <a:srgbClr val="FF0000"/>
                </a:solidFill>
              </a:rPr>
              <a:t>Numerical Scale</a:t>
            </a:r>
          </a:p>
        </p:txBody>
      </p:sp>
      <p:sp>
        <p:nvSpPr>
          <p:cNvPr id="44036" name="Rectangle 3"/>
          <p:cNvSpPr>
            <a:spLocks noGrp="1" noChangeArrowheads="1"/>
          </p:cNvSpPr>
          <p:nvPr>
            <p:ph type="body" idx="1"/>
          </p:nvPr>
        </p:nvSpPr>
        <p:spPr>
          <a:xfrm>
            <a:off x="0" y="1103079"/>
            <a:ext cx="12192000" cy="4967288"/>
          </a:xfrm>
        </p:spPr>
        <p:txBody>
          <a:bodyPr/>
          <a:lstStyle/>
          <a:p>
            <a:pPr marL="0" indent="0">
              <a:buNone/>
            </a:pPr>
            <a:r>
              <a:rPr lang="en-US" sz="2800" dirty="0"/>
              <a:t>Is similar to the semantic differential scale, with the difference that numbers on a 5- points or 7-points scale are provided</a:t>
            </a:r>
          </a:p>
          <a:p>
            <a:pPr algn="l" rtl="0" eaLnBrk="1" hangingPunct="1">
              <a:buFont typeface="Wingdings" pitchFamily="2" charset="2"/>
              <a:buNone/>
            </a:pPr>
            <a:endParaRPr lang="en-US" sz="2400" dirty="0"/>
          </a:p>
        </p:txBody>
      </p:sp>
      <p:sp>
        <p:nvSpPr>
          <p:cNvPr id="2" name="Rectangle 1"/>
          <p:cNvSpPr/>
          <p:nvPr/>
        </p:nvSpPr>
        <p:spPr>
          <a:xfrm>
            <a:off x="0" y="3718159"/>
            <a:ext cx="12192000" cy="3022366"/>
          </a:xfrm>
          <a:prstGeom prst="rect">
            <a:avLst/>
          </a:prstGeom>
          <a:ln>
            <a:solidFill>
              <a:srgbClr val="FF0000"/>
            </a:solidFill>
          </a:ln>
        </p:spPr>
        <p:txBody>
          <a:bodyPr wrap="square">
            <a:spAutoFit/>
          </a:bodyPr>
          <a:lstStyle/>
          <a:p>
            <a:pPr marL="0" marR="0" lvl="0" indent="0" algn="l" defTabSz="914400" rtl="0" eaLnBrk="0" fontAlgn="auto" latinLnBrk="0" hangingPunct="0">
              <a:lnSpc>
                <a:spcPct val="80000"/>
              </a:lnSpc>
              <a:spcBef>
                <a:spcPct val="20000"/>
              </a:spcBef>
              <a:spcAft>
                <a:spcPts val="0"/>
              </a:spcAft>
              <a:buClr>
                <a:srgbClr val="99CC00"/>
              </a:buClr>
              <a:buSzPct val="60000"/>
              <a:buFontTx/>
              <a:buNone/>
              <a:tabLst/>
              <a:defRPr/>
            </a:pPr>
            <a:r>
              <a:rPr kumimoji="0" lang="en-US" sz="2000" b="1" i="0" u="none" strike="noStrike" kern="0" cap="none" spc="0" normalizeH="0" baseline="0" noProof="0" dirty="0">
                <a:ln>
                  <a:noFill/>
                </a:ln>
                <a:solidFill>
                  <a:srgbClr val="FF0000"/>
                </a:solidFill>
                <a:effectLst/>
                <a:uLnTx/>
                <a:uFillTx/>
                <a:latin typeface="Arial"/>
                <a:ea typeface="+mn-ea"/>
                <a:cs typeface="+mn-cs"/>
              </a:rPr>
              <a:t>1</a:t>
            </a:r>
            <a:r>
              <a:rPr kumimoji="0" lang="en-US" sz="2800" b="1" i="0" u="none" strike="noStrike" kern="0" cap="none" spc="0" normalizeH="0" baseline="0" noProof="0" dirty="0">
                <a:ln>
                  <a:noFill/>
                </a:ln>
                <a:solidFill>
                  <a:srgbClr val="FF0000"/>
                </a:solidFill>
                <a:effectLst/>
                <a:uLnTx/>
                <a:uFillTx/>
                <a:latin typeface="Arial"/>
                <a:ea typeface="+mn-ea"/>
                <a:cs typeface="+mn-cs"/>
              </a:rPr>
              <a:t>. </a:t>
            </a:r>
            <a:r>
              <a:rPr kumimoji="0" lang="en-US" sz="2400" b="1" i="0" u="none" strike="noStrike" kern="0" cap="none" spc="0" normalizeH="0" baseline="0" noProof="0" dirty="0">
                <a:ln>
                  <a:noFill/>
                </a:ln>
                <a:solidFill>
                  <a:srgbClr val="FF0000"/>
                </a:solidFill>
                <a:effectLst/>
                <a:uLnTx/>
                <a:uFillTx/>
                <a:latin typeface="Arial"/>
                <a:ea typeface="+mn-ea"/>
                <a:cs typeface="+mn-cs"/>
              </a:rPr>
              <a:t>I always pay attention in class </a:t>
            </a:r>
          </a:p>
          <a:p>
            <a:pPr marL="342900" marR="0" lvl="0" indent="-342900" algn="l" defTabSz="914400" rtl="0" eaLnBrk="0" fontAlgn="auto" latinLnBrk="0" hangingPunct="0">
              <a:lnSpc>
                <a:spcPct val="80000"/>
              </a:lnSpc>
              <a:spcBef>
                <a:spcPct val="20000"/>
              </a:spcBef>
              <a:spcAft>
                <a:spcPts val="0"/>
              </a:spcAft>
              <a:buClr>
                <a:srgbClr val="99CC00"/>
              </a:buClr>
              <a:buSzPct val="60000"/>
              <a:buFontTx/>
              <a:buNone/>
              <a:tabLst/>
              <a:defRPr/>
            </a:pPr>
            <a:r>
              <a:rPr kumimoji="0" lang="en-GB" sz="2400" b="0" i="1" u="none" strike="noStrike" kern="0" cap="none" spc="0" normalizeH="0" baseline="0" noProof="0" dirty="0">
                <a:ln>
                  <a:noFill/>
                </a:ln>
                <a:solidFill>
                  <a:srgbClr val="000000"/>
                </a:solidFill>
                <a:effectLst/>
                <a:uLnTx/>
                <a:uFillTx/>
                <a:latin typeface="Arial"/>
                <a:ea typeface="+mn-ea"/>
                <a:cs typeface="+mn-cs"/>
              </a:rPr>
              <a:t>I disagree completely</a:t>
            </a:r>
            <a:r>
              <a:rPr kumimoji="0" lang="en-GB" sz="2400" b="1" i="1" u="none" strike="noStrike" kern="0" cap="none" spc="0" normalizeH="0" baseline="0" noProof="0" dirty="0">
                <a:ln>
                  <a:noFill/>
                </a:ln>
                <a:solidFill>
                  <a:srgbClr val="000000"/>
                </a:solidFill>
                <a:effectLst/>
                <a:uLnTx/>
                <a:uFillTx/>
                <a:latin typeface="Arial"/>
                <a:ea typeface="+mn-ea"/>
                <a:cs typeface="+mn-cs"/>
              </a:rPr>
              <a:t>     </a:t>
            </a:r>
            <a:r>
              <a:rPr kumimoji="0" lang="en-US" sz="2400" b="0" i="1" u="none" strike="noStrike" kern="0" cap="none" spc="0" normalizeH="0" baseline="0" noProof="0" dirty="0">
                <a:ln>
                  <a:noFill/>
                </a:ln>
                <a:solidFill>
                  <a:srgbClr val="000000"/>
                </a:solidFill>
                <a:effectLst/>
                <a:uLnTx/>
                <a:uFillTx/>
                <a:latin typeface="Arial"/>
                <a:ea typeface="+mn-ea"/>
                <a:cs typeface="+mn-cs"/>
              </a:rPr>
              <a:t>1    </a:t>
            </a:r>
            <a:r>
              <a:rPr kumimoji="0" lang="en-GB" sz="2400" b="0" i="1" u="none" strike="noStrike" kern="0" cap="none" spc="0" normalizeH="0" baseline="0" noProof="0" dirty="0">
                <a:ln>
                  <a:noFill/>
                </a:ln>
                <a:solidFill>
                  <a:srgbClr val="000000"/>
                </a:solidFill>
                <a:effectLst/>
                <a:uLnTx/>
                <a:uFillTx/>
                <a:latin typeface="Arial"/>
                <a:ea typeface="+mn-ea"/>
                <a:cs typeface="+mn-cs"/>
              </a:rPr>
              <a:t>2    3    4    5</a:t>
            </a:r>
            <a:r>
              <a:rPr kumimoji="0" lang="en-GB" sz="2400" b="0" i="0" u="none" strike="noStrike" kern="0" cap="none" spc="0" normalizeH="0" baseline="0" noProof="0" dirty="0">
                <a:ln>
                  <a:noFill/>
                </a:ln>
                <a:solidFill>
                  <a:srgbClr val="000000"/>
                </a:solidFill>
                <a:effectLst/>
                <a:uLnTx/>
                <a:uFillTx/>
                <a:latin typeface="Arial"/>
                <a:ea typeface="+mn-ea"/>
                <a:cs typeface="+mn-cs"/>
              </a:rPr>
              <a:t>    </a:t>
            </a:r>
            <a:r>
              <a:rPr kumimoji="0" lang="en-GB" sz="2400" b="0" i="1" u="none" strike="noStrike" kern="0" cap="none" spc="0" normalizeH="0" baseline="0" noProof="0" dirty="0">
                <a:ln>
                  <a:noFill/>
                </a:ln>
                <a:solidFill>
                  <a:srgbClr val="000000"/>
                </a:solidFill>
                <a:effectLst/>
                <a:uLnTx/>
                <a:uFillTx/>
                <a:latin typeface="Arial"/>
                <a:ea typeface="+mn-ea"/>
                <a:cs typeface="+mn-cs"/>
              </a:rPr>
              <a:t>I agree completely</a:t>
            </a:r>
            <a:endParaRPr kumimoji="0" lang="en-US" sz="24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auto" latinLnBrk="0" hangingPunct="0">
              <a:lnSpc>
                <a:spcPct val="80000"/>
              </a:lnSpc>
              <a:spcBef>
                <a:spcPct val="20000"/>
              </a:spcBef>
              <a:spcAft>
                <a:spcPts val="0"/>
              </a:spcAft>
              <a:buClr>
                <a:srgbClr val="99CC00"/>
              </a:buClr>
              <a:buSzPct val="60000"/>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auto" latinLnBrk="0" hangingPunct="0">
              <a:lnSpc>
                <a:spcPct val="80000"/>
              </a:lnSpc>
              <a:spcBef>
                <a:spcPct val="20000"/>
              </a:spcBef>
              <a:spcAft>
                <a:spcPts val="0"/>
              </a:spcAft>
              <a:buClr>
                <a:srgbClr val="99CC00"/>
              </a:buClr>
              <a:buSzPct val="60000"/>
              <a:buFontTx/>
              <a:buNone/>
              <a:tabLst/>
              <a:defRPr/>
            </a:pPr>
            <a:r>
              <a:rPr kumimoji="0" lang="en-US" sz="2400" b="0" i="0" u="none" strike="noStrike" kern="0" cap="none" spc="0" normalizeH="0" baseline="0" noProof="0" dirty="0">
                <a:ln>
                  <a:noFill/>
                </a:ln>
                <a:solidFill>
                  <a:srgbClr val="FF0000"/>
                </a:solidFill>
                <a:effectLst/>
                <a:uLnTx/>
                <a:uFillTx/>
                <a:latin typeface="Arial"/>
                <a:ea typeface="+mn-ea"/>
                <a:cs typeface="+mn-cs"/>
              </a:rPr>
              <a:t>2. 	</a:t>
            </a:r>
            <a:r>
              <a:rPr kumimoji="0" lang="en-US" sz="2400" b="1" i="0" u="none" strike="noStrike" kern="0" cap="none" spc="0" normalizeH="0" baseline="0" noProof="0" dirty="0">
                <a:ln>
                  <a:noFill/>
                </a:ln>
                <a:solidFill>
                  <a:srgbClr val="FF0000"/>
                </a:solidFill>
                <a:effectLst/>
                <a:uLnTx/>
                <a:uFillTx/>
                <a:latin typeface="Arial"/>
                <a:ea typeface="+mn-ea"/>
                <a:cs typeface="+mn-cs"/>
              </a:rPr>
              <a:t>I always complete my assignments and submit before the deadline</a:t>
            </a:r>
            <a:r>
              <a:rPr kumimoji="0" lang="en-US" sz="2400" b="0" i="0" u="none" strike="noStrike" kern="0" cap="none" spc="0" normalizeH="0" baseline="0" noProof="0" dirty="0">
                <a:ln>
                  <a:noFill/>
                </a:ln>
                <a:solidFill>
                  <a:srgbClr val="000000"/>
                </a:solidFill>
                <a:effectLst/>
                <a:uLnTx/>
                <a:uFillTx/>
                <a:latin typeface="Arial"/>
                <a:ea typeface="+mn-ea"/>
                <a:cs typeface="+mn-cs"/>
              </a:rPr>
              <a:t>		      </a:t>
            </a:r>
          </a:p>
          <a:p>
            <a:pPr marL="342900" marR="0" lvl="0" indent="-342900" algn="l" defTabSz="914400" rtl="0" eaLnBrk="0" fontAlgn="auto" latinLnBrk="0" hangingPunct="0">
              <a:lnSpc>
                <a:spcPct val="80000"/>
              </a:lnSpc>
              <a:spcBef>
                <a:spcPct val="20000"/>
              </a:spcBef>
              <a:spcAft>
                <a:spcPts val="0"/>
              </a:spcAft>
              <a:buClr>
                <a:srgbClr val="99CC00"/>
              </a:buClr>
              <a:buSzPct val="60000"/>
              <a:buFontTx/>
              <a:buNone/>
              <a:tabLst/>
              <a:defRPr/>
            </a:pPr>
            <a:r>
              <a:rPr kumimoji="0" lang="en-GB" sz="2400" b="0" i="1" u="none" strike="noStrike" kern="0" cap="none" spc="0" normalizeH="0" baseline="0" noProof="0" dirty="0">
                <a:ln>
                  <a:noFill/>
                </a:ln>
                <a:solidFill>
                  <a:srgbClr val="000000"/>
                </a:solidFill>
                <a:effectLst/>
                <a:uLnTx/>
                <a:uFillTx/>
                <a:latin typeface="Arial"/>
                <a:ea typeface="+mn-ea"/>
                <a:cs typeface="+mn-cs"/>
              </a:rPr>
              <a:t>I disagree completely</a:t>
            </a:r>
            <a:r>
              <a:rPr kumimoji="0" lang="en-GB" sz="2400" b="1" i="1" u="none" strike="noStrike" kern="0" cap="none" spc="0" normalizeH="0" baseline="0" noProof="0" dirty="0">
                <a:ln>
                  <a:noFill/>
                </a:ln>
                <a:solidFill>
                  <a:srgbClr val="000000"/>
                </a:solidFill>
                <a:effectLst/>
                <a:uLnTx/>
                <a:uFillTx/>
                <a:latin typeface="Arial"/>
                <a:ea typeface="+mn-ea"/>
                <a:cs typeface="+mn-cs"/>
              </a:rPr>
              <a:t>     </a:t>
            </a:r>
            <a:r>
              <a:rPr kumimoji="0" lang="en-US" sz="2400" b="0" i="1" u="none" strike="noStrike" kern="0" cap="none" spc="0" normalizeH="0" baseline="0" noProof="0" dirty="0">
                <a:ln>
                  <a:noFill/>
                </a:ln>
                <a:solidFill>
                  <a:srgbClr val="000000"/>
                </a:solidFill>
                <a:effectLst/>
                <a:uLnTx/>
                <a:uFillTx/>
                <a:latin typeface="Arial"/>
                <a:ea typeface="+mn-ea"/>
                <a:cs typeface="+mn-cs"/>
              </a:rPr>
              <a:t>1    </a:t>
            </a:r>
            <a:r>
              <a:rPr kumimoji="0" lang="en-GB" sz="2400" b="0" i="1" u="none" strike="noStrike" kern="0" cap="none" spc="0" normalizeH="0" baseline="0" noProof="0" dirty="0">
                <a:ln>
                  <a:noFill/>
                </a:ln>
                <a:solidFill>
                  <a:srgbClr val="000000"/>
                </a:solidFill>
                <a:effectLst/>
                <a:uLnTx/>
                <a:uFillTx/>
                <a:latin typeface="Arial"/>
                <a:ea typeface="+mn-ea"/>
                <a:cs typeface="+mn-cs"/>
              </a:rPr>
              <a:t>2    3    4    5</a:t>
            </a:r>
            <a:r>
              <a:rPr kumimoji="0" lang="en-GB" sz="2400" b="0" i="0" u="none" strike="noStrike" kern="0" cap="none" spc="0" normalizeH="0" baseline="0" noProof="0" dirty="0">
                <a:ln>
                  <a:noFill/>
                </a:ln>
                <a:solidFill>
                  <a:srgbClr val="000000"/>
                </a:solidFill>
                <a:effectLst/>
                <a:uLnTx/>
                <a:uFillTx/>
                <a:latin typeface="Arial"/>
                <a:ea typeface="+mn-ea"/>
                <a:cs typeface="+mn-cs"/>
              </a:rPr>
              <a:t>    </a:t>
            </a:r>
            <a:r>
              <a:rPr kumimoji="0" lang="en-GB" sz="2400" b="0" i="1" u="none" strike="noStrike" kern="0" cap="none" spc="0" normalizeH="0" baseline="0" noProof="0" dirty="0">
                <a:ln>
                  <a:noFill/>
                </a:ln>
                <a:solidFill>
                  <a:srgbClr val="000000"/>
                </a:solidFill>
                <a:effectLst/>
                <a:uLnTx/>
                <a:uFillTx/>
                <a:latin typeface="Arial"/>
                <a:ea typeface="+mn-ea"/>
                <a:cs typeface="+mn-cs"/>
              </a:rPr>
              <a:t>I agree completely</a:t>
            </a:r>
            <a:endParaRPr kumimoji="0" lang="en-US" sz="24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auto" latinLnBrk="0" hangingPunct="0">
              <a:lnSpc>
                <a:spcPct val="80000"/>
              </a:lnSpc>
              <a:spcBef>
                <a:spcPct val="20000"/>
              </a:spcBef>
              <a:spcAft>
                <a:spcPts val="0"/>
              </a:spcAft>
              <a:buClr>
                <a:srgbClr val="99CC00"/>
              </a:buClr>
              <a:buSzPct val="60000"/>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auto" latinLnBrk="0" hangingPunct="0">
              <a:lnSpc>
                <a:spcPct val="80000"/>
              </a:lnSpc>
              <a:spcBef>
                <a:spcPct val="20000"/>
              </a:spcBef>
              <a:spcAft>
                <a:spcPts val="0"/>
              </a:spcAft>
              <a:buClr>
                <a:srgbClr val="99CC00"/>
              </a:buClr>
              <a:buSzPct val="60000"/>
              <a:buFontTx/>
              <a:buNone/>
              <a:tabLst/>
              <a:defRPr/>
            </a:pPr>
            <a:r>
              <a:rPr kumimoji="0" lang="en-US" sz="2400" b="0" i="0" u="none" strike="noStrike" kern="0" cap="none" spc="0" normalizeH="0" baseline="0" noProof="0" dirty="0">
                <a:ln>
                  <a:noFill/>
                </a:ln>
                <a:solidFill>
                  <a:srgbClr val="FF0000"/>
                </a:solidFill>
                <a:effectLst/>
                <a:uLnTx/>
                <a:uFillTx/>
                <a:latin typeface="Arial"/>
                <a:ea typeface="+mn-ea"/>
                <a:cs typeface="+mn-cs"/>
              </a:rPr>
              <a:t>3. 	</a:t>
            </a:r>
            <a:r>
              <a:rPr kumimoji="0" lang="en-US" sz="2400" b="1" i="0" u="none" strike="noStrike" kern="0" cap="none" spc="0" normalizeH="0" baseline="0" noProof="0" dirty="0">
                <a:ln>
                  <a:noFill/>
                </a:ln>
                <a:solidFill>
                  <a:srgbClr val="FF0000"/>
                </a:solidFill>
                <a:effectLst/>
                <a:uLnTx/>
                <a:uFillTx/>
                <a:latin typeface="Arial"/>
                <a:ea typeface="+mn-ea"/>
                <a:cs typeface="+mn-cs"/>
              </a:rPr>
              <a:t>For the efforts I put into my studies, I expect good grades       </a:t>
            </a:r>
          </a:p>
          <a:p>
            <a:pPr marL="342900" marR="0" lvl="0" indent="-342900" algn="l" defTabSz="914400" rtl="0" eaLnBrk="0" fontAlgn="auto" latinLnBrk="0" hangingPunct="0">
              <a:lnSpc>
                <a:spcPct val="80000"/>
              </a:lnSpc>
              <a:spcBef>
                <a:spcPct val="20000"/>
              </a:spcBef>
              <a:spcAft>
                <a:spcPts val="0"/>
              </a:spcAft>
              <a:buClr>
                <a:srgbClr val="99CC00"/>
              </a:buClr>
              <a:buSzPct val="60000"/>
              <a:buFontTx/>
              <a:buNone/>
              <a:tabLst/>
              <a:defRPr/>
            </a:pPr>
            <a:r>
              <a:rPr kumimoji="0" lang="en-GB" sz="2400" b="0" i="1" u="none" strike="noStrike" kern="0" cap="none" spc="0" normalizeH="0" baseline="0" noProof="0" dirty="0">
                <a:ln>
                  <a:noFill/>
                </a:ln>
                <a:solidFill>
                  <a:srgbClr val="000000"/>
                </a:solidFill>
                <a:effectLst/>
                <a:uLnTx/>
                <a:uFillTx/>
                <a:latin typeface="Arial"/>
                <a:ea typeface="+mn-ea"/>
                <a:cs typeface="+mn-cs"/>
              </a:rPr>
              <a:t>I disagree completely</a:t>
            </a:r>
            <a:r>
              <a:rPr kumimoji="0" lang="en-GB" sz="2400" b="1" i="1" u="none" strike="noStrike" kern="0" cap="none" spc="0" normalizeH="0" baseline="0" noProof="0" dirty="0">
                <a:ln>
                  <a:noFill/>
                </a:ln>
                <a:solidFill>
                  <a:srgbClr val="000000"/>
                </a:solidFill>
                <a:effectLst/>
                <a:uLnTx/>
                <a:uFillTx/>
                <a:latin typeface="Arial"/>
                <a:ea typeface="+mn-ea"/>
                <a:cs typeface="+mn-cs"/>
              </a:rPr>
              <a:t>     </a:t>
            </a:r>
            <a:r>
              <a:rPr kumimoji="0" lang="en-US" sz="2400" b="0" i="1" u="none" strike="noStrike" kern="0" cap="none" spc="0" normalizeH="0" baseline="0" noProof="0" dirty="0">
                <a:ln>
                  <a:noFill/>
                </a:ln>
                <a:solidFill>
                  <a:srgbClr val="000000"/>
                </a:solidFill>
                <a:effectLst/>
                <a:uLnTx/>
                <a:uFillTx/>
                <a:latin typeface="Arial"/>
                <a:ea typeface="+mn-ea"/>
                <a:cs typeface="+mn-cs"/>
              </a:rPr>
              <a:t>1    </a:t>
            </a:r>
            <a:r>
              <a:rPr kumimoji="0" lang="en-GB" sz="2400" b="0" i="1" u="none" strike="noStrike" kern="0" cap="none" spc="0" normalizeH="0" baseline="0" noProof="0" dirty="0">
                <a:ln>
                  <a:noFill/>
                </a:ln>
                <a:solidFill>
                  <a:srgbClr val="000000"/>
                </a:solidFill>
                <a:effectLst/>
                <a:uLnTx/>
                <a:uFillTx/>
                <a:latin typeface="Arial"/>
                <a:ea typeface="+mn-ea"/>
                <a:cs typeface="+mn-cs"/>
              </a:rPr>
              <a:t>2    3    4    5</a:t>
            </a:r>
            <a:r>
              <a:rPr kumimoji="0" lang="en-GB" sz="2400" b="0" i="0" u="none" strike="noStrike" kern="0" cap="none" spc="0" normalizeH="0" baseline="0" noProof="0" dirty="0">
                <a:ln>
                  <a:noFill/>
                </a:ln>
                <a:solidFill>
                  <a:srgbClr val="000000"/>
                </a:solidFill>
                <a:effectLst/>
                <a:uLnTx/>
                <a:uFillTx/>
                <a:latin typeface="Arial"/>
                <a:ea typeface="+mn-ea"/>
                <a:cs typeface="+mn-cs"/>
              </a:rPr>
              <a:t>    </a:t>
            </a:r>
            <a:r>
              <a:rPr kumimoji="0" lang="en-GB" sz="2400" b="0" i="1" u="none" strike="noStrike" kern="0" cap="none" spc="0" normalizeH="0" baseline="0" noProof="0" dirty="0">
                <a:ln>
                  <a:noFill/>
                </a:ln>
                <a:solidFill>
                  <a:srgbClr val="000000"/>
                </a:solidFill>
                <a:effectLst/>
                <a:uLnTx/>
                <a:uFillTx/>
                <a:latin typeface="Arial"/>
                <a:ea typeface="+mn-ea"/>
                <a:cs typeface="+mn-cs"/>
              </a:rPr>
              <a:t>I agree completely</a:t>
            </a: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8" name="TextBox 7">
            <a:extLst>
              <a:ext uri="{FF2B5EF4-FFF2-40B4-BE49-F238E27FC236}">
                <a16:creationId xmlns:a16="http://schemas.microsoft.com/office/drawing/2014/main" id="{075CFBA4-25AF-4A1B-A832-601C5F5096E8}"/>
              </a:ext>
            </a:extLst>
          </p:cNvPr>
          <p:cNvSpPr txBox="1"/>
          <p:nvPr/>
        </p:nvSpPr>
        <p:spPr>
          <a:xfrm>
            <a:off x="-1" y="2295263"/>
            <a:ext cx="12191999" cy="1384995"/>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inionPro-Regular"/>
                <a:ea typeface="+mn-ea"/>
                <a:cs typeface="+mn-cs"/>
              </a:rPr>
              <a:t>How pleased are you with your new lecturer?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MinionPro-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MinionPro-Regular"/>
                <a:ea typeface="+mn-ea"/>
                <a:cs typeface="+mn-cs"/>
              </a:rPr>
              <a:t>Extremely Displeased        1 2 3 4 5 6 7   </a:t>
            </a:r>
            <a:r>
              <a:rPr kumimoji="0" lang="en-US" sz="2800" b="0" i="0" u="none" strike="noStrike" kern="1200" cap="none" spc="0" normalizeH="0" baseline="0" noProof="0" dirty="0">
                <a:ln>
                  <a:noFill/>
                </a:ln>
                <a:solidFill>
                  <a:srgbClr val="000000"/>
                </a:solidFill>
                <a:effectLst/>
                <a:uLnTx/>
                <a:uFillTx/>
                <a:latin typeface="MinionPro-Regular"/>
                <a:ea typeface="+mn-ea"/>
                <a:cs typeface="+mn-cs"/>
              </a:rPr>
              <a:t>   </a:t>
            </a:r>
            <a:r>
              <a:rPr kumimoji="0" lang="en-US" sz="2800" b="0" i="0" u="none" strike="noStrike" kern="1200" cap="none" spc="0" normalizeH="0" baseline="0" noProof="0" dirty="0">
                <a:ln>
                  <a:noFill/>
                </a:ln>
                <a:solidFill>
                  <a:srgbClr val="002060"/>
                </a:solidFill>
                <a:effectLst/>
                <a:uLnTx/>
                <a:uFillTx/>
                <a:latin typeface="MinionPro-Regular"/>
                <a:ea typeface="+mn-ea"/>
                <a:cs typeface="+mn-cs"/>
              </a:rPr>
              <a:t>Extremely Pleased</a:t>
            </a:r>
            <a:endParaRPr kumimoji="0" lang="en-MY" sz="5400" b="0"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1196313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4294967295"/>
          </p:nvPr>
        </p:nvSpPr>
        <p:spPr>
          <a:xfrm>
            <a:off x="8566150" y="6243638"/>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r" rtl="1" eaLnBrk="0" fontAlgn="base" hangingPunct="0">
              <a:spcBef>
                <a:spcPct val="0"/>
              </a:spcBef>
              <a:spcAft>
                <a:spcPct val="0"/>
              </a:spcAft>
              <a:defRPr>
                <a:solidFill>
                  <a:schemeClr val="tx1"/>
                </a:solidFill>
                <a:latin typeface="Tahoma" pitchFamily="34" charset="0"/>
                <a:cs typeface="Arial" charset="0"/>
              </a:defRPr>
            </a:lvl6pPr>
            <a:lvl7pPr marL="2971800" indent="-228600" algn="r" rtl="1" eaLnBrk="0" fontAlgn="base" hangingPunct="0">
              <a:spcBef>
                <a:spcPct val="0"/>
              </a:spcBef>
              <a:spcAft>
                <a:spcPct val="0"/>
              </a:spcAft>
              <a:defRPr>
                <a:solidFill>
                  <a:schemeClr val="tx1"/>
                </a:solidFill>
                <a:latin typeface="Tahoma" pitchFamily="34" charset="0"/>
                <a:cs typeface="Arial" charset="0"/>
              </a:defRPr>
            </a:lvl7pPr>
            <a:lvl8pPr marL="3429000" indent="-228600" algn="r" rtl="1" eaLnBrk="0" fontAlgn="base" hangingPunct="0">
              <a:spcBef>
                <a:spcPct val="0"/>
              </a:spcBef>
              <a:spcAft>
                <a:spcPct val="0"/>
              </a:spcAft>
              <a:defRPr>
                <a:solidFill>
                  <a:schemeClr val="tx1"/>
                </a:solidFill>
                <a:latin typeface="Tahoma" pitchFamily="34" charset="0"/>
                <a:cs typeface="Arial" charset="0"/>
              </a:defRPr>
            </a:lvl8pPr>
            <a:lvl9pPr marL="3886200" indent="-228600" algn="r" rtl="1" eaLnBrk="0" fontAlgn="base" hangingPunct="0">
              <a:spcBef>
                <a:spcPct val="0"/>
              </a:spcBef>
              <a:spcAft>
                <a:spcPct val="0"/>
              </a:spcAft>
              <a:defRPr>
                <a:solidFill>
                  <a:schemeClr val="tx1"/>
                </a:solidFill>
                <a:latin typeface="Tahoma" pitchFamily="34"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CE9A03C-5DE5-49F3-ABFF-0790550691B2}" type="slidenum">
              <a:rPr kumimoji="0" lang="ar-SA" sz="1800" b="0" i="0" u="none" strike="noStrike" kern="1200" cap="none" spc="0" normalizeH="0" baseline="0" noProof="0">
                <a:ln>
                  <a:noFill/>
                </a:ln>
                <a:solidFill>
                  <a:srgbClr val="000000"/>
                </a:solidFill>
                <a:effectLst/>
                <a:uLnTx/>
                <a:uFillTx/>
                <a:latin typeface="Tahoma" pitchFamily="34" charset="0"/>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srgbClr val="000000"/>
              </a:solidFill>
              <a:effectLst/>
              <a:uLnTx/>
              <a:uFillTx/>
              <a:latin typeface="Tahoma" pitchFamily="34" charset="0"/>
              <a:ea typeface="+mn-ea"/>
              <a:cs typeface="Arial" charset="0"/>
            </a:endParaRPr>
          </a:p>
        </p:txBody>
      </p:sp>
      <p:sp>
        <p:nvSpPr>
          <p:cNvPr id="45059" name="Rectangle 2"/>
          <p:cNvSpPr>
            <a:spLocks noGrp="1" noChangeArrowheads="1"/>
          </p:cNvSpPr>
          <p:nvPr>
            <p:ph type="title"/>
          </p:nvPr>
        </p:nvSpPr>
        <p:spPr>
          <a:xfrm>
            <a:off x="1981200" y="0"/>
            <a:ext cx="7042150" cy="411162"/>
          </a:xfrm>
        </p:spPr>
        <p:txBody>
          <a:bodyPr/>
          <a:lstStyle/>
          <a:p>
            <a:pPr eaLnBrk="1" hangingPunct="1"/>
            <a:r>
              <a:rPr lang="en-US" sz="4000" b="1" dirty="0">
                <a:solidFill>
                  <a:srgbClr val="FF0000"/>
                </a:solidFill>
              </a:rPr>
              <a:t>Itemized Rating Scale</a:t>
            </a:r>
          </a:p>
        </p:txBody>
      </p:sp>
      <p:sp>
        <p:nvSpPr>
          <p:cNvPr id="45060" name="Rectangle 3"/>
          <p:cNvSpPr>
            <a:spLocks noGrp="1" noChangeArrowheads="1"/>
          </p:cNvSpPr>
          <p:nvPr>
            <p:ph type="body" idx="1"/>
          </p:nvPr>
        </p:nvSpPr>
        <p:spPr>
          <a:xfrm>
            <a:off x="101601" y="533400"/>
            <a:ext cx="11974286" cy="909639"/>
          </a:xfrm>
          <a:solidFill>
            <a:schemeClr val="bg1"/>
          </a:solidFill>
        </p:spPr>
        <p:txBody>
          <a:bodyPr/>
          <a:lstStyle/>
          <a:p>
            <a:pPr algn="l" rtl="0" eaLnBrk="1" hangingPunct="1">
              <a:lnSpc>
                <a:spcPct val="80000"/>
              </a:lnSpc>
            </a:pPr>
            <a:r>
              <a:rPr lang="en-US" sz="2400" dirty="0"/>
              <a:t>A 5-point or 7-point scale is provided for each item and the respondent states the appropriate number on the side of each item. This uses an </a:t>
            </a:r>
            <a:r>
              <a:rPr lang="en-US" sz="2400" b="1" dirty="0"/>
              <a:t>Interval Scale</a:t>
            </a:r>
            <a:r>
              <a:rPr lang="en-US" sz="2400" dirty="0"/>
              <a:t>.</a:t>
            </a:r>
          </a:p>
          <a:p>
            <a:pPr algn="l" rtl="0" eaLnBrk="1" hangingPunct="1">
              <a:lnSpc>
                <a:spcPct val="80000"/>
              </a:lnSpc>
              <a:buFont typeface="Wingdings" pitchFamily="2" charset="2"/>
              <a:buNone/>
            </a:pPr>
            <a:endParaRPr lang="en-US" sz="2000" dirty="0"/>
          </a:p>
        </p:txBody>
      </p:sp>
      <p:sp>
        <p:nvSpPr>
          <p:cNvPr id="2" name="Rectangle 1"/>
          <p:cNvSpPr/>
          <p:nvPr/>
        </p:nvSpPr>
        <p:spPr>
          <a:xfrm>
            <a:off x="0" y="4438876"/>
            <a:ext cx="12191999" cy="2419124"/>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a:ea typeface="+mn-ea"/>
                <a:cs typeface="+mn-cs"/>
              </a:rPr>
              <a:t>Example 2</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  Circle the number that is closest to how you feel for the item below:</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1800" b="1" i="0" u="none" strike="noStrike" kern="1200" cap="none" spc="0" normalizeH="0" baseline="0" noProof="0" dirty="0">
                <a:ln>
                  <a:noFill/>
                </a:ln>
                <a:solidFill>
                  <a:srgbClr val="002060"/>
                </a:solidFill>
                <a:effectLst/>
                <a:uLnTx/>
                <a:uFillTx/>
                <a:latin typeface="Arial"/>
                <a:ea typeface="+mn-ea"/>
                <a:cs typeface="+mn-cs"/>
              </a:rPr>
              <a:t>Not at all      Somewhat          Moderately      Very much</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   interested      </a:t>
            </a:r>
            <a:r>
              <a:rPr kumimoji="0" lang="en-US" sz="1800" b="1" i="0" u="none" strike="noStrike" kern="1200" cap="none" spc="0" normalizeH="0" baseline="0" noProof="0" dirty="0" err="1">
                <a:ln>
                  <a:noFill/>
                </a:ln>
                <a:solidFill>
                  <a:srgbClr val="002060"/>
                </a:solidFill>
                <a:effectLst/>
                <a:uLnTx/>
                <a:uFillTx/>
                <a:latin typeface="Arial"/>
                <a:ea typeface="+mn-ea"/>
                <a:cs typeface="+mn-cs"/>
              </a:rPr>
              <a:t>interested</a:t>
            </a:r>
            <a:r>
              <a:rPr kumimoji="0" lang="en-US" sz="1800" b="1" i="0" u="none" strike="noStrike" kern="1200" cap="none" spc="0" normalizeH="0" baseline="0" noProof="0" dirty="0">
                <a:ln>
                  <a:noFill/>
                </a:ln>
                <a:solidFill>
                  <a:srgbClr val="002060"/>
                </a:solidFill>
                <a:effectLst/>
                <a:uLnTx/>
                <a:uFillTx/>
                <a:latin typeface="Arial"/>
                <a:ea typeface="+mn-ea"/>
                <a:cs typeface="+mn-cs"/>
              </a:rPr>
              <a:t>          </a:t>
            </a:r>
            <a:r>
              <a:rPr kumimoji="0" lang="en-US" sz="1800" b="1" i="0" u="none" strike="noStrike" kern="1200" cap="none" spc="0" normalizeH="0" baseline="0" noProof="0" dirty="0" err="1">
                <a:ln>
                  <a:noFill/>
                </a:ln>
                <a:solidFill>
                  <a:srgbClr val="002060"/>
                </a:solidFill>
                <a:effectLst/>
                <a:uLnTx/>
                <a:uFillTx/>
                <a:latin typeface="Arial"/>
                <a:ea typeface="+mn-ea"/>
                <a:cs typeface="+mn-cs"/>
              </a:rPr>
              <a:t>interested</a:t>
            </a:r>
            <a:r>
              <a:rPr kumimoji="0" lang="en-US" sz="1800" b="1" i="0" u="none" strike="noStrike" kern="1200" cap="none" spc="0" normalizeH="0" baseline="0" noProof="0" dirty="0">
                <a:ln>
                  <a:noFill/>
                </a:ln>
                <a:solidFill>
                  <a:srgbClr val="002060"/>
                </a:solidFill>
                <a:effectLst/>
                <a:uLnTx/>
                <a:uFillTx/>
                <a:latin typeface="Arial"/>
                <a:ea typeface="+mn-ea"/>
                <a:cs typeface="+mn-cs"/>
              </a:rPr>
              <a:t>        </a:t>
            </a:r>
            <a:r>
              <a:rPr kumimoji="0" lang="en-US" sz="1800" b="1" i="0" u="none" strike="noStrike" kern="1200" cap="none" spc="0" normalizeH="0" baseline="0" noProof="0" dirty="0" err="1">
                <a:ln>
                  <a:noFill/>
                </a:ln>
                <a:solidFill>
                  <a:srgbClr val="002060"/>
                </a:solidFill>
                <a:effectLst/>
                <a:uLnTx/>
                <a:uFillTx/>
                <a:latin typeface="Arial"/>
                <a:ea typeface="+mn-ea"/>
                <a:cs typeface="+mn-cs"/>
              </a:rPr>
              <a:t>interested</a:t>
            </a:r>
            <a:endParaRPr kumimoji="0" lang="en-US" sz="18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a:ea typeface="+mn-ea"/>
                <a:cs typeface="+mn-cs"/>
              </a:rPr>
              <a:t>       </a:t>
            </a:r>
            <a:r>
              <a:rPr kumimoji="0" lang="en-US" sz="1800" b="1" i="0" u="none" strike="noStrike" kern="1200" cap="none" spc="0" normalizeH="0" baseline="0" noProof="0" dirty="0">
                <a:ln>
                  <a:noFill/>
                </a:ln>
                <a:solidFill>
                  <a:srgbClr val="002060"/>
                </a:solidFill>
                <a:effectLst/>
                <a:uLnTx/>
                <a:uFillTx/>
                <a:latin typeface="Arial"/>
                <a:ea typeface="+mn-ea"/>
                <a:cs typeface="+mn-cs"/>
              </a:rPr>
              <a:t>1</a:t>
            </a:r>
            <a:r>
              <a:rPr kumimoji="0" lang="en-US" sz="2800" b="1" i="0" u="none" strike="noStrike" kern="1200" cap="none" spc="0" normalizeH="0" baseline="0" noProof="0" dirty="0">
                <a:ln>
                  <a:noFill/>
                </a:ln>
                <a:solidFill>
                  <a:srgbClr val="002060"/>
                </a:solidFill>
                <a:effectLst/>
                <a:uLnTx/>
                <a:uFillTx/>
                <a:latin typeface="Arial"/>
                <a:ea typeface="+mn-ea"/>
                <a:cs typeface="+mn-cs"/>
              </a:rPr>
              <a:t>             </a:t>
            </a:r>
            <a:r>
              <a:rPr kumimoji="0" lang="en-US" sz="1800" b="1" i="0" u="none" strike="noStrike" kern="1200" cap="none" spc="0" normalizeH="0" baseline="0" noProof="0" dirty="0">
                <a:ln>
                  <a:noFill/>
                </a:ln>
                <a:solidFill>
                  <a:srgbClr val="002060"/>
                </a:solidFill>
                <a:effectLst/>
                <a:uLnTx/>
                <a:uFillTx/>
                <a:latin typeface="Arial"/>
                <a:ea typeface="+mn-ea"/>
                <a:cs typeface="+mn-cs"/>
              </a:rPr>
              <a:t>2                            3                       4</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How would you rate your interest                             1       2          3           4</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In changing current organizational Policies?</a:t>
            </a:r>
          </a:p>
        </p:txBody>
      </p:sp>
      <p:sp>
        <p:nvSpPr>
          <p:cNvPr id="3" name="Rectangle 2"/>
          <p:cNvSpPr/>
          <p:nvPr/>
        </p:nvSpPr>
        <p:spPr>
          <a:xfrm>
            <a:off x="101602" y="1600201"/>
            <a:ext cx="12090398" cy="2554545"/>
          </a:xfrm>
          <a:prstGeom prst="rect">
            <a:avLst/>
          </a:prstGeom>
          <a:ln>
            <a:solidFill>
              <a:srgbClr val="FF0000"/>
            </a:solidFill>
          </a:ln>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Example 1</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000" b="0" i="0" u="none" strike="noStrike" kern="1200" cap="none" spc="0" normalizeH="0" baseline="0" noProof="0" dirty="0">
                <a:ln>
                  <a:noFill/>
                </a:ln>
                <a:solidFill>
                  <a:srgbClr val="000000"/>
                </a:solidFill>
                <a:effectLst/>
                <a:uLnTx/>
                <a:uFillTx/>
                <a:latin typeface="Arial"/>
                <a:ea typeface="+mn-ea"/>
                <a:cs typeface="+mn-cs"/>
              </a:rPr>
              <a:t>Respond to each item using the scale below, and indicate your response number on the line by each item.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   1                     2                              3            4                             5</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Very         unlikely     neither        likely          very likely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 Unlikely                   </a:t>
            </a:r>
            <a:r>
              <a:rPr kumimoji="0" lang="en-US" sz="2000" b="0" i="0" u="none" strike="noStrike" kern="1200" cap="none" spc="0" normalizeH="0" baseline="0" noProof="0" dirty="0">
                <a:ln>
                  <a:noFill/>
                </a:ln>
                <a:solidFill>
                  <a:srgbClr val="002060"/>
                </a:solidFill>
                <a:effectLst/>
                <a:uLnTx/>
                <a:uFillTx/>
                <a:latin typeface="Arial"/>
                <a:ea typeface="+mn-ea"/>
                <a:cs typeface="+mn-cs"/>
              </a:rPr>
              <a:t>unlikely nor</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F0"/>
                </a:solidFill>
                <a:effectLst/>
                <a:uLnTx/>
                <a:uFillTx/>
                <a:latin typeface="Arial"/>
                <a:ea typeface="+mn-ea"/>
                <a:cs typeface="+mn-cs"/>
              </a:rPr>
              <a:t>                                           </a:t>
            </a:r>
            <a:r>
              <a:rPr kumimoji="0" lang="en-US" sz="2000" b="0" i="0" u="none" strike="noStrike" kern="1200" cap="none" spc="0" normalizeH="0" baseline="0" noProof="0" dirty="0">
                <a:ln>
                  <a:noFill/>
                </a:ln>
                <a:solidFill>
                  <a:srgbClr val="002060"/>
                </a:solidFill>
                <a:effectLst/>
                <a:uLnTx/>
                <a:uFillTx/>
                <a:latin typeface="Arial"/>
                <a:ea typeface="+mn-ea"/>
                <a:cs typeface="+mn-cs"/>
              </a:rPr>
              <a:t>likely</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 I will be changing my job in the near future. 1       2          3           4</a:t>
            </a:r>
          </a:p>
        </p:txBody>
      </p:sp>
      <p:sp>
        <p:nvSpPr>
          <p:cNvPr id="4" name="Footer Placeholder 3"/>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1774061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524000" y="0"/>
            <a:ext cx="9144000" cy="174171"/>
          </a:xfrm>
          <a:solidFill>
            <a:schemeClr val="bg1"/>
          </a:solidFill>
        </p:spPr>
        <p:txBody>
          <a:bodyPr/>
          <a:lstStyle/>
          <a:p>
            <a:br>
              <a:rPr lang="en-US" altLang="en-US" b="1" dirty="0">
                <a:solidFill>
                  <a:srgbClr val="FF0000"/>
                </a:solidFill>
              </a:rPr>
            </a:br>
            <a:r>
              <a:rPr lang="en-US" altLang="en-US" b="1" dirty="0">
                <a:solidFill>
                  <a:srgbClr val="FF0000"/>
                </a:solidFill>
              </a:rPr>
              <a:t>The Likert Scale</a:t>
            </a:r>
          </a:p>
        </p:txBody>
      </p:sp>
      <p:sp>
        <p:nvSpPr>
          <p:cNvPr id="40963" name="Rectangle 3"/>
          <p:cNvSpPr>
            <a:spLocks noGrp="1" noChangeArrowheads="1"/>
          </p:cNvSpPr>
          <p:nvPr>
            <p:ph type="body" idx="1"/>
          </p:nvPr>
        </p:nvSpPr>
        <p:spPr>
          <a:xfrm>
            <a:off x="1" y="554101"/>
            <a:ext cx="5065486" cy="6134100"/>
          </a:xfrm>
          <a:ln>
            <a:solidFill>
              <a:schemeClr val="accent1"/>
            </a:solidFill>
          </a:ln>
        </p:spPr>
        <p:txBody>
          <a:bodyPr/>
          <a:lstStyle/>
          <a:p>
            <a:r>
              <a:rPr lang="en-US" altLang="en-US" sz="2800" dirty="0">
                <a:solidFill>
                  <a:srgbClr val="002060"/>
                </a:solidFill>
              </a:rPr>
              <a:t>Extremely popular means for measuring attitudes.</a:t>
            </a:r>
          </a:p>
          <a:p>
            <a:r>
              <a:rPr lang="en-US" altLang="en-US" sz="2800" dirty="0">
                <a:solidFill>
                  <a:srgbClr val="002060"/>
                </a:solidFill>
              </a:rPr>
              <a:t>Respondents indicate their own attitudes by checking how strongly they agree/disagree with statements.  </a:t>
            </a:r>
          </a:p>
          <a:p>
            <a:r>
              <a:rPr lang="en-US" altLang="en-US" sz="2400" dirty="0">
                <a:solidFill>
                  <a:srgbClr val="002060"/>
                </a:solidFill>
              </a:rPr>
              <a:t>Response alternatives:  </a:t>
            </a:r>
          </a:p>
          <a:p>
            <a:pPr lvl="1"/>
            <a:r>
              <a:rPr lang="en-US" altLang="en-US" dirty="0">
                <a:solidFill>
                  <a:srgbClr val="002060"/>
                </a:solidFill>
              </a:rPr>
              <a:t>“</a:t>
            </a:r>
            <a:r>
              <a:rPr lang="en-US" altLang="en-US" sz="2000" dirty="0">
                <a:solidFill>
                  <a:srgbClr val="002060"/>
                </a:solidFill>
              </a:rPr>
              <a:t>strongly agree”, </a:t>
            </a:r>
          </a:p>
          <a:p>
            <a:pPr lvl="1"/>
            <a:r>
              <a:rPr lang="en-US" altLang="en-US" sz="2000" dirty="0">
                <a:solidFill>
                  <a:srgbClr val="002060"/>
                </a:solidFill>
              </a:rPr>
              <a:t>“agree”,</a:t>
            </a:r>
          </a:p>
          <a:p>
            <a:pPr lvl="1"/>
            <a:r>
              <a:rPr lang="en-US" altLang="en-US" sz="2000" dirty="0">
                <a:solidFill>
                  <a:srgbClr val="002060"/>
                </a:solidFill>
              </a:rPr>
              <a:t> </a:t>
            </a:r>
            <a:r>
              <a:rPr lang="en-US" altLang="en-US" sz="2000">
                <a:solidFill>
                  <a:srgbClr val="002060"/>
                </a:solidFill>
              </a:rPr>
              <a:t>“Neutral”, </a:t>
            </a:r>
            <a:endParaRPr lang="en-US" altLang="en-US" sz="2000" dirty="0">
              <a:solidFill>
                <a:srgbClr val="002060"/>
              </a:solidFill>
            </a:endParaRPr>
          </a:p>
          <a:p>
            <a:pPr lvl="1"/>
            <a:r>
              <a:rPr lang="en-US" altLang="en-US" sz="2000" dirty="0">
                <a:solidFill>
                  <a:srgbClr val="002060"/>
                </a:solidFill>
              </a:rPr>
              <a:t>“disagree”, </a:t>
            </a:r>
          </a:p>
          <a:p>
            <a:pPr lvl="1"/>
            <a:r>
              <a:rPr lang="en-US" altLang="en-US" sz="2000" dirty="0">
                <a:solidFill>
                  <a:srgbClr val="002060"/>
                </a:solidFill>
              </a:rPr>
              <a:t>“strongly disagree</a:t>
            </a:r>
            <a:r>
              <a:rPr lang="en-US" altLang="en-US" dirty="0">
                <a:solidFill>
                  <a:srgbClr val="002060"/>
                </a:solidFill>
              </a:rPr>
              <a:t>”.</a:t>
            </a:r>
          </a:p>
          <a:p>
            <a:r>
              <a:rPr lang="en-US" altLang="en-US" sz="2400" dirty="0">
                <a:solidFill>
                  <a:srgbClr val="002060"/>
                </a:solidFill>
              </a:rPr>
              <a:t>Use either a 5- or 7-point scale</a:t>
            </a:r>
          </a:p>
        </p:txBody>
      </p:sp>
      <p:pic>
        <p:nvPicPr>
          <p:cNvPr id="2" name="Picture 1">
            <a:extLst>
              <a:ext uri="{FF2B5EF4-FFF2-40B4-BE49-F238E27FC236}">
                <a16:creationId xmlns:a16="http://schemas.microsoft.com/office/drawing/2014/main" id="{BE24612D-493F-4594-ADE8-5847533A15C1}"/>
              </a:ext>
            </a:extLst>
          </p:cNvPr>
          <p:cNvPicPr>
            <a:picLocks noChangeAspect="1"/>
          </p:cNvPicPr>
          <p:nvPr/>
        </p:nvPicPr>
        <p:blipFill>
          <a:blip r:embed="rId3"/>
          <a:stretch>
            <a:fillRect/>
          </a:stretch>
        </p:blipFill>
        <p:spPr>
          <a:xfrm>
            <a:off x="5065487" y="554101"/>
            <a:ext cx="7286408" cy="6134100"/>
          </a:xfrm>
          <a:prstGeom prst="rect">
            <a:avLst/>
          </a:prstGeom>
        </p:spPr>
      </p:pic>
    </p:spTree>
    <p:extLst>
      <p:ext uri="{BB962C8B-B14F-4D97-AF65-F5344CB8AC3E}">
        <p14:creationId xmlns:p14="http://schemas.microsoft.com/office/powerpoint/2010/main" val="201805290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4294967295"/>
          </p:nvPr>
        </p:nvSpPr>
        <p:spPr>
          <a:xfrm>
            <a:off x="8566150" y="6243638"/>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r" rtl="1" eaLnBrk="0" fontAlgn="base" hangingPunct="0">
              <a:spcBef>
                <a:spcPct val="0"/>
              </a:spcBef>
              <a:spcAft>
                <a:spcPct val="0"/>
              </a:spcAft>
              <a:defRPr>
                <a:solidFill>
                  <a:schemeClr val="tx1"/>
                </a:solidFill>
                <a:latin typeface="Tahoma" pitchFamily="34" charset="0"/>
                <a:cs typeface="Arial" charset="0"/>
              </a:defRPr>
            </a:lvl6pPr>
            <a:lvl7pPr marL="2971800" indent="-228600" algn="r" rtl="1" eaLnBrk="0" fontAlgn="base" hangingPunct="0">
              <a:spcBef>
                <a:spcPct val="0"/>
              </a:spcBef>
              <a:spcAft>
                <a:spcPct val="0"/>
              </a:spcAft>
              <a:defRPr>
                <a:solidFill>
                  <a:schemeClr val="tx1"/>
                </a:solidFill>
                <a:latin typeface="Tahoma" pitchFamily="34" charset="0"/>
                <a:cs typeface="Arial" charset="0"/>
              </a:defRPr>
            </a:lvl7pPr>
            <a:lvl8pPr marL="3429000" indent="-228600" algn="r" rtl="1" eaLnBrk="0" fontAlgn="base" hangingPunct="0">
              <a:spcBef>
                <a:spcPct val="0"/>
              </a:spcBef>
              <a:spcAft>
                <a:spcPct val="0"/>
              </a:spcAft>
              <a:defRPr>
                <a:solidFill>
                  <a:schemeClr val="tx1"/>
                </a:solidFill>
                <a:latin typeface="Tahoma" pitchFamily="34" charset="0"/>
                <a:cs typeface="Arial" charset="0"/>
              </a:defRPr>
            </a:lvl8pPr>
            <a:lvl9pPr marL="3886200" indent="-228600" algn="r" rtl="1" eaLnBrk="0" fontAlgn="base" hangingPunct="0">
              <a:spcBef>
                <a:spcPct val="0"/>
              </a:spcBef>
              <a:spcAft>
                <a:spcPct val="0"/>
              </a:spcAft>
              <a:defRPr>
                <a:solidFill>
                  <a:schemeClr val="tx1"/>
                </a:solidFill>
                <a:latin typeface="Tahoma" pitchFamily="34"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913A234-8B8A-408A-829B-30B90946FFA9}" type="slidenum">
              <a:rPr kumimoji="0" lang="ar-SA" sz="1800" b="0" i="0" u="none" strike="noStrike" kern="1200" cap="none" spc="0" normalizeH="0" baseline="0" noProof="0">
                <a:ln>
                  <a:noFill/>
                </a:ln>
                <a:solidFill>
                  <a:srgbClr val="000000"/>
                </a:solidFill>
                <a:effectLst/>
                <a:uLnTx/>
                <a:uFillTx/>
                <a:latin typeface="Tahoma" pitchFamily="34" charset="0"/>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srgbClr val="000000"/>
              </a:solidFill>
              <a:effectLst/>
              <a:uLnTx/>
              <a:uFillTx/>
              <a:latin typeface="Tahoma" pitchFamily="34" charset="0"/>
              <a:ea typeface="+mn-ea"/>
              <a:cs typeface="Arial" charset="0"/>
            </a:endParaRPr>
          </a:p>
        </p:txBody>
      </p:sp>
      <p:sp>
        <p:nvSpPr>
          <p:cNvPr id="40963" name="Rectangle 2"/>
          <p:cNvSpPr>
            <a:spLocks noGrp="1" noChangeArrowheads="1"/>
          </p:cNvSpPr>
          <p:nvPr>
            <p:ph type="title"/>
          </p:nvPr>
        </p:nvSpPr>
        <p:spPr>
          <a:xfrm>
            <a:off x="1524000" y="3517"/>
            <a:ext cx="7042150" cy="487362"/>
          </a:xfrm>
        </p:spPr>
        <p:txBody>
          <a:bodyPr/>
          <a:lstStyle/>
          <a:p>
            <a:pPr eaLnBrk="1" hangingPunct="1"/>
            <a:r>
              <a:rPr lang="en-US" sz="4000" b="1" dirty="0" err="1">
                <a:solidFill>
                  <a:srgbClr val="FF0000"/>
                </a:solidFill>
              </a:rPr>
              <a:t>Likert</a:t>
            </a:r>
            <a:r>
              <a:rPr lang="en-US" sz="4000" b="1" dirty="0">
                <a:solidFill>
                  <a:srgbClr val="FF0000"/>
                </a:solidFill>
              </a:rPr>
              <a:t> Scale</a:t>
            </a:r>
          </a:p>
        </p:txBody>
      </p:sp>
      <p:sp>
        <p:nvSpPr>
          <p:cNvPr id="40964" name="Rectangle 3"/>
          <p:cNvSpPr>
            <a:spLocks noGrp="1" noChangeArrowheads="1"/>
          </p:cNvSpPr>
          <p:nvPr>
            <p:ph type="body" idx="1"/>
          </p:nvPr>
        </p:nvSpPr>
        <p:spPr>
          <a:xfrm>
            <a:off x="0" y="685800"/>
            <a:ext cx="12192000" cy="1905000"/>
          </a:xfrm>
          <a:solidFill>
            <a:schemeClr val="bg1"/>
          </a:solidFill>
        </p:spPr>
        <p:txBody>
          <a:bodyPr/>
          <a:lstStyle/>
          <a:p>
            <a:pPr algn="l" rtl="0" eaLnBrk="1" hangingPunct="1"/>
            <a:r>
              <a:rPr lang="en-US" dirty="0"/>
              <a:t>This is a </a:t>
            </a:r>
            <a:r>
              <a:rPr lang="en-US" b="1" dirty="0"/>
              <a:t>scale</a:t>
            </a:r>
            <a:r>
              <a:rPr lang="en-US" dirty="0"/>
              <a:t> and the differences in responses between any two points on the scale remain the same.</a:t>
            </a:r>
          </a:p>
        </p:txBody>
      </p:sp>
      <p:sp>
        <p:nvSpPr>
          <p:cNvPr id="2" name="Rectangle 1"/>
          <p:cNvSpPr/>
          <p:nvPr/>
        </p:nvSpPr>
        <p:spPr>
          <a:xfrm>
            <a:off x="14514" y="1745344"/>
            <a:ext cx="4310743" cy="4154984"/>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For example, the researcher might ask the respondent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I am satisfied with the brand of my smartphone?</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1" u="none" strike="noStrike" kern="1200" cap="none" spc="0" normalizeH="0" baseline="0" noProof="0" dirty="0">
                <a:ln>
                  <a:noFill/>
                </a:ln>
                <a:solidFill>
                  <a:srgbClr val="000000"/>
                </a:solidFill>
                <a:effectLst/>
                <a:uLnTx/>
                <a:uFillTx/>
                <a:latin typeface="Arial"/>
                <a:ea typeface="+mn-ea"/>
                <a:cs typeface="+mn-cs"/>
              </a:rPr>
              <a:t>strongly disagree;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1" u="none" strike="noStrike" kern="1200" cap="none" spc="0" normalizeH="0" baseline="0" noProof="0" dirty="0">
                <a:ln>
                  <a:noFill/>
                </a:ln>
                <a:solidFill>
                  <a:srgbClr val="000000"/>
                </a:solidFill>
                <a:effectLst/>
                <a:uLnTx/>
                <a:uFillTx/>
                <a:latin typeface="Arial"/>
                <a:ea typeface="+mn-ea"/>
                <a:cs typeface="+mn-cs"/>
              </a:rPr>
              <a:t>disagree;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1" u="none" strike="noStrike" kern="1200" cap="none" spc="0" normalizeH="0" baseline="0" noProof="0" dirty="0">
                <a:ln>
                  <a:noFill/>
                </a:ln>
                <a:solidFill>
                  <a:srgbClr val="000000"/>
                </a:solidFill>
                <a:effectLst/>
                <a:uLnTx/>
                <a:uFillTx/>
                <a:latin typeface="Arial"/>
                <a:ea typeface="+mn-ea"/>
                <a:cs typeface="+mn-cs"/>
              </a:rPr>
              <a:t>neither agree nor disagree;</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1" u="none" strike="noStrike" kern="1200" cap="none" spc="0" normalizeH="0" baseline="0" noProof="0" dirty="0">
                <a:ln>
                  <a:noFill/>
                </a:ln>
                <a:solidFill>
                  <a:srgbClr val="000000"/>
                </a:solidFill>
                <a:effectLst/>
                <a:uLnTx/>
                <a:uFillTx/>
                <a:latin typeface="Arial"/>
                <a:ea typeface="+mn-ea"/>
                <a:cs typeface="+mn-cs"/>
              </a:rPr>
              <a:t>agree;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1" u="none" strike="noStrike" kern="1200" cap="none" spc="0" normalizeH="0" baseline="0" noProof="0" dirty="0">
                <a:ln>
                  <a:noFill/>
                </a:ln>
                <a:solidFill>
                  <a:srgbClr val="000000"/>
                </a:solidFill>
                <a:effectLst/>
                <a:uLnTx/>
                <a:uFillTx/>
                <a:latin typeface="Arial"/>
                <a:ea typeface="+mn-ea"/>
                <a:cs typeface="+mn-cs"/>
              </a:rPr>
              <a:t>strongly agree with the statement, “</a:t>
            </a: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4" name="Picture 3">
            <a:extLst>
              <a:ext uri="{FF2B5EF4-FFF2-40B4-BE49-F238E27FC236}">
                <a16:creationId xmlns:a16="http://schemas.microsoft.com/office/drawing/2014/main" id="{A0C3BEE8-C90A-49DE-90A1-222EE95A7B65}"/>
              </a:ext>
            </a:extLst>
          </p:cNvPr>
          <p:cNvPicPr>
            <a:picLocks noChangeAspect="1"/>
          </p:cNvPicPr>
          <p:nvPr/>
        </p:nvPicPr>
        <p:blipFill>
          <a:blip r:embed="rId2"/>
          <a:stretch>
            <a:fillRect/>
          </a:stretch>
        </p:blipFill>
        <p:spPr>
          <a:xfrm>
            <a:off x="4441371" y="1745344"/>
            <a:ext cx="7750629" cy="4995181"/>
          </a:xfrm>
          <a:prstGeom prst="rect">
            <a:avLst/>
          </a:prstGeom>
          <a:ln>
            <a:solidFill>
              <a:srgbClr val="C00000"/>
            </a:solidFill>
          </a:ln>
        </p:spPr>
      </p:pic>
      <p:sp>
        <p:nvSpPr>
          <p:cNvPr id="5" name="TextBox 4">
            <a:extLst>
              <a:ext uri="{FF2B5EF4-FFF2-40B4-BE49-F238E27FC236}">
                <a16:creationId xmlns:a16="http://schemas.microsoft.com/office/drawing/2014/main" id="{55E66683-910C-47A5-A0E3-D218899292DE}"/>
              </a:ext>
            </a:extLst>
          </p:cNvPr>
          <p:cNvSpPr txBox="1"/>
          <p:nvPr/>
        </p:nvSpPr>
        <p:spPr>
          <a:xfrm>
            <a:off x="8302171" y="6023429"/>
            <a:ext cx="15311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00000"/>
                </a:solidFill>
                <a:effectLst/>
                <a:uLnTx/>
                <a:uFillTx/>
                <a:latin typeface="Arial"/>
                <a:ea typeface="+mn-ea"/>
                <a:cs typeface="+mn-cs"/>
              </a:rPr>
              <a:t>Google Form</a:t>
            </a:r>
          </a:p>
        </p:txBody>
      </p:sp>
    </p:spTree>
    <p:extLst>
      <p:ext uri="{BB962C8B-B14F-4D97-AF65-F5344CB8AC3E}">
        <p14:creationId xmlns:p14="http://schemas.microsoft.com/office/powerpoint/2010/main" val="3786787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Point scales - Anchors</a:t>
            </a:r>
          </a:p>
        </p:txBody>
      </p:sp>
      <p:sp>
        <p:nvSpPr>
          <p:cNvPr id="4" name="Footer Placeholder 3"/>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5" name="Picture 4"/>
          <p:cNvPicPr>
            <a:picLocks noChangeAspect="1"/>
          </p:cNvPicPr>
          <p:nvPr/>
        </p:nvPicPr>
        <p:blipFill>
          <a:blip r:embed="rId2"/>
          <a:stretch>
            <a:fillRect/>
          </a:stretch>
        </p:blipFill>
        <p:spPr>
          <a:xfrm>
            <a:off x="0" y="4700161"/>
            <a:ext cx="6334125" cy="1883201"/>
          </a:xfrm>
          <a:prstGeom prst="rect">
            <a:avLst/>
          </a:prstGeom>
        </p:spPr>
      </p:pic>
      <p:pic>
        <p:nvPicPr>
          <p:cNvPr id="6" name="Picture 5"/>
          <p:cNvPicPr>
            <a:picLocks noChangeAspect="1"/>
          </p:cNvPicPr>
          <p:nvPr/>
        </p:nvPicPr>
        <p:blipFill>
          <a:blip r:embed="rId3"/>
          <a:stretch>
            <a:fillRect/>
          </a:stretch>
        </p:blipFill>
        <p:spPr>
          <a:xfrm>
            <a:off x="38100" y="1337694"/>
            <a:ext cx="6296025" cy="3467099"/>
          </a:xfrm>
          <a:prstGeom prst="rect">
            <a:avLst/>
          </a:prstGeom>
        </p:spPr>
      </p:pic>
      <p:pic>
        <p:nvPicPr>
          <p:cNvPr id="7" name="Picture 6"/>
          <p:cNvPicPr>
            <a:picLocks noChangeAspect="1"/>
          </p:cNvPicPr>
          <p:nvPr/>
        </p:nvPicPr>
        <p:blipFill>
          <a:blip r:embed="rId4"/>
          <a:stretch>
            <a:fillRect/>
          </a:stretch>
        </p:blipFill>
        <p:spPr>
          <a:xfrm>
            <a:off x="6334125" y="1417638"/>
            <a:ext cx="5857875" cy="5205412"/>
          </a:xfrm>
          <a:prstGeom prst="rect">
            <a:avLst/>
          </a:prstGeom>
          <a:ln>
            <a:solidFill>
              <a:schemeClr val="accent1"/>
            </a:solidFill>
          </a:ln>
        </p:spPr>
      </p:pic>
    </p:spTree>
    <p:extLst>
      <p:ext uri="{BB962C8B-B14F-4D97-AF65-F5344CB8AC3E}">
        <p14:creationId xmlns:p14="http://schemas.microsoft.com/office/powerpoint/2010/main" val="3122821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1"/>
          <p:cNvSpPr>
            <a:spLocks noGrp="1"/>
          </p:cNvSpPr>
          <p:nvPr>
            <p:ph type="title"/>
          </p:nvPr>
        </p:nvSpPr>
        <p:spPr>
          <a:xfrm>
            <a:off x="2209800" y="304800"/>
            <a:ext cx="7772400" cy="820738"/>
          </a:xfrm>
        </p:spPr>
        <p:txBody>
          <a:bodyPr/>
          <a:lstStyle/>
          <a:p>
            <a:r>
              <a:rPr lang="en-US" b="1" dirty="0" err="1">
                <a:solidFill>
                  <a:srgbClr val="FF0000"/>
                </a:solidFill>
              </a:rPr>
              <a:t>Likert</a:t>
            </a:r>
            <a:r>
              <a:rPr lang="en-US" b="1" dirty="0">
                <a:solidFill>
                  <a:srgbClr val="FF0000"/>
                </a:solidFill>
              </a:rPr>
              <a:t> Rating scales</a:t>
            </a:r>
            <a:endParaRPr lang="en-MY" b="1" dirty="0">
              <a:solidFill>
                <a:srgbClr val="FF0000"/>
              </a:solidFill>
            </a:endParaRPr>
          </a:p>
        </p:txBody>
      </p:sp>
      <p:sp>
        <p:nvSpPr>
          <p:cNvPr id="262147" name="TextBox 2"/>
          <p:cNvSpPr txBox="1">
            <a:spLocks noChangeArrowheads="1"/>
          </p:cNvSpPr>
          <p:nvPr/>
        </p:nvSpPr>
        <p:spPr bwMode="auto">
          <a:xfrm>
            <a:off x="0" y="1099747"/>
            <a:ext cx="121920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charset="0"/>
                <a:ea typeface="+mn-ea"/>
                <a:cs typeface="+mn-cs"/>
              </a:rPr>
              <a:t>Likert</a:t>
            </a:r>
            <a:r>
              <a:rPr kumimoji="0" lang="en-US" sz="2800" b="0" i="0" u="none" strike="noStrike" kern="1200" cap="none" spc="0" normalizeH="0" baseline="0" noProof="0" dirty="0">
                <a:ln>
                  <a:noFill/>
                </a:ln>
                <a:solidFill>
                  <a:srgbClr val="002060"/>
                </a:solidFill>
                <a:effectLst/>
                <a:uLnTx/>
                <a:uFillTx/>
                <a:latin typeface="Arial" charset="0"/>
                <a:ea typeface="+mn-ea"/>
                <a:cs typeface="+mn-cs"/>
              </a:rPr>
              <a:t> scale – designed to examine how strongly subjects agree or disagree with statement on a five-point scale with the following anchors:</a:t>
            </a:r>
          </a:p>
          <a:p>
            <a:pPr marL="457200" marR="0" lvl="0" indent="-457200" algn="l" defTabSz="914400" rtl="0" eaLnBrk="1" fontAlgn="base" latinLnBrk="0" hangingPunct="1">
              <a:lnSpc>
                <a:spcPct val="100000"/>
              </a:lnSpc>
              <a:spcBef>
                <a:spcPct val="0"/>
              </a:spcBef>
              <a:spcAft>
                <a:spcPct val="0"/>
              </a:spcAft>
              <a:buClrTx/>
              <a:buSzTx/>
              <a:buFont typeface="Arial" charset="0"/>
              <a:buAutoNum type="arabicPeriod" startAt="6"/>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Arial" charset="0"/>
              <a:buAutoNum type="arabicPeriod" startAt="6"/>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Arial" charset="0"/>
              <a:buAutoNum type="arabicPeriod" startAt="6"/>
              <a:tabLst/>
              <a:defRPr/>
            </a:pPr>
            <a:endParaRPr kumimoji="0" lang="en-US" sz="2400" b="1"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Arial" charset="0"/>
              <a:buAutoNum type="arabicPeriod" startAt="6"/>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62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1"/>
            <a:ext cx="12191999"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09926"/>
            <a:ext cx="12191999" cy="34194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344713114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3A6BB-D5C3-466D-9ABF-E858CA8522BD}"/>
              </a:ext>
            </a:extLst>
          </p:cNvPr>
          <p:cNvSpPr>
            <a:spLocks noGrp="1"/>
          </p:cNvSpPr>
          <p:nvPr>
            <p:ph type="title"/>
          </p:nvPr>
        </p:nvSpPr>
        <p:spPr>
          <a:xfrm>
            <a:off x="647700" y="82356"/>
            <a:ext cx="9389533" cy="407533"/>
          </a:xfrm>
        </p:spPr>
        <p:txBody>
          <a:bodyPr/>
          <a:lstStyle/>
          <a:p>
            <a:pPr fontAlgn="base"/>
            <a:br>
              <a:rPr lang="en-MY" b="1" i="0" dirty="0">
                <a:solidFill>
                  <a:srgbClr val="33475B"/>
                </a:solidFill>
                <a:effectLst/>
                <a:latin typeface="AvenirNext"/>
              </a:rPr>
            </a:br>
            <a:r>
              <a:rPr lang="en-MY" b="1" i="0" dirty="0">
                <a:solidFill>
                  <a:srgbClr val="33475B"/>
                </a:solidFill>
                <a:effectLst/>
                <a:latin typeface="AvenirNext"/>
              </a:rPr>
              <a:t>Likert Scale Examples</a:t>
            </a:r>
            <a:br>
              <a:rPr lang="en-MY" b="1" i="0" dirty="0">
                <a:solidFill>
                  <a:srgbClr val="33475B"/>
                </a:solidFill>
                <a:effectLst/>
                <a:latin typeface="AvenirNext"/>
              </a:rPr>
            </a:br>
            <a:endParaRPr lang="en-MY" dirty="0"/>
          </a:p>
        </p:txBody>
      </p:sp>
      <p:sp>
        <p:nvSpPr>
          <p:cNvPr id="3" name="Footer Placeholder 2">
            <a:extLst>
              <a:ext uri="{FF2B5EF4-FFF2-40B4-BE49-F238E27FC236}">
                <a16:creationId xmlns:a16="http://schemas.microsoft.com/office/drawing/2014/main" id="{F40A4F81-508E-4D8E-AF19-84429EA9CBC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4" name="Rectangle 1">
            <a:extLst>
              <a:ext uri="{FF2B5EF4-FFF2-40B4-BE49-F238E27FC236}">
                <a16:creationId xmlns:a16="http://schemas.microsoft.com/office/drawing/2014/main" id="{57498E3E-1501-438B-85B6-C30920F0868A}"/>
              </a:ext>
            </a:extLst>
          </p:cNvPr>
          <p:cNvSpPr>
            <a:spLocks noChangeArrowheads="1"/>
          </p:cNvSpPr>
          <p:nvPr/>
        </p:nvSpPr>
        <p:spPr bwMode="auto">
          <a:xfrm>
            <a:off x="217715" y="520590"/>
            <a:ext cx="11974285" cy="108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9350" rIns="0" bIns="793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2000" b="1" i="0" u="none" strike="noStrike" kern="1200" cap="none" spc="0" normalizeH="0" baseline="0" noProof="0" dirty="0">
                <a:ln>
                  <a:noFill/>
                </a:ln>
                <a:solidFill>
                  <a:srgbClr val="33475B"/>
                </a:solidFill>
                <a:effectLst/>
                <a:uLnTx/>
                <a:uFillTx/>
                <a:latin typeface="AvenirNext"/>
                <a:ea typeface="+mn-ea"/>
                <a:cs typeface="+mn-cs"/>
              </a:rPr>
              <a:t>Agreement Questions </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475B"/>
                </a:solidFill>
                <a:effectLst/>
                <a:uLnTx/>
                <a:uFillTx/>
                <a:latin typeface="AvenirNext"/>
                <a:ea typeface="+mn-ea"/>
                <a:cs typeface="+mn-cs"/>
              </a:rPr>
              <a:t>This is the most common type of Likert scale question as survey creators can list a series of statements about a topic and gauge how much participants agree to them</a:t>
            </a:r>
            <a:r>
              <a:rPr kumimoji="0" lang="en-US" altLang="en-US" sz="1300" b="0" i="0" u="none" strike="noStrike" kern="1200" cap="none" spc="0" normalizeH="0" baseline="0" noProof="0" dirty="0">
                <a:ln>
                  <a:noFill/>
                </a:ln>
                <a:solidFill>
                  <a:srgbClr val="33475B"/>
                </a:solidFill>
                <a:effectLst/>
                <a:uLnTx/>
                <a:uFillTx/>
                <a:latin typeface="AvenirNext"/>
                <a:ea typeface="+mn-ea"/>
                <a:cs typeface="+mn-cs"/>
              </a:rPr>
              <a:t>.</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050" name="Picture 2" descr="Likert-scale-1">
            <a:extLst>
              <a:ext uri="{FF2B5EF4-FFF2-40B4-BE49-F238E27FC236}">
                <a16:creationId xmlns:a16="http://schemas.microsoft.com/office/drawing/2014/main" id="{1CD71FA2-2048-45D5-9605-F925DE938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4169"/>
            <a:ext cx="12075886" cy="1690574"/>
          </a:xfrm>
          <a:prstGeom prst="rect">
            <a:avLst/>
          </a:prstGeom>
          <a:solidFill>
            <a:schemeClr val="accent2"/>
          </a:solidFill>
          <a:ln>
            <a:solidFill>
              <a:srgbClr val="C00000"/>
            </a:solidFill>
          </a:ln>
        </p:spPr>
      </p:pic>
      <p:sp>
        <p:nvSpPr>
          <p:cNvPr id="5" name="TextBox 4">
            <a:extLst>
              <a:ext uri="{FF2B5EF4-FFF2-40B4-BE49-F238E27FC236}">
                <a16:creationId xmlns:a16="http://schemas.microsoft.com/office/drawing/2014/main" id="{11F9CC1C-0FD3-45AB-90ED-036296D6C8B8}"/>
              </a:ext>
            </a:extLst>
          </p:cNvPr>
          <p:cNvSpPr txBox="1"/>
          <p:nvPr/>
        </p:nvSpPr>
        <p:spPr>
          <a:xfrm>
            <a:off x="87087" y="3467278"/>
            <a:ext cx="11698513" cy="1231106"/>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srgbClr val="33475B"/>
                </a:solidFill>
                <a:effectLst/>
                <a:uLnTx/>
                <a:uFillTx/>
                <a:latin typeface="AvenirNext"/>
                <a:ea typeface="+mn-ea"/>
                <a:cs typeface="+mn-cs"/>
              </a:rPr>
              <a:t>2. Frequency Questions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475B"/>
                </a:solidFill>
                <a:effectLst/>
                <a:uLnTx/>
                <a:uFillTx/>
                <a:latin typeface="AvenirNext"/>
                <a:ea typeface="+mn-ea"/>
                <a:cs typeface="+mn-cs"/>
              </a:rPr>
              <a:t>Frequency questions are great for companies who want to judge how often consumers use their products. It can also reveal insights into the everyday routines of each participant.</a:t>
            </a:r>
            <a:endParaRPr kumimoji="0" lang="en-MY" sz="1800" b="0" i="0" u="none" strike="noStrike" kern="1200" cap="none" spc="0" normalizeH="0" baseline="0" noProof="0" dirty="0">
              <a:ln>
                <a:noFill/>
              </a:ln>
              <a:solidFill>
                <a:srgbClr val="33475B"/>
              </a:solidFill>
              <a:effectLst/>
              <a:uLnTx/>
              <a:uFillTx/>
              <a:latin typeface="AvenirNex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33475B"/>
              </a:solidFill>
              <a:effectLst/>
              <a:uLnTx/>
              <a:uFillTx/>
              <a:latin typeface="AvenirNext"/>
              <a:ea typeface="+mn-ea"/>
              <a:cs typeface="+mn-cs"/>
            </a:endParaRPr>
          </a:p>
        </p:txBody>
      </p:sp>
      <p:pic>
        <p:nvPicPr>
          <p:cNvPr id="6" name="Picture 5">
            <a:extLst>
              <a:ext uri="{FF2B5EF4-FFF2-40B4-BE49-F238E27FC236}">
                <a16:creationId xmlns:a16="http://schemas.microsoft.com/office/drawing/2014/main" id="{360A108B-3A87-401C-BB5A-74D883810B36}"/>
              </a:ext>
            </a:extLst>
          </p:cNvPr>
          <p:cNvPicPr>
            <a:picLocks noChangeAspect="1"/>
          </p:cNvPicPr>
          <p:nvPr/>
        </p:nvPicPr>
        <p:blipFill>
          <a:blip r:embed="rId3"/>
          <a:stretch>
            <a:fillRect/>
          </a:stretch>
        </p:blipFill>
        <p:spPr>
          <a:xfrm>
            <a:off x="0" y="4623795"/>
            <a:ext cx="12192000" cy="1950720"/>
          </a:xfrm>
          <a:prstGeom prst="rect">
            <a:avLst/>
          </a:prstGeom>
          <a:ln>
            <a:solidFill>
              <a:srgbClr val="C00000"/>
            </a:solidFill>
          </a:ln>
        </p:spPr>
      </p:pic>
    </p:spTree>
    <p:extLst>
      <p:ext uri="{BB962C8B-B14F-4D97-AF65-F5344CB8AC3E}">
        <p14:creationId xmlns:p14="http://schemas.microsoft.com/office/powerpoint/2010/main" val="2087077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3A6BB-D5C3-466D-9ABF-E858CA8522BD}"/>
              </a:ext>
            </a:extLst>
          </p:cNvPr>
          <p:cNvSpPr>
            <a:spLocks noGrp="1"/>
          </p:cNvSpPr>
          <p:nvPr>
            <p:ph type="title"/>
          </p:nvPr>
        </p:nvSpPr>
        <p:spPr>
          <a:xfrm>
            <a:off x="647700" y="82356"/>
            <a:ext cx="9389533" cy="407533"/>
          </a:xfrm>
        </p:spPr>
        <p:txBody>
          <a:bodyPr/>
          <a:lstStyle/>
          <a:p>
            <a:pPr fontAlgn="base"/>
            <a:br>
              <a:rPr lang="en-MY" b="1" i="0" dirty="0">
                <a:solidFill>
                  <a:srgbClr val="33475B"/>
                </a:solidFill>
                <a:effectLst/>
                <a:latin typeface="AvenirNext"/>
              </a:rPr>
            </a:br>
            <a:r>
              <a:rPr lang="en-MY" b="1" i="0" dirty="0">
                <a:solidFill>
                  <a:srgbClr val="33475B"/>
                </a:solidFill>
                <a:effectLst/>
                <a:latin typeface="AvenirNext"/>
              </a:rPr>
              <a:t>Likert Scale Examples</a:t>
            </a:r>
            <a:br>
              <a:rPr lang="en-MY" b="1" i="0" dirty="0">
                <a:solidFill>
                  <a:srgbClr val="33475B"/>
                </a:solidFill>
                <a:effectLst/>
                <a:latin typeface="AvenirNext"/>
              </a:rPr>
            </a:br>
            <a:endParaRPr lang="en-MY" dirty="0"/>
          </a:p>
        </p:txBody>
      </p:sp>
      <p:sp>
        <p:nvSpPr>
          <p:cNvPr id="3" name="Footer Placeholder 2">
            <a:extLst>
              <a:ext uri="{FF2B5EF4-FFF2-40B4-BE49-F238E27FC236}">
                <a16:creationId xmlns:a16="http://schemas.microsoft.com/office/drawing/2014/main" id="{F40A4F81-508E-4D8E-AF19-84429EA9CBC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4" name="Rectangle 1">
            <a:extLst>
              <a:ext uri="{FF2B5EF4-FFF2-40B4-BE49-F238E27FC236}">
                <a16:creationId xmlns:a16="http://schemas.microsoft.com/office/drawing/2014/main" id="{57498E3E-1501-438B-85B6-C30920F0868A}"/>
              </a:ext>
            </a:extLst>
          </p:cNvPr>
          <p:cNvSpPr>
            <a:spLocks noChangeArrowheads="1"/>
          </p:cNvSpPr>
          <p:nvPr/>
        </p:nvSpPr>
        <p:spPr bwMode="auto">
          <a:xfrm>
            <a:off x="217715" y="212813"/>
            <a:ext cx="11974285" cy="169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9350" rIns="0" bIns="793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33475B"/>
                </a:solidFill>
                <a:effectLst/>
                <a:uLnTx/>
                <a:uFillTx/>
                <a:latin typeface="AvenirNext"/>
                <a:ea typeface="+mn-ea"/>
                <a:cs typeface="+mn-cs"/>
              </a:rPr>
              <a:t>3. Importance Questions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475B"/>
                </a:solidFill>
                <a:effectLst/>
                <a:uLnTx/>
                <a:uFillTx/>
                <a:latin typeface="AvenirNext"/>
                <a:ea typeface="+mn-ea"/>
                <a:cs typeface="+mn-cs"/>
              </a:rPr>
              <a:t>Importance questions reveal some of the values and beliefs of your customers. They share how important certain aspects of your brand, services, and products are and what areas need to be improved.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33475B"/>
              </a:solidFill>
              <a:effectLst/>
              <a:uLnTx/>
              <a:uFillTx/>
              <a:latin typeface="AvenirNex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475B"/>
                </a:solidFill>
                <a:effectLst/>
                <a:uLnTx/>
                <a:uFillTx/>
                <a:latin typeface="AvenirNext"/>
                <a:ea typeface="+mn-ea"/>
                <a:cs typeface="+mn-cs"/>
              </a:rPr>
              <a:t>s</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11F9CC1C-0FD3-45AB-90ED-036296D6C8B8}"/>
              </a:ext>
            </a:extLst>
          </p:cNvPr>
          <p:cNvSpPr txBox="1"/>
          <p:nvPr/>
        </p:nvSpPr>
        <p:spPr>
          <a:xfrm>
            <a:off x="0" y="2474893"/>
            <a:ext cx="12192000"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srgbClr val="33475B"/>
                </a:solidFill>
                <a:effectLst/>
                <a:uLnTx/>
                <a:uFillTx/>
                <a:latin typeface="AvenirNext"/>
                <a:ea typeface="+mn-ea"/>
                <a:cs typeface="+mn-cs"/>
              </a:rPr>
              <a:t>4. Likelihood Questions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475B"/>
                </a:solidFill>
                <a:effectLst/>
                <a:uLnTx/>
                <a:uFillTx/>
                <a:latin typeface="AvenirNext"/>
                <a:ea typeface="+mn-ea"/>
                <a:cs typeface="+mn-cs"/>
              </a:rPr>
              <a:t>Likelihood questions determine how true a statement is for a participant. This can also be used to judge the values and beliefs of your audience.</a:t>
            </a:r>
            <a:endParaRPr kumimoji="0" lang="en-MY" sz="1800" b="0" i="0" u="none" strike="noStrike" kern="1200" cap="none" spc="0" normalizeH="0" baseline="0" noProof="0" dirty="0">
              <a:ln>
                <a:noFill/>
              </a:ln>
              <a:solidFill>
                <a:srgbClr val="33475B"/>
              </a:solidFill>
              <a:effectLst/>
              <a:uLnTx/>
              <a:uFillTx/>
              <a:latin typeface="AvenirNext"/>
              <a:ea typeface="+mn-ea"/>
              <a:cs typeface="+mn-cs"/>
            </a:endParaRPr>
          </a:p>
        </p:txBody>
      </p:sp>
      <p:pic>
        <p:nvPicPr>
          <p:cNvPr id="7" name="Picture 6">
            <a:extLst>
              <a:ext uri="{FF2B5EF4-FFF2-40B4-BE49-F238E27FC236}">
                <a16:creationId xmlns:a16="http://schemas.microsoft.com/office/drawing/2014/main" id="{3FC7D37F-A680-43A4-998B-7FD79042AF91}"/>
              </a:ext>
            </a:extLst>
          </p:cNvPr>
          <p:cNvPicPr>
            <a:picLocks noChangeAspect="1"/>
          </p:cNvPicPr>
          <p:nvPr/>
        </p:nvPicPr>
        <p:blipFill>
          <a:blip r:embed="rId2"/>
          <a:stretch>
            <a:fillRect/>
          </a:stretch>
        </p:blipFill>
        <p:spPr>
          <a:xfrm>
            <a:off x="0" y="1304359"/>
            <a:ext cx="12192000" cy="1119528"/>
          </a:xfrm>
          <a:prstGeom prst="rect">
            <a:avLst/>
          </a:prstGeom>
          <a:ln>
            <a:solidFill>
              <a:srgbClr val="C00000"/>
            </a:solidFill>
          </a:ln>
        </p:spPr>
      </p:pic>
      <p:pic>
        <p:nvPicPr>
          <p:cNvPr id="8" name="Picture 7">
            <a:extLst>
              <a:ext uri="{FF2B5EF4-FFF2-40B4-BE49-F238E27FC236}">
                <a16:creationId xmlns:a16="http://schemas.microsoft.com/office/drawing/2014/main" id="{C73BD84C-F496-4B4F-8E25-3A456D6110B9}"/>
              </a:ext>
            </a:extLst>
          </p:cNvPr>
          <p:cNvPicPr>
            <a:picLocks noChangeAspect="1"/>
          </p:cNvPicPr>
          <p:nvPr/>
        </p:nvPicPr>
        <p:blipFill>
          <a:blip r:embed="rId3"/>
          <a:stretch>
            <a:fillRect/>
          </a:stretch>
        </p:blipFill>
        <p:spPr>
          <a:xfrm>
            <a:off x="0" y="3395849"/>
            <a:ext cx="12192000" cy="1341996"/>
          </a:xfrm>
          <a:prstGeom prst="rect">
            <a:avLst/>
          </a:prstGeom>
          <a:ln>
            <a:solidFill>
              <a:srgbClr val="C00000"/>
            </a:solidFill>
          </a:ln>
        </p:spPr>
      </p:pic>
      <p:sp>
        <p:nvSpPr>
          <p:cNvPr id="10" name="TextBox 9">
            <a:extLst>
              <a:ext uri="{FF2B5EF4-FFF2-40B4-BE49-F238E27FC236}">
                <a16:creationId xmlns:a16="http://schemas.microsoft.com/office/drawing/2014/main" id="{245FAD0D-8D77-46FE-A781-AB4EC9B61FD3}"/>
              </a:ext>
            </a:extLst>
          </p:cNvPr>
          <p:cNvSpPr txBox="1"/>
          <p:nvPr/>
        </p:nvSpPr>
        <p:spPr>
          <a:xfrm>
            <a:off x="0" y="4737845"/>
            <a:ext cx="12192000"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srgbClr val="33475B"/>
                </a:solidFill>
                <a:effectLst/>
                <a:uLnTx/>
                <a:uFillTx/>
                <a:latin typeface="AvenirNext"/>
                <a:ea typeface="+mn-ea"/>
                <a:cs typeface="+mn-cs"/>
              </a:rPr>
              <a:t>5. Quality Questions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475B"/>
                </a:solidFill>
                <a:effectLst/>
                <a:uLnTx/>
                <a:uFillTx/>
                <a:latin typeface="AvenirNext"/>
                <a:ea typeface="+mn-ea"/>
                <a:cs typeface="+mn-cs"/>
              </a:rPr>
              <a:t>Quality questions test how your products, services, and brand are perceived by customers. This is a good question to use to judge consumer perception after releasing a new product.</a:t>
            </a:r>
            <a:endParaRPr kumimoji="0" lang="en-MY" sz="1800" b="0" i="0" u="none" strike="noStrike" kern="1200" cap="none" spc="0" normalizeH="0" baseline="0" noProof="0" dirty="0">
              <a:ln>
                <a:noFill/>
              </a:ln>
              <a:solidFill>
                <a:srgbClr val="33475B"/>
              </a:solidFill>
              <a:effectLst/>
              <a:uLnTx/>
              <a:uFillTx/>
              <a:latin typeface="AvenirNext"/>
              <a:ea typeface="+mn-ea"/>
              <a:cs typeface="+mn-cs"/>
            </a:endParaRPr>
          </a:p>
        </p:txBody>
      </p:sp>
      <p:pic>
        <p:nvPicPr>
          <p:cNvPr id="9" name="Picture 8">
            <a:extLst>
              <a:ext uri="{FF2B5EF4-FFF2-40B4-BE49-F238E27FC236}">
                <a16:creationId xmlns:a16="http://schemas.microsoft.com/office/drawing/2014/main" id="{A0D9CBF5-64D4-4E1F-B250-6663959DDD23}"/>
              </a:ext>
            </a:extLst>
          </p:cNvPr>
          <p:cNvPicPr>
            <a:picLocks noChangeAspect="1"/>
          </p:cNvPicPr>
          <p:nvPr/>
        </p:nvPicPr>
        <p:blipFill>
          <a:blip r:embed="rId4"/>
          <a:stretch>
            <a:fillRect/>
          </a:stretch>
        </p:blipFill>
        <p:spPr>
          <a:xfrm>
            <a:off x="0" y="5758107"/>
            <a:ext cx="12192000" cy="1099893"/>
          </a:xfrm>
          <a:prstGeom prst="rect">
            <a:avLst/>
          </a:prstGeom>
          <a:ln>
            <a:solidFill>
              <a:srgbClr val="C00000"/>
            </a:solidFill>
          </a:ln>
        </p:spPr>
      </p:pic>
    </p:spTree>
    <p:extLst>
      <p:ext uri="{BB962C8B-B14F-4D97-AF65-F5344CB8AC3E}">
        <p14:creationId xmlns:p14="http://schemas.microsoft.com/office/powerpoint/2010/main" val="2241148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1"/>
          <p:cNvSpPr>
            <a:spLocks noGrp="1"/>
          </p:cNvSpPr>
          <p:nvPr>
            <p:ph type="title"/>
          </p:nvPr>
        </p:nvSpPr>
        <p:spPr>
          <a:xfrm>
            <a:off x="2209800" y="304800"/>
            <a:ext cx="7772400" cy="820738"/>
          </a:xfrm>
        </p:spPr>
        <p:txBody>
          <a:bodyPr/>
          <a:lstStyle/>
          <a:p>
            <a:r>
              <a:rPr lang="en-US" b="1" dirty="0" err="1">
                <a:solidFill>
                  <a:srgbClr val="FF0000"/>
                </a:solidFill>
              </a:rPr>
              <a:t>Likert</a:t>
            </a:r>
            <a:r>
              <a:rPr lang="en-US" b="1" dirty="0">
                <a:solidFill>
                  <a:srgbClr val="FF0000"/>
                </a:solidFill>
              </a:rPr>
              <a:t> Rating scales</a:t>
            </a:r>
            <a:endParaRPr lang="en-MY" b="1" dirty="0">
              <a:solidFill>
                <a:srgbClr val="FF0000"/>
              </a:solidFill>
            </a:endParaRPr>
          </a:p>
        </p:txBody>
      </p:sp>
      <p:sp>
        <p:nvSpPr>
          <p:cNvPr id="262147" name="TextBox 2"/>
          <p:cNvSpPr txBox="1">
            <a:spLocks noChangeArrowheads="1"/>
          </p:cNvSpPr>
          <p:nvPr/>
        </p:nvSpPr>
        <p:spPr bwMode="auto">
          <a:xfrm>
            <a:off x="0" y="1099747"/>
            <a:ext cx="121920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charset="0"/>
                <a:ea typeface="+mn-ea"/>
                <a:cs typeface="+mn-cs"/>
              </a:rPr>
              <a:t>Likert</a:t>
            </a:r>
            <a:r>
              <a:rPr kumimoji="0" lang="en-US" sz="2800" b="0" i="0" u="none" strike="noStrike" kern="1200" cap="none" spc="0" normalizeH="0" baseline="0" noProof="0" dirty="0">
                <a:ln>
                  <a:noFill/>
                </a:ln>
                <a:solidFill>
                  <a:srgbClr val="002060"/>
                </a:solidFill>
                <a:effectLst/>
                <a:uLnTx/>
                <a:uFillTx/>
                <a:latin typeface="Arial" charset="0"/>
                <a:ea typeface="+mn-ea"/>
                <a:cs typeface="+mn-cs"/>
              </a:rPr>
              <a:t> scale – designed to examine how strongly subjects agree or disagree with statement on a five-point scale with the following anchors:</a:t>
            </a:r>
          </a:p>
          <a:p>
            <a:pPr marL="457200" marR="0" lvl="0" indent="-457200" algn="l" defTabSz="914400" rtl="0" eaLnBrk="1" fontAlgn="base" latinLnBrk="0" hangingPunct="1">
              <a:lnSpc>
                <a:spcPct val="100000"/>
              </a:lnSpc>
              <a:spcBef>
                <a:spcPct val="0"/>
              </a:spcBef>
              <a:spcAft>
                <a:spcPct val="0"/>
              </a:spcAft>
              <a:buClrTx/>
              <a:buSzTx/>
              <a:buFont typeface="Arial" charset="0"/>
              <a:buAutoNum type="arabicPeriod" startAt="6"/>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Arial" charset="0"/>
              <a:buAutoNum type="arabicPeriod" startAt="6"/>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Arial" charset="0"/>
              <a:buAutoNum type="arabicPeriod" startAt="6"/>
              <a:tabLst/>
              <a:defRPr/>
            </a:pPr>
            <a:endParaRPr kumimoji="0" lang="en-US" sz="2400" b="1"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Arial" charset="0"/>
              <a:buAutoNum type="arabicPeriod" startAt="6"/>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62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1"/>
            <a:ext cx="12191999"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09926"/>
            <a:ext cx="12191999" cy="34194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285836471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954F-C9BC-4CB5-9FB7-25858C36716B}"/>
              </a:ext>
            </a:extLst>
          </p:cNvPr>
          <p:cNvSpPr>
            <a:spLocks noGrp="1"/>
          </p:cNvSpPr>
          <p:nvPr>
            <p:ph type="title"/>
          </p:nvPr>
        </p:nvSpPr>
        <p:spPr>
          <a:xfrm>
            <a:off x="647700" y="274638"/>
            <a:ext cx="9389533" cy="842962"/>
          </a:xfrm>
        </p:spPr>
        <p:txBody>
          <a:bodyPr/>
          <a:lstStyle/>
          <a:p>
            <a:r>
              <a:rPr lang="en-US" sz="3600" b="0" i="0" u="none" strike="noStrike" baseline="0" dirty="0">
                <a:solidFill>
                  <a:srgbClr val="FF0000"/>
                </a:solidFill>
                <a:latin typeface="MinionPro-Regular"/>
              </a:rPr>
              <a:t>Fixed or constant sum rating scale</a:t>
            </a:r>
            <a:endParaRPr lang="en-MY" dirty="0">
              <a:solidFill>
                <a:srgbClr val="FF0000"/>
              </a:solidFill>
            </a:endParaRPr>
          </a:p>
        </p:txBody>
      </p:sp>
      <p:sp>
        <p:nvSpPr>
          <p:cNvPr id="4" name="Footer Placeholder 3">
            <a:extLst>
              <a:ext uri="{FF2B5EF4-FFF2-40B4-BE49-F238E27FC236}">
                <a16:creationId xmlns:a16="http://schemas.microsoft.com/office/drawing/2014/main" id="{97CA907F-7778-4EBC-B6D9-CD6B52512A8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0C08F1BE-E4B7-4DF7-B6BF-F44FE8D9FC08}"/>
              </a:ext>
            </a:extLst>
          </p:cNvPr>
          <p:cNvSpPr txBox="1"/>
          <p:nvPr/>
        </p:nvSpPr>
        <p:spPr>
          <a:xfrm>
            <a:off x="0" y="1117600"/>
            <a:ext cx="12192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MinionPro-Regular"/>
                <a:ea typeface="+mn-ea"/>
                <a:cs typeface="+mn-cs"/>
              </a:rPr>
              <a:t>The respondents are here asked to distribute a given number of points across various items as per the example below.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MinionPro-Regular"/>
                <a:ea typeface="+mn-ea"/>
                <a:cs typeface="+mn-cs"/>
              </a:rPr>
              <a:t>This is more in the nature of an ordinal scale.</a:t>
            </a:r>
            <a:endParaRPr kumimoji="0" lang="en-MY" sz="6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0967B7BB-33A5-4410-8963-267E211BBD7A}"/>
              </a:ext>
            </a:extLst>
          </p:cNvPr>
          <p:cNvPicPr>
            <a:picLocks noChangeAspect="1"/>
          </p:cNvPicPr>
          <p:nvPr/>
        </p:nvPicPr>
        <p:blipFill>
          <a:blip r:embed="rId2"/>
          <a:stretch>
            <a:fillRect/>
          </a:stretch>
        </p:blipFill>
        <p:spPr>
          <a:xfrm>
            <a:off x="0" y="2583543"/>
            <a:ext cx="12191999" cy="4039507"/>
          </a:xfrm>
          <a:prstGeom prst="rect">
            <a:avLst/>
          </a:prstGeom>
        </p:spPr>
      </p:pic>
    </p:spTree>
    <p:extLst>
      <p:ext uri="{BB962C8B-B14F-4D97-AF65-F5344CB8AC3E}">
        <p14:creationId xmlns:p14="http://schemas.microsoft.com/office/powerpoint/2010/main" val="3793708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4" name="Video 3">
            <a:extLst>
              <a:ext uri="{FF2B5EF4-FFF2-40B4-BE49-F238E27FC236}">
                <a16:creationId xmlns:a16="http://schemas.microsoft.com/office/drawing/2014/main" id="{8CFE3AD7-156C-4581-9B08-1BABA54B47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20" y="-1"/>
            <a:ext cx="12191980" cy="6857571"/>
          </a:xfrm>
          <a:prstGeom prst="rect">
            <a:avLst/>
          </a:prstGeom>
        </p:spPr>
      </p:pic>
      <p:sp>
        <p:nvSpPr>
          <p:cNvPr id="11" name="Rectangle 10">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3" name="Subtitle 2">
            <a:extLst>
              <a:ext uri="{FF2B5EF4-FFF2-40B4-BE49-F238E27FC236}">
                <a16:creationId xmlns:a16="http://schemas.microsoft.com/office/drawing/2014/main" id="{097A214B-51E5-4249-935F-A7227519FA15}"/>
              </a:ext>
            </a:extLst>
          </p:cNvPr>
          <p:cNvSpPr>
            <a:spLocks noGrp="1"/>
          </p:cNvSpPr>
          <p:nvPr>
            <p:ph type="subTitle" idx="1"/>
          </p:nvPr>
        </p:nvSpPr>
        <p:spPr>
          <a:xfrm>
            <a:off x="-1" y="3749747"/>
            <a:ext cx="12191980" cy="2208321"/>
          </a:xfrm>
        </p:spPr>
        <p:txBody>
          <a:bodyPr anchor="t">
            <a:normAutofit/>
          </a:bodyPr>
          <a:lstStyle/>
          <a:p>
            <a:r>
              <a:rPr lang="en-MY" sz="4800" dirty="0">
                <a:solidFill>
                  <a:schemeClr val="bg1"/>
                </a:solidFill>
                <a:latin typeface="Aharoni" panose="02010803020104030203" pitchFamily="2" charset="-79"/>
                <a:cs typeface="Aharoni" panose="02010803020104030203" pitchFamily="2" charset="-79"/>
              </a:rPr>
              <a:t>What are the different types of Measurement Scales</a:t>
            </a:r>
          </a:p>
        </p:txBody>
      </p:sp>
    </p:spTree>
    <p:extLst>
      <p:ext uri="{BB962C8B-B14F-4D97-AF65-F5344CB8AC3E}">
        <p14:creationId xmlns:p14="http://schemas.microsoft.com/office/powerpoint/2010/main" val="40274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4000" y="0"/>
            <a:ext cx="9144000" cy="914400"/>
          </a:xfrm>
          <a:solidFill>
            <a:srgbClr val="990000"/>
          </a:solidFill>
        </p:spPr>
        <p:txBody>
          <a:bodyPr/>
          <a:lstStyle/>
          <a:p>
            <a:r>
              <a:rPr lang="en-US" altLang="en-US">
                <a:solidFill>
                  <a:schemeClr val="bg1"/>
                </a:solidFill>
              </a:rPr>
              <a:t>Stapel Scales</a:t>
            </a:r>
          </a:p>
        </p:txBody>
      </p:sp>
      <p:sp>
        <p:nvSpPr>
          <p:cNvPr id="56323" name="Rectangle 3"/>
          <p:cNvSpPr>
            <a:spLocks noGrp="1" noChangeArrowheads="1"/>
          </p:cNvSpPr>
          <p:nvPr>
            <p:ph type="body" idx="1"/>
          </p:nvPr>
        </p:nvSpPr>
        <p:spPr>
          <a:xfrm>
            <a:off x="0" y="1066800"/>
            <a:ext cx="12192000" cy="5410200"/>
          </a:xfrm>
          <a:solidFill>
            <a:schemeClr val="bg1"/>
          </a:solidFill>
        </p:spPr>
        <p:txBody>
          <a:bodyPr/>
          <a:lstStyle/>
          <a:p>
            <a:r>
              <a:rPr lang="en-US" altLang="en-US" sz="2800" dirty="0"/>
              <a:t>This scale simultaneously measures both the direction and intensity of the attitude toward the items under study.</a:t>
            </a:r>
          </a:p>
          <a:p>
            <a:endParaRPr lang="en-US" altLang="en-US" sz="2800" dirty="0"/>
          </a:p>
          <a:p>
            <a:r>
              <a:rPr lang="en-US" altLang="en-US" sz="2800" dirty="0"/>
              <a:t>The characteristic of interest to the study is placed at the center with a numerical scale ranging, say, from +3 to −3, on either side of the item. </a:t>
            </a:r>
          </a:p>
          <a:p>
            <a:endParaRPr lang="en-US" altLang="en-US" sz="2800" dirty="0"/>
          </a:p>
          <a:p>
            <a:r>
              <a:rPr lang="en-US" altLang="en-US" sz="2800" dirty="0"/>
              <a:t>This gives an idea of how close or distant the individual response to the stimulus is. Since this does not have an absolute zero point, this is an interval scale.</a:t>
            </a:r>
          </a:p>
        </p:txBody>
      </p:sp>
    </p:spTree>
    <p:extLst>
      <p:ext uri="{BB962C8B-B14F-4D97-AF65-F5344CB8AC3E}">
        <p14:creationId xmlns:p14="http://schemas.microsoft.com/office/powerpoint/2010/main" val="16358275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524000" y="0"/>
            <a:ext cx="9144000" cy="1371600"/>
          </a:xfrm>
          <a:solidFill>
            <a:srgbClr val="990000"/>
          </a:solidFill>
          <a:ln/>
        </p:spPr>
        <p:txBody>
          <a:bodyPr vert="horz" wrap="square" lIns="92075" tIns="46038" rIns="92075" bIns="46038" numCol="1" anchor="ctr" anchorCtr="0" compatLnSpc="1">
            <a:prstTxWarp prst="textNoShape">
              <a:avLst/>
            </a:prstTxWarp>
          </a:bodyPr>
          <a:lstStyle/>
          <a:p>
            <a:r>
              <a:rPr lang="en-US" altLang="en-US" dirty="0">
                <a:solidFill>
                  <a:schemeClr val="bg1"/>
                </a:solidFill>
              </a:rPr>
              <a:t>A </a:t>
            </a:r>
            <a:r>
              <a:rPr lang="en-US" altLang="en-US" dirty="0" err="1">
                <a:solidFill>
                  <a:schemeClr val="bg1"/>
                </a:solidFill>
              </a:rPr>
              <a:t>Stapel</a:t>
            </a:r>
            <a:r>
              <a:rPr lang="en-US" altLang="en-US" dirty="0">
                <a:solidFill>
                  <a:schemeClr val="bg1"/>
                </a:solidFill>
              </a:rPr>
              <a:t> Scale </a:t>
            </a:r>
            <a:br>
              <a:rPr lang="en-US" altLang="en-US" dirty="0">
                <a:solidFill>
                  <a:schemeClr val="bg1"/>
                </a:solidFill>
              </a:rPr>
            </a:br>
            <a:r>
              <a:rPr lang="en-US" altLang="en-US" dirty="0">
                <a:solidFill>
                  <a:schemeClr val="bg1"/>
                </a:solidFill>
              </a:rPr>
              <a:t>for Measuring iPhone Image</a:t>
            </a:r>
            <a:endParaRPr lang="en-US" altLang="en-US" b="1" dirty="0">
              <a:solidFill>
                <a:schemeClr val="bg1"/>
              </a:solidFill>
            </a:endParaRPr>
          </a:p>
        </p:txBody>
      </p:sp>
      <p:pic>
        <p:nvPicPr>
          <p:cNvPr id="2" name="Picture 1"/>
          <p:cNvPicPr>
            <a:picLocks noChangeAspect="1"/>
          </p:cNvPicPr>
          <p:nvPr/>
        </p:nvPicPr>
        <p:blipFill>
          <a:blip r:embed="rId3"/>
          <a:stretch>
            <a:fillRect/>
          </a:stretch>
        </p:blipFill>
        <p:spPr>
          <a:xfrm>
            <a:off x="532263" y="2947916"/>
            <a:ext cx="10754435" cy="3267218"/>
          </a:xfrm>
          <a:prstGeom prst="rect">
            <a:avLst/>
          </a:prstGeom>
          <a:ln>
            <a:solidFill>
              <a:schemeClr val="accent1"/>
            </a:solidFill>
          </a:ln>
        </p:spPr>
      </p:pic>
      <p:sp>
        <p:nvSpPr>
          <p:cNvPr id="4" name="Rectangle 3"/>
          <p:cNvSpPr/>
          <p:nvPr/>
        </p:nvSpPr>
        <p:spPr>
          <a:xfrm>
            <a:off x="0" y="1614185"/>
            <a:ext cx="121920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Select the appropriate plus number for the phrase that best represents attributes of the iPhone 6. If the phrase does not represent the iPhone 6, select the appropriate negative number that reflects your attitude.</a:t>
            </a:r>
          </a:p>
        </p:txBody>
      </p:sp>
    </p:spTree>
    <p:extLst>
      <p:ext uri="{BB962C8B-B14F-4D97-AF65-F5344CB8AC3E}">
        <p14:creationId xmlns:p14="http://schemas.microsoft.com/office/powerpoint/2010/main" val="354337087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524000" y="0"/>
            <a:ext cx="9144000" cy="1143000"/>
          </a:xfrm>
          <a:solidFill>
            <a:srgbClr val="990000"/>
          </a:solidFill>
          <a:ln/>
        </p:spPr>
        <p:txBody>
          <a:bodyPr vert="horz" wrap="square" lIns="92075" tIns="46038" rIns="92075" bIns="46038" numCol="1" anchor="ctr" anchorCtr="0" compatLnSpc="1">
            <a:prstTxWarp prst="textNoShape">
              <a:avLst/>
            </a:prstTxWarp>
          </a:bodyPr>
          <a:lstStyle/>
          <a:p>
            <a:r>
              <a:rPr lang="en-US" altLang="en-US">
                <a:solidFill>
                  <a:schemeClr val="bg1"/>
                </a:solidFill>
              </a:rPr>
              <a:t>Graphic Rating Scales</a:t>
            </a:r>
            <a:endParaRPr lang="en-US" altLang="en-US" b="1">
              <a:solidFill>
                <a:schemeClr val="bg1"/>
              </a:solidFill>
            </a:endParaRPr>
          </a:p>
        </p:txBody>
      </p:sp>
      <p:sp>
        <p:nvSpPr>
          <p:cNvPr id="62467" name="Rectangle 3"/>
          <p:cNvSpPr>
            <a:spLocks noGrp="1" noChangeArrowheads="1"/>
          </p:cNvSpPr>
          <p:nvPr>
            <p:ph type="body" idx="1"/>
          </p:nvPr>
        </p:nvSpPr>
        <p:spPr>
          <a:xfrm>
            <a:off x="122830" y="1143000"/>
            <a:ext cx="12069170" cy="5517107"/>
          </a:xfrm>
          <a:noFill/>
          <a:ln/>
        </p:spPr>
        <p:txBody>
          <a:bodyPr vert="horz" wrap="square" lIns="92075" tIns="46038" rIns="92075" bIns="46038" numCol="1" anchor="t" anchorCtr="0" compatLnSpc="1">
            <a:prstTxWarp prst="textNoShape">
              <a:avLst/>
            </a:prstTxWarp>
          </a:bodyPr>
          <a:lstStyle/>
          <a:p>
            <a:pPr>
              <a:buSzPct val="75000"/>
              <a:buFont typeface="Monotype Sorts" pitchFamily="2" charset="2"/>
              <a:buChar char="n"/>
            </a:pPr>
            <a:r>
              <a:rPr lang="en-US" altLang="en-US" sz="2800" dirty="0"/>
              <a:t>Graphic Rating Scales: Graphic ratings scales include a graphic continuum anchored between two extremes. When used for online surveys, graphic rating scales may have a "slider," which respondents can move up or down the scale. Sliders allow respondents to make finely tuned responses using a continuous scale.</a:t>
            </a:r>
          </a:p>
          <a:p>
            <a:pPr>
              <a:buSzPct val="75000"/>
              <a:buFont typeface="Monotype Sorts" pitchFamily="2" charset="2"/>
              <a:buChar char="n"/>
            </a:pPr>
            <a:endParaRPr lang="en-US" altLang="en-US" sz="2800" dirty="0"/>
          </a:p>
          <a:p>
            <a:pPr>
              <a:buSzPct val="75000"/>
              <a:buFont typeface="Monotype Sorts" pitchFamily="2" charset="2"/>
              <a:buChar char="n"/>
            </a:pPr>
            <a:r>
              <a:rPr lang="en-US" altLang="en-US" sz="2800" dirty="0"/>
              <a:t>A graphic rating scale presents respondents with a graphic continuum.</a:t>
            </a:r>
          </a:p>
        </p:txBody>
      </p:sp>
      <p:pic>
        <p:nvPicPr>
          <p:cNvPr id="3" name="Picture 2">
            <a:extLst>
              <a:ext uri="{FF2B5EF4-FFF2-40B4-BE49-F238E27FC236}">
                <a16:creationId xmlns:a16="http://schemas.microsoft.com/office/drawing/2014/main" id="{6F8F30F6-E0F3-427B-B6FC-E669ED3A831F}"/>
              </a:ext>
            </a:extLst>
          </p:cNvPr>
          <p:cNvPicPr>
            <a:picLocks noChangeAspect="1"/>
          </p:cNvPicPr>
          <p:nvPr/>
        </p:nvPicPr>
        <p:blipFill>
          <a:blip r:embed="rId3"/>
          <a:stretch>
            <a:fillRect/>
          </a:stretch>
        </p:blipFill>
        <p:spPr>
          <a:xfrm>
            <a:off x="3178629" y="4441371"/>
            <a:ext cx="5892800" cy="2416629"/>
          </a:xfrm>
          <a:prstGeom prst="rect">
            <a:avLst/>
          </a:prstGeom>
        </p:spPr>
      </p:pic>
    </p:spTree>
    <p:extLst>
      <p:ext uri="{BB962C8B-B14F-4D97-AF65-F5344CB8AC3E}">
        <p14:creationId xmlns:p14="http://schemas.microsoft.com/office/powerpoint/2010/main" val="352094268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Graphic Rating Scale </a:t>
            </a:r>
            <a:br>
              <a:rPr lang="en-US" dirty="0"/>
            </a:br>
            <a:br>
              <a:rPr lang="en-US" dirty="0"/>
            </a:br>
            <a:r>
              <a:rPr lang="en-US" dirty="0"/>
              <a:t>How you rate your friend?</a:t>
            </a:r>
          </a:p>
        </p:txBody>
      </p:sp>
      <p:sp>
        <p:nvSpPr>
          <p:cNvPr id="4" name="Footer Placeholder 3"/>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01"/>
            <a:ext cx="9144000" cy="15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4D7500B-ECF0-4D1F-BDD5-C1F7E1C7B3D6}"/>
              </a:ext>
            </a:extLst>
          </p:cNvPr>
          <p:cNvPicPr>
            <a:picLocks noChangeAspect="1"/>
          </p:cNvPicPr>
          <p:nvPr/>
        </p:nvPicPr>
        <p:blipFill>
          <a:blip r:embed="rId3"/>
          <a:stretch>
            <a:fillRect/>
          </a:stretch>
        </p:blipFill>
        <p:spPr>
          <a:xfrm>
            <a:off x="0" y="3781425"/>
            <a:ext cx="12192000" cy="3076575"/>
          </a:xfrm>
          <a:prstGeom prst="rect">
            <a:avLst/>
          </a:prstGeom>
        </p:spPr>
      </p:pic>
    </p:spTree>
    <p:extLst>
      <p:ext uri="{BB962C8B-B14F-4D97-AF65-F5344CB8AC3E}">
        <p14:creationId xmlns:p14="http://schemas.microsoft.com/office/powerpoint/2010/main" val="3489698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2CEC-08E5-4360-90A0-CCEB54BDC841}"/>
              </a:ext>
            </a:extLst>
          </p:cNvPr>
          <p:cNvSpPr>
            <a:spLocks noGrp="1"/>
          </p:cNvSpPr>
          <p:nvPr>
            <p:ph type="title"/>
          </p:nvPr>
        </p:nvSpPr>
        <p:spPr>
          <a:xfrm>
            <a:off x="647700" y="274638"/>
            <a:ext cx="9389533" cy="610733"/>
          </a:xfrm>
        </p:spPr>
        <p:txBody>
          <a:bodyPr/>
          <a:lstStyle/>
          <a:p>
            <a:r>
              <a:rPr lang="en-MY" sz="3600" b="1" i="0" u="none" strike="noStrike" baseline="0" dirty="0">
                <a:solidFill>
                  <a:srgbClr val="B6111A"/>
                </a:solidFill>
                <a:latin typeface="CronosPro-Bold"/>
              </a:rPr>
              <a:t>Consensus scale</a:t>
            </a:r>
            <a:br>
              <a:rPr lang="en-MY" sz="3600" b="1" i="0" u="none" strike="noStrike" baseline="0" dirty="0">
                <a:solidFill>
                  <a:srgbClr val="B6111A"/>
                </a:solidFill>
                <a:latin typeface="CronosPro-Bold"/>
              </a:rPr>
            </a:br>
            <a:endParaRPr lang="en-MY" dirty="0"/>
          </a:p>
        </p:txBody>
      </p:sp>
      <p:sp>
        <p:nvSpPr>
          <p:cNvPr id="4" name="Footer Placeholder 3">
            <a:extLst>
              <a:ext uri="{FF2B5EF4-FFF2-40B4-BE49-F238E27FC236}">
                <a16:creationId xmlns:a16="http://schemas.microsoft.com/office/drawing/2014/main" id="{B346A03F-19FA-4E40-9058-BEB921BB9E4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EBA3348D-3ECA-4A31-A055-1C7C01707B3F}"/>
              </a:ext>
            </a:extLst>
          </p:cNvPr>
          <p:cNvSpPr txBox="1"/>
          <p:nvPr/>
        </p:nvSpPr>
        <p:spPr>
          <a:xfrm>
            <a:off x="0" y="667657"/>
            <a:ext cx="12192000" cy="4524315"/>
          </a:xfrm>
          <a:prstGeom prst="rect">
            <a:avLst/>
          </a:prstGeom>
          <a:solidFill>
            <a:schemeClr val="bg1"/>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Scales can also be developed by consensus, where a panel of judges selects certain items, which in its view measure the relevant concept. The items are chosen particularly based on their pertinence or relevance to the concept.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Such a </a:t>
            </a:r>
            <a:r>
              <a:rPr kumimoji="0" lang="en-US" sz="2400" b="1" i="0" u="none" strike="noStrike" kern="1200" cap="none" spc="0" normalizeH="0" baseline="0" noProof="0" dirty="0">
                <a:ln>
                  <a:noFill/>
                </a:ln>
                <a:solidFill>
                  <a:srgbClr val="18688F"/>
                </a:solidFill>
                <a:effectLst/>
                <a:uLnTx/>
                <a:uFillTx/>
                <a:latin typeface="MinionPro-Bold"/>
                <a:ea typeface="+mn-ea"/>
                <a:cs typeface="+mn-cs"/>
              </a:rPr>
              <a:t>consensus scale </a:t>
            </a: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is developed after the selected items have been examined and tested for their validity and reliability.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MinionPro-Regular"/>
                <a:ea typeface="+mn-ea"/>
                <a:cs typeface="+mn-cs"/>
              </a:rPr>
              <a:t>Example of consensus scale: Thurstone Equal Appearing Interval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A concept is measured by a complex process followed by a panel of judges.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Using a pile of cards containing several descriptions of the concept, a panel of judges offers inputs to indicate how close or not the statements are to the concept under study.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nionPro-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The scale is then developed based on the consensus reached. However, this scale is rarely used for measuring organizational concepts because of the time necessary to develop it.</a:t>
            </a:r>
            <a:endParaRPr kumimoji="0" lang="en-MY" sz="4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28794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5E39D-4E7D-4372-8A44-F8D770012367}"/>
              </a:ext>
            </a:extLst>
          </p:cNvPr>
          <p:cNvSpPr>
            <a:spLocks noGrp="1"/>
          </p:cNvSpPr>
          <p:nvPr>
            <p:ph type="title"/>
          </p:nvPr>
        </p:nvSpPr>
        <p:spPr>
          <a:xfrm>
            <a:off x="0" y="129496"/>
            <a:ext cx="5856516" cy="639762"/>
          </a:xfrm>
        </p:spPr>
        <p:txBody>
          <a:bodyPr/>
          <a:lstStyle/>
          <a:p>
            <a:r>
              <a:rPr lang="en-MY" sz="5400" b="1" dirty="0">
                <a:solidFill>
                  <a:srgbClr val="FF0000"/>
                </a:solidFill>
              </a:rPr>
              <a:t>Ranking Scales</a:t>
            </a:r>
          </a:p>
        </p:txBody>
      </p:sp>
      <p:sp>
        <p:nvSpPr>
          <p:cNvPr id="3" name="Content Placeholder 2">
            <a:extLst>
              <a:ext uri="{FF2B5EF4-FFF2-40B4-BE49-F238E27FC236}">
                <a16:creationId xmlns:a16="http://schemas.microsoft.com/office/drawing/2014/main" id="{2AE9751C-2510-4FDD-8AF2-77F640B65FA4}"/>
              </a:ext>
            </a:extLst>
          </p:cNvPr>
          <p:cNvSpPr>
            <a:spLocks noGrp="1"/>
          </p:cNvSpPr>
          <p:nvPr>
            <p:ph idx="1"/>
          </p:nvPr>
        </p:nvSpPr>
        <p:spPr>
          <a:xfrm>
            <a:off x="174171" y="1692276"/>
            <a:ext cx="5138058" cy="4525963"/>
          </a:xfrm>
        </p:spPr>
        <p:txBody>
          <a:bodyPr/>
          <a:lstStyle/>
          <a:p>
            <a:pPr marL="0" indent="0">
              <a:buNone/>
            </a:pPr>
            <a:r>
              <a:rPr lang="en-US" dirty="0"/>
              <a:t>As already mentioned, ranking scales are used to tap preferences between two or among more objects or items (ordinal in nature).</a:t>
            </a:r>
            <a:endParaRPr lang="en-MY" dirty="0"/>
          </a:p>
        </p:txBody>
      </p:sp>
      <p:sp>
        <p:nvSpPr>
          <p:cNvPr id="4" name="Footer Placeholder 3">
            <a:extLst>
              <a:ext uri="{FF2B5EF4-FFF2-40B4-BE49-F238E27FC236}">
                <a16:creationId xmlns:a16="http://schemas.microsoft.com/office/drawing/2014/main" id="{22BAD465-D9CA-4AF1-A147-8F681F1BB13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5" name="Picture 4">
            <a:extLst>
              <a:ext uri="{FF2B5EF4-FFF2-40B4-BE49-F238E27FC236}">
                <a16:creationId xmlns:a16="http://schemas.microsoft.com/office/drawing/2014/main" id="{AA0C947A-3947-405D-AE75-A7CE27F689C0}"/>
              </a:ext>
            </a:extLst>
          </p:cNvPr>
          <p:cNvPicPr>
            <a:picLocks noChangeAspect="1"/>
          </p:cNvPicPr>
          <p:nvPr/>
        </p:nvPicPr>
        <p:blipFill>
          <a:blip r:embed="rId2"/>
          <a:stretch>
            <a:fillRect/>
          </a:stretch>
        </p:blipFill>
        <p:spPr>
          <a:xfrm>
            <a:off x="5856516" y="-117475"/>
            <a:ext cx="6335484" cy="6858000"/>
          </a:xfrm>
          <a:prstGeom prst="rect">
            <a:avLst/>
          </a:prstGeom>
        </p:spPr>
      </p:pic>
    </p:spTree>
    <p:extLst>
      <p:ext uri="{BB962C8B-B14F-4D97-AF65-F5344CB8AC3E}">
        <p14:creationId xmlns:p14="http://schemas.microsoft.com/office/powerpoint/2010/main" val="3739444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AFC9-87B4-4966-A000-9ADEA6E485E0}"/>
              </a:ext>
            </a:extLst>
          </p:cNvPr>
          <p:cNvSpPr>
            <a:spLocks noGrp="1"/>
          </p:cNvSpPr>
          <p:nvPr>
            <p:ph type="title"/>
          </p:nvPr>
        </p:nvSpPr>
        <p:spPr>
          <a:xfrm>
            <a:off x="647700" y="274638"/>
            <a:ext cx="9389533" cy="753155"/>
          </a:xfrm>
        </p:spPr>
        <p:txBody>
          <a:bodyPr/>
          <a:lstStyle/>
          <a:p>
            <a:r>
              <a:rPr lang="en-MY" sz="3600" b="1" i="0" u="none" strike="noStrike" baseline="0" dirty="0">
                <a:solidFill>
                  <a:srgbClr val="B6111A"/>
                </a:solidFill>
                <a:latin typeface="CronosPro-Bold"/>
              </a:rPr>
              <a:t>Paired comparison</a:t>
            </a:r>
            <a:br>
              <a:rPr lang="en-MY" sz="3600" b="1" i="0" u="none" strike="noStrike" baseline="0" dirty="0">
                <a:solidFill>
                  <a:srgbClr val="B6111A"/>
                </a:solidFill>
                <a:latin typeface="CronosPro-Bold"/>
              </a:rPr>
            </a:br>
            <a:endParaRPr lang="en-MY" dirty="0"/>
          </a:p>
        </p:txBody>
      </p:sp>
      <p:sp>
        <p:nvSpPr>
          <p:cNvPr id="4" name="Footer Placeholder 3">
            <a:extLst>
              <a:ext uri="{FF2B5EF4-FFF2-40B4-BE49-F238E27FC236}">
                <a16:creationId xmlns:a16="http://schemas.microsoft.com/office/drawing/2014/main" id="{8ECD31E0-B2C5-4955-94B9-825BDE47099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52DCCB05-49F0-4DDC-B05C-BF909E4BD915}"/>
              </a:ext>
            </a:extLst>
          </p:cNvPr>
          <p:cNvSpPr txBox="1"/>
          <p:nvPr/>
        </p:nvSpPr>
        <p:spPr>
          <a:xfrm>
            <a:off x="0" y="651215"/>
            <a:ext cx="5849257"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The </a:t>
            </a:r>
            <a:r>
              <a:rPr kumimoji="0" lang="en-US" sz="2400" b="1" i="0" u="none" strike="noStrike" kern="1200" cap="none" spc="0" normalizeH="0" baseline="0" noProof="0" dirty="0">
                <a:ln>
                  <a:noFill/>
                </a:ln>
                <a:solidFill>
                  <a:srgbClr val="18688F"/>
                </a:solidFill>
                <a:effectLst/>
                <a:uLnTx/>
                <a:uFillTx/>
                <a:latin typeface="MinionPro-Bold"/>
                <a:ea typeface="+mn-ea"/>
                <a:cs typeface="+mn-cs"/>
              </a:rPr>
              <a:t>paired comparison </a:t>
            </a: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scale is used when, among a small number of objects, respondents are asked to choose between two objects at a time. This helps to assess preferences.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inionPro-Regular"/>
                <a:ea typeface="+mn-ea"/>
                <a:cs typeface="+mn-cs"/>
              </a:rPr>
              <a:t>Example: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During the paired comparisons, respondents consistently show a preference for product one over products two, three, and four, the manager can reliably understand which product line demands his utmost attention.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nionPro-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However, as the number of objects to be compared increases, so does the number of paired comparisons. The number of paired choices for </a:t>
            </a:r>
            <a:r>
              <a:rPr kumimoji="0" lang="en-US" sz="2400" b="0" i="1" u="none" strike="noStrike" kern="1200" cap="none" spc="0" normalizeH="0" baseline="0" noProof="0" dirty="0">
                <a:ln>
                  <a:noFill/>
                </a:ln>
                <a:solidFill>
                  <a:srgbClr val="000000"/>
                </a:solidFill>
                <a:effectLst/>
                <a:uLnTx/>
                <a:uFillTx/>
                <a:latin typeface="MinionPro-It"/>
                <a:ea typeface="+mn-ea"/>
                <a:cs typeface="+mn-cs"/>
              </a:rPr>
              <a:t>n </a:t>
            </a: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objects will be (</a:t>
            </a:r>
            <a:r>
              <a:rPr kumimoji="0" lang="en-US" sz="2400" b="0" i="1" u="none" strike="noStrike" kern="1200" cap="none" spc="0" normalizeH="0" baseline="0" noProof="0" dirty="0">
                <a:ln>
                  <a:noFill/>
                </a:ln>
                <a:solidFill>
                  <a:srgbClr val="000000"/>
                </a:solidFill>
                <a:effectLst/>
                <a:uLnTx/>
                <a:uFillTx/>
                <a:latin typeface="MinionPro-It"/>
                <a:ea typeface="+mn-ea"/>
                <a:cs typeface="+mn-cs"/>
              </a:rPr>
              <a:t>n</a:t>
            </a: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a:t>
            </a:r>
            <a:r>
              <a:rPr kumimoji="0" lang="en-US" sz="2400" b="0" i="1" u="none" strike="noStrike" kern="1200" cap="none" spc="0" normalizeH="0" baseline="0" noProof="0" dirty="0">
                <a:ln>
                  <a:noFill/>
                </a:ln>
                <a:solidFill>
                  <a:srgbClr val="000000"/>
                </a:solidFill>
                <a:effectLst/>
                <a:uLnTx/>
                <a:uFillTx/>
                <a:latin typeface="MinionPro-It"/>
                <a:ea typeface="+mn-ea"/>
                <a:cs typeface="+mn-cs"/>
              </a:rPr>
              <a:t>n </a:t>
            </a:r>
            <a:r>
              <a:rPr kumimoji="0" lang="en-US" sz="2400" b="0" i="0" u="none" strike="noStrike" kern="1200" cap="none" spc="0" normalizeH="0" baseline="0" noProof="0" dirty="0">
                <a:ln>
                  <a:noFill/>
                </a:ln>
                <a:solidFill>
                  <a:srgbClr val="000000"/>
                </a:solidFill>
                <a:effectLst/>
                <a:uLnTx/>
                <a:uFillTx/>
                <a:latin typeface="MinionPro-Regular"/>
                <a:ea typeface="+mn-ea"/>
                <a:cs typeface="+mn-cs"/>
              </a:rPr>
              <a:t>− 1)/2. </a:t>
            </a:r>
            <a:endParaRPr kumimoji="0" lang="en-MY" sz="4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95C72F4E-A396-4B7D-BA1A-C28962CD4886}"/>
              </a:ext>
            </a:extLst>
          </p:cNvPr>
          <p:cNvPicPr>
            <a:picLocks noChangeAspect="1"/>
          </p:cNvPicPr>
          <p:nvPr/>
        </p:nvPicPr>
        <p:blipFill>
          <a:blip r:embed="rId2"/>
          <a:stretch>
            <a:fillRect/>
          </a:stretch>
        </p:blipFill>
        <p:spPr>
          <a:xfrm>
            <a:off x="5994401" y="783772"/>
            <a:ext cx="6197600" cy="5799590"/>
          </a:xfrm>
          <a:prstGeom prst="rect">
            <a:avLst/>
          </a:prstGeom>
        </p:spPr>
      </p:pic>
    </p:spTree>
    <p:extLst>
      <p:ext uri="{BB962C8B-B14F-4D97-AF65-F5344CB8AC3E}">
        <p14:creationId xmlns:p14="http://schemas.microsoft.com/office/powerpoint/2010/main" val="509417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6" name="Rectangle 6"/>
          <p:cNvSpPr>
            <a:spLocks noGrp="1" noChangeArrowheads="1"/>
          </p:cNvSpPr>
          <p:nvPr>
            <p:ph type="title"/>
          </p:nvPr>
        </p:nvSpPr>
        <p:spPr>
          <a:xfrm>
            <a:off x="1524000" y="0"/>
            <a:ext cx="9144000" cy="627797"/>
          </a:xfrm>
          <a:solidFill>
            <a:schemeClr val="bg1"/>
          </a:solidFill>
          <a:ln/>
        </p:spPr>
        <p:txBody>
          <a:bodyPr/>
          <a:lstStyle/>
          <a:p>
            <a:r>
              <a:rPr lang="en-US" altLang="en-US" b="1" dirty="0">
                <a:solidFill>
                  <a:srgbClr val="FF0000"/>
                </a:solidFill>
              </a:rPr>
              <a:t>Rank Order Scaling</a:t>
            </a:r>
          </a:p>
        </p:txBody>
      </p:sp>
      <p:graphicFrame>
        <p:nvGraphicFramePr>
          <p:cNvPr id="81971" name="Group 51"/>
          <p:cNvGraphicFramePr>
            <a:graphicFrameLocks noGrp="1"/>
          </p:cNvGraphicFramePr>
          <p:nvPr>
            <p:ph type="tbl" idx="1"/>
          </p:nvPr>
        </p:nvGraphicFramePr>
        <p:xfrm>
          <a:off x="4467367" y="2514601"/>
          <a:ext cx="7621136" cy="4114801"/>
        </p:xfrm>
        <a:graphic>
          <a:graphicData uri="http://schemas.openxmlformats.org/drawingml/2006/table">
            <a:tbl>
              <a:tblPr/>
              <a:tblGrid>
                <a:gridCol w="3810568">
                  <a:extLst>
                    <a:ext uri="{9D8B030D-6E8A-4147-A177-3AD203B41FA5}">
                      <a16:colId xmlns:a16="http://schemas.microsoft.com/office/drawing/2014/main" val="1937402577"/>
                    </a:ext>
                  </a:extLst>
                </a:gridCol>
                <a:gridCol w="3810568">
                  <a:extLst>
                    <a:ext uri="{9D8B030D-6E8A-4147-A177-3AD203B41FA5}">
                      <a16:colId xmlns:a16="http://schemas.microsoft.com/office/drawing/2014/main" val="194893002"/>
                    </a:ext>
                  </a:extLst>
                </a:gridCol>
              </a:tblGrid>
              <a:tr h="82232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rPr>
                        <a:t>Lecturer</a:t>
                      </a:r>
                    </a:p>
                  </a:txBody>
                  <a:tcPr anchor="ctr"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rPr>
                        <a:t>Ranking</a:t>
                      </a:r>
                    </a:p>
                  </a:txBody>
                  <a:tcPr anchor="ct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02925082"/>
                  </a:ext>
                </a:extLst>
              </a:tr>
              <a:tr h="82391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rPr>
                        <a:t>Cunningham</a:t>
                      </a: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764356691"/>
                  </a:ext>
                </a:extLst>
              </a:tr>
              <a:tr h="82232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Day</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513050489"/>
                  </a:ext>
                </a:extLst>
              </a:tr>
              <a:tr h="82391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rPr>
                        <a:t>Parker</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4119083849"/>
                  </a:ext>
                </a:extLst>
              </a:tr>
              <a:tr h="82232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Thomas</a:t>
                      </a:r>
                    </a:p>
                  </a:txBody>
                  <a:tcPr anchor="ctr" horzOverflow="overflow">
                    <a:lnL cap="flat">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rPr>
                        <a:t>4</a:t>
                      </a: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90464104"/>
                  </a:ext>
                </a:extLst>
              </a:tr>
            </a:tbl>
          </a:graphicData>
        </a:graphic>
      </p:graphicFrame>
      <p:sp>
        <p:nvSpPr>
          <p:cNvPr id="81972" name="Text Box 52"/>
          <p:cNvSpPr txBox="1">
            <a:spLocks noChangeArrowheads="1"/>
          </p:cNvSpPr>
          <p:nvPr/>
        </p:nvSpPr>
        <p:spPr bwMode="auto">
          <a:xfrm>
            <a:off x="4467367" y="883385"/>
            <a:ext cx="7724633" cy="1631216"/>
          </a:xfrm>
          <a:prstGeom prst="rect">
            <a:avLst/>
          </a:prstGeom>
          <a:solidFill>
            <a:schemeClr val="bg1"/>
          </a:solidFill>
          <a:ln w="9525">
            <a:solidFill>
              <a:schemeClr val="tx1"/>
            </a:solid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Please rank the lecturers listed below in order of preference.  For the lecturer you prefer the most, assign a “1”, assign a “2” to the lecturer you prefer the 2</a:t>
            </a:r>
            <a:r>
              <a:rPr kumimoji="0" lang="en-US" altLang="en-US" sz="2000" b="0" i="0" u="none" strike="noStrike" kern="1200" cap="none" spc="0" normalizeH="0" baseline="30000" noProof="0" dirty="0">
                <a:ln>
                  <a:noFill/>
                </a:ln>
                <a:solidFill>
                  <a:srgbClr val="000000"/>
                </a:solidFill>
                <a:effectLst/>
                <a:uLnTx/>
                <a:uFillTx/>
                <a:latin typeface="Arial"/>
                <a:ea typeface="+mn-ea"/>
                <a:cs typeface="+mn-cs"/>
              </a:rPr>
              <a:t>nd</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 most, assign a “3” to the lecturer that you prefer 3</a:t>
            </a:r>
            <a:r>
              <a:rPr kumimoji="0" lang="en-US" altLang="en-US" sz="2000" b="0" i="0" u="none" strike="noStrike" kern="1200" cap="none" spc="0" normalizeH="0" baseline="30000" noProof="0" dirty="0">
                <a:ln>
                  <a:noFill/>
                </a:ln>
                <a:solidFill>
                  <a:srgbClr val="000000"/>
                </a:solidFill>
                <a:effectLst/>
                <a:uLnTx/>
                <a:uFillTx/>
                <a:latin typeface="Arial"/>
                <a:ea typeface="+mn-ea"/>
                <a:cs typeface="+mn-cs"/>
              </a:rPr>
              <a:t>rd</a:t>
            </a:r>
            <a:r>
              <a:rPr kumimoji="0" lang="en-US" altLang="en-US" sz="2000" b="0" i="0" u="none" strike="noStrike" kern="1200" cap="none" spc="0" normalizeH="0" baseline="0" noProof="0" dirty="0">
                <a:ln>
                  <a:noFill/>
                </a:ln>
                <a:solidFill>
                  <a:srgbClr val="000000"/>
                </a:solidFill>
                <a:effectLst/>
                <a:uLnTx/>
                <a:uFillTx/>
                <a:latin typeface="Arial"/>
                <a:ea typeface="+mn-ea"/>
                <a:cs typeface="+mn-cs"/>
              </a:rPr>
              <a:t> most, and assign a “4” to the lecturer that you prefer the least.</a:t>
            </a:r>
          </a:p>
        </p:txBody>
      </p:sp>
      <p:sp>
        <p:nvSpPr>
          <p:cNvPr id="7" name="TextBox 6">
            <a:extLst>
              <a:ext uri="{FF2B5EF4-FFF2-40B4-BE49-F238E27FC236}">
                <a16:creationId xmlns:a16="http://schemas.microsoft.com/office/drawing/2014/main" id="{F0CF34E0-DADE-4A6B-B3F6-806D69DCF298}"/>
              </a:ext>
            </a:extLst>
          </p:cNvPr>
          <p:cNvSpPr txBox="1"/>
          <p:nvPr/>
        </p:nvSpPr>
        <p:spPr>
          <a:xfrm>
            <a:off x="-1" y="883385"/>
            <a:ext cx="4467367"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Forced choice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The forced choice enables respondents to </a:t>
            </a:r>
            <a:r>
              <a:rPr kumimoji="0" lang="en-US" sz="2800" b="0" i="0" u="none" strike="noStrike" kern="1200" cap="none" spc="0" normalizeH="0" baseline="0" noProof="0" dirty="0">
                <a:ln>
                  <a:noFill/>
                </a:ln>
                <a:solidFill>
                  <a:srgbClr val="FF0000"/>
                </a:solidFill>
                <a:effectLst/>
                <a:uLnTx/>
                <a:uFillTx/>
                <a:latin typeface="Arial"/>
                <a:ea typeface="+mn-ea"/>
                <a:cs typeface="+mn-cs"/>
              </a:rPr>
              <a:t>rank objects relative to one another, among the alternatives provided</a:t>
            </a:r>
            <a:r>
              <a:rPr kumimoji="0" lang="en-US" sz="28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This is easier for the respondents, particularly if the number of choices to be ranked is limited in number.</a:t>
            </a:r>
            <a:endParaRPr kumimoji="0" lang="en-MY" sz="2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2911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16019-791F-497D-B647-5E4F2608212F}"/>
              </a:ext>
            </a:extLst>
          </p:cNvPr>
          <p:cNvSpPr>
            <a:spLocks noGrp="1"/>
          </p:cNvSpPr>
          <p:nvPr>
            <p:ph type="title"/>
          </p:nvPr>
        </p:nvSpPr>
        <p:spPr>
          <a:xfrm>
            <a:off x="914400" y="0"/>
            <a:ext cx="10363200" cy="972457"/>
          </a:xfrm>
        </p:spPr>
        <p:txBody>
          <a:bodyPr/>
          <a:lstStyle/>
          <a:p>
            <a:pPr marL="0" marR="0" lvl="0" indent="0" defTabSz="914400" rtl="0" eaLnBrk="1" fontAlgn="auto" latinLnBrk="0" hangingPunct="1">
              <a:lnSpc>
                <a:spcPct val="100000"/>
              </a:lnSpc>
              <a:spcBef>
                <a:spcPts val="0"/>
              </a:spcBef>
              <a:spcAft>
                <a:spcPts val="0"/>
              </a:spcAft>
              <a:tabLst/>
              <a:defRPr/>
            </a:pPr>
            <a:r>
              <a:rPr kumimoji="0" lang="en-MY" b="1" i="0" u="none" strike="noStrike" kern="1200" cap="none" spc="0" normalizeH="0" baseline="0" noProof="0" dirty="0">
                <a:ln>
                  <a:noFill/>
                </a:ln>
                <a:solidFill>
                  <a:srgbClr val="B6111A"/>
                </a:solidFill>
                <a:effectLst/>
                <a:uLnTx/>
                <a:uFillTx/>
                <a:latin typeface="CronosPro-Bold"/>
                <a:ea typeface="+mn-ea"/>
                <a:cs typeface="+mn-cs"/>
              </a:rPr>
              <a:t>Comparative scale</a:t>
            </a:r>
            <a:br>
              <a:rPr kumimoji="0" lang="en-MY" sz="1300" b="1" i="0" u="none" strike="noStrike" kern="1200" cap="none" spc="0" normalizeH="0" baseline="0" noProof="0" dirty="0">
                <a:ln>
                  <a:noFill/>
                </a:ln>
                <a:solidFill>
                  <a:srgbClr val="B6111A"/>
                </a:solidFill>
                <a:effectLst/>
                <a:uLnTx/>
                <a:uFillTx/>
                <a:latin typeface="CronosPro-Bold"/>
                <a:ea typeface="+mn-ea"/>
                <a:cs typeface="+mn-cs"/>
              </a:rPr>
            </a:br>
            <a:endParaRPr lang="en-MY" dirty="0"/>
          </a:p>
        </p:txBody>
      </p:sp>
      <p:sp>
        <p:nvSpPr>
          <p:cNvPr id="4" name="Footer Placeholder 3">
            <a:extLst>
              <a:ext uri="{FF2B5EF4-FFF2-40B4-BE49-F238E27FC236}">
                <a16:creationId xmlns:a16="http://schemas.microsoft.com/office/drawing/2014/main" id="{86DE6892-EBB0-465C-8C3D-066751B6C8B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C18EB7A4-24B7-424B-8963-C3FBFDB10CE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BF3238-2924-449B-BB90-86461B559EA6}" type="slidenum">
              <a:rPr kumimoji="0" lang="en-US" alt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alt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BDE51F8D-D755-4C6C-B3F1-A0FA71B86B2B}"/>
              </a:ext>
            </a:extLst>
          </p:cNvPr>
          <p:cNvSpPr txBox="1"/>
          <p:nvPr/>
        </p:nvSpPr>
        <p:spPr>
          <a:xfrm>
            <a:off x="0" y="1123798"/>
            <a:ext cx="12192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MinionPro-Regular"/>
                <a:ea typeface="+mn-ea"/>
                <a:cs typeface="+mn-cs"/>
              </a:rPr>
              <a:t>The </a:t>
            </a:r>
            <a:r>
              <a:rPr kumimoji="0" lang="en-US" sz="3200" b="1" i="0" u="none" strike="noStrike" kern="1200" cap="none" spc="0" normalizeH="0" baseline="0" noProof="0" dirty="0">
                <a:ln>
                  <a:noFill/>
                </a:ln>
                <a:solidFill>
                  <a:srgbClr val="18688F"/>
                </a:solidFill>
                <a:effectLst/>
                <a:uLnTx/>
                <a:uFillTx/>
                <a:latin typeface="MinionPro-Bold"/>
                <a:ea typeface="+mn-ea"/>
                <a:cs typeface="+mn-cs"/>
              </a:rPr>
              <a:t>comparative scale </a:t>
            </a:r>
            <a:r>
              <a:rPr kumimoji="0" lang="en-US" sz="3200" b="0" i="0" u="none" strike="noStrike" kern="1200" cap="none" spc="0" normalizeH="0" baseline="0" noProof="0" dirty="0">
                <a:ln>
                  <a:noFill/>
                </a:ln>
                <a:solidFill>
                  <a:srgbClr val="000000"/>
                </a:solidFill>
                <a:effectLst/>
                <a:uLnTx/>
                <a:uFillTx/>
                <a:latin typeface="MinionPro-Regular"/>
                <a:ea typeface="+mn-ea"/>
                <a:cs typeface="+mn-cs"/>
              </a:rPr>
              <a:t>provides a benchmark or a point of reference to assess attitudes toward the current object, event, or situation under study. </a:t>
            </a:r>
            <a:endParaRPr kumimoji="0" lang="en-MY" sz="60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BB6315C5-ADF7-43D4-8AFC-AEDD73736357}"/>
              </a:ext>
            </a:extLst>
          </p:cNvPr>
          <p:cNvSpPr txBox="1"/>
          <p:nvPr/>
        </p:nvSpPr>
        <p:spPr>
          <a:xfrm>
            <a:off x="246743" y="2844800"/>
            <a:ext cx="12394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srgbClr val="FF0000"/>
                </a:solidFill>
                <a:effectLst/>
                <a:uLnTx/>
                <a:uFillTx/>
                <a:latin typeface="Arial"/>
                <a:ea typeface="+mn-ea"/>
                <a:cs typeface="+mn-cs"/>
              </a:rPr>
              <a:t>Example</a:t>
            </a:r>
          </a:p>
        </p:txBody>
      </p:sp>
      <p:pic>
        <p:nvPicPr>
          <p:cNvPr id="10" name="Picture 9">
            <a:extLst>
              <a:ext uri="{FF2B5EF4-FFF2-40B4-BE49-F238E27FC236}">
                <a16:creationId xmlns:a16="http://schemas.microsoft.com/office/drawing/2014/main" id="{DDD9BDE8-91C6-426C-A283-2F7D2611B2BF}"/>
              </a:ext>
            </a:extLst>
          </p:cNvPr>
          <p:cNvPicPr>
            <a:picLocks noChangeAspect="1"/>
          </p:cNvPicPr>
          <p:nvPr/>
        </p:nvPicPr>
        <p:blipFill>
          <a:blip r:embed="rId2"/>
          <a:stretch>
            <a:fillRect/>
          </a:stretch>
        </p:blipFill>
        <p:spPr>
          <a:xfrm>
            <a:off x="0" y="3244910"/>
            <a:ext cx="12192000" cy="3003490"/>
          </a:xfrm>
          <a:prstGeom prst="rect">
            <a:avLst/>
          </a:prstGeom>
        </p:spPr>
      </p:pic>
    </p:spTree>
    <p:extLst>
      <p:ext uri="{BB962C8B-B14F-4D97-AF65-F5344CB8AC3E}">
        <p14:creationId xmlns:p14="http://schemas.microsoft.com/office/powerpoint/2010/main" val="2740721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8" name="Rectangle 17">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0" name="Rectangle 19">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2" name="Rectangle 21">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4" name="Freeform: Shape 23">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3" name="Subtitle 2">
            <a:extLst>
              <a:ext uri="{FF2B5EF4-FFF2-40B4-BE49-F238E27FC236}">
                <a16:creationId xmlns:a16="http://schemas.microsoft.com/office/drawing/2014/main" id="{097A214B-51E5-4249-935F-A7227519FA15}"/>
              </a:ext>
            </a:extLst>
          </p:cNvPr>
          <p:cNvSpPr>
            <a:spLocks noGrp="1"/>
          </p:cNvSpPr>
          <p:nvPr>
            <p:ph type="subTitle" idx="1"/>
          </p:nvPr>
        </p:nvSpPr>
        <p:spPr>
          <a:xfrm>
            <a:off x="-17045" y="478710"/>
            <a:ext cx="4046422" cy="5750639"/>
          </a:xfrm>
        </p:spPr>
        <p:txBody>
          <a:bodyPr>
            <a:normAutofit/>
          </a:bodyPr>
          <a:lstStyle/>
          <a:p>
            <a:r>
              <a:rPr lang="en-MY" sz="3600" dirty="0">
                <a:solidFill>
                  <a:schemeClr val="accent4">
                    <a:lumMod val="50000"/>
                  </a:schemeClr>
                </a:solidFill>
                <a:latin typeface="Aharoni" panose="02010803020104030203" pitchFamily="2" charset="-79"/>
                <a:cs typeface="Aharoni" panose="02010803020104030203" pitchFamily="2" charset="-79"/>
              </a:rPr>
              <a:t>Continuous Scales</a:t>
            </a:r>
          </a:p>
          <a:p>
            <a:endParaRPr lang="en-MY" sz="3600" dirty="0">
              <a:solidFill>
                <a:schemeClr val="accent4">
                  <a:lumMod val="50000"/>
                </a:schemeClr>
              </a:solidFill>
              <a:latin typeface="Aharoni" panose="02010803020104030203" pitchFamily="2" charset="-79"/>
              <a:cs typeface="Aharoni" panose="02010803020104030203" pitchFamily="2" charset="-79"/>
            </a:endParaRPr>
          </a:p>
          <a:p>
            <a:r>
              <a:rPr lang="en-MY" sz="3600" dirty="0">
                <a:solidFill>
                  <a:schemeClr val="accent4">
                    <a:lumMod val="50000"/>
                  </a:schemeClr>
                </a:solidFill>
                <a:latin typeface="Aharoni" panose="02010803020104030203" pitchFamily="2" charset="-79"/>
                <a:cs typeface="Aharoni" panose="02010803020104030203" pitchFamily="2" charset="-79"/>
              </a:rPr>
              <a:t>Categorical Scales</a:t>
            </a:r>
          </a:p>
        </p:txBody>
      </p:sp>
      <p:pic>
        <p:nvPicPr>
          <p:cNvPr id="4" name="Video 3">
            <a:extLst>
              <a:ext uri="{FF2B5EF4-FFF2-40B4-BE49-F238E27FC236}">
                <a16:creationId xmlns:a16="http://schemas.microsoft.com/office/drawing/2014/main" id="{8CFE3AD7-156C-4581-9B08-1BABA54B47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4029378" y="0"/>
            <a:ext cx="8161858" cy="6858000"/>
          </a:xfrm>
          <a:prstGeom prst="rect">
            <a:avLst/>
          </a:prstGeom>
        </p:spPr>
      </p:pic>
    </p:spTree>
    <p:extLst>
      <p:ext uri="{BB962C8B-B14F-4D97-AF65-F5344CB8AC3E}">
        <p14:creationId xmlns:p14="http://schemas.microsoft.com/office/powerpoint/2010/main" val="112779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009775" y="274638"/>
            <a:ext cx="7042150" cy="411162"/>
          </a:xfrm>
          <a:noFill/>
          <a:ln/>
        </p:spPr>
        <p:txBody>
          <a:bodyPr anchor="b"/>
          <a:lstStyle/>
          <a:p>
            <a:r>
              <a:rPr lang="en-US" b="1" dirty="0">
                <a:solidFill>
                  <a:srgbClr val="FF0000"/>
                </a:solidFill>
              </a:rPr>
              <a:t>Scales: </a:t>
            </a:r>
            <a:r>
              <a:rPr lang="en-US" sz="3200" b="1" dirty="0">
                <a:solidFill>
                  <a:srgbClr val="FF0000"/>
                </a:solidFill>
              </a:rPr>
              <a:t>The Hierarchy of Levels</a:t>
            </a:r>
          </a:p>
        </p:txBody>
      </p:sp>
      <p:grpSp>
        <p:nvGrpSpPr>
          <p:cNvPr id="39946" name="Group 10"/>
          <p:cNvGrpSpPr>
            <a:grpSpLocks/>
          </p:cNvGrpSpPr>
          <p:nvPr/>
        </p:nvGrpSpPr>
        <p:grpSpPr bwMode="auto">
          <a:xfrm>
            <a:off x="875211" y="2274446"/>
            <a:ext cx="10868297" cy="4131468"/>
            <a:chOff x="1441" y="1344"/>
            <a:chExt cx="3984" cy="2876"/>
          </a:xfrm>
        </p:grpSpPr>
        <p:sp>
          <p:nvSpPr>
            <p:cNvPr id="39939" name="Freeform 3"/>
            <p:cNvSpPr>
              <a:spLocks/>
            </p:cNvSpPr>
            <p:nvPr/>
          </p:nvSpPr>
          <p:spPr bwMode="auto">
            <a:xfrm>
              <a:off x="1441" y="1344"/>
              <a:ext cx="3984" cy="2872"/>
            </a:xfrm>
            <a:custGeom>
              <a:avLst/>
              <a:gdLst>
                <a:gd name="T0" fmla="*/ 771 w 3984"/>
                <a:gd name="T1" fmla="*/ 2871 h 2872"/>
                <a:gd name="T2" fmla="*/ 0 w 3984"/>
                <a:gd name="T3" fmla="*/ 2268 h 2872"/>
                <a:gd name="T4" fmla="*/ 0 w 3984"/>
                <a:gd name="T5" fmla="*/ 1767 h 2872"/>
                <a:gd name="T6" fmla="*/ 643 w 3984"/>
                <a:gd name="T7" fmla="*/ 1767 h 2872"/>
                <a:gd name="T8" fmla="*/ 643 w 3984"/>
                <a:gd name="T9" fmla="*/ 1327 h 2872"/>
                <a:gd name="T10" fmla="*/ 1286 w 3984"/>
                <a:gd name="T11" fmla="*/ 1327 h 2872"/>
                <a:gd name="T12" fmla="*/ 1286 w 3984"/>
                <a:gd name="T13" fmla="*/ 886 h 2872"/>
                <a:gd name="T14" fmla="*/ 1929 w 3984"/>
                <a:gd name="T15" fmla="*/ 886 h 2872"/>
                <a:gd name="T16" fmla="*/ 1929 w 3984"/>
                <a:gd name="T17" fmla="*/ 444 h 2872"/>
                <a:gd name="T18" fmla="*/ 2569 w 3984"/>
                <a:gd name="T19" fmla="*/ 444 h 2872"/>
                <a:gd name="T20" fmla="*/ 2569 w 3984"/>
                <a:gd name="T21" fmla="*/ 2 h 2872"/>
                <a:gd name="T22" fmla="*/ 3212 w 3984"/>
                <a:gd name="T23" fmla="*/ 0 h 2872"/>
                <a:gd name="T24" fmla="*/ 3983 w 3984"/>
                <a:gd name="T25" fmla="*/ 552 h 2872"/>
                <a:gd name="T26" fmla="*/ 771 w 3984"/>
                <a:gd name="T27" fmla="*/ 2871 h 2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84" h="2872">
                  <a:moveTo>
                    <a:pt x="771" y="2871"/>
                  </a:moveTo>
                  <a:lnTo>
                    <a:pt x="0" y="2268"/>
                  </a:lnTo>
                  <a:lnTo>
                    <a:pt x="0" y="1767"/>
                  </a:lnTo>
                  <a:lnTo>
                    <a:pt x="643" y="1767"/>
                  </a:lnTo>
                  <a:lnTo>
                    <a:pt x="643" y="1327"/>
                  </a:lnTo>
                  <a:lnTo>
                    <a:pt x="1286" y="1327"/>
                  </a:lnTo>
                  <a:lnTo>
                    <a:pt x="1286" y="886"/>
                  </a:lnTo>
                  <a:lnTo>
                    <a:pt x="1929" y="886"/>
                  </a:lnTo>
                  <a:lnTo>
                    <a:pt x="1929" y="444"/>
                  </a:lnTo>
                  <a:lnTo>
                    <a:pt x="2569" y="444"/>
                  </a:lnTo>
                  <a:lnTo>
                    <a:pt x="2569" y="2"/>
                  </a:lnTo>
                  <a:lnTo>
                    <a:pt x="3212" y="0"/>
                  </a:lnTo>
                  <a:lnTo>
                    <a:pt x="3983" y="552"/>
                  </a:lnTo>
                  <a:lnTo>
                    <a:pt x="771" y="2871"/>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40" name="Freeform 4"/>
            <p:cNvSpPr>
              <a:spLocks/>
            </p:cNvSpPr>
            <p:nvPr/>
          </p:nvSpPr>
          <p:spPr bwMode="auto">
            <a:xfrm>
              <a:off x="2216" y="1899"/>
              <a:ext cx="3209" cy="2321"/>
            </a:xfrm>
            <a:custGeom>
              <a:avLst/>
              <a:gdLst>
                <a:gd name="T0" fmla="*/ 3208 w 3209"/>
                <a:gd name="T1" fmla="*/ 0 h 2321"/>
                <a:gd name="T2" fmla="*/ 3208 w 3209"/>
                <a:gd name="T3" fmla="*/ 2320 h 2321"/>
                <a:gd name="T4" fmla="*/ 0 w 3209"/>
                <a:gd name="T5" fmla="*/ 2315 h 2321"/>
                <a:gd name="T6" fmla="*/ 0 w 3209"/>
                <a:gd name="T7" fmla="*/ 1764 h 2321"/>
                <a:gd name="T8" fmla="*/ 642 w 3209"/>
                <a:gd name="T9" fmla="*/ 1764 h 2321"/>
                <a:gd name="T10" fmla="*/ 642 w 3209"/>
                <a:gd name="T11" fmla="*/ 1323 h 2321"/>
                <a:gd name="T12" fmla="*/ 1282 w 3209"/>
                <a:gd name="T13" fmla="*/ 1323 h 2321"/>
                <a:gd name="T14" fmla="*/ 1282 w 3209"/>
                <a:gd name="T15" fmla="*/ 884 h 2321"/>
                <a:gd name="T16" fmla="*/ 1924 w 3209"/>
                <a:gd name="T17" fmla="*/ 884 h 2321"/>
                <a:gd name="T18" fmla="*/ 1924 w 3209"/>
                <a:gd name="T19" fmla="*/ 443 h 2321"/>
                <a:gd name="T20" fmla="*/ 2566 w 3209"/>
                <a:gd name="T21" fmla="*/ 443 h 2321"/>
                <a:gd name="T22" fmla="*/ 2566 w 3209"/>
                <a:gd name="T23" fmla="*/ 2 h 2321"/>
                <a:gd name="T24" fmla="*/ 3208 w 3209"/>
                <a:gd name="T25" fmla="*/ 0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9" h="2321">
                  <a:moveTo>
                    <a:pt x="3208" y="0"/>
                  </a:moveTo>
                  <a:lnTo>
                    <a:pt x="3208" y="2320"/>
                  </a:lnTo>
                  <a:lnTo>
                    <a:pt x="0" y="2315"/>
                  </a:lnTo>
                  <a:lnTo>
                    <a:pt x="0" y="1764"/>
                  </a:lnTo>
                  <a:lnTo>
                    <a:pt x="642" y="1764"/>
                  </a:lnTo>
                  <a:lnTo>
                    <a:pt x="642" y="1323"/>
                  </a:lnTo>
                  <a:lnTo>
                    <a:pt x="1282" y="1323"/>
                  </a:lnTo>
                  <a:lnTo>
                    <a:pt x="1282" y="884"/>
                  </a:lnTo>
                  <a:lnTo>
                    <a:pt x="1924" y="884"/>
                  </a:lnTo>
                  <a:lnTo>
                    <a:pt x="1924" y="443"/>
                  </a:lnTo>
                  <a:lnTo>
                    <a:pt x="2566" y="443"/>
                  </a:lnTo>
                  <a:lnTo>
                    <a:pt x="2566" y="2"/>
                  </a:lnTo>
                  <a:lnTo>
                    <a:pt x="3208" y="0"/>
                  </a:lnTo>
                </a:path>
              </a:pathLst>
            </a:custGeom>
            <a:solidFill>
              <a:srgbClr val="DADAD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41" name="Freeform 5"/>
            <p:cNvSpPr>
              <a:spLocks/>
            </p:cNvSpPr>
            <p:nvPr/>
          </p:nvSpPr>
          <p:spPr bwMode="auto">
            <a:xfrm>
              <a:off x="1441" y="3119"/>
              <a:ext cx="1405" cy="542"/>
            </a:xfrm>
            <a:custGeom>
              <a:avLst/>
              <a:gdLst>
                <a:gd name="T0" fmla="*/ 0 w 1405"/>
                <a:gd name="T1" fmla="*/ 0 h 542"/>
                <a:gd name="T2" fmla="*/ 638 w 1405"/>
                <a:gd name="T3" fmla="*/ 0 h 542"/>
                <a:gd name="T4" fmla="*/ 1404 w 1405"/>
                <a:gd name="T5" fmla="*/ 541 h 542"/>
                <a:gd name="T6" fmla="*/ 766 w 1405"/>
                <a:gd name="T7" fmla="*/ 541 h 542"/>
                <a:gd name="T8" fmla="*/ 0 w 1405"/>
                <a:gd name="T9" fmla="*/ 0 h 542"/>
              </a:gdLst>
              <a:ahLst/>
              <a:cxnLst>
                <a:cxn ang="0">
                  <a:pos x="T0" y="T1"/>
                </a:cxn>
                <a:cxn ang="0">
                  <a:pos x="T2" y="T3"/>
                </a:cxn>
                <a:cxn ang="0">
                  <a:pos x="T4" y="T5"/>
                </a:cxn>
                <a:cxn ang="0">
                  <a:pos x="T6" y="T7"/>
                </a:cxn>
                <a:cxn ang="0">
                  <a:pos x="T8" y="T9"/>
                </a:cxn>
              </a:cxnLst>
              <a:rect l="0" t="0" r="r" b="b"/>
              <a:pathLst>
                <a:path w="1405" h="542">
                  <a:moveTo>
                    <a:pt x="0" y="0"/>
                  </a:moveTo>
                  <a:lnTo>
                    <a:pt x="638" y="0"/>
                  </a:lnTo>
                  <a:lnTo>
                    <a:pt x="1404" y="541"/>
                  </a:lnTo>
                  <a:lnTo>
                    <a:pt x="766" y="541"/>
                  </a:lnTo>
                  <a:lnTo>
                    <a:pt x="0" y="0"/>
                  </a:lnTo>
                </a:path>
              </a:pathLst>
            </a:custGeom>
            <a:solidFill>
              <a:srgbClr val="91919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42" name="Freeform 6"/>
            <p:cNvSpPr>
              <a:spLocks/>
            </p:cNvSpPr>
            <p:nvPr/>
          </p:nvSpPr>
          <p:spPr bwMode="auto">
            <a:xfrm>
              <a:off x="2087" y="2677"/>
              <a:ext cx="1402" cy="542"/>
            </a:xfrm>
            <a:custGeom>
              <a:avLst/>
              <a:gdLst>
                <a:gd name="T0" fmla="*/ 0 w 1402"/>
                <a:gd name="T1" fmla="*/ 0 h 542"/>
                <a:gd name="T2" fmla="*/ 638 w 1402"/>
                <a:gd name="T3" fmla="*/ 0 h 542"/>
                <a:gd name="T4" fmla="*/ 1401 w 1402"/>
                <a:gd name="T5" fmla="*/ 541 h 542"/>
                <a:gd name="T6" fmla="*/ 766 w 1402"/>
                <a:gd name="T7" fmla="*/ 541 h 542"/>
                <a:gd name="T8" fmla="*/ 0 w 1402"/>
                <a:gd name="T9" fmla="*/ 0 h 542"/>
              </a:gdLst>
              <a:ahLst/>
              <a:cxnLst>
                <a:cxn ang="0">
                  <a:pos x="T0" y="T1"/>
                </a:cxn>
                <a:cxn ang="0">
                  <a:pos x="T2" y="T3"/>
                </a:cxn>
                <a:cxn ang="0">
                  <a:pos x="T4" y="T5"/>
                </a:cxn>
                <a:cxn ang="0">
                  <a:pos x="T6" y="T7"/>
                </a:cxn>
                <a:cxn ang="0">
                  <a:pos x="T8" y="T9"/>
                </a:cxn>
              </a:cxnLst>
              <a:rect l="0" t="0" r="r" b="b"/>
              <a:pathLst>
                <a:path w="1402" h="542">
                  <a:moveTo>
                    <a:pt x="0" y="0"/>
                  </a:moveTo>
                  <a:lnTo>
                    <a:pt x="638" y="0"/>
                  </a:lnTo>
                  <a:lnTo>
                    <a:pt x="1401" y="541"/>
                  </a:lnTo>
                  <a:lnTo>
                    <a:pt x="766" y="541"/>
                  </a:lnTo>
                  <a:lnTo>
                    <a:pt x="0" y="0"/>
                  </a:lnTo>
                </a:path>
              </a:pathLst>
            </a:custGeom>
            <a:solidFill>
              <a:srgbClr val="91919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43" name="Freeform 7"/>
            <p:cNvSpPr>
              <a:spLocks/>
            </p:cNvSpPr>
            <p:nvPr/>
          </p:nvSpPr>
          <p:spPr bwMode="auto">
            <a:xfrm>
              <a:off x="2732" y="2234"/>
              <a:ext cx="1402" cy="541"/>
            </a:xfrm>
            <a:custGeom>
              <a:avLst/>
              <a:gdLst>
                <a:gd name="T0" fmla="*/ 0 w 1402"/>
                <a:gd name="T1" fmla="*/ 0 h 541"/>
                <a:gd name="T2" fmla="*/ 638 w 1402"/>
                <a:gd name="T3" fmla="*/ 0 h 541"/>
                <a:gd name="T4" fmla="*/ 1401 w 1402"/>
                <a:gd name="T5" fmla="*/ 540 h 541"/>
                <a:gd name="T6" fmla="*/ 763 w 1402"/>
                <a:gd name="T7" fmla="*/ 540 h 541"/>
                <a:gd name="T8" fmla="*/ 0 w 1402"/>
                <a:gd name="T9" fmla="*/ 0 h 541"/>
              </a:gdLst>
              <a:ahLst/>
              <a:cxnLst>
                <a:cxn ang="0">
                  <a:pos x="T0" y="T1"/>
                </a:cxn>
                <a:cxn ang="0">
                  <a:pos x="T2" y="T3"/>
                </a:cxn>
                <a:cxn ang="0">
                  <a:pos x="T4" y="T5"/>
                </a:cxn>
                <a:cxn ang="0">
                  <a:pos x="T6" y="T7"/>
                </a:cxn>
                <a:cxn ang="0">
                  <a:pos x="T8" y="T9"/>
                </a:cxn>
              </a:cxnLst>
              <a:rect l="0" t="0" r="r" b="b"/>
              <a:pathLst>
                <a:path w="1402" h="541">
                  <a:moveTo>
                    <a:pt x="0" y="0"/>
                  </a:moveTo>
                  <a:lnTo>
                    <a:pt x="638" y="0"/>
                  </a:lnTo>
                  <a:lnTo>
                    <a:pt x="1401" y="540"/>
                  </a:lnTo>
                  <a:lnTo>
                    <a:pt x="763" y="540"/>
                  </a:lnTo>
                  <a:lnTo>
                    <a:pt x="0" y="0"/>
                  </a:lnTo>
                </a:path>
              </a:pathLst>
            </a:custGeom>
            <a:solidFill>
              <a:srgbClr val="91919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44" name="Freeform 8"/>
            <p:cNvSpPr>
              <a:spLocks/>
            </p:cNvSpPr>
            <p:nvPr/>
          </p:nvSpPr>
          <p:spPr bwMode="auto">
            <a:xfrm>
              <a:off x="3377" y="1790"/>
              <a:ext cx="1402" cy="542"/>
            </a:xfrm>
            <a:custGeom>
              <a:avLst/>
              <a:gdLst>
                <a:gd name="T0" fmla="*/ 0 w 1402"/>
                <a:gd name="T1" fmla="*/ 0 h 542"/>
                <a:gd name="T2" fmla="*/ 635 w 1402"/>
                <a:gd name="T3" fmla="*/ 0 h 542"/>
                <a:gd name="T4" fmla="*/ 1401 w 1402"/>
                <a:gd name="T5" fmla="*/ 541 h 542"/>
                <a:gd name="T6" fmla="*/ 763 w 1402"/>
                <a:gd name="T7" fmla="*/ 541 h 542"/>
                <a:gd name="T8" fmla="*/ 0 w 1402"/>
                <a:gd name="T9" fmla="*/ 0 h 542"/>
              </a:gdLst>
              <a:ahLst/>
              <a:cxnLst>
                <a:cxn ang="0">
                  <a:pos x="T0" y="T1"/>
                </a:cxn>
                <a:cxn ang="0">
                  <a:pos x="T2" y="T3"/>
                </a:cxn>
                <a:cxn ang="0">
                  <a:pos x="T4" y="T5"/>
                </a:cxn>
                <a:cxn ang="0">
                  <a:pos x="T6" y="T7"/>
                </a:cxn>
                <a:cxn ang="0">
                  <a:pos x="T8" y="T9"/>
                </a:cxn>
              </a:cxnLst>
              <a:rect l="0" t="0" r="r" b="b"/>
              <a:pathLst>
                <a:path w="1402" h="542">
                  <a:moveTo>
                    <a:pt x="0" y="0"/>
                  </a:moveTo>
                  <a:lnTo>
                    <a:pt x="635" y="0"/>
                  </a:lnTo>
                  <a:lnTo>
                    <a:pt x="1401" y="541"/>
                  </a:lnTo>
                  <a:lnTo>
                    <a:pt x="763" y="541"/>
                  </a:lnTo>
                  <a:lnTo>
                    <a:pt x="0" y="0"/>
                  </a:lnTo>
                </a:path>
              </a:pathLst>
            </a:custGeom>
            <a:solidFill>
              <a:srgbClr val="91919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45" name="Freeform 9"/>
            <p:cNvSpPr>
              <a:spLocks/>
            </p:cNvSpPr>
            <p:nvPr/>
          </p:nvSpPr>
          <p:spPr bwMode="auto">
            <a:xfrm>
              <a:off x="4020" y="1347"/>
              <a:ext cx="1405" cy="541"/>
            </a:xfrm>
            <a:custGeom>
              <a:avLst/>
              <a:gdLst>
                <a:gd name="T0" fmla="*/ 0 w 1405"/>
                <a:gd name="T1" fmla="*/ 0 h 541"/>
                <a:gd name="T2" fmla="*/ 638 w 1405"/>
                <a:gd name="T3" fmla="*/ 0 h 541"/>
                <a:gd name="T4" fmla="*/ 1404 w 1405"/>
                <a:gd name="T5" fmla="*/ 540 h 541"/>
                <a:gd name="T6" fmla="*/ 766 w 1405"/>
                <a:gd name="T7" fmla="*/ 540 h 541"/>
                <a:gd name="T8" fmla="*/ 0 w 1405"/>
                <a:gd name="T9" fmla="*/ 0 h 541"/>
              </a:gdLst>
              <a:ahLst/>
              <a:cxnLst>
                <a:cxn ang="0">
                  <a:pos x="T0" y="T1"/>
                </a:cxn>
                <a:cxn ang="0">
                  <a:pos x="T2" y="T3"/>
                </a:cxn>
                <a:cxn ang="0">
                  <a:pos x="T4" y="T5"/>
                </a:cxn>
                <a:cxn ang="0">
                  <a:pos x="T6" y="T7"/>
                </a:cxn>
                <a:cxn ang="0">
                  <a:pos x="T8" y="T9"/>
                </a:cxn>
              </a:cxnLst>
              <a:rect l="0" t="0" r="r" b="b"/>
              <a:pathLst>
                <a:path w="1405" h="541">
                  <a:moveTo>
                    <a:pt x="0" y="0"/>
                  </a:moveTo>
                  <a:lnTo>
                    <a:pt x="638" y="0"/>
                  </a:lnTo>
                  <a:lnTo>
                    <a:pt x="1404" y="540"/>
                  </a:lnTo>
                  <a:lnTo>
                    <a:pt x="766" y="540"/>
                  </a:lnTo>
                  <a:lnTo>
                    <a:pt x="0" y="0"/>
                  </a:lnTo>
                </a:path>
              </a:pathLst>
            </a:custGeom>
            <a:solidFill>
              <a:srgbClr val="91919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39947" name="Rectangle 11"/>
          <p:cNvSpPr>
            <a:spLocks noChangeArrowheads="1"/>
          </p:cNvSpPr>
          <p:nvPr/>
        </p:nvSpPr>
        <p:spPr bwMode="auto">
          <a:xfrm>
            <a:off x="3332163" y="6029326"/>
            <a:ext cx="1599798" cy="520655"/>
          </a:xfrm>
          <a:prstGeom prst="rect">
            <a:avLst/>
          </a:pr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outerShdw blurRad="38100" dist="38100" dir="2700000" algn="tl">
                    <a:srgbClr val="000000"/>
                  </a:outerShdw>
                </a:effectLst>
                <a:uLnTx/>
                <a:uFillTx/>
                <a:latin typeface="Arial"/>
                <a:ea typeface="+mn-ea"/>
                <a:cs typeface="+mn-cs"/>
              </a:rPr>
              <a:t>Nominal</a:t>
            </a:r>
          </a:p>
        </p:txBody>
      </p:sp>
      <p:sp>
        <p:nvSpPr>
          <p:cNvPr id="39948" name="Rectangle 12"/>
          <p:cNvSpPr>
            <a:spLocks noChangeArrowheads="1"/>
          </p:cNvSpPr>
          <p:nvPr/>
        </p:nvSpPr>
        <p:spPr bwMode="auto">
          <a:xfrm>
            <a:off x="5541963" y="4505326"/>
            <a:ext cx="1461940" cy="520655"/>
          </a:xfrm>
          <a:prstGeom prst="rect">
            <a:avLst/>
          </a:pr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outerShdw blurRad="38100" dist="38100" dir="2700000" algn="tl">
                    <a:srgbClr val="000000"/>
                  </a:outerShdw>
                </a:effectLst>
                <a:uLnTx/>
                <a:uFillTx/>
                <a:latin typeface="Arial"/>
                <a:ea typeface="+mn-ea"/>
                <a:cs typeface="+mn-cs"/>
              </a:rPr>
              <a:t>Interval</a:t>
            </a:r>
          </a:p>
        </p:txBody>
      </p:sp>
      <p:sp>
        <p:nvSpPr>
          <p:cNvPr id="39949" name="Rectangle 13"/>
          <p:cNvSpPr>
            <a:spLocks noChangeArrowheads="1"/>
          </p:cNvSpPr>
          <p:nvPr/>
        </p:nvSpPr>
        <p:spPr bwMode="auto">
          <a:xfrm>
            <a:off x="6913563" y="3819526"/>
            <a:ext cx="1082028" cy="520655"/>
          </a:xfrm>
          <a:prstGeom prst="rect">
            <a:avLst/>
          </a:pr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outerShdw blurRad="38100" dist="38100" dir="2700000" algn="tl">
                    <a:srgbClr val="000000"/>
                  </a:outerShdw>
                </a:effectLst>
                <a:uLnTx/>
                <a:uFillTx/>
                <a:latin typeface="Arial"/>
                <a:ea typeface="+mn-ea"/>
                <a:cs typeface="+mn-cs"/>
              </a:rPr>
              <a:t>Ratio</a:t>
            </a:r>
          </a:p>
        </p:txBody>
      </p:sp>
      <p:sp>
        <p:nvSpPr>
          <p:cNvPr id="39950" name="Rectangle 14"/>
          <p:cNvSpPr>
            <a:spLocks noChangeArrowheads="1"/>
          </p:cNvSpPr>
          <p:nvPr/>
        </p:nvSpPr>
        <p:spPr bwMode="auto">
          <a:xfrm>
            <a:off x="5014914" y="5936992"/>
            <a:ext cx="4496425" cy="70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99"/>
                </a:solidFill>
                <a:effectLst/>
                <a:uLnTx/>
                <a:uFillTx/>
                <a:latin typeface="Arial"/>
                <a:ea typeface="+mn-ea"/>
                <a:cs typeface="+mn-cs"/>
              </a:rPr>
              <a:t>Uniquely </a:t>
            </a:r>
            <a:r>
              <a:rPr kumimoji="0" lang="en-US" sz="2000" b="1" i="0" u="none" strike="noStrike" kern="1200" cap="none" spc="0" normalizeH="0" baseline="0" noProof="0" dirty="0">
                <a:ln>
                  <a:noFill/>
                </a:ln>
                <a:solidFill>
                  <a:srgbClr val="C00000"/>
                </a:solidFill>
                <a:effectLst/>
                <a:uLnTx/>
                <a:uFillTx/>
                <a:latin typeface="Arial"/>
                <a:ea typeface="+mn-ea"/>
                <a:cs typeface="+mn-cs"/>
              </a:rPr>
              <a:t>classifies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99"/>
                </a:solidFill>
                <a:effectLst/>
                <a:uLnTx/>
                <a:uFillTx/>
                <a:latin typeface="Arial"/>
                <a:ea typeface="+mn-ea"/>
                <a:cs typeface="+mn-cs"/>
              </a:rPr>
              <a:t>Attributes are only named; weakest</a:t>
            </a:r>
          </a:p>
        </p:txBody>
      </p:sp>
      <p:sp>
        <p:nvSpPr>
          <p:cNvPr id="39951" name="Rectangle 15"/>
          <p:cNvSpPr>
            <a:spLocks noChangeArrowheads="1"/>
          </p:cNvSpPr>
          <p:nvPr/>
        </p:nvSpPr>
        <p:spPr bwMode="auto">
          <a:xfrm>
            <a:off x="5891393" y="5085880"/>
            <a:ext cx="3302187" cy="70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99"/>
                </a:solidFill>
                <a:effectLst/>
                <a:uLnTx/>
                <a:uFillTx/>
                <a:latin typeface="Arial"/>
                <a:ea typeface="+mn-ea"/>
                <a:cs typeface="+mn-cs"/>
              </a:rPr>
              <a:t>Preserves </a:t>
            </a:r>
            <a:r>
              <a:rPr kumimoji="0" lang="en-US" sz="2000" b="1" i="0" u="none" strike="noStrike" kern="1200" cap="none" spc="0" normalizeH="0" baseline="0" noProof="0" dirty="0">
                <a:ln>
                  <a:noFill/>
                </a:ln>
                <a:solidFill>
                  <a:srgbClr val="C00000"/>
                </a:solidFill>
                <a:effectLst/>
                <a:uLnTx/>
                <a:uFillTx/>
                <a:latin typeface="Arial"/>
                <a:ea typeface="+mn-ea"/>
                <a:cs typeface="+mn-cs"/>
              </a:rPr>
              <a:t>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99"/>
                </a:solidFill>
                <a:effectLst/>
                <a:uLnTx/>
                <a:uFillTx/>
                <a:latin typeface="Arial"/>
                <a:ea typeface="+mn-ea"/>
                <a:cs typeface="+mn-cs"/>
              </a:rPr>
              <a:t>Attributes can be ordered</a:t>
            </a:r>
          </a:p>
        </p:txBody>
      </p:sp>
      <p:sp>
        <p:nvSpPr>
          <p:cNvPr id="39952" name="Rectangle 16"/>
          <p:cNvSpPr>
            <a:spLocks noChangeArrowheads="1"/>
          </p:cNvSpPr>
          <p:nvPr/>
        </p:nvSpPr>
        <p:spPr bwMode="auto">
          <a:xfrm>
            <a:off x="7010400" y="4477197"/>
            <a:ext cx="2973572" cy="70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99"/>
                </a:solidFill>
                <a:effectLst/>
                <a:uLnTx/>
                <a:uFillTx/>
                <a:latin typeface="Arial"/>
                <a:ea typeface="+mn-ea"/>
                <a:cs typeface="+mn-cs"/>
              </a:rPr>
              <a:t>Equal </a:t>
            </a:r>
            <a:r>
              <a:rPr kumimoji="0" lang="en-US" sz="2000" b="1" i="0" u="none" strike="noStrike" kern="1200" cap="none" spc="0" normalizeH="0" baseline="0" noProof="0" dirty="0">
                <a:ln>
                  <a:noFill/>
                </a:ln>
                <a:solidFill>
                  <a:srgbClr val="C00000"/>
                </a:solidFill>
                <a:effectLst/>
                <a:uLnTx/>
                <a:uFillTx/>
                <a:latin typeface="Arial"/>
                <a:ea typeface="+mn-ea"/>
                <a:cs typeface="+mn-cs"/>
              </a:rPr>
              <a:t>intervals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99"/>
                </a:solidFill>
                <a:effectLst/>
                <a:uLnTx/>
                <a:uFillTx/>
                <a:latin typeface="Arial"/>
                <a:ea typeface="+mn-ea"/>
                <a:cs typeface="+mn-cs"/>
              </a:rPr>
              <a:t>Distance is meaningful</a:t>
            </a:r>
          </a:p>
        </p:txBody>
      </p:sp>
      <p:sp>
        <p:nvSpPr>
          <p:cNvPr id="39953" name="Rectangle 17"/>
          <p:cNvSpPr>
            <a:spLocks noChangeArrowheads="1"/>
          </p:cNvSpPr>
          <p:nvPr/>
        </p:nvSpPr>
        <p:spPr bwMode="auto">
          <a:xfrm>
            <a:off x="7995591" y="3693742"/>
            <a:ext cx="2733378" cy="70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99"/>
                </a:solidFill>
                <a:effectLst/>
                <a:uLnTx/>
                <a:uFillTx/>
                <a:latin typeface="Arial"/>
                <a:ea typeface="+mn-ea"/>
                <a:cs typeface="+mn-cs"/>
              </a:rPr>
              <a:t>Continuum of </a:t>
            </a:r>
            <a:r>
              <a:rPr kumimoji="0" lang="en-US" sz="2000" b="1" i="0" u="none" strike="noStrike" kern="1200" cap="none" spc="0" normalizeH="0" baseline="0" noProof="0" dirty="0">
                <a:ln>
                  <a:noFill/>
                </a:ln>
                <a:solidFill>
                  <a:srgbClr val="C00000"/>
                </a:solidFill>
                <a:effectLst/>
                <a:uLnTx/>
                <a:uFillTx/>
                <a:latin typeface="Arial"/>
                <a:ea typeface="+mn-ea"/>
                <a:cs typeface="+mn-cs"/>
              </a:rPr>
              <a:t>Values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99"/>
                </a:solidFill>
                <a:effectLst/>
                <a:uLnTx/>
                <a:uFillTx/>
                <a:latin typeface="Arial"/>
                <a:ea typeface="+mn-ea"/>
                <a:cs typeface="+mn-cs"/>
              </a:rPr>
              <a:t>Absolute zero</a:t>
            </a:r>
          </a:p>
        </p:txBody>
      </p:sp>
      <p:sp>
        <p:nvSpPr>
          <p:cNvPr id="39999" name="Rectangle 63"/>
          <p:cNvSpPr>
            <a:spLocks noChangeArrowheads="1"/>
          </p:cNvSpPr>
          <p:nvPr/>
        </p:nvSpPr>
        <p:spPr bwMode="auto">
          <a:xfrm>
            <a:off x="4481513" y="5191126"/>
            <a:ext cx="1439498" cy="520655"/>
          </a:xfrm>
          <a:prstGeom prst="rect">
            <a:avLst/>
          </a:prstGeom>
          <a:solidFill>
            <a:schemeClr val="bg1"/>
          </a:solidFill>
          <a:ln>
            <a:noFill/>
          </a:ln>
          <a:effectLst>
            <a:prstShdw prst="shdw17" dist="17961" dir="2700000">
              <a:schemeClr val="bg1">
                <a:gamma/>
                <a:shade val="60000"/>
                <a:invGamma/>
              </a:schemeClr>
            </a:prst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outerShdw blurRad="38100" dist="38100" dir="2700000" algn="tl">
                    <a:srgbClr val="000000"/>
                  </a:outerShdw>
                </a:effectLst>
                <a:uLnTx/>
                <a:uFillTx/>
                <a:latin typeface="Arial"/>
                <a:ea typeface="+mn-ea"/>
                <a:cs typeface="+mn-cs"/>
              </a:rPr>
              <a:t>Ordinal</a:t>
            </a:r>
          </a:p>
        </p:txBody>
      </p:sp>
      <p:sp>
        <p:nvSpPr>
          <p:cNvPr id="2" name="Footer Placeholder 1"/>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3958123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2311400" y="1079501"/>
            <a:ext cx="7683500" cy="1384300"/>
          </a:xfrm>
        </p:spPr>
        <p:txBody>
          <a:bodyPr numCol="1"/>
          <a:lstStyle/>
          <a:p>
            <a:pPr>
              <a:lnSpc>
                <a:spcPct val="80000"/>
              </a:lnSpc>
              <a:buNone/>
            </a:pPr>
            <a:endParaRPr lang="en-GB" sz="2400" dirty="0">
              <a:latin typeface="+mj-lt"/>
            </a:endParaRPr>
          </a:p>
          <a:p>
            <a:pPr>
              <a:lnSpc>
                <a:spcPct val="80000"/>
              </a:lnSpc>
              <a:buNone/>
            </a:pPr>
            <a:endParaRPr lang="en-GB" sz="2400" dirty="0">
              <a:latin typeface="+mj-lt"/>
            </a:endParaRPr>
          </a:p>
        </p:txBody>
      </p:sp>
      <p:sp>
        <p:nvSpPr>
          <p:cNvPr id="10" name="Rectangle 2"/>
          <p:cNvSpPr>
            <a:spLocks noGrp="1" noChangeArrowheads="1"/>
          </p:cNvSpPr>
          <p:nvPr>
            <p:ph type="title"/>
          </p:nvPr>
        </p:nvSpPr>
        <p:spPr>
          <a:xfrm>
            <a:off x="2940172" y="152400"/>
            <a:ext cx="6860474" cy="685800"/>
          </a:xfrm>
        </p:spPr>
        <p:txBody>
          <a:bodyPr>
            <a:noAutofit/>
          </a:bodyPr>
          <a:lstStyle/>
          <a:p>
            <a:r>
              <a:rPr lang="en-GB" sz="4000" b="1" dirty="0">
                <a:solidFill>
                  <a:srgbClr val="FF0000"/>
                </a:solidFill>
                <a:cs typeface="Times New Roman" pitchFamily="18" charset="0"/>
              </a:rPr>
              <a:t>Data Variables</a:t>
            </a:r>
            <a:endParaRPr lang="en-GB" sz="4000" b="1" dirty="0">
              <a:solidFill>
                <a:srgbClr val="FF0000"/>
              </a:solidFill>
              <a:latin typeface="Arial Rounded MT Bold" pitchFamily="34" charset="0"/>
              <a:cs typeface="Times New Roman" pitchFamily="18" charset="0"/>
            </a:endParaRPr>
          </a:p>
        </p:txBody>
      </p:sp>
      <p:graphicFrame>
        <p:nvGraphicFramePr>
          <p:cNvPr id="8" name="Diagram 7"/>
          <p:cNvGraphicFramePr/>
          <p:nvPr/>
        </p:nvGraphicFramePr>
        <p:xfrm>
          <a:off x="1833634" y="668916"/>
          <a:ext cx="8639033" cy="4914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1618" name="Picture 2" descr="http://teamxtremebeastmode.com/wp-content/uploads/2012/09/measuring-tap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3471" y="4572000"/>
            <a:ext cx="926848" cy="970254"/>
          </a:xfrm>
          <a:prstGeom prst="rect">
            <a:avLst/>
          </a:prstGeom>
          <a:noFill/>
          <a:extLst>
            <a:ext uri="{909E8E84-426E-40DD-AFC4-6F175D3DCCD1}">
              <a14:hiddenFill xmlns:a14="http://schemas.microsoft.com/office/drawing/2010/main">
                <a:solidFill>
                  <a:srgbClr val="FFFFFF"/>
                </a:solidFill>
              </a14:hiddenFill>
            </a:ext>
          </a:extLst>
        </p:spPr>
      </p:pic>
      <p:pic>
        <p:nvPicPr>
          <p:cNvPr id="111622" name="Picture 6" descr="http://www.plasticjungle.com/blog/wp-content/uploads/2012/02/podiu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5601" y="4419600"/>
            <a:ext cx="1491761" cy="1215798"/>
          </a:xfrm>
          <a:prstGeom prst="rect">
            <a:avLst/>
          </a:prstGeom>
          <a:noFill/>
          <a:extLst>
            <a:ext uri="{909E8E84-426E-40DD-AFC4-6F175D3DCCD1}">
              <a14:hiddenFill xmlns:a14="http://schemas.microsoft.com/office/drawing/2010/main">
                <a:solidFill>
                  <a:srgbClr val="FFFFFF"/>
                </a:solidFill>
              </a14:hiddenFill>
            </a:ext>
          </a:extLst>
        </p:spPr>
      </p:pic>
      <p:pic>
        <p:nvPicPr>
          <p:cNvPr id="111624" name="Picture 8" descr="http://albaceteguia.com/wp-content/group-of-children-clip-art-free-699.gif"/>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38339"/>
          <a:stretch/>
        </p:blipFill>
        <p:spPr bwMode="auto">
          <a:xfrm>
            <a:off x="3878034" y="4605991"/>
            <a:ext cx="2332266" cy="843017"/>
          </a:xfrm>
          <a:prstGeom prst="rect">
            <a:avLst/>
          </a:prstGeom>
          <a:noFill/>
          <a:extLst>
            <a:ext uri="{909E8E84-426E-40DD-AFC4-6F175D3DCCD1}">
              <a14:hiddenFill xmlns:a14="http://schemas.microsoft.com/office/drawing/2010/main">
                <a:solidFill>
                  <a:srgbClr val="FFFFFF"/>
                </a:solidFill>
              </a14:hiddenFill>
            </a:ext>
          </a:extLst>
        </p:spPr>
      </p:pic>
      <p:pic>
        <p:nvPicPr>
          <p:cNvPr id="111626" name="Picture 10" descr="http://www.onlinepetcart.com.au/images/Cat_and_Dog.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09265" y="4518952"/>
            <a:ext cx="1276350" cy="1119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581472"/>
            <a:ext cx="12192000" cy="1323439"/>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Continuous variables can take any value within a range and are the most common, e.g. body weight, height, income, etc.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Discrete variables can only take whole numbers, such as number of students in class, number of new patients </a:t>
            </a: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184684116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74638"/>
            <a:ext cx="11062079" cy="380455"/>
          </a:xfrm>
          <a:solidFill>
            <a:schemeClr val="bg1"/>
          </a:solidFill>
        </p:spPr>
        <p:txBody>
          <a:bodyPr/>
          <a:lstStyle/>
          <a:p>
            <a:r>
              <a:rPr lang="en-US" dirty="0">
                <a:solidFill>
                  <a:srgbClr val="FF0000"/>
                </a:solidFill>
              </a:rPr>
              <a:t>Categorical, Discrete and Continuous variables</a:t>
            </a:r>
          </a:p>
        </p:txBody>
      </p:sp>
      <p:sp>
        <p:nvSpPr>
          <p:cNvPr id="4" name="Footer Placeholder 3"/>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Rectangle 5"/>
          <p:cNvSpPr/>
          <p:nvPr/>
        </p:nvSpPr>
        <p:spPr>
          <a:xfrm>
            <a:off x="177421" y="762545"/>
            <a:ext cx="12014579"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A </a:t>
            </a:r>
            <a:r>
              <a:rPr kumimoji="0" lang="en-US" sz="2400" b="1" i="0" u="none" strike="noStrike" kern="1200" cap="none" spc="0" normalizeH="0" baseline="0" noProof="0" dirty="0">
                <a:ln>
                  <a:noFill/>
                </a:ln>
                <a:solidFill>
                  <a:srgbClr val="000000"/>
                </a:solidFill>
                <a:effectLst/>
                <a:uLnTx/>
                <a:uFillTx/>
                <a:latin typeface="Arial"/>
                <a:ea typeface="+mn-ea"/>
                <a:cs typeface="+mn-cs"/>
              </a:rPr>
              <a:t>discrete variable</a:t>
            </a:r>
            <a:r>
              <a:rPr kumimoji="0" lang="en-US" sz="2400" b="0" i="0" u="none" strike="noStrike" kern="1200" cap="none" spc="0" normalizeH="0" baseline="0" noProof="0" dirty="0">
                <a:ln>
                  <a:noFill/>
                </a:ln>
                <a:solidFill>
                  <a:srgbClr val="000000"/>
                </a:solidFill>
                <a:effectLst/>
                <a:uLnTx/>
                <a:uFillTx/>
                <a:latin typeface="Arial"/>
                <a:ea typeface="+mn-ea"/>
                <a:cs typeface="+mn-cs"/>
              </a:rPr>
              <a:t> is a variable whose value is obtained by counting.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a:ln>
                  <a:noFill/>
                </a:ln>
                <a:solidFill>
                  <a:srgbClr val="000000"/>
                </a:solidFill>
                <a:effectLst/>
                <a:uLnTx/>
                <a:uFillTx/>
                <a:latin typeface="Arial"/>
                <a:ea typeface="+mn-ea"/>
                <a:cs typeface="+mn-cs"/>
              </a:rPr>
              <a:t>Examples</a:t>
            </a:r>
            <a:r>
              <a:rPr kumimoji="0" lang="en-US" sz="2400" b="0" i="0" u="none" strike="noStrike" kern="1200" cap="none" spc="0" normalizeH="0" baseline="0" noProof="0" dirty="0">
                <a:ln>
                  <a:noFill/>
                </a:ln>
                <a:solidFill>
                  <a:srgbClr val="000000"/>
                </a:solidFill>
                <a:effectLst/>
                <a:uLnTx/>
                <a:uFillTx/>
                <a:latin typeface="Arial"/>
                <a:ea typeface="+mn-ea"/>
                <a:cs typeface="+mn-cs"/>
              </a:rPr>
              <a:t>:     number of students present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number of red marbles in a jar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number of heads when flipping three coins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students’ grade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A </a:t>
            </a:r>
            <a:r>
              <a:rPr kumimoji="0" lang="en-US" sz="2400" b="1" i="0" u="none" strike="noStrike" kern="1200" cap="none" spc="0" normalizeH="0" baseline="0" noProof="0" dirty="0">
                <a:ln>
                  <a:noFill/>
                </a:ln>
                <a:solidFill>
                  <a:srgbClr val="000000"/>
                </a:solidFill>
                <a:effectLst/>
                <a:uLnTx/>
                <a:uFillTx/>
                <a:latin typeface="Arial"/>
                <a:ea typeface="+mn-ea"/>
                <a:cs typeface="+mn-cs"/>
              </a:rPr>
              <a:t>continuous variable </a:t>
            </a:r>
            <a:r>
              <a:rPr kumimoji="0" lang="en-US" sz="2400" b="0" i="0" u="none" strike="noStrike" kern="1200" cap="none" spc="0" normalizeH="0" baseline="0" noProof="0" dirty="0">
                <a:ln>
                  <a:noFill/>
                </a:ln>
                <a:solidFill>
                  <a:srgbClr val="000000"/>
                </a:solidFill>
                <a:effectLst/>
                <a:uLnTx/>
                <a:uFillTx/>
                <a:latin typeface="Arial"/>
                <a:ea typeface="+mn-ea"/>
                <a:cs typeface="+mn-cs"/>
              </a:rPr>
              <a:t>is a variable whose value is obtained by measuring.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a:ln>
                  <a:noFill/>
                </a:ln>
                <a:solidFill>
                  <a:srgbClr val="000000"/>
                </a:solidFill>
                <a:effectLst/>
                <a:uLnTx/>
                <a:uFillTx/>
                <a:latin typeface="Arial"/>
                <a:ea typeface="+mn-ea"/>
                <a:cs typeface="+mn-cs"/>
              </a:rPr>
              <a:t>Examples</a:t>
            </a:r>
            <a:r>
              <a:rPr kumimoji="0" lang="en-US" sz="2400" b="0" i="0" u="none" strike="noStrike" kern="1200" cap="none" spc="0" normalizeH="0" baseline="0" noProof="0" dirty="0">
                <a:ln>
                  <a:noFill/>
                </a:ln>
                <a:solidFill>
                  <a:srgbClr val="000000"/>
                </a:solidFill>
                <a:effectLst/>
                <a:uLnTx/>
                <a:uFillTx/>
                <a:latin typeface="Arial"/>
                <a:ea typeface="+mn-ea"/>
                <a:cs typeface="+mn-cs"/>
              </a:rPr>
              <a:t>:     height of students in class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weight of students in class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time it takes to get to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distance traveled between classes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Categorical variables </a:t>
            </a:r>
            <a:r>
              <a:rPr kumimoji="0" lang="en-US" sz="2400" b="0" i="0" u="none" strike="noStrike" kern="1200" cap="none" spc="0" normalizeH="0" baseline="0" noProof="0" dirty="0">
                <a:ln>
                  <a:noFill/>
                </a:ln>
                <a:solidFill>
                  <a:srgbClr val="000000"/>
                </a:solidFill>
                <a:effectLst/>
                <a:uLnTx/>
                <a:uFillTx/>
                <a:latin typeface="Arial"/>
                <a:ea typeface="+mn-ea"/>
                <a:cs typeface="+mn-cs"/>
              </a:rPr>
              <a:t>contain a finite number of categories or distinct groups. Categorical data might not have a logical order.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For </a:t>
            </a:r>
            <a:r>
              <a:rPr kumimoji="0" lang="en-US" sz="2400" b="0" i="0" u="none" strike="noStrike" kern="1200" cap="none" spc="0" normalizeH="0" baseline="0" noProof="0">
                <a:ln>
                  <a:noFill/>
                </a:ln>
                <a:solidFill>
                  <a:srgbClr val="000000"/>
                </a:solidFill>
                <a:effectLst/>
                <a:uLnTx/>
                <a:uFillTx/>
                <a:latin typeface="Arial"/>
                <a:ea typeface="+mn-ea"/>
                <a:cs typeface="+mn-cs"/>
              </a:rPr>
              <a:t>example: </a:t>
            </a:r>
            <a:r>
              <a:rPr kumimoji="0" lang="en-US" sz="2400" b="0" i="0" u="none" strike="noStrike" kern="1200" cap="none" spc="0" normalizeH="0" baseline="0" noProof="0" dirty="0">
                <a:ln>
                  <a:noFill/>
                </a:ln>
                <a:solidFill>
                  <a:srgbClr val="000000"/>
                </a:solidFill>
                <a:effectLst/>
                <a:uLnTx/>
                <a:uFillTx/>
                <a:latin typeface="Arial"/>
                <a:ea typeface="+mn-ea"/>
                <a:cs typeface="+mn-cs"/>
              </a:rPr>
              <a:t>predictors include gender, material type, and payment method.</a:t>
            </a:r>
          </a:p>
        </p:txBody>
      </p:sp>
    </p:spTree>
    <p:extLst>
      <p:ext uri="{BB962C8B-B14F-4D97-AF65-F5344CB8AC3E}">
        <p14:creationId xmlns:p14="http://schemas.microsoft.com/office/powerpoint/2010/main" val="1520798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66CCDE6-6086-4623-9169-9BF63A211F3B}"/>
              </a:ext>
            </a:extLst>
          </p:cNvPr>
          <p:cNvSpPr>
            <a:spLocks noGrp="1"/>
          </p:cNvSpPr>
          <p:nvPr>
            <p:ph type="title"/>
          </p:nvPr>
        </p:nvSpPr>
        <p:spPr>
          <a:xfrm>
            <a:off x="5669737" y="2525486"/>
            <a:ext cx="2448103" cy="1032339"/>
          </a:xfrm>
        </p:spPr>
        <p:txBody>
          <a:bodyPr/>
          <a:lstStyle/>
          <a:p>
            <a:r>
              <a:rPr lang="en-US" dirty="0"/>
              <a:t>Thank You</a:t>
            </a:r>
          </a:p>
        </p:txBody>
      </p:sp>
    </p:spTree>
    <p:extLst>
      <p:ext uri="{BB962C8B-B14F-4D97-AF65-F5344CB8AC3E}">
        <p14:creationId xmlns:p14="http://schemas.microsoft.com/office/powerpoint/2010/main" val="3616238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itle 1"/>
          <p:cNvSpPr>
            <a:spLocks noGrp="1"/>
          </p:cNvSpPr>
          <p:nvPr>
            <p:ph type="title"/>
          </p:nvPr>
        </p:nvSpPr>
        <p:spPr>
          <a:xfrm>
            <a:off x="2009775" y="274638"/>
            <a:ext cx="7042150" cy="563562"/>
          </a:xfrm>
        </p:spPr>
        <p:txBody>
          <a:bodyPr/>
          <a:lstStyle/>
          <a:p>
            <a:pPr eaLnBrk="1" hangingPunct="1"/>
            <a:r>
              <a:rPr lang="en-MY" sz="3300" b="1" dirty="0">
                <a:solidFill>
                  <a:srgbClr val="FF0000"/>
                </a:solidFill>
                <a:latin typeface="Arial" charset="0"/>
                <a:cs typeface="Arial" charset="0"/>
              </a:rPr>
              <a:t>Nominal Scale</a:t>
            </a:r>
          </a:p>
        </p:txBody>
      </p:sp>
      <p:sp>
        <p:nvSpPr>
          <p:cNvPr id="8195" name="Content Placeholder 2"/>
          <p:cNvSpPr>
            <a:spLocks noGrp="1"/>
          </p:cNvSpPr>
          <p:nvPr>
            <p:ph idx="1"/>
          </p:nvPr>
        </p:nvSpPr>
        <p:spPr>
          <a:xfrm>
            <a:off x="0" y="838201"/>
            <a:ext cx="6843252" cy="4906964"/>
          </a:xfrm>
        </p:spPr>
        <p:txBody>
          <a:bodyPr/>
          <a:lstStyle/>
          <a:p>
            <a:pPr marL="441325" indent="-441325"/>
            <a:r>
              <a:rPr lang="en-MY" sz="2600" dirty="0">
                <a:latin typeface="Arial" charset="0"/>
                <a:cs typeface="Arial" charset="0"/>
              </a:rPr>
              <a:t>Consists of </a:t>
            </a:r>
            <a:r>
              <a:rPr lang="en-MY" sz="2600" i="1" dirty="0">
                <a:solidFill>
                  <a:srgbClr val="FF0000"/>
                </a:solidFill>
                <a:latin typeface="Arial" charset="0"/>
                <a:cs typeface="Arial" charset="0"/>
              </a:rPr>
              <a:t>categorizing items into groups</a:t>
            </a:r>
          </a:p>
          <a:p>
            <a:pPr marL="441325" indent="-441325"/>
            <a:r>
              <a:rPr lang="en-MY" sz="2600" dirty="0">
                <a:latin typeface="Arial" charset="0"/>
                <a:cs typeface="Arial" charset="0"/>
              </a:rPr>
              <a:t>It is used to indicate categories</a:t>
            </a:r>
          </a:p>
          <a:p>
            <a:pPr marL="441325" indent="-441325"/>
            <a:r>
              <a:rPr lang="en-MY" sz="2600" dirty="0">
                <a:latin typeface="Arial" charset="0"/>
                <a:cs typeface="Arial" charset="0"/>
              </a:rPr>
              <a:t>Numbers are only used as labels</a:t>
            </a:r>
          </a:p>
          <a:p>
            <a:pPr marL="441325" indent="-441325"/>
            <a:r>
              <a:rPr lang="en-MY" sz="2600" dirty="0">
                <a:latin typeface="Arial" charset="0"/>
                <a:cs typeface="Arial" charset="0"/>
              </a:rPr>
              <a:t>It has no numerical significance</a:t>
            </a:r>
          </a:p>
          <a:p>
            <a:pPr marL="441325" indent="-441325"/>
            <a:r>
              <a:rPr lang="en-MY" sz="2600" dirty="0">
                <a:latin typeface="Arial" charset="0"/>
                <a:cs typeface="Arial" charset="0"/>
              </a:rPr>
              <a:t>It does not represent any order or distance. </a:t>
            </a:r>
          </a:p>
          <a:p>
            <a:pPr marL="441325" indent="-441325"/>
            <a:r>
              <a:rPr lang="en-MY" sz="2600" dirty="0">
                <a:latin typeface="Arial" charset="0"/>
                <a:cs typeface="Arial" charset="0"/>
              </a:rPr>
              <a:t>Example of nominal scale:</a:t>
            </a:r>
          </a:p>
        </p:txBody>
      </p:sp>
      <p:graphicFrame>
        <p:nvGraphicFramePr>
          <p:cNvPr id="5" name="Group 26"/>
          <p:cNvGraphicFramePr>
            <a:graphicFrameLocks noGrp="1"/>
          </p:cNvGraphicFramePr>
          <p:nvPr/>
        </p:nvGraphicFramePr>
        <p:xfrm>
          <a:off x="766916" y="4100052"/>
          <a:ext cx="5778346" cy="1613777"/>
        </p:xfrm>
        <a:graphic>
          <a:graphicData uri="http://schemas.openxmlformats.org/drawingml/2006/table">
            <a:tbl>
              <a:tblPr/>
              <a:tblGrid>
                <a:gridCol w="2975722">
                  <a:extLst>
                    <a:ext uri="{9D8B030D-6E8A-4147-A177-3AD203B41FA5}">
                      <a16:colId xmlns:a16="http://schemas.microsoft.com/office/drawing/2014/main" val="20000"/>
                    </a:ext>
                  </a:extLst>
                </a:gridCol>
                <a:gridCol w="2802624">
                  <a:extLst>
                    <a:ext uri="{9D8B030D-6E8A-4147-A177-3AD203B41FA5}">
                      <a16:colId xmlns:a16="http://schemas.microsoft.com/office/drawing/2014/main" val="20001"/>
                    </a:ext>
                  </a:extLst>
                </a:gridCol>
              </a:tblGrid>
              <a:tr h="5004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MY" sz="2400" b="1" i="0" u="none" strike="noStrike" cap="none" normalizeH="0" baseline="0" dirty="0">
                          <a:ln>
                            <a:noFill/>
                          </a:ln>
                          <a:solidFill>
                            <a:srgbClr val="FF0000"/>
                          </a:solidFill>
                          <a:effectLst/>
                          <a:latin typeface="Arial" charset="0"/>
                          <a:cs typeface="Arial" charset="0"/>
                        </a:rPr>
                        <a:t>Gender</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MY" sz="2400" b="1" i="0" u="none" strike="noStrike" cap="none" normalizeH="0" baseline="0" dirty="0">
                          <a:ln>
                            <a:noFill/>
                          </a:ln>
                          <a:solidFill>
                            <a:srgbClr val="FF0000"/>
                          </a:solidFill>
                          <a:effectLst/>
                          <a:latin typeface="Arial" charset="0"/>
                          <a:cs typeface="Arial" charset="0"/>
                        </a:rPr>
                        <a:t>Code</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002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MY" sz="2000" b="0" i="0" u="none" strike="noStrike" cap="none" normalizeH="0" baseline="0" dirty="0">
                          <a:ln>
                            <a:noFill/>
                          </a:ln>
                          <a:solidFill>
                            <a:schemeClr val="tx1"/>
                          </a:solidFill>
                          <a:effectLst/>
                          <a:latin typeface="Arial" charset="0"/>
                          <a:cs typeface="Arial" charset="0"/>
                        </a:rPr>
                        <a:t>Male</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EB4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MY" sz="2000" b="0" i="0" u="none" strike="noStrike" cap="none" normalizeH="0" baseline="0" dirty="0">
                          <a:ln>
                            <a:noFill/>
                          </a:ln>
                          <a:solidFill>
                            <a:schemeClr val="tx1"/>
                          </a:solidFill>
                          <a:effectLst/>
                          <a:latin typeface="Arial" charset="0"/>
                          <a:cs typeface="Arial" charset="0"/>
                        </a:rPr>
                        <a:t>1</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EB4E3"/>
                    </a:solidFill>
                  </a:tcPr>
                </a:tc>
                <a:extLst>
                  <a:ext uri="{0D108BD9-81ED-4DB2-BD59-A6C34878D82A}">
                    <a16:rowId xmlns:a16="http://schemas.microsoft.com/office/drawing/2014/main" val="10001"/>
                  </a:ext>
                </a:extLst>
              </a:tr>
              <a:tr h="6131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MY" sz="2000" b="0" i="0" u="none" strike="noStrike" cap="none" normalizeH="0" baseline="0">
                          <a:ln>
                            <a:noFill/>
                          </a:ln>
                          <a:solidFill>
                            <a:schemeClr val="tx1"/>
                          </a:solidFill>
                          <a:effectLst/>
                          <a:latin typeface="Arial" charset="0"/>
                          <a:cs typeface="Arial" charset="0"/>
                        </a:rPr>
                        <a:t>Female</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MY" sz="2000" b="0" i="0" u="none" strike="noStrike" cap="none" normalizeH="0" baseline="0" dirty="0">
                          <a:ln>
                            <a:noFill/>
                          </a:ln>
                          <a:solidFill>
                            <a:schemeClr val="tx1"/>
                          </a:solidFill>
                          <a:effectLst/>
                          <a:latin typeface="Arial" charset="0"/>
                          <a:cs typeface="Arial" charset="0"/>
                        </a:rPr>
                        <a:t>2</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DEE8"/>
                    </a:solidFill>
                  </a:tcPr>
                </a:tc>
                <a:extLst>
                  <a:ext uri="{0D108BD9-81ED-4DB2-BD59-A6C34878D82A}">
                    <a16:rowId xmlns:a16="http://schemas.microsoft.com/office/drawing/2014/main" val="10002"/>
                  </a:ext>
                </a:extLst>
              </a:tr>
            </a:tbl>
          </a:graphicData>
        </a:graphic>
      </p:graphicFrame>
      <p:sp>
        <p:nvSpPr>
          <p:cNvPr id="2" name="Rectangle 1"/>
          <p:cNvSpPr/>
          <p:nvPr/>
        </p:nvSpPr>
        <p:spPr>
          <a:xfrm>
            <a:off x="0" y="5715001"/>
            <a:ext cx="6986588" cy="1200329"/>
          </a:xfrm>
          <a:prstGeom prst="rect">
            <a:avLst/>
          </a:prstGeom>
          <a:solidFill>
            <a:schemeClr val="bg1">
              <a:lumMod val="95000"/>
            </a:schemeClr>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A nominal scale assigns a value to an object for identification or classification purposes only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Zikmund</a:t>
            </a:r>
          </a:p>
        </p:txBody>
      </p:sp>
      <p:pic>
        <p:nvPicPr>
          <p:cNvPr id="3" name="Picture 2">
            <a:extLst>
              <a:ext uri="{FF2B5EF4-FFF2-40B4-BE49-F238E27FC236}">
                <a16:creationId xmlns:a16="http://schemas.microsoft.com/office/drawing/2014/main" id="{097554C4-DA8E-4B7A-B502-BBC0D9FDDCE4}"/>
              </a:ext>
            </a:extLst>
          </p:cNvPr>
          <p:cNvPicPr>
            <a:picLocks noChangeAspect="1"/>
          </p:cNvPicPr>
          <p:nvPr/>
        </p:nvPicPr>
        <p:blipFill>
          <a:blip r:embed="rId2"/>
          <a:stretch>
            <a:fillRect/>
          </a:stretch>
        </p:blipFill>
        <p:spPr>
          <a:xfrm>
            <a:off x="6843252" y="1144171"/>
            <a:ext cx="5247148" cy="5713829"/>
          </a:xfrm>
          <a:prstGeom prst="rect">
            <a:avLst/>
          </a:prstGeom>
          <a:ln>
            <a:solidFill>
              <a:schemeClr val="accent1"/>
            </a:solidFill>
          </a:ln>
        </p:spPr>
      </p:pic>
    </p:spTree>
    <p:extLst>
      <p:ext uri="{BB962C8B-B14F-4D97-AF65-F5344CB8AC3E}">
        <p14:creationId xmlns:p14="http://schemas.microsoft.com/office/powerpoint/2010/main" val="2384197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81200" y="15922"/>
            <a:ext cx="7042150" cy="715962"/>
          </a:xfrm>
        </p:spPr>
        <p:txBody>
          <a:bodyPr/>
          <a:lstStyle/>
          <a:p>
            <a:r>
              <a:rPr lang="en-US" sz="4000" b="1" dirty="0">
                <a:solidFill>
                  <a:srgbClr val="FF0000"/>
                </a:solidFill>
              </a:rPr>
              <a:t>Ordinal Scale</a:t>
            </a:r>
          </a:p>
        </p:txBody>
      </p:sp>
      <p:sp>
        <p:nvSpPr>
          <p:cNvPr id="14339" name="Rectangle 3"/>
          <p:cNvSpPr>
            <a:spLocks noGrp="1" noChangeAspect="1" noChangeArrowheads="1"/>
          </p:cNvSpPr>
          <p:nvPr>
            <p:ph idx="1"/>
          </p:nvPr>
        </p:nvSpPr>
        <p:spPr>
          <a:xfrm>
            <a:off x="0" y="630836"/>
            <a:ext cx="6519864" cy="4699552"/>
          </a:xfrm>
          <a:solidFill>
            <a:schemeClr val="bg1"/>
          </a:solidFill>
          <a:ln>
            <a:solidFill>
              <a:schemeClr val="accent1"/>
            </a:solidFill>
          </a:ln>
        </p:spPr>
        <p:txBody>
          <a:bodyPr/>
          <a:lstStyle/>
          <a:p>
            <a:pPr algn="l" rtl="0">
              <a:lnSpc>
                <a:spcPct val="80000"/>
              </a:lnSpc>
            </a:pPr>
            <a:r>
              <a:rPr lang="en-US" sz="2800" b="1" dirty="0"/>
              <a:t>Ordinal scale</a:t>
            </a:r>
            <a:r>
              <a:rPr lang="en-US" sz="2800" dirty="0"/>
              <a:t>: rank-orders categories in some meaningful way. </a:t>
            </a:r>
          </a:p>
          <a:p>
            <a:pPr algn="l" rtl="0">
              <a:lnSpc>
                <a:spcPct val="80000"/>
              </a:lnSpc>
            </a:pPr>
            <a:endParaRPr lang="en-US" sz="2400" dirty="0"/>
          </a:p>
          <a:p>
            <a:pPr algn="l" rtl="0">
              <a:lnSpc>
                <a:spcPct val="80000"/>
              </a:lnSpc>
            </a:pPr>
            <a:r>
              <a:rPr lang="en-GB" sz="2400" dirty="0">
                <a:solidFill>
                  <a:srgbClr val="002060"/>
                </a:solidFill>
              </a:rPr>
              <a:t>What is the highest level of education you have completed?</a:t>
            </a:r>
            <a:endParaRPr lang="en-GB" sz="2400" dirty="0">
              <a:solidFill>
                <a:srgbClr val="002060"/>
              </a:solidFill>
              <a:sym typeface="Symbol" pitchFamily="18" charset="2"/>
            </a:endParaRPr>
          </a:p>
          <a:p>
            <a:pPr lvl="1">
              <a:lnSpc>
                <a:spcPct val="80000"/>
              </a:lnSpc>
              <a:buFont typeface="Wingdings" pitchFamily="2" charset="2"/>
              <a:buNone/>
            </a:pPr>
            <a:r>
              <a:rPr lang="en-GB" sz="2000" dirty="0">
                <a:solidFill>
                  <a:srgbClr val="002060"/>
                </a:solidFill>
              </a:rPr>
              <a:t>	O 	Less than High School </a:t>
            </a:r>
          </a:p>
          <a:p>
            <a:pPr lvl="1">
              <a:lnSpc>
                <a:spcPct val="80000"/>
              </a:lnSpc>
              <a:buFont typeface="Wingdings" pitchFamily="2" charset="2"/>
              <a:buNone/>
            </a:pPr>
            <a:r>
              <a:rPr lang="en-GB" sz="2000" dirty="0">
                <a:solidFill>
                  <a:srgbClr val="002060"/>
                </a:solidFill>
              </a:rPr>
              <a:t>	O	High School/GED Equivalent </a:t>
            </a:r>
          </a:p>
          <a:p>
            <a:pPr lvl="1">
              <a:lnSpc>
                <a:spcPct val="80000"/>
              </a:lnSpc>
              <a:buFont typeface="Wingdings" pitchFamily="2" charset="2"/>
              <a:buNone/>
            </a:pPr>
            <a:r>
              <a:rPr lang="en-GB" sz="2000" dirty="0">
                <a:solidFill>
                  <a:srgbClr val="002060"/>
                </a:solidFill>
              </a:rPr>
              <a:t>	O	College Degree </a:t>
            </a:r>
          </a:p>
          <a:p>
            <a:pPr lvl="1">
              <a:lnSpc>
                <a:spcPct val="80000"/>
              </a:lnSpc>
              <a:buFont typeface="Wingdings" pitchFamily="2" charset="2"/>
              <a:buNone/>
            </a:pPr>
            <a:r>
              <a:rPr lang="en-GB" sz="2000" dirty="0">
                <a:solidFill>
                  <a:srgbClr val="002060"/>
                </a:solidFill>
              </a:rPr>
              <a:t>	O	Masters Degree </a:t>
            </a:r>
          </a:p>
          <a:p>
            <a:pPr lvl="1">
              <a:lnSpc>
                <a:spcPct val="80000"/>
              </a:lnSpc>
              <a:buFont typeface="Wingdings" pitchFamily="2" charset="2"/>
              <a:buNone/>
            </a:pPr>
            <a:r>
              <a:rPr lang="en-GB" sz="2000" dirty="0">
                <a:solidFill>
                  <a:srgbClr val="002060"/>
                </a:solidFill>
              </a:rPr>
              <a:t>	O	Doctoral Degree </a:t>
            </a:r>
            <a:endParaRPr lang="en-US" sz="2000" dirty="0">
              <a:solidFill>
                <a:srgbClr val="002060"/>
              </a:solidFill>
            </a:endParaRPr>
          </a:p>
        </p:txBody>
      </p:sp>
      <p:sp>
        <p:nvSpPr>
          <p:cNvPr id="2" name="Rectangle 1"/>
          <p:cNvSpPr/>
          <p:nvPr/>
        </p:nvSpPr>
        <p:spPr>
          <a:xfrm>
            <a:off x="192473" y="4193738"/>
            <a:ext cx="5287191" cy="923330"/>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Even though differences in the ranking of objects/persons are clearly known, we do not know their magnitude.</a:t>
            </a:r>
          </a:p>
        </p:txBody>
      </p:sp>
      <p:cxnSp>
        <p:nvCxnSpPr>
          <p:cNvPr id="4" name="Straight Arrow Connector 3"/>
          <p:cNvCxnSpPr>
            <a:cxnSpLocks/>
          </p:cNvCxnSpPr>
          <p:nvPr/>
        </p:nvCxnSpPr>
        <p:spPr bwMode="auto">
          <a:xfrm flipH="1" flipV="1">
            <a:off x="3114675" y="3657600"/>
            <a:ext cx="157164" cy="536139"/>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5" name="Rectangle 4"/>
          <p:cNvSpPr/>
          <p:nvPr/>
        </p:nvSpPr>
        <p:spPr>
          <a:xfrm>
            <a:off x="0" y="5330388"/>
            <a:ext cx="5672138" cy="1292662"/>
          </a:xfrm>
          <a:prstGeom prst="rect">
            <a:avLst/>
          </a:prstGeom>
          <a:solidFill>
            <a:schemeClr val="bg1"/>
          </a:solidFill>
          <a:ln>
            <a:solidFill>
              <a:srgbClr val="FFC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mn-cs"/>
              </a:rPr>
              <a:t>Ordinal scales allow things to be arranged in order based on how much of some concept they possess.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0C0"/>
                </a:solidFill>
                <a:effectLst/>
                <a:uLnTx/>
                <a:uFillTx/>
                <a:latin typeface="Arial"/>
                <a:ea typeface="+mn-ea"/>
                <a:cs typeface="+mn-cs"/>
              </a:rPr>
              <a:t>Zikmund</a:t>
            </a:r>
            <a:endParaRPr kumimoji="0" lang="en-US" sz="1800" b="1" i="0" u="none" strike="noStrike" kern="1200" cap="none" spc="0" normalizeH="0" baseline="0" noProof="0" dirty="0">
              <a:ln>
                <a:noFill/>
              </a:ln>
              <a:solidFill>
                <a:srgbClr val="0070C0"/>
              </a:solidFill>
              <a:effectLst/>
              <a:uLnTx/>
              <a:uFillTx/>
              <a:latin typeface="Arial"/>
              <a:ea typeface="+mn-ea"/>
              <a:cs typeface="+mn-cs"/>
            </a:endParaRP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9" name="Picture 8">
            <a:extLst>
              <a:ext uri="{FF2B5EF4-FFF2-40B4-BE49-F238E27FC236}">
                <a16:creationId xmlns:a16="http://schemas.microsoft.com/office/drawing/2014/main" id="{C3F3B400-02D7-45F0-A462-4D58596C96E8}"/>
              </a:ext>
            </a:extLst>
          </p:cNvPr>
          <p:cNvPicPr>
            <a:picLocks noChangeAspect="1"/>
          </p:cNvPicPr>
          <p:nvPr/>
        </p:nvPicPr>
        <p:blipFill>
          <a:blip r:embed="rId2"/>
          <a:stretch>
            <a:fillRect/>
          </a:stretch>
        </p:blipFill>
        <p:spPr>
          <a:xfrm>
            <a:off x="6519862" y="630836"/>
            <a:ext cx="5672138" cy="5992214"/>
          </a:xfrm>
          <a:prstGeom prst="rect">
            <a:avLst/>
          </a:prstGeom>
          <a:ln>
            <a:solidFill>
              <a:schemeClr val="accent1"/>
            </a:solidFill>
          </a:ln>
        </p:spPr>
      </p:pic>
    </p:spTree>
    <p:extLst>
      <p:ext uri="{BB962C8B-B14F-4D97-AF65-F5344CB8AC3E}">
        <p14:creationId xmlns:p14="http://schemas.microsoft.com/office/powerpoint/2010/main" val="68551002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4294967295"/>
          </p:nvPr>
        </p:nvSpPr>
        <p:spPr>
          <a:xfrm>
            <a:off x="8566150" y="6243638"/>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r" rtl="1" eaLnBrk="0" fontAlgn="base" hangingPunct="0">
              <a:spcBef>
                <a:spcPct val="0"/>
              </a:spcBef>
              <a:spcAft>
                <a:spcPct val="0"/>
              </a:spcAft>
              <a:defRPr>
                <a:solidFill>
                  <a:schemeClr val="tx1"/>
                </a:solidFill>
                <a:latin typeface="Tahoma" pitchFamily="34" charset="0"/>
                <a:cs typeface="Arial" charset="0"/>
              </a:defRPr>
            </a:lvl6pPr>
            <a:lvl7pPr marL="2971800" indent="-228600" algn="r" rtl="1" eaLnBrk="0" fontAlgn="base" hangingPunct="0">
              <a:spcBef>
                <a:spcPct val="0"/>
              </a:spcBef>
              <a:spcAft>
                <a:spcPct val="0"/>
              </a:spcAft>
              <a:defRPr>
                <a:solidFill>
                  <a:schemeClr val="tx1"/>
                </a:solidFill>
                <a:latin typeface="Tahoma" pitchFamily="34" charset="0"/>
                <a:cs typeface="Arial" charset="0"/>
              </a:defRPr>
            </a:lvl7pPr>
            <a:lvl8pPr marL="3429000" indent="-228600" algn="r" rtl="1" eaLnBrk="0" fontAlgn="base" hangingPunct="0">
              <a:spcBef>
                <a:spcPct val="0"/>
              </a:spcBef>
              <a:spcAft>
                <a:spcPct val="0"/>
              </a:spcAft>
              <a:defRPr>
                <a:solidFill>
                  <a:schemeClr val="tx1"/>
                </a:solidFill>
                <a:latin typeface="Tahoma" pitchFamily="34" charset="0"/>
                <a:cs typeface="Arial" charset="0"/>
              </a:defRPr>
            </a:lvl8pPr>
            <a:lvl9pPr marL="3886200" indent="-228600" algn="r" rtl="1" eaLnBrk="0" fontAlgn="base" hangingPunct="0">
              <a:spcBef>
                <a:spcPct val="0"/>
              </a:spcBef>
              <a:spcAft>
                <a:spcPct val="0"/>
              </a:spcAft>
              <a:defRPr>
                <a:solidFill>
                  <a:schemeClr val="tx1"/>
                </a:solidFill>
                <a:latin typeface="Tahoma" pitchFamily="34"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E54B272-14BF-4D20-A893-3A2AB1A43EAE}" type="slidenum">
              <a:rPr kumimoji="0" lang="ar-SA" sz="1800" b="0" i="0" u="none" strike="noStrike" kern="1200" cap="none" spc="0" normalizeH="0" baseline="0" noProof="0">
                <a:ln>
                  <a:noFill/>
                </a:ln>
                <a:solidFill>
                  <a:srgbClr val="000000"/>
                </a:solidFill>
                <a:effectLst/>
                <a:uLnTx/>
                <a:uFillTx/>
                <a:latin typeface="Tahoma" pitchFamily="34" charset="0"/>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srgbClr val="000000"/>
              </a:solidFill>
              <a:effectLst/>
              <a:uLnTx/>
              <a:uFillTx/>
              <a:latin typeface="Tahoma" pitchFamily="34" charset="0"/>
              <a:ea typeface="+mn-ea"/>
              <a:cs typeface="Arial" charset="0"/>
            </a:endParaRPr>
          </a:p>
        </p:txBody>
      </p:sp>
      <p:sp>
        <p:nvSpPr>
          <p:cNvPr id="3" name="Rectangle 2"/>
          <p:cNvSpPr txBox="1">
            <a:spLocks noChangeArrowheads="1"/>
          </p:cNvSpPr>
          <p:nvPr/>
        </p:nvSpPr>
        <p:spPr>
          <a:xfrm>
            <a:off x="2678113" y="4087"/>
            <a:ext cx="7793037" cy="315773"/>
          </a:xfrm>
          <a:prstGeom prst="rect">
            <a:avLst/>
          </a:prstGeo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0000"/>
                </a:solidFill>
                <a:effectLst/>
                <a:uLnTx/>
                <a:uFillTx/>
                <a:latin typeface="Arial"/>
                <a:ea typeface="+mn-ea"/>
                <a:cs typeface="+mn-cs"/>
              </a:rPr>
              <a:t>Interval Scale</a:t>
            </a:r>
          </a:p>
        </p:txBody>
      </p:sp>
      <p:sp>
        <p:nvSpPr>
          <p:cNvPr id="4" name="Rectangle 3"/>
          <p:cNvSpPr txBox="1">
            <a:spLocks noChangeAspect="1" noChangeArrowheads="1"/>
          </p:cNvSpPr>
          <p:nvPr/>
        </p:nvSpPr>
        <p:spPr>
          <a:xfrm>
            <a:off x="0" y="629241"/>
            <a:ext cx="8187509" cy="4723450"/>
          </a:xfrm>
          <a:prstGeom prst="rect">
            <a:avLst/>
          </a:prstGeom>
          <a:solidFill>
            <a:schemeClr val="bg1"/>
          </a:solidFill>
          <a:ln>
            <a:solidFill>
              <a:schemeClr val="accent1"/>
            </a:solidFill>
          </a:ln>
        </p:spPr>
        <p:txBody>
          <a:bodyPr/>
          <a:lstStyle/>
          <a:p>
            <a:pPr marL="0" marR="0" lvl="0" indent="0" algn="l" defTabSz="914400" rtl="0" eaLnBrk="0" fontAlgn="auto" latinLnBrk="0" hangingPunct="0">
              <a:lnSpc>
                <a:spcPct val="100000"/>
              </a:lnSpc>
              <a:spcBef>
                <a:spcPct val="20000"/>
              </a:spcBef>
              <a:spcAft>
                <a:spcPts val="0"/>
              </a:spcAft>
              <a:buClr>
                <a:srgbClr val="99CC00"/>
              </a:buClr>
              <a:buSzPct val="60000"/>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To measure the distance between any two points on the scale. Numerical distances between intervals</a:t>
            </a:r>
          </a:p>
          <a:p>
            <a:pPr marL="342900" marR="0" lvl="0" indent="-342900" algn="l" defTabSz="914400" rtl="0" eaLnBrk="0" fontAlgn="auto" latinLnBrk="0" hangingPunct="0">
              <a:lnSpc>
                <a:spcPct val="100000"/>
              </a:lnSpc>
              <a:spcBef>
                <a:spcPct val="20000"/>
              </a:spcBef>
              <a:spcAft>
                <a:spcPts val="0"/>
              </a:spcAft>
              <a:buClr>
                <a:srgbClr val="99CC00"/>
              </a:buClr>
              <a:buSzPct val="60000"/>
              <a:buFont typeface="Wingdings" pitchFamily="2" charset="2"/>
              <a:buChar char="n"/>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Has measurements where the difference between values is meaningful</a:t>
            </a:r>
          </a:p>
          <a:p>
            <a:pPr marL="342900" marR="0" lvl="0" indent="-342900" algn="l" defTabSz="914400" rtl="0" eaLnBrk="0" fontAlgn="auto" latinLnBrk="0" hangingPunct="0">
              <a:lnSpc>
                <a:spcPct val="100000"/>
              </a:lnSpc>
              <a:spcBef>
                <a:spcPct val="20000"/>
              </a:spcBef>
              <a:spcAft>
                <a:spcPts val="0"/>
              </a:spcAft>
              <a:buClr>
                <a:srgbClr val="99CC00"/>
              </a:buClr>
              <a:buSzPct val="60000"/>
              <a:buFont typeface="Wingdings" pitchFamily="2" charset="2"/>
              <a:buChar char="n"/>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The differences between points on the scale are measurable and exactly equal. </a:t>
            </a:r>
          </a:p>
          <a:p>
            <a:pPr marL="0" marR="0" lvl="0" indent="0" algn="l" defTabSz="914400" rtl="0" eaLnBrk="0" fontAlgn="auto" latinLnBrk="0" hangingPunct="0">
              <a:lnSpc>
                <a:spcPct val="100000"/>
              </a:lnSpc>
              <a:spcBef>
                <a:spcPct val="20000"/>
              </a:spcBef>
              <a:spcAft>
                <a:spcPts val="0"/>
              </a:spcAft>
              <a:buClr>
                <a:srgbClr val="99CC00"/>
              </a:buClr>
              <a:buSzPct val="60000"/>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EG: The difference between a 110 degrees F and 100 degrees F is the same difference as between 70 degrees F and 80 degrees F.</a:t>
            </a:r>
          </a:p>
          <a:p>
            <a:pPr marL="342900" marR="0" lvl="0" indent="-342900" algn="l" defTabSz="914400" rtl="0" eaLnBrk="0" fontAlgn="auto" latinLnBrk="0" hangingPunct="0">
              <a:lnSpc>
                <a:spcPct val="100000"/>
              </a:lnSpc>
              <a:spcBef>
                <a:spcPct val="20000"/>
              </a:spcBef>
              <a:spcAft>
                <a:spcPts val="0"/>
              </a:spcAft>
              <a:buClr>
                <a:srgbClr val="99CC00"/>
              </a:buClr>
              <a:buSzPct val="60000"/>
              <a:buFont typeface="Wingdings" pitchFamily="2" charset="2"/>
              <a:buChar char="n"/>
              <a:tabLst/>
              <a:defRPr/>
            </a:pPr>
            <a:endParaRPr kumimoji="0" lang="en-US" sz="3200" b="0" i="0" u="none" strike="noStrike" kern="0" cap="none" spc="0" normalizeH="0" baseline="0" noProof="0" dirty="0">
              <a:ln>
                <a:noFill/>
              </a:ln>
              <a:solidFill>
                <a:srgbClr val="FF0000"/>
              </a:solidFill>
              <a:effectLst/>
              <a:uLnTx/>
              <a:uFillTx/>
              <a:latin typeface="Arial"/>
              <a:ea typeface="+mn-ea"/>
              <a:cs typeface="+mn-cs"/>
            </a:endParaRPr>
          </a:p>
          <a:p>
            <a:pPr marL="342900" marR="0" lvl="0" indent="-342900" algn="l" defTabSz="914400" rtl="0" eaLnBrk="0" fontAlgn="auto" latinLnBrk="0" hangingPunct="0">
              <a:lnSpc>
                <a:spcPct val="100000"/>
              </a:lnSpc>
              <a:spcBef>
                <a:spcPct val="20000"/>
              </a:spcBef>
              <a:spcAft>
                <a:spcPts val="0"/>
              </a:spcAft>
              <a:buClr>
                <a:srgbClr val="99CC00"/>
              </a:buClr>
              <a:buSzPct val="60000"/>
              <a:buFont typeface="Wingdings" pitchFamily="2" charset="2"/>
              <a:buChar char="n"/>
              <a:tabLst/>
              <a:defRPr/>
            </a:pPr>
            <a:r>
              <a:rPr kumimoji="0" lang="en-US" sz="3200" b="0" i="0" u="none" strike="noStrike" kern="0" cap="none" spc="0" normalizeH="0" baseline="0" noProof="0" dirty="0">
                <a:ln>
                  <a:noFill/>
                </a:ln>
                <a:solidFill>
                  <a:srgbClr val="FF0000"/>
                </a:solidFill>
                <a:effectLst/>
                <a:uLnTx/>
                <a:uFillTx/>
                <a:latin typeface="Arial"/>
                <a:ea typeface="+mn-ea"/>
                <a:cs typeface="+mn-cs"/>
              </a:rPr>
              <a:t> </a:t>
            </a:r>
          </a:p>
        </p:txBody>
      </p:sp>
      <p:sp>
        <p:nvSpPr>
          <p:cNvPr id="20485" name="Slide Number Placeholder 4"/>
          <p:cNvSpPr txBox="1">
            <a:spLocks/>
          </p:cNvSpPr>
          <p:nvPr/>
        </p:nvSpPr>
        <p:spPr bwMode="auto">
          <a:xfrm>
            <a:off x="5181600" y="624363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r" rtl="1" eaLnBrk="0" fontAlgn="base" hangingPunct="0">
              <a:spcBef>
                <a:spcPct val="0"/>
              </a:spcBef>
              <a:spcAft>
                <a:spcPct val="0"/>
              </a:spcAft>
              <a:defRPr>
                <a:solidFill>
                  <a:schemeClr val="tx1"/>
                </a:solidFill>
                <a:latin typeface="Tahoma" pitchFamily="34" charset="0"/>
                <a:cs typeface="Arial" charset="0"/>
              </a:defRPr>
            </a:lvl6pPr>
            <a:lvl7pPr marL="2971800" indent="-228600" algn="r" rtl="1" eaLnBrk="0" fontAlgn="base" hangingPunct="0">
              <a:spcBef>
                <a:spcPct val="0"/>
              </a:spcBef>
              <a:spcAft>
                <a:spcPct val="0"/>
              </a:spcAft>
              <a:defRPr>
                <a:solidFill>
                  <a:schemeClr val="tx1"/>
                </a:solidFill>
                <a:latin typeface="Tahoma" pitchFamily="34" charset="0"/>
                <a:cs typeface="Arial" charset="0"/>
              </a:defRPr>
            </a:lvl7pPr>
            <a:lvl8pPr marL="3429000" indent="-228600" algn="r" rtl="1" eaLnBrk="0" fontAlgn="base" hangingPunct="0">
              <a:spcBef>
                <a:spcPct val="0"/>
              </a:spcBef>
              <a:spcAft>
                <a:spcPct val="0"/>
              </a:spcAft>
              <a:defRPr>
                <a:solidFill>
                  <a:schemeClr val="tx1"/>
                </a:solidFill>
                <a:latin typeface="Tahoma" pitchFamily="34" charset="0"/>
                <a:cs typeface="Arial" charset="0"/>
              </a:defRPr>
            </a:lvl8pPr>
            <a:lvl9pPr marL="3886200" indent="-228600" algn="r" rtl="1" eaLnBrk="0" fontAlgn="base" hangingPunct="0">
              <a:spcBef>
                <a:spcPct val="0"/>
              </a:spcBef>
              <a:spcAft>
                <a:spcPct val="0"/>
              </a:spcAft>
              <a:defRPr>
                <a:solidFill>
                  <a:schemeClr val="tx1"/>
                </a:solidFill>
                <a:latin typeface="Tahoma"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Tahoma" pitchFamily="34" charset="0"/>
              <a:ea typeface="+mn-ea"/>
              <a:cs typeface="Arial" charset="0"/>
            </a:endParaRPr>
          </a:p>
        </p:txBody>
      </p:sp>
      <p:sp>
        <p:nvSpPr>
          <p:cNvPr id="2" name="Rectangle 1"/>
          <p:cNvSpPr/>
          <p:nvPr/>
        </p:nvSpPr>
        <p:spPr>
          <a:xfrm>
            <a:off x="143691" y="5422721"/>
            <a:ext cx="11913326" cy="1200329"/>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Scales that have both nominal and ordinal properties, but that also capture information about differences in quantities of a concept from one observation to the next. No true zero </a:t>
            </a:r>
            <a:r>
              <a:rPr kumimoji="0" lang="en-US" sz="2000" b="1" i="0" u="none" strike="noStrike" kern="1200" cap="none" spc="0" normalizeH="0" baseline="0" noProof="0" dirty="0">
                <a:ln>
                  <a:noFill/>
                </a:ln>
                <a:solidFill>
                  <a:srgbClr val="FF0000"/>
                </a:solidFill>
                <a:effectLst/>
                <a:uLnTx/>
                <a:uFillTx/>
                <a:latin typeface="Arial"/>
                <a:ea typeface="+mn-ea"/>
                <a:cs typeface="+mn-cs"/>
              </a:rPr>
              <a:t>Zikmund</a:t>
            </a:r>
          </a:p>
        </p:txBody>
      </p:sp>
      <p:sp>
        <p:nvSpPr>
          <p:cNvPr id="5" name="Footer Placeholder 4"/>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Rectangle 5">
            <a:extLst>
              <a:ext uri="{FF2B5EF4-FFF2-40B4-BE49-F238E27FC236}">
                <a16:creationId xmlns:a16="http://schemas.microsoft.com/office/drawing/2014/main" id="{9A27BDED-CE24-4FB5-B74A-2A2299849A01}"/>
              </a:ext>
            </a:extLst>
          </p:cNvPr>
          <p:cNvSpPr/>
          <p:nvPr/>
        </p:nvSpPr>
        <p:spPr>
          <a:xfrm>
            <a:off x="8331200" y="1093512"/>
            <a:ext cx="3490867" cy="3416320"/>
          </a:xfrm>
          <a:prstGeom prst="rect">
            <a:avLst/>
          </a:prstGeom>
          <a:solidFill>
            <a:schemeClr val="bg2">
              <a:lumMod val="40000"/>
              <a:lumOff val="60000"/>
            </a:schemeClr>
          </a:solidFill>
          <a:ln>
            <a:solidFill>
              <a:schemeClr val="accent1"/>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inherit"/>
                <a:ea typeface="+mn-ea"/>
                <a:cs typeface="+mn-cs"/>
              </a:rPr>
              <a:t>Examples</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Open Sans"/>
                <a:ea typeface="+mn-ea"/>
                <a:cs typeface="+mn-cs"/>
              </a:rPr>
              <a:t>Temperature, in degrees Fahrenheit</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Open Sans"/>
                <a:ea typeface="+mn-ea"/>
                <a:cs typeface="+mn-cs"/>
              </a:rPr>
              <a:t>IQ test (intelligence scale).</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Open Sans"/>
                <a:ea typeface="+mn-ea"/>
                <a:cs typeface="+mn-cs"/>
              </a:rPr>
              <a:t>Voltage e.g. 110 and 120 volts (AC); 220 and 240 volts (A</a:t>
            </a:r>
            <a:r>
              <a:rPr kumimoji="0" lang="en-US" sz="1800" b="0" i="0" u="none" strike="noStrike" kern="1200" cap="none" spc="0" normalizeH="0" baseline="0" noProof="0" dirty="0">
                <a:ln>
                  <a:noFill/>
                </a:ln>
                <a:solidFill>
                  <a:srgbClr val="000000"/>
                </a:solidFill>
                <a:effectLst/>
                <a:uLnTx/>
                <a:uFillTx/>
                <a:latin typeface="Open Sans"/>
                <a:ea typeface="+mn-ea"/>
                <a:cs typeface="+mn-cs"/>
              </a:rPr>
              <a:t>C) and etc.</a:t>
            </a:r>
          </a:p>
        </p:txBody>
      </p:sp>
    </p:spTree>
    <p:extLst>
      <p:ext uri="{BB962C8B-B14F-4D97-AF65-F5344CB8AC3E}">
        <p14:creationId xmlns:p14="http://schemas.microsoft.com/office/powerpoint/2010/main" val="3468830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C1997D1-6A37-4AC0-9380-086A4EDC195B}"/>
              </a:ext>
            </a:extLst>
          </p:cNvPr>
          <p:cNvSpPr>
            <a:spLocks noGrp="1"/>
          </p:cNvSpPr>
          <p:nvPr>
            <p:ph type="title"/>
          </p:nvPr>
        </p:nvSpPr>
        <p:spPr>
          <a:xfrm>
            <a:off x="647700" y="274638"/>
            <a:ext cx="9389533" cy="1143000"/>
          </a:xfrm>
        </p:spPr>
        <p:txBody>
          <a:bodyPr/>
          <a:lstStyle/>
          <a:p>
            <a:r>
              <a:rPr lang="en-US" dirty="0"/>
              <a:t>Interval scale</a:t>
            </a:r>
          </a:p>
        </p:txBody>
      </p:sp>
      <p:pic>
        <p:nvPicPr>
          <p:cNvPr id="3" name="Picture 2">
            <a:extLst>
              <a:ext uri="{FF2B5EF4-FFF2-40B4-BE49-F238E27FC236}">
                <a16:creationId xmlns:a16="http://schemas.microsoft.com/office/drawing/2014/main" id="{1B3E1806-532E-4080-81C8-15880BE6E0DB}"/>
              </a:ext>
            </a:extLst>
          </p:cNvPr>
          <p:cNvPicPr>
            <a:picLocks noChangeAspect="1"/>
          </p:cNvPicPr>
          <p:nvPr/>
        </p:nvPicPr>
        <p:blipFill>
          <a:blip r:embed="rId2"/>
          <a:stretch>
            <a:fillRect/>
          </a:stretch>
        </p:blipFill>
        <p:spPr>
          <a:xfrm>
            <a:off x="649817" y="1200150"/>
            <a:ext cx="10594446" cy="5422900"/>
          </a:xfrm>
          <a:prstGeom prst="rect">
            <a:avLst/>
          </a:prstGeom>
          <a:noFill/>
        </p:spPr>
      </p:pic>
      <p:sp>
        <p:nvSpPr>
          <p:cNvPr id="2" name="Footer Placeholder 1">
            <a:extLst>
              <a:ext uri="{FF2B5EF4-FFF2-40B4-BE49-F238E27FC236}">
                <a16:creationId xmlns:a16="http://schemas.microsoft.com/office/drawing/2014/main" id="{5A288B01-1348-493E-B856-EDBB15746781}"/>
              </a:ext>
            </a:extLst>
          </p:cNvPr>
          <p:cNvSpPr>
            <a:spLocks noGrp="1"/>
          </p:cNvSpPr>
          <p:nvPr>
            <p:ph type="ftr" sz="quarter" idx="10"/>
          </p:nvPr>
        </p:nvSpPr>
        <p:spPr>
          <a:xfrm>
            <a:off x="8331200" y="6623050"/>
            <a:ext cx="3860800" cy="234950"/>
          </a:xfrm>
        </p:spPr>
        <p:txBody>
          <a:bodyPr wrap="square"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1922990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131946" y="30480"/>
            <a:ext cx="7042150" cy="883920"/>
          </a:xfrm>
        </p:spPr>
        <p:txBody>
          <a:bodyPr/>
          <a:lstStyle/>
          <a:p>
            <a:r>
              <a:rPr lang="en-US" b="1" dirty="0">
                <a:solidFill>
                  <a:srgbClr val="FF0000"/>
                </a:solidFill>
              </a:rPr>
              <a:t>Ratio Scale</a:t>
            </a:r>
          </a:p>
        </p:txBody>
      </p:sp>
      <p:sp>
        <p:nvSpPr>
          <p:cNvPr id="27651" name="Rectangle 3"/>
          <p:cNvSpPr>
            <a:spLocks noGrp="1" noChangeAspect="1" noChangeArrowheads="1"/>
          </p:cNvSpPr>
          <p:nvPr>
            <p:ph idx="1"/>
          </p:nvPr>
        </p:nvSpPr>
        <p:spPr>
          <a:xfrm>
            <a:off x="0" y="685800"/>
            <a:ext cx="6657976" cy="5110480"/>
          </a:xfrm>
          <a:solidFill>
            <a:schemeClr val="bg1"/>
          </a:solidFill>
        </p:spPr>
        <p:txBody>
          <a:bodyPr/>
          <a:lstStyle/>
          <a:p>
            <a:pPr marL="0" indent="0">
              <a:buNone/>
            </a:pPr>
            <a:r>
              <a:rPr lang="en-US" sz="2800" dirty="0"/>
              <a:t>Represent </a:t>
            </a:r>
            <a:r>
              <a:rPr lang="en-US" sz="2800" b="1" dirty="0"/>
              <a:t>absolute quantities</a:t>
            </a:r>
          </a:p>
          <a:p>
            <a:pPr marL="0" indent="0">
              <a:buNone/>
            </a:pPr>
            <a:r>
              <a:rPr lang="en-US" sz="2800" dirty="0"/>
              <a:t>Has an absolute (in contrast to an arbitrary) zero point, which is a meaningful measurement point. </a:t>
            </a:r>
          </a:p>
          <a:p>
            <a:pPr>
              <a:buFont typeface="Wingdings" pitchFamily="2" charset="2"/>
              <a:buNone/>
            </a:pPr>
            <a:r>
              <a:rPr lang="en-GB" dirty="0"/>
              <a:t>	</a:t>
            </a:r>
            <a:r>
              <a:rPr lang="en-US" sz="2800" dirty="0" err="1">
                <a:solidFill>
                  <a:srgbClr val="0070C0"/>
                </a:solidFill>
              </a:rPr>
              <a:t>Eg</a:t>
            </a:r>
            <a:r>
              <a:rPr lang="en-US" sz="2800" dirty="0">
                <a:solidFill>
                  <a:srgbClr val="0070C0"/>
                </a:solidFill>
              </a:rPr>
              <a:t>: Sales volume, income in dollars,</a:t>
            </a:r>
          </a:p>
          <a:p>
            <a:pPr>
              <a:buFont typeface="Wingdings" pitchFamily="2" charset="2"/>
              <a:buNone/>
            </a:pPr>
            <a:r>
              <a:rPr lang="en-US" sz="2800" dirty="0">
                <a:solidFill>
                  <a:srgbClr val="0070C0"/>
                </a:solidFill>
              </a:rPr>
              <a:t> length, area or volume, height, weight</a:t>
            </a:r>
          </a:p>
          <a:p>
            <a:pPr>
              <a:buFont typeface="Wingdings" pitchFamily="2" charset="2"/>
              <a:buNone/>
            </a:pPr>
            <a:endParaRPr lang="en-US" dirty="0">
              <a:solidFill>
                <a:srgbClr val="0070C0"/>
              </a:solidFill>
            </a:endParaRPr>
          </a:p>
        </p:txBody>
      </p:sp>
      <p:sp>
        <p:nvSpPr>
          <p:cNvPr id="2" name="Rectangle 1"/>
          <p:cNvSpPr/>
          <p:nvPr/>
        </p:nvSpPr>
        <p:spPr>
          <a:xfrm>
            <a:off x="1861782" y="3890910"/>
            <a:ext cx="3048000" cy="1384995"/>
          </a:xfrm>
          <a:prstGeom prst="rect">
            <a:avLst/>
          </a:prstGeom>
          <a:ln>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a:ea typeface="+mn-ea"/>
                <a:cs typeface="+mn-cs"/>
              </a:rPr>
              <a:t>Test scores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a:ea typeface="+mn-ea"/>
                <a:cs typeface="+mn-cs"/>
              </a:rPr>
              <a:t>Income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a:ea typeface="+mn-ea"/>
                <a:cs typeface="+mn-cs"/>
              </a:rPr>
              <a:t>Height</a:t>
            </a:r>
          </a:p>
        </p:txBody>
      </p:sp>
      <p:sp>
        <p:nvSpPr>
          <p:cNvPr id="3" name="Rectangle 2"/>
          <p:cNvSpPr/>
          <p:nvPr/>
        </p:nvSpPr>
        <p:spPr>
          <a:xfrm>
            <a:off x="19050" y="5486985"/>
            <a:ext cx="6267449" cy="1323439"/>
          </a:xfrm>
          <a:prstGeom prst="rect">
            <a:avLst/>
          </a:prstGeom>
          <a:solidFill>
            <a:schemeClr val="bg1"/>
          </a:solidFill>
          <a:ln>
            <a:solidFill>
              <a:srgbClr val="FFC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mn-cs"/>
              </a:rPr>
              <a:t>Ratio scales represent the highest form of measurement in that they have all the properties of interval scales with the additional attribute of representing absolute quantities. </a:t>
            </a:r>
            <a:r>
              <a:rPr kumimoji="0" lang="en-US" sz="2000" b="1" i="1" u="none" strike="noStrike" kern="1200" cap="none" spc="0" normalizeH="0" baseline="0" noProof="0" dirty="0">
                <a:ln>
                  <a:noFill/>
                </a:ln>
                <a:solidFill>
                  <a:srgbClr val="0070C0"/>
                </a:solidFill>
                <a:effectLst/>
                <a:uLnTx/>
                <a:uFillTx/>
                <a:latin typeface="Arial"/>
                <a:ea typeface="+mn-ea"/>
                <a:cs typeface="+mn-cs"/>
              </a:rPr>
              <a:t>Zikmund</a:t>
            </a:r>
          </a:p>
        </p:txBody>
      </p:sp>
      <p:sp>
        <p:nvSpPr>
          <p:cNvPr id="4" name="Footer Placeholder 3"/>
          <p:cNvSpPr>
            <a:spLocks noGrp="1"/>
          </p:cNvSpPr>
          <p:nvPr>
            <p:ph type="ftr" sz="quarter" idx="10"/>
          </p:nvPr>
        </p:nvSpPr>
        <p:spPr>
          <a:xfrm>
            <a:off x="7729182" y="6501130"/>
            <a:ext cx="2895600" cy="2349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5" name="TextBox 4"/>
          <p:cNvSpPr txBox="1"/>
          <p:nvPr/>
        </p:nvSpPr>
        <p:spPr>
          <a:xfrm>
            <a:off x="3874531" y="4559023"/>
            <a:ext cx="16218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Weight</a:t>
            </a:r>
          </a:p>
        </p:txBody>
      </p:sp>
      <p:pic>
        <p:nvPicPr>
          <p:cNvPr id="6" name="Picture 5">
            <a:extLst>
              <a:ext uri="{FF2B5EF4-FFF2-40B4-BE49-F238E27FC236}">
                <a16:creationId xmlns:a16="http://schemas.microsoft.com/office/drawing/2014/main" id="{47AA8F64-B648-4B1D-B418-98FF5ED8F33C}"/>
              </a:ext>
            </a:extLst>
          </p:cNvPr>
          <p:cNvPicPr>
            <a:picLocks noChangeAspect="1"/>
          </p:cNvPicPr>
          <p:nvPr/>
        </p:nvPicPr>
        <p:blipFill>
          <a:blip r:embed="rId2"/>
          <a:stretch>
            <a:fillRect/>
          </a:stretch>
        </p:blipFill>
        <p:spPr>
          <a:xfrm>
            <a:off x="6286500" y="685800"/>
            <a:ext cx="5886450" cy="6050279"/>
          </a:xfrm>
          <a:prstGeom prst="rect">
            <a:avLst/>
          </a:prstGeom>
          <a:ln>
            <a:solidFill>
              <a:schemeClr val="accent1"/>
            </a:solidFill>
          </a:ln>
        </p:spPr>
      </p:pic>
    </p:spTree>
    <p:extLst>
      <p:ext uri="{BB962C8B-B14F-4D97-AF65-F5344CB8AC3E}">
        <p14:creationId xmlns:p14="http://schemas.microsoft.com/office/powerpoint/2010/main" val="1053693891"/>
      </p:ext>
    </p:extLst>
  </p:cSld>
  <p:clrMapOvr>
    <a:masterClrMapping/>
  </p:clrMapOvr>
  <p:transition/>
</p:sld>
</file>

<file path=ppt/theme/theme1.xml><?xml version="1.0" encoding="utf-8"?>
<a:theme xmlns:a="http://schemas.openxmlformats.org/drawingml/2006/main" name="Office Theme">
  <a:themeElements>
    <a:clrScheme name="Retro 1">
      <a:dk1>
        <a:sysClr val="windowText" lastClr="000000"/>
      </a:dk1>
      <a:lt1>
        <a:sysClr val="window" lastClr="FFFFFF"/>
      </a:lt1>
      <a:dk2>
        <a:srgbClr val="446777"/>
      </a:dk2>
      <a:lt2>
        <a:srgbClr val="E7E6E6"/>
      </a:lt2>
      <a:accent1>
        <a:srgbClr val="7B2C3F"/>
      </a:accent1>
      <a:accent2>
        <a:srgbClr val="93623F"/>
      </a:accent2>
      <a:accent3>
        <a:srgbClr val="DC9427"/>
      </a:accent3>
      <a:accent4>
        <a:srgbClr val="696371"/>
      </a:accent4>
      <a:accent5>
        <a:srgbClr val="EEC7B9"/>
      </a:accent5>
      <a:accent6>
        <a:srgbClr val="C5E0CF"/>
      </a:accent6>
      <a:hlink>
        <a:srgbClr val="FFC000"/>
      </a:hlink>
      <a:folHlink>
        <a:srgbClr val="FFC000"/>
      </a:folHlink>
    </a:clrScheme>
    <a:fontScheme name="Custom 4">
      <a:majorFont>
        <a:latin typeface="Rockwell Extra Bol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1292542_win32_fixed.potx" id="{2B636416-54E8-4E16-AB0B-F5AA070CFAB6}" vid="{7616B98B-7AA4-4FDC-BC10-3C21D4B13815}"/>
    </a:ext>
  </a:extLst>
</a:theme>
</file>

<file path=ppt/theme/theme2.xml><?xml version="1.0" encoding="utf-8"?>
<a:theme xmlns:a="http://schemas.openxmlformats.org/drawingml/2006/main" name="2_UCTI-Template-level-3">
  <a:themeElements>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CTI-Template-foundation-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CTI-Template-foundation-lev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CTI-Template-foundation-lev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CTI-Template-foundation-lev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CTI-Template-foundation-lev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CTI-Template-foundation-lev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CTI-Template-foundation-lev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CTI-Template-foundation-lev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CTI-Template-foundation-lev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CTI-Template-foundation-lev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CTI-Template-foundation-lev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CTI-Template-foundation-lev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radientRiseVTI">
  <a:themeElements>
    <a:clrScheme name="AnalogousFromRegularSeedRightStep">
      <a:dk1>
        <a:srgbClr val="000000"/>
      </a:dk1>
      <a:lt1>
        <a:srgbClr val="FFFFFF"/>
      </a:lt1>
      <a:dk2>
        <a:srgbClr val="30271B"/>
      </a:dk2>
      <a:lt2>
        <a:srgbClr val="F3F1F0"/>
      </a:lt2>
      <a:accent1>
        <a:srgbClr val="4BACBF"/>
      </a:accent1>
      <a:accent2>
        <a:srgbClr val="3B6CB1"/>
      </a:accent2>
      <a:accent3>
        <a:srgbClr val="4D4DC3"/>
      </a:accent3>
      <a:accent4>
        <a:srgbClr val="6F3EB3"/>
      </a:accent4>
      <a:accent5>
        <a:srgbClr val="AF4DC3"/>
      </a:accent5>
      <a:accent6>
        <a:srgbClr val="B13B94"/>
      </a:accent6>
      <a:hlink>
        <a:srgbClr val="BF543F"/>
      </a:hlink>
      <a:folHlink>
        <a:srgbClr val="7F7F7F"/>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{6A703BA7-19AE-4657-8DB4-87B8BDD036B7}tf11292542_win32</Template>
  <TotalTime>39</TotalTime>
  <Words>2959</Words>
  <Application>Microsoft Office PowerPoint</Application>
  <PresentationFormat>Widescreen</PresentationFormat>
  <Paragraphs>392</Paragraphs>
  <Slides>42</Slides>
  <Notes>6</Notes>
  <HiddenSlides>0</HiddenSlides>
  <MMClips>3</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42</vt:i4>
      </vt:variant>
    </vt:vector>
  </HeadingPairs>
  <TitlesOfParts>
    <vt:vector size="63" baseType="lpstr">
      <vt:lpstr>Aharoni</vt:lpstr>
      <vt:lpstr>Arial</vt:lpstr>
      <vt:lpstr>Arial Rounded MT Bold</vt:lpstr>
      <vt:lpstr>AvenirNext</vt:lpstr>
      <vt:lpstr>Calibri</vt:lpstr>
      <vt:lpstr>CronosPro-Bold</vt:lpstr>
      <vt:lpstr>Franklin Gothic Book</vt:lpstr>
      <vt:lpstr>Gill Sans Nova</vt:lpstr>
      <vt:lpstr>inherit</vt:lpstr>
      <vt:lpstr>MinionPro-Bold</vt:lpstr>
      <vt:lpstr>MinionPro-It</vt:lpstr>
      <vt:lpstr>MinionPro-Regular</vt:lpstr>
      <vt:lpstr>Monotype Sorts</vt:lpstr>
      <vt:lpstr>Open Sans</vt:lpstr>
      <vt:lpstr>Rockwell Extra Bold</vt:lpstr>
      <vt:lpstr>Tahoma</vt:lpstr>
      <vt:lpstr>Times New Roman</vt:lpstr>
      <vt:lpstr>Wingdings</vt:lpstr>
      <vt:lpstr>Office Theme</vt:lpstr>
      <vt:lpstr>2_UCTI-Template-level-3</vt:lpstr>
      <vt:lpstr>GradientRiseVTI</vt:lpstr>
      <vt:lpstr>Scales Rating and Ranking Scales </vt:lpstr>
      <vt:lpstr>PowerPoint Presentation</vt:lpstr>
      <vt:lpstr>PowerPoint Presentation</vt:lpstr>
      <vt:lpstr>Scales: The Hierarchy of Levels</vt:lpstr>
      <vt:lpstr>Nominal Scale</vt:lpstr>
      <vt:lpstr>Ordinal Scale</vt:lpstr>
      <vt:lpstr>PowerPoint Presentation</vt:lpstr>
      <vt:lpstr>Interval scale</vt:lpstr>
      <vt:lpstr>Ratio Scale</vt:lpstr>
      <vt:lpstr>Exercise: What are the scales of measurement for these variables?</vt:lpstr>
      <vt:lpstr>Exercise: What are the scales of measurement for these variables?</vt:lpstr>
      <vt:lpstr>Recap: Scales</vt:lpstr>
      <vt:lpstr>PowerPoint Presentation</vt:lpstr>
      <vt:lpstr>Rating and Ranking Scales</vt:lpstr>
      <vt:lpstr>Types of Data Measures</vt:lpstr>
      <vt:lpstr>Rating Scales</vt:lpstr>
      <vt:lpstr>Dichotomous Scale</vt:lpstr>
      <vt:lpstr>Category scale</vt:lpstr>
      <vt:lpstr>Semantic Differential Scale</vt:lpstr>
      <vt:lpstr>Numerical Scale</vt:lpstr>
      <vt:lpstr>Itemized Rating Scale</vt:lpstr>
      <vt:lpstr> The Likert Scale</vt:lpstr>
      <vt:lpstr>Likert Scale</vt:lpstr>
      <vt:lpstr>5 Point scales - Anchors</vt:lpstr>
      <vt:lpstr>Likert Rating scales</vt:lpstr>
      <vt:lpstr> Likert Scale Examples </vt:lpstr>
      <vt:lpstr> Likert Scale Examples </vt:lpstr>
      <vt:lpstr>Likert Rating scales</vt:lpstr>
      <vt:lpstr>Fixed or constant sum rating scale</vt:lpstr>
      <vt:lpstr>Stapel Scales</vt:lpstr>
      <vt:lpstr>A Stapel Scale  for Measuring iPhone Image</vt:lpstr>
      <vt:lpstr>Graphic Rating Scales</vt:lpstr>
      <vt:lpstr>Graphic Rating Scale   How you rate your friend?</vt:lpstr>
      <vt:lpstr>Consensus scale </vt:lpstr>
      <vt:lpstr>Ranking Scales</vt:lpstr>
      <vt:lpstr>Paired comparison </vt:lpstr>
      <vt:lpstr>Rank Order Scaling</vt:lpstr>
      <vt:lpstr>Comparative scale </vt:lpstr>
      <vt:lpstr>PowerPoint Presentation</vt:lpstr>
      <vt:lpstr>Data Variables</vt:lpstr>
      <vt:lpstr>Categorical, Discrete and Continuous variables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Rating and Ranking Scales </dc:title>
  <dc:creator>jugindar singh</dc:creator>
  <cp:lastModifiedBy>Assoc. Prof. Dr. Jugindar Singh</cp:lastModifiedBy>
  <cp:revision>2</cp:revision>
  <dcterms:created xsi:type="dcterms:W3CDTF">2022-04-21T04:52:12Z</dcterms:created>
  <dcterms:modified xsi:type="dcterms:W3CDTF">2022-05-23T01:57:33Z</dcterms:modified>
</cp:coreProperties>
</file>